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0"/>
  </p:notesMasterIdLst>
  <p:sldIdLst>
    <p:sldId id="372" r:id="rId2"/>
    <p:sldId id="511" r:id="rId3"/>
    <p:sldId id="358" r:id="rId4"/>
    <p:sldId id="362" r:id="rId5"/>
    <p:sldId id="512" r:id="rId6"/>
    <p:sldId id="560" r:id="rId7"/>
    <p:sldId id="555" r:id="rId8"/>
    <p:sldId id="480" r:id="rId9"/>
    <p:sldId id="363" r:id="rId10"/>
    <p:sldId id="515" r:id="rId11"/>
    <p:sldId id="373" r:id="rId12"/>
    <p:sldId id="517" r:id="rId13"/>
    <p:sldId id="519" r:id="rId14"/>
    <p:sldId id="520" r:id="rId15"/>
    <p:sldId id="367" r:id="rId16"/>
    <p:sldId id="376" r:id="rId17"/>
    <p:sldId id="368" r:id="rId18"/>
    <p:sldId id="375" r:id="rId19"/>
    <p:sldId id="530" r:id="rId20"/>
    <p:sldId id="561" r:id="rId21"/>
    <p:sldId id="369" r:id="rId22"/>
    <p:sldId id="383" r:id="rId23"/>
    <p:sldId id="406" r:id="rId24"/>
    <p:sldId id="393" r:id="rId25"/>
    <p:sldId id="478" r:id="rId26"/>
    <p:sldId id="538" r:id="rId27"/>
    <p:sldId id="540" r:id="rId28"/>
    <p:sldId id="539" r:id="rId29"/>
    <p:sldId id="450" r:id="rId30"/>
    <p:sldId id="454" r:id="rId31"/>
    <p:sldId id="455" r:id="rId32"/>
    <p:sldId id="481" r:id="rId33"/>
    <p:sldId id="542" r:id="rId34"/>
    <p:sldId id="484" r:id="rId35"/>
    <p:sldId id="487" r:id="rId36"/>
    <p:sldId id="545" r:id="rId37"/>
    <p:sldId id="556" r:id="rId38"/>
    <p:sldId id="557" r:id="rId39"/>
    <p:sldId id="558" r:id="rId40"/>
    <p:sldId id="482" r:id="rId41"/>
    <p:sldId id="546" r:id="rId42"/>
    <p:sldId id="327" r:id="rId43"/>
    <p:sldId id="493" r:id="rId44"/>
    <p:sldId id="490" r:id="rId45"/>
    <p:sldId id="503" r:id="rId46"/>
    <p:sldId id="547" r:id="rId47"/>
    <p:sldId id="507" r:id="rId48"/>
    <p:sldId id="332" r:id="rId49"/>
    <p:sldId id="334" r:id="rId50"/>
    <p:sldId id="508" r:id="rId51"/>
    <p:sldId id="270" r:id="rId52"/>
    <p:sldId id="274" r:id="rId53"/>
    <p:sldId id="359" r:id="rId54"/>
    <p:sldId id="509" r:id="rId55"/>
    <p:sldId id="553" r:id="rId56"/>
    <p:sldId id="554" r:id="rId57"/>
    <p:sldId id="550" r:id="rId58"/>
    <p:sldId id="296" r:id="rId5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7370"/>
    <a:srgbClr val="666699"/>
    <a:srgbClr val="33CCCC"/>
    <a:srgbClr val="00CCFF"/>
    <a:srgbClr val="CC6600"/>
    <a:srgbClr val="00FFCC"/>
    <a:srgbClr val="333399"/>
    <a:srgbClr val="0099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8" autoAdjust="0"/>
    <p:restoredTop sz="94632"/>
  </p:normalViewPr>
  <p:slideViewPr>
    <p:cSldViewPr>
      <p:cViewPr varScale="1">
        <p:scale>
          <a:sx n="102" d="100"/>
          <a:sy n="102" d="100"/>
        </p:scale>
        <p:origin x="186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F1D2A-71D9-46C1-8325-38F2DF87A7BC}"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id-ID"/>
        </a:p>
      </dgm:t>
    </dgm:pt>
    <dgm:pt modelId="{B2EB0B05-AE9A-438B-85B3-CDF63D92F8A2}">
      <dgm:prSet phldrT="[Text]" custT="1"/>
      <dgm:spPr>
        <a:solidFill>
          <a:schemeClr val="accent4"/>
        </a:solidFill>
      </dgm:spPr>
      <dgm:t>
        <a:bodyPr/>
        <a:lstStyle/>
        <a:p>
          <a:r>
            <a:rPr lang="id-ID" sz="2600" b="1" dirty="0"/>
            <a:t>Hemostasis primer</a:t>
          </a:r>
        </a:p>
      </dgm:t>
    </dgm:pt>
    <dgm:pt modelId="{B3E81E98-8779-452B-AE49-E6051F03115B}" type="parTrans" cxnId="{E4E67D67-CA96-4A0D-9405-E3808711BBFD}">
      <dgm:prSet/>
      <dgm:spPr/>
      <dgm:t>
        <a:bodyPr/>
        <a:lstStyle/>
        <a:p>
          <a:endParaRPr lang="id-ID" sz="2600"/>
        </a:p>
      </dgm:t>
    </dgm:pt>
    <dgm:pt modelId="{9DA61EFA-DE16-40AC-B378-FB65EB213DE5}" type="sibTrans" cxnId="{E4E67D67-CA96-4A0D-9405-E3808711BBFD}">
      <dgm:prSet/>
      <dgm:spPr/>
      <dgm:t>
        <a:bodyPr/>
        <a:lstStyle/>
        <a:p>
          <a:endParaRPr lang="id-ID" sz="2600"/>
        </a:p>
      </dgm:t>
    </dgm:pt>
    <dgm:pt modelId="{73D90A4F-DC22-43B3-B71F-2F222DB6C343}">
      <dgm:prSet phldrT="[Text]" custT="1"/>
      <dgm:spPr>
        <a:solidFill>
          <a:schemeClr val="accent5">
            <a:lumMod val="60000"/>
            <a:lumOff val="40000"/>
          </a:schemeClr>
        </a:solidFill>
      </dgm:spPr>
      <dgm:t>
        <a:bodyPr/>
        <a:lstStyle/>
        <a:p>
          <a:r>
            <a:rPr lang="id-ID" sz="2600" b="1" dirty="0"/>
            <a:t>Hemostasis sekunder</a:t>
          </a:r>
        </a:p>
      </dgm:t>
    </dgm:pt>
    <dgm:pt modelId="{A1BDD819-E786-43C7-857B-A245A7C8BA1E}" type="parTrans" cxnId="{EBF75FBF-F5CD-4EB6-8319-E8A2A7AA45B1}">
      <dgm:prSet/>
      <dgm:spPr/>
      <dgm:t>
        <a:bodyPr/>
        <a:lstStyle/>
        <a:p>
          <a:endParaRPr lang="id-ID" sz="2600"/>
        </a:p>
      </dgm:t>
    </dgm:pt>
    <dgm:pt modelId="{4927B379-37C3-40DA-8FBB-2F89D606E37D}" type="sibTrans" cxnId="{EBF75FBF-F5CD-4EB6-8319-E8A2A7AA45B1}">
      <dgm:prSet/>
      <dgm:spPr/>
      <dgm:t>
        <a:bodyPr/>
        <a:lstStyle/>
        <a:p>
          <a:endParaRPr lang="id-ID" sz="2600"/>
        </a:p>
      </dgm:t>
    </dgm:pt>
    <dgm:pt modelId="{8FC6204E-6D93-43BC-85CF-E45B34C94F14}">
      <dgm:prSet phldrT="[Text]" custT="1"/>
      <dgm:spPr>
        <a:solidFill>
          <a:schemeClr val="bg2">
            <a:lumMod val="50000"/>
            <a:lumOff val="50000"/>
          </a:schemeClr>
        </a:solidFill>
      </dgm:spPr>
      <dgm:t>
        <a:bodyPr/>
        <a:lstStyle/>
        <a:p>
          <a:r>
            <a:rPr lang="id-ID" sz="2600" b="1" dirty="0"/>
            <a:t>Hemostasis tersier (fibrinolisis)</a:t>
          </a:r>
        </a:p>
      </dgm:t>
    </dgm:pt>
    <dgm:pt modelId="{3D74885E-350C-4CDC-A744-B2F20214A43A}" type="parTrans" cxnId="{48E1B60B-C74E-4250-ABCB-1879E20E5916}">
      <dgm:prSet/>
      <dgm:spPr/>
      <dgm:t>
        <a:bodyPr/>
        <a:lstStyle/>
        <a:p>
          <a:endParaRPr lang="id-ID" sz="2600"/>
        </a:p>
      </dgm:t>
    </dgm:pt>
    <dgm:pt modelId="{395FC972-E32E-4A24-B844-6A7F8DBCE0A2}" type="sibTrans" cxnId="{48E1B60B-C74E-4250-ABCB-1879E20E5916}">
      <dgm:prSet/>
      <dgm:spPr/>
      <dgm:t>
        <a:bodyPr/>
        <a:lstStyle/>
        <a:p>
          <a:endParaRPr lang="id-ID" sz="2600"/>
        </a:p>
      </dgm:t>
    </dgm:pt>
    <dgm:pt modelId="{8EF65500-2490-47F9-9DF9-B68415ED9B34}">
      <dgm:prSet custT="1"/>
      <dgm:spPr/>
      <dgm:t>
        <a:bodyPr/>
        <a:lstStyle/>
        <a:p>
          <a:r>
            <a:rPr lang="id-ID" sz="2600" dirty="0"/>
            <a:t>Vasokonstriksi pembuluh darah</a:t>
          </a:r>
        </a:p>
      </dgm:t>
    </dgm:pt>
    <dgm:pt modelId="{638FE269-1762-42DA-A9E9-A0555C2C01A6}" type="parTrans" cxnId="{929AD31E-276E-4BA0-AEC2-B9E5038E042B}">
      <dgm:prSet/>
      <dgm:spPr/>
      <dgm:t>
        <a:bodyPr/>
        <a:lstStyle/>
        <a:p>
          <a:endParaRPr lang="id-ID" sz="2600"/>
        </a:p>
      </dgm:t>
    </dgm:pt>
    <dgm:pt modelId="{A4B0C821-A407-4662-9BA1-E86DAD2423A4}" type="sibTrans" cxnId="{929AD31E-276E-4BA0-AEC2-B9E5038E042B}">
      <dgm:prSet/>
      <dgm:spPr/>
      <dgm:t>
        <a:bodyPr/>
        <a:lstStyle/>
        <a:p>
          <a:endParaRPr lang="id-ID" sz="2600"/>
        </a:p>
      </dgm:t>
    </dgm:pt>
    <dgm:pt modelId="{D52E2694-FBCE-4BBE-8F1D-5C6451EFBADD}">
      <dgm:prSet custT="1"/>
      <dgm:spPr/>
      <dgm:t>
        <a:bodyPr/>
        <a:lstStyle/>
        <a:p>
          <a:r>
            <a:rPr lang="id-ID" sz="2600" dirty="0"/>
            <a:t>Formasi sumbat trombosit</a:t>
          </a:r>
        </a:p>
      </dgm:t>
    </dgm:pt>
    <dgm:pt modelId="{189EF5C0-1E76-4CA9-A922-3F89F92DCA26}" type="parTrans" cxnId="{E600164B-BE41-40C7-9876-374AE1210855}">
      <dgm:prSet/>
      <dgm:spPr/>
      <dgm:t>
        <a:bodyPr/>
        <a:lstStyle/>
        <a:p>
          <a:endParaRPr lang="id-ID" sz="2600"/>
        </a:p>
      </dgm:t>
    </dgm:pt>
    <dgm:pt modelId="{386EC984-7D45-4BB1-BB68-7A72ED3D9C51}" type="sibTrans" cxnId="{E600164B-BE41-40C7-9876-374AE1210855}">
      <dgm:prSet/>
      <dgm:spPr/>
      <dgm:t>
        <a:bodyPr/>
        <a:lstStyle/>
        <a:p>
          <a:endParaRPr lang="id-ID" sz="2600"/>
        </a:p>
      </dgm:t>
    </dgm:pt>
    <dgm:pt modelId="{DA9BDC8C-0B0F-4635-B7DE-B49C0074A79D}">
      <dgm:prSet custT="1"/>
      <dgm:spPr/>
      <dgm:t>
        <a:bodyPr/>
        <a:lstStyle/>
        <a:p>
          <a:r>
            <a:rPr lang="id-ID" sz="2600" dirty="0"/>
            <a:t>Aktivasi kaskade koagulasi</a:t>
          </a:r>
        </a:p>
      </dgm:t>
    </dgm:pt>
    <dgm:pt modelId="{AD706923-18FE-4394-AD01-75A425230CE4}" type="parTrans" cxnId="{5CA6C99E-C7B3-4E1C-A2BE-A20FDF640C1C}">
      <dgm:prSet/>
      <dgm:spPr/>
      <dgm:t>
        <a:bodyPr/>
        <a:lstStyle/>
        <a:p>
          <a:endParaRPr lang="id-ID" sz="2600"/>
        </a:p>
      </dgm:t>
    </dgm:pt>
    <dgm:pt modelId="{1B286622-B5F8-42B6-8244-1D6E101FD823}" type="sibTrans" cxnId="{5CA6C99E-C7B3-4E1C-A2BE-A20FDF640C1C}">
      <dgm:prSet/>
      <dgm:spPr/>
      <dgm:t>
        <a:bodyPr/>
        <a:lstStyle/>
        <a:p>
          <a:endParaRPr lang="id-ID" sz="2600"/>
        </a:p>
      </dgm:t>
    </dgm:pt>
    <dgm:pt modelId="{F72228E5-91B3-4B4F-96C6-754D2998E8FC}">
      <dgm:prSet custT="1"/>
      <dgm:spPr/>
      <dgm:t>
        <a:bodyPr/>
        <a:lstStyle/>
        <a:p>
          <a:r>
            <a:rPr lang="id-ID" sz="2600" dirty="0"/>
            <a:t>Formasi dan stabilisasi fibrin</a:t>
          </a:r>
        </a:p>
      </dgm:t>
    </dgm:pt>
    <dgm:pt modelId="{55AC9F60-2BEC-4074-9609-D1F02599EC25}" type="parTrans" cxnId="{68088D8E-B6F5-48D6-A97B-8D39E5580E7C}">
      <dgm:prSet/>
      <dgm:spPr/>
      <dgm:t>
        <a:bodyPr/>
        <a:lstStyle/>
        <a:p>
          <a:endParaRPr lang="id-ID" sz="2600"/>
        </a:p>
      </dgm:t>
    </dgm:pt>
    <dgm:pt modelId="{ED627433-0FD0-451E-85A5-0BD6F1C01CF4}" type="sibTrans" cxnId="{68088D8E-B6F5-48D6-A97B-8D39E5580E7C}">
      <dgm:prSet/>
      <dgm:spPr/>
      <dgm:t>
        <a:bodyPr/>
        <a:lstStyle/>
        <a:p>
          <a:endParaRPr lang="id-ID" sz="2600"/>
        </a:p>
      </dgm:t>
    </dgm:pt>
    <dgm:pt modelId="{4E60CE76-644A-4FAD-8756-1490CE42C843}">
      <dgm:prSet custT="1"/>
      <dgm:spPr/>
      <dgm:t>
        <a:bodyPr/>
        <a:lstStyle/>
        <a:p>
          <a:r>
            <a:rPr lang="id-ID" sz="2600" dirty="0"/>
            <a:t>Disolusi bekuan fibrin</a:t>
          </a:r>
        </a:p>
      </dgm:t>
    </dgm:pt>
    <dgm:pt modelId="{2B9940FE-5C7F-490C-A7D7-FBD678C49B5F}" type="parTrans" cxnId="{B686D91B-C874-494D-9F45-FF652EC80C50}">
      <dgm:prSet/>
      <dgm:spPr/>
      <dgm:t>
        <a:bodyPr/>
        <a:lstStyle/>
        <a:p>
          <a:endParaRPr lang="id-ID" sz="2600"/>
        </a:p>
      </dgm:t>
    </dgm:pt>
    <dgm:pt modelId="{62981E73-19DD-459C-9346-D28CF4F23A3B}" type="sibTrans" cxnId="{B686D91B-C874-494D-9F45-FF652EC80C50}">
      <dgm:prSet/>
      <dgm:spPr/>
      <dgm:t>
        <a:bodyPr/>
        <a:lstStyle/>
        <a:p>
          <a:endParaRPr lang="id-ID" sz="2600"/>
        </a:p>
      </dgm:t>
    </dgm:pt>
    <dgm:pt modelId="{B42F4D59-6380-4A02-B591-9DE5ED0A1D7F}">
      <dgm:prSet custT="1"/>
      <dgm:spPr/>
      <dgm:t>
        <a:bodyPr/>
        <a:lstStyle/>
        <a:p>
          <a:r>
            <a:rPr lang="id-ID" sz="2600" dirty="0"/>
            <a:t>Aktivasi plasminogen</a:t>
          </a:r>
        </a:p>
      </dgm:t>
    </dgm:pt>
    <dgm:pt modelId="{376237B7-25E1-4284-8A32-CB2858FC1538}" type="parTrans" cxnId="{BA21B047-30A5-4B21-B5CC-4CD127BFDD7F}">
      <dgm:prSet/>
      <dgm:spPr/>
      <dgm:t>
        <a:bodyPr/>
        <a:lstStyle/>
        <a:p>
          <a:endParaRPr lang="id-ID" sz="2600"/>
        </a:p>
      </dgm:t>
    </dgm:pt>
    <dgm:pt modelId="{5302B32C-EA3F-41A7-93B7-38224A3BDF60}" type="sibTrans" cxnId="{BA21B047-30A5-4B21-B5CC-4CD127BFDD7F}">
      <dgm:prSet/>
      <dgm:spPr/>
      <dgm:t>
        <a:bodyPr/>
        <a:lstStyle/>
        <a:p>
          <a:endParaRPr lang="id-ID" sz="2600"/>
        </a:p>
      </dgm:t>
    </dgm:pt>
    <dgm:pt modelId="{DB14D364-8580-4524-A11E-ECE169090BEE}" type="pres">
      <dgm:prSet presAssocID="{A9CF1D2A-71D9-46C1-8325-38F2DF87A7BC}" presName="linear" presStyleCnt="0">
        <dgm:presLayoutVars>
          <dgm:dir/>
          <dgm:animLvl val="lvl"/>
          <dgm:resizeHandles val="exact"/>
        </dgm:presLayoutVars>
      </dgm:prSet>
      <dgm:spPr/>
    </dgm:pt>
    <dgm:pt modelId="{76B4172B-1040-4EE2-B450-8A9C8725C191}" type="pres">
      <dgm:prSet presAssocID="{B2EB0B05-AE9A-438B-85B3-CDF63D92F8A2}" presName="parentLin" presStyleCnt="0"/>
      <dgm:spPr/>
    </dgm:pt>
    <dgm:pt modelId="{8B3F275D-F27F-4C00-958B-06286E343FD7}" type="pres">
      <dgm:prSet presAssocID="{B2EB0B05-AE9A-438B-85B3-CDF63D92F8A2}" presName="parentLeftMargin" presStyleLbl="node1" presStyleIdx="0" presStyleCnt="3"/>
      <dgm:spPr/>
    </dgm:pt>
    <dgm:pt modelId="{78CECF0A-A341-48C5-BBB3-6885E6E71773}" type="pres">
      <dgm:prSet presAssocID="{B2EB0B05-AE9A-438B-85B3-CDF63D92F8A2}" presName="parentText" presStyleLbl="node1" presStyleIdx="0" presStyleCnt="3" custScaleY="97605">
        <dgm:presLayoutVars>
          <dgm:chMax val="0"/>
          <dgm:bulletEnabled val="1"/>
        </dgm:presLayoutVars>
      </dgm:prSet>
      <dgm:spPr/>
    </dgm:pt>
    <dgm:pt modelId="{BC9494E3-2785-4F61-9CE8-531854ABA0A1}" type="pres">
      <dgm:prSet presAssocID="{B2EB0B05-AE9A-438B-85B3-CDF63D92F8A2}" presName="negativeSpace" presStyleCnt="0"/>
      <dgm:spPr/>
    </dgm:pt>
    <dgm:pt modelId="{C92A2FEF-1CDD-4EA7-BDFE-E8B8C34149DC}" type="pres">
      <dgm:prSet presAssocID="{B2EB0B05-AE9A-438B-85B3-CDF63D92F8A2}" presName="childText" presStyleLbl="conFgAcc1" presStyleIdx="0" presStyleCnt="3">
        <dgm:presLayoutVars>
          <dgm:bulletEnabled val="1"/>
        </dgm:presLayoutVars>
      </dgm:prSet>
      <dgm:spPr/>
    </dgm:pt>
    <dgm:pt modelId="{E05B4627-A677-46E5-BE51-1E805A8A7BE2}" type="pres">
      <dgm:prSet presAssocID="{9DA61EFA-DE16-40AC-B378-FB65EB213DE5}" presName="spaceBetweenRectangles" presStyleCnt="0"/>
      <dgm:spPr/>
    </dgm:pt>
    <dgm:pt modelId="{F5D93D99-46B3-4840-B796-B3552EBEE27E}" type="pres">
      <dgm:prSet presAssocID="{73D90A4F-DC22-43B3-B71F-2F222DB6C343}" presName="parentLin" presStyleCnt="0"/>
      <dgm:spPr/>
    </dgm:pt>
    <dgm:pt modelId="{21C09345-530D-49FB-84FA-6D4AEE649D25}" type="pres">
      <dgm:prSet presAssocID="{73D90A4F-DC22-43B3-B71F-2F222DB6C343}" presName="parentLeftMargin" presStyleLbl="node1" presStyleIdx="0" presStyleCnt="3"/>
      <dgm:spPr/>
    </dgm:pt>
    <dgm:pt modelId="{8BB82DB2-C2D6-4A70-9FE9-FCBE827CD2F1}" type="pres">
      <dgm:prSet presAssocID="{73D90A4F-DC22-43B3-B71F-2F222DB6C343}" presName="parentText" presStyleLbl="node1" presStyleIdx="1" presStyleCnt="3">
        <dgm:presLayoutVars>
          <dgm:chMax val="0"/>
          <dgm:bulletEnabled val="1"/>
        </dgm:presLayoutVars>
      </dgm:prSet>
      <dgm:spPr/>
    </dgm:pt>
    <dgm:pt modelId="{0D570FA3-54BA-41E7-95B8-84803E80960F}" type="pres">
      <dgm:prSet presAssocID="{73D90A4F-DC22-43B3-B71F-2F222DB6C343}" presName="negativeSpace" presStyleCnt="0"/>
      <dgm:spPr/>
    </dgm:pt>
    <dgm:pt modelId="{3260912F-7C60-4116-ADB3-BBA53B758E06}" type="pres">
      <dgm:prSet presAssocID="{73D90A4F-DC22-43B3-B71F-2F222DB6C343}" presName="childText" presStyleLbl="conFgAcc1" presStyleIdx="1" presStyleCnt="3">
        <dgm:presLayoutVars>
          <dgm:bulletEnabled val="1"/>
        </dgm:presLayoutVars>
      </dgm:prSet>
      <dgm:spPr/>
    </dgm:pt>
    <dgm:pt modelId="{D305B9CF-2499-45CC-AC01-1804B388DEA9}" type="pres">
      <dgm:prSet presAssocID="{4927B379-37C3-40DA-8FBB-2F89D606E37D}" presName="spaceBetweenRectangles" presStyleCnt="0"/>
      <dgm:spPr/>
    </dgm:pt>
    <dgm:pt modelId="{796C51B8-F661-4DE6-B707-F113F62670CA}" type="pres">
      <dgm:prSet presAssocID="{8FC6204E-6D93-43BC-85CF-E45B34C94F14}" presName="parentLin" presStyleCnt="0"/>
      <dgm:spPr/>
    </dgm:pt>
    <dgm:pt modelId="{05CAEC14-6689-46EE-B22A-297E1C60661E}" type="pres">
      <dgm:prSet presAssocID="{8FC6204E-6D93-43BC-85CF-E45B34C94F14}" presName="parentLeftMargin" presStyleLbl="node1" presStyleIdx="1" presStyleCnt="3"/>
      <dgm:spPr/>
    </dgm:pt>
    <dgm:pt modelId="{D6288175-856E-4225-9219-CDCAEF17E213}" type="pres">
      <dgm:prSet presAssocID="{8FC6204E-6D93-43BC-85CF-E45B34C94F14}" presName="parentText" presStyleLbl="node1" presStyleIdx="2" presStyleCnt="3">
        <dgm:presLayoutVars>
          <dgm:chMax val="0"/>
          <dgm:bulletEnabled val="1"/>
        </dgm:presLayoutVars>
      </dgm:prSet>
      <dgm:spPr/>
    </dgm:pt>
    <dgm:pt modelId="{D1225C5D-DE60-4194-A7A4-E1E54CD0805E}" type="pres">
      <dgm:prSet presAssocID="{8FC6204E-6D93-43BC-85CF-E45B34C94F14}" presName="negativeSpace" presStyleCnt="0"/>
      <dgm:spPr/>
    </dgm:pt>
    <dgm:pt modelId="{6BD4B55E-9921-40F1-A275-D602347902E1}" type="pres">
      <dgm:prSet presAssocID="{8FC6204E-6D93-43BC-85CF-E45B34C94F14}" presName="childText" presStyleLbl="conFgAcc1" presStyleIdx="2" presStyleCnt="3">
        <dgm:presLayoutVars>
          <dgm:bulletEnabled val="1"/>
        </dgm:presLayoutVars>
      </dgm:prSet>
      <dgm:spPr/>
    </dgm:pt>
  </dgm:ptLst>
  <dgm:cxnLst>
    <dgm:cxn modelId="{DD532801-6890-4DB7-9A76-8CD6EB0583BF}" type="presOf" srcId="{A9CF1D2A-71D9-46C1-8325-38F2DF87A7BC}" destId="{DB14D364-8580-4524-A11E-ECE169090BEE}" srcOrd="0" destOrd="0" presId="urn:microsoft.com/office/officeart/2005/8/layout/list1"/>
    <dgm:cxn modelId="{48E1B60B-C74E-4250-ABCB-1879E20E5916}" srcId="{A9CF1D2A-71D9-46C1-8325-38F2DF87A7BC}" destId="{8FC6204E-6D93-43BC-85CF-E45B34C94F14}" srcOrd="2" destOrd="0" parTransId="{3D74885E-350C-4CDC-A744-B2F20214A43A}" sibTransId="{395FC972-E32E-4A24-B844-6A7F8DBCE0A2}"/>
    <dgm:cxn modelId="{9C11BF17-3CBB-4B2A-924B-260F999C821C}" type="presOf" srcId="{73D90A4F-DC22-43B3-B71F-2F222DB6C343}" destId="{21C09345-530D-49FB-84FA-6D4AEE649D25}" srcOrd="0" destOrd="0" presId="urn:microsoft.com/office/officeart/2005/8/layout/list1"/>
    <dgm:cxn modelId="{B686D91B-C874-494D-9F45-FF652EC80C50}" srcId="{8FC6204E-6D93-43BC-85CF-E45B34C94F14}" destId="{4E60CE76-644A-4FAD-8756-1490CE42C843}" srcOrd="0" destOrd="0" parTransId="{2B9940FE-5C7F-490C-A7D7-FBD678C49B5F}" sibTransId="{62981E73-19DD-459C-9346-D28CF4F23A3B}"/>
    <dgm:cxn modelId="{929AD31E-276E-4BA0-AEC2-B9E5038E042B}" srcId="{B2EB0B05-AE9A-438B-85B3-CDF63D92F8A2}" destId="{8EF65500-2490-47F9-9DF9-B68415ED9B34}" srcOrd="0" destOrd="0" parTransId="{638FE269-1762-42DA-A9E9-A0555C2C01A6}" sibTransId="{A4B0C821-A407-4662-9BA1-E86DAD2423A4}"/>
    <dgm:cxn modelId="{E769DD22-DBEC-4884-8F43-EF85DF5B0316}" type="presOf" srcId="{B2EB0B05-AE9A-438B-85B3-CDF63D92F8A2}" destId="{78CECF0A-A341-48C5-BBB3-6885E6E71773}" srcOrd="1" destOrd="0" presId="urn:microsoft.com/office/officeart/2005/8/layout/list1"/>
    <dgm:cxn modelId="{3C386B3E-ACF6-4F2E-9C07-70940E5BA020}" type="presOf" srcId="{B2EB0B05-AE9A-438B-85B3-CDF63D92F8A2}" destId="{8B3F275D-F27F-4C00-958B-06286E343FD7}" srcOrd="0" destOrd="0" presId="urn:microsoft.com/office/officeart/2005/8/layout/list1"/>
    <dgm:cxn modelId="{8EDECD40-051F-4FB9-972D-4EFB846577F3}" type="presOf" srcId="{B42F4D59-6380-4A02-B591-9DE5ED0A1D7F}" destId="{6BD4B55E-9921-40F1-A275-D602347902E1}" srcOrd="0" destOrd="1" presId="urn:microsoft.com/office/officeart/2005/8/layout/list1"/>
    <dgm:cxn modelId="{BA21B047-30A5-4B21-B5CC-4CD127BFDD7F}" srcId="{8FC6204E-6D93-43BC-85CF-E45B34C94F14}" destId="{B42F4D59-6380-4A02-B591-9DE5ED0A1D7F}" srcOrd="1" destOrd="0" parTransId="{376237B7-25E1-4284-8A32-CB2858FC1538}" sibTransId="{5302B32C-EA3F-41A7-93B7-38224A3BDF60}"/>
    <dgm:cxn modelId="{E600164B-BE41-40C7-9876-374AE1210855}" srcId="{B2EB0B05-AE9A-438B-85B3-CDF63D92F8A2}" destId="{D52E2694-FBCE-4BBE-8F1D-5C6451EFBADD}" srcOrd="1" destOrd="0" parTransId="{189EF5C0-1E76-4CA9-A922-3F89F92DCA26}" sibTransId="{386EC984-7D45-4BB1-BB68-7A72ED3D9C51}"/>
    <dgm:cxn modelId="{06716D5A-BF20-4333-8629-A3CB7DDC2646}" type="presOf" srcId="{8FC6204E-6D93-43BC-85CF-E45B34C94F14}" destId="{05CAEC14-6689-46EE-B22A-297E1C60661E}" srcOrd="0" destOrd="0" presId="urn:microsoft.com/office/officeart/2005/8/layout/list1"/>
    <dgm:cxn modelId="{E4E67D67-CA96-4A0D-9405-E3808711BBFD}" srcId="{A9CF1D2A-71D9-46C1-8325-38F2DF87A7BC}" destId="{B2EB0B05-AE9A-438B-85B3-CDF63D92F8A2}" srcOrd="0" destOrd="0" parTransId="{B3E81E98-8779-452B-AE49-E6051F03115B}" sibTransId="{9DA61EFA-DE16-40AC-B378-FB65EB213DE5}"/>
    <dgm:cxn modelId="{C563D279-4BD3-4545-8CCD-BB0B06BC67B3}" type="presOf" srcId="{8EF65500-2490-47F9-9DF9-B68415ED9B34}" destId="{C92A2FEF-1CDD-4EA7-BDFE-E8B8C34149DC}" srcOrd="0" destOrd="0" presId="urn:microsoft.com/office/officeart/2005/8/layout/list1"/>
    <dgm:cxn modelId="{2835A07E-26A1-4089-9946-6614F64EE54F}" type="presOf" srcId="{D52E2694-FBCE-4BBE-8F1D-5C6451EFBADD}" destId="{C92A2FEF-1CDD-4EA7-BDFE-E8B8C34149DC}" srcOrd="0" destOrd="1" presId="urn:microsoft.com/office/officeart/2005/8/layout/list1"/>
    <dgm:cxn modelId="{EE59B57E-CE8D-4BDB-9151-3AE87ABF7E10}" type="presOf" srcId="{8FC6204E-6D93-43BC-85CF-E45B34C94F14}" destId="{D6288175-856E-4225-9219-CDCAEF17E213}" srcOrd="1" destOrd="0" presId="urn:microsoft.com/office/officeart/2005/8/layout/list1"/>
    <dgm:cxn modelId="{68088D8E-B6F5-48D6-A97B-8D39E5580E7C}" srcId="{73D90A4F-DC22-43B3-B71F-2F222DB6C343}" destId="{F72228E5-91B3-4B4F-96C6-754D2998E8FC}" srcOrd="1" destOrd="0" parTransId="{55AC9F60-2BEC-4074-9609-D1F02599EC25}" sibTransId="{ED627433-0FD0-451E-85A5-0BD6F1C01CF4}"/>
    <dgm:cxn modelId="{5CA6C99E-C7B3-4E1C-A2BE-A20FDF640C1C}" srcId="{73D90A4F-DC22-43B3-B71F-2F222DB6C343}" destId="{DA9BDC8C-0B0F-4635-B7DE-B49C0074A79D}" srcOrd="0" destOrd="0" parTransId="{AD706923-18FE-4394-AD01-75A425230CE4}" sibTransId="{1B286622-B5F8-42B6-8244-1D6E101FD823}"/>
    <dgm:cxn modelId="{CE3EEDA4-B1E4-4F52-9192-D4C9FD080CB9}" type="presOf" srcId="{DA9BDC8C-0B0F-4635-B7DE-B49C0074A79D}" destId="{3260912F-7C60-4116-ADB3-BBA53B758E06}" srcOrd="0" destOrd="0" presId="urn:microsoft.com/office/officeart/2005/8/layout/list1"/>
    <dgm:cxn modelId="{EF23C9AD-CE6B-4BCD-8C7D-F684AD598D97}" type="presOf" srcId="{73D90A4F-DC22-43B3-B71F-2F222DB6C343}" destId="{8BB82DB2-C2D6-4A70-9FE9-FCBE827CD2F1}" srcOrd="1" destOrd="0" presId="urn:microsoft.com/office/officeart/2005/8/layout/list1"/>
    <dgm:cxn modelId="{EBF75FBF-F5CD-4EB6-8319-E8A2A7AA45B1}" srcId="{A9CF1D2A-71D9-46C1-8325-38F2DF87A7BC}" destId="{73D90A4F-DC22-43B3-B71F-2F222DB6C343}" srcOrd="1" destOrd="0" parTransId="{A1BDD819-E786-43C7-857B-A245A7C8BA1E}" sibTransId="{4927B379-37C3-40DA-8FBB-2F89D606E37D}"/>
    <dgm:cxn modelId="{2CCEFFD4-587B-4140-947C-DB2E514250B4}" type="presOf" srcId="{4E60CE76-644A-4FAD-8756-1490CE42C843}" destId="{6BD4B55E-9921-40F1-A275-D602347902E1}" srcOrd="0" destOrd="0" presId="urn:microsoft.com/office/officeart/2005/8/layout/list1"/>
    <dgm:cxn modelId="{0C67BDE7-2442-4049-9E01-2056D5EDED40}" type="presOf" srcId="{F72228E5-91B3-4B4F-96C6-754D2998E8FC}" destId="{3260912F-7C60-4116-ADB3-BBA53B758E06}" srcOrd="0" destOrd="1" presId="urn:microsoft.com/office/officeart/2005/8/layout/list1"/>
    <dgm:cxn modelId="{BB8C868E-6E83-450F-A080-FEA442E6397B}" type="presParOf" srcId="{DB14D364-8580-4524-A11E-ECE169090BEE}" destId="{76B4172B-1040-4EE2-B450-8A9C8725C191}" srcOrd="0" destOrd="0" presId="urn:microsoft.com/office/officeart/2005/8/layout/list1"/>
    <dgm:cxn modelId="{86E47693-FCB7-4CDB-90C7-230233820DBC}" type="presParOf" srcId="{76B4172B-1040-4EE2-B450-8A9C8725C191}" destId="{8B3F275D-F27F-4C00-958B-06286E343FD7}" srcOrd="0" destOrd="0" presId="urn:microsoft.com/office/officeart/2005/8/layout/list1"/>
    <dgm:cxn modelId="{5C5735D5-5529-4DAD-A3FA-319E3186E767}" type="presParOf" srcId="{76B4172B-1040-4EE2-B450-8A9C8725C191}" destId="{78CECF0A-A341-48C5-BBB3-6885E6E71773}" srcOrd="1" destOrd="0" presId="urn:microsoft.com/office/officeart/2005/8/layout/list1"/>
    <dgm:cxn modelId="{F4ECF0C2-14A2-408E-880C-B5FDE4824741}" type="presParOf" srcId="{DB14D364-8580-4524-A11E-ECE169090BEE}" destId="{BC9494E3-2785-4F61-9CE8-531854ABA0A1}" srcOrd="1" destOrd="0" presId="urn:microsoft.com/office/officeart/2005/8/layout/list1"/>
    <dgm:cxn modelId="{B75022A6-9BD9-475C-A502-5C54FA0AD236}" type="presParOf" srcId="{DB14D364-8580-4524-A11E-ECE169090BEE}" destId="{C92A2FEF-1CDD-4EA7-BDFE-E8B8C34149DC}" srcOrd="2" destOrd="0" presId="urn:microsoft.com/office/officeart/2005/8/layout/list1"/>
    <dgm:cxn modelId="{12A73490-7A7F-4D2F-8E38-753FFA3BD390}" type="presParOf" srcId="{DB14D364-8580-4524-A11E-ECE169090BEE}" destId="{E05B4627-A677-46E5-BE51-1E805A8A7BE2}" srcOrd="3" destOrd="0" presId="urn:microsoft.com/office/officeart/2005/8/layout/list1"/>
    <dgm:cxn modelId="{23C7BCB4-8706-4ED3-94F5-C88A37229FDE}" type="presParOf" srcId="{DB14D364-8580-4524-A11E-ECE169090BEE}" destId="{F5D93D99-46B3-4840-B796-B3552EBEE27E}" srcOrd="4" destOrd="0" presId="urn:microsoft.com/office/officeart/2005/8/layout/list1"/>
    <dgm:cxn modelId="{5EFB286A-4C7B-4F49-9A1B-827B15088F40}" type="presParOf" srcId="{F5D93D99-46B3-4840-B796-B3552EBEE27E}" destId="{21C09345-530D-49FB-84FA-6D4AEE649D25}" srcOrd="0" destOrd="0" presId="urn:microsoft.com/office/officeart/2005/8/layout/list1"/>
    <dgm:cxn modelId="{0590B62E-68CB-405E-981B-8EAA26CE69F7}" type="presParOf" srcId="{F5D93D99-46B3-4840-B796-B3552EBEE27E}" destId="{8BB82DB2-C2D6-4A70-9FE9-FCBE827CD2F1}" srcOrd="1" destOrd="0" presId="urn:microsoft.com/office/officeart/2005/8/layout/list1"/>
    <dgm:cxn modelId="{86D3C9FF-C616-4251-ACBD-4313EDE5A9A5}" type="presParOf" srcId="{DB14D364-8580-4524-A11E-ECE169090BEE}" destId="{0D570FA3-54BA-41E7-95B8-84803E80960F}" srcOrd="5" destOrd="0" presId="urn:microsoft.com/office/officeart/2005/8/layout/list1"/>
    <dgm:cxn modelId="{8320F5EB-C075-43F0-8BDE-D326D46B3ED2}" type="presParOf" srcId="{DB14D364-8580-4524-A11E-ECE169090BEE}" destId="{3260912F-7C60-4116-ADB3-BBA53B758E06}" srcOrd="6" destOrd="0" presId="urn:microsoft.com/office/officeart/2005/8/layout/list1"/>
    <dgm:cxn modelId="{653473C4-6607-449A-8045-42F2D7556867}" type="presParOf" srcId="{DB14D364-8580-4524-A11E-ECE169090BEE}" destId="{D305B9CF-2499-45CC-AC01-1804B388DEA9}" srcOrd="7" destOrd="0" presId="urn:microsoft.com/office/officeart/2005/8/layout/list1"/>
    <dgm:cxn modelId="{008B14C6-0B66-4E3E-9A68-A853B68804D0}" type="presParOf" srcId="{DB14D364-8580-4524-A11E-ECE169090BEE}" destId="{796C51B8-F661-4DE6-B707-F113F62670CA}" srcOrd="8" destOrd="0" presId="urn:microsoft.com/office/officeart/2005/8/layout/list1"/>
    <dgm:cxn modelId="{D2BD9867-0CCF-417A-9FCE-C7B048337B55}" type="presParOf" srcId="{796C51B8-F661-4DE6-B707-F113F62670CA}" destId="{05CAEC14-6689-46EE-B22A-297E1C60661E}" srcOrd="0" destOrd="0" presId="urn:microsoft.com/office/officeart/2005/8/layout/list1"/>
    <dgm:cxn modelId="{501C7D0D-F665-422D-9515-74D54BD78E45}" type="presParOf" srcId="{796C51B8-F661-4DE6-B707-F113F62670CA}" destId="{D6288175-856E-4225-9219-CDCAEF17E213}" srcOrd="1" destOrd="0" presId="urn:microsoft.com/office/officeart/2005/8/layout/list1"/>
    <dgm:cxn modelId="{FA5DD927-35C0-499D-AE55-02D50F2CC624}" type="presParOf" srcId="{DB14D364-8580-4524-A11E-ECE169090BEE}" destId="{D1225C5D-DE60-4194-A7A4-E1E54CD0805E}" srcOrd="9" destOrd="0" presId="urn:microsoft.com/office/officeart/2005/8/layout/list1"/>
    <dgm:cxn modelId="{0D7FEED0-17E5-4628-A854-72C88683F1FF}" type="presParOf" srcId="{DB14D364-8580-4524-A11E-ECE169090BEE}" destId="{6BD4B55E-9921-40F1-A275-D602347902E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86168-05EA-4048-8C2A-6FBCF8717AD8}" type="doc">
      <dgm:prSet loTypeId="urn:microsoft.com/office/officeart/2005/8/layout/process2" loCatId="process" qsTypeId="urn:microsoft.com/office/officeart/2005/8/quickstyle/simple4" qsCatId="simple" csTypeId="urn:microsoft.com/office/officeart/2005/8/colors/colorful5" csCatId="colorful" phldr="1"/>
      <dgm:spPr/>
    </dgm:pt>
    <dgm:pt modelId="{47AE76A7-DA8F-4743-8E99-497CA505F702}">
      <dgm:prSet phldrT="[Text]" custT="1"/>
      <dgm:spPr>
        <a:solidFill>
          <a:schemeClr val="accent5">
            <a:lumMod val="75000"/>
          </a:schemeClr>
        </a:solidFill>
      </dgm:spPr>
      <dgm:t>
        <a:bodyPr/>
        <a:lstStyle/>
        <a:p>
          <a:r>
            <a:rPr lang="id-ID" sz="2800" dirty="0"/>
            <a:t>Anamnesis</a:t>
          </a:r>
        </a:p>
      </dgm:t>
    </dgm:pt>
    <dgm:pt modelId="{99533604-BC87-4E6E-ACEE-6C578B715B49}" type="parTrans" cxnId="{0EC81FD8-58DE-4DF8-8EDC-6EBD0C83D893}">
      <dgm:prSet/>
      <dgm:spPr/>
      <dgm:t>
        <a:bodyPr/>
        <a:lstStyle/>
        <a:p>
          <a:endParaRPr lang="id-ID" sz="2800"/>
        </a:p>
      </dgm:t>
    </dgm:pt>
    <dgm:pt modelId="{76F2B2D1-D306-4E18-994B-AEB4B91439C0}" type="sibTrans" cxnId="{0EC81FD8-58DE-4DF8-8EDC-6EBD0C83D893}">
      <dgm:prSet custT="1"/>
      <dgm:spPr/>
      <dgm:t>
        <a:bodyPr/>
        <a:lstStyle/>
        <a:p>
          <a:endParaRPr lang="id-ID" sz="2800"/>
        </a:p>
      </dgm:t>
    </dgm:pt>
    <dgm:pt modelId="{55B14729-05F0-4F62-A0EB-294D4F4EE19E}">
      <dgm:prSet phldrT="[Text]" custT="1"/>
      <dgm:spPr>
        <a:solidFill>
          <a:schemeClr val="accent5">
            <a:lumMod val="75000"/>
          </a:schemeClr>
        </a:solidFill>
      </dgm:spPr>
      <dgm:t>
        <a:bodyPr/>
        <a:lstStyle/>
        <a:p>
          <a:r>
            <a:rPr lang="id-ID" sz="2800" dirty="0"/>
            <a:t>Pemeriksaan fisik</a:t>
          </a:r>
        </a:p>
      </dgm:t>
    </dgm:pt>
    <dgm:pt modelId="{5F10DED3-7193-47A2-A672-9723A3B7E2A0}" type="parTrans" cxnId="{4E0089E0-C217-4E83-8FF2-7CD858DDD6BD}">
      <dgm:prSet/>
      <dgm:spPr/>
      <dgm:t>
        <a:bodyPr/>
        <a:lstStyle/>
        <a:p>
          <a:endParaRPr lang="id-ID" sz="2800"/>
        </a:p>
      </dgm:t>
    </dgm:pt>
    <dgm:pt modelId="{298BAE9E-5C45-4D2D-8D37-E5BCCC5F77CF}" type="sibTrans" cxnId="{4E0089E0-C217-4E83-8FF2-7CD858DDD6BD}">
      <dgm:prSet custT="1"/>
      <dgm:spPr/>
      <dgm:t>
        <a:bodyPr/>
        <a:lstStyle/>
        <a:p>
          <a:endParaRPr lang="id-ID" sz="2800"/>
        </a:p>
      </dgm:t>
    </dgm:pt>
    <dgm:pt modelId="{495C0C25-7EF1-46E0-9E2C-2B16AFFC46FC}">
      <dgm:prSet phldrT="[Text]" custT="1"/>
      <dgm:spPr>
        <a:solidFill>
          <a:schemeClr val="accent5">
            <a:lumMod val="75000"/>
          </a:schemeClr>
        </a:solidFill>
      </dgm:spPr>
      <dgm:t>
        <a:bodyPr/>
        <a:lstStyle/>
        <a:p>
          <a:r>
            <a:rPr lang="id-ID" sz="2800" dirty="0"/>
            <a:t>Pemeriksaan hemostasis</a:t>
          </a:r>
        </a:p>
      </dgm:t>
    </dgm:pt>
    <dgm:pt modelId="{77B2E6DD-3182-457A-9DAE-D9F79E219DD8}" type="parTrans" cxnId="{B859B9CC-853A-486C-8C14-62B0422AD323}">
      <dgm:prSet/>
      <dgm:spPr/>
      <dgm:t>
        <a:bodyPr/>
        <a:lstStyle/>
        <a:p>
          <a:endParaRPr lang="id-ID" sz="2800"/>
        </a:p>
      </dgm:t>
    </dgm:pt>
    <dgm:pt modelId="{412C05A2-CCD9-44A4-96C8-589A13AD5BB5}" type="sibTrans" cxnId="{B859B9CC-853A-486C-8C14-62B0422AD323}">
      <dgm:prSet/>
      <dgm:spPr/>
      <dgm:t>
        <a:bodyPr/>
        <a:lstStyle/>
        <a:p>
          <a:endParaRPr lang="id-ID" sz="2800"/>
        </a:p>
      </dgm:t>
    </dgm:pt>
    <dgm:pt modelId="{70A9E5DB-3E35-4088-91C3-5D4B840CFF04}" type="pres">
      <dgm:prSet presAssocID="{F5A86168-05EA-4048-8C2A-6FBCF8717AD8}" presName="linearFlow" presStyleCnt="0">
        <dgm:presLayoutVars>
          <dgm:resizeHandles val="exact"/>
        </dgm:presLayoutVars>
      </dgm:prSet>
      <dgm:spPr/>
    </dgm:pt>
    <dgm:pt modelId="{3620547F-002B-4A5F-8C7C-473AF7866742}" type="pres">
      <dgm:prSet presAssocID="{47AE76A7-DA8F-4743-8E99-497CA505F702}" presName="node" presStyleLbl="node1" presStyleIdx="0" presStyleCnt="3">
        <dgm:presLayoutVars>
          <dgm:bulletEnabled val="1"/>
        </dgm:presLayoutVars>
      </dgm:prSet>
      <dgm:spPr/>
    </dgm:pt>
    <dgm:pt modelId="{F45346BF-6058-4190-973E-9390509C8373}" type="pres">
      <dgm:prSet presAssocID="{76F2B2D1-D306-4E18-994B-AEB4B91439C0}" presName="sibTrans" presStyleLbl="sibTrans2D1" presStyleIdx="0" presStyleCnt="2"/>
      <dgm:spPr/>
    </dgm:pt>
    <dgm:pt modelId="{3AE15886-F306-4319-8CD5-1A06032BBF5B}" type="pres">
      <dgm:prSet presAssocID="{76F2B2D1-D306-4E18-994B-AEB4B91439C0}" presName="connectorText" presStyleLbl="sibTrans2D1" presStyleIdx="0" presStyleCnt="2"/>
      <dgm:spPr/>
    </dgm:pt>
    <dgm:pt modelId="{242F9A73-C746-4414-9FEB-290BD62BABB6}" type="pres">
      <dgm:prSet presAssocID="{55B14729-05F0-4F62-A0EB-294D4F4EE19E}" presName="node" presStyleLbl="node1" presStyleIdx="1" presStyleCnt="3">
        <dgm:presLayoutVars>
          <dgm:bulletEnabled val="1"/>
        </dgm:presLayoutVars>
      </dgm:prSet>
      <dgm:spPr/>
    </dgm:pt>
    <dgm:pt modelId="{A1A34CAB-6C3F-4D43-85EC-1402002A3DBA}" type="pres">
      <dgm:prSet presAssocID="{298BAE9E-5C45-4D2D-8D37-E5BCCC5F77CF}" presName="sibTrans" presStyleLbl="sibTrans2D1" presStyleIdx="1" presStyleCnt="2"/>
      <dgm:spPr/>
    </dgm:pt>
    <dgm:pt modelId="{F114EC42-C854-4CFE-AA90-ECAC7917B5B8}" type="pres">
      <dgm:prSet presAssocID="{298BAE9E-5C45-4D2D-8D37-E5BCCC5F77CF}" presName="connectorText" presStyleLbl="sibTrans2D1" presStyleIdx="1" presStyleCnt="2"/>
      <dgm:spPr/>
    </dgm:pt>
    <dgm:pt modelId="{D5587E95-5350-41DF-84C4-A2AEAB1195C9}" type="pres">
      <dgm:prSet presAssocID="{495C0C25-7EF1-46E0-9E2C-2B16AFFC46FC}" presName="node" presStyleLbl="node1" presStyleIdx="2" presStyleCnt="3">
        <dgm:presLayoutVars>
          <dgm:bulletEnabled val="1"/>
        </dgm:presLayoutVars>
      </dgm:prSet>
      <dgm:spPr/>
    </dgm:pt>
  </dgm:ptLst>
  <dgm:cxnLst>
    <dgm:cxn modelId="{DBF7B20E-1DFC-4B40-B763-A5D5E1A43B98}" type="presOf" srcId="{55B14729-05F0-4F62-A0EB-294D4F4EE19E}" destId="{242F9A73-C746-4414-9FEB-290BD62BABB6}" srcOrd="0" destOrd="0" presId="urn:microsoft.com/office/officeart/2005/8/layout/process2"/>
    <dgm:cxn modelId="{AC5BBD25-2BA9-41D7-835D-0507EEE0E771}" type="presOf" srcId="{495C0C25-7EF1-46E0-9E2C-2B16AFFC46FC}" destId="{D5587E95-5350-41DF-84C4-A2AEAB1195C9}" srcOrd="0" destOrd="0" presId="urn:microsoft.com/office/officeart/2005/8/layout/process2"/>
    <dgm:cxn modelId="{544FE42E-4E29-48ED-8C34-8A8CAD84F6BD}" type="presOf" srcId="{76F2B2D1-D306-4E18-994B-AEB4B91439C0}" destId="{F45346BF-6058-4190-973E-9390509C8373}" srcOrd="0" destOrd="0" presId="urn:microsoft.com/office/officeart/2005/8/layout/process2"/>
    <dgm:cxn modelId="{D903DB3A-7D67-447C-A42C-710A12C1A888}" type="presOf" srcId="{298BAE9E-5C45-4D2D-8D37-E5BCCC5F77CF}" destId="{F114EC42-C854-4CFE-AA90-ECAC7917B5B8}" srcOrd="1" destOrd="0" presId="urn:microsoft.com/office/officeart/2005/8/layout/process2"/>
    <dgm:cxn modelId="{C96E1A61-C80C-40D6-A6C0-569F0617EB61}" type="presOf" srcId="{47AE76A7-DA8F-4743-8E99-497CA505F702}" destId="{3620547F-002B-4A5F-8C7C-473AF7866742}" srcOrd="0" destOrd="0" presId="urn:microsoft.com/office/officeart/2005/8/layout/process2"/>
    <dgm:cxn modelId="{48C5C776-7DE8-41AE-BA7D-A103B052C2D5}" type="presOf" srcId="{76F2B2D1-D306-4E18-994B-AEB4B91439C0}" destId="{3AE15886-F306-4319-8CD5-1A06032BBF5B}" srcOrd="1" destOrd="0" presId="urn:microsoft.com/office/officeart/2005/8/layout/process2"/>
    <dgm:cxn modelId="{F882909E-C833-464A-B050-78BBBD3050F7}" type="presOf" srcId="{F5A86168-05EA-4048-8C2A-6FBCF8717AD8}" destId="{70A9E5DB-3E35-4088-91C3-5D4B840CFF04}" srcOrd="0" destOrd="0" presId="urn:microsoft.com/office/officeart/2005/8/layout/process2"/>
    <dgm:cxn modelId="{B859B9CC-853A-486C-8C14-62B0422AD323}" srcId="{F5A86168-05EA-4048-8C2A-6FBCF8717AD8}" destId="{495C0C25-7EF1-46E0-9E2C-2B16AFFC46FC}" srcOrd="2" destOrd="0" parTransId="{77B2E6DD-3182-457A-9DAE-D9F79E219DD8}" sibTransId="{412C05A2-CCD9-44A4-96C8-589A13AD5BB5}"/>
    <dgm:cxn modelId="{0EC81FD8-58DE-4DF8-8EDC-6EBD0C83D893}" srcId="{F5A86168-05EA-4048-8C2A-6FBCF8717AD8}" destId="{47AE76A7-DA8F-4743-8E99-497CA505F702}" srcOrd="0" destOrd="0" parTransId="{99533604-BC87-4E6E-ACEE-6C578B715B49}" sibTransId="{76F2B2D1-D306-4E18-994B-AEB4B91439C0}"/>
    <dgm:cxn modelId="{4E0089E0-C217-4E83-8FF2-7CD858DDD6BD}" srcId="{F5A86168-05EA-4048-8C2A-6FBCF8717AD8}" destId="{55B14729-05F0-4F62-A0EB-294D4F4EE19E}" srcOrd="1" destOrd="0" parTransId="{5F10DED3-7193-47A2-A672-9723A3B7E2A0}" sibTransId="{298BAE9E-5C45-4D2D-8D37-E5BCCC5F77CF}"/>
    <dgm:cxn modelId="{84BF05FF-ED5B-426D-8A5B-4D033FF2671C}" type="presOf" srcId="{298BAE9E-5C45-4D2D-8D37-E5BCCC5F77CF}" destId="{A1A34CAB-6C3F-4D43-85EC-1402002A3DBA}" srcOrd="0" destOrd="0" presId="urn:microsoft.com/office/officeart/2005/8/layout/process2"/>
    <dgm:cxn modelId="{A868BDB7-5BBE-4536-B0FA-D6368E06B86B}" type="presParOf" srcId="{70A9E5DB-3E35-4088-91C3-5D4B840CFF04}" destId="{3620547F-002B-4A5F-8C7C-473AF7866742}" srcOrd="0" destOrd="0" presId="urn:microsoft.com/office/officeart/2005/8/layout/process2"/>
    <dgm:cxn modelId="{799D1BB2-D2C4-424B-8422-F268413ACFE5}" type="presParOf" srcId="{70A9E5DB-3E35-4088-91C3-5D4B840CFF04}" destId="{F45346BF-6058-4190-973E-9390509C8373}" srcOrd="1" destOrd="0" presId="urn:microsoft.com/office/officeart/2005/8/layout/process2"/>
    <dgm:cxn modelId="{401DF5DA-8ED4-4AE3-9E4A-7F06047FEEA6}" type="presParOf" srcId="{F45346BF-6058-4190-973E-9390509C8373}" destId="{3AE15886-F306-4319-8CD5-1A06032BBF5B}" srcOrd="0" destOrd="0" presId="urn:microsoft.com/office/officeart/2005/8/layout/process2"/>
    <dgm:cxn modelId="{BB47722D-A5AF-4067-9BEB-46606E0FF195}" type="presParOf" srcId="{70A9E5DB-3E35-4088-91C3-5D4B840CFF04}" destId="{242F9A73-C746-4414-9FEB-290BD62BABB6}" srcOrd="2" destOrd="0" presId="urn:microsoft.com/office/officeart/2005/8/layout/process2"/>
    <dgm:cxn modelId="{28B60356-847C-46E0-8556-68423B570700}" type="presParOf" srcId="{70A9E5DB-3E35-4088-91C3-5D4B840CFF04}" destId="{A1A34CAB-6C3F-4D43-85EC-1402002A3DBA}" srcOrd="3" destOrd="0" presId="urn:microsoft.com/office/officeart/2005/8/layout/process2"/>
    <dgm:cxn modelId="{96A88752-9B38-4976-92EF-2141574CC04F}" type="presParOf" srcId="{A1A34CAB-6C3F-4D43-85EC-1402002A3DBA}" destId="{F114EC42-C854-4CFE-AA90-ECAC7917B5B8}" srcOrd="0" destOrd="0" presId="urn:microsoft.com/office/officeart/2005/8/layout/process2"/>
    <dgm:cxn modelId="{EB252257-C4B2-4AAB-BBB0-DD365E1771BF}" type="presParOf" srcId="{70A9E5DB-3E35-4088-91C3-5D4B840CFF04}" destId="{D5587E95-5350-41DF-84C4-A2AEAB1195C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85404B-F921-4DB7-8ECD-580C26355C7D}"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id-ID"/>
        </a:p>
      </dgm:t>
    </dgm:pt>
    <dgm:pt modelId="{A5ECA379-252E-40F7-BAA5-2E6FCD2F7D54}">
      <dgm:prSet phldrT="[Text]" custT="1"/>
      <dgm:spPr>
        <a:solidFill>
          <a:schemeClr val="tx1"/>
        </a:solidFill>
      </dgm:spPr>
      <dgm:t>
        <a:bodyPr/>
        <a:lstStyle/>
        <a:p>
          <a:r>
            <a:rPr lang="id-ID" sz="3200" b="1" dirty="0">
              <a:solidFill>
                <a:srgbClr val="C00000"/>
              </a:solidFill>
            </a:rPr>
            <a:t>Perdarahan</a:t>
          </a:r>
        </a:p>
      </dgm:t>
    </dgm:pt>
    <dgm:pt modelId="{7EA3EF57-C868-4924-80DA-43ABDC5AF2B4}" type="parTrans" cxnId="{1F689033-95FB-4420-81D3-7FF5D3D67B62}">
      <dgm:prSet/>
      <dgm:spPr/>
      <dgm:t>
        <a:bodyPr/>
        <a:lstStyle/>
        <a:p>
          <a:endParaRPr lang="id-ID"/>
        </a:p>
      </dgm:t>
    </dgm:pt>
    <dgm:pt modelId="{62C7B091-7A2F-41AA-BEC5-7CFECF4A8031}" type="sibTrans" cxnId="{1F689033-95FB-4420-81D3-7FF5D3D67B62}">
      <dgm:prSet/>
      <dgm:spPr/>
      <dgm:t>
        <a:bodyPr/>
        <a:lstStyle/>
        <a:p>
          <a:endParaRPr lang="id-ID"/>
        </a:p>
      </dgm:t>
    </dgm:pt>
    <dgm:pt modelId="{ED65B6F8-7DFF-4844-8164-48A6D6E773ED}">
      <dgm:prSet phldrT="[Text]" custT="1"/>
      <dgm:spPr>
        <a:solidFill>
          <a:srgbClr val="CC6600"/>
        </a:solidFill>
      </dgm:spPr>
      <dgm:t>
        <a:bodyPr/>
        <a:lstStyle/>
        <a:p>
          <a:r>
            <a:rPr lang="id-ID" sz="2400" i="1" dirty="0">
              <a:solidFill>
                <a:schemeClr val="tx1"/>
              </a:solidFill>
            </a:rPr>
            <a:t>Bleeding time </a:t>
          </a:r>
          <a:r>
            <a:rPr lang="id-ID" sz="2400" dirty="0">
              <a:solidFill>
                <a:schemeClr val="tx1"/>
              </a:solidFill>
            </a:rPr>
            <a:t>panjang</a:t>
          </a:r>
        </a:p>
      </dgm:t>
    </dgm:pt>
    <dgm:pt modelId="{867B6810-81A9-4FA3-863F-807E8A811F08}" type="parTrans" cxnId="{59190500-54DF-453B-B40C-36D50140DC15}">
      <dgm:prSet/>
      <dgm:spPr/>
      <dgm:t>
        <a:bodyPr/>
        <a:lstStyle/>
        <a:p>
          <a:endParaRPr lang="id-ID"/>
        </a:p>
      </dgm:t>
    </dgm:pt>
    <dgm:pt modelId="{7704142B-A21E-4EBC-B22D-F830F7CC5A8F}" type="sibTrans" cxnId="{59190500-54DF-453B-B40C-36D50140DC15}">
      <dgm:prSet/>
      <dgm:spPr/>
      <dgm:t>
        <a:bodyPr/>
        <a:lstStyle/>
        <a:p>
          <a:endParaRPr lang="id-ID"/>
        </a:p>
      </dgm:t>
    </dgm:pt>
    <dgm:pt modelId="{8EF27F1D-5CAC-4E32-9E71-662BF514DCAB}">
      <dgm:prSet phldrT="[Text]" custT="1"/>
      <dgm:spPr>
        <a:solidFill>
          <a:srgbClr val="336699"/>
        </a:solidFill>
      </dgm:spPr>
      <dgm:t>
        <a:bodyPr/>
        <a:lstStyle/>
        <a:p>
          <a:r>
            <a:rPr lang="id-ID" sz="2400" dirty="0">
              <a:solidFill>
                <a:schemeClr val="tx1"/>
              </a:solidFill>
            </a:rPr>
            <a:t>PT normal</a:t>
          </a:r>
        </a:p>
      </dgm:t>
    </dgm:pt>
    <dgm:pt modelId="{9C7E4DAC-997F-4B3C-A72F-E759ACF29B3F}" type="parTrans" cxnId="{F6DED9A2-49CA-4597-9790-1125BD08A1A4}">
      <dgm:prSet/>
      <dgm:spPr/>
      <dgm:t>
        <a:bodyPr/>
        <a:lstStyle/>
        <a:p>
          <a:endParaRPr lang="id-ID"/>
        </a:p>
      </dgm:t>
    </dgm:pt>
    <dgm:pt modelId="{B33FE1FC-C85F-418B-B6DC-D4DD0D8C5D81}" type="sibTrans" cxnId="{F6DED9A2-49CA-4597-9790-1125BD08A1A4}">
      <dgm:prSet/>
      <dgm:spPr/>
      <dgm:t>
        <a:bodyPr/>
        <a:lstStyle/>
        <a:p>
          <a:endParaRPr lang="id-ID"/>
        </a:p>
      </dgm:t>
    </dgm:pt>
    <dgm:pt modelId="{B57ABD3A-7ED0-4C72-98D4-6F9662637679}">
      <dgm:prSet phldrT="[Text]" custT="1"/>
      <dgm:spPr>
        <a:solidFill>
          <a:srgbClr val="336699"/>
        </a:solidFill>
      </dgm:spPr>
      <dgm:t>
        <a:bodyPr/>
        <a:lstStyle/>
        <a:p>
          <a:r>
            <a:rPr lang="id-ID" sz="2400" dirty="0">
              <a:solidFill>
                <a:schemeClr val="tx1"/>
              </a:solidFill>
            </a:rPr>
            <a:t>APTT normal</a:t>
          </a:r>
        </a:p>
      </dgm:t>
    </dgm:pt>
    <dgm:pt modelId="{78009E5E-4399-49FB-8160-7571C0674576}" type="parTrans" cxnId="{CD0DA7FE-2206-4CFB-9E01-7CD4D851F21A}">
      <dgm:prSet/>
      <dgm:spPr/>
      <dgm:t>
        <a:bodyPr/>
        <a:lstStyle/>
        <a:p>
          <a:endParaRPr lang="id-ID"/>
        </a:p>
      </dgm:t>
    </dgm:pt>
    <dgm:pt modelId="{5AFE8ED1-AC17-4C10-8F6A-529A9C43176B}" type="sibTrans" cxnId="{CD0DA7FE-2206-4CFB-9E01-7CD4D851F21A}">
      <dgm:prSet/>
      <dgm:spPr/>
      <dgm:t>
        <a:bodyPr/>
        <a:lstStyle/>
        <a:p>
          <a:endParaRPr lang="id-ID"/>
        </a:p>
      </dgm:t>
    </dgm:pt>
    <dgm:pt modelId="{D2DDA159-6CC3-4563-95FF-B609A065408F}">
      <dgm:prSet custT="1"/>
      <dgm:spPr>
        <a:solidFill>
          <a:srgbClr val="CC6600"/>
        </a:solidFill>
      </dgm:spPr>
      <dgm:t>
        <a:bodyPr/>
        <a:lstStyle/>
        <a:p>
          <a:r>
            <a:rPr lang="id-ID" sz="2400" dirty="0">
              <a:solidFill>
                <a:schemeClr val="tx1"/>
              </a:solidFill>
            </a:rPr>
            <a:t>Jumlah trombosit rendah</a:t>
          </a:r>
        </a:p>
      </dgm:t>
    </dgm:pt>
    <dgm:pt modelId="{5F098F1A-8680-4778-BE9F-3DE3D085511A}" type="parTrans" cxnId="{E8493A0D-DB0F-41E6-B072-A86A8D746F6F}">
      <dgm:prSet/>
      <dgm:spPr/>
      <dgm:t>
        <a:bodyPr/>
        <a:lstStyle/>
        <a:p>
          <a:endParaRPr lang="id-ID"/>
        </a:p>
      </dgm:t>
    </dgm:pt>
    <dgm:pt modelId="{2A656AED-FDD9-4B45-9E7B-8027118F37A8}" type="sibTrans" cxnId="{E8493A0D-DB0F-41E6-B072-A86A8D746F6F}">
      <dgm:prSet/>
      <dgm:spPr/>
      <dgm:t>
        <a:bodyPr/>
        <a:lstStyle/>
        <a:p>
          <a:endParaRPr lang="id-ID"/>
        </a:p>
      </dgm:t>
    </dgm:pt>
    <dgm:pt modelId="{66AC3410-8449-426E-A144-E6EA53ED1307}" type="pres">
      <dgm:prSet presAssocID="{EE85404B-F921-4DB7-8ECD-580C26355C7D}" presName="Name0" presStyleCnt="0">
        <dgm:presLayoutVars>
          <dgm:chPref val="1"/>
          <dgm:dir/>
          <dgm:animOne val="branch"/>
          <dgm:animLvl val="lvl"/>
          <dgm:resizeHandles val="exact"/>
        </dgm:presLayoutVars>
      </dgm:prSet>
      <dgm:spPr/>
    </dgm:pt>
    <dgm:pt modelId="{D6964CE2-4197-4CCC-98C8-6413C6CCEFBB}" type="pres">
      <dgm:prSet presAssocID="{A5ECA379-252E-40F7-BAA5-2E6FCD2F7D54}" presName="root1" presStyleCnt="0"/>
      <dgm:spPr/>
    </dgm:pt>
    <dgm:pt modelId="{B11E5DCF-7B49-4BFA-A2E9-4B94AB51225A}" type="pres">
      <dgm:prSet presAssocID="{A5ECA379-252E-40F7-BAA5-2E6FCD2F7D54}" presName="LevelOneTextNode" presStyleLbl="node0" presStyleIdx="0" presStyleCnt="1" custScaleY="64563">
        <dgm:presLayoutVars>
          <dgm:chPref val="3"/>
        </dgm:presLayoutVars>
      </dgm:prSet>
      <dgm:spPr/>
    </dgm:pt>
    <dgm:pt modelId="{3362FE87-2DE5-4DD2-A98B-DDBE63E463D3}" type="pres">
      <dgm:prSet presAssocID="{A5ECA379-252E-40F7-BAA5-2E6FCD2F7D54}" presName="level2hierChild" presStyleCnt="0"/>
      <dgm:spPr/>
    </dgm:pt>
    <dgm:pt modelId="{B06613E9-A233-4FD6-96FB-1F0E2415FC56}" type="pres">
      <dgm:prSet presAssocID="{867B6810-81A9-4FA3-863F-807E8A811F08}" presName="conn2-1" presStyleLbl="parChTrans1D2" presStyleIdx="0" presStyleCnt="4"/>
      <dgm:spPr/>
    </dgm:pt>
    <dgm:pt modelId="{FB31CC4A-EA71-4A8A-816F-07BA5710DA1C}" type="pres">
      <dgm:prSet presAssocID="{867B6810-81A9-4FA3-863F-807E8A811F08}" presName="connTx" presStyleLbl="parChTrans1D2" presStyleIdx="0" presStyleCnt="4"/>
      <dgm:spPr/>
    </dgm:pt>
    <dgm:pt modelId="{24E37032-BBE0-4DB4-BA37-B097162E4861}" type="pres">
      <dgm:prSet presAssocID="{ED65B6F8-7DFF-4844-8164-48A6D6E773ED}" presName="root2" presStyleCnt="0"/>
      <dgm:spPr/>
    </dgm:pt>
    <dgm:pt modelId="{45B88E9C-BE63-46D8-A4E5-790E4FB0C9E7}" type="pres">
      <dgm:prSet presAssocID="{ED65B6F8-7DFF-4844-8164-48A6D6E773ED}" presName="LevelTwoTextNode" presStyleLbl="node2" presStyleIdx="0" presStyleCnt="4" custScaleX="84115">
        <dgm:presLayoutVars>
          <dgm:chPref val="3"/>
        </dgm:presLayoutVars>
      </dgm:prSet>
      <dgm:spPr/>
    </dgm:pt>
    <dgm:pt modelId="{30AF5C7A-6A78-42C9-A9CC-DBFE09EE5AB4}" type="pres">
      <dgm:prSet presAssocID="{ED65B6F8-7DFF-4844-8164-48A6D6E773ED}" presName="level3hierChild" presStyleCnt="0"/>
      <dgm:spPr/>
    </dgm:pt>
    <dgm:pt modelId="{39D15264-5793-4142-BC52-C2BB62A9457D}" type="pres">
      <dgm:prSet presAssocID="{5F098F1A-8680-4778-BE9F-3DE3D085511A}" presName="conn2-1" presStyleLbl="parChTrans1D2" presStyleIdx="1" presStyleCnt="4"/>
      <dgm:spPr/>
    </dgm:pt>
    <dgm:pt modelId="{6A842985-2DCA-4618-BEFC-B7893C927F6E}" type="pres">
      <dgm:prSet presAssocID="{5F098F1A-8680-4778-BE9F-3DE3D085511A}" presName="connTx" presStyleLbl="parChTrans1D2" presStyleIdx="1" presStyleCnt="4"/>
      <dgm:spPr/>
    </dgm:pt>
    <dgm:pt modelId="{C869B537-C4B8-4405-BCCD-62CAFCE52B99}" type="pres">
      <dgm:prSet presAssocID="{D2DDA159-6CC3-4563-95FF-B609A065408F}" presName="root2" presStyleCnt="0"/>
      <dgm:spPr/>
    </dgm:pt>
    <dgm:pt modelId="{43EB5F02-67BC-46C1-8036-408F67D869DE}" type="pres">
      <dgm:prSet presAssocID="{D2DDA159-6CC3-4563-95FF-B609A065408F}" presName="LevelTwoTextNode" presStyleLbl="node2" presStyleIdx="1" presStyleCnt="4" custScaleX="95487">
        <dgm:presLayoutVars>
          <dgm:chPref val="3"/>
        </dgm:presLayoutVars>
      </dgm:prSet>
      <dgm:spPr/>
    </dgm:pt>
    <dgm:pt modelId="{B55F5FB4-C0EC-4F80-9B15-5965EE0A1873}" type="pres">
      <dgm:prSet presAssocID="{D2DDA159-6CC3-4563-95FF-B609A065408F}" presName="level3hierChild" presStyleCnt="0"/>
      <dgm:spPr/>
    </dgm:pt>
    <dgm:pt modelId="{4AB4866A-AD12-4AB9-984D-AA4810C065D9}" type="pres">
      <dgm:prSet presAssocID="{9C7E4DAC-997F-4B3C-A72F-E759ACF29B3F}" presName="conn2-1" presStyleLbl="parChTrans1D2" presStyleIdx="2" presStyleCnt="4"/>
      <dgm:spPr/>
    </dgm:pt>
    <dgm:pt modelId="{D7897DD9-DC60-4DBF-AE9E-25DE2F01C2AE}" type="pres">
      <dgm:prSet presAssocID="{9C7E4DAC-997F-4B3C-A72F-E759ACF29B3F}" presName="connTx" presStyleLbl="parChTrans1D2" presStyleIdx="2" presStyleCnt="4"/>
      <dgm:spPr/>
    </dgm:pt>
    <dgm:pt modelId="{1DE1718C-1F58-41AF-980F-992A7760FC26}" type="pres">
      <dgm:prSet presAssocID="{8EF27F1D-5CAC-4E32-9E71-662BF514DCAB}" presName="root2" presStyleCnt="0"/>
      <dgm:spPr/>
    </dgm:pt>
    <dgm:pt modelId="{FDB8DD96-BB5A-4756-AACA-FAE794B938BB}" type="pres">
      <dgm:prSet presAssocID="{8EF27F1D-5CAC-4E32-9E71-662BF514DCAB}" presName="LevelTwoTextNode" presStyleLbl="node2" presStyleIdx="2" presStyleCnt="4" custScaleX="72742">
        <dgm:presLayoutVars>
          <dgm:chPref val="3"/>
        </dgm:presLayoutVars>
      </dgm:prSet>
      <dgm:spPr/>
    </dgm:pt>
    <dgm:pt modelId="{FC03A8C7-23F8-4071-9846-97977A0C3433}" type="pres">
      <dgm:prSet presAssocID="{8EF27F1D-5CAC-4E32-9E71-662BF514DCAB}" presName="level3hierChild" presStyleCnt="0"/>
      <dgm:spPr/>
    </dgm:pt>
    <dgm:pt modelId="{6349998C-C75A-4E2F-8199-E38B09EA465E}" type="pres">
      <dgm:prSet presAssocID="{78009E5E-4399-49FB-8160-7571C0674576}" presName="conn2-1" presStyleLbl="parChTrans1D2" presStyleIdx="3" presStyleCnt="4"/>
      <dgm:spPr/>
    </dgm:pt>
    <dgm:pt modelId="{A7552981-D821-4A91-9FCC-3E6E7AC1E022}" type="pres">
      <dgm:prSet presAssocID="{78009E5E-4399-49FB-8160-7571C0674576}" presName="connTx" presStyleLbl="parChTrans1D2" presStyleIdx="3" presStyleCnt="4"/>
      <dgm:spPr/>
    </dgm:pt>
    <dgm:pt modelId="{182A2FBE-6FB6-4295-B68A-54D15C012C58}" type="pres">
      <dgm:prSet presAssocID="{B57ABD3A-7ED0-4C72-98D4-6F9662637679}" presName="root2" presStyleCnt="0"/>
      <dgm:spPr/>
    </dgm:pt>
    <dgm:pt modelId="{34D2670C-46F0-4594-A5C6-89F3E27B140F}" type="pres">
      <dgm:prSet presAssocID="{B57ABD3A-7ED0-4C72-98D4-6F9662637679}" presName="LevelTwoTextNode" presStyleLbl="node2" presStyleIdx="3" presStyleCnt="4" custScaleX="72742">
        <dgm:presLayoutVars>
          <dgm:chPref val="3"/>
        </dgm:presLayoutVars>
      </dgm:prSet>
      <dgm:spPr/>
    </dgm:pt>
    <dgm:pt modelId="{10447C32-4EDA-45D4-A963-1841A0DF7E38}" type="pres">
      <dgm:prSet presAssocID="{B57ABD3A-7ED0-4C72-98D4-6F9662637679}" presName="level3hierChild" presStyleCnt="0"/>
      <dgm:spPr/>
    </dgm:pt>
  </dgm:ptLst>
  <dgm:cxnLst>
    <dgm:cxn modelId="{59190500-54DF-453B-B40C-36D50140DC15}" srcId="{A5ECA379-252E-40F7-BAA5-2E6FCD2F7D54}" destId="{ED65B6F8-7DFF-4844-8164-48A6D6E773ED}" srcOrd="0" destOrd="0" parTransId="{867B6810-81A9-4FA3-863F-807E8A811F08}" sibTransId="{7704142B-A21E-4EBC-B22D-F830F7CC5A8F}"/>
    <dgm:cxn modelId="{8A532900-374B-40B2-B0DB-20307B07131E}" type="presOf" srcId="{8EF27F1D-5CAC-4E32-9E71-662BF514DCAB}" destId="{FDB8DD96-BB5A-4756-AACA-FAE794B938BB}" srcOrd="0" destOrd="0" presId="urn:microsoft.com/office/officeart/2008/layout/HorizontalMultiLevelHierarchy"/>
    <dgm:cxn modelId="{82B23208-9247-4D1D-8546-5E33E6BB6E00}" type="presOf" srcId="{867B6810-81A9-4FA3-863F-807E8A811F08}" destId="{FB31CC4A-EA71-4A8A-816F-07BA5710DA1C}" srcOrd="1" destOrd="0" presId="urn:microsoft.com/office/officeart/2008/layout/HorizontalMultiLevelHierarchy"/>
    <dgm:cxn modelId="{93DDC008-BFC7-41A7-992E-846F0B008A7B}" type="presOf" srcId="{9C7E4DAC-997F-4B3C-A72F-E759ACF29B3F}" destId="{4AB4866A-AD12-4AB9-984D-AA4810C065D9}" srcOrd="0" destOrd="0" presId="urn:microsoft.com/office/officeart/2008/layout/HorizontalMultiLevelHierarchy"/>
    <dgm:cxn modelId="{E8493A0D-DB0F-41E6-B072-A86A8D746F6F}" srcId="{A5ECA379-252E-40F7-BAA5-2E6FCD2F7D54}" destId="{D2DDA159-6CC3-4563-95FF-B609A065408F}" srcOrd="1" destOrd="0" parTransId="{5F098F1A-8680-4778-BE9F-3DE3D085511A}" sibTransId="{2A656AED-FDD9-4B45-9E7B-8027118F37A8}"/>
    <dgm:cxn modelId="{BA02A30E-F0BD-4675-8141-55AC5B37BC09}" type="presOf" srcId="{A5ECA379-252E-40F7-BAA5-2E6FCD2F7D54}" destId="{B11E5DCF-7B49-4BFA-A2E9-4B94AB51225A}" srcOrd="0" destOrd="0" presId="urn:microsoft.com/office/officeart/2008/layout/HorizontalMultiLevelHierarchy"/>
    <dgm:cxn modelId="{79EEFA2F-31F7-4898-9D04-69CD097E5661}" type="presOf" srcId="{5F098F1A-8680-4778-BE9F-3DE3D085511A}" destId="{6A842985-2DCA-4618-BEFC-B7893C927F6E}" srcOrd="1" destOrd="0" presId="urn:microsoft.com/office/officeart/2008/layout/HorizontalMultiLevelHierarchy"/>
    <dgm:cxn modelId="{1F689033-95FB-4420-81D3-7FF5D3D67B62}" srcId="{EE85404B-F921-4DB7-8ECD-580C26355C7D}" destId="{A5ECA379-252E-40F7-BAA5-2E6FCD2F7D54}" srcOrd="0" destOrd="0" parTransId="{7EA3EF57-C868-4924-80DA-43ABDC5AF2B4}" sibTransId="{62C7B091-7A2F-41AA-BEC5-7CFECF4A8031}"/>
    <dgm:cxn modelId="{D3E7BC34-53B7-42EB-AE76-9BCFE0B53193}" type="presOf" srcId="{78009E5E-4399-49FB-8160-7571C0674576}" destId="{A7552981-D821-4A91-9FCC-3E6E7AC1E022}" srcOrd="1" destOrd="0" presId="urn:microsoft.com/office/officeart/2008/layout/HorizontalMultiLevelHierarchy"/>
    <dgm:cxn modelId="{0C996E40-53A3-4967-9A48-815B633A7FB5}" type="presOf" srcId="{EE85404B-F921-4DB7-8ECD-580C26355C7D}" destId="{66AC3410-8449-426E-A144-E6EA53ED1307}" srcOrd="0" destOrd="0" presId="urn:microsoft.com/office/officeart/2008/layout/HorizontalMultiLevelHierarchy"/>
    <dgm:cxn modelId="{3D803A4A-9A61-48FF-B59D-BFCBA025902A}" type="presOf" srcId="{B57ABD3A-7ED0-4C72-98D4-6F9662637679}" destId="{34D2670C-46F0-4594-A5C6-89F3E27B140F}" srcOrd="0" destOrd="0" presId="urn:microsoft.com/office/officeart/2008/layout/HorizontalMultiLevelHierarchy"/>
    <dgm:cxn modelId="{DBC34174-A4EE-47DD-B719-9300DEEF658D}" type="presOf" srcId="{867B6810-81A9-4FA3-863F-807E8A811F08}" destId="{B06613E9-A233-4FD6-96FB-1F0E2415FC56}" srcOrd="0" destOrd="0" presId="urn:microsoft.com/office/officeart/2008/layout/HorizontalMultiLevelHierarchy"/>
    <dgm:cxn modelId="{8D5F9F90-1B3E-4A5B-99F9-4447A0D6BA00}" type="presOf" srcId="{9C7E4DAC-997F-4B3C-A72F-E759ACF29B3F}" destId="{D7897DD9-DC60-4DBF-AE9E-25DE2F01C2AE}" srcOrd="1" destOrd="0" presId="urn:microsoft.com/office/officeart/2008/layout/HorizontalMultiLevelHierarchy"/>
    <dgm:cxn modelId="{F5B7BA94-348F-4385-BE68-E18CBAEE22EE}" type="presOf" srcId="{5F098F1A-8680-4778-BE9F-3DE3D085511A}" destId="{39D15264-5793-4142-BC52-C2BB62A9457D}" srcOrd="0" destOrd="0" presId="urn:microsoft.com/office/officeart/2008/layout/HorizontalMultiLevelHierarchy"/>
    <dgm:cxn modelId="{F6DED9A2-49CA-4597-9790-1125BD08A1A4}" srcId="{A5ECA379-252E-40F7-BAA5-2E6FCD2F7D54}" destId="{8EF27F1D-5CAC-4E32-9E71-662BF514DCAB}" srcOrd="2" destOrd="0" parTransId="{9C7E4DAC-997F-4B3C-A72F-E759ACF29B3F}" sibTransId="{B33FE1FC-C85F-418B-B6DC-D4DD0D8C5D81}"/>
    <dgm:cxn modelId="{F2D2EDB7-761A-4043-A5C0-34DF90DA6EAE}" type="presOf" srcId="{ED65B6F8-7DFF-4844-8164-48A6D6E773ED}" destId="{45B88E9C-BE63-46D8-A4E5-790E4FB0C9E7}" srcOrd="0" destOrd="0" presId="urn:microsoft.com/office/officeart/2008/layout/HorizontalMultiLevelHierarchy"/>
    <dgm:cxn modelId="{BA403CC2-0925-4316-B7C3-4A25A12B3E29}" type="presOf" srcId="{D2DDA159-6CC3-4563-95FF-B609A065408F}" destId="{43EB5F02-67BC-46C1-8036-408F67D869DE}" srcOrd="0" destOrd="0" presId="urn:microsoft.com/office/officeart/2008/layout/HorizontalMultiLevelHierarchy"/>
    <dgm:cxn modelId="{6E3038CB-F726-4428-BB5F-8796DF84912B}" type="presOf" srcId="{78009E5E-4399-49FB-8160-7571C0674576}" destId="{6349998C-C75A-4E2F-8199-E38B09EA465E}" srcOrd="0" destOrd="0" presId="urn:microsoft.com/office/officeart/2008/layout/HorizontalMultiLevelHierarchy"/>
    <dgm:cxn modelId="{CD0DA7FE-2206-4CFB-9E01-7CD4D851F21A}" srcId="{A5ECA379-252E-40F7-BAA5-2E6FCD2F7D54}" destId="{B57ABD3A-7ED0-4C72-98D4-6F9662637679}" srcOrd="3" destOrd="0" parTransId="{78009E5E-4399-49FB-8160-7571C0674576}" sibTransId="{5AFE8ED1-AC17-4C10-8F6A-529A9C43176B}"/>
    <dgm:cxn modelId="{88F2EF0C-D1F9-4D67-8974-9D1E72D56319}" type="presParOf" srcId="{66AC3410-8449-426E-A144-E6EA53ED1307}" destId="{D6964CE2-4197-4CCC-98C8-6413C6CCEFBB}" srcOrd="0" destOrd="0" presId="urn:microsoft.com/office/officeart/2008/layout/HorizontalMultiLevelHierarchy"/>
    <dgm:cxn modelId="{94788918-2723-41AD-863B-68C142A18CFB}" type="presParOf" srcId="{D6964CE2-4197-4CCC-98C8-6413C6CCEFBB}" destId="{B11E5DCF-7B49-4BFA-A2E9-4B94AB51225A}" srcOrd="0" destOrd="0" presId="urn:microsoft.com/office/officeart/2008/layout/HorizontalMultiLevelHierarchy"/>
    <dgm:cxn modelId="{1DADF085-F965-44FA-A4BD-0663ACE24D0E}" type="presParOf" srcId="{D6964CE2-4197-4CCC-98C8-6413C6CCEFBB}" destId="{3362FE87-2DE5-4DD2-A98B-DDBE63E463D3}" srcOrd="1" destOrd="0" presId="urn:microsoft.com/office/officeart/2008/layout/HorizontalMultiLevelHierarchy"/>
    <dgm:cxn modelId="{9FC6BDB0-3864-4F7B-9E16-2C863DAFC5F2}" type="presParOf" srcId="{3362FE87-2DE5-4DD2-A98B-DDBE63E463D3}" destId="{B06613E9-A233-4FD6-96FB-1F0E2415FC56}" srcOrd="0" destOrd="0" presId="urn:microsoft.com/office/officeart/2008/layout/HorizontalMultiLevelHierarchy"/>
    <dgm:cxn modelId="{0F58F4C1-E649-43F5-BF63-75F82B526FD7}" type="presParOf" srcId="{B06613E9-A233-4FD6-96FB-1F0E2415FC56}" destId="{FB31CC4A-EA71-4A8A-816F-07BA5710DA1C}" srcOrd="0" destOrd="0" presId="urn:microsoft.com/office/officeart/2008/layout/HorizontalMultiLevelHierarchy"/>
    <dgm:cxn modelId="{75A8BA16-BC36-49FD-B40C-A67CEB93FD2C}" type="presParOf" srcId="{3362FE87-2DE5-4DD2-A98B-DDBE63E463D3}" destId="{24E37032-BBE0-4DB4-BA37-B097162E4861}" srcOrd="1" destOrd="0" presId="urn:microsoft.com/office/officeart/2008/layout/HorizontalMultiLevelHierarchy"/>
    <dgm:cxn modelId="{A1F2186C-80F5-4D7F-97F4-6437D713D482}" type="presParOf" srcId="{24E37032-BBE0-4DB4-BA37-B097162E4861}" destId="{45B88E9C-BE63-46D8-A4E5-790E4FB0C9E7}" srcOrd="0" destOrd="0" presId="urn:microsoft.com/office/officeart/2008/layout/HorizontalMultiLevelHierarchy"/>
    <dgm:cxn modelId="{21BB2BE1-9996-4267-BAAD-1AA2CFB5898B}" type="presParOf" srcId="{24E37032-BBE0-4DB4-BA37-B097162E4861}" destId="{30AF5C7A-6A78-42C9-A9CC-DBFE09EE5AB4}" srcOrd="1" destOrd="0" presId="urn:microsoft.com/office/officeart/2008/layout/HorizontalMultiLevelHierarchy"/>
    <dgm:cxn modelId="{C06E8EC8-EE8C-41CC-B23B-01F6DA55C062}" type="presParOf" srcId="{3362FE87-2DE5-4DD2-A98B-DDBE63E463D3}" destId="{39D15264-5793-4142-BC52-C2BB62A9457D}" srcOrd="2" destOrd="0" presId="urn:microsoft.com/office/officeart/2008/layout/HorizontalMultiLevelHierarchy"/>
    <dgm:cxn modelId="{744D72AA-B28A-4EF6-8C6B-A32ED7F1EAAC}" type="presParOf" srcId="{39D15264-5793-4142-BC52-C2BB62A9457D}" destId="{6A842985-2DCA-4618-BEFC-B7893C927F6E}" srcOrd="0" destOrd="0" presId="urn:microsoft.com/office/officeart/2008/layout/HorizontalMultiLevelHierarchy"/>
    <dgm:cxn modelId="{B66683DA-164B-4DEB-B01E-DC176A07BE5E}" type="presParOf" srcId="{3362FE87-2DE5-4DD2-A98B-DDBE63E463D3}" destId="{C869B537-C4B8-4405-BCCD-62CAFCE52B99}" srcOrd="3" destOrd="0" presId="urn:microsoft.com/office/officeart/2008/layout/HorizontalMultiLevelHierarchy"/>
    <dgm:cxn modelId="{F117EB28-50B2-4826-86F2-E7FEEA1EAC6C}" type="presParOf" srcId="{C869B537-C4B8-4405-BCCD-62CAFCE52B99}" destId="{43EB5F02-67BC-46C1-8036-408F67D869DE}" srcOrd="0" destOrd="0" presId="urn:microsoft.com/office/officeart/2008/layout/HorizontalMultiLevelHierarchy"/>
    <dgm:cxn modelId="{96A6B12F-4936-4149-AFA3-2E66DB11C050}" type="presParOf" srcId="{C869B537-C4B8-4405-BCCD-62CAFCE52B99}" destId="{B55F5FB4-C0EC-4F80-9B15-5965EE0A1873}" srcOrd="1" destOrd="0" presId="urn:microsoft.com/office/officeart/2008/layout/HorizontalMultiLevelHierarchy"/>
    <dgm:cxn modelId="{EF039464-AA0C-4652-B7E1-4794F2E5C3C3}" type="presParOf" srcId="{3362FE87-2DE5-4DD2-A98B-DDBE63E463D3}" destId="{4AB4866A-AD12-4AB9-984D-AA4810C065D9}" srcOrd="4" destOrd="0" presId="urn:microsoft.com/office/officeart/2008/layout/HorizontalMultiLevelHierarchy"/>
    <dgm:cxn modelId="{468D89DC-C5A3-4FF7-8C93-B0604C88C639}" type="presParOf" srcId="{4AB4866A-AD12-4AB9-984D-AA4810C065D9}" destId="{D7897DD9-DC60-4DBF-AE9E-25DE2F01C2AE}" srcOrd="0" destOrd="0" presId="urn:microsoft.com/office/officeart/2008/layout/HorizontalMultiLevelHierarchy"/>
    <dgm:cxn modelId="{4A296273-9E91-4CAD-AD93-8ECC9E13A4DF}" type="presParOf" srcId="{3362FE87-2DE5-4DD2-A98B-DDBE63E463D3}" destId="{1DE1718C-1F58-41AF-980F-992A7760FC26}" srcOrd="5" destOrd="0" presId="urn:microsoft.com/office/officeart/2008/layout/HorizontalMultiLevelHierarchy"/>
    <dgm:cxn modelId="{4222DF80-3564-4D5D-BCE6-FEACA530D64F}" type="presParOf" srcId="{1DE1718C-1F58-41AF-980F-992A7760FC26}" destId="{FDB8DD96-BB5A-4756-AACA-FAE794B938BB}" srcOrd="0" destOrd="0" presId="urn:microsoft.com/office/officeart/2008/layout/HorizontalMultiLevelHierarchy"/>
    <dgm:cxn modelId="{AA9BF241-E163-4EBF-9E28-7D29BB5AFAD8}" type="presParOf" srcId="{1DE1718C-1F58-41AF-980F-992A7760FC26}" destId="{FC03A8C7-23F8-4071-9846-97977A0C3433}" srcOrd="1" destOrd="0" presId="urn:microsoft.com/office/officeart/2008/layout/HorizontalMultiLevelHierarchy"/>
    <dgm:cxn modelId="{4A6E54AB-002C-42EB-8A43-AD5875F1E378}" type="presParOf" srcId="{3362FE87-2DE5-4DD2-A98B-DDBE63E463D3}" destId="{6349998C-C75A-4E2F-8199-E38B09EA465E}" srcOrd="6" destOrd="0" presId="urn:microsoft.com/office/officeart/2008/layout/HorizontalMultiLevelHierarchy"/>
    <dgm:cxn modelId="{D13A0C77-9EB6-4F84-B6AD-37FAACEEAB71}" type="presParOf" srcId="{6349998C-C75A-4E2F-8199-E38B09EA465E}" destId="{A7552981-D821-4A91-9FCC-3E6E7AC1E022}" srcOrd="0" destOrd="0" presId="urn:microsoft.com/office/officeart/2008/layout/HorizontalMultiLevelHierarchy"/>
    <dgm:cxn modelId="{AE1AEF8E-C659-4753-B23B-8F508C62B228}" type="presParOf" srcId="{3362FE87-2DE5-4DD2-A98B-DDBE63E463D3}" destId="{182A2FBE-6FB6-4295-B68A-54D15C012C58}" srcOrd="7" destOrd="0" presId="urn:microsoft.com/office/officeart/2008/layout/HorizontalMultiLevelHierarchy"/>
    <dgm:cxn modelId="{F3698CDA-260D-41C1-8404-4E0B33DFA774}" type="presParOf" srcId="{182A2FBE-6FB6-4295-B68A-54D15C012C58}" destId="{34D2670C-46F0-4594-A5C6-89F3E27B140F}" srcOrd="0" destOrd="0" presId="urn:microsoft.com/office/officeart/2008/layout/HorizontalMultiLevelHierarchy"/>
    <dgm:cxn modelId="{87CCE60A-AC67-432B-AE45-E632F2AA37BA}" type="presParOf" srcId="{182A2FBE-6FB6-4295-B68A-54D15C012C58}" destId="{10447C32-4EDA-45D4-A963-1841A0DF7E3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1918C-5BAA-46FC-9589-27EB19A2DEAC}" type="doc">
      <dgm:prSet loTypeId="urn:microsoft.com/office/officeart/2005/8/layout/radial4" loCatId="relationship" qsTypeId="urn:microsoft.com/office/officeart/2005/8/quickstyle/simple5" qsCatId="simple" csTypeId="urn:microsoft.com/office/officeart/2005/8/colors/accent3_4" csCatId="accent3" phldr="1"/>
      <dgm:spPr/>
      <dgm:t>
        <a:bodyPr/>
        <a:lstStyle/>
        <a:p>
          <a:endParaRPr lang="id-ID"/>
        </a:p>
      </dgm:t>
    </dgm:pt>
    <dgm:pt modelId="{494839B2-3F0E-4B79-96D7-308FF00A46B5}">
      <dgm:prSet phldrT="[Text]" custT="1"/>
      <dgm:spPr>
        <a:solidFill>
          <a:schemeClr val="accent5">
            <a:lumMod val="75000"/>
          </a:schemeClr>
        </a:solidFill>
      </dgm:spPr>
      <dgm:t>
        <a:bodyPr/>
        <a:lstStyle/>
        <a:p>
          <a:r>
            <a:rPr lang="id-ID" sz="2800" dirty="0"/>
            <a:t>trombositopenia</a:t>
          </a:r>
        </a:p>
      </dgm:t>
    </dgm:pt>
    <dgm:pt modelId="{E88EB0E5-37E9-4E9D-A3A7-36A110D08B03}" type="parTrans" cxnId="{F9E124AC-FDBD-46BB-8FC6-B4FD8ECB4561}">
      <dgm:prSet/>
      <dgm:spPr/>
      <dgm:t>
        <a:bodyPr/>
        <a:lstStyle/>
        <a:p>
          <a:endParaRPr lang="id-ID"/>
        </a:p>
      </dgm:t>
    </dgm:pt>
    <dgm:pt modelId="{15B2F78B-932D-44FA-85B5-101135C35BE4}" type="sibTrans" cxnId="{F9E124AC-FDBD-46BB-8FC6-B4FD8ECB4561}">
      <dgm:prSet/>
      <dgm:spPr/>
      <dgm:t>
        <a:bodyPr/>
        <a:lstStyle/>
        <a:p>
          <a:endParaRPr lang="id-ID"/>
        </a:p>
      </dgm:t>
    </dgm:pt>
    <dgm:pt modelId="{9A7B285C-5102-4C1D-8D79-07115319EF06}">
      <dgm:prSet phldrT="[Text]" custT="1"/>
      <dgm:spPr>
        <a:solidFill>
          <a:schemeClr val="bg2">
            <a:lumMod val="75000"/>
            <a:lumOff val="25000"/>
          </a:schemeClr>
        </a:solidFill>
      </dgm:spPr>
      <dgm:t>
        <a:bodyPr/>
        <a:lstStyle/>
        <a:p>
          <a:pPr algn="l"/>
          <a:r>
            <a:rPr lang="id-ID" sz="2200" b="1" dirty="0">
              <a:solidFill>
                <a:schemeClr val="tx1"/>
              </a:solidFill>
            </a:rPr>
            <a:t>Penurunan produksi:                  </a:t>
          </a:r>
          <a:r>
            <a:rPr lang="id-ID" sz="2200" dirty="0">
              <a:solidFill>
                <a:schemeClr val="accent6">
                  <a:lumMod val="60000"/>
                  <a:lumOff val="40000"/>
                </a:schemeClr>
              </a:solidFill>
            </a:rPr>
            <a:t>aplastik, lekemia, obat, infeksi, toksin </a:t>
          </a:r>
          <a:r>
            <a:rPr lang="id-ID" sz="2000" dirty="0">
              <a:solidFill>
                <a:schemeClr val="accent6">
                  <a:lumMod val="60000"/>
                  <a:lumOff val="40000"/>
                </a:schemeClr>
              </a:solidFill>
            </a:rPr>
            <a:t>(alkohol, kokain)       </a:t>
          </a:r>
        </a:p>
      </dgm:t>
    </dgm:pt>
    <dgm:pt modelId="{739AC953-7BCD-45CB-8DFC-67DADD89BD0E}" type="parTrans" cxnId="{AC048FD6-DE40-4FE3-A0FD-1634F546E8AD}">
      <dgm:prSet/>
      <dgm:spPr/>
      <dgm:t>
        <a:bodyPr/>
        <a:lstStyle/>
        <a:p>
          <a:endParaRPr lang="id-ID"/>
        </a:p>
      </dgm:t>
    </dgm:pt>
    <dgm:pt modelId="{4B2D959A-7ABB-49C5-84B5-52110E135887}" type="sibTrans" cxnId="{AC048FD6-DE40-4FE3-A0FD-1634F546E8AD}">
      <dgm:prSet/>
      <dgm:spPr/>
      <dgm:t>
        <a:bodyPr/>
        <a:lstStyle/>
        <a:p>
          <a:endParaRPr lang="id-ID"/>
        </a:p>
      </dgm:t>
    </dgm:pt>
    <dgm:pt modelId="{B27D3439-16DB-43A6-A7F1-175351069D03}">
      <dgm:prSet phldrT="[Text]" custT="1"/>
      <dgm:spPr>
        <a:solidFill>
          <a:schemeClr val="bg2">
            <a:lumMod val="90000"/>
            <a:lumOff val="10000"/>
          </a:schemeClr>
        </a:solidFill>
      </dgm:spPr>
      <dgm:t>
        <a:bodyPr/>
        <a:lstStyle/>
        <a:p>
          <a:pPr algn="l"/>
          <a:r>
            <a:rPr lang="id-ID" sz="2200" b="1" dirty="0">
              <a:solidFill>
                <a:schemeClr val="tx1"/>
              </a:solidFill>
            </a:rPr>
            <a:t>Peningkatan destruksi:</a:t>
          </a:r>
        </a:p>
        <a:p>
          <a:pPr marL="0" indent="0" algn="l"/>
          <a:r>
            <a:rPr lang="id-ID" sz="2200" dirty="0"/>
            <a:t>- </a:t>
          </a:r>
          <a:r>
            <a:rPr lang="id-ID" sz="2200" dirty="0">
              <a:solidFill>
                <a:schemeClr val="accent6">
                  <a:lumMod val="60000"/>
                  <a:lumOff val="40000"/>
                </a:schemeClr>
              </a:solidFill>
            </a:rPr>
            <a:t>imun (ITP, HIT, SLE) </a:t>
          </a:r>
        </a:p>
        <a:p>
          <a:pPr marL="182563" indent="-182563" algn="l"/>
          <a:r>
            <a:rPr lang="id-ID" sz="2200" dirty="0">
              <a:solidFill>
                <a:schemeClr val="accent6">
                  <a:lumMod val="60000"/>
                  <a:lumOff val="40000"/>
                </a:schemeClr>
              </a:solidFill>
            </a:rPr>
            <a:t>- non imun (MAHA, DIC,      hipersplenisme) </a:t>
          </a:r>
        </a:p>
      </dgm:t>
    </dgm:pt>
    <dgm:pt modelId="{4FF1174F-B6E9-4A25-9814-17BB0BF1CE63}" type="parTrans" cxnId="{E2DA0B05-5086-4465-8959-374198FE4BCC}">
      <dgm:prSet/>
      <dgm:spPr/>
      <dgm:t>
        <a:bodyPr/>
        <a:lstStyle/>
        <a:p>
          <a:endParaRPr lang="id-ID"/>
        </a:p>
      </dgm:t>
    </dgm:pt>
    <dgm:pt modelId="{2E1021AE-A615-4BA9-B47A-DDE2BD431684}" type="sibTrans" cxnId="{E2DA0B05-5086-4465-8959-374198FE4BCC}">
      <dgm:prSet/>
      <dgm:spPr/>
      <dgm:t>
        <a:bodyPr/>
        <a:lstStyle/>
        <a:p>
          <a:endParaRPr lang="id-ID"/>
        </a:p>
      </dgm:t>
    </dgm:pt>
    <dgm:pt modelId="{0C05FB4C-F054-41C5-992D-A15161DE59DC}">
      <dgm:prSet phldrT="[Text]" custT="1"/>
      <dgm:spPr>
        <a:solidFill>
          <a:srgbClr val="007370"/>
        </a:solidFill>
      </dgm:spPr>
      <dgm:t>
        <a:bodyPr/>
        <a:lstStyle/>
        <a:p>
          <a:r>
            <a:rPr lang="id-ID" sz="2200" b="1" dirty="0"/>
            <a:t>Sekuestrasi:</a:t>
          </a:r>
          <a:r>
            <a:rPr lang="id-ID" sz="2200" dirty="0"/>
            <a:t> </a:t>
          </a:r>
          <a:r>
            <a:rPr lang="id-ID" sz="2200" dirty="0">
              <a:solidFill>
                <a:schemeClr val="accent6">
                  <a:lumMod val="60000"/>
                  <a:lumOff val="40000"/>
                </a:schemeClr>
              </a:solidFill>
            </a:rPr>
            <a:t>pasca splenektomi</a:t>
          </a:r>
        </a:p>
      </dgm:t>
    </dgm:pt>
    <dgm:pt modelId="{6F9BA6D9-6A88-4837-BAB0-B3B6BF35FE88}" type="parTrans" cxnId="{2563AE03-56F8-48A3-B6ED-7F63085AA77E}">
      <dgm:prSet/>
      <dgm:spPr/>
      <dgm:t>
        <a:bodyPr/>
        <a:lstStyle/>
        <a:p>
          <a:endParaRPr lang="id-ID"/>
        </a:p>
      </dgm:t>
    </dgm:pt>
    <dgm:pt modelId="{D5494264-952D-4068-AA66-A453D42FA80D}" type="sibTrans" cxnId="{2563AE03-56F8-48A3-B6ED-7F63085AA77E}">
      <dgm:prSet/>
      <dgm:spPr/>
      <dgm:t>
        <a:bodyPr/>
        <a:lstStyle/>
        <a:p>
          <a:endParaRPr lang="id-ID"/>
        </a:p>
      </dgm:t>
    </dgm:pt>
    <dgm:pt modelId="{0C77DE34-7EB6-4443-8B6C-116C5D300502}">
      <dgm:prSet custT="1"/>
      <dgm:spPr>
        <a:solidFill>
          <a:srgbClr val="5B7B63"/>
        </a:solidFill>
      </dgm:spPr>
      <dgm:t>
        <a:bodyPr/>
        <a:lstStyle/>
        <a:p>
          <a:r>
            <a:rPr lang="id-ID" sz="2200" b="1" dirty="0"/>
            <a:t>Perdarahan</a:t>
          </a:r>
        </a:p>
      </dgm:t>
    </dgm:pt>
    <dgm:pt modelId="{6757F36D-41CE-487A-A3D9-B95CD10C5DD5}" type="parTrans" cxnId="{54E63E96-0899-4AFF-9264-27B7D0F4B0BB}">
      <dgm:prSet/>
      <dgm:spPr/>
      <dgm:t>
        <a:bodyPr/>
        <a:lstStyle/>
        <a:p>
          <a:endParaRPr lang="id-ID"/>
        </a:p>
      </dgm:t>
    </dgm:pt>
    <dgm:pt modelId="{4F74CABF-072C-4C79-B95C-7CC08C774745}" type="sibTrans" cxnId="{54E63E96-0899-4AFF-9264-27B7D0F4B0BB}">
      <dgm:prSet/>
      <dgm:spPr/>
      <dgm:t>
        <a:bodyPr/>
        <a:lstStyle/>
        <a:p>
          <a:endParaRPr lang="id-ID"/>
        </a:p>
      </dgm:t>
    </dgm:pt>
    <dgm:pt modelId="{97326D01-96C9-4EF2-8A83-E83E67D12B4C}">
      <dgm:prSet custT="1"/>
      <dgm:spPr>
        <a:solidFill>
          <a:schemeClr val="tx2">
            <a:lumMod val="50000"/>
          </a:schemeClr>
        </a:solidFill>
      </dgm:spPr>
      <dgm:t>
        <a:bodyPr/>
        <a:lstStyle/>
        <a:p>
          <a:r>
            <a:rPr lang="id-ID" sz="2200" b="1" dirty="0"/>
            <a:t>Dilusi:</a:t>
          </a:r>
          <a:r>
            <a:rPr lang="id-ID" sz="2200" dirty="0"/>
            <a:t> </a:t>
          </a:r>
          <a:r>
            <a:rPr lang="id-ID" sz="2200" dirty="0">
              <a:solidFill>
                <a:schemeClr val="accent6">
                  <a:lumMod val="60000"/>
                  <a:lumOff val="40000"/>
                </a:schemeClr>
              </a:solidFill>
            </a:rPr>
            <a:t>transfusi masif</a:t>
          </a:r>
        </a:p>
      </dgm:t>
    </dgm:pt>
    <dgm:pt modelId="{7466EB2F-FF2B-4F61-B45F-827631C8C178}" type="parTrans" cxnId="{19433BA2-80E2-44D9-BE11-790D133DFB2E}">
      <dgm:prSet/>
      <dgm:spPr/>
      <dgm:t>
        <a:bodyPr/>
        <a:lstStyle/>
        <a:p>
          <a:endParaRPr lang="id-ID"/>
        </a:p>
      </dgm:t>
    </dgm:pt>
    <dgm:pt modelId="{40ACEFCB-7827-4DBB-BEE5-5DE477541972}" type="sibTrans" cxnId="{19433BA2-80E2-44D9-BE11-790D133DFB2E}">
      <dgm:prSet/>
      <dgm:spPr/>
      <dgm:t>
        <a:bodyPr/>
        <a:lstStyle/>
        <a:p>
          <a:endParaRPr lang="id-ID"/>
        </a:p>
      </dgm:t>
    </dgm:pt>
    <dgm:pt modelId="{9D20CB44-B25B-4CC5-B535-938CF6A22A2C}">
      <dgm:prSet custT="1"/>
      <dgm:spPr>
        <a:solidFill>
          <a:schemeClr val="accent1">
            <a:lumMod val="75000"/>
          </a:schemeClr>
        </a:solidFill>
      </dgm:spPr>
      <dgm:t>
        <a:bodyPr/>
        <a:lstStyle/>
        <a:p>
          <a:pPr>
            <a:lnSpc>
              <a:spcPct val="100000"/>
            </a:lnSpc>
          </a:pPr>
          <a:r>
            <a:rPr lang="id-ID" sz="2200" b="1" dirty="0"/>
            <a:t>Terkonsumsi</a:t>
          </a:r>
          <a:r>
            <a:rPr lang="id-ID" sz="2200" dirty="0"/>
            <a:t>: </a:t>
          </a:r>
          <a:r>
            <a:rPr lang="id-ID" sz="2200" dirty="0">
              <a:solidFill>
                <a:schemeClr val="accent6">
                  <a:lumMod val="60000"/>
                  <a:lumOff val="40000"/>
                </a:schemeClr>
              </a:solidFill>
            </a:rPr>
            <a:t>DIC, trauma</a:t>
          </a:r>
        </a:p>
      </dgm:t>
    </dgm:pt>
    <dgm:pt modelId="{497D9589-8A58-4FFE-BB9A-6184783697A7}" type="parTrans" cxnId="{2B090836-83F9-4B25-A375-0922AB1FF843}">
      <dgm:prSet/>
      <dgm:spPr/>
      <dgm:t>
        <a:bodyPr/>
        <a:lstStyle/>
        <a:p>
          <a:endParaRPr lang="id-ID"/>
        </a:p>
      </dgm:t>
    </dgm:pt>
    <dgm:pt modelId="{8E5D9262-5C6C-4C77-8658-92D3D43B5473}" type="sibTrans" cxnId="{2B090836-83F9-4B25-A375-0922AB1FF843}">
      <dgm:prSet/>
      <dgm:spPr/>
      <dgm:t>
        <a:bodyPr/>
        <a:lstStyle/>
        <a:p>
          <a:endParaRPr lang="id-ID"/>
        </a:p>
      </dgm:t>
    </dgm:pt>
    <dgm:pt modelId="{FC19AD3D-D338-439D-AC5F-9FA7D26DA317}" type="pres">
      <dgm:prSet presAssocID="{C851918C-5BAA-46FC-9589-27EB19A2DEAC}" presName="cycle" presStyleCnt="0">
        <dgm:presLayoutVars>
          <dgm:chMax val="1"/>
          <dgm:dir/>
          <dgm:animLvl val="ctr"/>
          <dgm:resizeHandles val="exact"/>
        </dgm:presLayoutVars>
      </dgm:prSet>
      <dgm:spPr/>
    </dgm:pt>
    <dgm:pt modelId="{494DB55D-62AA-4711-8B5F-0C19BFA7AD4B}" type="pres">
      <dgm:prSet presAssocID="{494839B2-3F0E-4B79-96D7-308FF00A46B5}" presName="centerShape" presStyleLbl="node0" presStyleIdx="0" presStyleCnt="1"/>
      <dgm:spPr/>
    </dgm:pt>
    <dgm:pt modelId="{AFBD344D-4A9E-4D9F-A10E-08040DFAC0FB}" type="pres">
      <dgm:prSet presAssocID="{739AC953-7BCD-45CB-8DFC-67DADD89BD0E}" presName="parTrans" presStyleLbl="bgSibTrans2D1" presStyleIdx="0" presStyleCnt="6"/>
      <dgm:spPr/>
    </dgm:pt>
    <dgm:pt modelId="{DDFF8158-3910-41A8-AFB6-249A10F954CA}" type="pres">
      <dgm:prSet presAssocID="{9A7B285C-5102-4C1D-8D79-07115319EF06}" presName="node" presStyleLbl="node1" presStyleIdx="0" presStyleCnt="6" custScaleX="134539" custScaleY="143428" custRadScaleRad="100599" custRadScaleInc="-20865">
        <dgm:presLayoutVars>
          <dgm:bulletEnabled val="1"/>
        </dgm:presLayoutVars>
      </dgm:prSet>
      <dgm:spPr/>
    </dgm:pt>
    <dgm:pt modelId="{EEFB9024-D6ED-473B-8AAF-23CB88F8D43A}" type="pres">
      <dgm:prSet presAssocID="{4FF1174F-B6E9-4A25-9814-17BB0BF1CE63}" presName="parTrans" presStyleLbl="bgSibTrans2D1" presStyleIdx="1" presStyleCnt="6" custLinFactNeighborX="2543"/>
      <dgm:spPr/>
    </dgm:pt>
    <dgm:pt modelId="{ED285A70-1651-4DC2-BEF9-0B0AF0D94E22}" type="pres">
      <dgm:prSet presAssocID="{B27D3439-16DB-43A6-A7F1-175351069D03}" presName="node" presStyleLbl="node1" presStyleIdx="1" presStyleCnt="6" custScaleX="182457" custScaleY="140780" custRadScaleRad="105821" custRadScaleInc="1939">
        <dgm:presLayoutVars>
          <dgm:bulletEnabled val="1"/>
        </dgm:presLayoutVars>
      </dgm:prSet>
      <dgm:spPr/>
    </dgm:pt>
    <dgm:pt modelId="{56A8D90D-495E-48A9-9C7F-3EFD5605245F}" type="pres">
      <dgm:prSet presAssocID="{6F9BA6D9-6A88-4837-BAB0-B3B6BF35FE88}" presName="parTrans" presStyleLbl="bgSibTrans2D1" presStyleIdx="2" presStyleCnt="6"/>
      <dgm:spPr/>
    </dgm:pt>
    <dgm:pt modelId="{74E597F5-723A-448D-9ABD-8051436F688C}" type="pres">
      <dgm:prSet presAssocID="{0C05FB4C-F054-41C5-992D-A15161DE59DC}" presName="node" presStyleLbl="node1" presStyleIdx="2" presStyleCnt="6" custScaleX="125916" custRadScaleRad="95171" custRadScaleInc="67164">
        <dgm:presLayoutVars>
          <dgm:bulletEnabled val="1"/>
        </dgm:presLayoutVars>
      </dgm:prSet>
      <dgm:spPr/>
    </dgm:pt>
    <dgm:pt modelId="{A2CA4331-C9EF-4D0F-BDA4-F195386BC2AF}" type="pres">
      <dgm:prSet presAssocID="{6757F36D-41CE-487A-A3D9-B95CD10C5DD5}" presName="parTrans" presStyleLbl="bgSibTrans2D1" presStyleIdx="3" presStyleCnt="6"/>
      <dgm:spPr/>
    </dgm:pt>
    <dgm:pt modelId="{54B3C374-F45C-4B04-B1B9-A32F8B9F0A6A}" type="pres">
      <dgm:prSet presAssocID="{0C77DE34-7EB6-4443-8B6C-116C5D300502}" presName="node" presStyleLbl="node1" presStyleIdx="3" presStyleCnt="6" custScaleX="110174" custRadScaleRad="111453" custRadScaleInc="83646">
        <dgm:presLayoutVars>
          <dgm:bulletEnabled val="1"/>
        </dgm:presLayoutVars>
      </dgm:prSet>
      <dgm:spPr/>
    </dgm:pt>
    <dgm:pt modelId="{0992B4F4-BC07-4655-95F8-41C1C1B3DFD3}" type="pres">
      <dgm:prSet presAssocID="{497D9589-8A58-4FFE-BB9A-6184783697A7}" presName="parTrans" presStyleLbl="bgSibTrans2D1" presStyleIdx="4" presStyleCnt="6"/>
      <dgm:spPr/>
    </dgm:pt>
    <dgm:pt modelId="{E62F8245-3EBF-46BE-80CD-A1EE48D5A522}" type="pres">
      <dgm:prSet presAssocID="{9D20CB44-B25B-4CC5-B535-938CF6A22A2C}" presName="node" presStyleLbl="node1" presStyleIdx="4" presStyleCnt="6" custScaleX="108232" custRadScaleRad="97695" custRadScaleInc="66085">
        <dgm:presLayoutVars>
          <dgm:bulletEnabled val="1"/>
        </dgm:presLayoutVars>
      </dgm:prSet>
      <dgm:spPr/>
    </dgm:pt>
    <dgm:pt modelId="{5D74D35D-E66E-448A-8338-6E50DC20DF1D}" type="pres">
      <dgm:prSet presAssocID="{7466EB2F-FF2B-4F61-B45F-827631C8C178}" presName="parTrans" presStyleLbl="bgSibTrans2D1" presStyleIdx="5" presStyleCnt="6"/>
      <dgm:spPr/>
    </dgm:pt>
    <dgm:pt modelId="{7FD1010B-3C5A-4C8F-8E0B-FE57F605EAB5}" type="pres">
      <dgm:prSet presAssocID="{97326D01-96C9-4EF2-8A83-E83E67D12B4C}" presName="node" presStyleLbl="node1" presStyleIdx="5" presStyleCnt="6" custRadScaleRad="95542" custRadScaleInc="49511">
        <dgm:presLayoutVars>
          <dgm:bulletEnabled val="1"/>
        </dgm:presLayoutVars>
      </dgm:prSet>
      <dgm:spPr/>
    </dgm:pt>
  </dgm:ptLst>
  <dgm:cxnLst>
    <dgm:cxn modelId="{2563AE03-56F8-48A3-B6ED-7F63085AA77E}" srcId="{494839B2-3F0E-4B79-96D7-308FF00A46B5}" destId="{0C05FB4C-F054-41C5-992D-A15161DE59DC}" srcOrd="2" destOrd="0" parTransId="{6F9BA6D9-6A88-4837-BAB0-B3B6BF35FE88}" sibTransId="{D5494264-952D-4068-AA66-A453D42FA80D}"/>
    <dgm:cxn modelId="{E2DA0B05-5086-4465-8959-374198FE4BCC}" srcId="{494839B2-3F0E-4B79-96D7-308FF00A46B5}" destId="{B27D3439-16DB-43A6-A7F1-175351069D03}" srcOrd="1" destOrd="0" parTransId="{4FF1174F-B6E9-4A25-9814-17BB0BF1CE63}" sibTransId="{2E1021AE-A615-4BA9-B47A-DDE2BD431684}"/>
    <dgm:cxn modelId="{294ADD0A-E1BB-49BF-8671-8BC283FE0246}" type="presOf" srcId="{9D20CB44-B25B-4CC5-B535-938CF6A22A2C}" destId="{E62F8245-3EBF-46BE-80CD-A1EE48D5A522}" srcOrd="0" destOrd="0" presId="urn:microsoft.com/office/officeart/2005/8/layout/radial4"/>
    <dgm:cxn modelId="{704C480D-BD98-432C-9CD6-74CC45D53A71}" type="presOf" srcId="{7466EB2F-FF2B-4F61-B45F-827631C8C178}" destId="{5D74D35D-E66E-448A-8338-6E50DC20DF1D}" srcOrd="0" destOrd="0" presId="urn:microsoft.com/office/officeart/2005/8/layout/radial4"/>
    <dgm:cxn modelId="{1025A92E-AAFF-4981-9141-80F55312006E}" type="presOf" srcId="{4FF1174F-B6E9-4A25-9814-17BB0BF1CE63}" destId="{EEFB9024-D6ED-473B-8AAF-23CB88F8D43A}" srcOrd="0" destOrd="0" presId="urn:microsoft.com/office/officeart/2005/8/layout/radial4"/>
    <dgm:cxn modelId="{2B090836-83F9-4B25-A375-0922AB1FF843}" srcId="{494839B2-3F0E-4B79-96D7-308FF00A46B5}" destId="{9D20CB44-B25B-4CC5-B535-938CF6A22A2C}" srcOrd="4" destOrd="0" parTransId="{497D9589-8A58-4FFE-BB9A-6184783697A7}" sibTransId="{8E5D9262-5C6C-4C77-8658-92D3D43B5473}"/>
    <dgm:cxn modelId="{2408C63B-537F-42BE-BB30-F6E2EEB57B65}" type="presOf" srcId="{739AC953-7BCD-45CB-8DFC-67DADD89BD0E}" destId="{AFBD344D-4A9E-4D9F-A10E-08040DFAC0FB}" srcOrd="0" destOrd="0" presId="urn:microsoft.com/office/officeart/2005/8/layout/radial4"/>
    <dgm:cxn modelId="{7E3F4C41-2705-4F56-B55F-3D8F164EA012}" type="presOf" srcId="{497D9589-8A58-4FFE-BB9A-6184783697A7}" destId="{0992B4F4-BC07-4655-95F8-41C1C1B3DFD3}" srcOrd="0" destOrd="0" presId="urn:microsoft.com/office/officeart/2005/8/layout/radial4"/>
    <dgm:cxn modelId="{C8E8574C-EE81-4846-9FB6-AD2A61429DA9}" type="presOf" srcId="{C851918C-5BAA-46FC-9589-27EB19A2DEAC}" destId="{FC19AD3D-D338-439D-AC5F-9FA7D26DA317}" srcOrd="0" destOrd="0" presId="urn:microsoft.com/office/officeart/2005/8/layout/radial4"/>
    <dgm:cxn modelId="{C5AA1D67-8D99-4D71-A9A6-15B8D506F92E}" type="presOf" srcId="{0C77DE34-7EB6-4443-8B6C-116C5D300502}" destId="{54B3C374-F45C-4B04-B1B9-A32F8B9F0A6A}" srcOrd="0" destOrd="0" presId="urn:microsoft.com/office/officeart/2005/8/layout/radial4"/>
    <dgm:cxn modelId="{54E63E96-0899-4AFF-9264-27B7D0F4B0BB}" srcId="{494839B2-3F0E-4B79-96D7-308FF00A46B5}" destId="{0C77DE34-7EB6-4443-8B6C-116C5D300502}" srcOrd="3" destOrd="0" parTransId="{6757F36D-41CE-487A-A3D9-B95CD10C5DD5}" sibTransId="{4F74CABF-072C-4C79-B95C-7CC08C774745}"/>
    <dgm:cxn modelId="{3E9A0398-76D3-4812-B3B9-B809F99076C6}" type="presOf" srcId="{494839B2-3F0E-4B79-96D7-308FF00A46B5}" destId="{494DB55D-62AA-4711-8B5F-0C19BFA7AD4B}" srcOrd="0" destOrd="0" presId="urn:microsoft.com/office/officeart/2005/8/layout/radial4"/>
    <dgm:cxn modelId="{19433BA2-80E2-44D9-BE11-790D133DFB2E}" srcId="{494839B2-3F0E-4B79-96D7-308FF00A46B5}" destId="{97326D01-96C9-4EF2-8A83-E83E67D12B4C}" srcOrd="5" destOrd="0" parTransId="{7466EB2F-FF2B-4F61-B45F-827631C8C178}" sibTransId="{40ACEFCB-7827-4DBB-BEE5-5DE477541972}"/>
    <dgm:cxn modelId="{F9E124AC-FDBD-46BB-8FC6-B4FD8ECB4561}" srcId="{C851918C-5BAA-46FC-9589-27EB19A2DEAC}" destId="{494839B2-3F0E-4B79-96D7-308FF00A46B5}" srcOrd="0" destOrd="0" parTransId="{E88EB0E5-37E9-4E9D-A3A7-36A110D08B03}" sibTransId="{15B2F78B-932D-44FA-85B5-101135C35BE4}"/>
    <dgm:cxn modelId="{91DFDCAD-AB72-4D2B-9C2F-BB9DE27A8B3B}" type="presOf" srcId="{9A7B285C-5102-4C1D-8D79-07115319EF06}" destId="{DDFF8158-3910-41A8-AFB6-249A10F954CA}" srcOrd="0" destOrd="0" presId="urn:microsoft.com/office/officeart/2005/8/layout/radial4"/>
    <dgm:cxn modelId="{9767A0C5-DC9C-48DB-A6B8-721D97930C95}" type="presOf" srcId="{B27D3439-16DB-43A6-A7F1-175351069D03}" destId="{ED285A70-1651-4DC2-BEF9-0B0AF0D94E22}" srcOrd="0" destOrd="0" presId="urn:microsoft.com/office/officeart/2005/8/layout/radial4"/>
    <dgm:cxn modelId="{FCAB77CD-DA15-41F1-B96E-226E4D72FB1B}" type="presOf" srcId="{6F9BA6D9-6A88-4837-BAB0-B3B6BF35FE88}" destId="{56A8D90D-495E-48A9-9C7F-3EFD5605245F}" srcOrd="0" destOrd="0" presId="urn:microsoft.com/office/officeart/2005/8/layout/radial4"/>
    <dgm:cxn modelId="{7B78CCD4-53D6-4C1F-BBD3-AD7889FFE72E}" type="presOf" srcId="{0C05FB4C-F054-41C5-992D-A15161DE59DC}" destId="{74E597F5-723A-448D-9ABD-8051436F688C}" srcOrd="0" destOrd="0" presId="urn:microsoft.com/office/officeart/2005/8/layout/radial4"/>
    <dgm:cxn modelId="{A69264D6-E9B1-4F03-A086-7C36A54FFFE2}" type="presOf" srcId="{6757F36D-41CE-487A-A3D9-B95CD10C5DD5}" destId="{A2CA4331-C9EF-4D0F-BDA4-F195386BC2AF}" srcOrd="0" destOrd="0" presId="urn:microsoft.com/office/officeart/2005/8/layout/radial4"/>
    <dgm:cxn modelId="{AC048FD6-DE40-4FE3-A0FD-1634F546E8AD}" srcId="{494839B2-3F0E-4B79-96D7-308FF00A46B5}" destId="{9A7B285C-5102-4C1D-8D79-07115319EF06}" srcOrd="0" destOrd="0" parTransId="{739AC953-7BCD-45CB-8DFC-67DADD89BD0E}" sibTransId="{4B2D959A-7ABB-49C5-84B5-52110E135887}"/>
    <dgm:cxn modelId="{828D9AE2-AD7D-46F0-86F3-DAE4CCA8D979}" type="presOf" srcId="{97326D01-96C9-4EF2-8A83-E83E67D12B4C}" destId="{7FD1010B-3C5A-4C8F-8E0B-FE57F605EAB5}" srcOrd="0" destOrd="0" presId="urn:microsoft.com/office/officeart/2005/8/layout/radial4"/>
    <dgm:cxn modelId="{5B5DF1B9-B9D7-4B2E-A324-28440FDC6739}" type="presParOf" srcId="{FC19AD3D-D338-439D-AC5F-9FA7D26DA317}" destId="{494DB55D-62AA-4711-8B5F-0C19BFA7AD4B}" srcOrd="0" destOrd="0" presId="urn:microsoft.com/office/officeart/2005/8/layout/radial4"/>
    <dgm:cxn modelId="{82F72655-AB54-4574-9051-4968D928508E}" type="presParOf" srcId="{FC19AD3D-D338-439D-AC5F-9FA7D26DA317}" destId="{AFBD344D-4A9E-4D9F-A10E-08040DFAC0FB}" srcOrd="1" destOrd="0" presId="urn:microsoft.com/office/officeart/2005/8/layout/radial4"/>
    <dgm:cxn modelId="{31BFAC37-F081-45C0-B2C6-41367A54376D}" type="presParOf" srcId="{FC19AD3D-D338-439D-AC5F-9FA7D26DA317}" destId="{DDFF8158-3910-41A8-AFB6-249A10F954CA}" srcOrd="2" destOrd="0" presId="urn:microsoft.com/office/officeart/2005/8/layout/radial4"/>
    <dgm:cxn modelId="{193237C6-1592-4C1A-8C6B-D2F334A88A7B}" type="presParOf" srcId="{FC19AD3D-D338-439D-AC5F-9FA7D26DA317}" destId="{EEFB9024-D6ED-473B-8AAF-23CB88F8D43A}" srcOrd="3" destOrd="0" presId="urn:microsoft.com/office/officeart/2005/8/layout/radial4"/>
    <dgm:cxn modelId="{9EBDFB95-4E1E-4CC3-B03F-672CE3C68558}" type="presParOf" srcId="{FC19AD3D-D338-439D-AC5F-9FA7D26DA317}" destId="{ED285A70-1651-4DC2-BEF9-0B0AF0D94E22}" srcOrd="4" destOrd="0" presId="urn:microsoft.com/office/officeart/2005/8/layout/radial4"/>
    <dgm:cxn modelId="{57033FFB-F858-4F2F-A798-E976E5DC8EE1}" type="presParOf" srcId="{FC19AD3D-D338-439D-AC5F-9FA7D26DA317}" destId="{56A8D90D-495E-48A9-9C7F-3EFD5605245F}" srcOrd="5" destOrd="0" presId="urn:microsoft.com/office/officeart/2005/8/layout/radial4"/>
    <dgm:cxn modelId="{3C916BD3-7925-4E28-A767-496858886392}" type="presParOf" srcId="{FC19AD3D-D338-439D-AC5F-9FA7D26DA317}" destId="{74E597F5-723A-448D-9ABD-8051436F688C}" srcOrd="6" destOrd="0" presId="urn:microsoft.com/office/officeart/2005/8/layout/radial4"/>
    <dgm:cxn modelId="{95D488EB-FE5C-4905-92C7-E5EC85EB9BA7}" type="presParOf" srcId="{FC19AD3D-D338-439D-AC5F-9FA7D26DA317}" destId="{A2CA4331-C9EF-4D0F-BDA4-F195386BC2AF}" srcOrd="7" destOrd="0" presId="urn:microsoft.com/office/officeart/2005/8/layout/radial4"/>
    <dgm:cxn modelId="{B8300AF9-E165-4164-9C2C-3A05500B9AE2}" type="presParOf" srcId="{FC19AD3D-D338-439D-AC5F-9FA7D26DA317}" destId="{54B3C374-F45C-4B04-B1B9-A32F8B9F0A6A}" srcOrd="8" destOrd="0" presId="urn:microsoft.com/office/officeart/2005/8/layout/radial4"/>
    <dgm:cxn modelId="{21F43072-6C9E-4AB4-BCCF-6D3C6518F0BE}" type="presParOf" srcId="{FC19AD3D-D338-439D-AC5F-9FA7D26DA317}" destId="{0992B4F4-BC07-4655-95F8-41C1C1B3DFD3}" srcOrd="9" destOrd="0" presId="urn:microsoft.com/office/officeart/2005/8/layout/radial4"/>
    <dgm:cxn modelId="{892A7D3B-95EE-4517-92E3-812CF4C96453}" type="presParOf" srcId="{FC19AD3D-D338-439D-AC5F-9FA7D26DA317}" destId="{E62F8245-3EBF-46BE-80CD-A1EE48D5A522}" srcOrd="10" destOrd="0" presId="urn:microsoft.com/office/officeart/2005/8/layout/radial4"/>
    <dgm:cxn modelId="{DFAA908D-38F5-4DE9-9CBF-BBB89FE4ABA3}" type="presParOf" srcId="{FC19AD3D-D338-439D-AC5F-9FA7D26DA317}" destId="{5D74D35D-E66E-448A-8338-6E50DC20DF1D}" srcOrd="11" destOrd="0" presId="urn:microsoft.com/office/officeart/2005/8/layout/radial4"/>
    <dgm:cxn modelId="{79D5EEAB-E39B-4BA9-93A0-86A22C34E6C2}" type="presParOf" srcId="{FC19AD3D-D338-439D-AC5F-9FA7D26DA317}" destId="{7FD1010B-3C5A-4C8F-8E0B-FE57F605EAB5}"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85404B-F921-4DB7-8ECD-580C26355C7D}"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id-ID"/>
        </a:p>
      </dgm:t>
    </dgm:pt>
    <dgm:pt modelId="{A5ECA379-252E-40F7-BAA5-2E6FCD2F7D54}">
      <dgm:prSet phldrT="[Text]" custT="1"/>
      <dgm:spPr>
        <a:solidFill>
          <a:schemeClr val="tx1"/>
        </a:solidFill>
      </dgm:spPr>
      <dgm:t>
        <a:bodyPr/>
        <a:lstStyle/>
        <a:p>
          <a:r>
            <a:rPr lang="id-ID" sz="3600" b="1" dirty="0">
              <a:solidFill>
                <a:srgbClr val="C00000"/>
              </a:solidFill>
            </a:rPr>
            <a:t>Perdarahan</a:t>
          </a:r>
        </a:p>
      </dgm:t>
    </dgm:pt>
    <dgm:pt modelId="{7EA3EF57-C868-4924-80DA-43ABDC5AF2B4}" type="parTrans" cxnId="{1F689033-95FB-4420-81D3-7FF5D3D67B62}">
      <dgm:prSet/>
      <dgm:spPr/>
      <dgm:t>
        <a:bodyPr/>
        <a:lstStyle/>
        <a:p>
          <a:endParaRPr lang="id-ID"/>
        </a:p>
      </dgm:t>
    </dgm:pt>
    <dgm:pt modelId="{62C7B091-7A2F-41AA-BEC5-7CFECF4A8031}" type="sibTrans" cxnId="{1F689033-95FB-4420-81D3-7FF5D3D67B62}">
      <dgm:prSet/>
      <dgm:spPr/>
      <dgm:t>
        <a:bodyPr/>
        <a:lstStyle/>
        <a:p>
          <a:endParaRPr lang="id-ID"/>
        </a:p>
      </dgm:t>
    </dgm:pt>
    <dgm:pt modelId="{ED65B6F8-7DFF-4844-8164-48A6D6E773ED}">
      <dgm:prSet phldrT="[Text]" custT="1"/>
      <dgm:spPr>
        <a:solidFill>
          <a:srgbClr val="CC6600"/>
        </a:solidFill>
      </dgm:spPr>
      <dgm:t>
        <a:bodyPr/>
        <a:lstStyle/>
        <a:p>
          <a:r>
            <a:rPr lang="id-ID" sz="2400" i="1" dirty="0">
              <a:solidFill>
                <a:schemeClr val="tx1"/>
              </a:solidFill>
            </a:rPr>
            <a:t>Bleeding time </a:t>
          </a:r>
          <a:r>
            <a:rPr lang="id-ID" sz="2400" dirty="0">
              <a:solidFill>
                <a:schemeClr val="tx1"/>
              </a:solidFill>
            </a:rPr>
            <a:t>panjang</a:t>
          </a:r>
        </a:p>
      </dgm:t>
    </dgm:pt>
    <dgm:pt modelId="{867B6810-81A9-4FA3-863F-807E8A811F08}" type="parTrans" cxnId="{59190500-54DF-453B-B40C-36D50140DC15}">
      <dgm:prSet/>
      <dgm:spPr/>
      <dgm:t>
        <a:bodyPr/>
        <a:lstStyle/>
        <a:p>
          <a:endParaRPr lang="id-ID"/>
        </a:p>
      </dgm:t>
    </dgm:pt>
    <dgm:pt modelId="{7704142B-A21E-4EBC-B22D-F830F7CC5A8F}" type="sibTrans" cxnId="{59190500-54DF-453B-B40C-36D50140DC15}">
      <dgm:prSet/>
      <dgm:spPr/>
      <dgm:t>
        <a:bodyPr/>
        <a:lstStyle/>
        <a:p>
          <a:endParaRPr lang="id-ID"/>
        </a:p>
      </dgm:t>
    </dgm:pt>
    <dgm:pt modelId="{8EF27F1D-5CAC-4E32-9E71-662BF514DCAB}">
      <dgm:prSet phldrT="[Text]" custT="1"/>
      <dgm:spPr>
        <a:solidFill>
          <a:srgbClr val="336699"/>
        </a:solidFill>
      </dgm:spPr>
      <dgm:t>
        <a:bodyPr/>
        <a:lstStyle/>
        <a:p>
          <a:r>
            <a:rPr lang="id-ID" sz="2400" dirty="0">
              <a:solidFill>
                <a:schemeClr val="tx1"/>
              </a:solidFill>
            </a:rPr>
            <a:t>PT normal</a:t>
          </a:r>
        </a:p>
      </dgm:t>
    </dgm:pt>
    <dgm:pt modelId="{9C7E4DAC-997F-4B3C-A72F-E759ACF29B3F}" type="parTrans" cxnId="{F6DED9A2-49CA-4597-9790-1125BD08A1A4}">
      <dgm:prSet/>
      <dgm:spPr/>
      <dgm:t>
        <a:bodyPr/>
        <a:lstStyle/>
        <a:p>
          <a:endParaRPr lang="id-ID"/>
        </a:p>
      </dgm:t>
    </dgm:pt>
    <dgm:pt modelId="{B33FE1FC-C85F-418B-B6DC-D4DD0D8C5D81}" type="sibTrans" cxnId="{F6DED9A2-49CA-4597-9790-1125BD08A1A4}">
      <dgm:prSet/>
      <dgm:spPr/>
      <dgm:t>
        <a:bodyPr/>
        <a:lstStyle/>
        <a:p>
          <a:endParaRPr lang="id-ID"/>
        </a:p>
      </dgm:t>
    </dgm:pt>
    <dgm:pt modelId="{B57ABD3A-7ED0-4C72-98D4-6F9662637679}">
      <dgm:prSet phldrT="[Text]" custT="1"/>
      <dgm:spPr>
        <a:solidFill>
          <a:srgbClr val="336699"/>
        </a:solidFill>
      </dgm:spPr>
      <dgm:t>
        <a:bodyPr/>
        <a:lstStyle/>
        <a:p>
          <a:r>
            <a:rPr lang="id-ID" sz="2400" dirty="0">
              <a:solidFill>
                <a:schemeClr val="tx1"/>
              </a:solidFill>
            </a:rPr>
            <a:t>APTT normal</a:t>
          </a:r>
        </a:p>
      </dgm:t>
    </dgm:pt>
    <dgm:pt modelId="{78009E5E-4399-49FB-8160-7571C0674576}" type="parTrans" cxnId="{CD0DA7FE-2206-4CFB-9E01-7CD4D851F21A}">
      <dgm:prSet/>
      <dgm:spPr/>
      <dgm:t>
        <a:bodyPr/>
        <a:lstStyle/>
        <a:p>
          <a:endParaRPr lang="id-ID"/>
        </a:p>
      </dgm:t>
    </dgm:pt>
    <dgm:pt modelId="{5AFE8ED1-AC17-4C10-8F6A-529A9C43176B}" type="sibTrans" cxnId="{CD0DA7FE-2206-4CFB-9E01-7CD4D851F21A}">
      <dgm:prSet/>
      <dgm:spPr/>
      <dgm:t>
        <a:bodyPr/>
        <a:lstStyle/>
        <a:p>
          <a:endParaRPr lang="id-ID"/>
        </a:p>
      </dgm:t>
    </dgm:pt>
    <dgm:pt modelId="{D2DDA159-6CC3-4563-95FF-B609A065408F}">
      <dgm:prSet custT="1"/>
      <dgm:spPr>
        <a:solidFill>
          <a:srgbClr val="336699"/>
        </a:solidFill>
      </dgm:spPr>
      <dgm:t>
        <a:bodyPr/>
        <a:lstStyle/>
        <a:p>
          <a:r>
            <a:rPr lang="id-ID" sz="2400" dirty="0">
              <a:solidFill>
                <a:schemeClr val="tx1"/>
              </a:solidFill>
            </a:rPr>
            <a:t>Jumlah trombosit normal</a:t>
          </a:r>
        </a:p>
      </dgm:t>
    </dgm:pt>
    <dgm:pt modelId="{5F098F1A-8680-4778-BE9F-3DE3D085511A}" type="parTrans" cxnId="{E8493A0D-DB0F-41E6-B072-A86A8D746F6F}">
      <dgm:prSet/>
      <dgm:spPr/>
      <dgm:t>
        <a:bodyPr/>
        <a:lstStyle/>
        <a:p>
          <a:endParaRPr lang="id-ID"/>
        </a:p>
      </dgm:t>
    </dgm:pt>
    <dgm:pt modelId="{2A656AED-FDD9-4B45-9E7B-8027118F37A8}" type="sibTrans" cxnId="{E8493A0D-DB0F-41E6-B072-A86A8D746F6F}">
      <dgm:prSet/>
      <dgm:spPr/>
      <dgm:t>
        <a:bodyPr/>
        <a:lstStyle/>
        <a:p>
          <a:endParaRPr lang="id-ID"/>
        </a:p>
      </dgm:t>
    </dgm:pt>
    <dgm:pt modelId="{66AC3410-8449-426E-A144-E6EA53ED1307}" type="pres">
      <dgm:prSet presAssocID="{EE85404B-F921-4DB7-8ECD-580C26355C7D}" presName="Name0" presStyleCnt="0">
        <dgm:presLayoutVars>
          <dgm:chPref val="1"/>
          <dgm:dir/>
          <dgm:animOne val="branch"/>
          <dgm:animLvl val="lvl"/>
          <dgm:resizeHandles val="exact"/>
        </dgm:presLayoutVars>
      </dgm:prSet>
      <dgm:spPr/>
    </dgm:pt>
    <dgm:pt modelId="{D6964CE2-4197-4CCC-98C8-6413C6CCEFBB}" type="pres">
      <dgm:prSet presAssocID="{A5ECA379-252E-40F7-BAA5-2E6FCD2F7D54}" presName="root1" presStyleCnt="0"/>
      <dgm:spPr/>
    </dgm:pt>
    <dgm:pt modelId="{B11E5DCF-7B49-4BFA-A2E9-4B94AB51225A}" type="pres">
      <dgm:prSet presAssocID="{A5ECA379-252E-40F7-BAA5-2E6FCD2F7D54}" presName="LevelOneTextNode" presStyleLbl="node0" presStyleIdx="0" presStyleCnt="1" custScaleY="61019">
        <dgm:presLayoutVars>
          <dgm:chPref val="3"/>
        </dgm:presLayoutVars>
      </dgm:prSet>
      <dgm:spPr/>
    </dgm:pt>
    <dgm:pt modelId="{3362FE87-2DE5-4DD2-A98B-DDBE63E463D3}" type="pres">
      <dgm:prSet presAssocID="{A5ECA379-252E-40F7-BAA5-2E6FCD2F7D54}" presName="level2hierChild" presStyleCnt="0"/>
      <dgm:spPr/>
    </dgm:pt>
    <dgm:pt modelId="{B06613E9-A233-4FD6-96FB-1F0E2415FC56}" type="pres">
      <dgm:prSet presAssocID="{867B6810-81A9-4FA3-863F-807E8A811F08}" presName="conn2-1" presStyleLbl="parChTrans1D2" presStyleIdx="0" presStyleCnt="4"/>
      <dgm:spPr/>
    </dgm:pt>
    <dgm:pt modelId="{FB31CC4A-EA71-4A8A-816F-07BA5710DA1C}" type="pres">
      <dgm:prSet presAssocID="{867B6810-81A9-4FA3-863F-807E8A811F08}" presName="connTx" presStyleLbl="parChTrans1D2" presStyleIdx="0" presStyleCnt="4"/>
      <dgm:spPr/>
    </dgm:pt>
    <dgm:pt modelId="{24E37032-BBE0-4DB4-BA37-B097162E4861}" type="pres">
      <dgm:prSet presAssocID="{ED65B6F8-7DFF-4844-8164-48A6D6E773ED}" presName="root2" presStyleCnt="0"/>
      <dgm:spPr/>
    </dgm:pt>
    <dgm:pt modelId="{45B88E9C-BE63-46D8-A4E5-790E4FB0C9E7}" type="pres">
      <dgm:prSet presAssocID="{ED65B6F8-7DFF-4844-8164-48A6D6E773ED}" presName="LevelTwoTextNode" presStyleLbl="node2" presStyleIdx="0" presStyleCnt="4" custScaleX="84115">
        <dgm:presLayoutVars>
          <dgm:chPref val="3"/>
        </dgm:presLayoutVars>
      </dgm:prSet>
      <dgm:spPr/>
    </dgm:pt>
    <dgm:pt modelId="{30AF5C7A-6A78-42C9-A9CC-DBFE09EE5AB4}" type="pres">
      <dgm:prSet presAssocID="{ED65B6F8-7DFF-4844-8164-48A6D6E773ED}" presName="level3hierChild" presStyleCnt="0"/>
      <dgm:spPr/>
    </dgm:pt>
    <dgm:pt modelId="{39D15264-5793-4142-BC52-C2BB62A9457D}" type="pres">
      <dgm:prSet presAssocID="{5F098F1A-8680-4778-BE9F-3DE3D085511A}" presName="conn2-1" presStyleLbl="parChTrans1D2" presStyleIdx="1" presStyleCnt="4"/>
      <dgm:spPr/>
    </dgm:pt>
    <dgm:pt modelId="{6A842985-2DCA-4618-BEFC-B7893C927F6E}" type="pres">
      <dgm:prSet presAssocID="{5F098F1A-8680-4778-BE9F-3DE3D085511A}" presName="connTx" presStyleLbl="parChTrans1D2" presStyleIdx="1" presStyleCnt="4"/>
      <dgm:spPr/>
    </dgm:pt>
    <dgm:pt modelId="{C869B537-C4B8-4405-BCCD-62CAFCE52B99}" type="pres">
      <dgm:prSet presAssocID="{D2DDA159-6CC3-4563-95FF-B609A065408F}" presName="root2" presStyleCnt="0"/>
      <dgm:spPr/>
    </dgm:pt>
    <dgm:pt modelId="{43EB5F02-67BC-46C1-8036-408F67D869DE}" type="pres">
      <dgm:prSet presAssocID="{D2DDA159-6CC3-4563-95FF-B609A065408F}" presName="LevelTwoTextNode" presStyleLbl="node2" presStyleIdx="1" presStyleCnt="4" custScaleX="95487">
        <dgm:presLayoutVars>
          <dgm:chPref val="3"/>
        </dgm:presLayoutVars>
      </dgm:prSet>
      <dgm:spPr/>
    </dgm:pt>
    <dgm:pt modelId="{B55F5FB4-C0EC-4F80-9B15-5965EE0A1873}" type="pres">
      <dgm:prSet presAssocID="{D2DDA159-6CC3-4563-95FF-B609A065408F}" presName="level3hierChild" presStyleCnt="0"/>
      <dgm:spPr/>
    </dgm:pt>
    <dgm:pt modelId="{4AB4866A-AD12-4AB9-984D-AA4810C065D9}" type="pres">
      <dgm:prSet presAssocID="{9C7E4DAC-997F-4B3C-A72F-E759ACF29B3F}" presName="conn2-1" presStyleLbl="parChTrans1D2" presStyleIdx="2" presStyleCnt="4"/>
      <dgm:spPr/>
    </dgm:pt>
    <dgm:pt modelId="{D7897DD9-DC60-4DBF-AE9E-25DE2F01C2AE}" type="pres">
      <dgm:prSet presAssocID="{9C7E4DAC-997F-4B3C-A72F-E759ACF29B3F}" presName="connTx" presStyleLbl="parChTrans1D2" presStyleIdx="2" presStyleCnt="4"/>
      <dgm:spPr/>
    </dgm:pt>
    <dgm:pt modelId="{1DE1718C-1F58-41AF-980F-992A7760FC26}" type="pres">
      <dgm:prSet presAssocID="{8EF27F1D-5CAC-4E32-9E71-662BF514DCAB}" presName="root2" presStyleCnt="0"/>
      <dgm:spPr/>
    </dgm:pt>
    <dgm:pt modelId="{FDB8DD96-BB5A-4756-AACA-FAE794B938BB}" type="pres">
      <dgm:prSet presAssocID="{8EF27F1D-5CAC-4E32-9E71-662BF514DCAB}" presName="LevelTwoTextNode" presStyleLbl="node2" presStyleIdx="2" presStyleCnt="4" custScaleX="72742">
        <dgm:presLayoutVars>
          <dgm:chPref val="3"/>
        </dgm:presLayoutVars>
      </dgm:prSet>
      <dgm:spPr/>
    </dgm:pt>
    <dgm:pt modelId="{FC03A8C7-23F8-4071-9846-97977A0C3433}" type="pres">
      <dgm:prSet presAssocID="{8EF27F1D-5CAC-4E32-9E71-662BF514DCAB}" presName="level3hierChild" presStyleCnt="0"/>
      <dgm:spPr/>
    </dgm:pt>
    <dgm:pt modelId="{6349998C-C75A-4E2F-8199-E38B09EA465E}" type="pres">
      <dgm:prSet presAssocID="{78009E5E-4399-49FB-8160-7571C0674576}" presName="conn2-1" presStyleLbl="parChTrans1D2" presStyleIdx="3" presStyleCnt="4"/>
      <dgm:spPr/>
    </dgm:pt>
    <dgm:pt modelId="{A7552981-D821-4A91-9FCC-3E6E7AC1E022}" type="pres">
      <dgm:prSet presAssocID="{78009E5E-4399-49FB-8160-7571C0674576}" presName="connTx" presStyleLbl="parChTrans1D2" presStyleIdx="3" presStyleCnt="4"/>
      <dgm:spPr/>
    </dgm:pt>
    <dgm:pt modelId="{182A2FBE-6FB6-4295-B68A-54D15C012C58}" type="pres">
      <dgm:prSet presAssocID="{B57ABD3A-7ED0-4C72-98D4-6F9662637679}" presName="root2" presStyleCnt="0"/>
      <dgm:spPr/>
    </dgm:pt>
    <dgm:pt modelId="{34D2670C-46F0-4594-A5C6-89F3E27B140F}" type="pres">
      <dgm:prSet presAssocID="{B57ABD3A-7ED0-4C72-98D4-6F9662637679}" presName="LevelTwoTextNode" presStyleLbl="node2" presStyleIdx="3" presStyleCnt="4" custScaleX="72742">
        <dgm:presLayoutVars>
          <dgm:chPref val="3"/>
        </dgm:presLayoutVars>
      </dgm:prSet>
      <dgm:spPr/>
    </dgm:pt>
    <dgm:pt modelId="{10447C32-4EDA-45D4-A963-1841A0DF7E38}" type="pres">
      <dgm:prSet presAssocID="{B57ABD3A-7ED0-4C72-98D4-6F9662637679}" presName="level3hierChild" presStyleCnt="0"/>
      <dgm:spPr/>
    </dgm:pt>
  </dgm:ptLst>
  <dgm:cxnLst>
    <dgm:cxn modelId="{59190500-54DF-453B-B40C-36D50140DC15}" srcId="{A5ECA379-252E-40F7-BAA5-2E6FCD2F7D54}" destId="{ED65B6F8-7DFF-4844-8164-48A6D6E773ED}" srcOrd="0" destOrd="0" parTransId="{867B6810-81A9-4FA3-863F-807E8A811F08}" sibTransId="{7704142B-A21E-4EBC-B22D-F830F7CC5A8F}"/>
    <dgm:cxn modelId="{E8493A0D-DB0F-41E6-B072-A86A8D746F6F}" srcId="{A5ECA379-252E-40F7-BAA5-2E6FCD2F7D54}" destId="{D2DDA159-6CC3-4563-95FF-B609A065408F}" srcOrd="1" destOrd="0" parTransId="{5F098F1A-8680-4778-BE9F-3DE3D085511A}" sibTransId="{2A656AED-FDD9-4B45-9E7B-8027118F37A8}"/>
    <dgm:cxn modelId="{1F689033-95FB-4420-81D3-7FF5D3D67B62}" srcId="{EE85404B-F921-4DB7-8ECD-580C26355C7D}" destId="{A5ECA379-252E-40F7-BAA5-2E6FCD2F7D54}" srcOrd="0" destOrd="0" parTransId="{7EA3EF57-C868-4924-80DA-43ABDC5AF2B4}" sibTransId="{62C7B091-7A2F-41AA-BEC5-7CFECF4A8031}"/>
    <dgm:cxn modelId="{FEBC954C-9B6F-4668-9478-28ACC9FF14E5}" type="presOf" srcId="{5F098F1A-8680-4778-BE9F-3DE3D085511A}" destId="{6A842985-2DCA-4618-BEFC-B7893C927F6E}" srcOrd="1" destOrd="0" presId="urn:microsoft.com/office/officeart/2008/layout/HorizontalMultiLevelHierarchy"/>
    <dgm:cxn modelId="{61F57158-0AE3-4001-B85D-981326F5A190}" type="presOf" srcId="{78009E5E-4399-49FB-8160-7571C0674576}" destId="{6349998C-C75A-4E2F-8199-E38B09EA465E}" srcOrd="0" destOrd="0" presId="urn:microsoft.com/office/officeart/2008/layout/HorizontalMultiLevelHierarchy"/>
    <dgm:cxn modelId="{3FA52F60-37D2-4AA1-9F08-179322767751}" type="presOf" srcId="{9C7E4DAC-997F-4B3C-A72F-E759ACF29B3F}" destId="{4AB4866A-AD12-4AB9-984D-AA4810C065D9}" srcOrd="0" destOrd="0" presId="urn:microsoft.com/office/officeart/2008/layout/HorizontalMultiLevelHierarchy"/>
    <dgm:cxn modelId="{DB50E762-E35E-4144-8153-23A9A300173A}" type="presOf" srcId="{A5ECA379-252E-40F7-BAA5-2E6FCD2F7D54}" destId="{B11E5DCF-7B49-4BFA-A2E9-4B94AB51225A}" srcOrd="0" destOrd="0" presId="urn:microsoft.com/office/officeart/2008/layout/HorizontalMultiLevelHierarchy"/>
    <dgm:cxn modelId="{216F5673-F81D-44A6-B8BF-0577FF81BDAE}" type="presOf" srcId="{D2DDA159-6CC3-4563-95FF-B609A065408F}" destId="{43EB5F02-67BC-46C1-8036-408F67D869DE}" srcOrd="0" destOrd="0" presId="urn:microsoft.com/office/officeart/2008/layout/HorizontalMultiLevelHierarchy"/>
    <dgm:cxn modelId="{426E157A-314F-444E-A682-2ED5B9133F1C}" type="presOf" srcId="{867B6810-81A9-4FA3-863F-807E8A811F08}" destId="{B06613E9-A233-4FD6-96FB-1F0E2415FC56}" srcOrd="0" destOrd="0" presId="urn:microsoft.com/office/officeart/2008/layout/HorizontalMultiLevelHierarchy"/>
    <dgm:cxn modelId="{D676007E-995B-43E5-8029-6CB3BE724952}" type="presOf" srcId="{78009E5E-4399-49FB-8160-7571C0674576}" destId="{A7552981-D821-4A91-9FCC-3E6E7AC1E022}" srcOrd="1" destOrd="0" presId="urn:microsoft.com/office/officeart/2008/layout/HorizontalMultiLevelHierarchy"/>
    <dgm:cxn modelId="{E0475281-D00F-48BF-8E70-77F4F67E2A5B}" type="presOf" srcId="{ED65B6F8-7DFF-4844-8164-48A6D6E773ED}" destId="{45B88E9C-BE63-46D8-A4E5-790E4FB0C9E7}" srcOrd="0" destOrd="0" presId="urn:microsoft.com/office/officeart/2008/layout/HorizontalMultiLevelHierarchy"/>
    <dgm:cxn modelId="{3E97AB8D-20DB-48C7-8D90-719FA2E5E150}" type="presOf" srcId="{8EF27F1D-5CAC-4E32-9E71-662BF514DCAB}" destId="{FDB8DD96-BB5A-4756-AACA-FAE794B938BB}" srcOrd="0" destOrd="0" presId="urn:microsoft.com/office/officeart/2008/layout/HorizontalMultiLevelHierarchy"/>
    <dgm:cxn modelId="{F6DED9A2-49CA-4597-9790-1125BD08A1A4}" srcId="{A5ECA379-252E-40F7-BAA5-2E6FCD2F7D54}" destId="{8EF27F1D-5CAC-4E32-9E71-662BF514DCAB}" srcOrd="2" destOrd="0" parTransId="{9C7E4DAC-997F-4B3C-A72F-E759ACF29B3F}" sibTransId="{B33FE1FC-C85F-418B-B6DC-D4DD0D8C5D81}"/>
    <dgm:cxn modelId="{3328AAA8-BB86-4E94-9679-A574F2CE7A7C}" type="presOf" srcId="{5F098F1A-8680-4778-BE9F-3DE3D085511A}" destId="{39D15264-5793-4142-BC52-C2BB62A9457D}" srcOrd="0" destOrd="0" presId="urn:microsoft.com/office/officeart/2008/layout/HorizontalMultiLevelHierarchy"/>
    <dgm:cxn modelId="{514C83C3-D333-4509-8D20-06A2930C3315}" type="presOf" srcId="{867B6810-81A9-4FA3-863F-807E8A811F08}" destId="{FB31CC4A-EA71-4A8A-816F-07BA5710DA1C}" srcOrd="1" destOrd="0" presId="urn:microsoft.com/office/officeart/2008/layout/HorizontalMultiLevelHierarchy"/>
    <dgm:cxn modelId="{00470FD7-2827-413A-89D3-C2E7D37814C7}" type="presOf" srcId="{EE85404B-F921-4DB7-8ECD-580C26355C7D}" destId="{66AC3410-8449-426E-A144-E6EA53ED1307}" srcOrd="0" destOrd="0" presId="urn:microsoft.com/office/officeart/2008/layout/HorizontalMultiLevelHierarchy"/>
    <dgm:cxn modelId="{513189E1-4817-4D74-8F5B-300BE6568157}" type="presOf" srcId="{B57ABD3A-7ED0-4C72-98D4-6F9662637679}" destId="{34D2670C-46F0-4594-A5C6-89F3E27B140F}" srcOrd="0" destOrd="0" presId="urn:microsoft.com/office/officeart/2008/layout/HorizontalMultiLevelHierarchy"/>
    <dgm:cxn modelId="{316E37E5-12EC-49EA-8011-791A5F39B3FD}" type="presOf" srcId="{9C7E4DAC-997F-4B3C-A72F-E759ACF29B3F}" destId="{D7897DD9-DC60-4DBF-AE9E-25DE2F01C2AE}" srcOrd="1" destOrd="0" presId="urn:microsoft.com/office/officeart/2008/layout/HorizontalMultiLevelHierarchy"/>
    <dgm:cxn modelId="{CD0DA7FE-2206-4CFB-9E01-7CD4D851F21A}" srcId="{A5ECA379-252E-40F7-BAA5-2E6FCD2F7D54}" destId="{B57ABD3A-7ED0-4C72-98D4-6F9662637679}" srcOrd="3" destOrd="0" parTransId="{78009E5E-4399-49FB-8160-7571C0674576}" sibTransId="{5AFE8ED1-AC17-4C10-8F6A-529A9C43176B}"/>
    <dgm:cxn modelId="{826E8551-23DB-44EA-9235-0B73AE9CEAF9}" type="presParOf" srcId="{66AC3410-8449-426E-A144-E6EA53ED1307}" destId="{D6964CE2-4197-4CCC-98C8-6413C6CCEFBB}" srcOrd="0" destOrd="0" presId="urn:microsoft.com/office/officeart/2008/layout/HorizontalMultiLevelHierarchy"/>
    <dgm:cxn modelId="{8B0125F0-B07B-4658-9251-F88074D8EF94}" type="presParOf" srcId="{D6964CE2-4197-4CCC-98C8-6413C6CCEFBB}" destId="{B11E5DCF-7B49-4BFA-A2E9-4B94AB51225A}" srcOrd="0" destOrd="0" presId="urn:microsoft.com/office/officeart/2008/layout/HorizontalMultiLevelHierarchy"/>
    <dgm:cxn modelId="{0943EB58-EF26-42ED-B815-1691A62FBFF3}" type="presParOf" srcId="{D6964CE2-4197-4CCC-98C8-6413C6CCEFBB}" destId="{3362FE87-2DE5-4DD2-A98B-DDBE63E463D3}" srcOrd="1" destOrd="0" presId="urn:microsoft.com/office/officeart/2008/layout/HorizontalMultiLevelHierarchy"/>
    <dgm:cxn modelId="{E3581961-B48D-4EB7-A91B-68B3B5451925}" type="presParOf" srcId="{3362FE87-2DE5-4DD2-A98B-DDBE63E463D3}" destId="{B06613E9-A233-4FD6-96FB-1F0E2415FC56}" srcOrd="0" destOrd="0" presId="urn:microsoft.com/office/officeart/2008/layout/HorizontalMultiLevelHierarchy"/>
    <dgm:cxn modelId="{15E6D737-F752-494D-AE98-EF9DB34EF5F7}" type="presParOf" srcId="{B06613E9-A233-4FD6-96FB-1F0E2415FC56}" destId="{FB31CC4A-EA71-4A8A-816F-07BA5710DA1C}" srcOrd="0" destOrd="0" presId="urn:microsoft.com/office/officeart/2008/layout/HorizontalMultiLevelHierarchy"/>
    <dgm:cxn modelId="{E558CCD1-AD03-4EF4-BB49-92C8818E9A80}" type="presParOf" srcId="{3362FE87-2DE5-4DD2-A98B-DDBE63E463D3}" destId="{24E37032-BBE0-4DB4-BA37-B097162E4861}" srcOrd="1" destOrd="0" presId="urn:microsoft.com/office/officeart/2008/layout/HorizontalMultiLevelHierarchy"/>
    <dgm:cxn modelId="{678A9BF3-88EB-4E51-A9DD-FE41B4C39AD2}" type="presParOf" srcId="{24E37032-BBE0-4DB4-BA37-B097162E4861}" destId="{45B88E9C-BE63-46D8-A4E5-790E4FB0C9E7}" srcOrd="0" destOrd="0" presId="urn:microsoft.com/office/officeart/2008/layout/HorizontalMultiLevelHierarchy"/>
    <dgm:cxn modelId="{476CABD3-E3B5-441D-AD51-A99E332CF303}" type="presParOf" srcId="{24E37032-BBE0-4DB4-BA37-B097162E4861}" destId="{30AF5C7A-6A78-42C9-A9CC-DBFE09EE5AB4}" srcOrd="1" destOrd="0" presId="urn:microsoft.com/office/officeart/2008/layout/HorizontalMultiLevelHierarchy"/>
    <dgm:cxn modelId="{96D23F6A-753E-40A8-9AEA-84AD5BD02744}" type="presParOf" srcId="{3362FE87-2DE5-4DD2-A98B-DDBE63E463D3}" destId="{39D15264-5793-4142-BC52-C2BB62A9457D}" srcOrd="2" destOrd="0" presId="urn:microsoft.com/office/officeart/2008/layout/HorizontalMultiLevelHierarchy"/>
    <dgm:cxn modelId="{EE87AAEB-659A-48F7-B0E0-A580D340AC7A}" type="presParOf" srcId="{39D15264-5793-4142-BC52-C2BB62A9457D}" destId="{6A842985-2DCA-4618-BEFC-B7893C927F6E}" srcOrd="0" destOrd="0" presId="urn:microsoft.com/office/officeart/2008/layout/HorizontalMultiLevelHierarchy"/>
    <dgm:cxn modelId="{FD18DA8D-1FB1-4F58-8C17-E790501676CF}" type="presParOf" srcId="{3362FE87-2DE5-4DD2-A98B-DDBE63E463D3}" destId="{C869B537-C4B8-4405-BCCD-62CAFCE52B99}" srcOrd="3" destOrd="0" presId="urn:microsoft.com/office/officeart/2008/layout/HorizontalMultiLevelHierarchy"/>
    <dgm:cxn modelId="{92AB4969-EDFE-418B-9354-47DB8F5CE5E4}" type="presParOf" srcId="{C869B537-C4B8-4405-BCCD-62CAFCE52B99}" destId="{43EB5F02-67BC-46C1-8036-408F67D869DE}" srcOrd="0" destOrd="0" presId="urn:microsoft.com/office/officeart/2008/layout/HorizontalMultiLevelHierarchy"/>
    <dgm:cxn modelId="{6B04DF34-82D7-4F55-AAE6-C90F0FE2715A}" type="presParOf" srcId="{C869B537-C4B8-4405-BCCD-62CAFCE52B99}" destId="{B55F5FB4-C0EC-4F80-9B15-5965EE0A1873}" srcOrd="1" destOrd="0" presId="urn:microsoft.com/office/officeart/2008/layout/HorizontalMultiLevelHierarchy"/>
    <dgm:cxn modelId="{42E42F82-80B3-4731-BD10-A50E672C9553}" type="presParOf" srcId="{3362FE87-2DE5-4DD2-A98B-DDBE63E463D3}" destId="{4AB4866A-AD12-4AB9-984D-AA4810C065D9}" srcOrd="4" destOrd="0" presId="urn:microsoft.com/office/officeart/2008/layout/HorizontalMultiLevelHierarchy"/>
    <dgm:cxn modelId="{DD03B36E-2F98-4BB5-95FF-67C36ACDFB63}" type="presParOf" srcId="{4AB4866A-AD12-4AB9-984D-AA4810C065D9}" destId="{D7897DD9-DC60-4DBF-AE9E-25DE2F01C2AE}" srcOrd="0" destOrd="0" presId="urn:microsoft.com/office/officeart/2008/layout/HorizontalMultiLevelHierarchy"/>
    <dgm:cxn modelId="{876824F9-42D1-4C3B-A09B-2554CF30C43C}" type="presParOf" srcId="{3362FE87-2DE5-4DD2-A98B-DDBE63E463D3}" destId="{1DE1718C-1F58-41AF-980F-992A7760FC26}" srcOrd="5" destOrd="0" presId="urn:microsoft.com/office/officeart/2008/layout/HorizontalMultiLevelHierarchy"/>
    <dgm:cxn modelId="{B01D7D06-EF54-47EB-9F2D-E6798F60A6DA}" type="presParOf" srcId="{1DE1718C-1F58-41AF-980F-992A7760FC26}" destId="{FDB8DD96-BB5A-4756-AACA-FAE794B938BB}" srcOrd="0" destOrd="0" presId="urn:microsoft.com/office/officeart/2008/layout/HorizontalMultiLevelHierarchy"/>
    <dgm:cxn modelId="{F4E94BBF-E430-4A56-A794-402BC575DBB7}" type="presParOf" srcId="{1DE1718C-1F58-41AF-980F-992A7760FC26}" destId="{FC03A8C7-23F8-4071-9846-97977A0C3433}" srcOrd="1" destOrd="0" presId="urn:microsoft.com/office/officeart/2008/layout/HorizontalMultiLevelHierarchy"/>
    <dgm:cxn modelId="{C557B3BC-64CF-46FF-B4D8-C9513DE8F69B}" type="presParOf" srcId="{3362FE87-2DE5-4DD2-A98B-DDBE63E463D3}" destId="{6349998C-C75A-4E2F-8199-E38B09EA465E}" srcOrd="6" destOrd="0" presId="urn:microsoft.com/office/officeart/2008/layout/HorizontalMultiLevelHierarchy"/>
    <dgm:cxn modelId="{227FA5E7-244C-41B7-9014-226C8B3018B1}" type="presParOf" srcId="{6349998C-C75A-4E2F-8199-E38B09EA465E}" destId="{A7552981-D821-4A91-9FCC-3E6E7AC1E022}" srcOrd="0" destOrd="0" presId="urn:microsoft.com/office/officeart/2008/layout/HorizontalMultiLevelHierarchy"/>
    <dgm:cxn modelId="{9BB27894-4AB6-421D-B4FA-C7E447A429E3}" type="presParOf" srcId="{3362FE87-2DE5-4DD2-A98B-DDBE63E463D3}" destId="{182A2FBE-6FB6-4295-B68A-54D15C012C58}" srcOrd="7" destOrd="0" presId="urn:microsoft.com/office/officeart/2008/layout/HorizontalMultiLevelHierarchy"/>
    <dgm:cxn modelId="{ADC29340-7034-4D89-910F-D85AEFD4B520}" type="presParOf" srcId="{182A2FBE-6FB6-4295-B68A-54D15C012C58}" destId="{34D2670C-46F0-4594-A5C6-89F3E27B140F}" srcOrd="0" destOrd="0" presId="urn:microsoft.com/office/officeart/2008/layout/HorizontalMultiLevelHierarchy"/>
    <dgm:cxn modelId="{E836DE78-05A8-46CA-91A3-B847E5545FD1}" type="presParOf" srcId="{182A2FBE-6FB6-4295-B68A-54D15C012C58}" destId="{10447C32-4EDA-45D4-A963-1841A0DF7E3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72183-1403-40DC-92FC-FD8E262E175B}" type="doc">
      <dgm:prSet loTypeId="urn:microsoft.com/office/officeart/2005/8/layout/hierarchy3" loCatId="list" qsTypeId="urn:microsoft.com/office/officeart/2005/8/quickstyle/simple5" qsCatId="simple" csTypeId="urn:microsoft.com/office/officeart/2005/8/colors/colorful1" csCatId="colorful" phldr="1"/>
      <dgm:spPr/>
      <dgm:t>
        <a:bodyPr/>
        <a:lstStyle/>
        <a:p>
          <a:endParaRPr lang="id-ID"/>
        </a:p>
      </dgm:t>
    </dgm:pt>
    <dgm:pt modelId="{ECAC3CCA-9B65-41D6-A42A-F62A48A68E88}">
      <dgm:prSet phldrT="[Text]" custT="1"/>
      <dgm:spPr>
        <a:solidFill>
          <a:schemeClr val="accent4">
            <a:lumMod val="75000"/>
          </a:schemeClr>
        </a:solidFill>
      </dgm:spPr>
      <dgm:t>
        <a:bodyPr/>
        <a:lstStyle/>
        <a:p>
          <a:r>
            <a:rPr lang="id-ID" sz="2800" b="1" dirty="0"/>
            <a:t>Diwariskan</a:t>
          </a:r>
        </a:p>
      </dgm:t>
    </dgm:pt>
    <dgm:pt modelId="{40E97F13-4EC7-4CA0-B678-326214B6D78C}" type="parTrans" cxnId="{45BB0C41-A9D7-460F-A591-6E27ECF410A1}">
      <dgm:prSet/>
      <dgm:spPr/>
      <dgm:t>
        <a:bodyPr/>
        <a:lstStyle/>
        <a:p>
          <a:endParaRPr lang="id-ID"/>
        </a:p>
      </dgm:t>
    </dgm:pt>
    <dgm:pt modelId="{09FBDCC3-1F15-4834-9219-DB51659EE7CE}" type="sibTrans" cxnId="{45BB0C41-A9D7-460F-A591-6E27ECF410A1}">
      <dgm:prSet/>
      <dgm:spPr/>
      <dgm:t>
        <a:bodyPr/>
        <a:lstStyle/>
        <a:p>
          <a:endParaRPr lang="id-ID"/>
        </a:p>
      </dgm:t>
    </dgm:pt>
    <dgm:pt modelId="{2B130975-40F7-411F-B3D8-F5D88893470C}">
      <dgm:prSet phldrT="[Text]" custT="1"/>
      <dgm:spPr/>
      <dgm:t>
        <a:bodyPr/>
        <a:lstStyle/>
        <a:p>
          <a:pPr algn="ctr"/>
          <a:r>
            <a:rPr lang="id-ID" sz="2400" dirty="0"/>
            <a:t>  </a:t>
          </a:r>
          <a:r>
            <a:rPr lang="id-ID" sz="2400" dirty="0">
              <a:solidFill>
                <a:srgbClr val="C00000"/>
              </a:solidFill>
            </a:rPr>
            <a:t>Hemofilia  +/-   inhibitor</a:t>
          </a:r>
        </a:p>
      </dgm:t>
    </dgm:pt>
    <dgm:pt modelId="{8E848592-9097-40AB-A224-8F1B0C7AC608}" type="parTrans" cxnId="{A15A94CC-AAC9-4225-B620-54306F9919A9}">
      <dgm:prSet/>
      <dgm:spPr/>
      <dgm:t>
        <a:bodyPr/>
        <a:lstStyle/>
        <a:p>
          <a:endParaRPr lang="id-ID"/>
        </a:p>
      </dgm:t>
    </dgm:pt>
    <dgm:pt modelId="{C862C8AF-E67A-4C24-A66C-E75ABD02E15E}" type="sibTrans" cxnId="{A15A94CC-AAC9-4225-B620-54306F9919A9}">
      <dgm:prSet/>
      <dgm:spPr/>
      <dgm:t>
        <a:bodyPr/>
        <a:lstStyle/>
        <a:p>
          <a:endParaRPr lang="id-ID"/>
        </a:p>
      </dgm:t>
    </dgm:pt>
    <dgm:pt modelId="{145DE726-8D37-4E12-8860-BEB67804008E}">
      <dgm:prSet phldrT="[Text]" custT="1"/>
      <dgm:spPr>
        <a:solidFill>
          <a:schemeClr val="accent5">
            <a:lumMod val="75000"/>
          </a:schemeClr>
        </a:solidFill>
      </dgm:spPr>
      <dgm:t>
        <a:bodyPr/>
        <a:lstStyle/>
        <a:p>
          <a:r>
            <a:rPr lang="id-ID" sz="2800" b="1" dirty="0"/>
            <a:t>Didapat</a:t>
          </a:r>
        </a:p>
      </dgm:t>
    </dgm:pt>
    <dgm:pt modelId="{A9B90C65-9E29-4502-85A0-E145CCDE9FF5}" type="parTrans" cxnId="{6943E3EC-CFFA-4D47-A8DB-FC4B90DFEBFE}">
      <dgm:prSet/>
      <dgm:spPr/>
      <dgm:t>
        <a:bodyPr/>
        <a:lstStyle/>
        <a:p>
          <a:endParaRPr lang="id-ID"/>
        </a:p>
      </dgm:t>
    </dgm:pt>
    <dgm:pt modelId="{2351D14D-000E-44CB-9B56-B8466EFFF492}" type="sibTrans" cxnId="{6943E3EC-CFFA-4D47-A8DB-FC4B90DFEBFE}">
      <dgm:prSet/>
      <dgm:spPr/>
      <dgm:t>
        <a:bodyPr/>
        <a:lstStyle/>
        <a:p>
          <a:endParaRPr lang="id-ID"/>
        </a:p>
      </dgm:t>
    </dgm:pt>
    <dgm:pt modelId="{2C8F910F-C761-48C0-953D-B70F39573BA0}">
      <dgm:prSet phldrT="[Text]" custT="1"/>
      <dgm:spPr/>
      <dgm:t>
        <a:bodyPr/>
        <a:lstStyle/>
        <a:p>
          <a:pPr algn="l"/>
          <a:r>
            <a:rPr lang="id-ID" sz="2400" dirty="0"/>
            <a:t> Terapi heparin</a:t>
          </a:r>
        </a:p>
      </dgm:t>
    </dgm:pt>
    <dgm:pt modelId="{7BA111BD-F5D5-4798-9580-72A06089E5BC}" type="parTrans" cxnId="{EE879FAE-7400-43D6-9BA0-078C57D77497}">
      <dgm:prSet/>
      <dgm:spPr/>
      <dgm:t>
        <a:bodyPr/>
        <a:lstStyle/>
        <a:p>
          <a:endParaRPr lang="id-ID"/>
        </a:p>
      </dgm:t>
    </dgm:pt>
    <dgm:pt modelId="{FF82081C-6016-44BF-936E-F8C1771A0740}" type="sibTrans" cxnId="{EE879FAE-7400-43D6-9BA0-078C57D77497}">
      <dgm:prSet/>
      <dgm:spPr/>
      <dgm:t>
        <a:bodyPr/>
        <a:lstStyle/>
        <a:p>
          <a:endParaRPr lang="id-ID"/>
        </a:p>
      </dgm:t>
    </dgm:pt>
    <dgm:pt modelId="{4D222FE3-E7B8-49D9-B204-33C2555FDCA5}">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id-ID" sz="2400" dirty="0"/>
            <a:t>Lupus antikoagulan</a:t>
          </a:r>
        </a:p>
      </dgm:t>
    </dgm:pt>
    <dgm:pt modelId="{135BB469-A366-4D47-9B36-5F9C078B7F9A}" type="parTrans" cxnId="{6BAF2F48-8BF9-43E3-B1E5-4CB8629E960A}">
      <dgm:prSet/>
      <dgm:spPr/>
      <dgm:t>
        <a:bodyPr/>
        <a:lstStyle/>
        <a:p>
          <a:endParaRPr lang="id-ID"/>
        </a:p>
      </dgm:t>
    </dgm:pt>
    <dgm:pt modelId="{F4CFD498-9F8B-4161-A837-9E3639893DF6}" type="sibTrans" cxnId="{6BAF2F48-8BF9-43E3-B1E5-4CB8629E960A}">
      <dgm:prSet/>
      <dgm:spPr/>
      <dgm:t>
        <a:bodyPr/>
        <a:lstStyle/>
        <a:p>
          <a:endParaRPr lang="id-ID"/>
        </a:p>
      </dgm:t>
    </dgm:pt>
    <dgm:pt modelId="{9348795E-F5C4-4634-9B82-60F328038D73}">
      <dgm:prSet custT="1"/>
      <dgm:spPr/>
      <dgm:t>
        <a:bodyPr/>
        <a:lstStyle/>
        <a:p>
          <a:pPr algn="l"/>
          <a:r>
            <a:rPr lang="id-ID" sz="2400" dirty="0"/>
            <a:t>vWD (dengan BT memanjang)</a:t>
          </a:r>
        </a:p>
      </dgm:t>
    </dgm:pt>
    <dgm:pt modelId="{8F96D4BE-FB23-42FA-A7A6-45D54EFAD737}" type="parTrans" cxnId="{ACBC35AF-9B93-49A4-BC02-FA58FA40493E}">
      <dgm:prSet/>
      <dgm:spPr/>
      <dgm:t>
        <a:bodyPr/>
        <a:lstStyle/>
        <a:p>
          <a:endParaRPr lang="id-ID"/>
        </a:p>
      </dgm:t>
    </dgm:pt>
    <dgm:pt modelId="{1C9BA213-39E1-4145-AA52-1CD5088F3E45}" type="sibTrans" cxnId="{ACBC35AF-9B93-49A4-BC02-FA58FA40493E}">
      <dgm:prSet/>
      <dgm:spPr/>
      <dgm:t>
        <a:bodyPr/>
        <a:lstStyle/>
        <a:p>
          <a:endParaRPr lang="id-ID"/>
        </a:p>
      </dgm:t>
    </dgm:pt>
    <dgm:pt modelId="{654BDD3D-E543-46B3-9A19-4DAD39A89157}" type="pres">
      <dgm:prSet presAssocID="{D0172183-1403-40DC-92FC-FD8E262E175B}" presName="diagram" presStyleCnt="0">
        <dgm:presLayoutVars>
          <dgm:chPref val="1"/>
          <dgm:dir/>
          <dgm:animOne val="branch"/>
          <dgm:animLvl val="lvl"/>
          <dgm:resizeHandles/>
        </dgm:presLayoutVars>
      </dgm:prSet>
      <dgm:spPr/>
    </dgm:pt>
    <dgm:pt modelId="{B5014E83-CBC9-4DB8-A96F-4FF45B43478A}" type="pres">
      <dgm:prSet presAssocID="{ECAC3CCA-9B65-41D6-A42A-F62A48A68E88}" presName="root" presStyleCnt="0"/>
      <dgm:spPr/>
    </dgm:pt>
    <dgm:pt modelId="{FE0A438C-351A-4F91-95E2-93A804313BA2}" type="pres">
      <dgm:prSet presAssocID="{ECAC3CCA-9B65-41D6-A42A-F62A48A68E88}" presName="rootComposite" presStyleCnt="0"/>
      <dgm:spPr/>
    </dgm:pt>
    <dgm:pt modelId="{1B267466-505A-4A9F-A744-1E9E5617B10C}" type="pres">
      <dgm:prSet presAssocID="{ECAC3CCA-9B65-41D6-A42A-F62A48A68E88}" presName="rootText" presStyleLbl="node1" presStyleIdx="0" presStyleCnt="2" custScaleY="47302"/>
      <dgm:spPr/>
    </dgm:pt>
    <dgm:pt modelId="{F0654E59-32BC-42CC-8B61-B953094D110C}" type="pres">
      <dgm:prSet presAssocID="{ECAC3CCA-9B65-41D6-A42A-F62A48A68E88}" presName="rootConnector" presStyleLbl="node1" presStyleIdx="0" presStyleCnt="2"/>
      <dgm:spPr/>
    </dgm:pt>
    <dgm:pt modelId="{4EBE9046-C808-4370-B315-34B9863C0D9F}" type="pres">
      <dgm:prSet presAssocID="{ECAC3CCA-9B65-41D6-A42A-F62A48A68E88}" presName="childShape" presStyleCnt="0"/>
      <dgm:spPr/>
    </dgm:pt>
    <dgm:pt modelId="{C9DEEE2A-70CE-4ABD-9513-1720F97304A8}" type="pres">
      <dgm:prSet presAssocID="{8E848592-9097-40AB-A224-8F1B0C7AC608}" presName="Name13" presStyleLbl="parChTrans1D2" presStyleIdx="0" presStyleCnt="4"/>
      <dgm:spPr/>
    </dgm:pt>
    <dgm:pt modelId="{01C6B3BF-FAB5-43E4-8913-51A889C84AA6}" type="pres">
      <dgm:prSet presAssocID="{2B130975-40F7-411F-B3D8-F5D88893470C}" presName="childText" presStyleLbl="bgAcc1" presStyleIdx="0" presStyleCnt="4" custScaleX="102109" custScaleY="69809" custLinFactNeighborX="227" custLinFactNeighborY="1338">
        <dgm:presLayoutVars>
          <dgm:bulletEnabled val="1"/>
        </dgm:presLayoutVars>
      </dgm:prSet>
      <dgm:spPr/>
    </dgm:pt>
    <dgm:pt modelId="{28D0F763-3CB0-4826-8B1F-C323EA1CDD67}" type="pres">
      <dgm:prSet presAssocID="{145DE726-8D37-4E12-8860-BEB67804008E}" presName="root" presStyleCnt="0"/>
      <dgm:spPr/>
    </dgm:pt>
    <dgm:pt modelId="{28470440-0AE7-436C-8641-AE27465915F0}" type="pres">
      <dgm:prSet presAssocID="{145DE726-8D37-4E12-8860-BEB67804008E}" presName="rootComposite" presStyleCnt="0"/>
      <dgm:spPr/>
    </dgm:pt>
    <dgm:pt modelId="{D935A6DA-A091-432A-B0F7-0506A6C9BCD4}" type="pres">
      <dgm:prSet presAssocID="{145DE726-8D37-4E12-8860-BEB67804008E}" presName="rootText" presStyleLbl="node1" presStyleIdx="1" presStyleCnt="2" custScaleY="47302"/>
      <dgm:spPr/>
    </dgm:pt>
    <dgm:pt modelId="{EBB8825E-5A82-4193-B768-2C3AB0E4D25F}" type="pres">
      <dgm:prSet presAssocID="{145DE726-8D37-4E12-8860-BEB67804008E}" presName="rootConnector" presStyleLbl="node1" presStyleIdx="1" presStyleCnt="2"/>
      <dgm:spPr/>
    </dgm:pt>
    <dgm:pt modelId="{88179175-076E-49C5-95D5-7D1E5E87AFA8}" type="pres">
      <dgm:prSet presAssocID="{145DE726-8D37-4E12-8860-BEB67804008E}" presName="childShape" presStyleCnt="0"/>
      <dgm:spPr/>
    </dgm:pt>
    <dgm:pt modelId="{B4A6D133-C092-4C5E-91FB-E076411FA725}" type="pres">
      <dgm:prSet presAssocID="{7BA111BD-F5D5-4798-9580-72A06089E5BC}" presName="Name13" presStyleLbl="parChTrans1D2" presStyleIdx="1" presStyleCnt="4"/>
      <dgm:spPr/>
    </dgm:pt>
    <dgm:pt modelId="{0B3398CB-8A8F-4598-A780-34D0437EA902}" type="pres">
      <dgm:prSet presAssocID="{2C8F910F-C761-48C0-953D-B70F39573BA0}" presName="childText" presStyleLbl="bgAcc1" presStyleIdx="1" presStyleCnt="4" custScaleX="90748" custScaleY="52567">
        <dgm:presLayoutVars>
          <dgm:bulletEnabled val="1"/>
        </dgm:presLayoutVars>
      </dgm:prSet>
      <dgm:spPr/>
    </dgm:pt>
    <dgm:pt modelId="{568E94BF-B129-4113-8C0B-C1F9C0403C59}" type="pres">
      <dgm:prSet presAssocID="{135BB469-A366-4D47-9B36-5F9C078B7F9A}" presName="Name13" presStyleLbl="parChTrans1D2" presStyleIdx="2" presStyleCnt="4"/>
      <dgm:spPr/>
    </dgm:pt>
    <dgm:pt modelId="{6FBFB47F-6AF9-49C7-8AF5-A8044BE821C1}" type="pres">
      <dgm:prSet presAssocID="{4D222FE3-E7B8-49D9-B204-33C2555FDCA5}" presName="childText" presStyleLbl="bgAcc1" presStyleIdx="2" presStyleCnt="4" custScaleX="134313" custScaleY="53562">
        <dgm:presLayoutVars>
          <dgm:bulletEnabled val="1"/>
        </dgm:presLayoutVars>
      </dgm:prSet>
      <dgm:spPr/>
    </dgm:pt>
    <dgm:pt modelId="{0C17F884-86F7-4D51-AD74-46807D7D34FA}" type="pres">
      <dgm:prSet presAssocID="{8F96D4BE-FB23-42FA-A7A6-45D54EFAD737}" presName="Name13" presStyleLbl="parChTrans1D2" presStyleIdx="3" presStyleCnt="4"/>
      <dgm:spPr/>
    </dgm:pt>
    <dgm:pt modelId="{B97AC801-9F49-42F1-BA60-638953A3F637}" type="pres">
      <dgm:prSet presAssocID="{9348795E-F5C4-4634-9B82-60F328038D73}" presName="childText" presStyleLbl="bgAcc1" presStyleIdx="3" presStyleCnt="4" custScaleX="109847" custScaleY="68849">
        <dgm:presLayoutVars>
          <dgm:bulletEnabled val="1"/>
        </dgm:presLayoutVars>
      </dgm:prSet>
      <dgm:spPr/>
    </dgm:pt>
  </dgm:ptLst>
  <dgm:cxnLst>
    <dgm:cxn modelId="{4D22D21D-8E3F-41DC-8BC1-E036B0CE023C}" type="presOf" srcId="{4D222FE3-E7B8-49D9-B204-33C2555FDCA5}" destId="{6FBFB47F-6AF9-49C7-8AF5-A8044BE821C1}" srcOrd="0" destOrd="0" presId="urn:microsoft.com/office/officeart/2005/8/layout/hierarchy3"/>
    <dgm:cxn modelId="{4813B92A-D291-4266-8954-864F0001CCC5}" type="presOf" srcId="{145DE726-8D37-4E12-8860-BEB67804008E}" destId="{EBB8825E-5A82-4193-B768-2C3AB0E4D25F}" srcOrd="1" destOrd="0" presId="urn:microsoft.com/office/officeart/2005/8/layout/hierarchy3"/>
    <dgm:cxn modelId="{B2FFE432-78CF-4DC4-BD6B-327CFA41E717}" type="presOf" srcId="{135BB469-A366-4D47-9B36-5F9C078B7F9A}" destId="{568E94BF-B129-4113-8C0B-C1F9C0403C59}" srcOrd="0" destOrd="0" presId="urn:microsoft.com/office/officeart/2005/8/layout/hierarchy3"/>
    <dgm:cxn modelId="{45BB0C41-A9D7-460F-A591-6E27ECF410A1}" srcId="{D0172183-1403-40DC-92FC-FD8E262E175B}" destId="{ECAC3CCA-9B65-41D6-A42A-F62A48A68E88}" srcOrd="0" destOrd="0" parTransId="{40E97F13-4EC7-4CA0-B678-326214B6D78C}" sibTransId="{09FBDCC3-1F15-4834-9219-DB51659EE7CE}"/>
    <dgm:cxn modelId="{690C6B46-BCAA-4DC0-9358-70BE30EFFA5A}" type="presOf" srcId="{8E848592-9097-40AB-A224-8F1B0C7AC608}" destId="{C9DEEE2A-70CE-4ABD-9513-1720F97304A8}" srcOrd="0" destOrd="0" presId="urn:microsoft.com/office/officeart/2005/8/layout/hierarchy3"/>
    <dgm:cxn modelId="{6BAF2F48-8BF9-43E3-B1E5-4CB8629E960A}" srcId="{145DE726-8D37-4E12-8860-BEB67804008E}" destId="{4D222FE3-E7B8-49D9-B204-33C2555FDCA5}" srcOrd="1" destOrd="0" parTransId="{135BB469-A366-4D47-9B36-5F9C078B7F9A}" sibTransId="{F4CFD498-9F8B-4161-A837-9E3639893DF6}"/>
    <dgm:cxn modelId="{AF6C974E-10A7-4E64-BE98-4BEBDF636770}" type="presOf" srcId="{9348795E-F5C4-4634-9B82-60F328038D73}" destId="{B97AC801-9F49-42F1-BA60-638953A3F637}" srcOrd="0" destOrd="0" presId="urn:microsoft.com/office/officeart/2005/8/layout/hierarchy3"/>
    <dgm:cxn modelId="{FB9A4E59-317E-4C53-B47E-B89B07A0AAEC}" type="presOf" srcId="{7BA111BD-F5D5-4798-9580-72A06089E5BC}" destId="{B4A6D133-C092-4C5E-91FB-E076411FA725}" srcOrd="0" destOrd="0" presId="urn:microsoft.com/office/officeart/2005/8/layout/hierarchy3"/>
    <dgm:cxn modelId="{216CB663-9F4B-439D-A70B-0CFC3757A5E7}" type="presOf" srcId="{2C8F910F-C761-48C0-953D-B70F39573BA0}" destId="{0B3398CB-8A8F-4598-A780-34D0437EA902}" srcOrd="0" destOrd="0" presId="urn:microsoft.com/office/officeart/2005/8/layout/hierarchy3"/>
    <dgm:cxn modelId="{3C85C668-0C30-4CB5-93B2-1943721E7C08}" type="presOf" srcId="{145DE726-8D37-4E12-8860-BEB67804008E}" destId="{D935A6DA-A091-432A-B0F7-0506A6C9BCD4}" srcOrd="0" destOrd="0" presId="urn:microsoft.com/office/officeart/2005/8/layout/hierarchy3"/>
    <dgm:cxn modelId="{EE879FAE-7400-43D6-9BA0-078C57D77497}" srcId="{145DE726-8D37-4E12-8860-BEB67804008E}" destId="{2C8F910F-C761-48C0-953D-B70F39573BA0}" srcOrd="0" destOrd="0" parTransId="{7BA111BD-F5D5-4798-9580-72A06089E5BC}" sibTransId="{FF82081C-6016-44BF-936E-F8C1771A0740}"/>
    <dgm:cxn modelId="{ACBC35AF-9B93-49A4-BC02-FA58FA40493E}" srcId="{145DE726-8D37-4E12-8860-BEB67804008E}" destId="{9348795E-F5C4-4634-9B82-60F328038D73}" srcOrd="2" destOrd="0" parTransId="{8F96D4BE-FB23-42FA-A7A6-45D54EFAD737}" sibTransId="{1C9BA213-39E1-4145-AA52-1CD5088F3E45}"/>
    <dgm:cxn modelId="{A15A94CC-AAC9-4225-B620-54306F9919A9}" srcId="{ECAC3CCA-9B65-41D6-A42A-F62A48A68E88}" destId="{2B130975-40F7-411F-B3D8-F5D88893470C}" srcOrd="0" destOrd="0" parTransId="{8E848592-9097-40AB-A224-8F1B0C7AC608}" sibTransId="{C862C8AF-E67A-4C24-A66C-E75ABD02E15E}"/>
    <dgm:cxn modelId="{8EAAD2D0-C189-4412-AE3E-1390F3E046E3}" type="presOf" srcId="{ECAC3CCA-9B65-41D6-A42A-F62A48A68E88}" destId="{F0654E59-32BC-42CC-8B61-B953094D110C}" srcOrd="1" destOrd="0" presId="urn:microsoft.com/office/officeart/2005/8/layout/hierarchy3"/>
    <dgm:cxn modelId="{EF38CDD1-566C-4D3C-908B-9C4FCDA3F55A}" type="presOf" srcId="{ECAC3CCA-9B65-41D6-A42A-F62A48A68E88}" destId="{1B267466-505A-4A9F-A744-1E9E5617B10C}" srcOrd="0" destOrd="0" presId="urn:microsoft.com/office/officeart/2005/8/layout/hierarchy3"/>
    <dgm:cxn modelId="{C07FDADE-6051-43F8-9B73-44ABDBFD4A42}" type="presOf" srcId="{8F96D4BE-FB23-42FA-A7A6-45D54EFAD737}" destId="{0C17F884-86F7-4D51-AD74-46807D7D34FA}" srcOrd="0" destOrd="0" presId="urn:microsoft.com/office/officeart/2005/8/layout/hierarchy3"/>
    <dgm:cxn modelId="{808D32DF-7D8E-4FA4-9153-2573D35DCC01}" type="presOf" srcId="{D0172183-1403-40DC-92FC-FD8E262E175B}" destId="{654BDD3D-E543-46B3-9A19-4DAD39A89157}" srcOrd="0" destOrd="0" presId="urn:microsoft.com/office/officeart/2005/8/layout/hierarchy3"/>
    <dgm:cxn modelId="{6943E3EC-CFFA-4D47-A8DB-FC4B90DFEBFE}" srcId="{D0172183-1403-40DC-92FC-FD8E262E175B}" destId="{145DE726-8D37-4E12-8860-BEB67804008E}" srcOrd="1" destOrd="0" parTransId="{A9B90C65-9E29-4502-85A0-E145CCDE9FF5}" sibTransId="{2351D14D-000E-44CB-9B56-B8466EFFF492}"/>
    <dgm:cxn modelId="{7F9A2BFD-3C7D-4C04-8D37-C14457120770}" type="presOf" srcId="{2B130975-40F7-411F-B3D8-F5D88893470C}" destId="{01C6B3BF-FAB5-43E4-8913-51A889C84AA6}" srcOrd="0" destOrd="0" presId="urn:microsoft.com/office/officeart/2005/8/layout/hierarchy3"/>
    <dgm:cxn modelId="{722B433A-D334-40C7-B9CB-E4C687C9AD2E}" type="presParOf" srcId="{654BDD3D-E543-46B3-9A19-4DAD39A89157}" destId="{B5014E83-CBC9-4DB8-A96F-4FF45B43478A}" srcOrd="0" destOrd="0" presId="urn:microsoft.com/office/officeart/2005/8/layout/hierarchy3"/>
    <dgm:cxn modelId="{60B1DD5C-2FC0-4200-989E-5126DE1D02D8}" type="presParOf" srcId="{B5014E83-CBC9-4DB8-A96F-4FF45B43478A}" destId="{FE0A438C-351A-4F91-95E2-93A804313BA2}" srcOrd="0" destOrd="0" presId="urn:microsoft.com/office/officeart/2005/8/layout/hierarchy3"/>
    <dgm:cxn modelId="{442523CA-9BC1-4983-BE3C-1922BBD6E306}" type="presParOf" srcId="{FE0A438C-351A-4F91-95E2-93A804313BA2}" destId="{1B267466-505A-4A9F-A744-1E9E5617B10C}" srcOrd="0" destOrd="0" presId="urn:microsoft.com/office/officeart/2005/8/layout/hierarchy3"/>
    <dgm:cxn modelId="{C9D78A76-E8E1-4FD7-99BF-8FD977F5CE92}" type="presParOf" srcId="{FE0A438C-351A-4F91-95E2-93A804313BA2}" destId="{F0654E59-32BC-42CC-8B61-B953094D110C}" srcOrd="1" destOrd="0" presId="urn:microsoft.com/office/officeart/2005/8/layout/hierarchy3"/>
    <dgm:cxn modelId="{3987BA84-24E9-4EFA-9BF4-082AE3007CFE}" type="presParOf" srcId="{B5014E83-CBC9-4DB8-A96F-4FF45B43478A}" destId="{4EBE9046-C808-4370-B315-34B9863C0D9F}" srcOrd="1" destOrd="0" presId="urn:microsoft.com/office/officeart/2005/8/layout/hierarchy3"/>
    <dgm:cxn modelId="{D5DA1A33-CEF1-4DCD-A2F3-CD91BA51DFAA}" type="presParOf" srcId="{4EBE9046-C808-4370-B315-34B9863C0D9F}" destId="{C9DEEE2A-70CE-4ABD-9513-1720F97304A8}" srcOrd="0" destOrd="0" presId="urn:microsoft.com/office/officeart/2005/8/layout/hierarchy3"/>
    <dgm:cxn modelId="{C4C607A8-A5C9-44D1-B1C0-7DEAEEC9DAB2}" type="presParOf" srcId="{4EBE9046-C808-4370-B315-34B9863C0D9F}" destId="{01C6B3BF-FAB5-43E4-8913-51A889C84AA6}" srcOrd="1" destOrd="0" presId="urn:microsoft.com/office/officeart/2005/8/layout/hierarchy3"/>
    <dgm:cxn modelId="{BEB42FF8-432A-4AB1-AEF2-604023E47AE4}" type="presParOf" srcId="{654BDD3D-E543-46B3-9A19-4DAD39A89157}" destId="{28D0F763-3CB0-4826-8B1F-C323EA1CDD67}" srcOrd="1" destOrd="0" presId="urn:microsoft.com/office/officeart/2005/8/layout/hierarchy3"/>
    <dgm:cxn modelId="{0DE6D89A-1705-4AAD-B038-84FBB2E90339}" type="presParOf" srcId="{28D0F763-3CB0-4826-8B1F-C323EA1CDD67}" destId="{28470440-0AE7-436C-8641-AE27465915F0}" srcOrd="0" destOrd="0" presId="urn:microsoft.com/office/officeart/2005/8/layout/hierarchy3"/>
    <dgm:cxn modelId="{9590A90D-2A15-47AA-82FC-F2CADF2B2031}" type="presParOf" srcId="{28470440-0AE7-436C-8641-AE27465915F0}" destId="{D935A6DA-A091-432A-B0F7-0506A6C9BCD4}" srcOrd="0" destOrd="0" presId="urn:microsoft.com/office/officeart/2005/8/layout/hierarchy3"/>
    <dgm:cxn modelId="{375D51D3-B059-43F2-BD9D-C793438A4CEB}" type="presParOf" srcId="{28470440-0AE7-436C-8641-AE27465915F0}" destId="{EBB8825E-5A82-4193-B768-2C3AB0E4D25F}" srcOrd="1" destOrd="0" presId="urn:microsoft.com/office/officeart/2005/8/layout/hierarchy3"/>
    <dgm:cxn modelId="{04A63752-3A4E-444D-9580-3DC62D4BDEEF}" type="presParOf" srcId="{28D0F763-3CB0-4826-8B1F-C323EA1CDD67}" destId="{88179175-076E-49C5-95D5-7D1E5E87AFA8}" srcOrd="1" destOrd="0" presId="urn:microsoft.com/office/officeart/2005/8/layout/hierarchy3"/>
    <dgm:cxn modelId="{7234F541-1318-4449-93AF-8A9B5C6C26AE}" type="presParOf" srcId="{88179175-076E-49C5-95D5-7D1E5E87AFA8}" destId="{B4A6D133-C092-4C5E-91FB-E076411FA725}" srcOrd="0" destOrd="0" presId="urn:microsoft.com/office/officeart/2005/8/layout/hierarchy3"/>
    <dgm:cxn modelId="{F4528D7F-BA76-4868-BF45-28F900F55CF6}" type="presParOf" srcId="{88179175-076E-49C5-95D5-7D1E5E87AFA8}" destId="{0B3398CB-8A8F-4598-A780-34D0437EA902}" srcOrd="1" destOrd="0" presId="urn:microsoft.com/office/officeart/2005/8/layout/hierarchy3"/>
    <dgm:cxn modelId="{E5FF6114-59ED-40A3-B461-E56D9B386DAB}" type="presParOf" srcId="{88179175-076E-49C5-95D5-7D1E5E87AFA8}" destId="{568E94BF-B129-4113-8C0B-C1F9C0403C59}" srcOrd="2" destOrd="0" presId="urn:microsoft.com/office/officeart/2005/8/layout/hierarchy3"/>
    <dgm:cxn modelId="{C931CF3C-1516-4A9E-AE9C-57EA4A880BCC}" type="presParOf" srcId="{88179175-076E-49C5-95D5-7D1E5E87AFA8}" destId="{6FBFB47F-6AF9-49C7-8AF5-A8044BE821C1}" srcOrd="3" destOrd="0" presId="urn:microsoft.com/office/officeart/2005/8/layout/hierarchy3"/>
    <dgm:cxn modelId="{DB7ADA70-EFE2-46FE-9A75-1AC7E891B375}" type="presParOf" srcId="{88179175-076E-49C5-95D5-7D1E5E87AFA8}" destId="{0C17F884-86F7-4D51-AD74-46807D7D34FA}" srcOrd="4" destOrd="0" presId="urn:microsoft.com/office/officeart/2005/8/layout/hierarchy3"/>
    <dgm:cxn modelId="{F43ECB4F-0A3E-4825-A5FA-EC412DB57C00}" type="presParOf" srcId="{88179175-076E-49C5-95D5-7D1E5E87AFA8}" destId="{B97AC801-9F49-42F1-BA60-638953A3F63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A2FEF-1CDD-4EA7-BDFE-E8B8C34149DC}">
      <dsp:nvSpPr>
        <dsp:cNvPr id="0" name=""/>
        <dsp:cNvSpPr/>
      </dsp:nvSpPr>
      <dsp:spPr>
        <a:xfrm>
          <a:off x="0" y="243584"/>
          <a:ext cx="7127577" cy="12048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3179" tIns="312420" rIns="553179" bIns="184912" numCol="1" spcCol="1270" anchor="t" anchorCtr="0">
          <a:noAutofit/>
        </a:bodyPr>
        <a:lstStyle/>
        <a:p>
          <a:pPr marL="228600" lvl="1" indent="-228600" algn="l" defTabSz="1155700">
            <a:lnSpc>
              <a:spcPct val="90000"/>
            </a:lnSpc>
            <a:spcBef>
              <a:spcPct val="0"/>
            </a:spcBef>
            <a:spcAft>
              <a:spcPct val="15000"/>
            </a:spcAft>
            <a:buChar char="•"/>
          </a:pPr>
          <a:r>
            <a:rPr lang="id-ID" sz="2600" kern="1200" dirty="0"/>
            <a:t>Vasokonstriksi pembuluh darah</a:t>
          </a:r>
        </a:p>
        <a:p>
          <a:pPr marL="228600" lvl="1" indent="-228600" algn="l" defTabSz="1155700">
            <a:lnSpc>
              <a:spcPct val="90000"/>
            </a:lnSpc>
            <a:spcBef>
              <a:spcPct val="0"/>
            </a:spcBef>
            <a:spcAft>
              <a:spcPct val="15000"/>
            </a:spcAft>
            <a:buChar char="•"/>
          </a:pPr>
          <a:r>
            <a:rPr lang="id-ID" sz="2600" kern="1200" dirty="0"/>
            <a:t>Formasi sumbat trombosit</a:t>
          </a:r>
        </a:p>
      </dsp:txBody>
      <dsp:txXfrm>
        <a:off x="0" y="243584"/>
        <a:ext cx="7127577" cy="1204875"/>
      </dsp:txXfrm>
    </dsp:sp>
    <dsp:sp modelId="{78CECF0A-A341-48C5-BBB3-6885E6E71773}">
      <dsp:nvSpPr>
        <dsp:cNvPr id="0" name=""/>
        <dsp:cNvSpPr/>
      </dsp:nvSpPr>
      <dsp:spPr>
        <a:xfrm>
          <a:off x="356378" y="32790"/>
          <a:ext cx="4989303" cy="432194"/>
        </a:xfrm>
        <a:prstGeom prst="roundRect">
          <a:avLst/>
        </a:prstGeom>
        <a:solidFill>
          <a:schemeClr val="accent4"/>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8584" tIns="0" rIns="188584" bIns="0" numCol="1" spcCol="1270" anchor="ctr" anchorCtr="0">
          <a:noAutofit/>
        </a:bodyPr>
        <a:lstStyle/>
        <a:p>
          <a:pPr marL="0" lvl="0" indent="0" algn="l" defTabSz="1155700">
            <a:lnSpc>
              <a:spcPct val="90000"/>
            </a:lnSpc>
            <a:spcBef>
              <a:spcPct val="0"/>
            </a:spcBef>
            <a:spcAft>
              <a:spcPct val="35000"/>
            </a:spcAft>
            <a:buNone/>
          </a:pPr>
          <a:r>
            <a:rPr lang="id-ID" sz="2600" b="1" kern="1200" dirty="0"/>
            <a:t>Hemostasis primer</a:t>
          </a:r>
        </a:p>
      </dsp:txBody>
      <dsp:txXfrm>
        <a:off x="377476" y="53888"/>
        <a:ext cx="4947107" cy="389998"/>
      </dsp:txXfrm>
    </dsp:sp>
    <dsp:sp modelId="{3260912F-7C60-4116-ADB3-BBA53B758E06}">
      <dsp:nvSpPr>
        <dsp:cNvPr id="0" name=""/>
        <dsp:cNvSpPr/>
      </dsp:nvSpPr>
      <dsp:spPr>
        <a:xfrm>
          <a:off x="0" y="1750859"/>
          <a:ext cx="7127577" cy="1204875"/>
        </a:xfrm>
        <a:prstGeom prst="rect">
          <a:avLst/>
        </a:prstGeom>
        <a:solidFill>
          <a:schemeClr val="lt1">
            <a:alpha val="90000"/>
            <a:hueOff val="0"/>
            <a:satOff val="0"/>
            <a:lumOff val="0"/>
            <a:alphaOff val="0"/>
          </a:schemeClr>
        </a:solidFill>
        <a:ln w="9525" cap="flat" cmpd="sng" algn="ctr">
          <a:solidFill>
            <a:schemeClr val="accent4">
              <a:hueOff val="-2900276"/>
              <a:satOff val="42783"/>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3179" tIns="312420" rIns="553179" bIns="184912" numCol="1" spcCol="1270" anchor="t" anchorCtr="0">
          <a:noAutofit/>
        </a:bodyPr>
        <a:lstStyle/>
        <a:p>
          <a:pPr marL="228600" lvl="1" indent="-228600" algn="l" defTabSz="1155700">
            <a:lnSpc>
              <a:spcPct val="90000"/>
            </a:lnSpc>
            <a:spcBef>
              <a:spcPct val="0"/>
            </a:spcBef>
            <a:spcAft>
              <a:spcPct val="15000"/>
            </a:spcAft>
            <a:buChar char="•"/>
          </a:pPr>
          <a:r>
            <a:rPr lang="id-ID" sz="2600" kern="1200" dirty="0"/>
            <a:t>Aktivasi kaskade koagulasi</a:t>
          </a:r>
        </a:p>
        <a:p>
          <a:pPr marL="228600" lvl="1" indent="-228600" algn="l" defTabSz="1155700">
            <a:lnSpc>
              <a:spcPct val="90000"/>
            </a:lnSpc>
            <a:spcBef>
              <a:spcPct val="0"/>
            </a:spcBef>
            <a:spcAft>
              <a:spcPct val="15000"/>
            </a:spcAft>
            <a:buChar char="•"/>
          </a:pPr>
          <a:r>
            <a:rPr lang="id-ID" sz="2600" kern="1200" dirty="0"/>
            <a:t>Formasi dan stabilisasi fibrin</a:t>
          </a:r>
        </a:p>
      </dsp:txBody>
      <dsp:txXfrm>
        <a:off x="0" y="1750859"/>
        <a:ext cx="7127577" cy="1204875"/>
      </dsp:txXfrm>
    </dsp:sp>
    <dsp:sp modelId="{8BB82DB2-C2D6-4A70-9FE9-FCBE827CD2F1}">
      <dsp:nvSpPr>
        <dsp:cNvPr id="0" name=""/>
        <dsp:cNvSpPr/>
      </dsp:nvSpPr>
      <dsp:spPr>
        <a:xfrm>
          <a:off x="356378" y="1529459"/>
          <a:ext cx="4989303" cy="442800"/>
        </a:xfrm>
        <a:prstGeom prst="roundRect">
          <a:avLst/>
        </a:prstGeom>
        <a:solidFill>
          <a:schemeClr val="accent5">
            <a:lumMod val="60000"/>
            <a:lumOff val="40000"/>
          </a:schemeClr>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8584" tIns="0" rIns="188584" bIns="0" numCol="1" spcCol="1270" anchor="ctr" anchorCtr="0">
          <a:noAutofit/>
        </a:bodyPr>
        <a:lstStyle/>
        <a:p>
          <a:pPr marL="0" lvl="0" indent="0" algn="l" defTabSz="1155700">
            <a:lnSpc>
              <a:spcPct val="90000"/>
            </a:lnSpc>
            <a:spcBef>
              <a:spcPct val="0"/>
            </a:spcBef>
            <a:spcAft>
              <a:spcPct val="35000"/>
            </a:spcAft>
            <a:buNone/>
          </a:pPr>
          <a:r>
            <a:rPr lang="id-ID" sz="2600" b="1" kern="1200" dirty="0"/>
            <a:t>Hemostasis sekunder</a:t>
          </a:r>
        </a:p>
      </dsp:txBody>
      <dsp:txXfrm>
        <a:off x="377994" y="1551075"/>
        <a:ext cx="4946071" cy="399568"/>
      </dsp:txXfrm>
    </dsp:sp>
    <dsp:sp modelId="{6BD4B55E-9921-40F1-A275-D602347902E1}">
      <dsp:nvSpPr>
        <dsp:cNvPr id="0" name=""/>
        <dsp:cNvSpPr/>
      </dsp:nvSpPr>
      <dsp:spPr>
        <a:xfrm>
          <a:off x="0" y="3258134"/>
          <a:ext cx="7127577" cy="1204875"/>
        </a:xfrm>
        <a:prstGeom prst="rect">
          <a:avLst/>
        </a:prstGeom>
        <a:solidFill>
          <a:schemeClr val="lt1">
            <a:alpha val="90000"/>
            <a:hueOff val="0"/>
            <a:satOff val="0"/>
            <a:lumOff val="0"/>
            <a:alphaOff val="0"/>
          </a:schemeClr>
        </a:solidFill>
        <a:ln w="9525" cap="flat" cmpd="sng" algn="ctr">
          <a:solidFill>
            <a:schemeClr val="accent4">
              <a:hueOff val="-5800551"/>
              <a:satOff val="85567"/>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3179" tIns="312420" rIns="553179" bIns="184912" numCol="1" spcCol="1270" anchor="t" anchorCtr="0">
          <a:noAutofit/>
        </a:bodyPr>
        <a:lstStyle/>
        <a:p>
          <a:pPr marL="228600" lvl="1" indent="-228600" algn="l" defTabSz="1155700">
            <a:lnSpc>
              <a:spcPct val="90000"/>
            </a:lnSpc>
            <a:spcBef>
              <a:spcPct val="0"/>
            </a:spcBef>
            <a:spcAft>
              <a:spcPct val="15000"/>
            </a:spcAft>
            <a:buChar char="•"/>
          </a:pPr>
          <a:r>
            <a:rPr lang="id-ID" sz="2600" kern="1200" dirty="0"/>
            <a:t>Disolusi bekuan fibrin</a:t>
          </a:r>
        </a:p>
        <a:p>
          <a:pPr marL="228600" lvl="1" indent="-228600" algn="l" defTabSz="1155700">
            <a:lnSpc>
              <a:spcPct val="90000"/>
            </a:lnSpc>
            <a:spcBef>
              <a:spcPct val="0"/>
            </a:spcBef>
            <a:spcAft>
              <a:spcPct val="15000"/>
            </a:spcAft>
            <a:buChar char="•"/>
          </a:pPr>
          <a:r>
            <a:rPr lang="id-ID" sz="2600" kern="1200" dirty="0"/>
            <a:t>Aktivasi plasminogen</a:t>
          </a:r>
        </a:p>
      </dsp:txBody>
      <dsp:txXfrm>
        <a:off x="0" y="3258134"/>
        <a:ext cx="7127577" cy="1204875"/>
      </dsp:txXfrm>
    </dsp:sp>
    <dsp:sp modelId="{D6288175-856E-4225-9219-CDCAEF17E213}">
      <dsp:nvSpPr>
        <dsp:cNvPr id="0" name=""/>
        <dsp:cNvSpPr/>
      </dsp:nvSpPr>
      <dsp:spPr>
        <a:xfrm>
          <a:off x="356378" y="3036734"/>
          <a:ext cx="4989303" cy="442800"/>
        </a:xfrm>
        <a:prstGeom prst="roundRect">
          <a:avLst/>
        </a:prstGeom>
        <a:solidFill>
          <a:schemeClr val="bg2">
            <a:lumMod val="50000"/>
            <a:lumOff val="50000"/>
          </a:schemeClr>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8584" tIns="0" rIns="188584" bIns="0" numCol="1" spcCol="1270" anchor="ctr" anchorCtr="0">
          <a:noAutofit/>
        </a:bodyPr>
        <a:lstStyle/>
        <a:p>
          <a:pPr marL="0" lvl="0" indent="0" algn="l" defTabSz="1155700">
            <a:lnSpc>
              <a:spcPct val="90000"/>
            </a:lnSpc>
            <a:spcBef>
              <a:spcPct val="0"/>
            </a:spcBef>
            <a:spcAft>
              <a:spcPct val="35000"/>
            </a:spcAft>
            <a:buNone/>
          </a:pPr>
          <a:r>
            <a:rPr lang="id-ID" sz="2600" b="1" kern="1200" dirty="0"/>
            <a:t>Hemostasis tersier (fibrinolisis)</a:t>
          </a:r>
        </a:p>
      </dsp:txBody>
      <dsp:txXfrm>
        <a:off x="377994" y="3058350"/>
        <a:ext cx="494607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0547F-002B-4A5F-8C7C-473AF7866742}">
      <dsp:nvSpPr>
        <dsp:cNvPr id="0" name=""/>
        <dsp:cNvSpPr/>
      </dsp:nvSpPr>
      <dsp:spPr>
        <a:xfrm>
          <a:off x="1993900" y="0"/>
          <a:ext cx="2108199" cy="1016000"/>
        </a:xfrm>
        <a:prstGeom prst="roundRect">
          <a:avLst>
            <a:gd name="adj" fmla="val 10000"/>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5">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Anamnesis</a:t>
          </a:r>
        </a:p>
      </dsp:txBody>
      <dsp:txXfrm>
        <a:off x="2023658" y="29758"/>
        <a:ext cx="2048683" cy="956484"/>
      </dsp:txXfrm>
    </dsp:sp>
    <dsp:sp modelId="{F45346BF-6058-4190-973E-9390509C8373}">
      <dsp:nvSpPr>
        <dsp:cNvPr id="0" name=""/>
        <dsp:cNvSpPr/>
      </dsp:nvSpPr>
      <dsp:spPr>
        <a:xfrm rot="5400000">
          <a:off x="2857500" y="1041399"/>
          <a:ext cx="380999" cy="457200"/>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5">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id-ID" sz="2800" kern="1200"/>
        </a:p>
      </dsp:txBody>
      <dsp:txXfrm rot="-5400000">
        <a:off x="2910840" y="1079499"/>
        <a:ext cx="274320" cy="266699"/>
      </dsp:txXfrm>
    </dsp:sp>
    <dsp:sp modelId="{242F9A73-C746-4414-9FEB-290BD62BABB6}">
      <dsp:nvSpPr>
        <dsp:cNvPr id="0" name=""/>
        <dsp:cNvSpPr/>
      </dsp:nvSpPr>
      <dsp:spPr>
        <a:xfrm>
          <a:off x="1993900" y="1523999"/>
          <a:ext cx="2108199" cy="1016000"/>
        </a:xfrm>
        <a:prstGeom prst="roundRect">
          <a:avLst>
            <a:gd name="adj" fmla="val 10000"/>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5">
              <a:hueOff val="309664"/>
              <a:satOff val="-32710"/>
              <a:lumOff val="1274"/>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Pemeriksaan fisik</a:t>
          </a:r>
        </a:p>
      </dsp:txBody>
      <dsp:txXfrm>
        <a:off x="2023658" y="1553757"/>
        <a:ext cx="2048683" cy="956484"/>
      </dsp:txXfrm>
    </dsp:sp>
    <dsp:sp modelId="{A1A34CAB-6C3F-4D43-85EC-1402002A3DBA}">
      <dsp:nvSpPr>
        <dsp:cNvPr id="0" name=""/>
        <dsp:cNvSpPr/>
      </dsp:nvSpPr>
      <dsp:spPr>
        <a:xfrm rot="5400000">
          <a:off x="2857500" y="2565399"/>
          <a:ext cx="381000" cy="457200"/>
        </a:xfrm>
        <a:prstGeom prst="rightArrow">
          <a:avLst>
            <a:gd name="adj1" fmla="val 60000"/>
            <a:gd name="adj2" fmla="val 50000"/>
          </a:avLst>
        </a:prstGeom>
        <a:gradFill rotWithShape="0">
          <a:gsLst>
            <a:gs pos="0">
              <a:schemeClr val="accent5">
                <a:hueOff val="619327"/>
                <a:satOff val="-65420"/>
                <a:lumOff val="2549"/>
                <a:alphaOff val="0"/>
                <a:shade val="15000"/>
                <a:satMod val="180000"/>
              </a:schemeClr>
            </a:gs>
            <a:gs pos="50000">
              <a:schemeClr val="accent5">
                <a:hueOff val="619327"/>
                <a:satOff val="-65420"/>
                <a:lumOff val="2549"/>
                <a:alphaOff val="0"/>
                <a:shade val="45000"/>
                <a:satMod val="170000"/>
              </a:schemeClr>
            </a:gs>
            <a:gs pos="70000">
              <a:schemeClr val="accent5">
                <a:hueOff val="619327"/>
                <a:satOff val="-65420"/>
                <a:lumOff val="2549"/>
                <a:alphaOff val="0"/>
                <a:tint val="99000"/>
                <a:shade val="65000"/>
                <a:satMod val="155000"/>
              </a:schemeClr>
            </a:gs>
            <a:gs pos="100000">
              <a:schemeClr val="accent5">
                <a:hueOff val="619327"/>
                <a:satOff val="-65420"/>
                <a:lumOff val="2549"/>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5">
              <a:hueOff val="619327"/>
              <a:satOff val="-65420"/>
              <a:lumOff val="2549"/>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id-ID" sz="2800" kern="1200"/>
        </a:p>
      </dsp:txBody>
      <dsp:txXfrm rot="-5400000">
        <a:off x="2910840" y="2603499"/>
        <a:ext cx="274320" cy="266700"/>
      </dsp:txXfrm>
    </dsp:sp>
    <dsp:sp modelId="{D5587E95-5350-41DF-84C4-A2AEAB1195C9}">
      <dsp:nvSpPr>
        <dsp:cNvPr id="0" name=""/>
        <dsp:cNvSpPr/>
      </dsp:nvSpPr>
      <dsp:spPr>
        <a:xfrm>
          <a:off x="1993900" y="3047999"/>
          <a:ext cx="2108199" cy="1016000"/>
        </a:xfrm>
        <a:prstGeom prst="roundRect">
          <a:avLst>
            <a:gd name="adj" fmla="val 10000"/>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5">
              <a:hueOff val="619327"/>
              <a:satOff val="-65420"/>
              <a:lumOff val="2549"/>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Pemeriksaan hemostasis</a:t>
          </a:r>
        </a:p>
      </dsp:txBody>
      <dsp:txXfrm>
        <a:off x="2023658" y="3077757"/>
        <a:ext cx="2048683" cy="956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9998C-C75A-4E2F-8199-E38B09EA465E}">
      <dsp:nvSpPr>
        <dsp:cNvPr id="0" name=""/>
        <dsp:cNvSpPr/>
      </dsp:nvSpPr>
      <dsp:spPr>
        <a:xfrm>
          <a:off x="1957871" y="2353122"/>
          <a:ext cx="586586" cy="1676599"/>
        </a:xfrm>
        <a:custGeom>
          <a:avLst/>
          <a:gdLst/>
          <a:ahLst/>
          <a:cxnLst/>
          <a:rect l="0" t="0" r="0" b="0"/>
          <a:pathLst>
            <a:path>
              <a:moveTo>
                <a:pt x="0" y="0"/>
              </a:moveTo>
              <a:lnTo>
                <a:pt x="293293" y="0"/>
              </a:lnTo>
              <a:lnTo>
                <a:pt x="293293" y="1676599"/>
              </a:lnTo>
              <a:lnTo>
                <a:pt x="586586" y="167659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d-ID" sz="700" kern="1200"/>
        </a:p>
      </dsp:txBody>
      <dsp:txXfrm>
        <a:off x="2206758" y="3147016"/>
        <a:ext cx="88812" cy="88812"/>
      </dsp:txXfrm>
    </dsp:sp>
    <dsp:sp modelId="{4AB4866A-AD12-4AB9-984D-AA4810C065D9}">
      <dsp:nvSpPr>
        <dsp:cNvPr id="0" name=""/>
        <dsp:cNvSpPr/>
      </dsp:nvSpPr>
      <dsp:spPr>
        <a:xfrm>
          <a:off x="1957871" y="2353122"/>
          <a:ext cx="586586" cy="558866"/>
        </a:xfrm>
        <a:custGeom>
          <a:avLst/>
          <a:gdLst/>
          <a:ahLst/>
          <a:cxnLst/>
          <a:rect l="0" t="0" r="0" b="0"/>
          <a:pathLst>
            <a:path>
              <a:moveTo>
                <a:pt x="0" y="0"/>
              </a:moveTo>
              <a:lnTo>
                <a:pt x="293293" y="0"/>
              </a:lnTo>
              <a:lnTo>
                <a:pt x="293293" y="558866"/>
              </a:lnTo>
              <a:lnTo>
                <a:pt x="586586" y="5588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230910" y="2612300"/>
        <a:ext cx="40509" cy="40509"/>
      </dsp:txXfrm>
    </dsp:sp>
    <dsp:sp modelId="{39D15264-5793-4142-BC52-C2BB62A9457D}">
      <dsp:nvSpPr>
        <dsp:cNvPr id="0" name=""/>
        <dsp:cNvSpPr/>
      </dsp:nvSpPr>
      <dsp:spPr>
        <a:xfrm>
          <a:off x="1957871" y="1794255"/>
          <a:ext cx="586586" cy="558866"/>
        </a:xfrm>
        <a:custGeom>
          <a:avLst/>
          <a:gdLst/>
          <a:ahLst/>
          <a:cxnLst/>
          <a:rect l="0" t="0" r="0" b="0"/>
          <a:pathLst>
            <a:path>
              <a:moveTo>
                <a:pt x="0" y="558866"/>
              </a:moveTo>
              <a:lnTo>
                <a:pt x="293293" y="558866"/>
              </a:lnTo>
              <a:lnTo>
                <a:pt x="293293" y="0"/>
              </a:lnTo>
              <a:lnTo>
                <a:pt x="58658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230910" y="2053434"/>
        <a:ext cx="40509" cy="40509"/>
      </dsp:txXfrm>
    </dsp:sp>
    <dsp:sp modelId="{B06613E9-A233-4FD6-96FB-1F0E2415FC56}">
      <dsp:nvSpPr>
        <dsp:cNvPr id="0" name=""/>
        <dsp:cNvSpPr/>
      </dsp:nvSpPr>
      <dsp:spPr>
        <a:xfrm>
          <a:off x="1957871" y="676522"/>
          <a:ext cx="586586" cy="1676599"/>
        </a:xfrm>
        <a:custGeom>
          <a:avLst/>
          <a:gdLst/>
          <a:ahLst/>
          <a:cxnLst/>
          <a:rect l="0" t="0" r="0" b="0"/>
          <a:pathLst>
            <a:path>
              <a:moveTo>
                <a:pt x="0" y="1676599"/>
              </a:moveTo>
              <a:lnTo>
                <a:pt x="293293" y="1676599"/>
              </a:lnTo>
              <a:lnTo>
                <a:pt x="293293" y="0"/>
              </a:lnTo>
              <a:lnTo>
                <a:pt x="58658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d-ID" sz="700" kern="1200"/>
        </a:p>
      </dsp:txBody>
      <dsp:txXfrm>
        <a:off x="2206758" y="1470416"/>
        <a:ext cx="88812" cy="88812"/>
      </dsp:txXfrm>
    </dsp:sp>
    <dsp:sp modelId="{B11E5DCF-7B49-4BFA-A2E9-4B94AB51225A}">
      <dsp:nvSpPr>
        <dsp:cNvPr id="0" name=""/>
        <dsp:cNvSpPr/>
      </dsp:nvSpPr>
      <dsp:spPr>
        <a:xfrm rot="16200000">
          <a:off x="-8468" y="1906029"/>
          <a:ext cx="3038492" cy="894186"/>
        </a:xfrm>
        <a:prstGeom prst="rect">
          <a:avLst/>
        </a:prstGeom>
        <a:solidFill>
          <a:schemeClr val="tx1"/>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d-ID" sz="3200" b="1" kern="1200" dirty="0">
              <a:solidFill>
                <a:srgbClr val="C00000"/>
              </a:solidFill>
            </a:rPr>
            <a:t>Perdarahan</a:t>
          </a:r>
        </a:p>
      </dsp:txBody>
      <dsp:txXfrm>
        <a:off x="-8468" y="1906029"/>
        <a:ext cx="3038492" cy="894186"/>
      </dsp:txXfrm>
    </dsp:sp>
    <dsp:sp modelId="{45B88E9C-BE63-46D8-A4E5-790E4FB0C9E7}">
      <dsp:nvSpPr>
        <dsp:cNvPr id="0" name=""/>
        <dsp:cNvSpPr/>
      </dsp:nvSpPr>
      <dsp:spPr>
        <a:xfrm>
          <a:off x="2544458" y="229429"/>
          <a:ext cx="2467035" cy="894186"/>
        </a:xfrm>
        <a:prstGeom prst="rect">
          <a:avLst/>
        </a:prstGeom>
        <a:solidFill>
          <a:srgbClr val="CC660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i="1" kern="1200" dirty="0">
              <a:solidFill>
                <a:schemeClr val="tx1"/>
              </a:solidFill>
            </a:rPr>
            <a:t>Bleeding time </a:t>
          </a:r>
          <a:r>
            <a:rPr lang="id-ID" sz="2400" kern="1200" dirty="0">
              <a:solidFill>
                <a:schemeClr val="tx1"/>
              </a:solidFill>
            </a:rPr>
            <a:t>panjang</a:t>
          </a:r>
        </a:p>
      </dsp:txBody>
      <dsp:txXfrm>
        <a:off x="2544458" y="229429"/>
        <a:ext cx="2467035" cy="894186"/>
      </dsp:txXfrm>
    </dsp:sp>
    <dsp:sp modelId="{43EB5F02-67BC-46C1-8036-408F67D869DE}">
      <dsp:nvSpPr>
        <dsp:cNvPr id="0" name=""/>
        <dsp:cNvSpPr/>
      </dsp:nvSpPr>
      <dsp:spPr>
        <a:xfrm>
          <a:off x="2544458" y="1347162"/>
          <a:ext cx="2800568" cy="894186"/>
        </a:xfrm>
        <a:prstGeom prst="rect">
          <a:avLst/>
        </a:prstGeom>
        <a:solidFill>
          <a:srgbClr val="CC660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Jumlah trombosit rendah</a:t>
          </a:r>
        </a:p>
      </dsp:txBody>
      <dsp:txXfrm>
        <a:off x="2544458" y="1347162"/>
        <a:ext cx="2800568" cy="894186"/>
      </dsp:txXfrm>
    </dsp:sp>
    <dsp:sp modelId="{FDB8DD96-BB5A-4756-AACA-FAE794B938BB}">
      <dsp:nvSpPr>
        <dsp:cNvPr id="0" name=""/>
        <dsp:cNvSpPr/>
      </dsp:nvSpPr>
      <dsp:spPr>
        <a:xfrm>
          <a:off x="2544458" y="2464895"/>
          <a:ext cx="2133473" cy="894186"/>
        </a:xfrm>
        <a:prstGeom prst="rect">
          <a:avLst/>
        </a:prstGeom>
        <a:solidFill>
          <a:srgbClr val="336699"/>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PT normal</a:t>
          </a:r>
        </a:p>
      </dsp:txBody>
      <dsp:txXfrm>
        <a:off x="2544458" y="2464895"/>
        <a:ext cx="2133473" cy="894186"/>
      </dsp:txXfrm>
    </dsp:sp>
    <dsp:sp modelId="{34D2670C-46F0-4594-A5C6-89F3E27B140F}">
      <dsp:nvSpPr>
        <dsp:cNvPr id="0" name=""/>
        <dsp:cNvSpPr/>
      </dsp:nvSpPr>
      <dsp:spPr>
        <a:xfrm>
          <a:off x="2544458" y="3582629"/>
          <a:ext cx="2133473" cy="894186"/>
        </a:xfrm>
        <a:prstGeom prst="rect">
          <a:avLst/>
        </a:prstGeom>
        <a:solidFill>
          <a:srgbClr val="336699"/>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APTT normal</a:t>
          </a:r>
        </a:p>
      </dsp:txBody>
      <dsp:txXfrm>
        <a:off x="2544458" y="3582629"/>
        <a:ext cx="2133473" cy="894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B55D-62AA-4711-8B5F-0C19BFA7AD4B}">
      <dsp:nvSpPr>
        <dsp:cNvPr id="0" name=""/>
        <dsp:cNvSpPr/>
      </dsp:nvSpPr>
      <dsp:spPr>
        <a:xfrm>
          <a:off x="3145738" y="3304894"/>
          <a:ext cx="2204632" cy="2204632"/>
        </a:xfrm>
        <a:prstGeom prst="ellipse">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d-ID" sz="2800" kern="1200" dirty="0"/>
            <a:t>trombositopenia</a:t>
          </a:r>
        </a:p>
      </dsp:txBody>
      <dsp:txXfrm>
        <a:off x="3468599" y="3627755"/>
        <a:ext cx="1558910" cy="1558910"/>
      </dsp:txXfrm>
    </dsp:sp>
    <dsp:sp modelId="{AFBD344D-4A9E-4D9F-A10E-08040DFAC0FB}">
      <dsp:nvSpPr>
        <dsp:cNvPr id="0" name=""/>
        <dsp:cNvSpPr/>
      </dsp:nvSpPr>
      <dsp:spPr>
        <a:xfrm rot="10424430">
          <a:off x="899366" y="4343223"/>
          <a:ext cx="2135748" cy="628320"/>
        </a:xfrm>
        <a:prstGeom prst="leftArrow">
          <a:avLst>
            <a:gd name="adj1" fmla="val 60000"/>
            <a:gd name="adj2" fmla="val 50000"/>
          </a:avLst>
        </a:prstGeom>
        <a:gradFill rotWithShape="0">
          <a:gsLst>
            <a:gs pos="0">
              <a:schemeClr val="accent3">
                <a:shade val="90000"/>
                <a:hueOff val="0"/>
                <a:satOff val="0"/>
                <a:lumOff val="0"/>
                <a:alphaOff val="0"/>
                <a:shade val="15000"/>
                <a:satMod val="180000"/>
              </a:schemeClr>
            </a:gs>
            <a:gs pos="50000">
              <a:schemeClr val="accent3">
                <a:shade val="90000"/>
                <a:hueOff val="0"/>
                <a:satOff val="0"/>
                <a:lumOff val="0"/>
                <a:alphaOff val="0"/>
                <a:shade val="45000"/>
                <a:satMod val="170000"/>
              </a:schemeClr>
            </a:gs>
            <a:gs pos="70000">
              <a:schemeClr val="accent3">
                <a:shade val="90000"/>
                <a:hueOff val="0"/>
                <a:satOff val="0"/>
                <a:lumOff val="0"/>
                <a:alphaOff val="0"/>
                <a:tint val="99000"/>
                <a:shade val="65000"/>
                <a:satMod val="155000"/>
              </a:schemeClr>
            </a:gs>
            <a:gs pos="100000">
              <a:schemeClr val="accent3">
                <a:shade val="90000"/>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sp>
    <dsp:sp modelId="{DDFF8158-3910-41A8-AFB6-249A10F954CA}">
      <dsp:nvSpPr>
        <dsp:cNvPr id="0" name=""/>
        <dsp:cNvSpPr/>
      </dsp:nvSpPr>
      <dsp:spPr>
        <a:xfrm>
          <a:off x="-132398" y="3888438"/>
          <a:ext cx="2076263" cy="1770753"/>
        </a:xfrm>
        <a:prstGeom prst="roundRect">
          <a:avLst>
            <a:gd name="adj" fmla="val 10000"/>
          </a:avLst>
        </a:prstGeom>
        <a:solidFill>
          <a:schemeClr val="bg2">
            <a:lumMod val="75000"/>
            <a:lumOff val="25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977900">
            <a:lnSpc>
              <a:spcPct val="90000"/>
            </a:lnSpc>
            <a:spcBef>
              <a:spcPct val="0"/>
            </a:spcBef>
            <a:spcAft>
              <a:spcPct val="35000"/>
            </a:spcAft>
            <a:buNone/>
          </a:pPr>
          <a:r>
            <a:rPr lang="id-ID" sz="2200" b="1" kern="1200" dirty="0">
              <a:solidFill>
                <a:schemeClr val="tx1"/>
              </a:solidFill>
            </a:rPr>
            <a:t>Penurunan produksi:                  </a:t>
          </a:r>
          <a:r>
            <a:rPr lang="id-ID" sz="2200" kern="1200" dirty="0">
              <a:solidFill>
                <a:schemeClr val="accent6">
                  <a:lumMod val="60000"/>
                  <a:lumOff val="40000"/>
                </a:schemeClr>
              </a:solidFill>
            </a:rPr>
            <a:t>aplastik, lekemia, obat, infeksi, toksin </a:t>
          </a:r>
          <a:r>
            <a:rPr lang="id-ID" sz="2000" kern="1200" dirty="0">
              <a:solidFill>
                <a:schemeClr val="accent6">
                  <a:lumMod val="60000"/>
                  <a:lumOff val="40000"/>
                </a:schemeClr>
              </a:solidFill>
            </a:rPr>
            <a:t>(alkohol, kokain)       </a:t>
          </a:r>
        </a:p>
      </dsp:txBody>
      <dsp:txXfrm>
        <a:off x="-80534" y="3940302"/>
        <a:ext cx="1972535" cy="1667025"/>
      </dsp:txXfrm>
    </dsp:sp>
    <dsp:sp modelId="{EEFB9024-D6ED-473B-8AAF-23CB88F8D43A}">
      <dsp:nvSpPr>
        <dsp:cNvPr id="0" name=""/>
        <dsp:cNvSpPr/>
      </dsp:nvSpPr>
      <dsp:spPr>
        <a:xfrm rot="12994902">
          <a:off x="1239790" y="2670735"/>
          <a:ext cx="2300686" cy="628320"/>
        </a:xfrm>
        <a:prstGeom prst="leftArrow">
          <a:avLst>
            <a:gd name="adj1" fmla="val 60000"/>
            <a:gd name="adj2" fmla="val 50000"/>
          </a:avLst>
        </a:prstGeom>
        <a:gradFill rotWithShape="0">
          <a:gsLst>
            <a:gs pos="0">
              <a:schemeClr val="accent3">
                <a:shade val="90000"/>
                <a:hueOff val="-4154"/>
                <a:satOff val="-635"/>
                <a:lumOff val="9784"/>
                <a:alphaOff val="0"/>
                <a:shade val="15000"/>
                <a:satMod val="180000"/>
              </a:schemeClr>
            </a:gs>
            <a:gs pos="50000">
              <a:schemeClr val="accent3">
                <a:shade val="90000"/>
                <a:hueOff val="-4154"/>
                <a:satOff val="-635"/>
                <a:lumOff val="9784"/>
                <a:alphaOff val="0"/>
                <a:shade val="45000"/>
                <a:satMod val="170000"/>
              </a:schemeClr>
            </a:gs>
            <a:gs pos="70000">
              <a:schemeClr val="accent3">
                <a:shade val="90000"/>
                <a:hueOff val="-4154"/>
                <a:satOff val="-635"/>
                <a:lumOff val="9784"/>
                <a:alphaOff val="0"/>
                <a:tint val="99000"/>
                <a:shade val="65000"/>
                <a:satMod val="155000"/>
              </a:schemeClr>
            </a:gs>
            <a:gs pos="100000">
              <a:schemeClr val="accent3">
                <a:shade val="90000"/>
                <a:hueOff val="-4154"/>
                <a:satOff val="-635"/>
                <a:lumOff val="9784"/>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sp>
    <dsp:sp modelId="{ED285A70-1651-4DC2-BEF9-0B0AF0D94E22}">
      <dsp:nvSpPr>
        <dsp:cNvPr id="0" name=""/>
        <dsp:cNvSpPr/>
      </dsp:nvSpPr>
      <dsp:spPr>
        <a:xfrm>
          <a:off x="15" y="1430296"/>
          <a:ext cx="2815754" cy="1738061"/>
        </a:xfrm>
        <a:prstGeom prst="roundRect">
          <a:avLst>
            <a:gd name="adj" fmla="val 10000"/>
          </a:avLst>
        </a:prstGeom>
        <a:solidFill>
          <a:schemeClr val="bg2">
            <a:lumMod val="90000"/>
            <a:lumOff val="10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buNone/>
          </a:pPr>
          <a:r>
            <a:rPr lang="id-ID" sz="2200" b="1" kern="1200" dirty="0">
              <a:solidFill>
                <a:schemeClr val="tx1"/>
              </a:solidFill>
            </a:rPr>
            <a:t>Peningkatan destruksi:</a:t>
          </a:r>
        </a:p>
        <a:p>
          <a:pPr marL="0" lvl="0" indent="0" algn="l" defTabSz="977900">
            <a:lnSpc>
              <a:spcPct val="90000"/>
            </a:lnSpc>
            <a:spcBef>
              <a:spcPct val="0"/>
            </a:spcBef>
            <a:spcAft>
              <a:spcPct val="35000"/>
            </a:spcAft>
            <a:buNone/>
          </a:pPr>
          <a:r>
            <a:rPr lang="id-ID" sz="2200" kern="1200" dirty="0"/>
            <a:t>- </a:t>
          </a:r>
          <a:r>
            <a:rPr lang="id-ID" sz="2200" kern="1200" dirty="0">
              <a:solidFill>
                <a:schemeClr val="accent6">
                  <a:lumMod val="60000"/>
                  <a:lumOff val="40000"/>
                </a:schemeClr>
              </a:solidFill>
            </a:rPr>
            <a:t>imun (ITP, HIT, SLE) </a:t>
          </a:r>
        </a:p>
        <a:p>
          <a:pPr marL="182563" lvl="0" indent="-182563" algn="l" defTabSz="977900">
            <a:lnSpc>
              <a:spcPct val="90000"/>
            </a:lnSpc>
            <a:spcBef>
              <a:spcPct val="0"/>
            </a:spcBef>
            <a:spcAft>
              <a:spcPct val="35000"/>
            </a:spcAft>
            <a:buNone/>
          </a:pPr>
          <a:r>
            <a:rPr lang="id-ID" sz="2200" kern="1200" dirty="0">
              <a:solidFill>
                <a:schemeClr val="accent6">
                  <a:lumMod val="60000"/>
                  <a:lumOff val="40000"/>
                </a:schemeClr>
              </a:solidFill>
            </a:rPr>
            <a:t>- non imun (MAHA, DIC,      hipersplenisme) </a:t>
          </a:r>
        </a:p>
      </dsp:txBody>
      <dsp:txXfrm>
        <a:off x="50921" y="1481202"/>
        <a:ext cx="2713942" cy="1636249"/>
      </dsp:txXfrm>
    </dsp:sp>
    <dsp:sp modelId="{56A8D90D-495E-48A9-9C7F-3EFD5605245F}">
      <dsp:nvSpPr>
        <dsp:cNvPr id="0" name=""/>
        <dsp:cNvSpPr/>
      </dsp:nvSpPr>
      <dsp:spPr>
        <a:xfrm rot="16328952">
          <a:off x="3348361" y="1895804"/>
          <a:ext cx="1964304" cy="628320"/>
        </a:xfrm>
        <a:prstGeom prst="leftArrow">
          <a:avLst>
            <a:gd name="adj1" fmla="val 60000"/>
            <a:gd name="adj2" fmla="val 50000"/>
          </a:avLst>
        </a:prstGeom>
        <a:gradFill rotWithShape="0">
          <a:gsLst>
            <a:gs pos="0">
              <a:schemeClr val="accent3">
                <a:shade val="90000"/>
                <a:hueOff val="-8307"/>
                <a:satOff val="-1271"/>
                <a:lumOff val="19569"/>
                <a:alphaOff val="0"/>
                <a:shade val="15000"/>
                <a:satMod val="180000"/>
              </a:schemeClr>
            </a:gs>
            <a:gs pos="50000">
              <a:schemeClr val="accent3">
                <a:shade val="90000"/>
                <a:hueOff val="-8307"/>
                <a:satOff val="-1271"/>
                <a:lumOff val="19569"/>
                <a:alphaOff val="0"/>
                <a:shade val="45000"/>
                <a:satMod val="170000"/>
              </a:schemeClr>
            </a:gs>
            <a:gs pos="70000">
              <a:schemeClr val="accent3">
                <a:shade val="90000"/>
                <a:hueOff val="-8307"/>
                <a:satOff val="-1271"/>
                <a:lumOff val="19569"/>
                <a:alphaOff val="0"/>
                <a:tint val="99000"/>
                <a:shade val="65000"/>
                <a:satMod val="155000"/>
              </a:schemeClr>
            </a:gs>
            <a:gs pos="100000">
              <a:schemeClr val="accent3">
                <a:shade val="90000"/>
                <a:hueOff val="-8307"/>
                <a:satOff val="-1271"/>
                <a:lumOff val="19569"/>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sp>
    <dsp:sp modelId="{74E597F5-723A-448D-9ABD-8051436F688C}">
      <dsp:nvSpPr>
        <dsp:cNvPr id="0" name=""/>
        <dsp:cNvSpPr/>
      </dsp:nvSpPr>
      <dsp:spPr>
        <a:xfrm>
          <a:off x="3395751" y="611206"/>
          <a:ext cx="1943189" cy="1234594"/>
        </a:xfrm>
        <a:prstGeom prst="roundRect">
          <a:avLst>
            <a:gd name="adj" fmla="val 10000"/>
          </a:avLst>
        </a:prstGeom>
        <a:solidFill>
          <a:srgbClr val="007370"/>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id-ID" sz="2200" b="1" kern="1200" dirty="0"/>
            <a:t>Sekuestrasi:</a:t>
          </a:r>
          <a:r>
            <a:rPr lang="id-ID" sz="2200" kern="1200" dirty="0"/>
            <a:t> </a:t>
          </a:r>
          <a:r>
            <a:rPr lang="id-ID" sz="2200" kern="1200" dirty="0">
              <a:solidFill>
                <a:schemeClr val="accent6">
                  <a:lumMod val="60000"/>
                  <a:lumOff val="40000"/>
                </a:schemeClr>
              </a:solidFill>
            </a:rPr>
            <a:t>pasca splenektomi</a:t>
          </a:r>
        </a:p>
      </dsp:txBody>
      <dsp:txXfrm>
        <a:off x="3431911" y="647366"/>
        <a:ext cx="1870869" cy="1162274"/>
      </dsp:txXfrm>
    </dsp:sp>
    <dsp:sp modelId="{A2CA4331-C9EF-4D0F-BDA4-F195386BC2AF}">
      <dsp:nvSpPr>
        <dsp:cNvPr id="0" name=""/>
        <dsp:cNvSpPr/>
      </dsp:nvSpPr>
      <dsp:spPr>
        <a:xfrm rot="18785628">
          <a:off x="4707093" y="2277786"/>
          <a:ext cx="2478574" cy="628320"/>
        </a:xfrm>
        <a:prstGeom prst="leftArrow">
          <a:avLst>
            <a:gd name="adj1" fmla="val 60000"/>
            <a:gd name="adj2" fmla="val 50000"/>
          </a:avLst>
        </a:prstGeom>
        <a:gradFill rotWithShape="0">
          <a:gsLst>
            <a:gs pos="0">
              <a:schemeClr val="accent3">
                <a:shade val="90000"/>
                <a:hueOff val="-12461"/>
                <a:satOff val="-1906"/>
                <a:lumOff val="29353"/>
                <a:alphaOff val="0"/>
                <a:shade val="15000"/>
                <a:satMod val="180000"/>
              </a:schemeClr>
            </a:gs>
            <a:gs pos="50000">
              <a:schemeClr val="accent3">
                <a:shade val="90000"/>
                <a:hueOff val="-12461"/>
                <a:satOff val="-1906"/>
                <a:lumOff val="29353"/>
                <a:alphaOff val="0"/>
                <a:shade val="45000"/>
                <a:satMod val="170000"/>
              </a:schemeClr>
            </a:gs>
            <a:gs pos="70000">
              <a:schemeClr val="accent3">
                <a:shade val="90000"/>
                <a:hueOff val="-12461"/>
                <a:satOff val="-1906"/>
                <a:lumOff val="29353"/>
                <a:alphaOff val="0"/>
                <a:tint val="99000"/>
                <a:shade val="65000"/>
                <a:satMod val="155000"/>
              </a:schemeClr>
            </a:gs>
            <a:gs pos="100000">
              <a:schemeClr val="accent3">
                <a:shade val="90000"/>
                <a:hueOff val="-12461"/>
                <a:satOff val="-1906"/>
                <a:lumOff val="29353"/>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sp>
    <dsp:sp modelId="{54B3C374-F45C-4B04-B1B9-A32F8B9F0A6A}">
      <dsp:nvSpPr>
        <dsp:cNvPr id="0" name=""/>
        <dsp:cNvSpPr/>
      </dsp:nvSpPr>
      <dsp:spPr>
        <a:xfrm>
          <a:off x="5942929" y="1069677"/>
          <a:ext cx="1700252" cy="1234594"/>
        </a:xfrm>
        <a:prstGeom prst="roundRect">
          <a:avLst>
            <a:gd name="adj" fmla="val 10000"/>
          </a:avLst>
        </a:prstGeom>
        <a:solidFill>
          <a:srgbClr val="5B7B63"/>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id-ID" sz="2200" b="1" kern="1200" dirty="0"/>
            <a:t>Perdarahan</a:t>
          </a:r>
        </a:p>
      </dsp:txBody>
      <dsp:txXfrm>
        <a:off x="5979089" y="1105837"/>
        <a:ext cx="1627932" cy="1162274"/>
      </dsp:txXfrm>
    </dsp:sp>
    <dsp:sp modelId="{0992B4F4-BC07-4655-95F8-41C1C1B3DFD3}">
      <dsp:nvSpPr>
        <dsp:cNvPr id="0" name=""/>
        <dsp:cNvSpPr/>
      </dsp:nvSpPr>
      <dsp:spPr>
        <a:xfrm rot="20629530">
          <a:off x="5380541" y="3468150"/>
          <a:ext cx="2044025" cy="628320"/>
        </a:xfrm>
        <a:prstGeom prst="leftArrow">
          <a:avLst>
            <a:gd name="adj1" fmla="val 60000"/>
            <a:gd name="adj2" fmla="val 50000"/>
          </a:avLst>
        </a:prstGeom>
        <a:gradFill rotWithShape="0">
          <a:gsLst>
            <a:gs pos="0">
              <a:schemeClr val="accent3">
                <a:shade val="90000"/>
                <a:hueOff val="-8307"/>
                <a:satOff val="-1271"/>
                <a:lumOff val="19569"/>
                <a:alphaOff val="0"/>
                <a:shade val="15000"/>
                <a:satMod val="180000"/>
              </a:schemeClr>
            </a:gs>
            <a:gs pos="50000">
              <a:schemeClr val="accent3">
                <a:shade val="90000"/>
                <a:hueOff val="-8307"/>
                <a:satOff val="-1271"/>
                <a:lumOff val="19569"/>
                <a:alphaOff val="0"/>
                <a:shade val="45000"/>
                <a:satMod val="170000"/>
              </a:schemeClr>
            </a:gs>
            <a:gs pos="70000">
              <a:schemeClr val="accent3">
                <a:shade val="90000"/>
                <a:hueOff val="-8307"/>
                <a:satOff val="-1271"/>
                <a:lumOff val="19569"/>
                <a:alphaOff val="0"/>
                <a:tint val="99000"/>
                <a:shade val="65000"/>
                <a:satMod val="155000"/>
              </a:schemeClr>
            </a:gs>
            <a:gs pos="100000">
              <a:schemeClr val="accent3">
                <a:shade val="90000"/>
                <a:hueOff val="-8307"/>
                <a:satOff val="-1271"/>
                <a:lumOff val="19569"/>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sp>
    <dsp:sp modelId="{E62F8245-3EBF-46BE-80CD-A1EE48D5A522}">
      <dsp:nvSpPr>
        <dsp:cNvPr id="0" name=""/>
        <dsp:cNvSpPr/>
      </dsp:nvSpPr>
      <dsp:spPr>
        <a:xfrm>
          <a:off x="6548971" y="2880318"/>
          <a:ext cx="1670282" cy="1234594"/>
        </a:xfrm>
        <a:prstGeom prst="roundRect">
          <a:avLst>
            <a:gd name="adj" fmla="val 10000"/>
          </a:avLst>
        </a:prstGeom>
        <a:solidFill>
          <a:schemeClr val="accent1">
            <a:lumMod val="75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100000"/>
            </a:lnSpc>
            <a:spcBef>
              <a:spcPct val="0"/>
            </a:spcBef>
            <a:spcAft>
              <a:spcPct val="35000"/>
            </a:spcAft>
            <a:buNone/>
          </a:pPr>
          <a:r>
            <a:rPr lang="id-ID" sz="2200" b="1" kern="1200" dirty="0"/>
            <a:t>Terkonsumsi</a:t>
          </a:r>
          <a:r>
            <a:rPr lang="id-ID" sz="2200" kern="1200" dirty="0"/>
            <a:t>: </a:t>
          </a:r>
          <a:r>
            <a:rPr lang="id-ID" sz="2200" kern="1200" dirty="0">
              <a:solidFill>
                <a:schemeClr val="accent6">
                  <a:lumMod val="60000"/>
                  <a:lumOff val="40000"/>
                </a:schemeClr>
              </a:solidFill>
            </a:rPr>
            <a:t>DIC, trauma</a:t>
          </a:r>
        </a:p>
      </dsp:txBody>
      <dsp:txXfrm>
        <a:off x="6585131" y="2916478"/>
        <a:ext cx="1597962" cy="1162274"/>
      </dsp:txXfrm>
    </dsp:sp>
    <dsp:sp modelId="{5D74D35D-E66E-448A-8338-6E50DC20DF1D}">
      <dsp:nvSpPr>
        <dsp:cNvPr id="0" name=""/>
        <dsp:cNvSpPr/>
      </dsp:nvSpPr>
      <dsp:spPr>
        <a:xfrm rot="891198">
          <a:off x="5391687" y="4658377"/>
          <a:ext cx="1976022" cy="628320"/>
        </a:xfrm>
        <a:prstGeom prst="leftArrow">
          <a:avLst>
            <a:gd name="adj1" fmla="val 60000"/>
            <a:gd name="adj2" fmla="val 50000"/>
          </a:avLst>
        </a:prstGeom>
        <a:gradFill rotWithShape="0">
          <a:gsLst>
            <a:gs pos="0">
              <a:schemeClr val="accent3">
                <a:shade val="90000"/>
                <a:hueOff val="-4154"/>
                <a:satOff val="-635"/>
                <a:lumOff val="9784"/>
                <a:alphaOff val="0"/>
                <a:shade val="15000"/>
                <a:satMod val="180000"/>
              </a:schemeClr>
            </a:gs>
            <a:gs pos="50000">
              <a:schemeClr val="accent3">
                <a:shade val="90000"/>
                <a:hueOff val="-4154"/>
                <a:satOff val="-635"/>
                <a:lumOff val="9784"/>
                <a:alphaOff val="0"/>
                <a:shade val="45000"/>
                <a:satMod val="170000"/>
              </a:schemeClr>
            </a:gs>
            <a:gs pos="70000">
              <a:schemeClr val="accent3">
                <a:shade val="90000"/>
                <a:hueOff val="-4154"/>
                <a:satOff val="-635"/>
                <a:lumOff val="9784"/>
                <a:alphaOff val="0"/>
                <a:tint val="99000"/>
                <a:shade val="65000"/>
                <a:satMod val="155000"/>
              </a:schemeClr>
            </a:gs>
            <a:gs pos="100000">
              <a:schemeClr val="accent3">
                <a:shade val="90000"/>
                <a:hueOff val="-4154"/>
                <a:satOff val="-635"/>
                <a:lumOff val="9784"/>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sp>
    <dsp:sp modelId="{7FD1010B-3C5A-4C8F-8E0B-FE57F605EAB5}">
      <dsp:nvSpPr>
        <dsp:cNvPr id="0" name=""/>
        <dsp:cNvSpPr/>
      </dsp:nvSpPr>
      <dsp:spPr>
        <a:xfrm>
          <a:off x="6563074" y="4608512"/>
          <a:ext cx="1543242" cy="1234594"/>
        </a:xfrm>
        <a:prstGeom prst="roundRect">
          <a:avLst>
            <a:gd name="adj" fmla="val 10000"/>
          </a:avLst>
        </a:prstGeom>
        <a:solidFill>
          <a:schemeClr val="tx2">
            <a:lumMod val="50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id-ID" sz="2200" b="1" kern="1200" dirty="0"/>
            <a:t>Dilusi:</a:t>
          </a:r>
          <a:r>
            <a:rPr lang="id-ID" sz="2200" kern="1200" dirty="0"/>
            <a:t> </a:t>
          </a:r>
          <a:r>
            <a:rPr lang="id-ID" sz="2200" kern="1200" dirty="0">
              <a:solidFill>
                <a:schemeClr val="accent6">
                  <a:lumMod val="60000"/>
                  <a:lumOff val="40000"/>
                </a:schemeClr>
              </a:solidFill>
            </a:rPr>
            <a:t>transfusi masif</a:t>
          </a:r>
        </a:p>
      </dsp:txBody>
      <dsp:txXfrm>
        <a:off x="6599234" y="4644672"/>
        <a:ext cx="1470922" cy="1162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9998C-C75A-4E2F-8199-E38B09EA465E}">
      <dsp:nvSpPr>
        <dsp:cNvPr id="0" name=""/>
        <dsp:cNvSpPr/>
      </dsp:nvSpPr>
      <dsp:spPr>
        <a:xfrm>
          <a:off x="2060364" y="2284028"/>
          <a:ext cx="569362" cy="1627369"/>
        </a:xfrm>
        <a:custGeom>
          <a:avLst/>
          <a:gdLst/>
          <a:ahLst/>
          <a:cxnLst/>
          <a:rect l="0" t="0" r="0" b="0"/>
          <a:pathLst>
            <a:path>
              <a:moveTo>
                <a:pt x="0" y="0"/>
              </a:moveTo>
              <a:lnTo>
                <a:pt x="284681" y="0"/>
              </a:lnTo>
              <a:lnTo>
                <a:pt x="284681" y="1627369"/>
              </a:lnTo>
              <a:lnTo>
                <a:pt x="569362" y="162736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p>
      </dsp:txBody>
      <dsp:txXfrm>
        <a:off x="2301942" y="3054610"/>
        <a:ext cx="86204" cy="86204"/>
      </dsp:txXfrm>
    </dsp:sp>
    <dsp:sp modelId="{4AB4866A-AD12-4AB9-984D-AA4810C065D9}">
      <dsp:nvSpPr>
        <dsp:cNvPr id="0" name=""/>
        <dsp:cNvSpPr/>
      </dsp:nvSpPr>
      <dsp:spPr>
        <a:xfrm>
          <a:off x="2060364" y="2284028"/>
          <a:ext cx="569362" cy="542456"/>
        </a:xfrm>
        <a:custGeom>
          <a:avLst/>
          <a:gdLst/>
          <a:ahLst/>
          <a:cxnLst/>
          <a:rect l="0" t="0" r="0" b="0"/>
          <a:pathLst>
            <a:path>
              <a:moveTo>
                <a:pt x="0" y="0"/>
              </a:moveTo>
              <a:lnTo>
                <a:pt x="284681" y="0"/>
              </a:lnTo>
              <a:lnTo>
                <a:pt x="284681" y="542456"/>
              </a:lnTo>
              <a:lnTo>
                <a:pt x="569362" y="54245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325385" y="2535596"/>
        <a:ext cx="39320" cy="39320"/>
      </dsp:txXfrm>
    </dsp:sp>
    <dsp:sp modelId="{39D15264-5793-4142-BC52-C2BB62A9457D}">
      <dsp:nvSpPr>
        <dsp:cNvPr id="0" name=""/>
        <dsp:cNvSpPr/>
      </dsp:nvSpPr>
      <dsp:spPr>
        <a:xfrm>
          <a:off x="2060364" y="1741571"/>
          <a:ext cx="569362" cy="542456"/>
        </a:xfrm>
        <a:custGeom>
          <a:avLst/>
          <a:gdLst/>
          <a:ahLst/>
          <a:cxnLst/>
          <a:rect l="0" t="0" r="0" b="0"/>
          <a:pathLst>
            <a:path>
              <a:moveTo>
                <a:pt x="0" y="542456"/>
              </a:moveTo>
              <a:lnTo>
                <a:pt x="284681" y="542456"/>
              </a:lnTo>
              <a:lnTo>
                <a:pt x="284681" y="0"/>
              </a:lnTo>
              <a:lnTo>
                <a:pt x="56936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2325385" y="1993139"/>
        <a:ext cx="39320" cy="39320"/>
      </dsp:txXfrm>
    </dsp:sp>
    <dsp:sp modelId="{B06613E9-A233-4FD6-96FB-1F0E2415FC56}">
      <dsp:nvSpPr>
        <dsp:cNvPr id="0" name=""/>
        <dsp:cNvSpPr/>
      </dsp:nvSpPr>
      <dsp:spPr>
        <a:xfrm>
          <a:off x="2060364" y="656658"/>
          <a:ext cx="569362" cy="1627369"/>
        </a:xfrm>
        <a:custGeom>
          <a:avLst/>
          <a:gdLst/>
          <a:ahLst/>
          <a:cxnLst/>
          <a:rect l="0" t="0" r="0" b="0"/>
          <a:pathLst>
            <a:path>
              <a:moveTo>
                <a:pt x="0" y="1627369"/>
              </a:moveTo>
              <a:lnTo>
                <a:pt x="284681" y="1627369"/>
              </a:lnTo>
              <a:lnTo>
                <a:pt x="284681" y="0"/>
              </a:lnTo>
              <a:lnTo>
                <a:pt x="56936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p>
      </dsp:txBody>
      <dsp:txXfrm>
        <a:off x="2301942" y="1427240"/>
        <a:ext cx="86204" cy="86204"/>
      </dsp:txXfrm>
    </dsp:sp>
    <dsp:sp modelId="{B11E5DCF-7B49-4BFA-A2E9-4B94AB51225A}">
      <dsp:nvSpPr>
        <dsp:cNvPr id="0" name=""/>
        <dsp:cNvSpPr/>
      </dsp:nvSpPr>
      <dsp:spPr>
        <a:xfrm rot="16200000">
          <a:off x="232707" y="1850062"/>
          <a:ext cx="2787382" cy="867930"/>
        </a:xfrm>
        <a:prstGeom prst="rect">
          <a:avLst/>
        </a:prstGeom>
        <a:solidFill>
          <a:schemeClr val="tx1"/>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id-ID" sz="3600" b="1" kern="1200" dirty="0">
              <a:solidFill>
                <a:srgbClr val="C00000"/>
              </a:solidFill>
            </a:rPr>
            <a:t>Perdarahan</a:t>
          </a:r>
        </a:p>
      </dsp:txBody>
      <dsp:txXfrm>
        <a:off x="232707" y="1850062"/>
        <a:ext cx="2787382" cy="867930"/>
      </dsp:txXfrm>
    </dsp:sp>
    <dsp:sp modelId="{45B88E9C-BE63-46D8-A4E5-790E4FB0C9E7}">
      <dsp:nvSpPr>
        <dsp:cNvPr id="0" name=""/>
        <dsp:cNvSpPr/>
      </dsp:nvSpPr>
      <dsp:spPr>
        <a:xfrm>
          <a:off x="2629726" y="222692"/>
          <a:ext cx="2394596" cy="867930"/>
        </a:xfrm>
        <a:prstGeom prst="rect">
          <a:avLst/>
        </a:prstGeom>
        <a:solidFill>
          <a:srgbClr val="CC660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i="1" kern="1200" dirty="0">
              <a:solidFill>
                <a:schemeClr val="tx1"/>
              </a:solidFill>
            </a:rPr>
            <a:t>Bleeding time </a:t>
          </a:r>
          <a:r>
            <a:rPr lang="id-ID" sz="2400" kern="1200" dirty="0">
              <a:solidFill>
                <a:schemeClr val="tx1"/>
              </a:solidFill>
            </a:rPr>
            <a:t>panjang</a:t>
          </a:r>
        </a:p>
      </dsp:txBody>
      <dsp:txXfrm>
        <a:off x="2629726" y="222692"/>
        <a:ext cx="2394596" cy="867930"/>
      </dsp:txXfrm>
    </dsp:sp>
    <dsp:sp modelId="{43EB5F02-67BC-46C1-8036-408F67D869DE}">
      <dsp:nvSpPr>
        <dsp:cNvPr id="0" name=""/>
        <dsp:cNvSpPr/>
      </dsp:nvSpPr>
      <dsp:spPr>
        <a:xfrm>
          <a:off x="2629726" y="1307606"/>
          <a:ext cx="2718335" cy="867930"/>
        </a:xfrm>
        <a:prstGeom prst="rect">
          <a:avLst/>
        </a:prstGeom>
        <a:solidFill>
          <a:srgbClr val="336699"/>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Jumlah trombosit normal</a:t>
          </a:r>
        </a:p>
      </dsp:txBody>
      <dsp:txXfrm>
        <a:off x="2629726" y="1307606"/>
        <a:ext cx="2718335" cy="867930"/>
      </dsp:txXfrm>
    </dsp:sp>
    <dsp:sp modelId="{FDB8DD96-BB5A-4756-AACA-FAE794B938BB}">
      <dsp:nvSpPr>
        <dsp:cNvPr id="0" name=""/>
        <dsp:cNvSpPr/>
      </dsp:nvSpPr>
      <dsp:spPr>
        <a:xfrm>
          <a:off x="2629726" y="2392519"/>
          <a:ext cx="2070828" cy="867930"/>
        </a:xfrm>
        <a:prstGeom prst="rect">
          <a:avLst/>
        </a:prstGeom>
        <a:solidFill>
          <a:srgbClr val="336699"/>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PT normal</a:t>
          </a:r>
        </a:p>
      </dsp:txBody>
      <dsp:txXfrm>
        <a:off x="2629726" y="2392519"/>
        <a:ext cx="2070828" cy="867930"/>
      </dsp:txXfrm>
    </dsp:sp>
    <dsp:sp modelId="{34D2670C-46F0-4594-A5C6-89F3E27B140F}">
      <dsp:nvSpPr>
        <dsp:cNvPr id="0" name=""/>
        <dsp:cNvSpPr/>
      </dsp:nvSpPr>
      <dsp:spPr>
        <a:xfrm>
          <a:off x="2629726" y="3477432"/>
          <a:ext cx="2070828" cy="867930"/>
        </a:xfrm>
        <a:prstGeom prst="rect">
          <a:avLst/>
        </a:prstGeom>
        <a:solidFill>
          <a:srgbClr val="336699"/>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d-ID" sz="2400" kern="1200" dirty="0">
              <a:solidFill>
                <a:schemeClr val="tx1"/>
              </a:solidFill>
            </a:rPr>
            <a:t>APTT normal</a:t>
          </a:r>
        </a:p>
      </dsp:txBody>
      <dsp:txXfrm>
        <a:off x="2629726" y="3477432"/>
        <a:ext cx="2070828" cy="867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67466-505A-4A9F-A744-1E9E5617B10C}">
      <dsp:nvSpPr>
        <dsp:cNvPr id="0" name=""/>
        <dsp:cNvSpPr/>
      </dsp:nvSpPr>
      <dsp:spPr>
        <a:xfrm>
          <a:off x="430731" y="180"/>
          <a:ext cx="3024546" cy="715335"/>
        </a:xfrm>
        <a:prstGeom prst="roundRect">
          <a:avLst>
            <a:gd name="adj" fmla="val 10000"/>
          </a:avLst>
        </a:prstGeom>
        <a:solidFill>
          <a:schemeClr val="accent4">
            <a:lumMod val="75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d-ID" sz="2800" b="1" kern="1200" dirty="0"/>
            <a:t>Diwariskan</a:t>
          </a:r>
        </a:p>
      </dsp:txBody>
      <dsp:txXfrm>
        <a:off x="451682" y="21131"/>
        <a:ext cx="2982644" cy="673433"/>
      </dsp:txXfrm>
    </dsp:sp>
    <dsp:sp modelId="{C9DEEE2A-70CE-4ABD-9513-1720F97304A8}">
      <dsp:nvSpPr>
        <dsp:cNvPr id="0" name=""/>
        <dsp:cNvSpPr/>
      </dsp:nvSpPr>
      <dsp:spPr>
        <a:xfrm>
          <a:off x="733186" y="715516"/>
          <a:ext cx="307947" cy="926154"/>
        </a:xfrm>
        <a:custGeom>
          <a:avLst/>
          <a:gdLst/>
          <a:ahLst/>
          <a:cxnLst/>
          <a:rect l="0" t="0" r="0" b="0"/>
          <a:pathLst>
            <a:path>
              <a:moveTo>
                <a:pt x="0" y="0"/>
              </a:moveTo>
              <a:lnTo>
                <a:pt x="0" y="926154"/>
              </a:lnTo>
              <a:lnTo>
                <a:pt x="307947" y="92615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6B3BF-FAB5-43E4-8913-51A889C84AA6}">
      <dsp:nvSpPr>
        <dsp:cNvPr id="0" name=""/>
        <dsp:cNvSpPr/>
      </dsp:nvSpPr>
      <dsp:spPr>
        <a:xfrm>
          <a:off x="1041133" y="1113818"/>
          <a:ext cx="2470667" cy="10557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lt1">
              <a:alpha val="90000"/>
              <a:hueOff val="0"/>
              <a:satOff val="0"/>
              <a:lumOff val="0"/>
              <a:alphaOff val="0"/>
              <a:shade val="65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id-ID" sz="2400" kern="1200" dirty="0"/>
            <a:t>  </a:t>
          </a:r>
          <a:r>
            <a:rPr lang="id-ID" sz="2400" kern="1200" dirty="0">
              <a:solidFill>
                <a:srgbClr val="C00000"/>
              </a:solidFill>
            </a:rPr>
            <a:t>Hemofilia  +/-   inhibitor</a:t>
          </a:r>
        </a:p>
      </dsp:txBody>
      <dsp:txXfrm>
        <a:off x="1072053" y="1144738"/>
        <a:ext cx="2408827" cy="993862"/>
      </dsp:txXfrm>
    </dsp:sp>
    <dsp:sp modelId="{D935A6DA-A091-432A-B0F7-0506A6C9BCD4}">
      <dsp:nvSpPr>
        <dsp:cNvPr id="0" name=""/>
        <dsp:cNvSpPr/>
      </dsp:nvSpPr>
      <dsp:spPr>
        <a:xfrm>
          <a:off x="4211415" y="180"/>
          <a:ext cx="3024546" cy="715335"/>
        </a:xfrm>
        <a:prstGeom prst="roundRect">
          <a:avLst>
            <a:gd name="adj" fmla="val 10000"/>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d-ID" sz="2800" b="1" kern="1200" dirty="0"/>
            <a:t>Didapat</a:t>
          </a:r>
        </a:p>
      </dsp:txBody>
      <dsp:txXfrm>
        <a:off x="4232366" y="21131"/>
        <a:ext cx="2982644" cy="673433"/>
      </dsp:txXfrm>
    </dsp:sp>
    <dsp:sp modelId="{B4A6D133-C092-4C5E-91FB-E076411FA725}">
      <dsp:nvSpPr>
        <dsp:cNvPr id="0" name=""/>
        <dsp:cNvSpPr/>
      </dsp:nvSpPr>
      <dsp:spPr>
        <a:xfrm>
          <a:off x="4513869" y="715516"/>
          <a:ext cx="302454" cy="775546"/>
        </a:xfrm>
        <a:custGeom>
          <a:avLst/>
          <a:gdLst/>
          <a:ahLst/>
          <a:cxnLst/>
          <a:rect l="0" t="0" r="0" b="0"/>
          <a:pathLst>
            <a:path>
              <a:moveTo>
                <a:pt x="0" y="0"/>
              </a:moveTo>
              <a:lnTo>
                <a:pt x="0" y="775546"/>
              </a:lnTo>
              <a:lnTo>
                <a:pt x="302454" y="77554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3398CB-8A8F-4598-A780-34D0437EA902}">
      <dsp:nvSpPr>
        <dsp:cNvPr id="0" name=""/>
        <dsp:cNvSpPr/>
      </dsp:nvSpPr>
      <dsp:spPr>
        <a:xfrm>
          <a:off x="4816324" y="1093584"/>
          <a:ext cx="2195772" cy="794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lt1">
              <a:alpha val="90000"/>
              <a:hueOff val="0"/>
              <a:satOff val="0"/>
              <a:lumOff val="0"/>
              <a:alphaOff val="0"/>
              <a:shade val="65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id-ID" sz="2400" kern="1200" dirty="0"/>
            <a:t> Terapi heparin</a:t>
          </a:r>
        </a:p>
      </dsp:txBody>
      <dsp:txXfrm>
        <a:off x="4839607" y="1116867"/>
        <a:ext cx="2149206" cy="748390"/>
      </dsp:txXfrm>
    </dsp:sp>
    <dsp:sp modelId="{568E94BF-B129-4113-8C0B-C1F9C0403C59}">
      <dsp:nvSpPr>
        <dsp:cNvPr id="0" name=""/>
        <dsp:cNvSpPr/>
      </dsp:nvSpPr>
      <dsp:spPr>
        <a:xfrm>
          <a:off x="4513869" y="715516"/>
          <a:ext cx="302454" cy="1956095"/>
        </a:xfrm>
        <a:custGeom>
          <a:avLst/>
          <a:gdLst/>
          <a:ahLst/>
          <a:cxnLst/>
          <a:rect l="0" t="0" r="0" b="0"/>
          <a:pathLst>
            <a:path>
              <a:moveTo>
                <a:pt x="0" y="0"/>
              </a:moveTo>
              <a:lnTo>
                <a:pt x="0" y="1956095"/>
              </a:lnTo>
              <a:lnTo>
                <a:pt x="302454" y="195609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FB47F-6AF9-49C7-8AF5-A8044BE821C1}">
      <dsp:nvSpPr>
        <dsp:cNvPr id="0" name=""/>
        <dsp:cNvSpPr/>
      </dsp:nvSpPr>
      <dsp:spPr>
        <a:xfrm>
          <a:off x="4816324" y="2266609"/>
          <a:ext cx="3249887" cy="8100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lt1">
              <a:alpha val="90000"/>
              <a:hueOff val="0"/>
              <a:satOff val="0"/>
              <a:lumOff val="0"/>
              <a:alphaOff val="0"/>
              <a:shade val="65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id-ID" sz="2400" kern="1200" dirty="0"/>
            <a:t>Lupus antikoagulan</a:t>
          </a:r>
        </a:p>
      </dsp:txBody>
      <dsp:txXfrm>
        <a:off x="4840048" y="2290333"/>
        <a:ext cx="3202439" cy="762555"/>
      </dsp:txXfrm>
    </dsp:sp>
    <dsp:sp modelId="{0C17F884-86F7-4D51-AD74-46807D7D34FA}">
      <dsp:nvSpPr>
        <dsp:cNvPr id="0" name=""/>
        <dsp:cNvSpPr/>
      </dsp:nvSpPr>
      <dsp:spPr>
        <a:xfrm>
          <a:off x="4513869" y="715516"/>
          <a:ext cx="302454" cy="3259758"/>
        </a:xfrm>
        <a:custGeom>
          <a:avLst/>
          <a:gdLst/>
          <a:ahLst/>
          <a:cxnLst/>
          <a:rect l="0" t="0" r="0" b="0"/>
          <a:pathLst>
            <a:path>
              <a:moveTo>
                <a:pt x="0" y="0"/>
              </a:moveTo>
              <a:lnTo>
                <a:pt x="0" y="3259758"/>
              </a:lnTo>
              <a:lnTo>
                <a:pt x="302454" y="32597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C801-9F49-42F1-BA60-638953A3F637}">
      <dsp:nvSpPr>
        <dsp:cNvPr id="0" name=""/>
        <dsp:cNvSpPr/>
      </dsp:nvSpPr>
      <dsp:spPr>
        <a:xfrm>
          <a:off x="4816324" y="3454682"/>
          <a:ext cx="2657899" cy="10411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lt1">
              <a:alpha val="90000"/>
              <a:hueOff val="0"/>
              <a:satOff val="0"/>
              <a:lumOff val="0"/>
              <a:alphaOff val="0"/>
              <a:shade val="65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id-ID" sz="2400" kern="1200" dirty="0"/>
            <a:t>vWD (dengan BT memanjang)</a:t>
          </a:r>
        </a:p>
      </dsp:txBody>
      <dsp:txXfrm>
        <a:off x="4846819" y="3485177"/>
        <a:ext cx="2596909" cy="9801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AC22A-4F24-4277-A0F9-305B3053DDB1}" type="datetimeFigureOut">
              <a:rPr lang="id-ID" smtClean="0"/>
              <a:t>17/11/20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DD87A-AC56-42A8-9A27-A0FEE8386973}" type="slidenum">
              <a:rPr lang="id-ID" smtClean="0"/>
              <a:t>‹#›</a:t>
            </a:fld>
            <a:endParaRPr lang="id-ID"/>
          </a:p>
        </p:txBody>
      </p:sp>
    </p:spTree>
    <p:extLst>
      <p:ext uri="{BB962C8B-B14F-4D97-AF65-F5344CB8AC3E}">
        <p14:creationId xmlns:p14="http://schemas.microsoft.com/office/powerpoint/2010/main" val="221682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3ADD87A-AC56-42A8-9A27-A0FEE8386973}" type="slidenum">
              <a:rPr lang="id-ID" smtClean="0"/>
              <a:t>23</a:t>
            </a:fld>
            <a:endParaRPr lang="id-ID"/>
          </a:p>
        </p:txBody>
      </p:sp>
    </p:spTree>
    <p:extLst>
      <p:ext uri="{BB962C8B-B14F-4D97-AF65-F5344CB8AC3E}">
        <p14:creationId xmlns:p14="http://schemas.microsoft.com/office/powerpoint/2010/main" val="277578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3ADD87A-AC56-42A8-9A27-A0FEE8386973}" type="slidenum">
              <a:rPr lang="id-ID" smtClean="0"/>
              <a:t>29</a:t>
            </a:fld>
            <a:endParaRPr lang="id-ID"/>
          </a:p>
        </p:txBody>
      </p:sp>
    </p:spTree>
    <p:extLst>
      <p:ext uri="{BB962C8B-B14F-4D97-AF65-F5344CB8AC3E}">
        <p14:creationId xmlns:p14="http://schemas.microsoft.com/office/powerpoint/2010/main" val="203396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71482B4-7F4F-4923-843A-86C1FFE66027}" type="datetimeFigureOut">
              <a:rPr lang="id-ID" smtClean="0"/>
              <a:t>17/11/20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5F74433-49EC-47DE-8D22-B62E1F7C6E37}" type="slidenum">
              <a:rPr lang="id-ID" smtClean="0"/>
              <a:t>‹#›</a:t>
            </a:fld>
            <a:endParaRPr lang="id-ID"/>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482B4-7F4F-4923-843A-86C1FFE66027}" type="datetimeFigureOut">
              <a:rPr lang="id-ID" smtClean="0"/>
              <a:t>17/11/20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482B4-7F4F-4923-843A-86C1FFE66027}" type="datetimeFigureOut">
              <a:rPr lang="id-ID" smtClean="0"/>
              <a:t>17/11/20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482B4-7F4F-4923-843A-86C1FFE66027}" type="datetimeFigureOut">
              <a:rPr lang="id-ID" smtClean="0"/>
              <a:t>17/11/20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E71482B4-7F4F-4923-843A-86C1FFE66027}" type="datetimeFigureOut">
              <a:rPr lang="id-ID" smtClean="0"/>
              <a:t>17/11/20</a:t>
            </a:fld>
            <a:endParaRPr lang="id-ID"/>
          </a:p>
        </p:txBody>
      </p:sp>
      <p:sp>
        <p:nvSpPr>
          <p:cNvPr id="91" name="Footer Placeholder 90"/>
          <p:cNvSpPr>
            <a:spLocks noGrp="1"/>
          </p:cNvSpPr>
          <p:nvPr>
            <p:ph type="ftr" sz="quarter" idx="11"/>
          </p:nvPr>
        </p:nvSpPr>
        <p:spPr/>
        <p:txBody>
          <a:bodyPr/>
          <a:lstStyle/>
          <a:p>
            <a:endParaRPr lang="id-ID"/>
          </a:p>
        </p:txBody>
      </p:sp>
      <p:sp>
        <p:nvSpPr>
          <p:cNvPr id="92" name="Slide Number Placeholder 91"/>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482B4-7F4F-4923-843A-86C1FFE66027}" type="datetimeFigureOut">
              <a:rPr lang="id-ID" smtClean="0"/>
              <a:t>17/11/20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482B4-7F4F-4923-843A-86C1FFE66027}" type="datetimeFigureOut">
              <a:rPr lang="id-ID" smtClean="0"/>
              <a:t>17/11/20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482B4-7F4F-4923-843A-86C1FFE66027}" type="datetimeFigureOut">
              <a:rPr lang="id-ID" smtClean="0"/>
              <a:t>17/11/20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482B4-7F4F-4923-843A-86C1FFE66027}" type="datetimeFigureOut">
              <a:rPr lang="id-ID" smtClean="0"/>
              <a:t>17/11/20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5F74433-49EC-47DE-8D22-B62E1F7C6E3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482B4-7F4F-4923-843A-86C1FFE66027}" type="datetimeFigureOut">
              <a:rPr lang="id-ID" smtClean="0"/>
              <a:t>17/11/20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5F74433-49EC-47DE-8D22-B62E1F7C6E37}" type="slidenum">
              <a:rPr lang="id-ID" smtClean="0"/>
              <a:t>‹#›</a:t>
            </a:fld>
            <a:endParaRPr lang="id-ID"/>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E71482B4-7F4F-4923-843A-86C1FFE66027}" type="datetimeFigureOut">
              <a:rPr lang="id-ID" smtClean="0"/>
              <a:t>17/11/20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5F74433-49EC-47DE-8D22-B62E1F7C6E37}" type="slidenum">
              <a:rPr lang="id-ID" smtClean="0"/>
              <a:t>‹#›</a:t>
            </a:fld>
            <a:endParaRPr lang="id-ID"/>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71482B4-7F4F-4923-843A-86C1FFE66027}" type="datetimeFigureOut">
              <a:rPr lang="id-ID" smtClean="0"/>
              <a:t>17/11/20</a:t>
            </a:fld>
            <a:endParaRPr lang="id-ID"/>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5F74433-49EC-47DE-8D22-B62E1F7C6E37}"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539552" y="1052736"/>
            <a:ext cx="8153400" cy="207072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defRPr/>
            </a:pPr>
            <a:r>
              <a:rPr lang="id-ID" sz="3600" dirty="0">
                <a:solidFill>
                  <a:srgbClr val="FFE697"/>
                </a:solidFill>
                <a:latin typeface="+mn-lt"/>
              </a:rPr>
              <a:t>Pemeriksaan skrining Hemostasis </a:t>
            </a:r>
          </a:p>
          <a:p>
            <a:pPr algn="ctr">
              <a:defRPr/>
            </a:pPr>
            <a:r>
              <a:rPr lang="id-ID" sz="3600" dirty="0">
                <a:solidFill>
                  <a:srgbClr val="FFE697"/>
                </a:solidFill>
                <a:latin typeface="+mn-lt"/>
              </a:rPr>
              <a:t>Dan</a:t>
            </a:r>
          </a:p>
          <a:p>
            <a:pPr algn="ctr">
              <a:defRPr/>
            </a:pPr>
            <a:r>
              <a:rPr lang="id-ID" sz="3600" dirty="0">
                <a:solidFill>
                  <a:srgbClr val="FFE697"/>
                </a:solidFill>
                <a:latin typeface="+mn-lt"/>
              </a:rPr>
              <a:t>interpretasi</a:t>
            </a:r>
            <a:endParaRPr lang="en-US" sz="3600" dirty="0">
              <a:solidFill>
                <a:srgbClr val="FFE697"/>
              </a:solidFill>
              <a:latin typeface="+mn-lt"/>
            </a:endParaRPr>
          </a:p>
        </p:txBody>
      </p:sp>
      <p:sp>
        <p:nvSpPr>
          <p:cNvPr id="5" name="Subtitle 1"/>
          <p:cNvSpPr txBox="1">
            <a:spLocks/>
          </p:cNvSpPr>
          <p:nvPr/>
        </p:nvSpPr>
        <p:spPr>
          <a:xfrm>
            <a:off x="1187624" y="4869160"/>
            <a:ext cx="6912768" cy="1440160"/>
          </a:xfrm>
          <a:prstGeom prst="rect">
            <a:avLst/>
          </a:prstGeom>
        </p:spPr>
        <p:txBody>
          <a:bodyPr>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buNone/>
            </a:pPr>
            <a:r>
              <a:rPr lang="id-ID" sz="2000" dirty="0"/>
              <a:t>Usi Sukorini</a:t>
            </a:r>
          </a:p>
          <a:p>
            <a:pPr marL="0" indent="0" algn="ctr">
              <a:buNone/>
            </a:pPr>
            <a:r>
              <a:rPr lang="id-ID" sz="2000" dirty="0"/>
              <a:t>Departemen Patologi Klinik dan Kedokteran Laboratorium FKKMK  UGM/RSUP Dr. Sardjito Yogyakarta</a:t>
            </a:r>
          </a:p>
          <a:p>
            <a:pPr marL="0" indent="0" algn="ctr">
              <a:buNone/>
            </a:pPr>
            <a:r>
              <a:rPr lang="id-ID" sz="2000" dirty="0"/>
              <a:t>2019</a:t>
            </a:r>
          </a:p>
          <a:p>
            <a:pPr marL="0" indent="0" algn="ctr">
              <a:buNone/>
            </a:pPr>
            <a:endParaRPr lang="id-ID" sz="2000" dirty="0"/>
          </a:p>
          <a:p>
            <a:pPr marL="0" indent="0" algn="ctr">
              <a:buNone/>
            </a:pPr>
            <a:endParaRPr lang="id-ID" sz="2000" dirty="0"/>
          </a:p>
        </p:txBody>
      </p:sp>
      <p:sp>
        <p:nvSpPr>
          <p:cNvPr id="2" name="TextBox 1"/>
          <p:cNvSpPr txBox="1"/>
          <p:nvPr/>
        </p:nvSpPr>
        <p:spPr>
          <a:xfrm>
            <a:off x="2987824" y="548680"/>
            <a:ext cx="2677080" cy="369332"/>
          </a:xfrm>
          <a:prstGeom prst="rect">
            <a:avLst/>
          </a:prstGeom>
          <a:noFill/>
        </p:spPr>
        <p:txBody>
          <a:bodyPr wrap="none" rtlCol="0">
            <a:spAutoFit/>
          </a:bodyPr>
          <a:lstStyle/>
          <a:p>
            <a:r>
              <a:rPr lang="id-ID" dirty="0"/>
              <a:t>Suramade, 7 Agustus 2019</a:t>
            </a:r>
          </a:p>
        </p:txBody>
      </p:sp>
    </p:spTree>
    <p:extLst>
      <p:ext uri="{BB962C8B-B14F-4D97-AF65-F5344CB8AC3E}">
        <p14:creationId xmlns:p14="http://schemas.microsoft.com/office/powerpoint/2010/main" val="5512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50704" cy="1143000"/>
          </a:xfrm>
        </p:spPr>
        <p:txBody>
          <a:bodyPr/>
          <a:lstStyle/>
          <a:p>
            <a:r>
              <a:rPr lang="id-ID" dirty="0"/>
              <a:t>Keunggulan BT</a:t>
            </a:r>
          </a:p>
        </p:txBody>
      </p:sp>
      <p:sp>
        <p:nvSpPr>
          <p:cNvPr id="3" name="Content Placeholder 2"/>
          <p:cNvSpPr>
            <a:spLocks noGrp="1"/>
          </p:cNvSpPr>
          <p:nvPr>
            <p:ph sz="half" idx="1"/>
          </p:nvPr>
        </p:nvSpPr>
        <p:spPr/>
        <p:txBody>
          <a:bodyPr>
            <a:normAutofit/>
          </a:bodyPr>
          <a:lstStyle/>
          <a:p>
            <a:r>
              <a:rPr lang="id-ID" sz="2200" dirty="0">
                <a:latin typeface="Calibri" pitchFamily="34" charset="0"/>
              </a:rPr>
              <a:t>BT sangat murah tidak memerlukan peralatan canggih</a:t>
            </a:r>
          </a:p>
          <a:p>
            <a:r>
              <a:rPr lang="id-ID" sz="2200" dirty="0">
                <a:latin typeface="Calibri" pitchFamily="34" charset="0"/>
              </a:rPr>
              <a:t>tensimeter</a:t>
            </a:r>
          </a:p>
          <a:p>
            <a:r>
              <a:rPr lang="id-ID" sz="2200" dirty="0">
                <a:latin typeface="Calibri" pitchFamily="34" charset="0"/>
              </a:rPr>
              <a:t>lanset</a:t>
            </a:r>
          </a:p>
          <a:p>
            <a:r>
              <a:rPr lang="id-ID" sz="2200" dirty="0">
                <a:latin typeface="Calibri" pitchFamily="34" charset="0"/>
              </a:rPr>
              <a:t>alat pengukur waktu</a:t>
            </a:r>
          </a:p>
          <a:p>
            <a:r>
              <a:rPr lang="id-ID" sz="2200" dirty="0">
                <a:latin typeface="Calibri" pitchFamily="34" charset="0"/>
              </a:rPr>
              <a:t>kertas saring saja</a:t>
            </a:r>
          </a:p>
          <a:p>
            <a:r>
              <a:rPr lang="id-ID" sz="2200" dirty="0">
                <a:latin typeface="Calibri" pitchFamily="34" charset="0"/>
              </a:rPr>
              <a:t>tidak memerlukan ruang dengan persyaratan khusus</a:t>
            </a:r>
          </a:p>
          <a:p>
            <a:r>
              <a:rPr lang="id-ID" sz="2200" dirty="0">
                <a:latin typeface="Calibri" pitchFamily="34" charset="0"/>
              </a:rPr>
              <a:t>tidak memerlukan spesimen</a:t>
            </a:r>
          </a:p>
          <a:p>
            <a:endParaRPr lang="id-ID" sz="2200" dirty="0">
              <a:latin typeface="Calibri" pitchFamily="34" charset="0"/>
            </a:endParaRPr>
          </a:p>
        </p:txBody>
      </p:sp>
      <p:sp>
        <p:nvSpPr>
          <p:cNvPr id="4" name="Content Placeholder 3"/>
          <p:cNvSpPr>
            <a:spLocks noGrp="1"/>
          </p:cNvSpPr>
          <p:nvPr>
            <p:ph sz="half" idx="2"/>
          </p:nvPr>
        </p:nvSpPr>
        <p:spPr/>
        <p:txBody>
          <a:bodyPr>
            <a:normAutofit/>
          </a:bodyPr>
          <a:lstStyle/>
          <a:p>
            <a:r>
              <a:rPr lang="id-ID" sz="2200" dirty="0">
                <a:latin typeface="Calibri" pitchFamily="34" charset="0"/>
              </a:rPr>
              <a:t>tenaga terampil</a:t>
            </a:r>
          </a:p>
          <a:p>
            <a:r>
              <a:rPr lang="id-ID" sz="2200" dirty="0">
                <a:latin typeface="Calibri" pitchFamily="34" charset="0"/>
              </a:rPr>
              <a:t>kurang sensitif</a:t>
            </a:r>
          </a:p>
          <a:p>
            <a:r>
              <a:rPr lang="id-ID" sz="2200" dirty="0">
                <a:latin typeface="Calibri" pitchFamily="34" charset="0"/>
              </a:rPr>
              <a:t>reprodusibilitas rendah</a:t>
            </a:r>
          </a:p>
          <a:p>
            <a:r>
              <a:rPr lang="id-ID" sz="2200" dirty="0">
                <a:latin typeface="Calibri" pitchFamily="34" charset="0"/>
              </a:rPr>
              <a:t>Manfaat klinik rendah</a:t>
            </a:r>
          </a:p>
          <a:p>
            <a:r>
              <a:rPr lang="id-ID" sz="2200" dirty="0">
                <a:latin typeface="Calibri" pitchFamily="34" charset="0"/>
              </a:rPr>
              <a:t>Ref:</a:t>
            </a:r>
          </a:p>
          <a:p>
            <a:r>
              <a:rPr lang="id-ID" sz="2000" dirty="0">
                <a:latin typeface="Calibri" pitchFamily="34" charset="0"/>
              </a:rPr>
              <a:t>tidak ada penundaan tindakan invasif, peningkatan komplikasi perdarahan atau penggunaan produk darah setelah pemeriksaan BT tidak dilakukan lagi</a:t>
            </a:r>
          </a:p>
        </p:txBody>
      </p:sp>
      <p:sp>
        <p:nvSpPr>
          <p:cNvPr id="5" name="Title 1"/>
          <p:cNvSpPr txBox="1">
            <a:spLocks/>
          </p:cNvSpPr>
          <p:nvPr/>
        </p:nvSpPr>
        <p:spPr>
          <a:xfrm>
            <a:off x="4633664" y="188640"/>
            <a:ext cx="325070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id-ID" dirty="0"/>
              <a:t>Kelemahan BT</a:t>
            </a:r>
          </a:p>
        </p:txBody>
      </p:sp>
    </p:spTree>
    <p:extLst>
      <p:ext uri="{BB962C8B-B14F-4D97-AF65-F5344CB8AC3E}">
        <p14:creationId xmlns:p14="http://schemas.microsoft.com/office/powerpoint/2010/main" val="293361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8316" y="-171400"/>
            <a:ext cx="8229600" cy="1143000"/>
          </a:xfrm>
        </p:spPr>
        <p:txBody>
          <a:bodyPr>
            <a:noAutofit/>
          </a:bodyPr>
          <a:lstStyle/>
          <a:p>
            <a:pPr algn="ctr"/>
            <a:r>
              <a:rPr lang="id-ID" sz="3700" b="1" dirty="0">
                <a:solidFill>
                  <a:srgbClr val="FFD85D"/>
                </a:solidFill>
              </a:rPr>
              <a:t>Pemeriksaan</a:t>
            </a:r>
            <a:r>
              <a:rPr lang="id-ID" sz="3700" b="1" i="1" dirty="0">
                <a:solidFill>
                  <a:srgbClr val="FFD85D"/>
                </a:solidFill>
              </a:rPr>
              <a:t> bleeding time </a:t>
            </a:r>
            <a:r>
              <a:rPr lang="id-ID" sz="3700" b="1" dirty="0">
                <a:solidFill>
                  <a:srgbClr val="FFD85D"/>
                </a:solidFill>
              </a:rPr>
              <a:t>(BT)</a:t>
            </a:r>
          </a:p>
        </p:txBody>
      </p:sp>
      <p:cxnSp>
        <p:nvCxnSpPr>
          <p:cNvPr id="4" name="Straight Connector 3"/>
          <p:cNvCxnSpPr/>
          <p:nvPr/>
        </p:nvCxnSpPr>
        <p:spPr>
          <a:xfrm>
            <a:off x="385262" y="1196752"/>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bleeding time ivy and normal range"/>
          <p:cNvPicPr>
            <a:picLocks noChangeAspect="1" noChangeArrowheads="1"/>
          </p:cNvPicPr>
          <p:nvPr/>
        </p:nvPicPr>
        <p:blipFill rotWithShape="1">
          <a:blip r:embed="rId2">
            <a:extLst>
              <a:ext uri="{28A0092B-C50C-407E-A947-70E740481C1C}">
                <a14:useLocalDpi xmlns:a14="http://schemas.microsoft.com/office/drawing/2010/main" val="0"/>
              </a:ext>
            </a:extLst>
          </a:blip>
          <a:srcRect l="3557" t="13269" r="5904" b="6062"/>
          <a:stretch/>
        </p:blipFill>
        <p:spPr bwMode="auto">
          <a:xfrm>
            <a:off x="4427984" y="1556792"/>
            <a:ext cx="3384376" cy="2264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bleeding time ivy and normal range"/>
          <p:cNvPicPr>
            <a:picLocks noChangeAspect="1" noChangeArrowheads="1"/>
          </p:cNvPicPr>
          <p:nvPr/>
        </p:nvPicPr>
        <p:blipFill rotWithShape="1">
          <a:blip r:embed="rId3">
            <a:extLst>
              <a:ext uri="{28A0092B-C50C-407E-A947-70E740481C1C}">
                <a14:useLocalDpi xmlns:a14="http://schemas.microsoft.com/office/drawing/2010/main" val="0"/>
              </a:ext>
            </a:extLst>
          </a:blip>
          <a:srcRect l="18207" t="1789" r="24998" b="-1789"/>
          <a:stretch/>
        </p:blipFill>
        <p:spPr bwMode="auto">
          <a:xfrm>
            <a:off x="321301" y="1510003"/>
            <a:ext cx="3880385" cy="5120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eeding time ivy and normal 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503" y="3933056"/>
            <a:ext cx="3645060" cy="2697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15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Jumlah Trombosit</a:t>
            </a:r>
          </a:p>
        </p:txBody>
      </p:sp>
      <p:sp>
        <p:nvSpPr>
          <p:cNvPr id="3" name="Content Placeholder 2"/>
          <p:cNvSpPr>
            <a:spLocks noGrp="1"/>
          </p:cNvSpPr>
          <p:nvPr>
            <p:ph idx="1"/>
          </p:nvPr>
        </p:nvSpPr>
        <p:spPr>
          <a:xfrm>
            <a:off x="457200" y="1600201"/>
            <a:ext cx="8229600" cy="3124944"/>
          </a:xfrm>
        </p:spPr>
        <p:txBody>
          <a:bodyPr>
            <a:normAutofit/>
          </a:bodyPr>
          <a:lstStyle/>
          <a:p>
            <a:r>
              <a:rPr lang="id-ID" dirty="0"/>
              <a:t>Penelusuran trombositopenia palsu ! Atau trombositosis palsu</a:t>
            </a:r>
          </a:p>
          <a:p>
            <a:r>
              <a:rPr lang="id-ID" dirty="0"/>
              <a:t>Pseudotrombositopenia</a:t>
            </a:r>
          </a:p>
          <a:p>
            <a:pPr lvl="1"/>
            <a:r>
              <a:rPr lang="id-ID" sz="2400" dirty="0"/>
              <a:t>Faktor pre-analitik</a:t>
            </a:r>
          </a:p>
          <a:p>
            <a:pPr lvl="1"/>
            <a:r>
              <a:rPr lang="id-ID" sz="2400" dirty="0"/>
              <a:t>Imunologi: </a:t>
            </a:r>
          </a:p>
          <a:p>
            <a:pPr marL="1143000" lvl="2" indent="-457200">
              <a:buFont typeface="+mj-lt"/>
              <a:buAutoNum type="arabicPeriod"/>
            </a:pPr>
            <a:r>
              <a:rPr lang="id-ID" sz="2400" dirty="0"/>
              <a:t>Satelitosis</a:t>
            </a:r>
          </a:p>
          <a:p>
            <a:pPr marL="1143000" lvl="2" indent="-457200">
              <a:buFont typeface="+mj-lt"/>
              <a:buAutoNum type="arabicPeriod"/>
            </a:pPr>
            <a:r>
              <a:rPr lang="id-ID" sz="2400" dirty="0"/>
              <a:t>EDTA-PTCP (EDTA-pseudothrombocytopenia) </a:t>
            </a:r>
          </a:p>
          <a:p>
            <a:endParaRPr lang="id-ID" dirty="0"/>
          </a:p>
          <a:p>
            <a:endParaRPr lang="id-ID" dirty="0"/>
          </a:p>
        </p:txBody>
      </p:sp>
    </p:spTree>
    <p:extLst>
      <p:ext uri="{BB962C8B-B14F-4D97-AF65-F5344CB8AC3E}">
        <p14:creationId xmlns:p14="http://schemas.microsoft.com/office/powerpoint/2010/main" val="52303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3200" b="1" dirty="0">
                <a:solidFill>
                  <a:schemeClr val="accent5"/>
                </a:solidFill>
              </a:rPr>
              <a:t>Artifactual thrombocytopenia                           (pseudo-thrombocytopenia)</a:t>
            </a:r>
          </a:p>
        </p:txBody>
      </p:sp>
      <p:sp>
        <p:nvSpPr>
          <p:cNvPr id="3" name="Content Placeholder 2"/>
          <p:cNvSpPr>
            <a:spLocks noGrp="1"/>
          </p:cNvSpPr>
          <p:nvPr>
            <p:ph sz="quarter" idx="1"/>
          </p:nvPr>
        </p:nvSpPr>
        <p:spPr>
          <a:xfrm>
            <a:off x="539552" y="5298504"/>
            <a:ext cx="8153400" cy="1082824"/>
          </a:xfrm>
        </p:spPr>
        <p:txBody>
          <a:bodyPr>
            <a:normAutofit fontScale="92500" lnSpcReduction="20000"/>
          </a:bodyPr>
          <a:lstStyle/>
          <a:p>
            <a:pPr marL="0" indent="0">
              <a:buNone/>
            </a:pPr>
            <a:r>
              <a:rPr lang="id-ID" dirty="0"/>
              <a:t>Resolusi:</a:t>
            </a:r>
          </a:p>
          <a:p>
            <a:pPr>
              <a:buSzPct val="120000"/>
              <a:buFont typeface="Arial" pitchFamily="34" charset="0"/>
              <a:buChar char="•"/>
            </a:pPr>
            <a:r>
              <a:rPr lang="id-ID" dirty="0"/>
              <a:t>Pemeriksaan ulang darah lengkap menggunakan darah sirat (9:1)</a:t>
            </a:r>
          </a:p>
          <a:p>
            <a:pPr>
              <a:buSzPct val="120000"/>
              <a:buFont typeface="Arial" pitchFamily="34" charset="0"/>
              <a:buChar char="•"/>
            </a:pPr>
            <a:r>
              <a:rPr lang="id-ID" dirty="0"/>
              <a:t>Jumlah trombosit terkoreksi = Hasil trombosit yang didapat x 1,1</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22" b="3635"/>
          <a:stretch/>
        </p:blipFill>
        <p:spPr bwMode="auto">
          <a:xfrm>
            <a:off x="535621" y="1698350"/>
            <a:ext cx="8090093" cy="3458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238" y="6551766"/>
            <a:ext cx="9505056" cy="261610"/>
          </a:xfrm>
          <a:prstGeom prst="rect">
            <a:avLst/>
          </a:prstGeom>
          <a:noFill/>
        </p:spPr>
        <p:txBody>
          <a:bodyPr wrap="square" rtlCol="0">
            <a:spAutoFit/>
          </a:bodyPr>
          <a:lstStyle/>
          <a:p>
            <a:r>
              <a:rPr lang="id-ID" sz="1100" dirty="0"/>
              <a:t>Nagrebetsky A </a:t>
            </a:r>
            <a:r>
              <a:rPr lang="id-ID" sz="1100" i="1" dirty="0"/>
              <a:t>et al</a:t>
            </a:r>
            <a:r>
              <a:rPr lang="id-ID" sz="1100" dirty="0"/>
              <a:t>., Perioperative thrombocytopenia: evidence, evaluation, and emerging therapies, </a:t>
            </a:r>
            <a:r>
              <a:rPr lang="en-US" sz="1100" dirty="0"/>
              <a:t>British Journal of </a:t>
            </a:r>
            <a:r>
              <a:rPr lang="en-US" sz="1100" dirty="0" err="1"/>
              <a:t>Anaesthesia</a:t>
            </a:r>
            <a:r>
              <a:rPr lang="en-US" sz="1100" dirty="0"/>
              <a:t>, 122 (1): 19e31 (2019)</a:t>
            </a:r>
            <a:endParaRPr lang="id-ID" sz="1100" dirty="0"/>
          </a:p>
        </p:txBody>
      </p:sp>
    </p:spTree>
    <p:extLst>
      <p:ext uri="{BB962C8B-B14F-4D97-AF65-F5344CB8AC3E}">
        <p14:creationId xmlns:p14="http://schemas.microsoft.com/office/powerpoint/2010/main" val="197370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3200" b="1" dirty="0"/>
              <a:t>Platelet clumping: blood EDTA vs citrated</a:t>
            </a:r>
          </a:p>
        </p:txBody>
      </p:sp>
      <p:pic>
        <p:nvPicPr>
          <p:cNvPr id="2050" name="Picture 2" descr="Image result for platelet clumping and edta autoanti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1844824"/>
            <a:ext cx="417646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9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pPr algn="ctr"/>
            <a:r>
              <a:rPr lang="id-ID" sz="3600" b="1" dirty="0">
                <a:solidFill>
                  <a:srgbClr val="99FF66"/>
                </a:solidFill>
              </a:rPr>
              <a:t>Pemeriksaan</a:t>
            </a:r>
            <a:r>
              <a:rPr lang="id-ID" sz="3600" b="1" i="1" dirty="0">
                <a:solidFill>
                  <a:srgbClr val="99FF66"/>
                </a:solidFill>
              </a:rPr>
              <a:t> prothrombin time </a:t>
            </a:r>
            <a:r>
              <a:rPr lang="id-ID" sz="3600" b="1" dirty="0">
                <a:solidFill>
                  <a:srgbClr val="99FF66"/>
                </a:solidFill>
              </a:rPr>
              <a:t>(PT)</a:t>
            </a:r>
          </a:p>
        </p:txBody>
      </p:sp>
      <p:sp>
        <p:nvSpPr>
          <p:cNvPr id="5" name="Content Placeholder 2"/>
          <p:cNvSpPr>
            <a:spLocks noGrp="1"/>
          </p:cNvSpPr>
          <p:nvPr>
            <p:ph idx="1"/>
          </p:nvPr>
        </p:nvSpPr>
        <p:spPr>
          <a:xfrm>
            <a:off x="539552" y="1412776"/>
            <a:ext cx="8153400" cy="5445224"/>
          </a:xfrm>
        </p:spPr>
        <p:txBody>
          <a:bodyPr>
            <a:noAutofit/>
          </a:bodyPr>
          <a:lstStyle/>
          <a:p>
            <a:pPr marL="0" indent="0">
              <a:buClr>
                <a:schemeClr val="accent6"/>
              </a:buClr>
              <a:buSzPct val="120000"/>
              <a:buNone/>
            </a:pPr>
            <a:r>
              <a:rPr lang="id-ID" b="1" dirty="0">
                <a:solidFill>
                  <a:srgbClr val="FFC000"/>
                </a:solidFill>
              </a:rPr>
              <a:t>Prinsip:</a:t>
            </a:r>
          </a:p>
          <a:p>
            <a:pPr marL="361950" indent="0">
              <a:buClr>
                <a:srgbClr val="E2AC00"/>
              </a:buClr>
              <a:buSzPct val="129000"/>
              <a:buNone/>
            </a:pPr>
            <a:r>
              <a:rPr lang="id-ID" dirty="0">
                <a:solidFill>
                  <a:schemeClr val="tx1"/>
                </a:solidFill>
              </a:rPr>
              <a:t>mengukur lama waktu plasma sitrat untuk membeku setelah penambahan tromboplastin jaringan </a:t>
            </a:r>
            <a:r>
              <a:rPr lang="id-ID" dirty="0">
                <a:solidFill>
                  <a:srgbClr val="99CC00"/>
                </a:solidFill>
              </a:rPr>
              <a:t>(</a:t>
            </a:r>
            <a:r>
              <a:rPr lang="id-ID" i="1" dirty="0">
                <a:solidFill>
                  <a:srgbClr val="99CC00"/>
                </a:solidFill>
              </a:rPr>
              <a:t>tissue factor</a:t>
            </a:r>
            <a:r>
              <a:rPr lang="id-ID" dirty="0">
                <a:solidFill>
                  <a:srgbClr val="99CC00"/>
                </a:solidFill>
              </a:rPr>
              <a:t>) </a:t>
            </a:r>
            <a:r>
              <a:rPr lang="id-ID" dirty="0">
                <a:solidFill>
                  <a:schemeClr val="tx1"/>
                </a:solidFill>
              </a:rPr>
              <a:t>dan kalsium, dalam detik</a:t>
            </a:r>
          </a:p>
          <a:p>
            <a:pPr marL="0" indent="0">
              <a:buClr>
                <a:srgbClr val="CC9900"/>
              </a:buClr>
              <a:buSzPct val="120000"/>
              <a:buNone/>
            </a:pPr>
            <a:r>
              <a:rPr lang="id-ID" b="1" dirty="0">
                <a:solidFill>
                  <a:srgbClr val="FFC000"/>
                </a:solidFill>
              </a:rPr>
              <a:t>Tujuan</a:t>
            </a:r>
          </a:p>
          <a:p>
            <a:pPr marL="361950" indent="0">
              <a:buClr>
                <a:srgbClr val="E2AC00"/>
              </a:buClr>
              <a:buSzPct val="129000"/>
              <a:buNone/>
            </a:pPr>
            <a:r>
              <a:rPr lang="id-ID" dirty="0">
                <a:solidFill>
                  <a:schemeClr val="tx1"/>
                </a:solidFill>
              </a:rPr>
              <a:t>Mendeteksi kuantitas dan/atau kualitas faktor koagulasi jalur </a:t>
            </a:r>
            <a:r>
              <a:rPr lang="id-ID" dirty="0">
                <a:solidFill>
                  <a:srgbClr val="99CC00"/>
                </a:solidFill>
              </a:rPr>
              <a:t>ekstrinsik </a:t>
            </a:r>
            <a:r>
              <a:rPr lang="id-ID" dirty="0">
                <a:solidFill>
                  <a:schemeClr val="tx1"/>
                </a:solidFill>
              </a:rPr>
              <a:t>(juga jalur bersama) dalam membentuk bekuan darah</a:t>
            </a:r>
          </a:p>
          <a:p>
            <a:pPr marL="0" indent="0">
              <a:buClr>
                <a:srgbClr val="E2AC00"/>
              </a:buClr>
              <a:buSzPct val="129000"/>
              <a:buNone/>
            </a:pPr>
            <a:r>
              <a:rPr lang="id-ID" b="1" dirty="0">
                <a:solidFill>
                  <a:srgbClr val="FFC000"/>
                </a:solidFill>
              </a:rPr>
              <a:t>Indikasi</a:t>
            </a:r>
          </a:p>
          <a:p>
            <a:pPr marL="627063" lvl="1" indent="-261938">
              <a:buClr>
                <a:schemeClr val="accent6"/>
              </a:buClr>
              <a:buSzPct val="115000"/>
            </a:pPr>
            <a:r>
              <a:rPr lang="id-ID" sz="2200" dirty="0"/>
              <a:t>Pemantauan antikoagulan antagonis vitamin K (warfarin dll)</a:t>
            </a:r>
          </a:p>
          <a:p>
            <a:pPr marL="627063" lvl="1" indent="-261938">
              <a:buClr>
                <a:schemeClr val="accent6"/>
              </a:buClr>
              <a:buSzPct val="115000"/>
            </a:pPr>
            <a:r>
              <a:rPr lang="id-ID" sz="2200" dirty="0"/>
              <a:t>Penyakit hati, defisiensi vitamin K</a:t>
            </a:r>
          </a:p>
          <a:p>
            <a:pPr marL="627063" lvl="1" indent="-261938">
              <a:buClr>
                <a:schemeClr val="accent6"/>
              </a:buClr>
              <a:buSzPct val="115000"/>
            </a:pPr>
            <a:r>
              <a:rPr lang="id-ID" sz="2200" dirty="0"/>
              <a:t>Inhibitor F VII (jarang), defisiensi F VII (jarang)</a:t>
            </a:r>
          </a:p>
          <a:p>
            <a:pPr marL="627063" lvl="1" indent="-261938">
              <a:buClr>
                <a:schemeClr val="accent6"/>
              </a:buClr>
              <a:buSzPct val="115000"/>
            </a:pPr>
            <a:r>
              <a:rPr lang="id-ID" sz="2200" dirty="0"/>
              <a:t>DIC</a:t>
            </a:r>
          </a:p>
          <a:p>
            <a:pPr lvl="1">
              <a:buClr>
                <a:srgbClr val="E2AC00"/>
              </a:buClr>
              <a:buSzPct val="129000"/>
              <a:buFontTx/>
              <a:buChar char="-"/>
            </a:pPr>
            <a:endParaRPr lang="id-ID" sz="2400" dirty="0"/>
          </a:p>
        </p:txBody>
      </p:sp>
      <p:cxnSp>
        <p:nvCxnSpPr>
          <p:cNvPr id="4" name="Straight Connector 3"/>
          <p:cNvCxnSpPr/>
          <p:nvPr/>
        </p:nvCxnSpPr>
        <p:spPr>
          <a:xfrm>
            <a:off x="364714" y="1196752"/>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8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pPr algn="ctr"/>
            <a:r>
              <a:rPr lang="id-ID" sz="3600" b="1" dirty="0">
                <a:solidFill>
                  <a:srgbClr val="99FF66"/>
                </a:solidFill>
              </a:rPr>
              <a:t>Pemeriksaan</a:t>
            </a:r>
            <a:r>
              <a:rPr lang="id-ID" sz="3600" b="1" i="1" dirty="0">
                <a:solidFill>
                  <a:srgbClr val="99FF66"/>
                </a:solidFill>
              </a:rPr>
              <a:t> prothrombin time </a:t>
            </a:r>
            <a:r>
              <a:rPr lang="id-ID" sz="3600" b="1" dirty="0">
                <a:solidFill>
                  <a:srgbClr val="99FF66"/>
                </a:solidFill>
              </a:rPr>
              <a:t>(PT)</a:t>
            </a:r>
          </a:p>
        </p:txBody>
      </p:sp>
      <p:cxnSp>
        <p:nvCxnSpPr>
          <p:cNvPr id="4" name="Straight Connector 3"/>
          <p:cNvCxnSpPr/>
          <p:nvPr/>
        </p:nvCxnSpPr>
        <p:spPr>
          <a:xfrm>
            <a:off x="364714" y="1196752"/>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https://www.medicine.mcgill.ca/physio/vlab/bloodlab/images/P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56792"/>
            <a:ext cx="4968552"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2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1143000"/>
          </a:xfrm>
        </p:spPr>
        <p:txBody>
          <a:bodyPr>
            <a:normAutofit fontScale="90000"/>
          </a:bodyPr>
          <a:lstStyle/>
          <a:p>
            <a:pPr algn="ctr"/>
            <a:r>
              <a:rPr lang="id-ID" sz="3600" b="1" dirty="0">
                <a:solidFill>
                  <a:srgbClr val="66CCFF"/>
                </a:solidFill>
              </a:rPr>
              <a:t>Pemeriksaan</a:t>
            </a:r>
            <a:r>
              <a:rPr lang="id-ID" sz="3600" b="1" i="1" dirty="0">
                <a:solidFill>
                  <a:srgbClr val="66CCFF"/>
                </a:solidFill>
              </a:rPr>
              <a:t> activated partial thromboplastin time </a:t>
            </a:r>
            <a:r>
              <a:rPr lang="id-ID" sz="3600" b="1" dirty="0">
                <a:solidFill>
                  <a:srgbClr val="66CCFF"/>
                </a:solidFill>
              </a:rPr>
              <a:t>(APTT)</a:t>
            </a:r>
          </a:p>
        </p:txBody>
      </p:sp>
      <p:sp>
        <p:nvSpPr>
          <p:cNvPr id="3" name="Content Placeholder 2"/>
          <p:cNvSpPr>
            <a:spLocks noGrp="1"/>
          </p:cNvSpPr>
          <p:nvPr>
            <p:ph idx="1"/>
          </p:nvPr>
        </p:nvSpPr>
        <p:spPr>
          <a:xfrm>
            <a:off x="539552" y="1628800"/>
            <a:ext cx="8153400" cy="4495800"/>
          </a:xfrm>
        </p:spPr>
        <p:txBody>
          <a:bodyPr>
            <a:noAutofit/>
          </a:bodyPr>
          <a:lstStyle/>
          <a:p>
            <a:pPr marL="0" indent="0">
              <a:buClr>
                <a:srgbClr val="E2AC00"/>
              </a:buClr>
              <a:buSzPct val="129000"/>
              <a:buNone/>
            </a:pPr>
            <a:r>
              <a:rPr lang="id-ID" b="1" dirty="0">
                <a:solidFill>
                  <a:srgbClr val="FFC000"/>
                </a:solidFill>
              </a:rPr>
              <a:t>Prinsip:</a:t>
            </a:r>
          </a:p>
          <a:p>
            <a:pPr marL="361950" indent="0">
              <a:buClr>
                <a:srgbClr val="E2AC00"/>
              </a:buClr>
              <a:buSzPct val="129000"/>
              <a:buNone/>
            </a:pPr>
            <a:r>
              <a:rPr lang="id-ID" dirty="0">
                <a:solidFill>
                  <a:schemeClr val="tx1"/>
                </a:solidFill>
              </a:rPr>
              <a:t>mengukur lama waktu plasma sitrat untuk membeku setelah penambahan aktivator, </a:t>
            </a:r>
            <a:r>
              <a:rPr lang="id-ID" dirty="0">
                <a:solidFill>
                  <a:srgbClr val="99CC00"/>
                </a:solidFill>
              </a:rPr>
              <a:t>fosfolipid</a:t>
            </a:r>
            <a:r>
              <a:rPr lang="id-ID" dirty="0">
                <a:solidFill>
                  <a:schemeClr val="tx1"/>
                </a:solidFill>
              </a:rPr>
              <a:t> dan kalsium, dalam detik</a:t>
            </a:r>
          </a:p>
          <a:p>
            <a:pPr marL="0" indent="0">
              <a:buClr>
                <a:srgbClr val="E2AC00"/>
              </a:buClr>
              <a:buSzPct val="129000"/>
              <a:buNone/>
            </a:pPr>
            <a:r>
              <a:rPr lang="id-ID" b="1" dirty="0">
                <a:solidFill>
                  <a:srgbClr val="FFC000"/>
                </a:solidFill>
              </a:rPr>
              <a:t>Tujuan</a:t>
            </a:r>
          </a:p>
          <a:p>
            <a:pPr marL="361950" indent="0">
              <a:buClr>
                <a:srgbClr val="E2AC00"/>
              </a:buClr>
              <a:buSzPct val="129000"/>
              <a:buNone/>
            </a:pPr>
            <a:r>
              <a:rPr lang="id-ID" dirty="0">
                <a:solidFill>
                  <a:schemeClr val="tx1"/>
                </a:solidFill>
              </a:rPr>
              <a:t>Mendeteksi kuantitas dan/atau kualitas faktor koagulasi jalur </a:t>
            </a:r>
            <a:r>
              <a:rPr lang="id-ID" dirty="0">
                <a:solidFill>
                  <a:srgbClr val="99CC00"/>
                </a:solidFill>
              </a:rPr>
              <a:t>intrinsik</a:t>
            </a:r>
            <a:r>
              <a:rPr lang="id-ID" dirty="0">
                <a:solidFill>
                  <a:schemeClr val="tx1"/>
                </a:solidFill>
              </a:rPr>
              <a:t> (juga jalur bersama) dalam membentuk bekuan darah</a:t>
            </a:r>
          </a:p>
          <a:p>
            <a:pPr marL="0" indent="0">
              <a:buClr>
                <a:srgbClr val="E2AC00"/>
              </a:buClr>
              <a:buSzPct val="129000"/>
              <a:buNone/>
            </a:pPr>
            <a:r>
              <a:rPr lang="id-ID" b="1" dirty="0">
                <a:solidFill>
                  <a:srgbClr val="FFC000"/>
                </a:solidFill>
              </a:rPr>
              <a:t>Indikasi</a:t>
            </a:r>
          </a:p>
          <a:p>
            <a:pPr marL="627063" lvl="1" indent="-261938">
              <a:buClr>
                <a:schemeClr val="accent6"/>
              </a:buClr>
              <a:buSzPct val="120000"/>
            </a:pPr>
            <a:r>
              <a:rPr lang="id-ID" sz="2400" dirty="0"/>
              <a:t>Pemantauan antikoagulan heparin</a:t>
            </a:r>
          </a:p>
          <a:p>
            <a:pPr marL="627063" lvl="1" indent="-261938">
              <a:buClr>
                <a:schemeClr val="accent6"/>
              </a:buClr>
              <a:buSzPct val="120000"/>
            </a:pPr>
            <a:r>
              <a:rPr lang="id-ID" sz="2400" dirty="0"/>
              <a:t>Penyakit hati, defisiensi vitamin K</a:t>
            </a:r>
          </a:p>
          <a:p>
            <a:pPr marL="627063" lvl="1" indent="-261938">
              <a:buClr>
                <a:schemeClr val="accent6"/>
              </a:buClr>
              <a:buSzPct val="120000"/>
            </a:pPr>
            <a:r>
              <a:rPr lang="id-ID" sz="2400" i="1" dirty="0"/>
              <a:t>Disseminated intravascular coagulation </a:t>
            </a:r>
            <a:r>
              <a:rPr lang="id-ID" sz="2400" dirty="0"/>
              <a:t>(DIC)</a:t>
            </a:r>
          </a:p>
          <a:p>
            <a:pPr marL="627063" lvl="1" indent="-261938">
              <a:buClr>
                <a:schemeClr val="accent6"/>
              </a:buClr>
              <a:buSzPct val="120000"/>
            </a:pPr>
            <a:r>
              <a:rPr lang="id-ID" sz="2400" dirty="0"/>
              <a:t>Defisiensi faktor koagulasi (hemofilia), inhibitor F VIII</a:t>
            </a:r>
          </a:p>
          <a:p>
            <a:pPr marL="627063" lvl="1" indent="-261938">
              <a:buClr>
                <a:schemeClr val="accent6"/>
              </a:buClr>
              <a:buSzPct val="120000"/>
            </a:pPr>
            <a:r>
              <a:rPr lang="id-ID" sz="2400" dirty="0"/>
              <a:t>Von Willebrand disease (type 2N)</a:t>
            </a:r>
          </a:p>
          <a:p>
            <a:pPr lvl="1">
              <a:buClr>
                <a:srgbClr val="E2AC00"/>
              </a:buClr>
              <a:buSzPct val="129000"/>
              <a:buFontTx/>
              <a:buChar char="-"/>
            </a:pPr>
            <a:endParaRPr lang="id-ID" sz="2400" dirty="0"/>
          </a:p>
        </p:txBody>
      </p:sp>
      <p:cxnSp>
        <p:nvCxnSpPr>
          <p:cNvPr id="4" name="Straight Connector 3"/>
          <p:cNvCxnSpPr/>
          <p:nvPr/>
        </p:nvCxnSpPr>
        <p:spPr>
          <a:xfrm>
            <a:off x="364714" y="1381864"/>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8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1143000"/>
          </a:xfrm>
        </p:spPr>
        <p:txBody>
          <a:bodyPr>
            <a:normAutofit fontScale="90000"/>
          </a:bodyPr>
          <a:lstStyle/>
          <a:p>
            <a:pPr algn="ctr"/>
            <a:r>
              <a:rPr lang="id-ID" sz="3600" b="1" dirty="0">
                <a:solidFill>
                  <a:srgbClr val="66CCFF"/>
                </a:solidFill>
              </a:rPr>
              <a:t>Pemeriksaan</a:t>
            </a:r>
            <a:r>
              <a:rPr lang="id-ID" sz="3600" b="1" i="1" dirty="0">
                <a:solidFill>
                  <a:srgbClr val="66CCFF"/>
                </a:solidFill>
              </a:rPr>
              <a:t> activated partial thromboplastin time </a:t>
            </a:r>
            <a:r>
              <a:rPr lang="id-ID" sz="3600" b="1" dirty="0">
                <a:solidFill>
                  <a:srgbClr val="66CCFF"/>
                </a:solidFill>
              </a:rPr>
              <a:t>(APTT)</a:t>
            </a:r>
          </a:p>
        </p:txBody>
      </p:sp>
      <p:cxnSp>
        <p:nvCxnSpPr>
          <p:cNvPr id="4" name="Straight Connector 3"/>
          <p:cNvCxnSpPr/>
          <p:nvPr/>
        </p:nvCxnSpPr>
        <p:spPr>
          <a:xfrm>
            <a:off x="364714" y="1381864"/>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https://www.medicine.mcgill.ca/physio/vlab/bloodlab/images/AP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608512" cy="4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70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accent5"/>
                </a:solidFill>
              </a:rPr>
              <a:t>Pre analitik</a:t>
            </a:r>
          </a:p>
        </p:txBody>
      </p:sp>
      <p:sp>
        <p:nvSpPr>
          <p:cNvPr id="3" name="Content Placeholder 2"/>
          <p:cNvSpPr>
            <a:spLocks noGrp="1"/>
          </p:cNvSpPr>
          <p:nvPr>
            <p:ph idx="1"/>
          </p:nvPr>
        </p:nvSpPr>
        <p:spPr/>
        <p:txBody>
          <a:bodyPr>
            <a:normAutofit/>
          </a:bodyPr>
          <a:lstStyle/>
          <a:p>
            <a:r>
              <a:rPr lang="id-ID" sz="2600" dirty="0"/>
              <a:t>Hasil APTT memanjang palsu dapat terjadi karena faktor preanalitik</a:t>
            </a:r>
          </a:p>
          <a:p>
            <a:r>
              <a:rPr lang="id-ID" sz="2600" dirty="0"/>
              <a:t>Sebab:</a:t>
            </a:r>
          </a:p>
          <a:p>
            <a:pPr lvl="1"/>
            <a:r>
              <a:rPr lang="id-ID" sz="2600" dirty="0"/>
              <a:t>kesulitan pengambilan darah </a:t>
            </a:r>
          </a:p>
          <a:p>
            <a:pPr lvl="1"/>
            <a:r>
              <a:rPr lang="id-ID" sz="2600" dirty="0"/>
              <a:t>homogenisasi tidak adekuat</a:t>
            </a:r>
          </a:p>
          <a:p>
            <a:pPr lvl="1"/>
            <a:r>
              <a:rPr lang="id-ID" sz="2600" dirty="0"/>
              <a:t>rasio darah:antikoagulan tidak sesuai</a:t>
            </a:r>
          </a:p>
          <a:p>
            <a:pPr lvl="1"/>
            <a:r>
              <a:rPr lang="id-ID" sz="2600" dirty="0"/>
              <a:t>pengiriman dan/atau pengerjaan terlambat</a:t>
            </a:r>
          </a:p>
          <a:p>
            <a:r>
              <a:rPr lang="id-ID" sz="2600" dirty="0"/>
              <a:t>APTT memendek palsu:</a:t>
            </a:r>
          </a:p>
          <a:p>
            <a:pPr lvl="1"/>
            <a:r>
              <a:rPr lang="id-ID" sz="2600" dirty="0"/>
              <a:t>Hemolisis</a:t>
            </a:r>
          </a:p>
          <a:p>
            <a:pPr lvl="1"/>
            <a:endParaRPr lang="id-ID" sz="2600" dirty="0"/>
          </a:p>
        </p:txBody>
      </p:sp>
    </p:spTree>
    <p:extLst>
      <p:ext uri="{BB962C8B-B14F-4D97-AF65-F5344CB8AC3E}">
        <p14:creationId xmlns:p14="http://schemas.microsoft.com/office/powerpoint/2010/main" val="174075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pPr algn="ctr"/>
            <a:r>
              <a:rPr lang="id-ID" dirty="0"/>
              <a:t>PENDAHULUAN</a:t>
            </a:r>
          </a:p>
        </p:txBody>
      </p:sp>
      <p:sp>
        <p:nvSpPr>
          <p:cNvPr id="3" name="Content Placeholder 2"/>
          <p:cNvSpPr>
            <a:spLocks noGrp="1"/>
          </p:cNvSpPr>
          <p:nvPr>
            <p:ph idx="1"/>
          </p:nvPr>
        </p:nvSpPr>
        <p:spPr/>
        <p:txBody>
          <a:bodyPr/>
          <a:lstStyle/>
          <a:p>
            <a:pPr>
              <a:buClr>
                <a:srgbClr val="FFC000"/>
              </a:buClr>
            </a:pPr>
            <a:r>
              <a:rPr lang="id-ID" dirty="0"/>
              <a:t>Penegakan diagnosis penyakit perdarahan </a:t>
            </a:r>
            <a:r>
              <a:rPr lang="id-ID" dirty="0">
                <a:sym typeface="Wingdings" pitchFamily="2" charset="2"/>
              </a:rPr>
              <a:t> </a:t>
            </a:r>
            <a:r>
              <a:rPr lang="id-ID" dirty="0"/>
              <a:t>kendala </a:t>
            </a:r>
          </a:p>
          <a:p>
            <a:pPr>
              <a:buClr>
                <a:srgbClr val="FFC000"/>
              </a:buClr>
            </a:pPr>
            <a:r>
              <a:rPr lang="id-ID" dirty="0"/>
              <a:t>fasilitas pemeriksaan laboratorium terbatas</a:t>
            </a:r>
          </a:p>
          <a:p>
            <a:pPr>
              <a:buClr>
                <a:srgbClr val="FFC000"/>
              </a:buClr>
            </a:pPr>
            <a:r>
              <a:rPr lang="id-ID" dirty="0"/>
              <a:t>langka dan mahal  </a:t>
            </a:r>
            <a:r>
              <a:rPr lang="id-ID" dirty="0">
                <a:sym typeface="Wingdings" pitchFamily="2" charset="2"/>
              </a:rPr>
              <a:t> </a:t>
            </a:r>
            <a:r>
              <a:rPr lang="id-ID" dirty="0"/>
              <a:t>karena keterbatasan stabilitas spesimen maupun reagensia</a:t>
            </a:r>
          </a:p>
          <a:p>
            <a:pPr>
              <a:buClr>
                <a:srgbClr val="FFC000"/>
              </a:buClr>
            </a:pPr>
            <a:endParaRPr lang="id-ID" dirty="0"/>
          </a:p>
          <a:p>
            <a:pPr>
              <a:buClr>
                <a:srgbClr val="FFC000"/>
              </a:buClr>
            </a:pPr>
            <a:r>
              <a:rPr lang="id-ID" dirty="0"/>
              <a:t>pemeriksaan skrining hemostasis sederhana </a:t>
            </a:r>
            <a:r>
              <a:rPr lang="id-ID" dirty="0">
                <a:sym typeface="Wingdings" pitchFamily="2" charset="2"/>
              </a:rPr>
              <a:t> </a:t>
            </a:r>
            <a:r>
              <a:rPr lang="id-ID" dirty="0"/>
              <a:t>minimal dapat mengarahkan etiologi atau mekanisme yang mendasari kelainan perdarahan pada pasien</a:t>
            </a:r>
          </a:p>
        </p:txBody>
      </p:sp>
    </p:spTree>
    <p:extLst>
      <p:ext uri="{BB962C8B-B14F-4D97-AF65-F5344CB8AC3E}">
        <p14:creationId xmlns:p14="http://schemas.microsoft.com/office/powerpoint/2010/main" val="170566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4886021"/>
              </p:ext>
            </p:extLst>
          </p:nvPr>
        </p:nvGraphicFramePr>
        <p:xfrm>
          <a:off x="0" y="428625"/>
          <a:ext cx="9144000" cy="6083301"/>
        </p:xfrm>
        <a:graphic>
          <a:graphicData uri="http://schemas.openxmlformats.org/drawingml/2006/table">
            <a:tbl>
              <a:tblPr>
                <a:tableStyleId>{793D81CF-94F2-401A-BA57-92F5A7B2D0C5}</a:tableStyleId>
              </a:tblPr>
              <a:tblGrid>
                <a:gridCol w="602136">
                  <a:extLst>
                    <a:ext uri="{9D8B030D-6E8A-4147-A177-3AD203B41FA5}">
                      <a16:colId xmlns:a16="http://schemas.microsoft.com/office/drawing/2014/main" val="20000"/>
                    </a:ext>
                  </a:extLst>
                </a:gridCol>
                <a:gridCol w="2695874">
                  <a:extLst>
                    <a:ext uri="{9D8B030D-6E8A-4147-A177-3AD203B41FA5}">
                      <a16:colId xmlns:a16="http://schemas.microsoft.com/office/drawing/2014/main" val="20001"/>
                    </a:ext>
                  </a:extLst>
                </a:gridCol>
                <a:gridCol w="1204269">
                  <a:extLst>
                    <a:ext uri="{9D8B030D-6E8A-4147-A177-3AD203B41FA5}">
                      <a16:colId xmlns:a16="http://schemas.microsoft.com/office/drawing/2014/main" val="20002"/>
                    </a:ext>
                  </a:extLst>
                </a:gridCol>
                <a:gridCol w="1945847">
                  <a:extLst>
                    <a:ext uri="{9D8B030D-6E8A-4147-A177-3AD203B41FA5}">
                      <a16:colId xmlns:a16="http://schemas.microsoft.com/office/drawing/2014/main" val="20003"/>
                    </a:ext>
                  </a:extLst>
                </a:gridCol>
                <a:gridCol w="2695874">
                  <a:extLst>
                    <a:ext uri="{9D8B030D-6E8A-4147-A177-3AD203B41FA5}">
                      <a16:colId xmlns:a16="http://schemas.microsoft.com/office/drawing/2014/main" val="20004"/>
                    </a:ext>
                  </a:extLst>
                </a:gridCol>
              </a:tblGrid>
              <a:tr h="315468">
                <a:tc>
                  <a:txBody>
                    <a:bodyPr/>
                    <a:lstStyle/>
                    <a:p>
                      <a:pPr algn="ctr" fontAlgn="ctr">
                        <a:lnSpc>
                          <a:spcPct val="115000"/>
                        </a:lnSpc>
                        <a:spcAft>
                          <a:spcPts val="0"/>
                        </a:spcAft>
                      </a:pPr>
                      <a:r>
                        <a:rPr lang="id-ID" sz="1800" b="1" dirty="0"/>
                        <a:t>No</a:t>
                      </a:r>
                      <a:endParaRPr lang="id-ID" sz="1800" b="1" dirty="0">
                        <a:latin typeface="Calibri"/>
                        <a:ea typeface="Calibri"/>
                        <a:cs typeface="Times New Roman"/>
                      </a:endParaRPr>
                    </a:p>
                  </a:txBody>
                  <a:tcPr marL="68580" marR="68580" marT="0" marB="0" anchor="ctr">
                    <a:solidFill>
                      <a:srgbClr val="99CCFF"/>
                    </a:solidFill>
                  </a:tcPr>
                </a:tc>
                <a:tc>
                  <a:txBody>
                    <a:bodyPr/>
                    <a:lstStyle/>
                    <a:p>
                      <a:pPr algn="ctr" fontAlgn="ctr">
                        <a:lnSpc>
                          <a:spcPct val="115000"/>
                        </a:lnSpc>
                        <a:spcAft>
                          <a:spcPts val="0"/>
                        </a:spcAft>
                      </a:pPr>
                      <a:r>
                        <a:rPr lang="id-ID" sz="1800" b="1"/>
                        <a:t>Aplikasi</a:t>
                      </a:r>
                      <a:endParaRPr lang="id-ID" sz="1800" b="1">
                        <a:latin typeface="Calibri"/>
                        <a:ea typeface="Calibri"/>
                        <a:cs typeface="Times New Roman"/>
                      </a:endParaRPr>
                    </a:p>
                  </a:txBody>
                  <a:tcPr marL="68580" marR="68580" marT="0" marB="0" anchor="ctr">
                    <a:solidFill>
                      <a:srgbClr val="99CCFF"/>
                    </a:solidFill>
                  </a:tcPr>
                </a:tc>
                <a:tc>
                  <a:txBody>
                    <a:bodyPr/>
                    <a:lstStyle/>
                    <a:p>
                      <a:pPr algn="ctr" fontAlgn="ctr">
                        <a:lnSpc>
                          <a:spcPct val="115000"/>
                        </a:lnSpc>
                        <a:spcAft>
                          <a:spcPts val="0"/>
                        </a:spcAft>
                      </a:pPr>
                      <a:r>
                        <a:rPr lang="id-ID" sz="1800" b="1"/>
                        <a:t>Suhu </a:t>
                      </a:r>
                      <a:endParaRPr lang="id-ID" sz="1800" b="1">
                        <a:latin typeface="Calibri"/>
                        <a:ea typeface="Calibri"/>
                        <a:cs typeface="Times New Roman"/>
                      </a:endParaRPr>
                    </a:p>
                  </a:txBody>
                  <a:tcPr marL="68580" marR="68580" marT="0" marB="0" anchor="ctr">
                    <a:solidFill>
                      <a:srgbClr val="99CCFF"/>
                    </a:solidFill>
                  </a:tcPr>
                </a:tc>
                <a:tc>
                  <a:txBody>
                    <a:bodyPr/>
                    <a:lstStyle/>
                    <a:p>
                      <a:pPr algn="ctr" fontAlgn="ctr">
                        <a:lnSpc>
                          <a:spcPct val="115000"/>
                        </a:lnSpc>
                        <a:spcAft>
                          <a:spcPts val="0"/>
                        </a:spcAft>
                      </a:pPr>
                      <a:r>
                        <a:rPr lang="id-ID" sz="1800" b="1"/>
                        <a:t>Waktu</a:t>
                      </a:r>
                      <a:endParaRPr lang="id-ID" sz="1800" b="1">
                        <a:latin typeface="Calibri"/>
                        <a:ea typeface="Calibri"/>
                        <a:cs typeface="Times New Roman"/>
                      </a:endParaRPr>
                    </a:p>
                  </a:txBody>
                  <a:tcPr marL="68580" marR="68580" marT="0" marB="0" anchor="ctr">
                    <a:solidFill>
                      <a:srgbClr val="99CCFF"/>
                    </a:solidFill>
                  </a:tcPr>
                </a:tc>
                <a:tc>
                  <a:txBody>
                    <a:bodyPr/>
                    <a:lstStyle/>
                    <a:p>
                      <a:pPr algn="ctr" fontAlgn="ctr">
                        <a:lnSpc>
                          <a:spcPct val="115000"/>
                        </a:lnSpc>
                        <a:spcAft>
                          <a:spcPts val="0"/>
                        </a:spcAft>
                      </a:pPr>
                      <a:r>
                        <a:rPr lang="id-ID" sz="1800" b="1" dirty="0"/>
                        <a:t>Keterangan</a:t>
                      </a:r>
                      <a:endParaRPr lang="id-ID" sz="1800" b="1" dirty="0">
                        <a:latin typeface="Calibri"/>
                        <a:ea typeface="Calibri"/>
                        <a:cs typeface="Times New Roman"/>
                      </a:endParaRPr>
                    </a:p>
                  </a:txBody>
                  <a:tcPr marL="68580" marR="68580" marT="0" marB="0" anchor="ctr">
                    <a:solidFill>
                      <a:srgbClr val="99CCFF"/>
                    </a:solidFill>
                  </a:tcPr>
                </a:tc>
                <a:extLst>
                  <a:ext uri="{0D108BD9-81ED-4DB2-BD59-A6C34878D82A}">
                    <a16:rowId xmlns:a16="http://schemas.microsoft.com/office/drawing/2014/main" val="10000"/>
                  </a:ext>
                </a:extLst>
              </a:tr>
              <a:tr h="607141">
                <a:tc>
                  <a:txBody>
                    <a:bodyPr/>
                    <a:lstStyle/>
                    <a:p>
                      <a:pPr algn="ctr" fontAlgn="ctr">
                        <a:lnSpc>
                          <a:spcPct val="115000"/>
                        </a:lnSpc>
                        <a:spcAft>
                          <a:spcPts val="0"/>
                        </a:spcAft>
                      </a:pPr>
                      <a:r>
                        <a:rPr lang="id-ID" sz="1400" b="1" dirty="0"/>
                        <a:t>1</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PT, dengan unfractionated heparin dalam specimen</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id-ID" sz="1400" b="1"/>
                        <a:t>18 – 24</a:t>
                      </a:r>
                      <a:r>
                        <a:rPr lang="en-US" sz="1400" b="1">
                          <a:sym typeface="Symbol"/>
                        </a:rPr>
                        <a:t></a:t>
                      </a:r>
                      <a:r>
                        <a:rPr lang="id-ID" sz="1400" b="1"/>
                        <a:t>C</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algn="ctr" fontAlgn="ctr">
                        <a:lnSpc>
                          <a:spcPct val="115000"/>
                        </a:lnSpc>
                        <a:spcAft>
                          <a:spcPts val="0"/>
                        </a:spcAft>
                      </a:pPr>
                      <a:r>
                        <a:rPr lang="id-ID" sz="1400" b="1"/>
                        <a:t>24 jam</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Tabung harus tertutup</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1"/>
                  </a:ext>
                </a:extLst>
              </a:tr>
              <a:tr h="910709">
                <a:tc>
                  <a:txBody>
                    <a:bodyPr/>
                    <a:lstStyle/>
                    <a:p>
                      <a:pPr algn="ctr" fontAlgn="ctr">
                        <a:lnSpc>
                          <a:spcPct val="115000"/>
                        </a:lnSpc>
                        <a:spcAft>
                          <a:spcPts val="0"/>
                        </a:spcAft>
                      </a:pPr>
                      <a:r>
                        <a:rPr lang="id-ID" sz="1400" b="1"/>
                        <a:t>2</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fontAlgn="ctr">
                        <a:lnSpc>
                          <a:spcPct val="115000"/>
                        </a:lnSpc>
                        <a:spcAft>
                          <a:spcPts val="0"/>
                        </a:spcAft>
                      </a:pPr>
                      <a:r>
                        <a:rPr lang="id-ID" sz="1400" b="1" dirty="0"/>
                        <a:t>APTT, dengan unfractionated heparin dalam specimen</a:t>
                      </a:r>
                      <a:endParaRPr lang="id-ID" sz="1400" b="1" dirty="0">
                        <a:latin typeface="Calibri"/>
                        <a:ea typeface="Calibri"/>
                        <a:cs typeface="Times New Roman"/>
                      </a:endParaRPr>
                    </a:p>
                  </a:txBody>
                  <a:tcPr marL="68580" marR="68580" marT="0" marB="0" anchor="ctr">
                    <a:solidFill>
                      <a:schemeClr val="tx1">
                        <a:lumMod val="95000"/>
                      </a:schemeClr>
                    </a:solidFill>
                  </a:tcPr>
                </a:tc>
                <a:tc>
                  <a:txBody>
                    <a:bodyPr/>
                    <a:lstStyle/>
                    <a:p>
                      <a:pPr algn="ctr">
                        <a:lnSpc>
                          <a:spcPct val="115000"/>
                        </a:lnSpc>
                        <a:spcAft>
                          <a:spcPts val="0"/>
                        </a:spcAft>
                      </a:pPr>
                      <a:r>
                        <a:rPr lang="id-ID" sz="1400" b="1" dirty="0"/>
                        <a:t>18 – 24</a:t>
                      </a:r>
                      <a:r>
                        <a:rPr lang="en-US" sz="1400" b="1" dirty="0">
                          <a:sym typeface="Symbol"/>
                        </a:rPr>
                        <a:t></a:t>
                      </a:r>
                      <a:r>
                        <a:rPr lang="id-ID" sz="1400" b="1" dirty="0"/>
                        <a:t>C</a:t>
                      </a:r>
                      <a:endParaRPr lang="id-ID" sz="1400" b="1" dirty="0">
                        <a:latin typeface="Calibri"/>
                        <a:ea typeface="Calibri"/>
                        <a:cs typeface="Times New Roman"/>
                      </a:endParaRPr>
                    </a:p>
                  </a:txBody>
                  <a:tcPr marL="68580" marR="68580" marT="0" marB="0" anchor="ctr">
                    <a:solidFill>
                      <a:schemeClr val="tx1">
                        <a:lumMod val="95000"/>
                      </a:schemeClr>
                    </a:solidFill>
                  </a:tcPr>
                </a:tc>
                <a:tc>
                  <a:txBody>
                    <a:bodyPr/>
                    <a:lstStyle/>
                    <a:p>
                      <a:pPr algn="ctr" fontAlgn="ctr">
                        <a:lnSpc>
                          <a:spcPct val="115000"/>
                        </a:lnSpc>
                        <a:spcAft>
                          <a:spcPts val="0"/>
                        </a:spcAft>
                      </a:pPr>
                      <a:r>
                        <a:rPr lang="id-ID" sz="1400" b="1" dirty="0"/>
                        <a:t>4 jam</a:t>
                      </a:r>
                      <a:endParaRPr lang="id-ID" sz="1400" b="1" dirty="0">
                        <a:latin typeface="Calibri"/>
                        <a:ea typeface="Calibri"/>
                        <a:cs typeface="Times New Roman"/>
                      </a:endParaRPr>
                    </a:p>
                  </a:txBody>
                  <a:tcPr marL="68580" marR="68580" marT="0" marB="0" anchor="ctr">
                    <a:solidFill>
                      <a:schemeClr val="tx1">
                        <a:lumMod val="95000"/>
                      </a:schemeClr>
                    </a:solidFill>
                  </a:tcPr>
                </a:tc>
                <a:tc>
                  <a:txBody>
                    <a:bodyPr/>
                    <a:lstStyle/>
                    <a:p>
                      <a:pPr fontAlgn="ctr">
                        <a:lnSpc>
                          <a:spcPct val="115000"/>
                        </a:lnSpc>
                        <a:spcAft>
                          <a:spcPts val="0"/>
                        </a:spcAft>
                      </a:pPr>
                      <a:r>
                        <a:rPr lang="id-ID" sz="1400" b="1" dirty="0"/>
                        <a:t>Plasma, tabung tertutup</a:t>
                      </a:r>
                      <a:endParaRPr lang="id-ID" sz="1400" b="1" dirty="0">
                        <a:latin typeface="Calibri"/>
                        <a:ea typeface="Calibri"/>
                        <a:cs typeface="Times New Roman"/>
                      </a:endParaRPr>
                    </a:p>
                  </a:txBody>
                  <a:tcPr marL="68580" marR="68580" marT="0" marB="0" anchor="ctr">
                    <a:solidFill>
                      <a:schemeClr val="tx1">
                        <a:lumMod val="95000"/>
                      </a:schemeClr>
                    </a:solidFill>
                  </a:tcPr>
                </a:tc>
                <a:extLst>
                  <a:ext uri="{0D108BD9-81ED-4DB2-BD59-A6C34878D82A}">
                    <a16:rowId xmlns:a16="http://schemas.microsoft.com/office/drawing/2014/main" val="10002"/>
                  </a:ext>
                </a:extLst>
              </a:tr>
              <a:tr h="910709">
                <a:tc>
                  <a:txBody>
                    <a:bodyPr/>
                    <a:lstStyle/>
                    <a:p>
                      <a:pPr algn="ctr" fontAlgn="ctr">
                        <a:lnSpc>
                          <a:spcPct val="115000"/>
                        </a:lnSpc>
                        <a:spcAft>
                          <a:spcPts val="0"/>
                        </a:spcAft>
                      </a:pPr>
                      <a:r>
                        <a:rPr lang="id-ID" sz="1400" b="1"/>
                        <a:t>3</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APTT untuk pemantauan terapi </a:t>
                      </a:r>
                      <a:r>
                        <a:rPr lang="id-ID" sz="1400" b="1" i="1" dirty="0"/>
                        <a:t>unfractionated heparin</a:t>
                      </a:r>
                      <a:endParaRPr lang="id-ID" sz="1400" b="1" i="1"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id-ID" sz="1400" b="1"/>
                        <a:t>18 – 24</a:t>
                      </a:r>
                      <a:r>
                        <a:rPr lang="en-US" sz="1400" b="1">
                          <a:sym typeface="Symbol"/>
                        </a:rPr>
                        <a:t></a:t>
                      </a:r>
                      <a:r>
                        <a:rPr lang="id-ID" sz="1400" b="1"/>
                        <a:t>C </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Disentrifus dalam 1 jam, pemeriksaan: dalam 4 jam</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Untuk menghindari pemendekan palsu karena PF4 menetralisir heparin</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3"/>
                  </a:ext>
                </a:extLst>
              </a:tr>
              <a:tr h="303571">
                <a:tc>
                  <a:txBody>
                    <a:bodyPr/>
                    <a:lstStyle/>
                    <a:p>
                      <a:pPr algn="ctr" fontAlgn="ctr">
                        <a:lnSpc>
                          <a:spcPct val="115000"/>
                        </a:lnSpc>
                        <a:spcAft>
                          <a:spcPts val="0"/>
                        </a:spcAft>
                      </a:pPr>
                      <a:r>
                        <a:rPr lang="id-ID" sz="1400" b="1"/>
                        <a:t>4</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fontAlgn="ctr">
                        <a:lnSpc>
                          <a:spcPct val="115000"/>
                        </a:lnSpc>
                        <a:spcAft>
                          <a:spcPts val="0"/>
                        </a:spcAft>
                      </a:pPr>
                      <a:r>
                        <a:rPr lang="id-ID" sz="1400" b="1"/>
                        <a:t>Faktor koagulasi</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algn="ctr">
                        <a:lnSpc>
                          <a:spcPct val="115000"/>
                        </a:lnSpc>
                        <a:spcAft>
                          <a:spcPts val="0"/>
                        </a:spcAft>
                      </a:pPr>
                      <a:r>
                        <a:rPr lang="id-ID" sz="1400" b="1"/>
                        <a:t>18 – 24</a:t>
                      </a:r>
                      <a:r>
                        <a:rPr lang="en-US" sz="1400" b="1">
                          <a:sym typeface="Symbol"/>
                        </a:rPr>
                        <a:t></a:t>
                      </a:r>
                      <a:r>
                        <a:rPr lang="id-ID" sz="1400" b="1"/>
                        <a:t>C</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algn="ctr" fontAlgn="ctr">
                        <a:lnSpc>
                          <a:spcPct val="115000"/>
                        </a:lnSpc>
                        <a:spcAft>
                          <a:spcPts val="0"/>
                        </a:spcAft>
                      </a:pPr>
                      <a:r>
                        <a:rPr lang="id-ID" sz="1400" b="1" dirty="0"/>
                        <a:t>4 jam</a:t>
                      </a:r>
                      <a:endParaRPr lang="id-ID" sz="1400" b="1" dirty="0">
                        <a:latin typeface="Calibri"/>
                        <a:ea typeface="Calibri"/>
                        <a:cs typeface="Times New Roman"/>
                      </a:endParaRPr>
                    </a:p>
                  </a:txBody>
                  <a:tcPr marL="68580" marR="68580" marT="0" marB="0">
                    <a:solidFill>
                      <a:schemeClr val="tx1">
                        <a:lumMod val="95000"/>
                      </a:schemeClr>
                    </a:solidFill>
                  </a:tcPr>
                </a:tc>
                <a:tc>
                  <a:txBody>
                    <a:bodyPr/>
                    <a:lstStyle/>
                    <a:p>
                      <a:pPr fontAlgn="ctr">
                        <a:lnSpc>
                          <a:spcPct val="115000"/>
                        </a:lnSpc>
                        <a:spcAft>
                          <a:spcPts val="0"/>
                        </a:spcAft>
                      </a:pPr>
                      <a:endParaRPr lang="id-ID" sz="1400" b="1" dirty="0">
                        <a:latin typeface="Calibri"/>
                        <a:ea typeface="Times New Roman"/>
                        <a:cs typeface="Arial"/>
                      </a:endParaRPr>
                    </a:p>
                  </a:txBody>
                  <a:tcPr marL="68580" marR="68580" marT="0" marB="0" anchor="ctr">
                    <a:solidFill>
                      <a:schemeClr val="tx1">
                        <a:lumMod val="95000"/>
                      </a:schemeClr>
                    </a:solidFill>
                  </a:tcPr>
                </a:tc>
                <a:extLst>
                  <a:ext uri="{0D108BD9-81ED-4DB2-BD59-A6C34878D82A}">
                    <a16:rowId xmlns:a16="http://schemas.microsoft.com/office/drawing/2014/main" val="10004"/>
                  </a:ext>
                </a:extLst>
              </a:tr>
              <a:tr h="607141">
                <a:tc>
                  <a:txBody>
                    <a:bodyPr/>
                    <a:lstStyle/>
                    <a:p>
                      <a:pPr algn="ctr" fontAlgn="ctr">
                        <a:lnSpc>
                          <a:spcPct val="115000"/>
                        </a:lnSpc>
                        <a:spcAft>
                          <a:spcPts val="0"/>
                        </a:spcAft>
                      </a:pPr>
                      <a:r>
                        <a:rPr lang="id-ID" sz="1400" b="1"/>
                        <a:t>5</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a:t>Agregasi tormbosit metode optik, PRP</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id-ID" sz="1400" b="1"/>
                        <a:t>18 – 24</a:t>
                      </a:r>
                      <a:r>
                        <a:rPr lang="en-US" sz="1400" b="1">
                          <a:sym typeface="Symbol"/>
                        </a:rPr>
                        <a:t></a:t>
                      </a:r>
                      <a:r>
                        <a:rPr lang="id-ID" sz="1400" b="1"/>
                        <a:t>C</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Pemeriksaan dalam 2-3 jam</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Tunggu 30 menit setelah sentrifugasi</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5"/>
                  </a:ext>
                </a:extLst>
              </a:tr>
              <a:tr h="303571">
                <a:tc>
                  <a:txBody>
                    <a:bodyPr/>
                    <a:lstStyle/>
                    <a:p>
                      <a:pPr algn="ctr" fontAlgn="ctr">
                        <a:lnSpc>
                          <a:spcPct val="115000"/>
                        </a:lnSpc>
                        <a:spcAft>
                          <a:spcPts val="0"/>
                        </a:spcAft>
                      </a:pPr>
                      <a:r>
                        <a:rPr lang="id-ID" sz="1400" b="1"/>
                        <a:t>6</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fontAlgn="ctr">
                        <a:lnSpc>
                          <a:spcPct val="115000"/>
                        </a:lnSpc>
                        <a:spcAft>
                          <a:spcPts val="0"/>
                        </a:spcAft>
                      </a:pPr>
                      <a:r>
                        <a:rPr lang="id-ID" sz="1400" b="1"/>
                        <a:t>Penyimpanan PPP</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algn="ctr">
                        <a:lnSpc>
                          <a:spcPct val="115000"/>
                        </a:lnSpc>
                        <a:spcAft>
                          <a:spcPts val="0"/>
                        </a:spcAft>
                      </a:pPr>
                      <a:r>
                        <a:rPr lang="id-ID" sz="1400" b="1"/>
                        <a:t> – 20</a:t>
                      </a:r>
                      <a:r>
                        <a:rPr lang="en-US" sz="1400" b="1">
                          <a:sym typeface="Symbol"/>
                        </a:rPr>
                        <a:t></a:t>
                      </a:r>
                      <a:r>
                        <a:rPr lang="id-ID" sz="1400" b="1"/>
                        <a:t>C</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algn="ctr" fontAlgn="ctr">
                        <a:lnSpc>
                          <a:spcPct val="115000"/>
                        </a:lnSpc>
                        <a:spcAft>
                          <a:spcPts val="0"/>
                        </a:spcAft>
                      </a:pPr>
                      <a:r>
                        <a:rPr lang="id-ID" sz="1400" b="1" dirty="0"/>
                        <a:t>2 minggu</a:t>
                      </a:r>
                      <a:endParaRPr lang="id-ID" sz="1400" b="1" dirty="0">
                        <a:latin typeface="Calibri"/>
                        <a:ea typeface="Calibri"/>
                        <a:cs typeface="Times New Roman"/>
                      </a:endParaRPr>
                    </a:p>
                  </a:txBody>
                  <a:tcPr marL="68580" marR="68580" marT="0" marB="0">
                    <a:solidFill>
                      <a:schemeClr val="tx1">
                        <a:lumMod val="95000"/>
                      </a:schemeClr>
                    </a:solidFill>
                  </a:tcPr>
                </a:tc>
                <a:tc>
                  <a:txBody>
                    <a:bodyPr/>
                    <a:lstStyle/>
                    <a:p>
                      <a:pPr fontAlgn="ctr">
                        <a:lnSpc>
                          <a:spcPct val="115000"/>
                        </a:lnSpc>
                        <a:spcAft>
                          <a:spcPts val="0"/>
                        </a:spcAft>
                      </a:pPr>
                      <a:r>
                        <a:rPr lang="id-ID" sz="1400" b="1" dirty="0"/>
                        <a:t>Tabung plastik  tertutup</a:t>
                      </a:r>
                      <a:endParaRPr lang="id-ID" sz="1400" b="1" dirty="0">
                        <a:latin typeface="Calibri"/>
                        <a:ea typeface="Calibri"/>
                        <a:cs typeface="Times New Roman"/>
                      </a:endParaRPr>
                    </a:p>
                  </a:txBody>
                  <a:tcPr marL="68580" marR="68580" marT="0" marB="0" anchor="ctr">
                    <a:solidFill>
                      <a:schemeClr val="tx1">
                        <a:lumMod val="95000"/>
                      </a:schemeClr>
                    </a:solidFill>
                  </a:tcPr>
                </a:tc>
                <a:extLst>
                  <a:ext uri="{0D108BD9-81ED-4DB2-BD59-A6C34878D82A}">
                    <a16:rowId xmlns:a16="http://schemas.microsoft.com/office/drawing/2014/main" val="10006"/>
                  </a:ext>
                </a:extLst>
              </a:tr>
              <a:tr h="1517850">
                <a:tc>
                  <a:txBody>
                    <a:bodyPr/>
                    <a:lstStyle/>
                    <a:p>
                      <a:pPr algn="ctr" fontAlgn="ctr">
                        <a:lnSpc>
                          <a:spcPct val="115000"/>
                        </a:lnSpc>
                        <a:spcAft>
                          <a:spcPts val="0"/>
                        </a:spcAft>
                      </a:pPr>
                      <a:r>
                        <a:rPr lang="id-ID" sz="1400" b="1"/>
                        <a:t>7</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a:t>Penyimpanan PPP</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id-ID" sz="1400" b="1"/>
                        <a:t> – 70</a:t>
                      </a:r>
                      <a:r>
                        <a:rPr lang="en-US" sz="1400" b="1">
                          <a:sym typeface="Symbol"/>
                        </a:rPr>
                        <a:t></a:t>
                      </a:r>
                      <a:r>
                        <a:rPr lang="id-ID" sz="1400" b="1"/>
                        <a:t>C</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algn="ctr" fontAlgn="ctr">
                        <a:lnSpc>
                          <a:spcPct val="115000"/>
                        </a:lnSpc>
                        <a:spcAft>
                          <a:spcPts val="0"/>
                        </a:spcAft>
                      </a:pPr>
                      <a:r>
                        <a:rPr lang="id-ID" sz="1400" b="1"/>
                        <a:t>6 bulan</a:t>
                      </a:r>
                      <a:endParaRPr lang="id-ID" sz="1400" b="1">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fontAlgn="ctr">
                        <a:lnSpc>
                          <a:spcPct val="115000"/>
                        </a:lnSpc>
                        <a:spcAft>
                          <a:spcPts val="0"/>
                        </a:spcAft>
                      </a:pPr>
                      <a:r>
                        <a:rPr lang="id-ID" sz="1400" b="1" dirty="0"/>
                        <a:t>Dicairkan pada  37</a:t>
                      </a:r>
                      <a:r>
                        <a:rPr lang="en-US" sz="1400" b="1" dirty="0">
                          <a:sym typeface="Symbol"/>
                        </a:rPr>
                        <a:t></a:t>
                      </a:r>
                      <a:r>
                        <a:rPr lang="id-ID" sz="1400" b="1" dirty="0"/>
                        <a:t>C segera jika akan dilakukan pemeriksaan. Lakukan dalam waktu 1 jam setelah dipindah dari freezer.  </a:t>
                      </a:r>
                      <a:endParaRPr lang="id-ID" sz="1400" b="1" dirty="0">
                        <a:latin typeface="Calibri"/>
                        <a:ea typeface="Calibri"/>
                        <a:cs typeface="Times New Roman"/>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7"/>
                  </a:ext>
                </a:extLst>
              </a:tr>
              <a:tr h="607141">
                <a:tc>
                  <a:txBody>
                    <a:bodyPr/>
                    <a:lstStyle/>
                    <a:p>
                      <a:pPr algn="ctr" fontAlgn="ctr">
                        <a:lnSpc>
                          <a:spcPct val="115000"/>
                        </a:lnSpc>
                        <a:spcAft>
                          <a:spcPts val="0"/>
                        </a:spcAft>
                      </a:pPr>
                      <a:r>
                        <a:rPr lang="id-ID" sz="1400" b="1"/>
                        <a:t>8</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fontAlgn="ctr">
                        <a:lnSpc>
                          <a:spcPct val="115000"/>
                        </a:lnSpc>
                        <a:spcAft>
                          <a:spcPts val="0"/>
                        </a:spcAft>
                      </a:pPr>
                      <a:r>
                        <a:rPr lang="id-ID" sz="1400" b="1"/>
                        <a:t>Penyimpanan PPP</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algn="ctr">
                        <a:lnSpc>
                          <a:spcPct val="115000"/>
                        </a:lnSpc>
                        <a:spcAft>
                          <a:spcPts val="0"/>
                        </a:spcAft>
                      </a:pPr>
                      <a:r>
                        <a:rPr lang="id-ID" sz="1400" b="1"/>
                        <a:t>1 – 6</a:t>
                      </a:r>
                      <a:r>
                        <a:rPr lang="en-US" sz="1400" b="1">
                          <a:sym typeface="Symbol"/>
                        </a:rPr>
                        <a:t></a:t>
                      </a:r>
                      <a:r>
                        <a:rPr lang="id-ID" sz="1400" b="1"/>
                        <a:t>C </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algn="ctr" fontAlgn="ctr">
                        <a:lnSpc>
                          <a:spcPct val="115000"/>
                        </a:lnSpc>
                        <a:spcAft>
                          <a:spcPts val="0"/>
                        </a:spcAft>
                      </a:pPr>
                      <a:r>
                        <a:rPr lang="id-ID" sz="1400" b="1"/>
                        <a:t>2 jam setelah thawing</a:t>
                      </a:r>
                      <a:endParaRPr lang="id-ID" sz="1400" b="1">
                        <a:latin typeface="Calibri"/>
                        <a:ea typeface="Calibri"/>
                        <a:cs typeface="Times New Roman"/>
                      </a:endParaRPr>
                    </a:p>
                  </a:txBody>
                  <a:tcPr marL="68580" marR="68580" marT="0" marB="0" anchor="ctr">
                    <a:solidFill>
                      <a:schemeClr val="tx1">
                        <a:lumMod val="95000"/>
                      </a:schemeClr>
                    </a:solidFill>
                  </a:tcPr>
                </a:tc>
                <a:tc>
                  <a:txBody>
                    <a:bodyPr/>
                    <a:lstStyle/>
                    <a:p>
                      <a:pPr fontAlgn="ctr">
                        <a:lnSpc>
                          <a:spcPct val="115000"/>
                        </a:lnSpc>
                        <a:spcAft>
                          <a:spcPts val="0"/>
                        </a:spcAft>
                      </a:pPr>
                      <a:r>
                        <a:rPr lang="id-ID" sz="1400" b="1" dirty="0"/>
                        <a:t>Jika tidak akan segera dilakukan pemeriksaan</a:t>
                      </a:r>
                      <a:endParaRPr lang="id-ID" sz="1400" b="1" dirty="0">
                        <a:latin typeface="Calibri"/>
                        <a:ea typeface="Calibri"/>
                        <a:cs typeface="Times New Roman"/>
                      </a:endParaRPr>
                    </a:p>
                  </a:txBody>
                  <a:tcPr marL="68580" marR="68580" marT="0" marB="0" anchor="ctr">
                    <a:solidFill>
                      <a:schemeClr val="tx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508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288"/>
            <a:ext cx="8229600" cy="1143000"/>
          </a:xfrm>
        </p:spPr>
        <p:txBody>
          <a:bodyPr>
            <a:normAutofit/>
          </a:bodyPr>
          <a:lstStyle/>
          <a:p>
            <a:pPr algn="ctr"/>
            <a:r>
              <a:rPr lang="id-ID" sz="3600" b="1" dirty="0">
                <a:solidFill>
                  <a:schemeClr val="accent5">
                    <a:lumMod val="60000"/>
                    <a:lumOff val="40000"/>
                  </a:schemeClr>
                </a:solidFill>
              </a:rPr>
              <a:t>Pemeriksaan</a:t>
            </a:r>
            <a:r>
              <a:rPr lang="id-ID" sz="3600" b="1" i="1" dirty="0">
                <a:solidFill>
                  <a:schemeClr val="accent5">
                    <a:lumMod val="60000"/>
                    <a:lumOff val="40000"/>
                  </a:schemeClr>
                </a:solidFill>
              </a:rPr>
              <a:t> thrombin time </a:t>
            </a:r>
            <a:r>
              <a:rPr lang="id-ID" sz="3600" b="1" dirty="0">
                <a:solidFill>
                  <a:schemeClr val="accent5">
                    <a:lumMod val="60000"/>
                    <a:lumOff val="40000"/>
                  </a:schemeClr>
                </a:solidFill>
              </a:rPr>
              <a:t>(TT)</a:t>
            </a:r>
          </a:p>
        </p:txBody>
      </p:sp>
      <p:sp>
        <p:nvSpPr>
          <p:cNvPr id="5" name="Content Placeholder 2"/>
          <p:cNvSpPr>
            <a:spLocks noGrp="1"/>
          </p:cNvSpPr>
          <p:nvPr>
            <p:ph idx="1"/>
          </p:nvPr>
        </p:nvSpPr>
        <p:spPr>
          <a:xfrm>
            <a:off x="539552" y="1628800"/>
            <a:ext cx="8153400" cy="4495800"/>
          </a:xfrm>
        </p:spPr>
        <p:txBody>
          <a:bodyPr>
            <a:noAutofit/>
          </a:bodyPr>
          <a:lstStyle/>
          <a:p>
            <a:pPr marL="0" indent="0">
              <a:buClr>
                <a:srgbClr val="E2AC00"/>
              </a:buClr>
              <a:buSzPct val="129000"/>
              <a:buNone/>
            </a:pPr>
            <a:r>
              <a:rPr lang="id-ID" b="1" dirty="0">
                <a:solidFill>
                  <a:srgbClr val="FFC000"/>
                </a:solidFill>
              </a:rPr>
              <a:t>Prinsip:</a:t>
            </a:r>
          </a:p>
          <a:p>
            <a:pPr marL="361950" indent="0">
              <a:buClr>
                <a:srgbClr val="E2AC00"/>
              </a:buClr>
              <a:buSzPct val="129000"/>
              <a:buNone/>
            </a:pPr>
            <a:r>
              <a:rPr lang="id-ID" dirty="0">
                <a:solidFill>
                  <a:schemeClr val="tx1"/>
                </a:solidFill>
              </a:rPr>
              <a:t>mengukur lama waktu plasma sitrat untuk membeku setelah penambahan </a:t>
            </a:r>
            <a:r>
              <a:rPr lang="id-ID" dirty="0">
                <a:solidFill>
                  <a:srgbClr val="99CC00"/>
                </a:solidFill>
              </a:rPr>
              <a:t>trombin</a:t>
            </a:r>
            <a:r>
              <a:rPr lang="id-ID" dirty="0">
                <a:solidFill>
                  <a:schemeClr val="tx1"/>
                </a:solidFill>
              </a:rPr>
              <a:t>, dalam detik</a:t>
            </a:r>
          </a:p>
          <a:p>
            <a:pPr marL="0" indent="0">
              <a:buClr>
                <a:srgbClr val="E2AC00"/>
              </a:buClr>
              <a:buSzPct val="129000"/>
              <a:buNone/>
            </a:pPr>
            <a:r>
              <a:rPr lang="id-ID" b="1" dirty="0">
                <a:solidFill>
                  <a:srgbClr val="FFC000"/>
                </a:solidFill>
              </a:rPr>
              <a:t>Tujuan</a:t>
            </a:r>
          </a:p>
          <a:p>
            <a:pPr marL="361950" indent="0">
              <a:buClr>
                <a:srgbClr val="E2AC00"/>
              </a:buClr>
              <a:buSzPct val="129000"/>
              <a:buNone/>
            </a:pPr>
            <a:r>
              <a:rPr lang="id-ID" dirty="0">
                <a:solidFill>
                  <a:schemeClr val="tx1"/>
                </a:solidFill>
              </a:rPr>
              <a:t>Mendeteksi kuantitas dan/atau kualitas fibrinogen dalam membentuk bekuan darah</a:t>
            </a:r>
          </a:p>
          <a:p>
            <a:pPr marL="0" indent="0">
              <a:buClr>
                <a:srgbClr val="E2AC00"/>
              </a:buClr>
              <a:buSzPct val="129000"/>
              <a:buNone/>
            </a:pPr>
            <a:r>
              <a:rPr lang="id-ID" b="1" dirty="0">
                <a:solidFill>
                  <a:srgbClr val="FFC000"/>
                </a:solidFill>
              </a:rPr>
              <a:t>Indikasi</a:t>
            </a:r>
          </a:p>
          <a:p>
            <a:pPr marL="627063" lvl="1" indent="-261938">
              <a:buClr>
                <a:schemeClr val="accent6"/>
              </a:buClr>
              <a:buSzPct val="120000"/>
            </a:pPr>
            <a:r>
              <a:rPr lang="id-ID" sz="2400" dirty="0"/>
              <a:t>disfibrinogenemia</a:t>
            </a:r>
          </a:p>
          <a:p>
            <a:pPr lvl="1">
              <a:buClr>
                <a:srgbClr val="E2AC00"/>
              </a:buClr>
              <a:buSzPct val="129000"/>
              <a:buFontTx/>
              <a:buChar char="-"/>
            </a:pPr>
            <a:endParaRPr lang="id-ID" sz="2400" dirty="0"/>
          </a:p>
        </p:txBody>
      </p:sp>
      <p:cxnSp>
        <p:nvCxnSpPr>
          <p:cNvPr id="6" name="Straight Connector 5"/>
          <p:cNvCxnSpPr/>
          <p:nvPr/>
        </p:nvCxnSpPr>
        <p:spPr>
          <a:xfrm>
            <a:off x="364714" y="1052736"/>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83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364088" y="2328239"/>
            <a:ext cx="720080" cy="432048"/>
          </a:xfrm>
          <a:prstGeom prst="rightArrow">
            <a:avLst/>
          </a:prstGeom>
          <a:solidFill>
            <a:schemeClr val="accent4">
              <a:lumMod val="60000"/>
              <a:lumOff val="4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4" name="Diagram 3"/>
          <p:cNvGraphicFramePr/>
          <p:nvPr>
            <p:extLst>
              <p:ext uri="{D42A27DB-BD31-4B8C-83A1-F6EECF244321}">
                <p14:modId xmlns:p14="http://schemas.microsoft.com/office/powerpoint/2010/main" val="2154509742"/>
              </p:ext>
            </p:extLst>
          </p:nvPr>
        </p:nvGraphicFramePr>
        <p:xfrm>
          <a:off x="1428328" y="4766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156176" y="2276872"/>
            <a:ext cx="2499339" cy="492443"/>
          </a:xfrm>
          <a:prstGeom prst="rect">
            <a:avLst/>
          </a:prstGeom>
          <a:noFill/>
        </p:spPr>
        <p:txBody>
          <a:bodyPr wrap="none" rtlCol="0">
            <a:spAutoFit/>
          </a:bodyPr>
          <a:lstStyle/>
          <a:p>
            <a:r>
              <a:rPr lang="id-ID" sz="2600" dirty="0"/>
              <a:t>Jenis perdarahan</a:t>
            </a:r>
          </a:p>
        </p:txBody>
      </p:sp>
      <p:sp>
        <p:nvSpPr>
          <p:cNvPr id="8" name="TextBox 7"/>
          <p:cNvSpPr txBox="1"/>
          <p:nvPr/>
        </p:nvSpPr>
        <p:spPr>
          <a:xfrm>
            <a:off x="710687" y="404664"/>
            <a:ext cx="2541465" cy="1938992"/>
          </a:xfrm>
          <a:prstGeom prst="rect">
            <a:avLst/>
          </a:prstGeom>
          <a:noFill/>
        </p:spPr>
        <p:txBody>
          <a:bodyPr wrap="none" rtlCol="0">
            <a:spAutoFit/>
          </a:bodyPr>
          <a:lstStyle/>
          <a:p>
            <a:pPr algn="r"/>
            <a:r>
              <a:rPr lang="id-ID" sz="2000" dirty="0"/>
              <a:t>Usia, keluhan utama,</a:t>
            </a:r>
          </a:p>
          <a:p>
            <a:pPr algn="r"/>
            <a:r>
              <a:rPr lang="id-ID" sz="2000" dirty="0"/>
              <a:t>Jenis perdarahan, </a:t>
            </a:r>
          </a:p>
          <a:p>
            <a:pPr algn="r"/>
            <a:r>
              <a:rPr lang="id-ID" sz="2000" dirty="0"/>
              <a:t>riwayat perdarahan</a:t>
            </a:r>
          </a:p>
          <a:p>
            <a:pPr algn="r"/>
            <a:r>
              <a:rPr lang="id-ID" sz="2000" dirty="0"/>
              <a:t>riwayat peny. keluarga</a:t>
            </a:r>
          </a:p>
          <a:p>
            <a:pPr algn="r"/>
            <a:r>
              <a:rPr lang="id-ID" sz="2000" dirty="0"/>
              <a:t>Penggunaan obat, </a:t>
            </a:r>
          </a:p>
          <a:p>
            <a:pPr algn="r"/>
            <a:r>
              <a:rPr lang="id-ID" sz="2000" dirty="0"/>
              <a:t>transfusi, dll </a:t>
            </a:r>
          </a:p>
        </p:txBody>
      </p:sp>
      <p:sp>
        <p:nvSpPr>
          <p:cNvPr id="9" name="TextBox 8"/>
          <p:cNvSpPr txBox="1"/>
          <p:nvPr/>
        </p:nvSpPr>
        <p:spPr>
          <a:xfrm>
            <a:off x="472754" y="5579798"/>
            <a:ext cx="1403648" cy="49244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2600" dirty="0"/>
              <a:t>vaskuler</a:t>
            </a:r>
          </a:p>
        </p:txBody>
      </p:sp>
      <p:sp>
        <p:nvSpPr>
          <p:cNvPr id="10" name="TextBox 9"/>
          <p:cNvSpPr txBox="1"/>
          <p:nvPr/>
        </p:nvSpPr>
        <p:spPr>
          <a:xfrm>
            <a:off x="5436096" y="5560784"/>
            <a:ext cx="1594372" cy="49244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2600" dirty="0"/>
              <a:t>fibrinolisis</a:t>
            </a:r>
          </a:p>
        </p:txBody>
      </p:sp>
      <p:sp>
        <p:nvSpPr>
          <p:cNvPr id="11" name="TextBox 10"/>
          <p:cNvSpPr txBox="1"/>
          <p:nvPr/>
        </p:nvSpPr>
        <p:spPr>
          <a:xfrm>
            <a:off x="3713104" y="5560784"/>
            <a:ext cx="1604169" cy="892552"/>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2600" dirty="0"/>
              <a:t>Faktor koagulasi</a:t>
            </a:r>
          </a:p>
        </p:txBody>
      </p:sp>
      <p:sp>
        <p:nvSpPr>
          <p:cNvPr id="12" name="TextBox 11"/>
          <p:cNvSpPr txBox="1"/>
          <p:nvPr/>
        </p:nvSpPr>
        <p:spPr>
          <a:xfrm>
            <a:off x="2035954" y="5567937"/>
            <a:ext cx="1537329" cy="49244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2600" dirty="0"/>
              <a:t>trombosit</a:t>
            </a:r>
          </a:p>
        </p:txBody>
      </p:sp>
      <p:sp>
        <p:nvSpPr>
          <p:cNvPr id="13" name="TextBox 12"/>
          <p:cNvSpPr txBox="1"/>
          <p:nvPr/>
        </p:nvSpPr>
        <p:spPr>
          <a:xfrm>
            <a:off x="7180054" y="5567937"/>
            <a:ext cx="1594372" cy="492443"/>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2600" dirty="0"/>
              <a:t>inhibitor</a:t>
            </a:r>
          </a:p>
        </p:txBody>
      </p:sp>
      <p:cxnSp>
        <p:nvCxnSpPr>
          <p:cNvPr id="15" name="Straight Arrow Connector 14"/>
          <p:cNvCxnSpPr/>
          <p:nvPr/>
        </p:nvCxnSpPr>
        <p:spPr>
          <a:xfrm>
            <a:off x="4467890" y="472514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71089" y="4752164"/>
            <a:ext cx="1479350" cy="619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67890" y="4751392"/>
            <a:ext cx="1568980" cy="604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59632" y="4725144"/>
            <a:ext cx="3190807" cy="6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50439" y="4725144"/>
            <a:ext cx="3361921" cy="6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96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519204"/>
            <a:ext cx="6674583" cy="990600"/>
          </a:xfrm>
        </p:spPr>
        <p:txBody>
          <a:bodyPr>
            <a:normAutofit fontScale="90000"/>
          </a:bodyPr>
          <a:lstStyle/>
          <a:p>
            <a:pPr algn="ctr"/>
            <a:r>
              <a:rPr lang="id-ID" sz="4000" dirty="0">
                <a:solidFill>
                  <a:schemeClr val="accent5">
                    <a:lumMod val="40000"/>
                    <a:lumOff val="60000"/>
                  </a:schemeClr>
                </a:solidFill>
              </a:rPr>
              <a:t>Perdarahan Mukokutaneus</a:t>
            </a:r>
            <a:br>
              <a:rPr lang="id-ID" sz="4000" dirty="0">
                <a:solidFill>
                  <a:schemeClr val="accent5">
                    <a:lumMod val="40000"/>
                    <a:lumOff val="60000"/>
                  </a:schemeClr>
                </a:solidFill>
              </a:rPr>
            </a:br>
            <a:endParaRPr lang="id-ID" sz="3100" b="1" dirty="0">
              <a:solidFill>
                <a:schemeClr val="accent5">
                  <a:lumMod val="40000"/>
                  <a:lumOff val="60000"/>
                </a:schemeClr>
              </a:solidFill>
            </a:endParaRPr>
          </a:p>
        </p:txBody>
      </p:sp>
      <p:grpSp>
        <p:nvGrpSpPr>
          <p:cNvPr id="3" name="Group 2"/>
          <p:cNvGrpSpPr/>
          <p:nvPr/>
        </p:nvGrpSpPr>
        <p:grpSpPr>
          <a:xfrm>
            <a:off x="1269162" y="1768970"/>
            <a:ext cx="6687214" cy="4468342"/>
            <a:chOff x="1763688" y="1941480"/>
            <a:chExt cx="6687214" cy="4468342"/>
          </a:xfrm>
        </p:grpSpPr>
        <p:pic>
          <p:nvPicPr>
            <p:cNvPr id="1026" name="Picture 2" descr="Image result for petechi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873728"/>
              <a:ext cx="2048125" cy="1536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techia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35"/>
            <a:stretch/>
          </p:blipFill>
          <p:spPr bwMode="auto">
            <a:xfrm>
              <a:off x="6206645" y="2785496"/>
              <a:ext cx="2244257" cy="1913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techia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35"/>
            <a:stretch/>
          </p:blipFill>
          <p:spPr bwMode="auto">
            <a:xfrm>
              <a:off x="1780105" y="1951364"/>
              <a:ext cx="1975481" cy="1047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etechia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071"/>
            <a:stretch/>
          </p:blipFill>
          <p:spPr bwMode="auto">
            <a:xfrm>
              <a:off x="3955827" y="4867259"/>
              <a:ext cx="2250819" cy="1542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0671" y="4858401"/>
              <a:ext cx="2068562" cy="15514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5942" y="1945304"/>
              <a:ext cx="2128341" cy="2762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astrointestinal bleeding"/>
            <p:cNvPicPr>
              <a:picLocks noChangeAspect="1" noChangeArrowheads="1"/>
            </p:cNvPicPr>
            <p:nvPr/>
          </p:nvPicPr>
          <p:blipFill rotWithShape="1">
            <a:blip r:embed="rId9">
              <a:extLst>
                <a:ext uri="{28A0092B-C50C-407E-A947-70E740481C1C}">
                  <a14:useLocalDpi xmlns:a14="http://schemas.microsoft.com/office/drawing/2010/main" val="0"/>
                </a:ext>
              </a:extLst>
            </a:blip>
            <a:srcRect l="5232" t="3626" r="33487" b="56876"/>
            <a:stretch/>
          </p:blipFill>
          <p:spPr bwMode="auto">
            <a:xfrm>
              <a:off x="6193636" y="1941480"/>
              <a:ext cx="2235598" cy="10005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astrointestinal bleed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3116251"/>
              <a:ext cx="1991898" cy="158687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611560" y="419735"/>
            <a:ext cx="2140330" cy="646331"/>
          </a:xfrm>
          <a:prstGeom prst="rect">
            <a:avLst/>
          </a:prstGeom>
          <a:noFill/>
        </p:spPr>
        <p:txBody>
          <a:bodyPr wrap="none" rtlCol="0">
            <a:spAutoFit/>
          </a:bodyPr>
          <a:lstStyle/>
          <a:p>
            <a:r>
              <a:rPr lang="id-ID" sz="3600" b="1" dirty="0"/>
              <a:t>KASUS 1: </a:t>
            </a:r>
          </a:p>
        </p:txBody>
      </p:sp>
    </p:spTree>
    <p:extLst>
      <p:ext uri="{BB962C8B-B14F-4D97-AF65-F5344CB8AC3E}">
        <p14:creationId xmlns:p14="http://schemas.microsoft.com/office/powerpoint/2010/main" val="64514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891373677"/>
              </p:ext>
            </p:extLst>
          </p:nvPr>
        </p:nvGraphicFramePr>
        <p:xfrm>
          <a:off x="2195736" y="387323"/>
          <a:ext cx="6408712" cy="4706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2657260" y="6021288"/>
            <a:ext cx="6467861" cy="492443"/>
          </a:xfrm>
          <a:prstGeom prst="rect">
            <a:avLst/>
          </a:prstGeom>
          <a:noFill/>
        </p:spPr>
        <p:txBody>
          <a:bodyPr wrap="none" rtlCol="0">
            <a:spAutoFit/>
          </a:bodyPr>
          <a:lstStyle/>
          <a:p>
            <a:pPr algn="ctr"/>
            <a:r>
              <a:rPr lang="id-ID" sz="2600" dirty="0"/>
              <a:t>Kelainan trombosit: kuantitas (trombositopenia) </a:t>
            </a:r>
          </a:p>
        </p:txBody>
      </p:sp>
      <p:sp>
        <p:nvSpPr>
          <p:cNvPr id="15" name="Down Arrow 14"/>
          <p:cNvSpPr/>
          <p:nvPr/>
        </p:nvSpPr>
        <p:spPr>
          <a:xfrm>
            <a:off x="5580112" y="5085184"/>
            <a:ext cx="547908" cy="72008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611560" y="419735"/>
            <a:ext cx="1896673" cy="646331"/>
          </a:xfrm>
          <a:prstGeom prst="rect">
            <a:avLst/>
          </a:prstGeom>
          <a:noFill/>
        </p:spPr>
        <p:txBody>
          <a:bodyPr wrap="none" rtlCol="0">
            <a:spAutoFit/>
          </a:bodyPr>
          <a:lstStyle/>
          <a:p>
            <a:r>
              <a:rPr lang="id-ID" sz="3600" b="1" dirty="0"/>
              <a:t>KASUS 1</a:t>
            </a:r>
          </a:p>
        </p:txBody>
      </p:sp>
    </p:spTree>
    <p:extLst>
      <p:ext uri="{BB962C8B-B14F-4D97-AF65-F5344CB8AC3E}">
        <p14:creationId xmlns:p14="http://schemas.microsoft.com/office/powerpoint/2010/main" val="15624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1491981"/>
              </p:ext>
            </p:extLst>
          </p:nvPr>
        </p:nvGraphicFramePr>
        <p:xfrm>
          <a:off x="518864" y="548680"/>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457200" y="-387424"/>
            <a:ext cx="8229600" cy="1143000"/>
          </a:xfrm>
        </p:spPr>
        <p:txBody>
          <a:bodyPr>
            <a:normAutofit/>
          </a:bodyPr>
          <a:lstStyle/>
          <a:p>
            <a:pPr algn="ctr"/>
            <a:r>
              <a:rPr lang="id-ID" sz="3400" b="1" dirty="0">
                <a:solidFill>
                  <a:schemeClr val="tx1"/>
                </a:solidFill>
              </a:rPr>
              <a:t>TROMBOSITOPENIA &amp; ETIOLOGI</a:t>
            </a:r>
          </a:p>
        </p:txBody>
      </p:sp>
      <p:sp>
        <p:nvSpPr>
          <p:cNvPr id="2" name="Oval 1"/>
          <p:cNvSpPr/>
          <p:nvPr/>
        </p:nvSpPr>
        <p:spPr>
          <a:xfrm>
            <a:off x="539552" y="15567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8604448"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847094" y="1516142"/>
            <a:ext cx="1345240" cy="369332"/>
          </a:xfrm>
          <a:prstGeom prst="rect">
            <a:avLst/>
          </a:prstGeom>
          <a:noFill/>
        </p:spPr>
        <p:txBody>
          <a:bodyPr wrap="none" rtlCol="0">
            <a:spAutoFit/>
          </a:bodyPr>
          <a:lstStyle/>
          <a:p>
            <a:r>
              <a:rPr lang="id-ID" i="1" dirty="0"/>
              <a:t>Acquired &gt;&gt;</a:t>
            </a:r>
          </a:p>
        </p:txBody>
      </p:sp>
    </p:spTree>
    <p:extLst>
      <p:ext uri="{BB962C8B-B14F-4D97-AF65-F5344CB8AC3E}">
        <p14:creationId xmlns:p14="http://schemas.microsoft.com/office/powerpoint/2010/main" val="59931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id-ID" sz="4000" dirty="0">
                <a:solidFill>
                  <a:schemeClr val="tx1"/>
                </a:solidFill>
              </a:rPr>
              <a:t>Kasus 1: isolated thrombocytopenia</a:t>
            </a:r>
          </a:p>
        </p:txBody>
      </p:sp>
      <p:sp>
        <p:nvSpPr>
          <p:cNvPr id="3" name="Content Placeholder 2"/>
          <p:cNvSpPr>
            <a:spLocks noGrp="1"/>
          </p:cNvSpPr>
          <p:nvPr>
            <p:ph idx="1"/>
          </p:nvPr>
        </p:nvSpPr>
        <p:spPr>
          <a:xfrm>
            <a:off x="518864" y="1556792"/>
            <a:ext cx="8229600" cy="5112568"/>
          </a:xfrm>
        </p:spPr>
        <p:txBody>
          <a:bodyPr>
            <a:normAutofit lnSpcReduction="10000"/>
          </a:bodyPr>
          <a:lstStyle/>
          <a:p>
            <a:r>
              <a:rPr lang="id-ID" sz="2800" dirty="0">
                <a:solidFill>
                  <a:srgbClr val="00CCFF"/>
                </a:solidFill>
              </a:rPr>
              <a:t>Sebab:</a:t>
            </a:r>
          </a:p>
          <a:p>
            <a:pPr lvl="1"/>
            <a:r>
              <a:rPr lang="id-ID" sz="2600" dirty="0"/>
              <a:t>destruksi trombosit karena proses imun:</a:t>
            </a:r>
          </a:p>
          <a:p>
            <a:pPr lvl="2"/>
            <a:r>
              <a:rPr lang="id-ID" sz="2400" dirty="0">
                <a:solidFill>
                  <a:schemeClr val="accent5"/>
                </a:solidFill>
              </a:rPr>
              <a:t>HIV, Hepatitis C</a:t>
            </a:r>
          </a:p>
          <a:p>
            <a:pPr lvl="2"/>
            <a:r>
              <a:rPr lang="id-ID" sz="2400" dirty="0">
                <a:solidFill>
                  <a:schemeClr val="accent5"/>
                </a:solidFill>
              </a:rPr>
              <a:t>bakteri (</a:t>
            </a:r>
            <a:r>
              <a:rPr lang="id-ID" sz="2400" i="1" dirty="0">
                <a:solidFill>
                  <a:schemeClr val="accent5"/>
                </a:solidFill>
              </a:rPr>
              <a:t>Helicobacter pylori</a:t>
            </a:r>
            <a:r>
              <a:rPr lang="id-ID" sz="2400" dirty="0">
                <a:solidFill>
                  <a:schemeClr val="accent5"/>
                </a:solidFill>
              </a:rPr>
              <a:t>)</a:t>
            </a:r>
          </a:p>
          <a:p>
            <a:pPr lvl="2"/>
            <a:r>
              <a:rPr lang="id-ID" sz="2400" dirty="0">
                <a:solidFill>
                  <a:schemeClr val="accent5"/>
                </a:solidFill>
              </a:rPr>
              <a:t>SLE, HIT</a:t>
            </a:r>
          </a:p>
          <a:p>
            <a:pPr lvl="2"/>
            <a:r>
              <a:rPr lang="id-ID" sz="2400" dirty="0">
                <a:solidFill>
                  <a:schemeClr val="accent5"/>
                </a:solidFill>
              </a:rPr>
              <a:t>pemakaian obat atau adanya alloantibodi</a:t>
            </a:r>
          </a:p>
          <a:p>
            <a:pPr lvl="2"/>
            <a:endParaRPr lang="id-ID" sz="2600" dirty="0">
              <a:solidFill>
                <a:schemeClr val="accent5"/>
              </a:solidFill>
            </a:endParaRPr>
          </a:p>
          <a:p>
            <a:pPr lvl="1"/>
            <a:r>
              <a:rPr lang="id-ID" sz="2600" dirty="0"/>
              <a:t> konsumsi trombosit (trauma), hipersplenisme</a:t>
            </a:r>
            <a:r>
              <a:rPr lang="id-ID" sz="2600" i="1" dirty="0"/>
              <a:t>  </a:t>
            </a:r>
          </a:p>
          <a:p>
            <a:pPr lvl="1"/>
            <a:r>
              <a:rPr lang="id-ID" sz="2600" i="1" dirty="0">
                <a:solidFill>
                  <a:schemeClr val="accent5"/>
                </a:solidFill>
              </a:rPr>
              <a:t> </a:t>
            </a:r>
            <a:r>
              <a:rPr lang="id-ID" sz="2600" i="1" dirty="0"/>
              <a:t>congenital thrombocytopenia</a:t>
            </a:r>
          </a:p>
          <a:p>
            <a:pPr lvl="1"/>
            <a:r>
              <a:rPr lang="id-ID" sz="2600" i="1" dirty="0"/>
              <a:t> gestational thrombocytopenia</a:t>
            </a:r>
            <a:r>
              <a:rPr lang="id-ID" sz="2600" dirty="0"/>
              <a:t>,</a:t>
            </a:r>
          </a:p>
          <a:p>
            <a:pPr lvl="1"/>
            <a:r>
              <a:rPr lang="id-ID" sz="2600" dirty="0"/>
              <a:t> sindroma antifosfolipid </a:t>
            </a:r>
          </a:p>
          <a:p>
            <a:endParaRPr lang="id-ID" sz="2600" dirty="0"/>
          </a:p>
        </p:txBody>
      </p:sp>
      <p:cxnSp>
        <p:nvCxnSpPr>
          <p:cNvPr id="5" name="Straight Connector 4"/>
          <p:cNvCxnSpPr/>
          <p:nvPr/>
        </p:nvCxnSpPr>
        <p:spPr>
          <a:xfrm>
            <a:off x="611560" y="1268760"/>
            <a:ext cx="77048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6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6712"/>
            <a:ext cx="9144000" cy="5727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36512" y="-459432"/>
            <a:ext cx="9227368" cy="1143000"/>
          </a:xfrm>
        </p:spPr>
        <p:txBody>
          <a:bodyPr>
            <a:normAutofit fontScale="90000"/>
          </a:bodyPr>
          <a:lstStyle/>
          <a:p>
            <a:pPr algn="ctr"/>
            <a:r>
              <a:rPr lang="id-ID" dirty="0"/>
              <a:t>Algoritme penelusuran etiologi trombositopenia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59" y="836712"/>
            <a:ext cx="7848872" cy="572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6453336"/>
            <a:ext cx="8424936" cy="369332"/>
          </a:xfrm>
          <a:prstGeom prst="rect">
            <a:avLst/>
          </a:prstGeom>
          <a:noFill/>
        </p:spPr>
        <p:txBody>
          <a:bodyPr wrap="square" rtlCol="0">
            <a:spAutoFit/>
          </a:bodyPr>
          <a:lstStyle/>
          <a:p>
            <a:endParaRPr lang="id-ID" sz="900" dirty="0"/>
          </a:p>
          <a:p>
            <a:r>
              <a:rPr lang="id-ID" sz="900" dirty="0"/>
              <a:t> Erkurt  et al., </a:t>
            </a:r>
            <a:r>
              <a:rPr lang="en-US" sz="900" dirty="0"/>
              <a:t>Thrombocytopenia in Adults: Review Article</a:t>
            </a:r>
            <a:r>
              <a:rPr lang="id-ID" sz="900" dirty="0"/>
              <a:t>,  J Hematol • 2012;1(2-3):44-53</a:t>
            </a:r>
          </a:p>
        </p:txBody>
      </p:sp>
      <p:sp>
        <p:nvSpPr>
          <p:cNvPr id="5" name="TextBox 4"/>
          <p:cNvSpPr txBox="1"/>
          <p:nvPr/>
        </p:nvSpPr>
        <p:spPr>
          <a:xfrm>
            <a:off x="107504" y="4733117"/>
            <a:ext cx="2808312" cy="1754326"/>
          </a:xfrm>
          <a:prstGeom prst="rect">
            <a:avLst/>
          </a:prstGeom>
          <a:noFill/>
        </p:spPr>
        <p:txBody>
          <a:bodyPr wrap="square" rtlCol="0">
            <a:spAutoFit/>
          </a:bodyPr>
          <a:lstStyle/>
          <a:p>
            <a:pPr marL="180975" indent="-180975">
              <a:buFont typeface="Arial" pitchFamily="34" charset="0"/>
              <a:buChar char="•"/>
            </a:pPr>
            <a:r>
              <a:rPr lang="id-ID" dirty="0">
                <a:solidFill>
                  <a:schemeClr val="bg1"/>
                </a:solidFill>
              </a:rPr>
              <a:t>ITP</a:t>
            </a:r>
          </a:p>
          <a:p>
            <a:pPr marL="180975" indent="-180975">
              <a:buFont typeface="Arial" pitchFamily="34" charset="0"/>
              <a:buChar char="•"/>
            </a:pPr>
            <a:r>
              <a:rPr lang="id-ID" dirty="0">
                <a:solidFill>
                  <a:schemeClr val="bg1"/>
                </a:solidFill>
              </a:rPr>
              <a:t>konsumsi trombosit</a:t>
            </a:r>
          </a:p>
          <a:p>
            <a:pPr marL="180975" indent="-180975">
              <a:buFont typeface="Arial" pitchFamily="34" charset="0"/>
              <a:buChar char="•"/>
            </a:pPr>
            <a:r>
              <a:rPr lang="id-ID" dirty="0">
                <a:solidFill>
                  <a:schemeClr val="bg1"/>
                </a:solidFill>
              </a:rPr>
              <a:t>hipersplenisme </a:t>
            </a:r>
          </a:p>
          <a:p>
            <a:pPr marL="180975" indent="-180975">
              <a:buFont typeface="Arial" pitchFamily="34" charset="0"/>
              <a:buChar char="•"/>
            </a:pPr>
            <a:r>
              <a:rPr lang="id-ID" i="1" dirty="0">
                <a:solidFill>
                  <a:schemeClr val="bg1"/>
                </a:solidFill>
              </a:rPr>
              <a:t>gestational thrombocytopenia</a:t>
            </a:r>
            <a:r>
              <a:rPr lang="id-ID" dirty="0">
                <a:solidFill>
                  <a:schemeClr val="bg1"/>
                </a:solidFill>
              </a:rPr>
              <a:t>, </a:t>
            </a:r>
          </a:p>
          <a:p>
            <a:pPr marL="180975" indent="-180975">
              <a:buFont typeface="Arial" pitchFamily="34" charset="0"/>
              <a:buChar char="•"/>
            </a:pPr>
            <a:r>
              <a:rPr lang="id-ID" dirty="0">
                <a:solidFill>
                  <a:schemeClr val="bg1"/>
                </a:solidFill>
              </a:rPr>
              <a:t>APS</a:t>
            </a:r>
          </a:p>
        </p:txBody>
      </p:sp>
      <p:cxnSp>
        <p:nvCxnSpPr>
          <p:cNvPr id="8" name="Straight Arrow Connector 7"/>
          <p:cNvCxnSpPr/>
          <p:nvPr/>
        </p:nvCxnSpPr>
        <p:spPr>
          <a:xfrm flipV="1">
            <a:off x="1835696" y="5610280"/>
            <a:ext cx="360040" cy="194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88024" y="4365104"/>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683568" y="314096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7524328" y="443711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99023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 y="764704"/>
            <a:ext cx="7859216" cy="4525963"/>
          </a:xfrm>
        </p:spPr>
        <p:txBody>
          <a:bodyPr>
            <a:normAutofit/>
          </a:bodyPr>
          <a:lstStyle/>
          <a:p>
            <a:r>
              <a:rPr lang="id-ID" sz="2800" i="1" dirty="0">
                <a:solidFill>
                  <a:srgbClr val="FFC000"/>
                </a:solidFill>
              </a:rPr>
              <a:t>Chronic lymphocytic leukemia</a:t>
            </a:r>
            <a:r>
              <a:rPr lang="id-ID" sz="2800" dirty="0">
                <a:solidFill>
                  <a:srgbClr val="FFC000"/>
                </a:solidFill>
              </a:rPr>
              <a:t> (CLL)</a:t>
            </a:r>
          </a:p>
          <a:p>
            <a:pPr lvl="1"/>
            <a:r>
              <a:rPr lang="id-ID" sz="2600" dirty="0"/>
              <a:t>Trombositopenia: autoimunitas </a:t>
            </a:r>
          </a:p>
          <a:p>
            <a:r>
              <a:rPr lang="id-ID" sz="2800" dirty="0">
                <a:solidFill>
                  <a:srgbClr val="FFC000"/>
                </a:solidFill>
              </a:rPr>
              <a:t>AML, ALL:</a:t>
            </a:r>
          </a:p>
          <a:p>
            <a:pPr lvl="1"/>
            <a:r>
              <a:rPr lang="id-ID" sz="2600" i="1" dirty="0"/>
              <a:t>Replacement/</a:t>
            </a:r>
            <a:r>
              <a:rPr lang="id-ID" sz="2600" dirty="0"/>
              <a:t>penggusuran sel hematopoetik normal</a:t>
            </a:r>
          </a:p>
          <a:p>
            <a:r>
              <a:rPr lang="id-ID" sz="2800" dirty="0">
                <a:solidFill>
                  <a:srgbClr val="FFC000"/>
                </a:solidFill>
              </a:rPr>
              <a:t>Trombositopenia ≈ trombosis: </a:t>
            </a:r>
          </a:p>
          <a:p>
            <a:pPr lvl="1"/>
            <a:r>
              <a:rPr lang="id-ID" sz="2600" dirty="0"/>
              <a:t>sindroma antifosfolipid</a:t>
            </a:r>
          </a:p>
          <a:p>
            <a:pPr lvl="1"/>
            <a:r>
              <a:rPr lang="id-ID" sz="2600" i="1" dirty="0"/>
              <a:t>heparin-induced thrombocytopenia</a:t>
            </a:r>
            <a:endParaRPr lang="id-ID" sz="2600" dirty="0"/>
          </a:p>
        </p:txBody>
      </p:sp>
    </p:spTree>
    <p:extLst>
      <p:ext uri="{BB962C8B-B14F-4D97-AF65-F5344CB8AC3E}">
        <p14:creationId xmlns:p14="http://schemas.microsoft.com/office/powerpoint/2010/main" val="337689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rot="5400000">
            <a:off x="1017065" y="2544578"/>
            <a:ext cx="853119" cy="1466372"/>
            <a:chOff x="903000" y="4636075"/>
            <a:chExt cx="853119" cy="1466372"/>
          </a:xfrm>
        </p:grpSpPr>
        <p:sp>
          <p:nvSpPr>
            <p:cNvPr id="27" name="TextBox 26"/>
            <p:cNvSpPr txBox="1"/>
            <p:nvPr/>
          </p:nvSpPr>
          <p:spPr>
            <a:xfrm rot="12569283">
              <a:off x="903000" y="4636075"/>
              <a:ext cx="495649" cy="769441"/>
            </a:xfrm>
            <a:prstGeom prst="rect">
              <a:avLst/>
            </a:prstGeom>
            <a:noFill/>
          </p:spPr>
          <p:txBody>
            <a:bodyPr wrap="none" rtlCol="0">
              <a:spAutoFit/>
            </a:bodyPr>
            <a:lstStyle/>
            <a:p>
              <a:r>
                <a:rPr lang="id-ID" sz="4400" dirty="0">
                  <a:solidFill>
                    <a:srgbClr val="009999"/>
                  </a:solidFill>
                </a:rPr>
                <a:t>Y</a:t>
              </a:r>
            </a:p>
          </p:txBody>
        </p:sp>
        <p:sp>
          <p:nvSpPr>
            <p:cNvPr id="28" name="TextBox 27"/>
            <p:cNvSpPr txBox="1"/>
            <p:nvPr/>
          </p:nvSpPr>
          <p:spPr>
            <a:xfrm rot="8110720">
              <a:off x="903000" y="5333006"/>
              <a:ext cx="495649" cy="769441"/>
            </a:xfrm>
            <a:prstGeom prst="rect">
              <a:avLst/>
            </a:prstGeom>
            <a:noFill/>
          </p:spPr>
          <p:txBody>
            <a:bodyPr wrap="none" rtlCol="0">
              <a:spAutoFit/>
            </a:bodyPr>
            <a:lstStyle/>
            <a:p>
              <a:r>
                <a:rPr lang="id-ID" sz="4400" dirty="0">
                  <a:solidFill>
                    <a:srgbClr val="009999"/>
                  </a:solidFill>
                </a:rPr>
                <a:t>Y</a:t>
              </a:r>
            </a:p>
          </p:txBody>
        </p:sp>
        <p:sp>
          <p:nvSpPr>
            <p:cNvPr id="29" name="TextBox 28"/>
            <p:cNvSpPr txBox="1"/>
            <p:nvPr/>
          </p:nvSpPr>
          <p:spPr>
            <a:xfrm rot="10475501">
              <a:off x="1260470" y="4997116"/>
              <a:ext cx="495649" cy="769441"/>
            </a:xfrm>
            <a:prstGeom prst="rect">
              <a:avLst/>
            </a:prstGeom>
            <a:noFill/>
          </p:spPr>
          <p:txBody>
            <a:bodyPr wrap="none" rtlCol="0">
              <a:spAutoFit/>
            </a:bodyPr>
            <a:lstStyle/>
            <a:p>
              <a:r>
                <a:rPr lang="id-ID" sz="4400" dirty="0">
                  <a:solidFill>
                    <a:srgbClr val="009999"/>
                  </a:solidFill>
                </a:rPr>
                <a:t>Y</a:t>
              </a:r>
            </a:p>
          </p:txBody>
        </p:sp>
      </p:grpSp>
      <p:sp>
        <p:nvSpPr>
          <p:cNvPr id="76" name="Right Arrow 75"/>
          <p:cNvSpPr/>
          <p:nvPr/>
        </p:nvSpPr>
        <p:spPr>
          <a:xfrm rot="20262156">
            <a:off x="3370534" y="4995775"/>
            <a:ext cx="794472" cy="481488"/>
          </a:xfrm>
          <a:prstGeom prst="rightArrow">
            <a:avLst/>
          </a:prstGeom>
          <a:solidFill>
            <a:schemeClr val="bg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7" name="TextBox 116"/>
          <p:cNvSpPr txBox="1"/>
          <p:nvPr/>
        </p:nvSpPr>
        <p:spPr>
          <a:xfrm>
            <a:off x="7900584" y="5787373"/>
            <a:ext cx="1268296" cy="369332"/>
          </a:xfrm>
          <a:prstGeom prst="rect">
            <a:avLst/>
          </a:prstGeom>
          <a:noFill/>
        </p:spPr>
        <p:txBody>
          <a:bodyPr wrap="none" rtlCol="0">
            <a:spAutoFit/>
          </a:bodyPr>
          <a:lstStyle/>
          <a:p>
            <a:r>
              <a:rPr lang="id-ID" dirty="0"/>
              <a:t>reseptor Fc </a:t>
            </a:r>
          </a:p>
        </p:txBody>
      </p:sp>
      <p:sp>
        <p:nvSpPr>
          <p:cNvPr id="120" name="TextBox 119"/>
          <p:cNvSpPr txBox="1"/>
          <p:nvPr/>
        </p:nvSpPr>
        <p:spPr>
          <a:xfrm rot="10492617">
            <a:off x="6105455" y="6411971"/>
            <a:ext cx="319318" cy="369332"/>
          </a:xfrm>
          <a:prstGeom prst="rect">
            <a:avLst/>
          </a:prstGeom>
          <a:noFill/>
        </p:spPr>
        <p:txBody>
          <a:bodyPr wrap="none" rtlCol="0">
            <a:spAutoFit/>
          </a:bodyPr>
          <a:lstStyle/>
          <a:p>
            <a:r>
              <a:rPr lang="id-ID" b="1" dirty="0">
                <a:solidFill>
                  <a:srgbClr val="00B0F0"/>
                </a:solidFill>
              </a:rPr>
              <a:t>Y</a:t>
            </a:r>
          </a:p>
        </p:txBody>
      </p:sp>
      <p:sp>
        <p:nvSpPr>
          <p:cNvPr id="121" name="TextBox 120"/>
          <p:cNvSpPr txBox="1"/>
          <p:nvPr/>
        </p:nvSpPr>
        <p:spPr>
          <a:xfrm rot="20536315">
            <a:off x="5859062" y="2423313"/>
            <a:ext cx="319318" cy="369332"/>
          </a:xfrm>
          <a:prstGeom prst="rect">
            <a:avLst/>
          </a:prstGeom>
          <a:noFill/>
        </p:spPr>
        <p:txBody>
          <a:bodyPr wrap="none" rtlCol="0">
            <a:spAutoFit/>
          </a:bodyPr>
          <a:lstStyle/>
          <a:p>
            <a:r>
              <a:rPr lang="id-ID" b="1" dirty="0">
                <a:solidFill>
                  <a:srgbClr val="00B0F0"/>
                </a:solidFill>
              </a:rPr>
              <a:t>Y</a:t>
            </a:r>
          </a:p>
        </p:txBody>
      </p:sp>
      <p:sp>
        <p:nvSpPr>
          <p:cNvPr id="122" name="TextBox 121"/>
          <p:cNvSpPr txBox="1"/>
          <p:nvPr/>
        </p:nvSpPr>
        <p:spPr>
          <a:xfrm rot="8475613">
            <a:off x="7950189" y="5508109"/>
            <a:ext cx="319318" cy="369332"/>
          </a:xfrm>
          <a:prstGeom prst="rect">
            <a:avLst/>
          </a:prstGeom>
          <a:noFill/>
        </p:spPr>
        <p:txBody>
          <a:bodyPr wrap="none" rtlCol="0">
            <a:spAutoFit/>
          </a:bodyPr>
          <a:lstStyle/>
          <a:p>
            <a:r>
              <a:rPr lang="id-ID" b="1" dirty="0">
                <a:solidFill>
                  <a:srgbClr val="00B0F0"/>
                </a:solidFill>
              </a:rPr>
              <a:t>Y</a:t>
            </a:r>
          </a:p>
        </p:txBody>
      </p:sp>
      <p:sp>
        <p:nvSpPr>
          <p:cNvPr id="123" name="TextBox 122"/>
          <p:cNvSpPr txBox="1"/>
          <p:nvPr/>
        </p:nvSpPr>
        <p:spPr>
          <a:xfrm rot="13515491">
            <a:off x="4283332" y="3563324"/>
            <a:ext cx="319318" cy="369332"/>
          </a:xfrm>
          <a:prstGeom prst="rect">
            <a:avLst/>
          </a:prstGeom>
          <a:noFill/>
        </p:spPr>
        <p:txBody>
          <a:bodyPr wrap="none" rtlCol="0">
            <a:spAutoFit/>
          </a:bodyPr>
          <a:lstStyle/>
          <a:p>
            <a:r>
              <a:rPr lang="id-ID" b="1" dirty="0">
                <a:solidFill>
                  <a:srgbClr val="00B0F0"/>
                </a:solidFill>
              </a:rPr>
              <a:t>Y</a:t>
            </a:r>
          </a:p>
        </p:txBody>
      </p:sp>
      <p:sp>
        <p:nvSpPr>
          <p:cNvPr id="124" name="TextBox 123"/>
          <p:cNvSpPr txBox="1"/>
          <p:nvPr/>
        </p:nvSpPr>
        <p:spPr>
          <a:xfrm rot="11757618">
            <a:off x="5267570" y="6390063"/>
            <a:ext cx="319318" cy="369332"/>
          </a:xfrm>
          <a:prstGeom prst="rect">
            <a:avLst/>
          </a:prstGeom>
          <a:noFill/>
        </p:spPr>
        <p:txBody>
          <a:bodyPr wrap="none" rtlCol="0">
            <a:spAutoFit/>
          </a:bodyPr>
          <a:lstStyle/>
          <a:p>
            <a:r>
              <a:rPr lang="id-ID" b="1" dirty="0">
                <a:solidFill>
                  <a:srgbClr val="00B0F0"/>
                </a:solidFill>
              </a:rPr>
              <a:t>Y</a:t>
            </a:r>
          </a:p>
        </p:txBody>
      </p:sp>
      <p:sp>
        <p:nvSpPr>
          <p:cNvPr id="115" name="TextBox 114"/>
          <p:cNvSpPr txBox="1"/>
          <p:nvPr/>
        </p:nvSpPr>
        <p:spPr>
          <a:xfrm rot="21290766">
            <a:off x="5852215" y="5630061"/>
            <a:ext cx="319318" cy="369332"/>
          </a:xfrm>
          <a:prstGeom prst="rect">
            <a:avLst/>
          </a:prstGeom>
          <a:noFill/>
        </p:spPr>
        <p:txBody>
          <a:bodyPr wrap="none" rtlCol="0">
            <a:spAutoFit/>
          </a:bodyPr>
          <a:lstStyle/>
          <a:p>
            <a:r>
              <a:rPr lang="id-ID" b="1" dirty="0">
                <a:solidFill>
                  <a:srgbClr val="00B0F0"/>
                </a:solidFill>
              </a:rPr>
              <a:t>Y</a:t>
            </a:r>
          </a:p>
        </p:txBody>
      </p:sp>
      <p:sp>
        <p:nvSpPr>
          <p:cNvPr id="114" name="TextBox 113"/>
          <p:cNvSpPr txBox="1"/>
          <p:nvPr/>
        </p:nvSpPr>
        <p:spPr>
          <a:xfrm rot="18836734">
            <a:off x="6728442" y="5228825"/>
            <a:ext cx="319318" cy="369332"/>
          </a:xfrm>
          <a:prstGeom prst="rect">
            <a:avLst/>
          </a:prstGeom>
          <a:noFill/>
        </p:spPr>
        <p:txBody>
          <a:bodyPr wrap="none" rtlCol="0">
            <a:spAutoFit/>
          </a:bodyPr>
          <a:lstStyle/>
          <a:p>
            <a:r>
              <a:rPr lang="id-ID" b="1" dirty="0">
                <a:solidFill>
                  <a:srgbClr val="00B0F0"/>
                </a:solidFill>
              </a:rPr>
              <a:t>Y</a:t>
            </a:r>
          </a:p>
        </p:txBody>
      </p:sp>
      <p:sp>
        <p:nvSpPr>
          <p:cNvPr id="118" name="TextBox 117"/>
          <p:cNvSpPr txBox="1"/>
          <p:nvPr/>
        </p:nvSpPr>
        <p:spPr>
          <a:xfrm rot="14407011">
            <a:off x="4504112" y="6001915"/>
            <a:ext cx="319318" cy="369332"/>
          </a:xfrm>
          <a:prstGeom prst="rect">
            <a:avLst/>
          </a:prstGeom>
          <a:noFill/>
        </p:spPr>
        <p:txBody>
          <a:bodyPr wrap="none" rtlCol="0">
            <a:spAutoFit/>
          </a:bodyPr>
          <a:lstStyle/>
          <a:p>
            <a:r>
              <a:rPr lang="id-ID" b="1" dirty="0">
                <a:solidFill>
                  <a:srgbClr val="00B0F0"/>
                </a:solidFill>
              </a:rPr>
              <a:t>Y</a:t>
            </a:r>
          </a:p>
        </p:txBody>
      </p:sp>
      <p:sp>
        <p:nvSpPr>
          <p:cNvPr id="113" name="TextBox 112"/>
          <p:cNvSpPr txBox="1"/>
          <p:nvPr/>
        </p:nvSpPr>
        <p:spPr>
          <a:xfrm rot="15190307">
            <a:off x="7182914" y="4174188"/>
            <a:ext cx="319318" cy="369332"/>
          </a:xfrm>
          <a:prstGeom prst="rect">
            <a:avLst/>
          </a:prstGeom>
          <a:noFill/>
        </p:spPr>
        <p:txBody>
          <a:bodyPr wrap="none" rtlCol="0">
            <a:spAutoFit/>
          </a:bodyPr>
          <a:lstStyle/>
          <a:p>
            <a:r>
              <a:rPr lang="id-ID" b="1" dirty="0">
                <a:solidFill>
                  <a:srgbClr val="00B0F0"/>
                </a:solidFill>
              </a:rPr>
              <a:t>Y</a:t>
            </a:r>
          </a:p>
        </p:txBody>
      </p:sp>
      <p:sp>
        <p:nvSpPr>
          <p:cNvPr id="109" name="TextBox 108"/>
          <p:cNvSpPr txBox="1"/>
          <p:nvPr/>
        </p:nvSpPr>
        <p:spPr>
          <a:xfrm rot="10403828">
            <a:off x="5256029" y="3524910"/>
            <a:ext cx="319318" cy="369332"/>
          </a:xfrm>
          <a:prstGeom prst="rect">
            <a:avLst/>
          </a:prstGeom>
          <a:noFill/>
        </p:spPr>
        <p:txBody>
          <a:bodyPr wrap="none" rtlCol="0">
            <a:spAutoFit/>
          </a:bodyPr>
          <a:lstStyle/>
          <a:p>
            <a:r>
              <a:rPr lang="id-ID" b="1" dirty="0">
                <a:solidFill>
                  <a:srgbClr val="00B0F0"/>
                </a:solidFill>
              </a:rPr>
              <a:t>Y</a:t>
            </a:r>
          </a:p>
        </p:txBody>
      </p:sp>
      <p:sp>
        <p:nvSpPr>
          <p:cNvPr id="112" name="TextBox 111"/>
          <p:cNvSpPr txBox="1"/>
          <p:nvPr/>
        </p:nvSpPr>
        <p:spPr>
          <a:xfrm rot="11596737">
            <a:off x="6157264" y="3434880"/>
            <a:ext cx="319318" cy="369332"/>
          </a:xfrm>
          <a:prstGeom prst="rect">
            <a:avLst/>
          </a:prstGeom>
          <a:noFill/>
        </p:spPr>
        <p:txBody>
          <a:bodyPr wrap="none" rtlCol="0">
            <a:spAutoFit/>
          </a:bodyPr>
          <a:lstStyle/>
          <a:p>
            <a:r>
              <a:rPr lang="id-ID" b="1" dirty="0">
                <a:solidFill>
                  <a:srgbClr val="00B0F0"/>
                </a:solidFill>
              </a:rPr>
              <a:t>Y</a:t>
            </a:r>
          </a:p>
        </p:txBody>
      </p:sp>
      <p:grpSp>
        <p:nvGrpSpPr>
          <p:cNvPr id="110" name="Group 109"/>
          <p:cNvGrpSpPr/>
          <p:nvPr/>
        </p:nvGrpSpPr>
        <p:grpSpPr>
          <a:xfrm rot="20342942">
            <a:off x="4349585" y="2496792"/>
            <a:ext cx="4651506" cy="3877427"/>
            <a:chOff x="3641834" y="2593676"/>
            <a:chExt cx="4896042" cy="3877427"/>
          </a:xfrm>
        </p:grpSpPr>
        <p:sp>
          <p:nvSpPr>
            <p:cNvPr id="105" name="Freeform 104"/>
            <p:cNvSpPr/>
            <p:nvPr/>
          </p:nvSpPr>
          <p:spPr>
            <a:xfrm>
              <a:off x="3641834" y="2593676"/>
              <a:ext cx="4896042" cy="3877427"/>
            </a:xfrm>
            <a:custGeom>
              <a:avLst/>
              <a:gdLst>
                <a:gd name="connsiteX0" fmla="*/ 268014 w 4896042"/>
                <a:gd name="connsiteY0" fmla="*/ 2624710 h 3877427"/>
                <a:gd name="connsiteX1" fmla="*/ 1150883 w 4896042"/>
                <a:gd name="connsiteY1" fmla="*/ 2987317 h 3877427"/>
                <a:gd name="connsiteX2" fmla="*/ 1639614 w 4896042"/>
                <a:gd name="connsiteY2" fmla="*/ 3129207 h 3877427"/>
                <a:gd name="connsiteX3" fmla="*/ 2128345 w 4896042"/>
                <a:gd name="connsiteY3" fmla="*/ 3050379 h 3877427"/>
                <a:gd name="connsiteX4" fmla="*/ 2459421 w 4896042"/>
                <a:gd name="connsiteY4" fmla="*/ 2908490 h 3877427"/>
                <a:gd name="connsiteX5" fmla="*/ 2727435 w 4896042"/>
                <a:gd name="connsiteY5" fmla="*/ 2608945 h 3877427"/>
                <a:gd name="connsiteX6" fmla="*/ 3090042 w 4896042"/>
                <a:gd name="connsiteY6" fmla="*/ 2277869 h 3877427"/>
                <a:gd name="connsiteX7" fmla="*/ 3200400 w 4896042"/>
                <a:gd name="connsiteY7" fmla="*/ 1820669 h 3877427"/>
                <a:gd name="connsiteX8" fmla="*/ 2979683 w 4896042"/>
                <a:gd name="connsiteY8" fmla="*/ 1521124 h 3877427"/>
                <a:gd name="connsiteX9" fmla="*/ 2695904 w 4896042"/>
                <a:gd name="connsiteY9" fmla="*/ 1221579 h 3877427"/>
                <a:gd name="connsiteX10" fmla="*/ 2317532 w 4896042"/>
                <a:gd name="connsiteY10" fmla="*/ 953565 h 3877427"/>
                <a:gd name="connsiteX11" fmla="*/ 1986456 w 4896042"/>
                <a:gd name="connsiteY11" fmla="*/ 843207 h 3877427"/>
                <a:gd name="connsiteX12" fmla="*/ 1592318 w 4896042"/>
                <a:gd name="connsiteY12" fmla="*/ 780145 h 3877427"/>
                <a:gd name="connsiteX13" fmla="*/ 1245476 w 4896042"/>
                <a:gd name="connsiteY13" fmla="*/ 717083 h 3877427"/>
                <a:gd name="connsiteX14" fmla="*/ 788276 w 4896042"/>
                <a:gd name="connsiteY14" fmla="*/ 654021 h 3877427"/>
                <a:gd name="connsiteX15" fmla="*/ 567559 w 4896042"/>
                <a:gd name="connsiteY15" fmla="*/ 212586 h 3877427"/>
                <a:gd name="connsiteX16" fmla="*/ 1261242 w 4896042"/>
                <a:gd name="connsiteY16" fmla="*/ 7634 h 3877427"/>
                <a:gd name="connsiteX17" fmla="*/ 2664373 w 4896042"/>
                <a:gd name="connsiteY17" fmla="*/ 70696 h 3877427"/>
                <a:gd name="connsiteX18" fmla="*/ 4162097 w 4896042"/>
                <a:gd name="connsiteY18" fmla="*/ 322945 h 3877427"/>
                <a:gd name="connsiteX19" fmla="*/ 4776952 w 4896042"/>
                <a:gd name="connsiteY19" fmla="*/ 1536890 h 3877427"/>
                <a:gd name="connsiteX20" fmla="*/ 4840014 w 4896042"/>
                <a:gd name="connsiteY20" fmla="*/ 2656241 h 3877427"/>
                <a:gd name="connsiteX21" fmla="*/ 4146332 w 4896042"/>
                <a:gd name="connsiteY21" fmla="*/ 3271096 h 3877427"/>
                <a:gd name="connsiteX22" fmla="*/ 3090042 w 4896042"/>
                <a:gd name="connsiteY22" fmla="*/ 3696765 h 3877427"/>
                <a:gd name="connsiteX23" fmla="*/ 1702676 w 4896042"/>
                <a:gd name="connsiteY23" fmla="*/ 3870186 h 3877427"/>
                <a:gd name="connsiteX24" fmla="*/ 551794 w 4896042"/>
                <a:gd name="connsiteY24" fmla="*/ 3476048 h 3877427"/>
                <a:gd name="connsiteX25" fmla="*/ 236483 w 4896042"/>
                <a:gd name="connsiteY25" fmla="*/ 3208034 h 3877427"/>
                <a:gd name="connsiteX26" fmla="*/ 47297 w 4896042"/>
                <a:gd name="connsiteY26" fmla="*/ 2955786 h 3877427"/>
                <a:gd name="connsiteX27" fmla="*/ 0 w 4896042"/>
                <a:gd name="connsiteY27" fmla="*/ 2766600 h 3877427"/>
                <a:gd name="connsiteX28" fmla="*/ 47297 w 4896042"/>
                <a:gd name="connsiteY28" fmla="*/ 2608945 h 387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6042" h="3877427">
                  <a:moveTo>
                    <a:pt x="268014" y="2624710"/>
                  </a:moveTo>
                  <a:cubicBezTo>
                    <a:pt x="595148" y="2763972"/>
                    <a:pt x="922283" y="2903234"/>
                    <a:pt x="1150883" y="2987317"/>
                  </a:cubicBezTo>
                  <a:cubicBezTo>
                    <a:pt x="1379483" y="3071400"/>
                    <a:pt x="1476704" y="3118697"/>
                    <a:pt x="1639614" y="3129207"/>
                  </a:cubicBezTo>
                  <a:cubicBezTo>
                    <a:pt x="1802524" y="3139717"/>
                    <a:pt x="1991711" y="3087165"/>
                    <a:pt x="2128345" y="3050379"/>
                  </a:cubicBezTo>
                  <a:cubicBezTo>
                    <a:pt x="2264979" y="3013593"/>
                    <a:pt x="2359573" y="2982062"/>
                    <a:pt x="2459421" y="2908490"/>
                  </a:cubicBezTo>
                  <a:cubicBezTo>
                    <a:pt x="2559269" y="2834918"/>
                    <a:pt x="2622332" y="2714048"/>
                    <a:pt x="2727435" y="2608945"/>
                  </a:cubicBezTo>
                  <a:cubicBezTo>
                    <a:pt x="2832538" y="2503842"/>
                    <a:pt x="3011215" y="2409248"/>
                    <a:pt x="3090042" y="2277869"/>
                  </a:cubicBezTo>
                  <a:cubicBezTo>
                    <a:pt x="3168869" y="2146490"/>
                    <a:pt x="3218793" y="1946793"/>
                    <a:pt x="3200400" y="1820669"/>
                  </a:cubicBezTo>
                  <a:cubicBezTo>
                    <a:pt x="3182007" y="1694545"/>
                    <a:pt x="3063766" y="1620972"/>
                    <a:pt x="2979683" y="1521124"/>
                  </a:cubicBezTo>
                  <a:cubicBezTo>
                    <a:pt x="2895600" y="1421276"/>
                    <a:pt x="2806263" y="1316172"/>
                    <a:pt x="2695904" y="1221579"/>
                  </a:cubicBezTo>
                  <a:cubicBezTo>
                    <a:pt x="2585545" y="1126986"/>
                    <a:pt x="2435773" y="1016627"/>
                    <a:pt x="2317532" y="953565"/>
                  </a:cubicBezTo>
                  <a:cubicBezTo>
                    <a:pt x="2199291" y="890503"/>
                    <a:pt x="2107325" y="872110"/>
                    <a:pt x="1986456" y="843207"/>
                  </a:cubicBezTo>
                  <a:cubicBezTo>
                    <a:pt x="1865587" y="814304"/>
                    <a:pt x="1715815" y="801166"/>
                    <a:pt x="1592318" y="780145"/>
                  </a:cubicBezTo>
                  <a:cubicBezTo>
                    <a:pt x="1468821" y="759124"/>
                    <a:pt x="1379483" y="738104"/>
                    <a:pt x="1245476" y="717083"/>
                  </a:cubicBezTo>
                  <a:cubicBezTo>
                    <a:pt x="1111469" y="696062"/>
                    <a:pt x="901262" y="738104"/>
                    <a:pt x="788276" y="654021"/>
                  </a:cubicBezTo>
                  <a:cubicBezTo>
                    <a:pt x="675290" y="569938"/>
                    <a:pt x="488731" y="320317"/>
                    <a:pt x="567559" y="212586"/>
                  </a:cubicBezTo>
                  <a:cubicBezTo>
                    <a:pt x="646387" y="104855"/>
                    <a:pt x="911773" y="31282"/>
                    <a:pt x="1261242" y="7634"/>
                  </a:cubicBezTo>
                  <a:cubicBezTo>
                    <a:pt x="1610711" y="-16014"/>
                    <a:pt x="2180897" y="18144"/>
                    <a:pt x="2664373" y="70696"/>
                  </a:cubicBezTo>
                  <a:cubicBezTo>
                    <a:pt x="3147849" y="123248"/>
                    <a:pt x="3810001" y="78579"/>
                    <a:pt x="4162097" y="322945"/>
                  </a:cubicBezTo>
                  <a:cubicBezTo>
                    <a:pt x="4514194" y="567311"/>
                    <a:pt x="4663966" y="1148007"/>
                    <a:pt x="4776952" y="1536890"/>
                  </a:cubicBezTo>
                  <a:cubicBezTo>
                    <a:pt x="4889938" y="1925773"/>
                    <a:pt x="4945117" y="2367207"/>
                    <a:pt x="4840014" y="2656241"/>
                  </a:cubicBezTo>
                  <a:cubicBezTo>
                    <a:pt x="4734911" y="2945275"/>
                    <a:pt x="4437994" y="3097675"/>
                    <a:pt x="4146332" y="3271096"/>
                  </a:cubicBezTo>
                  <a:cubicBezTo>
                    <a:pt x="3854670" y="3444517"/>
                    <a:pt x="3497318" y="3596917"/>
                    <a:pt x="3090042" y="3696765"/>
                  </a:cubicBezTo>
                  <a:cubicBezTo>
                    <a:pt x="2682766" y="3796613"/>
                    <a:pt x="2125717" y="3906972"/>
                    <a:pt x="1702676" y="3870186"/>
                  </a:cubicBezTo>
                  <a:cubicBezTo>
                    <a:pt x="1279635" y="3833400"/>
                    <a:pt x="796160" y="3586407"/>
                    <a:pt x="551794" y="3476048"/>
                  </a:cubicBezTo>
                  <a:cubicBezTo>
                    <a:pt x="307428" y="3365689"/>
                    <a:pt x="320566" y="3294744"/>
                    <a:pt x="236483" y="3208034"/>
                  </a:cubicBezTo>
                  <a:cubicBezTo>
                    <a:pt x="152400" y="3121324"/>
                    <a:pt x="86711" y="3029358"/>
                    <a:pt x="47297" y="2955786"/>
                  </a:cubicBezTo>
                  <a:cubicBezTo>
                    <a:pt x="7883" y="2882214"/>
                    <a:pt x="0" y="2824407"/>
                    <a:pt x="0" y="2766600"/>
                  </a:cubicBezTo>
                  <a:cubicBezTo>
                    <a:pt x="0" y="2708793"/>
                    <a:pt x="23648" y="2658869"/>
                    <a:pt x="47297" y="2608945"/>
                  </a:cubicBezTo>
                </a:path>
              </a:pathLst>
            </a:custGeom>
            <a:blipFill>
              <a:blip r:embed="rId3">
                <a:duotone>
                  <a:prstClr val="black"/>
                  <a:schemeClr val="accent1">
                    <a:tint val="45000"/>
                    <a:satMod val="400000"/>
                  </a:schemeClr>
                </a:duotone>
              </a:blip>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B0F0"/>
                </a:solidFill>
              </a:endParaRPr>
            </a:p>
          </p:txBody>
        </p:sp>
        <p:sp>
          <p:nvSpPr>
            <p:cNvPr id="108" name="Freeform 107"/>
            <p:cNvSpPr/>
            <p:nvPr/>
          </p:nvSpPr>
          <p:spPr>
            <a:xfrm>
              <a:off x="7233875" y="3475345"/>
              <a:ext cx="953472" cy="1951253"/>
            </a:xfrm>
            <a:custGeom>
              <a:avLst/>
              <a:gdLst>
                <a:gd name="connsiteX0" fmla="*/ 112856 w 953472"/>
                <a:gd name="connsiteY0" fmla="*/ 261083 h 1951253"/>
                <a:gd name="connsiteX1" fmla="*/ 380870 w 953472"/>
                <a:gd name="connsiteY1" fmla="*/ 8834 h 1951253"/>
                <a:gd name="connsiteX2" fmla="*/ 885366 w 953472"/>
                <a:gd name="connsiteY2" fmla="*/ 576393 h 1951253"/>
                <a:gd name="connsiteX3" fmla="*/ 948428 w 953472"/>
                <a:gd name="connsiteY3" fmla="*/ 1175483 h 1951253"/>
                <a:gd name="connsiteX4" fmla="*/ 885366 w 953472"/>
                <a:gd name="connsiteY4" fmla="*/ 1648448 h 1951253"/>
                <a:gd name="connsiteX5" fmla="*/ 506994 w 953472"/>
                <a:gd name="connsiteY5" fmla="*/ 1947993 h 1951253"/>
                <a:gd name="connsiteX6" fmla="*/ 97091 w 953472"/>
                <a:gd name="connsiteY6" fmla="*/ 1790338 h 1951253"/>
                <a:gd name="connsiteX7" fmla="*/ 2497 w 953472"/>
                <a:gd name="connsiteY7" fmla="*/ 1522324 h 1951253"/>
                <a:gd name="connsiteX8" fmla="*/ 160153 w 953472"/>
                <a:gd name="connsiteY8" fmla="*/ 1159717 h 1951253"/>
                <a:gd name="connsiteX9" fmla="*/ 317808 w 953472"/>
                <a:gd name="connsiteY9" fmla="*/ 939000 h 1951253"/>
                <a:gd name="connsiteX10" fmla="*/ 333573 w 953472"/>
                <a:gd name="connsiteY10" fmla="*/ 670986 h 1951253"/>
                <a:gd name="connsiteX11" fmla="*/ 112856 w 953472"/>
                <a:gd name="connsiteY11" fmla="*/ 261083 h 195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472" h="1951253">
                  <a:moveTo>
                    <a:pt x="112856" y="261083"/>
                  </a:moveTo>
                  <a:cubicBezTo>
                    <a:pt x="120739" y="150724"/>
                    <a:pt x="252118" y="-43718"/>
                    <a:pt x="380870" y="8834"/>
                  </a:cubicBezTo>
                  <a:cubicBezTo>
                    <a:pt x="509622" y="61386"/>
                    <a:pt x="790773" y="381952"/>
                    <a:pt x="885366" y="576393"/>
                  </a:cubicBezTo>
                  <a:cubicBezTo>
                    <a:pt x="979959" y="770835"/>
                    <a:pt x="948428" y="996807"/>
                    <a:pt x="948428" y="1175483"/>
                  </a:cubicBezTo>
                  <a:cubicBezTo>
                    <a:pt x="948428" y="1354159"/>
                    <a:pt x="958938" y="1519696"/>
                    <a:pt x="885366" y="1648448"/>
                  </a:cubicBezTo>
                  <a:cubicBezTo>
                    <a:pt x="811794" y="1777200"/>
                    <a:pt x="638373" y="1924345"/>
                    <a:pt x="506994" y="1947993"/>
                  </a:cubicBezTo>
                  <a:cubicBezTo>
                    <a:pt x="375615" y="1971641"/>
                    <a:pt x="181174" y="1861283"/>
                    <a:pt x="97091" y="1790338"/>
                  </a:cubicBezTo>
                  <a:cubicBezTo>
                    <a:pt x="13008" y="1719393"/>
                    <a:pt x="-8013" y="1627427"/>
                    <a:pt x="2497" y="1522324"/>
                  </a:cubicBezTo>
                  <a:cubicBezTo>
                    <a:pt x="13007" y="1417221"/>
                    <a:pt x="107601" y="1256938"/>
                    <a:pt x="160153" y="1159717"/>
                  </a:cubicBezTo>
                  <a:cubicBezTo>
                    <a:pt x="212705" y="1062496"/>
                    <a:pt x="288905" y="1020455"/>
                    <a:pt x="317808" y="939000"/>
                  </a:cubicBezTo>
                  <a:cubicBezTo>
                    <a:pt x="346711" y="857545"/>
                    <a:pt x="365104" y="778717"/>
                    <a:pt x="333573" y="670986"/>
                  </a:cubicBezTo>
                  <a:cubicBezTo>
                    <a:pt x="302042" y="563255"/>
                    <a:pt x="104973" y="371442"/>
                    <a:pt x="112856" y="261083"/>
                  </a:cubicBezTo>
                  <a:close/>
                </a:path>
              </a:pathLst>
            </a:custGeom>
            <a:solidFill>
              <a:schemeClr val="accent5">
                <a:lumMod val="50000"/>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B0F0"/>
                </a:solidFill>
              </a:endParaRPr>
            </a:p>
          </p:txBody>
        </p:sp>
      </p:grpSp>
      <p:grpSp>
        <p:nvGrpSpPr>
          <p:cNvPr id="78" name="Group 77"/>
          <p:cNvGrpSpPr/>
          <p:nvPr/>
        </p:nvGrpSpPr>
        <p:grpSpPr>
          <a:xfrm rot="20896835">
            <a:off x="4493387" y="3586768"/>
            <a:ext cx="3015147" cy="2298584"/>
            <a:chOff x="2782770" y="4504580"/>
            <a:chExt cx="3015147" cy="2298584"/>
          </a:xfrm>
        </p:grpSpPr>
        <p:sp>
          <p:nvSpPr>
            <p:cNvPr id="91" name="TextBox 90"/>
            <p:cNvSpPr txBox="1"/>
            <p:nvPr/>
          </p:nvSpPr>
          <p:spPr>
            <a:xfrm rot="11980207">
              <a:off x="4471606" y="4504580"/>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93" name="TextBox 92"/>
            <p:cNvSpPr txBox="1"/>
            <p:nvPr/>
          </p:nvSpPr>
          <p:spPr>
            <a:xfrm rot="15936029">
              <a:off x="5156556" y="5203587"/>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94" name="TextBox 93"/>
            <p:cNvSpPr txBox="1"/>
            <p:nvPr/>
          </p:nvSpPr>
          <p:spPr>
            <a:xfrm>
              <a:off x="3837046" y="6033723"/>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95" name="TextBox 94"/>
            <p:cNvSpPr txBox="1"/>
            <p:nvPr/>
          </p:nvSpPr>
          <p:spPr>
            <a:xfrm rot="19959978">
              <a:off x="4639966" y="5869544"/>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96" name="TextBox 95"/>
            <p:cNvSpPr txBox="1"/>
            <p:nvPr/>
          </p:nvSpPr>
          <p:spPr>
            <a:xfrm rot="2231581">
              <a:off x="2782770" y="5760109"/>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grpSp>
      <p:sp>
        <p:nvSpPr>
          <p:cNvPr id="111" name="TextBox 110"/>
          <p:cNvSpPr txBox="1"/>
          <p:nvPr/>
        </p:nvSpPr>
        <p:spPr>
          <a:xfrm>
            <a:off x="7180374" y="5058390"/>
            <a:ext cx="1116459" cy="369332"/>
          </a:xfrm>
          <a:prstGeom prst="rect">
            <a:avLst/>
          </a:prstGeom>
          <a:noFill/>
        </p:spPr>
        <p:txBody>
          <a:bodyPr wrap="none" rtlCol="0">
            <a:spAutoFit/>
          </a:bodyPr>
          <a:lstStyle/>
          <a:p>
            <a:r>
              <a:rPr lang="id-ID" dirty="0">
                <a:effectLst>
                  <a:outerShdw blurRad="50800" dist="38100" dir="2700000" algn="tl" rotWithShape="0">
                    <a:prstClr val="black">
                      <a:alpha val="40000"/>
                    </a:prstClr>
                  </a:outerShdw>
                </a:effectLst>
              </a:rPr>
              <a:t>makrofag</a:t>
            </a:r>
          </a:p>
        </p:txBody>
      </p:sp>
      <p:sp>
        <p:nvSpPr>
          <p:cNvPr id="127" name="Right Arrow 126"/>
          <p:cNvSpPr/>
          <p:nvPr/>
        </p:nvSpPr>
        <p:spPr>
          <a:xfrm rot="5400000">
            <a:off x="1173481" y="3882132"/>
            <a:ext cx="536719" cy="481488"/>
          </a:xfrm>
          <a:prstGeom prst="rightArrow">
            <a:avLst/>
          </a:prstGeom>
          <a:solidFill>
            <a:schemeClr val="bg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5" name="TextBox 124"/>
          <p:cNvSpPr txBox="1"/>
          <p:nvPr/>
        </p:nvSpPr>
        <p:spPr>
          <a:xfrm>
            <a:off x="2987824" y="982469"/>
            <a:ext cx="3076676" cy="646331"/>
          </a:xfrm>
          <a:prstGeom prst="rect">
            <a:avLst/>
          </a:prstGeom>
          <a:noFill/>
        </p:spPr>
        <p:txBody>
          <a:bodyPr wrap="none" rtlCol="0">
            <a:spAutoFit/>
          </a:bodyPr>
          <a:lstStyle/>
          <a:p>
            <a:r>
              <a:rPr lang="id-ID" dirty="0"/>
              <a:t>trombosit  terpapar oleh</a:t>
            </a:r>
          </a:p>
          <a:p>
            <a:r>
              <a:rPr lang="id-ID" dirty="0"/>
              <a:t>antigen (virus, bakteri, obat dll)</a:t>
            </a:r>
          </a:p>
        </p:txBody>
      </p:sp>
      <p:sp>
        <p:nvSpPr>
          <p:cNvPr id="3072" name="TextBox 3071"/>
          <p:cNvSpPr txBox="1"/>
          <p:nvPr/>
        </p:nvSpPr>
        <p:spPr>
          <a:xfrm>
            <a:off x="2051720" y="2786246"/>
            <a:ext cx="1999458" cy="923330"/>
          </a:xfrm>
          <a:prstGeom prst="rect">
            <a:avLst/>
          </a:prstGeom>
          <a:noFill/>
        </p:spPr>
        <p:txBody>
          <a:bodyPr wrap="none" rtlCol="0">
            <a:spAutoFit/>
          </a:bodyPr>
          <a:lstStyle/>
          <a:p>
            <a:r>
              <a:rPr lang="id-ID" dirty="0"/>
              <a:t>tubuh memproduksi </a:t>
            </a:r>
          </a:p>
          <a:p>
            <a:r>
              <a:rPr lang="id-ID" dirty="0"/>
              <a:t>autoantibodi</a:t>
            </a:r>
          </a:p>
          <a:p>
            <a:r>
              <a:rPr lang="id-ID" dirty="0"/>
              <a:t>anti-trombosit</a:t>
            </a:r>
          </a:p>
        </p:txBody>
      </p:sp>
      <p:sp>
        <p:nvSpPr>
          <p:cNvPr id="132" name="Right Arrow 131"/>
          <p:cNvSpPr/>
          <p:nvPr/>
        </p:nvSpPr>
        <p:spPr>
          <a:xfrm rot="5400000">
            <a:off x="1200838" y="2091652"/>
            <a:ext cx="504047" cy="480337"/>
          </a:xfrm>
          <a:prstGeom prst="rightArrow">
            <a:avLst/>
          </a:prstGeom>
          <a:solidFill>
            <a:schemeClr val="bg1">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078" name="Group 3077"/>
          <p:cNvGrpSpPr/>
          <p:nvPr/>
        </p:nvGrpSpPr>
        <p:grpSpPr>
          <a:xfrm>
            <a:off x="531903" y="539422"/>
            <a:ext cx="2285154" cy="1221972"/>
            <a:chOff x="2339752" y="412577"/>
            <a:chExt cx="2285154" cy="1221972"/>
          </a:xfrm>
        </p:grpSpPr>
        <p:grpSp>
          <p:nvGrpSpPr>
            <p:cNvPr id="51" name="Group 50"/>
            <p:cNvGrpSpPr/>
            <p:nvPr/>
          </p:nvGrpSpPr>
          <p:grpSpPr>
            <a:xfrm>
              <a:off x="2339752" y="412577"/>
              <a:ext cx="2285154" cy="1221972"/>
              <a:chOff x="3098013" y="2275459"/>
              <a:chExt cx="2285154" cy="1221972"/>
            </a:xfrm>
          </p:grpSpPr>
          <p:sp>
            <p:nvSpPr>
              <p:cNvPr id="52" name="Isosceles Triangle 51"/>
              <p:cNvSpPr/>
              <p:nvPr/>
            </p:nvSpPr>
            <p:spPr>
              <a:xfrm>
                <a:off x="4168342" y="2275459"/>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Isosceles Triangle 52"/>
              <p:cNvSpPr/>
              <p:nvPr/>
            </p:nvSpPr>
            <p:spPr>
              <a:xfrm rot="1542698">
                <a:off x="4825400" y="2390611"/>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Isosceles Triangle 53"/>
              <p:cNvSpPr/>
              <p:nvPr/>
            </p:nvSpPr>
            <p:spPr>
              <a:xfrm rot="3713602">
                <a:off x="5203599" y="2666600"/>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Isosceles Triangle 54"/>
              <p:cNvSpPr/>
              <p:nvPr/>
            </p:nvSpPr>
            <p:spPr>
              <a:xfrm rot="20429417">
                <a:off x="3500264" y="2360376"/>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Isosceles Triangle 55"/>
              <p:cNvSpPr/>
              <p:nvPr/>
            </p:nvSpPr>
            <p:spPr>
              <a:xfrm rot="8848040">
                <a:off x="4959892" y="3191662"/>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Isosceles Triangle 56"/>
              <p:cNvSpPr/>
              <p:nvPr/>
            </p:nvSpPr>
            <p:spPr>
              <a:xfrm rot="21234873">
                <a:off x="3860304" y="227849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Isosceles Triangle 57"/>
              <p:cNvSpPr/>
              <p:nvPr/>
            </p:nvSpPr>
            <p:spPr>
              <a:xfrm rot="9576465">
                <a:off x="4696698" y="330418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Isosceles Triangle 58"/>
              <p:cNvSpPr/>
              <p:nvPr/>
            </p:nvSpPr>
            <p:spPr>
              <a:xfrm rot="10505133">
                <a:off x="4282274" y="3374693"/>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Isosceles Triangle 59"/>
              <p:cNvSpPr/>
              <p:nvPr/>
            </p:nvSpPr>
            <p:spPr>
              <a:xfrm rot="13487709">
                <a:off x="3098013" y="3063850"/>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Isosceles Triangle 60"/>
              <p:cNvSpPr/>
              <p:nvPr/>
            </p:nvSpPr>
            <p:spPr>
              <a:xfrm rot="12741353">
                <a:off x="3356760" y="3235415"/>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Isosceles Triangle 61"/>
              <p:cNvSpPr/>
              <p:nvPr/>
            </p:nvSpPr>
            <p:spPr>
              <a:xfrm rot="11056153">
                <a:off x="3975124" y="3377518"/>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Isosceles Triangle 64"/>
              <p:cNvSpPr/>
              <p:nvPr/>
            </p:nvSpPr>
            <p:spPr>
              <a:xfrm rot="971615">
                <a:off x="4548912" y="2308198"/>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Isosceles Triangle 69"/>
              <p:cNvSpPr/>
              <p:nvPr/>
            </p:nvSpPr>
            <p:spPr>
              <a:xfrm rot="6718825">
                <a:off x="5225202" y="295944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Isosceles Triangle 70"/>
              <p:cNvSpPr/>
              <p:nvPr/>
            </p:nvSpPr>
            <p:spPr>
              <a:xfrm rot="19603163">
                <a:off x="3191459" y="2506426"/>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p:nvSpPr>
            <p:spPr>
              <a:xfrm>
                <a:off x="3140224" y="2382672"/>
                <a:ext cx="2160240" cy="1008112"/>
              </a:xfrm>
              <a:prstGeom prst="ellipse">
                <a:avLst/>
              </a:prstGeom>
              <a:solidFill>
                <a:schemeClr val="accent5"/>
              </a:solidFill>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76" name="TextBox 3075"/>
            <p:cNvSpPr txBox="1"/>
            <p:nvPr/>
          </p:nvSpPr>
          <p:spPr>
            <a:xfrm>
              <a:off x="2907543" y="820855"/>
              <a:ext cx="1021626" cy="369332"/>
            </a:xfrm>
            <a:prstGeom prst="rect">
              <a:avLst/>
            </a:prstGeom>
            <a:noFill/>
          </p:spPr>
          <p:txBody>
            <a:bodyPr wrap="none" rtlCol="0">
              <a:spAutoFit/>
            </a:bodyPr>
            <a:lstStyle/>
            <a:p>
              <a:r>
                <a:rPr lang="id-ID" dirty="0">
                  <a:solidFill>
                    <a:schemeClr val="tx2">
                      <a:lumMod val="10000"/>
                    </a:schemeClr>
                  </a:solidFill>
                </a:rPr>
                <a:t>trombosit</a:t>
              </a:r>
            </a:p>
          </p:txBody>
        </p:sp>
      </p:grpSp>
      <p:sp>
        <p:nvSpPr>
          <p:cNvPr id="3077" name="TextBox 3076"/>
          <p:cNvSpPr txBox="1"/>
          <p:nvPr/>
        </p:nvSpPr>
        <p:spPr>
          <a:xfrm>
            <a:off x="6398081" y="1556792"/>
            <a:ext cx="2638415" cy="646331"/>
          </a:xfrm>
          <a:prstGeom prst="rect">
            <a:avLst/>
          </a:prstGeom>
          <a:noFill/>
        </p:spPr>
        <p:txBody>
          <a:bodyPr wrap="none" rtlCol="0">
            <a:spAutoFit/>
          </a:bodyPr>
          <a:lstStyle/>
          <a:p>
            <a:r>
              <a:rPr lang="id-ID" dirty="0"/>
              <a:t>Fagositosis oleh makrofag </a:t>
            </a:r>
          </a:p>
          <a:p>
            <a:r>
              <a:rPr lang="id-ID" dirty="0">
                <a:sym typeface="Wingdings" pitchFamily="2" charset="2"/>
              </a:rPr>
              <a:t> destruksi trombosit</a:t>
            </a:r>
            <a:endParaRPr lang="id-ID" dirty="0"/>
          </a:p>
        </p:txBody>
      </p:sp>
      <p:grpSp>
        <p:nvGrpSpPr>
          <p:cNvPr id="101" name="Group 100"/>
          <p:cNvGrpSpPr/>
          <p:nvPr/>
        </p:nvGrpSpPr>
        <p:grpSpPr>
          <a:xfrm rot="20963820">
            <a:off x="4649664" y="4120214"/>
            <a:ext cx="2285154" cy="1221972"/>
            <a:chOff x="3098013" y="2275459"/>
            <a:chExt cx="2285154" cy="1221972"/>
          </a:xfrm>
        </p:grpSpPr>
        <p:sp>
          <p:nvSpPr>
            <p:cNvPr id="103" name="Isosceles Triangle 102"/>
            <p:cNvSpPr/>
            <p:nvPr/>
          </p:nvSpPr>
          <p:spPr>
            <a:xfrm>
              <a:off x="4168342" y="2275459"/>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 name="Isosceles Triangle 103"/>
            <p:cNvSpPr/>
            <p:nvPr/>
          </p:nvSpPr>
          <p:spPr>
            <a:xfrm rot="1542698">
              <a:off x="4825400" y="2390611"/>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6" name="Isosceles Triangle 105"/>
            <p:cNvSpPr/>
            <p:nvPr/>
          </p:nvSpPr>
          <p:spPr>
            <a:xfrm rot="3713602">
              <a:off x="5203599" y="2666600"/>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7" name="Isosceles Triangle 106"/>
            <p:cNvSpPr/>
            <p:nvPr/>
          </p:nvSpPr>
          <p:spPr>
            <a:xfrm rot="20429417">
              <a:off x="3500264" y="2360376"/>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Isosceles Triangle 115"/>
            <p:cNvSpPr/>
            <p:nvPr/>
          </p:nvSpPr>
          <p:spPr>
            <a:xfrm rot="8848040">
              <a:off x="4959892" y="3191662"/>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8" name="Isosceles Triangle 127"/>
            <p:cNvSpPr/>
            <p:nvPr/>
          </p:nvSpPr>
          <p:spPr>
            <a:xfrm rot="21234873">
              <a:off x="3860304" y="227849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9" name="Isosceles Triangle 128"/>
            <p:cNvSpPr/>
            <p:nvPr/>
          </p:nvSpPr>
          <p:spPr>
            <a:xfrm rot="9576465">
              <a:off x="4696698" y="330418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0" name="Isosceles Triangle 129"/>
            <p:cNvSpPr/>
            <p:nvPr/>
          </p:nvSpPr>
          <p:spPr>
            <a:xfrm rot="10505133">
              <a:off x="4282274" y="3374693"/>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1" name="Isosceles Triangle 130"/>
            <p:cNvSpPr/>
            <p:nvPr/>
          </p:nvSpPr>
          <p:spPr>
            <a:xfrm rot="13487709">
              <a:off x="3098013" y="3063850"/>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3" name="Isosceles Triangle 132"/>
            <p:cNvSpPr/>
            <p:nvPr/>
          </p:nvSpPr>
          <p:spPr>
            <a:xfrm rot="12741353">
              <a:off x="3356760" y="3235415"/>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4" name="Isosceles Triangle 133"/>
            <p:cNvSpPr/>
            <p:nvPr/>
          </p:nvSpPr>
          <p:spPr>
            <a:xfrm rot="11056153">
              <a:off x="3975124" y="3377518"/>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5" name="Isosceles Triangle 134"/>
            <p:cNvSpPr/>
            <p:nvPr/>
          </p:nvSpPr>
          <p:spPr>
            <a:xfrm rot="971615">
              <a:off x="4548912" y="2308198"/>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6" name="Isosceles Triangle 135"/>
            <p:cNvSpPr/>
            <p:nvPr/>
          </p:nvSpPr>
          <p:spPr>
            <a:xfrm rot="6718825">
              <a:off x="5225202" y="295944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7" name="Isosceles Triangle 136"/>
            <p:cNvSpPr/>
            <p:nvPr/>
          </p:nvSpPr>
          <p:spPr>
            <a:xfrm rot="19603163">
              <a:off x="3191459" y="2506426"/>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8" name="Oval 137"/>
            <p:cNvSpPr/>
            <p:nvPr/>
          </p:nvSpPr>
          <p:spPr>
            <a:xfrm>
              <a:off x="3140224" y="2382672"/>
              <a:ext cx="2160240" cy="1008112"/>
            </a:xfrm>
            <a:prstGeom prst="ellipse">
              <a:avLst/>
            </a:prstGeom>
            <a:solidFill>
              <a:schemeClr val="accent5"/>
            </a:solidFill>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6" name="TextBox 125"/>
          <p:cNvSpPr txBox="1"/>
          <p:nvPr/>
        </p:nvSpPr>
        <p:spPr>
          <a:xfrm rot="20916952">
            <a:off x="5107407" y="4390493"/>
            <a:ext cx="1306768" cy="646331"/>
          </a:xfrm>
          <a:prstGeom prst="rect">
            <a:avLst/>
          </a:prstGeom>
          <a:noFill/>
        </p:spPr>
        <p:txBody>
          <a:bodyPr wrap="none" rtlCol="0">
            <a:spAutoFit/>
          </a:bodyPr>
          <a:lstStyle/>
          <a:p>
            <a:pPr algn="ctr"/>
            <a:r>
              <a:rPr lang="id-ID" dirty="0">
                <a:solidFill>
                  <a:schemeClr val="tx2">
                    <a:lumMod val="10000"/>
                  </a:schemeClr>
                </a:solidFill>
              </a:rPr>
              <a:t>trombosit</a:t>
            </a:r>
          </a:p>
          <a:p>
            <a:pPr algn="ctr"/>
            <a:r>
              <a:rPr lang="id-ID" dirty="0">
                <a:solidFill>
                  <a:schemeClr val="tx2">
                    <a:lumMod val="10000"/>
                  </a:schemeClr>
                </a:solidFill>
              </a:rPr>
              <a:t>tersensitisasi</a:t>
            </a:r>
          </a:p>
        </p:txBody>
      </p:sp>
      <p:sp>
        <p:nvSpPr>
          <p:cNvPr id="139" name="TextBox 138"/>
          <p:cNvSpPr txBox="1"/>
          <p:nvPr/>
        </p:nvSpPr>
        <p:spPr>
          <a:xfrm rot="9772336">
            <a:off x="5223788" y="3613028"/>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grpSp>
        <p:nvGrpSpPr>
          <p:cNvPr id="2" name="Group 1"/>
          <p:cNvGrpSpPr/>
          <p:nvPr/>
        </p:nvGrpSpPr>
        <p:grpSpPr>
          <a:xfrm>
            <a:off x="260709" y="4437112"/>
            <a:ext cx="3015147" cy="2351834"/>
            <a:chOff x="185428" y="4251291"/>
            <a:chExt cx="3015147" cy="2351834"/>
          </a:xfrm>
        </p:grpSpPr>
        <p:grpSp>
          <p:nvGrpSpPr>
            <p:cNvPr id="171" name="Group 170"/>
            <p:cNvGrpSpPr/>
            <p:nvPr/>
          </p:nvGrpSpPr>
          <p:grpSpPr>
            <a:xfrm rot="29641">
              <a:off x="185428" y="4304541"/>
              <a:ext cx="3015147" cy="2298584"/>
              <a:chOff x="2782770" y="4504580"/>
              <a:chExt cx="3015147" cy="2298584"/>
            </a:xfrm>
          </p:grpSpPr>
          <p:sp>
            <p:nvSpPr>
              <p:cNvPr id="172" name="TextBox 171"/>
              <p:cNvSpPr txBox="1"/>
              <p:nvPr/>
            </p:nvSpPr>
            <p:spPr>
              <a:xfrm rot="11980207">
                <a:off x="4471606" y="4504580"/>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173" name="TextBox 172"/>
              <p:cNvSpPr txBox="1"/>
              <p:nvPr/>
            </p:nvSpPr>
            <p:spPr>
              <a:xfrm rot="15936029">
                <a:off x="5156556" y="5203587"/>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174" name="TextBox 173"/>
              <p:cNvSpPr txBox="1"/>
              <p:nvPr/>
            </p:nvSpPr>
            <p:spPr>
              <a:xfrm>
                <a:off x="3837046" y="6033723"/>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175" name="TextBox 174"/>
              <p:cNvSpPr txBox="1"/>
              <p:nvPr/>
            </p:nvSpPr>
            <p:spPr>
              <a:xfrm rot="19959978">
                <a:off x="4639966" y="5869544"/>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sp>
            <p:nvSpPr>
              <p:cNvPr id="176" name="TextBox 175"/>
              <p:cNvSpPr txBox="1"/>
              <p:nvPr/>
            </p:nvSpPr>
            <p:spPr>
              <a:xfrm rot="2231581">
                <a:off x="2782770" y="5760109"/>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grpSp>
        <p:grpSp>
          <p:nvGrpSpPr>
            <p:cNvPr id="178" name="Group 177"/>
            <p:cNvGrpSpPr/>
            <p:nvPr/>
          </p:nvGrpSpPr>
          <p:grpSpPr>
            <a:xfrm rot="96626">
              <a:off x="341705" y="4837987"/>
              <a:ext cx="2285154" cy="1221972"/>
              <a:chOff x="3098013" y="2275459"/>
              <a:chExt cx="2285154" cy="1221972"/>
            </a:xfrm>
          </p:grpSpPr>
          <p:sp>
            <p:nvSpPr>
              <p:cNvPr id="179" name="Isosceles Triangle 178"/>
              <p:cNvSpPr/>
              <p:nvPr/>
            </p:nvSpPr>
            <p:spPr>
              <a:xfrm>
                <a:off x="4168342" y="2275459"/>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Isosceles Triangle 179"/>
              <p:cNvSpPr/>
              <p:nvPr/>
            </p:nvSpPr>
            <p:spPr>
              <a:xfrm rot="1542698">
                <a:off x="4825400" y="2390611"/>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Isosceles Triangle 180"/>
              <p:cNvSpPr/>
              <p:nvPr/>
            </p:nvSpPr>
            <p:spPr>
              <a:xfrm rot="3713602">
                <a:off x="5203599" y="2666600"/>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Isosceles Triangle 181"/>
              <p:cNvSpPr/>
              <p:nvPr/>
            </p:nvSpPr>
            <p:spPr>
              <a:xfrm rot="20429417">
                <a:off x="3500264" y="2360376"/>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3" name="Isosceles Triangle 182"/>
              <p:cNvSpPr/>
              <p:nvPr/>
            </p:nvSpPr>
            <p:spPr>
              <a:xfrm rot="8848040">
                <a:off x="4959892" y="3191662"/>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4" name="Isosceles Triangle 183"/>
              <p:cNvSpPr/>
              <p:nvPr/>
            </p:nvSpPr>
            <p:spPr>
              <a:xfrm rot="21234873">
                <a:off x="3860304" y="227849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5" name="Isosceles Triangle 184"/>
              <p:cNvSpPr/>
              <p:nvPr/>
            </p:nvSpPr>
            <p:spPr>
              <a:xfrm rot="9576465">
                <a:off x="4696698" y="330418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6" name="Isosceles Triangle 185"/>
              <p:cNvSpPr/>
              <p:nvPr/>
            </p:nvSpPr>
            <p:spPr>
              <a:xfrm rot="10505133">
                <a:off x="4282274" y="3374693"/>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7" name="Isosceles Triangle 186"/>
              <p:cNvSpPr/>
              <p:nvPr/>
            </p:nvSpPr>
            <p:spPr>
              <a:xfrm rot="13487709">
                <a:off x="3098013" y="3063850"/>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8" name="Isosceles Triangle 187"/>
              <p:cNvSpPr/>
              <p:nvPr/>
            </p:nvSpPr>
            <p:spPr>
              <a:xfrm rot="12741353">
                <a:off x="3356760" y="3235415"/>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Isosceles Triangle 188"/>
              <p:cNvSpPr/>
              <p:nvPr/>
            </p:nvSpPr>
            <p:spPr>
              <a:xfrm rot="11056153">
                <a:off x="3975124" y="3377518"/>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Isosceles Triangle 189"/>
              <p:cNvSpPr/>
              <p:nvPr/>
            </p:nvSpPr>
            <p:spPr>
              <a:xfrm rot="971615">
                <a:off x="4548912" y="2308198"/>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1" name="Isosceles Triangle 190"/>
              <p:cNvSpPr/>
              <p:nvPr/>
            </p:nvSpPr>
            <p:spPr>
              <a:xfrm rot="6718825">
                <a:off x="5225202" y="2959447"/>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2" name="Isosceles Triangle 191"/>
              <p:cNvSpPr/>
              <p:nvPr/>
            </p:nvSpPr>
            <p:spPr>
              <a:xfrm rot="19603163">
                <a:off x="3191459" y="2506426"/>
                <a:ext cx="196018" cy="119913"/>
              </a:xfrm>
              <a:prstGeom prst="triangl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Oval 192"/>
              <p:cNvSpPr/>
              <p:nvPr/>
            </p:nvSpPr>
            <p:spPr>
              <a:xfrm>
                <a:off x="3140224" y="2382672"/>
                <a:ext cx="2160240" cy="1008112"/>
              </a:xfrm>
              <a:prstGeom prst="ellipse">
                <a:avLst/>
              </a:prstGeom>
              <a:solidFill>
                <a:schemeClr val="accent5"/>
              </a:solidFill>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4" name="TextBox 193"/>
            <p:cNvSpPr txBox="1"/>
            <p:nvPr/>
          </p:nvSpPr>
          <p:spPr>
            <a:xfrm rot="49758">
              <a:off x="799448" y="5108266"/>
              <a:ext cx="1306768" cy="646331"/>
            </a:xfrm>
            <a:prstGeom prst="rect">
              <a:avLst/>
            </a:prstGeom>
            <a:noFill/>
          </p:spPr>
          <p:txBody>
            <a:bodyPr wrap="none" rtlCol="0">
              <a:spAutoFit/>
            </a:bodyPr>
            <a:lstStyle/>
            <a:p>
              <a:pPr algn="ctr"/>
              <a:r>
                <a:rPr lang="id-ID" dirty="0">
                  <a:solidFill>
                    <a:schemeClr val="tx2">
                      <a:lumMod val="10000"/>
                    </a:schemeClr>
                  </a:solidFill>
                </a:rPr>
                <a:t>trombosit</a:t>
              </a:r>
            </a:p>
            <a:p>
              <a:pPr algn="ctr"/>
              <a:r>
                <a:rPr lang="id-ID" dirty="0">
                  <a:solidFill>
                    <a:schemeClr val="tx2">
                      <a:lumMod val="10000"/>
                    </a:schemeClr>
                  </a:solidFill>
                </a:rPr>
                <a:t>tersensitisasi</a:t>
              </a:r>
            </a:p>
          </p:txBody>
        </p:sp>
        <p:sp>
          <p:nvSpPr>
            <p:cNvPr id="195" name="TextBox 194"/>
            <p:cNvSpPr txBox="1"/>
            <p:nvPr/>
          </p:nvSpPr>
          <p:spPr>
            <a:xfrm rot="10505142">
              <a:off x="1090278" y="4251291"/>
              <a:ext cx="513282" cy="769441"/>
            </a:xfrm>
            <a:prstGeom prst="rect">
              <a:avLst/>
            </a:prstGeom>
            <a:noFill/>
            <a:scene3d>
              <a:camera prst="orthographicFront"/>
              <a:lightRig rig="threePt" dir="t"/>
            </a:scene3d>
            <a:sp3d>
              <a:bevelT/>
            </a:sp3d>
          </p:spPr>
          <p:txBody>
            <a:bodyPr wrap="none" rtlCol="0">
              <a:spAutoFit/>
              <a:sp3d extrusionH="57150">
                <a:bevelT w="38100" h="38100"/>
              </a:sp3d>
            </a:bodyPr>
            <a:lstStyle/>
            <a:p>
              <a:r>
                <a:rPr lang="id-ID" sz="4400" b="1" dirty="0">
                  <a:solidFill>
                    <a:srgbClr val="009999"/>
                  </a:solidFill>
                </a:rPr>
                <a:t>Y</a:t>
              </a:r>
            </a:p>
          </p:txBody>
        </p:sp>
      </p:grpSp>
      <p:sp>
        <p:nvSpPr>
          <p:cNvPr id="97" name="Title 1"/>
          <p:cNvSpPr>
            <a:spLocks noGrp="1"/>
          </p:cNvSpPr>
          <p:nvPr>
            <p:ph type="title"/>
          </p:nvPr>
        </p:nvSpPr>
        <p:spPr>
          <a:xfrm>
            <a:off x="467544" y="-315416"/>
            <a:ext cx="8514528" cy="990600"/>
          </a:xfrm>
        </p:spPr>
        <p:txBody>
          <a:bodyPr>
            <a:normAutofit/>
          </a:bodyPr>
          <a:lstStyle/>
          <a:p>
            <a:pPr algn="r"/>
            <a:r>
              <a:rPr lang="id-ID" sz="2800" dirty="0">
                <a:solidFill>
                  <a:schemeClr val="accent5"/>
                </a:solidFill>
              </a:rPr>
              <a:t>Immune Thrombocytopenia Purpura (ITP)</a:t>
            </a:r>
          </a:p>
        </p:txBody>
      </p:sp>
    </p:spTree>
    <p:extLst>
      <p:ext uri="{BB962C8B-B14F-4D97-AF65-F5344CB8AC3E}">
        <p14:creationId xmlns:p14="http://schemas.microsoft.com/office/powerpoint/2010/main" val="174712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152"/>
            <a:ext cx="8153400" cy="990600"/>
          </a:xfrm>
        </p:spPr>
        <p:txBody>
          <a:bodyPr/>
          <a:lstStyle/>
          <a:p>
            <a:pPr algn="ctr"/>
            <a:r>
              <a:rPr lang="id-ID" sz="5400" b="1" dirty="0">
                <a:solidFill>
                  <a:schemeClr val="accent5"/>
                </a:solidFill>
              </a:rPr>
              <a:t>Haemostasis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087228"/>
              </p:ext>
            </p:extLst>
          </p:nvPr>
        </p:nvGraphicFramePr>
        <p:xfrm>
          <a:off x="1043608" y="1844824"/>
          <a:ext cx="7127577"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78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5832648" cy="4289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29816"/>
            <a:ext cx="8229600" cy="1143000"/>
          </a:xfrm>
        </p:spPr>
        <p:txBody>
          <a:bodyPr>
            <a:normAutofit fontScale="90000"/>
          </a:bodyPr>
          <a:lstStyle/>
          <a:p>
            <a:pPr lvl="0" algn="ctr"/>
            <a:r>
              <a:rPr lang="id-ID" dirty="0"/>
              <a:t>Anemia hemolitik mikroangiopati (MAHA): </a:t>
            </a:r>
            <a:r>
              <a:rPr lang="id-ID" dirty="0">
                <a:solidFill>
                  <a:schemeClr val="accent5"/>
                </a:solidFill>
              </a:rPr>
              <a:t>Thrombotic Thrombocytopenic Purpura (TTP)</a:t>
            </a:r>
            <a:br>
              <a:rPr lang="id-ID" dirty="0">
                <a:solidFill>
                  <a:schemeClr val="accent5"/>
                </a:solidFill>
              </a:rPr>
            </a:br>
            <a:endParaRPr lang="id-ID" dirty="0">
              <a:solidFill>
                <a:schemeClr val="accent5"/>
              </a:solidFill>
            </a:endParaRPr>
          </a:p>
        </p:txBody>
      </p:sp>
      <p:sp>
        <p:nvSpPr>
          <p:cNvPr id="6" name="TextBox 5"/>
          <p:cNvSpPr txBox="1"/>
          <p:nvPr/>
        </p:nvSpPr>
        <p:spPr>
          <a:xfrm>
            <a:off x="6394043" y="3356992"/>
            <a:ext cx="2714461" cy="2677656"/>
          </a:xfrm>
          <a:prstGeom prst="rect">
            <a:avLst/>
          </a:prstGeom>
          <a:noFill/>
        </p:spPr>
        <p:txBody>
          <a:bodyPr wrap="none" rtlCol="0">
            <a:spAutoFit/>
          </a:bodyPr>
          <a:lstStyle/>
          <a:p>
            <a:r>
              <a:rPr lang="id-ID" sz="2400" dirty="0">
                <a:solidFill>
                  <a:schemeClr val="accent5">
                    <a:lumMod val="60000"/>
                    <a:lumOff val="40000"/>
                  </a:schemeClr>
                </a:solidFill>
              </a:rPr>
              <a:t>Skrining hemostasis:</a:t>
            </a:r>
          </a:p>
          <a:p>
            <a:pPr marL="342900" indent="-342900">
              <a:buFont typeface="Arial" pitchFamily="34" charset="0"/>
              <a:buChar char="•"/>
            </a:pPr>
            <a:r>
              <a:rPr lang="id-ID" sz="2400" dirty="0">
                <a:solidFill>
                  <a:srgbClr val="99CCFF"/>
                </a:solidFill>
              </a:rPr>
              <a:t>Jumlah trombosit: </a:t>
            </a:r>
          </a:p>
          <a:p>
            <a:r>
              <a:rPr lang="id-ID" sz="2400" dirty="0">
                <a:solidFill>
                  <a:srgbClr val="99CCFF"/>
                </a:solidFill>
              </a:rPr>
              <a:t>     turun</a:t>
            </a:r>
          </a:p>
          <a:p>
            <a:pPr marL="342900" indent="-342900">
              <a:buFont typeface="Arial" pitchFamily="34" charset="0"/>
              <a:buChar char="•"/>
            </a:pPr>
            <a:r>
              <a:rPr lang="id-ID" sz="2400" i="1" dirty="0">
                <a:solidFill>
                  <a:srgbClr val="99CCFF"/>
                </a:solidFill>
              </a:rPr>
              <a:t>Bleeding time</a:t>
            </a:r>
            <a:r>
              <a:rPr lang="id-ID" sz="2400" dirty="0">
                <a:solidFill>
                  <a:srgbClr val="99CCFF"/>
                </a:solidFill>
              </a:rPr>
              <a:t>: </a:t>
            </a:r>
          </a:p>
          <a:p>
            <a:r>
              <a:rPr lang="id-ID" sz="2400" dirty="0">
                <a:solidFill>
                  <a:srgbClr val="99CCFF"/>
                </a:solidFill>
              </a:rPr>
              <a:t>     memanjang</a:t>
            </a:r>
          </a:p>
          <a:p>
            <a:pPr marL="342900" indent="-342900">
              <a:buFont typeface="Arial" pitchFamily="34" charset="0"/>
              <a:buChar char="•"/>
            </a:pPr>
            <a:r>
              <a:rPr lang="id-ID" sz="2400" dirty="0"/>
              <a:t>PT: normal</a:t>
            </a:r>
          </a:p>
          <a:p>
            <a:pPr marL="342900" indent="-342900">
              <a:buFont typeface="Arial" pitchFamily="34" charset="0"/>
              <a:buChar char="•"/>
            </a:pPr>
            <a:r>
              <a:rPr lang="id-ID" sz="2400" dirty="0"/>
              <a:t>APTT: normal</a:t>
            </a:r>
          </a:p>
        </p:txBody>
      </p:sp>
    </p:spTree>
    <p:extLst>
      <p:ext uri="{BB962C8B-B14F-4D97-AF65-F5344CB8AC3E}">
        <p14:creationId xmlns:p14="http://schemas.microsoft.com/office/powerpoint/2010/main" val="101205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pathogenesis of haemolytic uremic syndrom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941216" y="4253450"/>
            <a:ext cx="5879256" cy="2505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Image result for pathogenesis of haemolytic uremic syndr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44824"/>
            <a:ext cx="3744416" cy="2571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18356"/>
            <a:ext cx="8229600" cy="1143000"/>
          </a:xfrm>
        </p:spPr>
        <p:txBody>
          <a:bodyPr>
            <a:normAutofit fontScale="90000"/>
          </a:bodyPr>
          <a:lstStyle/>
          <a:p>
            <a:pPr lvl="0" algn="ctr"/>
            <a:r>
              <a:rPr lang="id-ID" dirty="0"/>
              <a:t>Anemia hemolitik mikroangiopati (MAHA): </a:t>
            </a:r>
            <a:r>
              <a:rPr lang="id-ID" dirty="0">
                <a:solidFill>
                  <a:schemeClr val="accent5"/>
                </a:solidFill>
              </a:rPr>
              <a:t>Hemolytic Uremic Syndrome (HUS)</a:t>
            </a:r>
          </a:p>
        </p:txBody>
      </p:sp>
      <p:sp>
        <p:nvSpPr>
          <p:cNvPr id="2" name="TextBox 1"/>
          <p:cNvSpPr txBox="1"/>
          <p:nvPr/>
        </p:nvSpPr>
        <p:spPr>
          <a:xfrm>
            <a:off x="4932040" y="2132856"/>
            <a:ext cx="3425938" cy="1785104"/>
          </a:xfrm>
          <a:prstGeom prst="rect">
            <a:avLst/>
          </a:prstGeom>
          <a:noFill/>
        </p:spPr>
        <p:txBody>
          <a:bodyPr wrap="none" rtlCol="0">
            <a:spAutoFit/>
          </a:bodyPr>
          <a:lstStyle/>
          <a:p>
            <a:r>
              <a:rPr lang="id-ID" sz="2200" dirty="0">
                <a:solidFill>
                  <a:schemeClr val="accent5">
                    <a:lumMod val="60000"/>
                    <a:lumOff val="40000"/>
                  </a:schemeClr>
                </a:solidFill>
              </a:rPr>
              <a:t>Skrining hemostasis:</a:t>
            </a:r>
          </a:p>
          <a:p>
            <a:pPr marL="342900" indent="-342900">
              <a:buFont typeface="Arial" pitchFamily="34" charset="0"/>
              <a:buChar char="•"/>
            </a:pPr>
            <a:r>
              <a:rPr lang="id-ID" sz="2200" dirty="0"/>
              <a:t>Jumlah trombosit: turun</a:t>
            </a:r>
          </a:p>
          <a:p>
            <a:pPr marL="342900" indent="-342900">
              <a:buFont typeface="Arial" pitchFamily="34" charset="0"/>
              <a:buChar char="•"/>
            </a:pPr>
            <a:r>
              <a:rPr lang="id-ID" sz="2200" i="1" dirty="0"/>
              <a:t>Bleeding time</a:t>
            </a:r>
            <a:r>
              <a:rPr lang="id-ID" sz="2200" dirty="0"/>
              <a:t>: memanjang</a:t>
            </a:r>
          </a:p>
          <a:p>
            <a:pPr marL="342900" indent="-342900">
              <a:buFont typeface="Arial" pitchFamily="34" charset="0"/>
              <a:buChar char="•"/>
            </a:pPr>
            <a:r>
              <a:rPr lang="id-ID" sz="2200" dirty="0"/>
              <a:t>PT: normal</a:t>
            </a:r>
          </a:p>
          <a:p>
            <a:pPr marL="342900" indent="-342900">
              <a:buFont typeface="Arial" pitchFamily="34" charset="0"/>
              <a:buChar char="•"/>
            </a:pPr>
            <a:r>
              <a:rPr lang="id-ID" sz="2200" dirty="0"/>
              <a:t>APTT: normal</a:t>
            </a:r>
          </a:p>
        </p:txBody>
      </p:sp>
    </p:spTree>
    <p:extLst>
      <p:ext uri="{BB962C8B-B14F-4D97-AF65-F5344CB8AC3E}">
        <p14:creationId xmlns:p14="http://schemas.microsoft.com/office/powerpoint/2010/main" val="76838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4716016" y="5301208"/>
            <a:ext cx="547908" cy="72008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5" name="Diagram 4"/>
          <p:cNvGraphicFramePr/>
          <p:nvPr>
            <p:extLst>
              <p:ext uri="{D42A27DB-BD31-4B8C-83A1-F6EECF244321}">
                <p14:modId xmlns:p14="http://schemas.microsoft.com/office/powerpoint/2010/main" val="4138244641"/>
              </p:ext>
            </p:extLst>
          </p:nvPr>
        </p:nvGraphicFramePr>
        <p:xfrm>
          <a:off x="1559896" y="620688"/>
          <a:ext cx="6540496"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3241930" y="6176917"/>
            <a:ext cx="3778342" cy="492443"/>
          </a:xfrm>
          <a:prstGeom prst="rect">
            <a:avLst/>
          </a:prstGeom>
          <a:noFill/>
        </p:spPr>
        <p:txBody>
          <a:bodyPr wrap="none" rtlCol="0">
            <a:spAutoFit/>
          </a:bodyPr>
          <a:lstStyle/>
          <a:p>
            <a:pPr algn="ctr"/>
            <a:r>
              <a:rPr lang="id-ID" sz="2600" dirty="0"/>
              <a:t>Gangguan fungsi trombosit</a:t>
            </a:r>
          </a:p>
        </p:txBody>
      </p:sp>
      <p:sp>
        <p:nvSpPr>
          <p:cNvPr id="2" name="TextBox 1"/>
          <p:cNvSpPr txBox="1"/>
          <p:nvPr/>
        </p:nvSpPr>
        <p:spPr>
          <a:xfrm>
            <a:off x="611560" y="419735"/>
            <a:ext cx="1896673" cy="646331"/>
          </a:xfrm>
          <a:prstGeom prst="rect">
            <a:avLst/>
          </a:prstGeom>
          <a:noFill/>
        </p:spPr>
        <p:txBody>
          <a:bodyPr wrap="none" rtlCol="0">
            <a:spAutoFit/>
          </a:bodyPr>
          <a:lstStyle/>
          <a:p>
            <a:r>
              <a:rPr lang="id-ID" sz="3600" b="1" dirty="0"/>
              <a:t>KASUS 2</a:t>
            </a:r>
          </a:p>
        </p:txBody>
      </p:sp>
    </p:spTree>
    <p:extLst>
      <p:ext uri="{BB962C8B-B14F-4D97-AF65-F5344CB8AC3E}">
        <p14:creationId xmlns:p14="http://schemas.microsoft.com/office/powerpoint/2010/main" val="21900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9432"/>
            <a:ext cx="8229600" cy="1143000"/>
          </a:xfrm>
        </p:spPr>
        <p:txBody>
          <a:bodyPr>
            <a:normAutofit/>
          </a:bodyPr>
          <a:lstStyle/>
          <a:p>
            <a:pPr algn="ctr"/>
            <a:r>
              <a:rPr lang="id-ID" sz="3600" dirty="0">
                <a:solidFill>
                  <a:srgbClr val="00FFCC"/>
                </a:solidFill>
              </a:rPr>
              <a:t>Evaluasi pasien dengan perdarahan</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768752" cy="588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8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9" y="125760"/>
            <a:ext cx="8229600" cy="1143000"/>
          </a:xfrm>
        </p:spPr>
        <p:txBody>
          <a:bodyPr>
            <a:normAutofit fontScale="90000"/>
          </a:bodyPr>
          <a:lstStyle/>
          <a:p>
            <a:pPr algn="ctr"/>
            <a:r>
              <a:rPr lang="id-ID" b="0" dirty="0">
                <a:solidFill>
                  <a:srgbClr val="99CCFF"/>
                </a:solidFill>
              </a:rPr>
              <a:t>Gangguan fungsi trombosit Didapat (karena obat)</a:t>
            </a:r>
          </a:p>
        </p:txBody>
      </p:sp>
      <p:pic>
        <p:nvPicPr>
          <p:cNvPr id="9218" name="Picture 2" descr="http://pharmacologycorner.com/wp-content/uploads/2009/09/antiplatelet_effect_aspi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74442"/>
            <a:ext cx="4207478" cy="4905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6279703"/>
            <a:ext cx="4176464" cy="461665"/>
          </a:xfrm>
          <a:prstGeom prst="rect">
            <a:avLst/>
          </a:prstGeom>
          <a:noFill/>
        </p:spPr>
        <p:txBody>
          <a:bodyPr wrap="square" rtlCol="0">
            <a:spAutoFit/>
          </a:bodyPr>
          <a:lstStyle/>
          <a:p>
            <a:r>
              <a:rPr lang="id-ID" sz="2400" dirty="0">
                <a:solidFill>
                  <a:srgbClr val="99CCFF"/>
                </a:solidFill>
              </a:rPr>
              <a:t>Pemantauan: agregasi trombosit</a:t>
            </a:r>
          </a:p>
        </p:txBody>
      </p:sp>
      <p:pic>
        <p:nvPicPr>
          <p:cNvPr id="6" name="Picture 4" descr="Image result for clopidogrel and platele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86936" y="1377262"/>
            <a:ext cx="4549560" cy="44364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843808" y="5243554"/>
            <a:ext cx="1295056" cy="576064"/>
          </a:xfrm>
        </p:spPr>
        <p:txBody>
          <a:bodyPr>
            <a:normAutofit/>
          </a:bodyPr>
          <a:lstStyle/>
          <a:p>
            <a:pPr marL="0" indent="0">
              <a:buSzPct val="142000"/>
              <a:buNone/>
            </a:pPr>
            <a:r>
              <a:rPr lang="en-US" sz="2800" b="1" dirty="0">
                <a:solidFill>
                  <a:srgbClr val="CC6600"/>
                </a:solidFill>
              </a:rPr>
              <a:t>Aspirin</a:t>
            </a:r>
            <a:r>
              <a:rPr lang="id-ID" sz="2800" b="1" dirty="0">
                <a:solidFill>
                  <a:srgbClr val="CC6600"/>
                </a:solidFill>
              </a:rPr>
              <a:t> </a:t>
            </a:r>
            <a:endParaRPr lang="en-US" sz="2800" dirty="0">
              <a:solidFill>
                <a:srgbClr val="CC6600"/>
              </a:solidFill>
            </a:endParaRPr>
          </a:p>
        </p:txBody>
      </p:sp>
      <p:cxnSp>
        <p:nvCxnSpPr>
          <p:cNvPr id="7" name="Straight Connector 6"/>
          <p:cNvCxnSpPr/>
          <p:nvPr/>
        </p:nvCxnSpPr>
        <p:spPr>
          <a:xfrm>
            <a:off x="7740352" y="2233000"/>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53718" y="2233000"/>
            <a:ext cx="37041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903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0" y="1287941"/>
            <a:ext cx="1656184" cy="990600"/>
          </a:xfrm>
        </p:spPr>
        <p:txBody>
          <a:bodyPr>
            <a:normAutofit fontScale="90000"/>
          </a:bodyPr>
          <a:lstStyle/>
          <a:p>
            <a:br>
              <a:rPr lang="id-ID" sz="2400" b="1" dirty="0">
                <a:solidFill>
                  <a:schemeClr val="tx1">
                    <a:lumMod val="95000"/>
                  </a:schemeClr>
                </a:solidFill>
              </a:rPr>
            </a:br>
            <a:r>
              <a:rPr lang="id-ID" sz="2400" b="1" dirty="0">
                <a:solidFill>
                  <a:schemeClr val="tx1">
                    <a:lumMod val="95000"/>
                  </a:schemeClr>
                </a:solidFill>
              </a:rPr>
              <a:t>Kelainan/</a:t>
            </a:r>
            <a:br>
              <a:rPr lang="id-ID" sz="2400" b="1" dirty="0">
                <a:solidFill>
                  <a:schemeClr val="tx1">
                    <a:lumMod val="95000"/>
                  </a:schemeClr>
                </a:solidFill>
              </a:rPr>
            </a:br>
            <a:r>
              <a:rPr lang="id-ID" sz="2400" b="1" dirty="0">
                <a:solidFill>
                  <a:schemeClr val="tx1">
                    <a:lumMod val="95000"/>
                  </a:schemeClr>
                </a:solidFill>
              </a:rPr>
              <a:t>Gangguan Fungsi Trombosit Diwariskan</a:t>
            </a:r>
          </a:p>
        </p:txBody>
      </p:sp>
      <p:grpSp>
        <p:nvGrpSpPr>
          <p:cNvPr id="3" name="Group 2"/>
          <p:cNvGrpSpPr/>
          <p:nvPr/>
        </p:nvGrpSpPr>
        <p:grpSpPr>
          <a:xfrm>
            <a:off x="467543" y="404664"/>
            <a:ext cx="6696745" cy="6124872"/>
            <a:chOff x="467543" y="336848"/>
            <a:chExt cx="6962065" cy="6264696"/>
          </a:xfrm>
        </p:grpSpPr>
        <p:pic>
          <p:nvPicPr>
            <p:cNvPr id="8196" name="Picture 4" descr="https://d1yboe6750e2cu.cloudfront.net/i/d23b744812eb018f80904c6d0db0f59f05896d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6848"/>
              <a:ext cx="6962065" cy="6264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1777008"/>
              <a:ext cx="1944216" cy="646331"/>
            </a:xfrm>
            <a:prstGeom prst="rect">
              <a:avLst/>
            </a:prstGeom>
            <a:solidFill>
              <a:schemeClr val="accent5">
                <a:lumMod val="40000"/>
                <a:lumOff val="60000"/>
              </a:schemeClr>
            </a:solidFill>
          </p:spPr>
          <p:txBody>
            <a:bodyPr wrap="square" rtlCol="0">
              <a:spAutoFit/>
            </a:bodyPr>
            <a:lstStyle/>
            <a:p>
              <a:r>
                <a:rPr lang="id-ID" dirty="0">
                  <a:solidFill>
                    <a:schemeClr val="bg1"/>
                  </a:solidFill>
                </a:rPr>
                <a:t>Glanzman </a:t>
              </a:r>
            </a:p>
            <a:p>
              <a:r>
                <a:rPr lang="id-ID" dirty="0">
                  <a:solidFill>
                    <a:schemeClr val="bg1"/>
                  </a:solidFill>
                </a:rPr>
                <a:t>thrombasthenia </a:t>
              </a:r>
            </a:p>
          </p:txBody>
        </p:sp>
        <p:sp>
          <p:nvSpPr>
            <p:cNvPr id="8" name="TextBox 7"/>
            <p:cNvSpPr txBox="1"/>
            <p:nvPr/>
          </p:nvSpPr>
          <p:spPr>
            <a:xfrm>
              <a:off x="5569479" y="5883205"/>
              <a:ext cx="1849496" cy="646331"/>
            </a:xfrm>
            <a:prstGeom prst="rect">
              <a:avLst/>
            </a:prstGeom>
            <a:solidFill>
              <a:schemeClr val="accent5">
                <a:lumMod val="40000"/>
                <a:lumOff val="60000"/>
              </a:schemeClr>
            </a:solidFill>
          </p:spPr>
          <p:txBody>
            <a:bodyPr wrap="square" rtlCol="0">
              <a:spAutoFit/>
            </a:bodyPr>
            <a:lstStyle/>
            <a:p>
              <a:r>
                <a:rPr lang="id-ID" dirty="0">
                  <a:solidFill>
                    <a:schemeClr val="bg1"/>
                  </a:solidFill>
                </a:rPr>
                <a:t>von Willebrand disease</a:t>
              </a:r>
            </a:p>
          </p:txBody>
        </p:sp>
        <p:sp>
          <p:nvSpPr>
            <p:cNvPr id="9" name="TextBox 8"/>
            <p:cNvSpPr txBox="1"/>
            <p:nvPr/>
          </p:nvSpPr>
          <p:spPr>
            <a:xfrm>
              <a:off x="4067944" y="706678"/>
              <a:ext cx="1872208" cy="646331"/>
            </a:xfrm>
            <a:prstGeom prst="rect">
              <a:avLst/>
            </a:prstGeom>
            <a:solidFill>
              <a:schemeClr val="accent5">
                <a:lumMod val="40000"/>
                <a:lumOff val="60000"/>
              </a:schemeClr>
            </a:solidFill>
          </p:spPr>
          <p:txBody>
            <a:bodyPr wrap="square" rtlCol="0">
              <a:spAutoFit/>
            </a:bodyPr>
            <a:lstStyle/>
            <a:p>
              <a:r>
                <a:rPr lang="id-ID" dirty="0">
                  <a:solidFill>
                    <a:schemeClr val="bg1"/>
                  </a:solidFill>
                </a:rPr>
                <a:t>Bernard Soulier syndrome</a:t>
              </a:r>
            </a:p>
          </p:txBody>
        </p:sp>
        <p:cxnSp>
          <p:nvCxnSpPr>
            <p:cNvPr id="7" name="Straight Arrow Connector 6"/>
            <p:cNvCxnSpPr/>
            <p:nvPr/>
          </p:nvCxnSpPr>
          <p:spPr>
            <a:xfrm flipV="1">
              <a:off x="1342273" y="2348908"/>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5569479" y="1200944"/>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57720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pPr algn="ctr"/>
            <a:r>
              <a:rPr lang="id-ID" dirty="0"/>
              <a:t>Von Willebrand disease</a:t>
            </a:r>
          </a:p>
        </p:txBody>
      </p:sp>
      <p:sp>
        <p:nvSpPr>
          <p:cNvPr id="3" name="Content Placeholder 2"/>
          <p:cNvSpPr>
            <a:spLocks noGrp="1"/>
          </p:cNvSpPr>
          <p:nvPr>
            <p:ph idx="1"/>
          </p:nvPr>
        </p:nvSpPr>
        <p:spPr>
          <a:xfrm>
            <a:off x="374270" y="6473634"/>
            <a:ext cx="10091464" cy="752947"/>
          </a:xfrm>
        </p:spPr>
        <p:txBody>
          <a:bodyPr>
            <a:normAutofit/>
          </a:bodyPr>
          <a:lstStyle/>
          <a:p>
            <a:pPr marL="0" indent="0">
              <a:buNone/>
            </a:pPr>
            <a:r>
              <a:rPr lang="id-ID" sz="1000" dirty="0"/>
              <a:t>https://www.semanticscholar.org/paper/Diagnostic-approach-to-von-Willebrand-disease.-Ng-Motto/161f8ac6624f3991dbb3da5f8e97b3d95bb9c866/figure/2</a:t>
            </a:r>
          </a:p>
        </p:txBody>
      </p:sp>
      <p:pic>
        <p:nvPicPr>
          <p:cNvPr id="11266" name="Picture 2" descr="Figure 2. Mechanisms for VWD type 2. Schematic representation of VWF and its main interactions with platelets and FVIII, and how these interactions, when affected, cause VWF functional deficits and subsequent clinical bleeding."/>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960967" y="1288359"/>
            <a:ext cx="7272808" cy="484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46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ernard soulier syndrom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624" r="708"/>
          <a:stretch/>
        </p:blipFill>
        <p:spPr bwMode="auto">
          <a:xfrm>
            <a:off x="971600" y="574889"/>
            <a:ext cx="5517216" cy="2106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531339" y="4149080"/>
            <a:ext cx="0" cy="7200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971153" y="4149080"/>
            <a:ext cx="2542736" cy="7200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13888" y="4149080"/>
            <a:ext cx="2569833" cy="63076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3001" y="5083011"/>
            <a:ext cx="2127121" cy="830997"/>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id-ID" sz="2400" dirty="0"/>
              <a:t>Von Willebrand</a:t>
            </a:r>
          </a:p>
          <a:p>
            <a:pPr algn="ctr"/>
            <a:r>
              <a:rPr lang="id-ID" sz="2400" dirty="0"/>
              <a:t> disease</a:t>
            </a:r>
          </a:p>
        </p:txBody>
      </p:sp>
      <p:sp>
        <p:nvSpPr>
          <p:cNvPr id="11" name="TextBox 10"/>
          <p:cNvSpPr txBox="1"/>
          <p:nvPr/>
        </p:nvSpPr>
        <p:spPr>
          <a:xfrm>
            <a:off x="6620123" y="5046275"/>
            <a:ext cx="1909754"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id-ID" sz="2400" dirty="0"/>
              <a:t>Glanzman</a:t>
            </a:r>
          </a:p>
          <a:p>
            <a:pPr algn="ctr"/>
            <a:r>
              <a:rPr lang="id-ID" sz="2400" dirty="0"/>
              <a:t>thrombastenia</a:t>
            </a:r>
          </a:p>
        </p:txBody>
      </p:sp>
      <p:sp>
        <p:nvSpPr>
          <p:cNvPr id="12" name="TextBox 11"/>
          <p:cNvSpPr txBox="1"/>
          <p:nvPr/>
        </p:nvSpPr>
        <p:spPr>
          <a:xfrm>
            <a:off x="3459981" y="5086384"/>
            <a:ext cx="2096791" cy="830997"/>
          </a:xfrm>
          <a:prstGeom prst="rect">
            <a:avLst/>
          </a:prstGeom>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id-ID" sz="2400" dirty="0"/>
              <a:t>Bernard Soulier</a:t>
            </a:r>
          </a:p>
          <a:p>
            <a:pPr algn="ctr"/>
            <a:r>
              <a:rPr lang="id-ID" sz="2400" dirty="0"/>
              <a:t> syndrome</a:t>
            </a:r>
          </a:p>
        </p:txBody>
      </p:sp>
      <p:sp>
        <p:nvSpPr>
          <p:cNvPr id="18" name="TextBox 17"/>
          <p:cNvSpPr txBox="1"/>
          <p:nvPr/>
        </p:nvSpPr>
        <p:spPr>
          <a:xfrm>
            <a:off x="1971153" y="2847962"/>
            <a:ext cx="1798890" cy="923330"/>
          </a:xfrm>
          <a:prstGeom prst="rect">
            <a:avLst/>
          </a:prstGeom>
          <a:noFill/>
        </p:spPr>
        <p:txBody>
          <a:bodyPr wrap="none" rtlCol="0">
            <a:spAutoFit/>
          </a:bodyPr>
          <a:lstStyle/>
          <a:p>
            <a:pPr marL="285750" indent="-285750">
              <a:buFont typeface="Arial" pitchFamily="34" charset="0"/>
              <a:buChar char="•"/>
            </a:pPr>
            <a:r>
              <a:rPr lang="id-ID" dirty="0"/>
              <a:t>Easy bruising</a:t>
            </a:r>
          </a:p>
          <a:p>
            <a:pPr marL="285750" indent="-285750">
              <a:buFont typeface="Arial" pitchFamily="34" charset="0"/>
              <a:buChar char="•"/>
            </a:pPr>
            <a:r>
              <a:rPr lang="id-ID" dirty="0"/>
              <a:t>Nose bleeds</a:t>
            </a:r>
          </a:p>
          <a:p>
            <a:pPr marL="285750" indent="-285750">
              <a:buFont typeface="Arial" pitchFamily="34" charset="0"/>
              <a:buChar char="•"/>
            </a:pPr>
            <a:r>
              <a:rPr lang="id-ID" dirty="0"/>
              <a:t>Bleeding gums</a:t>
            </a:r>
          </a:p>
        </p:txBody>
      </p:sp>
      <p:sp>
        <p:nvSpPr>
          <p:cNvPr id="2" name="Rectangle 1"/>
          <p:cNvSpPr/>
          <p:nvPr/>
        </p:nvSpPr>
        <p:spPr>
          <a:xfrm>
            <a:off x="6539605" y="574889"/>
            <a:ext cx="1632795" cy="2106971"/>
          </a:xfrm>
          <a:prstGeom prst="rect">
            <a:avLst/>
          </a:prstGeom>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20" name="TextBox 19"/>
          <p:cNvSpPr txBox="1"/>
          <p:nvPr/>
        </p:nvSpPr>
        <p:spPr>
          <a:xfrm>
            <a:off x="4419355" y="2889657"/>
            <a:ext cx="2758897" cy="646331"/>
          </a:xfrm>
          <a:prstGeom prst="rect">
            <a:avLst/>
          </a:prstGeom>
          <a:noFill/>
        </p:spPr>
        <p:txBody>
          <a:bodyPr wrap="none" rtlCol="0">
            <a:spAutoFit/>
          </a:bodyPr>
          <a:lstStyle/>
          <a:p>
            <a:pPr marL="285750" indent="-285750">
              <a:buFont typeface="Arial" pitchFamily="34" charset="0"/>
              <a:buChar char="•"/>
            </a:pPr>
            <a:r>
              <a:rPr lang="id-ID" dirty="0"/>
              <a:t>Heavy menstrual periods</a:t>
            </a:r>
          </a:p>
          <a:p>
            <a:pPr marL="285750" indent="-285750">
              <a:buFont typeface="Arial" pitchFamily="34" charset="0"/>
              <a:buChar char="•"/>
            </a:pPr>
            <a:r>
              <a:rPr lang="id-ID" dirty="0"/>
              <a:t>Gastrointestinal bleding</a:t>
            </a:r>
          </a:p>
        </p:txBody>
      </p:sp>
      <p:cxnSp>
        <p:nvCxnSpPr>
          <p:cNvPr id="21" name="Straight Arrow Connector 20"/>
          <p:cNvCxnSpPr/>
          <p:nvPr/>
        </p:nvCxnSpPr>
        <p:spPr>
          <a:xfrm>
            <a:off x="1594513" y="6087039"/>
            <a:ext cx="0" cy="420789"/>
          </a:xfrm>
          <a:prstGeom prst="straightConnector1">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06429" y="6087038"/>
            <a:ext cx="0" cy="420789"/>
          </a:xfrm>
          <a:prstGeom prst="straightConnector1">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68453" y="6029043"/>
            <a:ext cx="0" cy="420789"/>
          </a:xfrm>
          <a:prstGeom prst="straightConnector1">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266" name="Picture 2" descr="Image result for gastrointestinal blee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629" y="845780"/>
            <a:ext cx="1200747" cy="1200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40044" y="2177705"/>
            <a:ext cx="989373" cy="276999"/>
          </a:xfrm>
          <a:prstGeom prst="rect">
            <a:avLst/>
          </a:prstGeom>
          <a:noFill/>
        </p:spPr>
        <p:txBody>
          <a:bodyPr wrap="none" rtlCol="0">
            <a:spAutoFit/>
          </a:bodyPr>
          <a:lstStyle/>
          <a:p>
            <a:r>
              <a:rPr lang="id-ID" sz="1200" dirty="0">
                <a:solidFill>
                  <a:schemeClr val="bg1"/>
                </a:solidFill>
              </a:rPr>
              <a:t>GIT bleeding</a:t>
            </a:r>
          </a:p>
        </p:txBody>
      </p:sp>
    </p:spTree>
    <p:extLst>
      <p:ext uri="{BB962C8B-B14F-4D97-AF65-F5344CB8AC3E}">
        <p14:creationId xmlns:p14="http://schemas.microsoft.com/office/powerpoint/2010/main" val="1676489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3001" y="2346707"/>
            <a:ext cx="2127121" cy="830997"/>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id-ID" sz="2400" dirty="0"/>
              <a:t>Von Willebrand</a:t>
            </a:r>
          </a:p>
          <a:p>
            <a:pPr algn="ctr"/>
            <a:r>
              <a:rPr lang="id-ID" sz="2400" dirty="0"/>
              <a:t> disease</a:t>
            </a:r>
          </a:p>
        </p:txBody>
      </p:sp>
      <p:sp>
        <p:nvSpPr>
          <p:cNvPr id="11" name="TextBox 10"/>
          <p:cNvSpPr txBox="1"/>
          <p:nvPr/>
        </p:nvSpPr>
        <p:spPr>
          <a:xfrm>
            <a:off x="6588224" y="2346707"/>
            <a:ext cx="1909754"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id-ID" sz="2400" dirty="0"/>
              <a:t>Glanzman</a:t>
            </a:r>
          </a:p>
          <a:p>
            <a:pPr algn="ctr"/>
            <a:r>
              <a:rPr lang="id-ID" sz="2400" dirty="0"/>
              <a:t>thrombastenia</a:t>
            </a:r>
          </a:p>
        </p:txBody>
      </p:sp>
      <p:sp>
        <p:nvSpPr>
          <p:cNvPr id="12" name="TextBox 11"/>
          <p:cNvSpPr txBox="1"/>
          <p:nvPr/>
        </p:nvSpPr>
        <p:spPr>
          <a:xfrm>
            <a:off x="3617053" y="2315421"/>
            <a:ext cx="2096791" cy="830997"/>
          </a:xfrm>
          <a:prstGeom prst="rect">
            <a:avLst/>
          </a:prstGeom>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id-ID" sz="2400" dirty="0"/>
              <a:t>Bernard Soulier</a:t>
            </a:r>
          </a:p>
          <a:p>
            <a:pPr algn="ctr"/>
            <a:r>
              <a:rPr lang="id-ID" sz="2400" dirty="0"/>
              <a:t> syndrome</a:t>
            </a:r>
          </a:p>
        </p:txBody>
      </p:sp>
      <p:sp>
        <p:nvSpPr>
          <p:cNvPr id="13" name="Title 1"/>
          <p:cNvSpPr>
            <a:spLocks noGrp="1"/>
          </p:cNvSpPr>
          <p:nvPr>
            <p:ph type="title"/>
          </p:nvPr>
        </p:nvSpPr>
        <p:spPr>
          <a:xfrm>
            <a:off x="612648" y="116632"/>
            <a:ext cx="8153400" cy="990600"/>
          </a:xfrm>
        </p:spPr>
        <p:txBody>
          <a:bodyPr>
            <a:noAutofit/>
          </a:bodyPr>
          <a:lstStyle/>
          <a:p>
            <a:pPr algn="ctr"/>
            <a:r>
              <a:rPr lang="id-ID" sz="3600" b="1" dirty="0"/>
              <a:t>Diagnosis of Inherited Platelet function disorders</a:t>
            </a:r>
          </a:p>
        </p:txBody>
      </p:sp>
      <p:sp>
        <p:nvSpPr>
          <p:cNvPr id="2" name="Content Placeholder 1"/>
          <p:cNvSpPr>
            <a:spLocks noGrp="1"/>
          </p:cNvSpPr>
          <p:nvPr>
            <p:ph sz="quarter" idx="1"/>
          </p:nvPr>
        </p:nvSpPr>
        <p:spPr>
          <a:xfrm>
            <a:off x="453116" y="3438773"/>
            <a:ext cx="2426889" cy="3216939"/>
          </a:xfrm>
          <a:solidFill>
            <a:srgbClr val="E2E2E2"/>
          </a:solidFill>
        </p:spPr>
        <p:txBody>
          <a:bodyPr>
            <a:normAutofit fontScale="92500" lnSpcReduction="10000"/>
          </a:bodyPr>
          <a:lstStyle/>
          <a:p>
            <a:pPr marL="180975" indent="-180975">
              <a:buClr>
                <a:schemeClr val="tx1">
                  <a:lumMod val="50000"/>
                  <a:lumOff val="50000"/>
                </a:schemeClr>
              </a:buClr>
              <a:buSzPct val="106000"/>
              <a:buFont typeface="Arial" pitchFamily="34" charset="0"/>
              <a:buChar char="•"/>
            </a:pPr>
            <a:r>
              <a:rPr lang="id-ID" sz="1900" dirty="0">
                <a:solidFill>
                  <a:schemeClr val="bg1"/>
                </a:solidFill>
              </a:rPr>
              <a:t>Platelet count normal</a:t>
            </a:r>
          </a:p>
          <a:p>
            <a:pPr marL="180975" indent="-180975">
              <a:buClr>
                <a:schemeClr val="tx1">
                  <a:lumMod val="50000"/>
                  <a:lumOff val="50000"/>
                </a:schemeClr>
              </a:buClr>
              <a:buSzPct val="106000"/>
              <a:buFont typeface="Arial" pitchFamily="34" charset="0"/>
              <a:buChar char="•"/>
            </a:pPr>
            <a:r>
              <a:rPr lang="id-ID" sz="1900" dirty="0">
                <a:solidFill>
                  <a:schemeClr val="bg1"/>
                </a:solidFill>
              </a:rPr>
              <a:t>BT &gt;</a:t>
            </a:r>
          </a:p>
          <a:p>
            <a:pPr marL="180975" indent="-180975">
              <a:buClr>
                <a:schemeClr val="tx1">
                  <a:lumMod val="50000"/>
                  <a:lumOff val="50000"/>
                </a:schemeClr>
              </a:buClr>
              <a:buSzPct val="106000"/>
              <a:buFont typeface="Arial" pitchFamily="34" charset="0"/>
              <a:buChar char="•"/>
            </a:pPr>
            <a:r>
              <a:rPr lang="id-ID" sz="1900" dirty="0">
                <a:solidFill>
                  <a:schemeClr val="bg1"/>
                </a:solidFill>
              </a:rPr>
              <a:t>Closure time &gt;</a:t>
            </a:r>
          </a:p>
          <a:p>
            <a:pPr marL="180975" indent="-180975">
              <a:buClr>
                <a:schemeClr val="tx1">
                  <a:lumMod val="50000"/>
                  <a:lumOff val="50000"/>
                </a:schemeClr>
              </a:buClr>
              <a:buSzPct val="106000"/>
              <a:buFont typeface="Arial" pitchFamily="34" charset="0"/>
              <a:buChar char="•"/>
            </a:pPr>
            <a:r>
              <a:rPr lang="id-ID" sz="1900" dirty="0">
                <a:solidFill>
                  <a:schemeClr val="bg1"/>
                </a:solidFill>
              </a:rPr>
              <a:t>PT &amp; APTT normal</a:t>
            </a:r>
          </a:p>
          <a:p>
            <a:pPr marL="180975" indent="-180975">
              <a:buClr>
                <a:schemeClr val="tx1">
                  <a:lumMod val="50000"/>
                  <a:lumOff val="50000"/>
                </a:schemeClr>
              </a:buClr>
              <a:buSzPct val="106000"/>
              <a:buFont typeface="Arial" pitchFamily="34" charset="0"/>
              <a:buChar char="•"/>
            </a:pPr>
            <a:r>
              <a:rPr lang="id-ID" sz="1900" dirty="0">
                <a:solidFill>
                  <a:srgbClr val="800000"/>
                </a:solidFill>
              </a:rPr>
              <a:t>LTA: RIPA decreased</a:t>
            </a:r>
          </a:p>
          <a:p>
            <a:pPr marL="180975" indent="-180975">
              <a:buClr>
                <a:schemeClr val="tx1">
                  <a:lumMod val="50000"/>
                  <a:lumOff val="50000"/>
                </a:schemeClr>
              </a:buClr>
              <a:buSzPct val="106000"/>
              <a:buFont typeface="Arial" pitchFamily="34" charset="0"/>
              <a:buChar char="•"/>
            </a:pPr>
            <a:r>
              <a:rPr lang="id-ID" sz="1900" dirty="0">
                <a:solidFill>
                  <a:srgbClr val="800000"/>
                </a:solidFill>
              </a:rPr>
              <a:t>vWF Ag: decreased</a:t>
            </a:r>
          </a:p>
          <a:p>
            <a:pPr marL="180975" indent="-180975">
              <a:buClr>
                <a:schemeClr val="tx1">
                  <a:lumMod val="50000"/>
                  <a:lumOff val="50000"/>
                </a:schemeClr>
              </a:buClr>
              <a:buSzPct val="106000"/>
              <a:buFont typeface="Arial" pitchFamily="34" charset="0"/>
              <a:buChar char="•"/>
            </a:pPr>
            <a:r>
              <a:rPr lang="id-ID" sz="1900" dirty="0">
                <a:solidFill>
                  <a:srgbClr val="800000"/>
                </a:solidFill>
              </a:rPr>
              <a:t>Platelet aggregation (ADP): normal</a:t>
            </a:r>
          </a:p>
          <a:p>
            <a:pPr marL="180975" indent="-180975">
              <a:buClr>
                <a:schemeClr val="tx1">
                  <a:lumMod val="50000"/>
                  <a:lumOff val="50000"/>
                </a:schemeClr>
              </a:buClr>
              <a:buSzPct val="106000"/>
              <a:buFont typeface="Arial" pitchFamily="34" charset="0"/>
              <a:buChar char="•"/>
            </a:pPr>
            <a:r>
              <a:rPr lang="id-ID" sz="1900" dirty="0">
                <a:solidFill>
                  <a:srgbClr val="800000"/>
                </a:solidFill>
              </a:rPr>
              <a:t>APTT &gt; </a:t>
            </a:r>
            <a:r>
              <a:rPr lang="id-ID" sz="1900" dirty="0">
                <a:solidFill>
                  <a:srgbClr val="800000"/>
                </a:solidFill>
                <a:sym typeface="Wingdings" pitchFamily="2" charset="2"/>
              </a:rPr>
              <a:t> type 2N</a:t>
            </a:r>
            <a:endParaRPr lang="id-ID" sz="1900" dirty="0">
              <a:solidFill>
                <a:srgbClr val="800000"/>
              </a:solidFill>
            </a:endParaRPr>
          </a:p>
          <a:p>
            <a:pPr marL="180975" indent="-180975">
              <a:buClr>
                <a:schemeClr val="tx1">
                  <a:lumMod val="50000"/>
                  <a:lumOff val="50000"/>
                </a:schemeClr>
              </a:buClr>
              <a:buSzPct val="106000"/>
              <a:buFont typeface="Arial" pitchFamily="34" charset="0"/>
              <a:buChar char="•"/>
            </a:pPr>
            <a:r>
              <a:rPr lang="id-ID" sz="1900" dirty="0">
                <a:solidFill>
                  <a:srgbClr val="800000"/>
                </a:solidFill>
              </a:rPr>
              <a:t>F. VIII &lt; </a:t>
            </a:r>
            <a:r>
              <a:rPr lang="id-ID" sz="1900" dirty="0">
                <a:solidFill>
                  <a:srgbClr val="800000"/>
                </a:solidFill>
                <a:sym typeface="Wingdings" pitchFamily="2" charset="2"/>
              </a:rPr>
              <a:t> type 2N</a:t>
            </a:r>
            <a:endParaRPr lang="id-ID" sz="1900" dirty="0">
              <a:solidFill>
                <a:srgbClr val="800000"/>
              </a:solidFill>
            </a:endParaRPr>
          </a:p>
        </p:txBody>
      </p:sp>
      <p:cxnSp>
        <p:nvCxnSpPr>
          <p:cNvPr id="6" name="Straight Connector 5"/>
          <p:cNvCxnSpPr/>
          <p:nvPr/>
        </p:nvCxnSpPr>
        <p:spPr>
          <a:xfrm>
            <a:off x="1475656" y="1772816"/>
            <a:ext cx="608039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56052" y="1772816"/>
            <a:ext cx="0" cy="36004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93604" y="1785488"/>
            <a:ext cx="0" cy="36004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57656" y="1781267"/>
            <a:ext cx="0" cy="36004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1"/>
          <p:cNvSpPr txBox="1">
            <a:spLocks/>
          </p:cNvSpPr>
          <p:nvPr/>
        </p:nvSpPr>
        <p:spPr>
          <a:xfrm>
            <a:off x="6300192" y="3429000"/>
            <a:ext cx="2426889" cy="3216939"/>
          </a:xfrm>
          <a:prstGeom prst="rect">
            <a:avLst/>
          </a:prstGeom>
          <a:solidFill>
            <a:srgbClr val="E2E2E2"/>
          </a:solidFill>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80975" indent="-180975">
              <a:buClr>
                <a:schemeClr val="accent6"/>
              </a:buClr>
              <a:buSzPct val="106000"/>
              <a:buFont typeface="Arial" pitchFamily="34" charset="0"/>
              <a:buChar char="•"/>
            </a:pPr>
            <a:r>
              <a:rPr lang="id-ID" sz="1900" dirty="0">
                <a:solidFill>
                  <a:schemeClr val="bg1"/>
                </a:solidFill>
              </a:rPr>
              <a:t>Platelet count normal</a:t>
            </a:r>
          </a:p>
          <a:p>
            <a:pPr marL="180975" indent="-180975">
              <a:buClr>
                <a:schemeClr val="accent6"/>
              </a:buClr>
              <a:buSzPct val="106000"/>
              <a:buFont typeface="Arial" pitchFamily="34" charset="0"/>
              <a:buChar char="•"/>
            </a:pPr>
            <a:r>
              <a:rPr lang="id-ID" sz="1900" dirty="0">
                <a:solidFill>
                  <a:schemeClr val="bg1"/>
                </a:solidFill>
              </a:rPr>
              <a:t>BT &gt;</a:t>
            </a:r>
          </a:p>
          <a:p>
            <a:pPr marL="180975" indent="-180975">
              <a:buClr>
                <a:schemeClr val="accent6"/>
              </a:buClr>
              <a:buSzPct val="106000"/>
              <a:buFont typeface="Arial" pitchFamily="34" charset="0"/>
              <a:buChar char="•"/>
            </a:pPr>
            <a:r>
              <a:rPr lang="id-ID" sz="2000" dirty="0">
                <a:solidFill>
                  <a:schemeClr val="bg1"/>
                </a:solidFill>
              </a:rPr>
              <a:t>closure time &gt;</a:t>
            </a:r>
            <a:endParaRPr lang="id-ID" sz="1900" dirty="0">
              <a:solidFill>
                <a:schemeClr val="bg1"/>
              </a:solidFill>
            </a:endParaRPr>
          </a:p>
          <a:p>
            <a:pPr marL="180975" indent="-180975">
              <a:buClr>
                <a:schemeClr val="accent6"/>
              </a:buClr>
              <a:buSzPct val="106000"/>
              <a:buFont typeface="Arial" pitchFamily="34" charset="0"/>
              <a:buChar char="•"/>
            </a:pPr>
            <a:r>
              <a:rPr lang="id-ID" sz="1900" dirty="0">
                <a:solidFill>
                  <a:schemeClr val="bg1"/>
                </a:solidFill>
              </a:rPr>
              <a:t>PT &amp; APTT normal</a:t>
            </a:r>
          </a:p>
          <a:p>
            <a:pPr marL="180975" indent="-180975">
              <a:buClr>
                <a:schemeClr val="accent6"/>
              </a:buClr>
              <a:buSzPct val="106000"/>
              <a:buFont typeface="Arial" pitchFamily="34" charset="0"/>
              <a:buChar char="•"/>
            </a:pPr>
            <a:r>
              <a:rPr lang="id-ID" sz="2000" dirty="0">
                <a:solidFill>
                  <a:srgbClr val="003399"/>
                </a:solidFill>
              </a:rPr>
              <a:t>LTA: </a:t>
            </a:r>
            <a:r>
              <a:rPr lang="en-US" sz="2000" dirty="0">
                <a:solidFill>
                  <a:srgbClr val="003399"/>
                </a:solidFill>
              </a:rPr>
              <a:t>platelet aggregation fails to occur with any agonist, except </a:t>
            </a:r>
            <a:r>
              <a:rPr lang="en-US" sz="2000" dirty="0" err="1">
                <a:solidFill>
                  <a:srgbClr val="003399"/>
                </a:solidFill>
              </a:rPr>
              <a:t>ristocetin</a:t>
            </a:r>
            <a:r>
              <a:rPr lang="en-US" sz="2000" dirty="0">
                <a:solidFill>
                  <a:srgbClr val="003399"/>
                </a:solidFill>
              </a:rPr>
              <a:t> </a:t>
            </a:r>
            <a:endParaRPr lang="id-ID" sz="1900" dirty="0">
              <a:solidFill>
                <a:srgbClr val="003399"/>
              </a:solidFill>
            </a:endParaRPr>
          </a:p>
          <a:p>
            <a:pPr marL="180975" indent="-180975">
              <a:buClr>
                <a:schemeClr val="accent6"/>
              </a:buClr>
              <a:buSzPct val="106000"/>
              <a:buFont typeface="Arial" pitchFamily="34" charset="0"/>
              <a:buChar char="•"/>
            </a:pPr>
            <a:r>
              <a:rPr lang="id-ID" sz="1900" dirty="0">
                <a:solidFill>
                  <a:srgbClr val="003399"/>
                </a:solidFill>
              </a:rPr>
              <a:t>GpIIb/IIIa not detectable (flowcytometry)</a:t>
            </a:r>
          </a:p>
        </p:txBody>
      </p:sp>
      <p:sp>
        <p:nvSpPr>
          <p:cNvPr id="23" name="Content Placeholder 1"/>
          <p:cNvSpPr txBox="1">
            <a:spLocks/>
          </p:cNvSpPr>
          <p:nvPr/>
        </p:nvSpPr>
        <p:spPr>
          <a:xfrm>
            <a:off x="3419872" y="3501008"/>
            <a:ext cx="2426889" cy="2952328"/>
          </a:xfrm>
          <a:prstGeom prst="rect">
            <a:avLst/>
          </a:prstGeom>
          <a:solidFill>
            <a:srgbClr val="E2E2E2"/>
          </a:solidFill>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80975" indent="-180975">
              <a:buClr>
                <a:schemeClr val="accent6"/>
              </a:buClr>
              <a:buSzPct val="106000"/>
              <a:buFont typeface="Arial" pitchFamily="34" charset="0"/>
              <a:buChar char="•"/>
            </a:pPr>
            <a:r>
              <a:rPr lang="id-ID" sz="1800" dirty="0">
                <a:solidFill>
                  <a:schemeClr val="bg1"/>
                </a:solidFill>
              </a:rPr>
              <a:t>Platelet count normal/decrease</a:t>
            </a:r>
          </a:p>
          <a:p>
            <a:pPr marL="180975" indent="-180975">
              <a:buClr>
                <a:schemeClr val="accent6"/>
              </a:buClr>
              <a:buSzPct val="106000"/>
              <a:buFont typeface="Arial" pitchFamily="34" charset="0"/>
              <a:buChar char="•"/>
            </a:pPr>
            <a:r>
              <a:rPr lang="id-ID" sz="1800" dirty="0">
                <a:solidFill>
                  <a:schemeClr val="bg1"/>
                </a:solidFill>
              </a:rPr>
              <a:t>BT &gt;</a:t>
            </a:r>
          </a:p>
          <a:p>
            <a:pPr marL="180975" indent="-180975">
              <a:buClr>
                <a:schemeClr val="accent6"/>
              </a:buClr>
              <a:buSzPct val="106000"/>
              <a:buFont typeface="Arial" pitchFamily="34" charset="0"/>
              <a:buChar char="•"/>
            </a:pPr>
            <a:r>
              <a:rPr lang="id-ID" sz="1800" dirty="0">
                <a:solidFill>
                  <a:schemeClr val="bg1"/>
                </a:solidFill>
              </a:rPr>
              <a:t>Closure time &gt;</a:t>
            </a:r>
          </a:p>
          <a:p>
            <a:pPr marL="180975" indent="-180975">
              <a:buClr>
                <a:schemeClr val="accent6"/>
              </a:buClr>
              <a:buSzPct val="106000"/>
              <a:buFont typeface="Arial" pitchFamily="34" charset="0"/>
              <a:buChar char="•"/>
            </a:pPr>
            <a:r>
              <a:rPr lang="id-ID" sz="1800" dirty="0">
                <a:solidFill>
                  <a:schemeClr val="bg1"/>
                </a:solidFill>
              </a:rPr>
              <a:t>PT &amp; APTT normal</a:t>
            </a:r>
          </a:p>
          <a:p>
            <a:pPr marL="180975" indent="-180975">
              <a:buClr>
                <a:schemeClr val="accent6"/>
              </a:buClr>
              <a:buSzPct val="106000"/>
              <a:buFont typeface="Arial" pitchFamily="34" charset="0"/>
              <a:buChar char="•"/>
            </a:pPr>
            <a:r>
              <a:rPr lang="id-ID" sz="1800" dirty="0">
                <a:solidFill>
                  <a:srgbClr val="003300"/>
                </a:solidFill>
              </a:rPr>
              <a:t>LTA: RIPA decreased</a:t>
            </a:r>
          </a:p>
          <a:p>
            <a:pPr marL="180975" indent="-180975">
              <a:buClr>
                <a:schemeClr val="accent6"/>
              </a:buClr>
              <a:buSzPct val="106000"/>
              <a:buFont typeface="Arial" pitchFamily="34" charset="0"/>
              <a:buChar char="•"/>
            </a:pPr>
            <a:r>
              <a:rPr lang="id-ID" sz="1800" dirty="0">
                <a:solidFill>
                  <a:srgbClr val="003300"/>
                </a:solidFill>
              </a:rPr>
              <a:t>Platelet aggregation (ADP): normal</a:t>
            </a:r>
          </a:p>
          <a:p>
            <a:pPr marL="180975" indent="-180975">
              <a:buClr>
                <a:schemeClr val="accent6"/>
              </a:buClr>
              <a:buSzPct val="106000"/>
              <a:buFont typeface="Arial" pitchFamily="34" charset="0"/>
              <a:buChar char="•"/>
            </a:pPr>
            <a:r>
              <a:rPr lang="id-ID" sz="1800" dirty="0">
                <a:solidFill>
                  <a:srgbClr val="003300"/>
                </a:solidFill>
              </a:rPr>
              <a:t>Giant platelets</a:t>
            </a:r>
          </a:p>
        </p:txBody>
      </p:sp>
    </p:spTree>
    <p:extLst>
      <p:ext uri="{BB962C8B-B14F-4D97-AF65-F5344CB8AC3E}">
        <p14:creationId xmlns:p14="http://schemas.microsoft.com/office/powerpoint/2010/main" val="1454736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p:cNvSpPr/>
          <p:nvPr/>
        </p:nvSpPr>
        <p:spPr>
          <a:xfrm>
            <a:off x="1403648" y="2492896"/>
            <a:ext cx="576064" cy="184473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Down Arrow 19"/>
          <p:cNvSpPr/>
          <p:nvPr/>
        </p:nvSpPr>
        <p:spPr>
          <a:xfrm rot="2082841">
            <a:off x="3320287" y="2474735"/>
            <a:ext cx="576064" cy="204713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603001" y="2204864"/>
            <a:ext cx="2127121" cy="830997"/>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id-ID" sz="2400" dirty="0"/>
              <a:t>Von Willebrand</a:t>
            </a:r>
          </a:p>
          <a:p>
            <a:pPr algn="ctr"/>
            <a:r>
              <a:rPr lang="id-ID" sz="2400" dirty="0"/>
              <a:t> disease</a:t>
            </a:r>
          </a:p>
        </p:txBody>
      </p:sp>
      <p:sp>
        <p:nvSpPr>
          <p:cNvPr id="11" name="TextBox 10"/>
          <p:cNvSpPr txBox="1"/>
          <p:nvPr/>
        </p:nvSpPr>
        <p:spPr>
          <a:xfrm>
            <a:off x="6588224" y="2346707"/>
            <a:ext cx="1909754"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id-ID" sz="2400" dirty="0"/>
              <a:t>Glanzman</a:t>
            </a:r>
          </a:p>
          <a:p>
            <a:pPr algn="ctr"/>
            <a:r>
              <a:rPr lang="id-ID" sz="2400" dirty="0"/>
              <a:t>thrombastenia</a:t>
            </a:r>
          </a:p>
        </p:txBody>
      </p:sp>
      <p:sp>
        <p:nvSpPr>
          <p:cNvPr id="12" name="TextBox 11"/>
          <p:cNvSpPr txBox="1"/>
          <p:nvPr/>
        </p:nvSpPr>
        <p:spPr>
          <a:xfrm>
            <a:off x="2915816" y="2210638"/>
            <a:ext cx="2096791" cy="830997"/>
          </a:xfrm>
          <a:prstGeom prst="rect">
            <a:avLst/>
          </a:prstGeom>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id-ID" sz="2400" dirty="0"/>
              <a:t>Bernard Soulier</a:t>
            </a:r>
          </a:p>
          <a:p>
            <a:pPr algn="ctr"/>
            <a:r>
              <a:rPr lang="id-ID" sz="2400" dirty="0"/>
              <a:t> syndrome</a:t>
            </a:r>
          </a:p>
        </p:txBody>
      </p:sp>
      <p:sp>
        <p:nvSpPr>
          <p:cNvPr id="13" name="Title 1"/>
          <p:cNvSpPr>
            <a:spLocks noGrp="1"/>
          </p:cNvSpPr>
          <p:nvPr>
            <p:ph type="title"/>
          </p:nvPr>
        </p:nvSpPr>
        <p:spPr>
          <a:xfrm>
            <a:off x="612648" y="116632"/>
            <a:ext cx="8153400" cy="990600"/>
          </a:xfrm>
        </p:spPr>
        <p:txBody>
          <a:bodyPr>
            <a:noAutofit/>
          </a:bodyPr>
          <a:lstStyle/>
          <a:p>
            <a:pPr algn="ctr"/>
            <a:r>
              <a:rPr lang="id-ID" sz="3200" b="1" dirty="0"/>
              <a:t>Platelet aggregation of inherited platelet function disorders</a:t>
            </a:r>
          </a:p>
        </p:txBody>
      </p:sp>
      <p:cxnSp>
        <p:nvCxnSpPr>
          <p:cNvPr id="6" name="Straight Connector 5"/>
          <p:cNvCxnSpPr/>
          <p:nvPr/>
        </p:nvCxnSpPr>
        <p:spPr>
          <a:xfrm>
            <a:off x="1475656" y="1772816"/>
            <a:ext cx="608039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56052" y="1772816"/>
            <a:ext cx="0" cy="36004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93604" y="1785488"/>
            <a:ext cx="0" cy="36004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Image result for platelet aggregation von willebrand disea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905"/>
          <a:stretch/>
        </p:blipFill>
        <p:spPr bwMode="auto">
          <a:xfrm>
            <a:off x="603001" y="4678948"/>
            <a:ext cx="2841092" cy="19184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platelet aggregation glanzmann thrombasthenia"/>
          <p:cNvPicPr>
            <a:picLocks noChangeAspect="1" noChangeArrowheads="1"/>
          </p:cNvPicPr>
          <p:nvPr/>
        </p:nvPicPr>
        <p:blipFill rotWithShape="1">
          <a:blip r:embed="rId3">
            <a:extLst>
              <a:ext uri="{28A0092B-C50C-407E-A947-70E740481C1C}">
                <a14:useLocalDpi xmlns:a14="http://schemas.microsoft.com/office/drawing/2010/main" val="0"/>
              </a:ext>
            </a:extLst>
          </a:blip>
          <a:srcRect l="16002" t="46550" r="23622" b="20684"/>
          <a:stretch/>
        </p:blipFill>
        <p:spPr bwMode="auto">
          <a:xfrm>
            <a:off x="4041982" y="4606940"/>
            <a:ext cx="4706482" cy="1918404"/>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7308304" y="3212976"/>
            <a:ext cx="576064" cy="1296144"/>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499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3600" b="1" dirty="0">
                <a:solidFill>
                  <a:schemeClr val="accent5"/>
                </a:solidFill>
              </a:rPr>
              <a:t>Pemeriksaan skrining perdarahan/hemostasis</a:t>
            </a:r>
            <a:endParaRPr lang="id-ID" sz="3200" dirty="0">
              <a:solidFill>
                <a:schemeClr val="accent5"/>
              </a:solidFill>
            </a:endParaRPr>
          </a:p>
        </p:txBody>
      </p:sp>
      <p:sp>
        <p:nvSpPr>
          <p:cNvPr id="3" name="Content Placeholder 2"/>
          <p:cNvSpPr>
            <a:spLocks noGrp="1"/>
          </p:cNvSpPr>
          <p:nvPr>
            <p:ph idx="1"/>
          </p:nvPr>
        </p:nvSpPr>
        <p:spPr>
          <a:xfrm>
            <a:off x="955104" y="2248272"/>
            <a:ext cx="8153400" cy="2836912"/>
          </a:xfrm>
        </p:spPr>
        <p:txBody>
          <a:bodyPr>
            <a:normAutofit/>
          </a:bodyPr>
          <a:lstStyle/>
          <a:p>
            <a:pPr>
              <a:buClr>
                <a:schemeClr val="bg2">
                  <a:lumMod val="50000"/>
                  <a:lumOff val="50000"/>
                </a:schemeClr>
              </a:buClr>
              <a:buSzPct val="125000"/>
              <a:buFont typeface="Arial" pitchFamily="34" charset="0"/>
              <a:buChar char="•"/>
            </a:pPr>
            <a:r>
              <a:rPr lang="id-ID" sz="2700" i="1" dirty="0">
                <a:solidFill>
                  <a:schemeClr val="tx1"/>
                </a:solidFill>
              </a:rPr>
              <a:t>Bleeding time </a:t>
            </a:r>
            <a:r>
              <a:rPr lang="id-ID" sz="2700" dirty="0">
                <a:solidFill>
                  <a:schemeClr val="tx1"/>
                </a:solidFill>
              </a:rPr>
              <a:t>(BT)/masa perdarahan</a:t>
            </a:r>
          </a:p>
          <a:p>
            <a:pPr>
              <a:buClr>
                <a:schemeClr val="bg2">
                  <a:lumMod val="50000"/>
                  <a:lumOff val="50000"/>
                </a:schemeClr>
              </a:buClr>
              <a:buSzPct val="125000"/>
              <a:buFont typeface="Arial" pitchFamily="34" charset="0"/>
              <a:buChar char="•"/>
            </a:pPr>
            <a:r>
              <a:rPr lang="id-ID" sz="2700" dirty="0">
                <a:solidFill>
                  <a:schemeClr val="tx1"/>
                </a:solidFill>
              </a:rPr>
              <a:t>Jumlah trombosit</a:t>
            </a:r>
          </a:p>
          <a:p>
            <a:pPr>
              <a:buClr>
                <a:schemeClr val="bg2">
                  <a:lumMod val="50000"/>
                  <a:lumOff val="50000"/>
                </a:schemeClr>
              </a:buClr>
              <a:buSzPct val="125000"/>
              <a:buFont typeface="Arial" pitchFamily="34" charset="0"/>
              <a:buChar char="•"/>
            </a:pPr>
            <a:r>
              <a:rPr lang="id-ID" sz="2700" i="1" dirty="0">
                <a:solidFill>
                  <a:schemeClr val="tx1"/>
                </a:solidFill>
              </a:rPr>
              <a:t>Prothrombin time </a:t>
            </a:r>
            <a:r>
              <a:rPr lang="id-ID" sz="2700" dirty="0">
                <a:solidFill>
                  <a:schemeClr val="tx1"/>
                </a:solidFill>
              </a:rPr>
              <a:t>(PT)</a:t>
            </a:r>
          </a:p>
          <a:p>
            <a:pPr>
              <a:buClr>
                <a:schemeClr val="bg2">
                  <a:lumMod val="50000"/>
                  <a:lumOff val="50000"/>
                </a:schemeClr>
              </a:buClr>
              <a:buSzPct val="125000"/>
              <a:buFont typeface="Arial" pitchFamily="34" charset="0"/>
              <a:buChar char="•"/>
            </a:pPr>
            <a:r>
              <a:rPr lang="id-ID" sz="2700" i="1" dirty="0">
                <a:solidFill>
                  <a:schemeClr val="tx1"/>
                </a:solidFill>
              </a:rPr>
              <a:t>Activated partial thromboplastin time </a:t>
            </a:r>
            <a:r>
              <a:rPr lang="id-ID" sz="2700" dirty="0">
                <a:solidFill>
                  <a:schemeClr val="tx1"/>
                </a:solidFill>
              </a:rPr>
              <a:t>(APTT)</a:t>
            </a:r>
          </a:p>
          <a:p>
            <a:pPr>
              <a:buClr>
                <a:schemeClr val="bg2">
                  <a:lumMod val="50000"/>
                  <a:lumOff val="50000"/>
                </a:schemeClr>
              </a:buClr>
              <a:buSzPct val="125000"/>
              <a:buFont typeface="Arial" pitchFamily="34" charset="0"/>
              <a:buChar char="•"/>
            </a:pPr>
            <a:r>
              <a:rPr lang="id-ID" sz="2700" i="1" dirty="0">
                <a:solidFill>
                  <a:schemeClr val="bg2">
                    <a:lumMod val="75000"/>
                    <a:lumOff val="25000"/>
                  </a:schemeClr>
                </a:solidFill>
              </a:rPr>
              <a:t>Thrombin time </a:t>
            </a:r>
            <a:r>
              <a:rPr lang="id-ID" sz="2700" dirty="0">
                <a:solidFill>
                  <a:schemeClr val="bg2">
                    <a:lumMod val="75000"/>
                    <a:lumOff val="25000"/>
                  </a:schemeClr>
                </a:solidFill>
              </a:rPr>
              <a:t>(TT)</a:t>
            </a:r>
          </a:p>
        </p:txBody>
      </p:sp>
      <p:cxnSp>
        <p:nvCxnSpPr>
          <p:cNvPr id="4" name="Straight Connector 3"/>
          <p:cNvCxnSpPr/>
          <p:nvPr/>
        </p:nvCxnSpPr>
        <p:spPr>
          <a:xfrm>
            <a:off x="385262" y="1587614"/>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88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7400533"/>
              </p:ext>
            </p:extLst>
          </p:nvPr>
        </p:nvGraphicFramePr>
        <p:xfrm>
          <a:off x="827584" y="2348880"/>
          <a:ext cx="7128791" cy="3481993"/>
        </p:xfrm>
        <a:graphic>
          <a:graphicData uri="http://schemas.openxmlformats.org/drawingml/2006/table">
            <a:tbl>
              <a:tblPr firstRow="1" firstCol="1" bandRow="1">
                <a:tableStyleId>{5C22544A-7EE6-4342-B048-85BDC9FD1C3A}</a:tableStyleId>
              </a:tblPr>
              <a:tblGrid>
                <a:gridCol w="3240359">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478427">
                <a:tc gridSpan="2">
                  <a:txBody>
                    <a:bodyPr/>
                    <a:lstStyle/>
                    <a:p>
                      <a:pPr>
                        <a:lnSpc>
                          <a:spcPct val="115000"/>
                        </a:lnSpc>
                        <a:spcAft>
                          <a:spcPts val="0"/>
                        </a:spcAft>
                      </a:pPr>
                      <a:r>
                        <a:rPr lang="id-ID" sz="2400" dirty="0">
                          <a:effectLst/>
                        </a:rPr>
                        <a:t>Pemeriksaan skrining hemostasis:</a:t>
                      </a:r>
                      <a:endParaRPr lang="id-ID" sz="2400" dirty="0">
                        <a:effectLst/>
                        <a:latin typeface="Calibri"/>
                        <a:ea typeface="Calibri"/>
                        <a:cs typeface="Times New Roman"/>
                      </a:endParaRPr>
                    </a:p>
                  </a:txBody>
                  <a:tcPr marL="68580" marR="68580" marT="0" marB="0">
                    <a:solidFill>
                      <a:srgbClr val="007370"/>
                    </a:solidFill>
                  </a:tcPr>
                </a:tc>
                <a:tc hMerge="1">
                  <a:txBody>
                    <a:bodyPr/>
                    <a:lstStyle/>
                    <a:p>
                      <a:endParaRPr lang="id-ID"/>
                    </a:p>
                  </a:txBody>
                  <a:tcPr/>
                </a:tc>
                <a:extLst>
                  <a:ext uri="{0D108BD9-81ED-4DB2-BD59-A6C34878D82A}">
                    <a16:rowId xmlns:a16="http://schemas.microsoft.com/office/drawing/2014/main" val="10000"/>
                  </a:ext>
                </a:extLst>
              </a:tr>
              <a:tr h="478427">
                <a:tc>
                  <a:txBody>
                    <a:bodyPr/>
                    <a:lstStyle/>
                    <a:p>
                      <a:pPr marL="342900" lvl="0" indent="-342900" algn="just">
                        <a:lnSpc>
                          <a:spcPct val="115000"/>
                        </a:lnSpc>
                        <a:spcAft>
                          <a:spcPts val="0"/>
                        </a:spcAft>
                        <a:buFont typeface="Symbol"/>
                        <a:buChar char=""/>
                      </a:pPr>
                      <a:r>
                        <a:rPr lang="id-ID" sz="2400" dirty="0">
                          <a:effectLst/>
                        </a:rPr>
                        <a:t>Bleeding time</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effectLst/>
                        </a:rPr>
                        <a:t>normal</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71005">
                <a:tc>
                  <a:txBody>
                    <a:bodyPr/>
                    <a:lstStyle/>
                    <a:p>
                      <a:pPr marL="342900" lvl="0" indent="-342900" algn="just">
                        <a:lnSpc>
                          <a:spcPct val="115000"/>
                        </a:lnSpc>
                        <a:spcAft>
                          <a:spcPts val="0"/>
                        </a:spcAft>
                        <a:buFont typeface="Symbol"/>
                        <a:buChar char=""/>
                      </a:pPr>
                      <a:r>
                        <a:rPr lang="id-ID" sz="2400" dirty="0">
                          <a:effectLst/>
                        </a:rPr>
                        <a:t>Jumlah trombosit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effectLst/>
                        </a:rPr>
                        <a:t>normal</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78427">
                <a:tc>
                  <a:txBody>
                    <a:bodyPr/>
                    <a:lstStyle/>
                    <a:p>
                      <a:pPr marL="342900" lvl="0" indent="-342900" algn="just">
                        <a:lnSpc>
                          <a:spcPct val="115000"/>
                        </a:lnSpc>
                        <a:spcAft>
                          <a:spcPts val="0"/>
                        </a:spcAft>
                        <a:buFont typeface="Symbol"/>
                        <a:buChar char=""/>
                      </a:pPr>
                      <a:r>
                        <a:rPr lang="id-ID" sz="2400" dirty="0">
                          <a:effectLst/>
                        </a:rPr>
                        <a:t>APTT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rgbClr val="C00000"/>
                          </a:solidFill>
                          <a:effectLst/>
                        </a:rPr>
                        <a:t>panjang</a:t>
                      </a:r>
                      <a:endParaRPr lang="id-ID" sz="2400" dirty="0">
                        <a:solidFill>
                          <a:srgbClr val="C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78427">
                <a:tc>
                  <a:txBody>
                    <a:bodyPr/>
                    <a:lstStyle/>
                    <a:p>
                      <a:pPr marL="342900" lvl="0" indent="-342900" algn="just">
                        <a:lnSpc>
                          <a:spcPct val="115000"/>
                        </a:lnSpc>
                        <a:spcAft>
                          <a:spcPts val="0"/>
                        </a:spcAft>
                        <a:buFont typeface="Symbol"/>
                        <a:buChar char=""/>
                      </a:pPr>
                      <a:r>
                        <a:rPr lang="id-ID" sz="2400" dirty="0">
                          <a:effectLst/>
                        </a:rPr>
                        <a:t>PT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a:effectLst/>
                        </a:rPr>
                        <a:t>normal</a:t>
                      </a:r>
                      <a:endParaRPr lang="id-ID" sz="2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987362">
                <a:tc>
                  <a:txBody>
                    <a:bodyPr/>
                    <a:lstStyle/>
                    <a:p>
                      <a:pPr marL="342900" lvl="0" indent="-342900" algn="just">
                        <a:lnSpc>
                          <a:spcPct val="115000"/>
                        </a:lnSpc>
                        <a:spcAft>
                          <a:spcPts val="0"/>
                        </a:spcAft>
                        <a:buFont typeface="Symbol"/>
                        <a:buChar char=""/>
                      </a:pPr>
                      <a:r>
                        <a:rPr lang="id-ID" sz="2400" dirty="0">
                          <a:effectLst/>
                        </a:rPr>
                        <a:t>Kesan</a:t>
                      </a:r>
                      <a:endParaRPr lang="id-ID" sz="2400" dirty="0">
                        <a:effectLst/>
                        <a:latin typeface="Calibri"/>
                        <a:ea typeface="Calibri"/>
                        <a:cs typeface="Times New Roman"/>
                      </a:endParaRPr>
                    </a:p>
                  </a:txBody>
                  <a:tcPr marL="68580" marR="68580" marT="0" marB="0"/>
                </a:tc>
                <a:tc>
                  <a:txBody>
                    <a:bodyPr/>
                    <a:lstStyle/>
                    <a:p>
                      <a:pPr>
                        <a:lnSpc>
                          <a:spcPct val="100000"/>
                        </a:lnSpc>
                        <a:spcAft>
                          <a:spcPts val="0"/>
                        </a:spcAft>
                      </a:pPr>
                      <a:r>
                        <a:rPr lang="id-ID" sz="2400" dirty="0">
                          <a:effectLst/>
                        </a:rPr>
                        <a:t>defisiensi, inhibitor atau kualitas abnormal  faktor koagulasi intrinsik</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5" name="TextBox 4"/>
          <p:cNvSpPr txBox="1"/>
          <p:nvPr/>
        </p:nvSpPr>
        <p:spPr>
          <a:xfrm>
            <a:off x="611560" y="419735"/>
            <a:ext cx="1896673" cy="646331"/>
          </a:xfrm>
          <a:prstGeom prst="rect">
            <a:avLst/>
          </a:prstGeom>
          <a:noFill/>
        </p:spPr>
        <p:txBody>
          <a:bodyPr wrap="none" rtlCol="0">
            <a:spAutoFit/>
          </a:bodyPr>
          <a:lstStyle/>
          <a:p>
            <a:r>
              <a:rPr lang="id-ID" sz="3600" b="1" dirty="0"/>
              <a:t>KASUS 3</a:t>
            </a:r>
          </a:p>
        </p:txBody>
      </p:sp>
      <p:sp>
        <p:nvSpPr>
          <p:cNvPr id="6" name="TextBox 5"/>
          <p:cNvSpPr txBox="1"/>
          <p:nvPr/>
        </p:nvSpPr>
        <p:spPr>
          <a:xfrm>
            <a:off x="611560" y="1124744"/>
            <a:ext cx="7416824" cy="892552"/>
          </a:xfrm>
          <a:prstGeom prst="rect">
            <a:avLst/>
          </a:prstGeom>
          <a:noFill/>
        </p:spPr>
        <p:txBody>
          <a:bodyPr wrap="square" rtlCol="0">
            <a:spAutoFit/>
          </a:bodyPr>
          <a:lstStyle/>
          <a:p>
            <a:r>
              <a:rPr lang="id-ID" sz="2600" dirty="0"/>
              <a:t>Pasien datang dengan perdarahan dan hasil  pemeriksaan skrining hemostasis sbb:</a:t>
            </a:r>
          </a:p>
        </p:txBody>
      </p:sp>
      <p:sp>
        <p:nvSpPr>
          <p:cNvPr id="2" name="TextBox 1"/>
          <p:cNvSpPr txBox="1"/>
          <p:nvPr/>
        </p:nvSpPr>
        <p:spPr>
          <a:xfrm>
            <a:off x="179512" y="5949280"/>
            <a:ext cx="8712968" cy="1015663"/>
          </a:xfrm>
          <a:prstGeom prst="rect">
            <a:avLst/>
          </a:prstGeom>
          <a:noFill/>
        </p:spPr>
        <p:txBody>
          <a:bodyPr wrap="square" rtlCol="0">
            <a:spAutoFit/>
          </a:bodyPr>
          <a:lstStyle/>
          <a:p>
            <a:r>
              <a:rPr lang="id-ID" sz="2000" dirty="0"/>
              <a:t>Perdarahan (hemostasis sekunder): epistaksis, perdarahan pasca sirkumsisi, perdarahan pasca cabut gigi, perdarahan sendi, dan perdarahan intrakranial. </a:t>
            </a:r>
          </a:p>
          <a:p>
            <a:endParaRPr lang="id-ID" sz="2000" dirty="0"/>
          </a:p>
        </p:txBody>
      </p:sp>
    </p:spTree>
    <p:extLst>
      <p:ext uri="{BB962C8B-B14F-4D97-AF65-F5344CB8AC3E}">
        <p14:creationId xmlns:p14="http://schemas.microsoft.com/office/powerpoint/2010/main" val="3160832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9432"/>
            <a:ext cx="8229600" cy="1143000"/>
          </a:xfrm>
        </p:spPr>
        <p:txBody>
          <a:bodyPr>
            <a:normAutofit/>
          </a:bodyPr>
          <a:lstStyle/>
          <a:p>
            <a:pPr algn="ctr"/>
            <a:r>
              <a:rPr lang="id-ID" sz="3600" dirty="0">
                <a:solidFill>
                  <a:srgbClr val="00FFCC"/>
                </a:solidFill>
              </a:rPr>
              <a:t>Evaluasi pasien dengan perdarahan</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768752" cy="588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40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771800" y="188640"/>
            <a:ext cx="6120680" cy="1143000"/>
          </a:xfrm>
        </p:spPr>
        <p:txBody>
          <a:bodyPr>
            <a:noAutofit/>
          </a:bodyPr>
          <a:lstStyle/>
          <a:p>
            <a:pPr algn="r"/>
            <a:r>
              <a:rPr lang="id-ID" sz="3200" b="1" dirty="0">
                <a:solidFill>
                  <a:srgbClr val="92D050"/>
                </a:solidFill>
              </a:rPr>
              <a:t>Perdarahan dengan APTT memanjang</a:t>
            </a:r>
          </a:p>
        </p:txBody>
      </p:sp>
      <p:graphicFrame>
        <p:nvGraphicFramePr>
          <p:cNvPr id="3" name="Diagram 2"/>
          <p:cNvGraphicFramePr/>
          <p:nvPr>
            <p:extLst>
              <p:ext uri="{D42A27DB-BD31-4B8C-83A1-F6EECF244321}">
                <p14:modId xmlns:p14="http://schemas.microsoft.com/office/powerpoint/2010/main" val="1819920749"/>
              </p:ext>
            </p:extLst>
          </p:nvPr>
        </p:nvGraphicFramePr>
        <p:xfrm>
          <a:off x="323528" y="1957288"/>
          <a:ext cx="8496944"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11560" y="419735"/>
            <a:ext cx="1896673" cy="646331"/>
          </a:xfrm>
          <a:prstGeom prst="rect">
            <a:avLst/>
          </a:prstGeom>
          <a:noFill/>
        </p:spPr>
        <p:txBody>
          <a:bodyPr wrap="none" rtlCol="0">
            <a:spAutoFit/>
          </a:bodyPr>
          <a:lstStyle/>
          <a:p>
            <a:r>
              <a:rPr lang="id-ID" sz="3600" b="1" dirty="0"/>
              <a:t>KASUS 3</a:t>
            </a:r>
          </a:p>
        </p:txBody>
      </p:sp>
      <p:sp>
        <p:nvSpPr>
          <p:cNvPr id="2" name="TextBox 1"/>
          <p:cNvSpPr txBox="1"/>
          <p:nvPr/>
        </p:nvSpPr>
        <p:spPr>
          <a:xfrm>
            <a:off x="7444879" y="3121443"/>
            <a:ext cx="1435008" cy="646331"/>
          </a:xfrm>
          <a:prstGeom prst="rect">
            <a:avLst/>
          </a:prstGeom>
          <a:noFill/>
        </p:spPr>
        <p:txBody>
          <a:bodyPr wrap="none" rtlCol="0">
            <a:spAutoFit/>
          </a:bodyPr>
          <a:lstStyle/>
          <a:p>
            <a:r>
              <a:rPr lang="id-ID" i="1" dirty="0"/>
              <a:t>Mixing study</a:t>
            </a:r>
          </a:p>
          <a:p>
            <a:r>
              <a:rPr lang="id-ID" i="1" dirty="0"/>
              <a:t>Heparin assay</a:t>
            </a:r>
          </a:p>
        </p:txBody>
      </p:sp>
      <p:cxnSp>
        <p:nvCxnSpPr>
          <p:cNvPr id="6" name="Straight Arrow Connector 5"/>
          <p:cNvCxnSpPr/>
          <p:nvPr/>
        </p:nvCxnSpPr>
        <p:spPr>
          <a:xfrm>
            <a:off x="2508233" y="4523219"/>
            <a:ext cx="0" cy="633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19672" y="5369190"/>
            <a:ext cx="2187587" cy="1785104"/>
          </a:xfrm>
          <a:prstGeom prst="rect">
            <a:avLst/>
          </a:prstGeom>
          <a:noFill/>
        </p:spPr>
        <p:txBody>
          <a:bodyPr wrap="none" rtlCol="0">
            <a:spAutoFit/>
          </a:bodyPr>
          <a:lstStyle/>
          <a:p>
            <a:r>
              <a:rPr lang="id-ID" sz="2200" dirty="0"/>
              <a:t>APTT substitusi </a:t>
            </a:r>
            <a:r>
              <a:rPr lang="id-ID" sz="2200" dirty="0">
                <a:solidFill>
                  <a:schemeClr val="accent5"/>
                </a:solidFill>
              </a:rPr>
              <a:t>*</a:t>
            </a:r>
          </a:p>
          <a:p>
            <a:r>
              <a:rPr lang="id-ID" sz="2200" i="1" dirty="0"/>
              <a:t>Factor assay</a:t>
            </a:r>
          </a:p>
          <a:p>
            <a:r>
              <a:rPr lang="id-ID" sz="2200" i="1" dirty="0"/>
              <a:t>Skrining inhibitor: </a:t>
            </a:r>
          </a:p>
          <a:p>
            <a:r>
              <a:rPr lang="id-ID" sz="2200" i="1" dirty="0">
                <a:sym typeface="Wingdings" pitchFamily="2" charset="2"/>
              </a:rPr>
              <a:t> </a:t>
            </a:r>
            <a:r>
              <a:rPr lang="id-ID" sz="2200" i="1" dirty="0"/>
              <a:t>mixing study</a:t>
            </a:r>
          </a:p>
          <a:p>
            <a:endParaRPr lang="id-ID" sz="2200" i="1" dirty="0"/>
          </a:p>
        </p:txBody>
      </p:sp>
      <p:sp>
        <p:nvSpPr>
          <p:cNvPr id="10" name="TextBox 9"/>
          <p:cNvSpPr txBox="1"/>
          <p:nvPr/>
        </p:nvSpPr>
        <p:spPr>
          <a:xfrm>
            <a:off x="7668344" y="4378540"/>
            <a:ext cx="1492716" cy="923330"/>
          </a:xfrm>
          <a:prstGeom prst="rect">
            <a:avLst/>
          </a:prstGeom>
          <a:solidFill>
            <a:schemeClr val="accent4">
              <a:lumMod val="75000"/>
            </a:schemeClr>
          </a:solidFill>
        </p:spPr>
        <p:txBody>
          <a:bodyPr wrap="none" rtlCol="0">
            <a:spAutoFit/>
          </a:bodyPr>
          <a:lstStyle/>
          <a:p>
            <a:r>
              <a:rPr lang="id-ID" dirty="0"/>
              <a:t>APTT substitusi</a:t>
            </a:r>
          </a:p>
          <a:p>
            <a:r>
              <a:rPr lang="id-ID" i="1" dirty="0"/>
              <a:t>Mixing study</a:t>
            </a:r>
          </a:p>
          <a:p>
            <a:r>
              <a:rPr lang="id-ID" dirty="0"/>
              <a:t>Panel LA</a:t>
            </a:r>
          </a:p>
        </p:txBody>
      </p:sp>
      <p:sp>
        <p:nvSpPr>
          <p:cNvPr id="11" name="TextBox 10"/>
          <p:cNvSpPr txBox="1"/>
          <p:nvPr/>
        </p:nvSpPr>
        <p:spPr>
          <a:xfrm>
            <a:off x="7921916" y="6348264"/>
            <a:ext cx="1111971" cy="369332"/>
          </a:xfrm>
          <a:prstGeom prst="rect">
            <a:avLst/>
          </a:prstGeom>
          <a:noFill/>
        </p:spPr>
        <p:txBody>
          <a:bodyPr wrap="none" rtlCol="0">
            <a:spAutoFit/>
          </a:bodyPr>
          <a:lstStyle/>
          <a:p>
            <a:r>
              <a:rPr lang="id-ID" dirty="0"/>
              <a:t>RIPA, vWf</a:t>
            </a:r>
          </a:p>
        </p:txBody>
      </p:sp>
    </p:spTree>
    <p:extLst>
      <p:ext uri="{BB962C8B-B14F-4D97-AF65-F5344CB8AC3E}">
        <p14:creationId xmlns:p14="http://schemas.microsoft.com/office/powerpoint/2010/main" val="834502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27384"/>
            <a:ext cx="8153400" cy="990600"/>
          </a:xfrm>
        </p:spPr>
        <p:txBody>
          <a:bodyPr/>
          <a:lstStyle/>
          <a:p>
            <a:pPr algn="ctr" eaLnBrk="1" hangingPunct="1"/>
            <a:r>
              <a:rPr lang="id-ID" sz="3800" b="1" dirty="0">
                <a:solidFill>
                  <a:schemeClr val="accent5"/>
                </a:solidFill>
              </a:rPr>
              <a:t>Cara kerja heparin</a:t>
            </a:r>
          </a:p>
        </p:txBody>
      </p:sp>
      <p:pic>
        <p:nvPicPr>
          <p:cNvPr id="3074" name="Picture 2" descr="Related image"/>
          <p:cNvPicPr>
            <a:picLocks noChangeAspect="1" noChangeArrowheads="1"/>
          </p:cNvPicPr>
          <p:nvPr/>
        </p:nvPicPr>
        <p:blipFill>
          <a:blip r:embed="rId2"/>
          <a:srcRect/>
          <a:stretch>
            <a:fillRect/>
          </a:stretch>
        </p:blipFill>
        <p:spPr bwMode="auto">
          <a:xfrm>
            <a:off x="1908174" y="1268760"/>
            <a:ext cx="5472113" cy="524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45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24942"/>
          </a:xfrm>
        </p:spPr>
        <p:txBody>
          <a:bodyPr>
            <a:noAutofit/>
          </a:bodyPr>
          <a:lstStyle/>
          <a:p>
            <a:pPr algn="ctr"/>
            <a:r>
              <a:rPr lang="id-ID" sz="3800" dirty="0"/>
              <a:t>Pemeriksaan untuk pemantauan terapi heparin</a:t>
            </a:r>
          </a:p>
        </p:txBody>
      </p:sp>
      <p:sp>
        <p:nvSpPr>
          <p:cNvPr id="3" name="Content Placeholder 2"/>
          <p:cNvSpPr>
            <a:spLocks noGrp="1"/>
          </p:cNvSpPr>
          <p:nvPr>
            <p:ph idx="1"/>
          </p:nvPr>
        </p:nvSpPr>
        <p:spPr>
          <a:xfrm>
            <a:off x="590872" y="1888232"/>
            <a:ext cx="8229600" cy="4565104"/>
          </a:xfrm>
        </p:spPr>
        <p:txBody>
          <a:bodyPr>
            <a:normAutofit/>
          </a:bodyPr>
          <a:lstStyle/>
          <a:p>
            <a:pPr marL="0" indent="0">
              <a:buNone/>
            </a:pPr>
            <a:r>
              <a:rPr lang="id-ID" sz="2900" b="1" dirty="0">
                <a:solidFill>
                  <a:schemeClr val="accent5"/>
                </a:solidFill>
              </a:rPr>
              <a:t>Pemeriksaan laboratorium:</a:t>
            </a:r>
          </a:p>
          <a:p>
            <a:r>
              <a:rPr lang="id-ID" sz="2800" dirty="0">
                <a:solidFill>
                  <a:srgbClr val="33CCCC"/>
                </a:solidFill>
              </a:rPr>
              <a:t>Skrining</a:t>
            </a:r>
            <a:r>
              <a:rPr lang="id-ID" sz="2800" dirty="0"/>
              <a:t>: APTT </a:t>
            </a:r>
            <a:r>
              <a:rPr lang="id-ID" sz="2800" dirty="0">
                <a:sym typeface="Wingdings" pitchFamily="2" charset="2"/>
              </a:rPr>
              <a:t> kurang sensitif</a:t>
            </a:r>
          </a:p>
          <a:p>
            <a:r>
              <a:rPr lang="id-ID" sz="2800" dirty="0">
                <a:solidFill>
                  <a:srgbClr val="33CCCC"/>
                </a:solidFill>
                <a:sym typeface="Wingdings" pitchFamily="2" charset="2"/>
              </a:rPr>
              <a:t>Diusulkan</a:t>
            </a:r>
            <a:r>
              <a:rPr lang="id-ID" sz="2800" dirty="0">
                <a:sym typeface="Wingdings" pitchFamily="2" charset="2"/>
              </a:rPr>
              <a:t>: </a:t>
            </a:r>
          </a:p>
          <a:p>
            <a:pPr lvl="1"/>
            <a:r>
              <a:rPr lang="id-ID" sz="2800" dirty="0">
                <a:sym typeface="Wingdings" pitchFamily="2" charset="2"/>
              </a:rPr>
              <a:t>Anti-FXa heparin assay</a:t>
            </a:r>
          </a:p>
          <a:p>
            <a:pPr lvl="1"/>
            <a:r>
              <a:rPr lang="id-ID" sz="2800" dirty="0"/>
              <a:t>Chromogenic anti-FXa heparin assay</a:t>
            </a:r>
          </a:p>
          <a:p>
            <a:endParaRPr lang="id-ID" sz="2800" dirty="0">
              <a:sym typeface="Wingdings" pitchFamily="2" charset="2"/>
            </a:endParaRPr>
          </a:p>
          <a:p>
            <a:r>
              <a:rPr lang="id-ID" sz="2800" dirty="0">
                <a:solidFill>
                  <a:srgbClr val="33CCCC"/>
                </a:solidFill>
                <a:sym typeface="Wingdings" pitchFamily="2" charset="2"/>
              </a:rPr>
              <a:t>Pre-analitik:</a:t>
            </a:r>
          </a:p>
          <a:p>
            <a:pPr lvl="1"/>
            <a:r>
              <a:rPr lang="id-ID" dirty="0">
                <a:sym typeface="Wingdings" pitchFamily="2" charset="2"/>
              </a:rPr>
              <a:t> </a:t>
            </a:r>
            <a:r>
              <a:rPr lang="id-ID" sz="2400" dirty="0">
                <a:sym typeface="Wingdings" pitchFamily="2" charset="2"/>
              </a:rPr>
              <a:t>dalam waktu 1 jam harus sudah dipisahkan dari sel menjadi plasma sitrat (disentrifus)</a:t>
            </a:r>
          </a:p>
          <a:p>
            <a:pPr lvl="1"/>
            <a:endParaRPr lang="id-ID" sz="2800" dirty="0"/>
          </a:p>
          <a:p>
            <a:pPr lvl="1"/>
            <a:endParaRPr lang="id-ID" sz="2800" dirty="0"/>
          </a:p>
          <a:p>
            <a:pPr lvl="1"/>
            <a:endParaRPr lang="id-ID" dirty="0"/>
          </a:p>
          <a:p>
            <a:pPr lvl="1"/>
            <a:endParaRPr lang="id-ID" dirty="0"/>
          </a:p>
        </p:txBody>
      </p:sp>
    </p:spTree>
    <p:extLst>
      <p:ext uri="{BB962C8B-B14F-4D97-AF65-F5344CB8AC3E}">
        <p14:creationId xmlns:p14="http://schemas.microsoft.com/office/powerpoint/2010/main" val="2463993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pPr algn="ctr"/>
            <a:r>
              <a:rPr lang="id-ID" dirty="0"/>
              <a:t>KASUS 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3906200"/>
              </p:ext>
            </p:extLst>
          </p:nvPr>
        </p:nvGraphicFramePr>
        <p:xfrm>
          <a:off x="971600" y="1664065"/>
          <a:ext cx="7272808" cy="3597444"/>
        </p:xfrm>
        <a:graphic>
          <a:graphicData uri="http://schemas.openxmlformats.org/drawingml/2006/table">
            <a:tbl>
              <a:tblPr firstRow="1" firstCol="1" bandRow="1">
                <a:tableStyleId>{5C22544A-7EE6-4342-B048-85BDC9FD1C3A}</a:tableStyleId>
              </a:tblPr>
              <a:tblGrid>
                <a:gridCol w="3508060">
                  <a:extLst>
                    <a:ext uri="{9D8B030D-6E8A-4147-A177-3AD203B41FA5}">
                      <a16:colId xmlns:a16="http://schemas.microsoft.com/office/drawing/2014/main" val="20000"/>
                    </a:ext>
                  </a:extLst>
                </a:gridCol>
                <a:gridCol w="3764748">
                  <a:extLst>
                    <a:ext uri="{9D8B030D-6E8A-4147-A177-3AD203B41FA5}">
                      <a16:colId xmlns:a16="http://schemas.microsoft.com/office/drawing/2014/main" val="20001"/>
                    </a:ext>
                  </a:extLst>
                </a:gridCol>
              </a:tblGrid>
              <a:tr h="495295">
                <a:tc gridSpan="2">
                  <a:txBody>
                    <a:bodyPr/>
                    <a:lstStyle/>
                    <a:p>
                      <a:pPr>
                        <a:lnSpc>
                          <a:spcPct val="115000"/>
                        </a:lnSpc>
                        <a:spcAft>
                          <a:spcPts val="0"/>
                        </a:spcAft>
                      </a:pPr>
                      <a:r>
                        <a:rPr lang="id-ID" sz="2400" dirty="0">
                          <a:effectLst/>
                        </a:rPr>
                        <a:t>Pemeriksaan skrining hemostasis:</a:t>
                      </a:r>
                      <a:endParaRPr lang="id-ID" sz="2400" dirty="0">
                        <a:effectLst/>
                        <a:latin typeface="Calibri"/>
                        <a:ea typeface="Calibri"/>
                        <a:cs typeface="Times New Roman"/>
                      </a:endParaRPr>
                    </a:p>
                  </a:txBody>
                  <a:tcPr marL="68580" marR="68580" marT="0" marB="0">
                    <a:solidFill>
                      <a:srgbClr val="0070C0"/>
                    </a:solidFill>
                  </a:tcPr>
                </a:tc>
                <a:tc hMerge="1">
                  <a:txBody>
                    <a:bodyPr/>
                    <a:lstStyle/>
                    <a:p>
                      <a:endParaRPr lang="id-ID"/>
                    </a:p>
                  </a:txBody>
                  <a:tcPr/>
                </a:tc>
                <a:extLst>
                  <a:ext uri="{0D108BD9-81ED-4DB2-BD59-A6C34878D82A}">
                    <a16:rowId xmlns:a16="http://schemas.microsoft.com/office/drawing/2014/main" val="10000"/>
                  </a:ext>
                </a:extLst>
              </a:tr>
              <a:tr h="495295">
                <a:tc>
                  <a:txBody>
                    <a:bodyPr/>
                    <a:lstStyle/>
                    <a:p>
                      <a:pPr marL="342900" lvl="0" indent="-342900" algn="just">
                        <a:lnSpc>
                          <a:spcPct val="115000"/>
                        </a:lnSpc>
                        <a:spcAft>
                          <a:spcPts val="0"/>
                        </a:spcAft>
                        <a:buFont typeface="Symbol"/>
                        <a:buChar char=""/>
                      </a:pPr>
                      <a:r>
                        <a:rPr lang="id-ID" sz="2400">
                          <a:effectLst/>
                        </a:rPr>
                        <a:t>Bleeding time</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a:effectLst/>
                        </a:rPr>
                        <a:t>normal</a:t>
                      </a:r>
                      <a:endParaRPr lang="id-ID"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8984">
                <a:tc>
                  <a:txBody>
                    <a:bodyPr/>
                    <a:lstStyle/>
                    <a:p>
                      <a:pPr marL="342900" lvl="0" indent="-342900" algn="just">
                        <a:lnSpc>
                          <a:spcPct val="115000"/>
                        </a:lnSpc>
                        <a:spcAft>
                          <a:spcPts val="0"/>
                        </a:spcAft>
                        <a:buFont typeface="Symbol"/>
                        <a:buChar char=""/>
                      </a:pPr>
                      <a:r>
                        <a:rPr lang="id-ID" sz="2400" dirty="0">
                          <a:effectLst/>
                        </a:rPr>
                        <a:t>Jumlah trombosit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effectLst/>
                        </a:rPr>
                        <a:t>normal</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95295">
                <a:tc>
                  <a:txBody>
                    <a:bodyPr/>
                    <a:lstStyle/>
                    <a:p>
                      <a:pPr marL="342900" lvl="0" indent="-342900" algn="just">
                        <a:lnSpc>
                          <a:spcPct val="115000"/>
                        </a:lnSpc>
                        <a:spcAft>
                          <a:spcPts val="0"/>
                        </a:spcAft>
                        <a:buFont typeface="Symbol"/>
                        <a:buChar char=""/>
                      </a:pPr>
                      <a:r>
                        <a:rPr lang="id-ID" sz="2400">
                          <a:effectLst/>
                        </a:rPr>
                        <a:t>APTT</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a:effectLst/>
                        </a:rPr>
                        <a:t>normal</a:t>
                      </a:r>
                      <a:endParaRPr lang="id-ID"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95295">
                <a:tc>
                  <a:txBody>
                    <a:bodyPr/>
                    <a:lstStyle/>
                    <a:p>
                      <a:pPr marL="342900" lvl="0" indent="-342900" algn="just">
                        <a:lnSpc>
                          <a:spcPct val="115000"/>
                        </a:lnSpc>
                        <a:spcAft>
                          <a:spcPts val="0"/>
                        </a:spcAft>
                        <a:buFont typeface="Symbol"/>
                        <a:buChar char=""/>
                      </a:pPr>
                      <a:r>
                        <a:rPr lang="id-ID" sz="2400" dirty="0">
                          <a:effectLst/>
                        </a:rPr>
                        <a:t>PT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rgbClr val="FF0000"/>
                          </a:solidFill>
                          <a:effectLst/>
                        </a:rPr>
                        <a:t>memanjang</a:t>
                      </a:r>
                      <a:endParaRPr lang="id-ID" sz="24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064971">
                <a:tc>
                  <a:txBody>
                    <a:bodyPr/>
                    <a:lstStyle/>
                    <a:p>
                      <a:pPr marL="342900" lvl="0" indent="-342900" algn="just">
                        <a:lnSpc>
                          <a:spcPct val="115000"/>
                        </a:lnSpc>
                        <a:spcAft>
                          <a:spcPts val="0"/>
                        </a:spcAft>
                        <a:buFont typeface="Symbol"/>
                        <a:buChar char=""/>
                      </a:pPr>
                      <a:r>
                        <a:rPr lang="id-ID" sz="2400">
                          <a:effectLst/>
                        </a:rPr>
                        <a:t>Kesan</a:t>
                      </a:r>
                      <a:endParaRPr lang="id-ID" sz="2400">
                        <a:effectLst/>
                        <a:latin typeface="Calibri"/>
                        <a:ea typeface="Calibri"/>
                        <a:cs typeface="Times New Roman"/>
                      </a:endParaRPr>
                    </a:p>
                  </a:txBody>
                  <a:tcPr marL="68580" marR="68580" marT="0" marB="0"/>
                </a:tc>
                <a:tc>
                  <a:txBody>
                    <a:bodyPr/>
                    <a:lstStyle/>
                    <a:p>
                      <a:pPr>
                        <a:lnSpc>
                          <a:spcPct val="100000"/>
                        </a:lnSpc>
                        <a:spcAft>
                          <a:spcPts val="0"/>
                        </a:spcAft>
                      </a:pPr>
                      <a:r>
                        <a:rPr lang="id-ID" sz="2400" dirty="0">
                          <a:effectLst/>
                        </a:rPr>
                        <a:t>defisiensi, inhibitor atau kualitas   abnormal faktor koagulasi ekstrinsik</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327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id-ID" dirty="0"/>
              <a:t>PT memanjang</a:t>
            </a:r>
          </a:p>
        </p:txBody>
      </p:sp>
      <p:sp>
        <p:nvSpPr>
          <p:cNvPr id="3" name="Content Placeholder 2"/>
          <p:cNvSpPr>
            <a:spLocks noGrp="1"/>
          </p:cNvSpPr>
          <p:nvPr>
            <p:ph idx="1"/>
          </p:nvPr>
        </p:nvSpPr>
        <p:spPr/>
        <p:txBody>
          <a:bodyPr>
            <a:normAutofit/>
          </a:bodyPr>
          <a:lstStyle/>
          <a:p>
            <a:r>
              <a:rPr lang="id-ID" dirty="0"/>
              <a:t>Defisiensi f. VII (jarang), inhibitor F. VII</a:t>
            </a:r>
          </a:p>
          <a:p>
            <a:r>
              <a:rPr lang="id-ID" dirty="0"/>
              <a:t>(konfirmasi dengan </a:t>
            </a:r>
            <a:r>
              <a:rPr lang="id-ID" i="1" dirty="0"/>
              <a:t>PT mixing study</a:t>
            </a:r>
            <a:r>
              <a:rPr lang="id-ID" dirty="0"/>
              <a:t> dan pemeriksaan F. VII)</a:t>
            </a:r>
          </a:p>
          <a:p>
            <a:r>
              <a:rPr lang="id-ID" dirty="0"/>
              <a:t>Disfibrinogenemia</a:t>
            </a:r>
          </a:p>
          <a:p>
            <a:r>
              <a:rPr lang="id-ID" dirty="0"/>
              <a:t>Ada kasus DIC: PT panjang tanpa pemanjangan APTT</a:t>
            </a:r>
          </a:p>
          <a:p>
            <a:endParaRPr lang="id-ID" dirty="0"/>
          </a:p>
          <a:p>
            <a:r>
              <a:rPr lang="id-ID" dirty="0"/>
              <a:t>Terapi heparin:  PT bisa memanjang </a:t>
            </a:r>
          </a:p>
          <a:p>
            <a:r>
              <a:rPr lang="id-ID" dirty="0"/>
              <a:t>antagonis vitamin K menunjukkan nilai PT memanjang, tetapi PT kurang sensitif </a:t>
            </a:r>
            <a:r>
              <a:rPr lang="id-ID" dirty="0">
                <a:sym typeface="Wingdings" pitchFamily="2" charset="2"/>
              </a:rPr>
              <a:t> </a:t>
            </a:r>
            <a:r>
              <a:rPr lang="id-ID" dirty="0"/>
              <a:t>INR</a:t>
            </a:r>
          </a:p>
          <a:p>
            <a:endParaRPr lang="id-ID" dirty="0"/>
          </a:p>
        </p:txBody>
      </p:sp>
    </p:spTree>
    <p:extLst>
      <p:ext uri="{BB962C8B-B14F-4D97-AF65-F5344CB8AC3E}">
        <p14:creationId xmlns:p14="http://schemas.microsoft.com/office/powerpoint/2010/main" val="3209717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pPr algn="ctr"/>
            <a:r>
              <a:rPr lang="id-ID" dirty="0"/>
              <a:t>KASUS 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3367628"/>
              </p:ext>
            </p:extLst>
          </p:nvPr>
        </p:nvGraphicFramePr>
        <p:xfrm>
          <a:off x="971600" y="1664065"/>
          <a:ext cx="7272808" cy="4226539"/>
        </p:xfrm>
        <a:graphic>
          <a:graphicData uri="http://schemas.openxmlformats.org/drawingml/2006/table">
            <a:tbl>
              <a:tblPr firstRow="1" firstCol="1" bandRow="1">
                <a:tableStyleId>{5C22544A-7EE6-4342-B048-85BDC9FD1C3A}</a:tableStyleId>
              </a:tblPr>
              <a:tblGrid>
                <a:gridCol w="3508060">
                  <a:extLst>
                    <a:ext uri="{9D8B030D-6E8A-4147-A177-3AD203B41FA5}">
                      <a16:colId xmlns:a16="http://schemas.microsoft.com/office/drawing/2014/main" val="20000"/>
                    </a:ext>
                  </a:extLst>
                </a:gridCol>
                <a:gridCol w="3764748">
                  <a:extLst>
                    <a:ext uri="{9D8B030D-6E8A-4147-A177-3AD203B41FA5}">
                      <a16:colId xmlns:a16="http://schemas.microsoft.com/office/drawing/2014/main" val="20001"/>
                    </a:ext>
                  </a:extLst>
                </a:gridCol>
              </a:tblGrid>
              <a:tr h="495295">
                <a:tc gridSpan="2">
                  <a:txBody>
                    <a:bodyPr/>
                    <a:lstStyle/>
                    <a:p>
                      <a:pPr>
                        <a:lnSpc>
                          <a:spcPct val="115000"/>
                        </a:lnSpc>
                        <a:spcAft>
                          <a:spcPts val="0"/>
                        </a:spcAft>
                      </a:pPr>
                      <a:r>
                        <a:rPr lang="id-ID" sz="2500" dirty="0">
                          <a:effectLst/>
                        </a:rPr>
                        <a:t>Pemeriksaan skrining hemostasis:</a:t>
                      </a:r>
                      <a:endParaRPr lang="id-ID" sz="2500" dirty="0">
                        <a:effectLst/>
                        <a:latin typeface="Calibri"/>
                        <a:ea typeface="Calibri"/>
                        <a:cs typeface="Times New Roman"/>
                      </a:endParaRPr>
                    </a:p>
                  </a:txBody>
                  <a:tcPr marL="68580" marR="68580" marT="0" marB="0">
                    <a:solidFill>
                      <a:schemeClr val="bg2">
                        <a:lumMod val="90000"/>
                        <a:lumOff val="10000"/>
                      </a:schemeClr>
                    </a:solidFill>
                  </a:tcPr>
                </a:tc>
                <a:tc hMerge="1">
                  <a:txBody>
                    <a:bodyPr/>
                    <a:lstStyle/>
                    <a:p>
                      <a:endParaRPr lang="id-ID"/>
                    </a:p>
                  </a:txBody>
                  <a:tcPr/>
                </a:tc>
                <a:extLst>
                  <a:ext uri="{0D108BD9-81ED-4DB2-BD59-A6C34878D82A}">
                    <a16:rowId xmlns:a16="http://schemas.microsoft.com/office/drawing/2014/main" val="10000"/>
                  </a:ext>
                </a:extLst>
              </a:tr>
              <a:tr h="495295">
                <a:tc>
                  <a:txBody>
                    <a:bodyPr/>
                    <a:lstStyle/>
                    <a:p>
                      <a:pPr marL="342900" lvl="0" indent="-342900" algn="just">
                        <a:lnSpc>
                          <a:spcPct val="115000"/>
                        </a:lnSpc>
                        <a:spcAft>
                          <a:spcPts val="0"/>
                        </a:spcAft>
                        <a:buFont typeface="Symbol"/>
                        <a:buChar char=""/>
                      </a:pPr>
                      <a:r>
                        <a:rPr lang="id-ID" sz="2500" dirty="0">
                          <a:effectLst/>
                        </a:rPr>
                        <a:t>Bleeding time</a:t>
                      </a:r>
                      <a:endParaRPr lang="id-ID" sz="25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500">
                          <a:effectLst/>
                        </a:rPr>
                        <a:t>normal</a:t>
                      </a:r>
                      <a:endParaRPr lang="id-ID" sz="25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8984">
                <a:tc>
                  <a:txBody>
                    <a:bodyPr/>
                    <a:lstStyle/>
                    <a:p>
                      <a:pPr marL="342900" lvl="0" indent="-342900" algn="just">
                        <a:lnSpc>
                          <a:spcPct val="115000"/>
                        </a:lnSpc>
                        <a:spcAft>
                          <a:spcPts val="0"/>
                        </a:spcAft>
                        <a:buFont typeface="Symbol"/>
                        <a:buChar char=""/>
                      </a:pPr>
                      <a:r>
                        <a:rPr lang="id-ID" sz="2500" dirty="0">
                          <a:effectLst/>
                        </a:rPr>
                        <a:t>Jumlah trombosit</a:t>
                      </a:r>
                      <a:endParaRPr lang="id-ID" sz="25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500" dirty="0">
                          <a:effectLst/>
                        </a:rPr>
                        <a:t>normal</a:t>
                      </a:r>
                      <a:endParaRPr lang="id-ID" sz="25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95295">
                <a:tc>
                  <a:txBody>
                    <a:bodyPr/>
                    <a:lstStyle/>
                    <a:p>
                      <a:pPr marL="342900" lvl="0" indent="-342900" algn="just">
                        <a:lnSpc>
                          <a:spcPct val="115000"/>
                        </a:lnSpc>
                        <a:spcAft>
                          <a:spcPts val="0"/>
                        </a:spcAft>
                        <a:buFont typeface="Symbol"/>
                        <a:buChar char=""/>
                      </a:pPr>
                      <a:r>
                        <a:rPr lang="id-ID" sz="2500">
                          <a:effectLst/>
                        </a:rPr>
                        <a:t>APTT</a:t>
                      </a:r>
                      <a:endParaRPr lang="id-ID" sz="2500">
                        <a:effectLst/>
                        <a:latin typeface="Calibri"/>
                        <a:ea typeface="Calibri"/>
                        <a:cs typeface="Times New Roman"/>
                      </a:endParaRPr>
                    </a:p>
                  </a:txBody>
                  <a:tcPr marL="68580" marR="68580" marT="0" marB="0"/>
                </a:tc>
                <a:tc>
                  <a:txBody>
                    <a:bodyPr/>
                    <a:lstStyle/>
                    <a:p>
                      <a:pPr>
                        <a:lnSpc>
                          <a:spcPct val="115000"/>
                        </a:lnSpc>
                        <a:spcAft>
                          <a:spcPts val="0"/>
                        </a:spcAft>
                      </a:pPr>
                      <a:r>
                        <a:rPr lang="id-ID" sz="2500" dirty="0">
                          <a:solidFill>
                            <a:srgbClr val="FF0000"/>
                          </a:solidFill>
                          <a:effectLst/>
                          <a:latin typeface="+mn-lt"/>
                          <a:ea typeface="+mn-ea"/>
                          <a:cs typeface="+mn-cs"/>
                        </a:rPr>
                        <a:t>memanjang</a:t>
                      </a:r>
                      <a:endParaRPr lang="id-ID" sz="25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95295">
                <a:tc>
                  <a:txBody>
                    <a:bodyPr/>
                    <a:lstStyle/>
                    <a:p>
                      <a:pPr marL="342900" lvl="0" indent="-342900" algn="just">
                        <a:lnSpc>
                          <a:spcPct val="115000"/>
                        </a:lnSpc>
                        <a:spcAft>
                          <a:spcPts val="0"/>
                        </a:spcAft>
                        <a:buFont typeface="Symbol"/>
                        <a:buChar char=""/>
                      </a:pPr>
                      <a:r>
                        <a:rPr lang="id-ID" sz="2500" dirty="0">
                          <a:effectLst/>
                        </a:rPr>
                        <a:t>PT</a:t>
                      </a:r>
                      <a:endParaRPr lang="id-ID" sz="25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500" dirty="0">
                          <a:solidFill>
                            <a:srgbClr val="FF0000"/>
                          </a:solidFill>
                          <a:effectLst/>
                        </a:rPr>
                        <a:t>memanjang</a:t>
                      </a:r>
                      <a:endParaRPr lang="id-ID" sz="25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064971">
                <a:tc>
                  <a:txBody>
                    <a:bodyPr/>
                    <a:lstStyle/>
                    <a:p>
                      <a:pPr marL="342900" lvl="0" indent="-342900" algn="just">
                        <a:lnSpc>
                          <a:spcPct val="115000"/>
                        </a:lnSpc>
                        <a:spcAft>
                          <a:spcPts val="0"/>
                        </a:spcAft>
                        <a:buFont typeface="Symbol"/>
                        <a:buChar char=""/>
                      </a:pPr>
                      <a:r>
                        <a:rPr lang="id-ID" sz="2500">
                          <a:effectLst/>
                        </a:rPr>
                        <a:t>Kesan</a:t>
                      </a:r>
                      <a:endParaRPr lang="id-ID" sz="2500">
                        <a:effectLst/>
                        <a:latin typeface="Calibri"/>
                        <a:ea typeface="Calibri"/>
                        <a:cs typeface="Times New Roman"/>
                      </a:endParaRPr>
                    </a:p>
                  </a:txBody>
                  <a:tcPr marL="68580" marR="68580" marT="0" marB="0"/>
                </a:tc>
                <a:tc>
                  <a:txBody>
                    <a:bodyPr/>
                    <a:lstStyle/>
                    <a:p>
                      <a:pPr>
                        <a:lnSpc>
                          <a:spcPct val="115000"/>
                        </a:lnSpc>
                        <a:spcAft>
                          <a:spcPts val="0"/>
                        </a:spcAft>
                      </a:pPr>
                      <a:r>
                        <a:rPr lang="id-ID" sz="2500" dirty="0">
                          <a:effectLst/>
                        </a:rPr>
                        <a:t>defisiensi atau kualitas abnormal faktor koagulasi intrinsik dan ekstrinsik, dan/atau faktor bersama</a:t>
                      </a:r>
                      <a:endParaRPr lang="id-ID" sz="25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8993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971600" y="350168"/>
            <a:ext cx="2952328"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id-ID" sz="4000" dirty="0">
                <a:solidFill>
                  <a:srgbClr val="FFC000"/>
                </a:solidFill>
                <a:latin typeface="+mn-lt"/>
              </a:rPr>
              <a:t>Penyakit Hati </a:t>
            </a:r>
            <a:endParaRPr lang="en-US" sz="4000" dirty="0">
              <a:solidFill>
                <a:srgbClr val="FFC000"/>
              </a:solidFill>
              <a:latin typeface="+mn-lt"/>
            </a:endParaRPr>
          </a:p>
        </p:txBody>
      </p:sp>
      <p:sp>
        <p:nvSpPr>
          <p:cNvPr id="8" name="Content Placeholder 7"/>
          <p:cNvSpPr>
            <a:spLocks noGrp="1"/>
          </p:cNvSpPr>
          <p:nvPr>
            <p:ph idx="1"/>
          </p:nvPr>
        </p:nvSpPr>
        <p:spPr>
          <a:xfrm>
            <a:off x="755576" y="1628800"/>
            <a:ext cx="8179640" cy="1152128"/>
          </a:xfrm>
        </p:spPr>
        <p:txBody>
          <a:bodyPr>
            <a:noAutofit/>
          </a:bodyPr>
          <a:lstStyle/>
          <a:p>
            <a:pPr>
              <a:buClr>
                <a:srgbClr val="00B0F0"/>
              </a:buClr>
              <a:buSzPct val="104000"/>
              <a:defRPr/>
            </a:pPr>
            <a:r>
              <a:rPr lang="id-ID" sz="2600" dirty="0">
                <a:solidFill>
                  <a:schemeClr val="tx1"/>
                </a:solidFill>
              </a:rPr>
              <a:t>Hati merupakan tempat </a:t>
            </a:r>
            <a:r>
              <a:rPr lang="id-ID" sz="2600" dirty="0">
                <a:solidFill>
                  <a:srgbClr val="00CCFF"/>
                </a:solidFill>
              </a:rPr>
              <a:t>sintesis hampir semua protein prokoagulan</a:t>
            </a:r>
            <a:r>
              <a:rPr lang="id-ID" sz="2600" dirty="0">
                <a:solidFill>
                  <a:schemeClr val="tx1"/>
                </a:solidFill>
              </a:rPr>
              <a:t>, fibrinolisis, dan inhibitor koagulasi </a:t>
            </a:r>
          </a:p>
          <a:p>
            <a:pPr>
              <a:buClr>
                <a:srgbClr val="00B0F0"/>
              </a:buClr>
              <a:buSzPct val="104000"/>
              <a:defRPr/>
            </a:pPr>
            <a:endParaRPr lang="id-ID" sz="2600" dirty="0">
              <a:solidFill>
                <a:schemeClr val="tx1"/>
              </a:solidFill>
            </a:endParaRPr>
          </a:p>
          <a:p>
            <a:pPr>
              <a:buClr>
                <a:srgbClr val="00B0F0"/>
              </a:buClr>
              <a:buSzPct val="104000"/>
              <a:defRPr/>
            </a:pPr>
            <a:r>
              <a:rPr lang="id-ID" sz="2600" dirty="0">
                <a:solidFill>
                  <a:schemeClr val="accent5"/>
                </a:solidFill>
                <a:sym typeface="Wingdings" pitchFamily="2" charset="2"/>
              </a:rPr>
              <a:t>Pada penyakit hati terjadi: </a:t>
            </a:r>
          </a:p>
          <a:p>
            <a:pPr marL="0" indent="0">
              <a:buClr>
                <a:srgbClr val="00B0F0"/>
              </a:buClr>
              <a:buSzPct val="104000"/>
              <a:buNone/>
              <a:defRPr/>
            </a:pPr>
            <a:r>
              <a:rPr lang="id-ID" sz="2600" dirty="0">
                <a:solidFill>
                  <a:schemeClr val="tx1"/>
                </a:solidFill>
              </a:rPr>
              <a:t>    1. </a:t>
            </a:r>
            <a:r>
              <a:rPr lang="id-ID" sz="2600" dirty="0">
                <a:solidFill>
                  <a:srgbClr val="33CCCC"/>
                </a:solidFill>
              </a:rPr>
              <a:t>penurunan sintesis f. koagulasi</a:t>
            </a:r>
          </a:p>
          <a:p>
            <a:pPr marL="0" indent="0">
              <a:buClr>
                <a:srgbClr val="00B0F0"/>
              </a:buClr>
              <a:buSzPct val="104000"/>
              <a:buNone/>
              <a:defRPr/>
            </a:pPr>
            <a:r>
              <a:rPr lang="id-ID" sz="2600" dirty="0">
                <a:solidFill>
                  <a:schemeClr val="tx1"/>
                </a:solidFill>
              </a:rPr>
              <a:t>    2. penurunan inhibitor, protein C dan S, f. XIII</a:t>
            </a:r>
          </a:p>
          <a:p>
            <a:pPr marL="712788" indent="-712788">
              <a:buClr>
                <a:srgbClr val="00B0F0"/>
              </a:buClr>
              <a:buSzPct val="104000"/>
              <a:buNone/>
              <a:defRPr/>
            </a:pPr>
            <a:r>
              <a:rPr lang="id-ID" sz="2600" dirty="0">
                <a:solidFill>
                  <a:schemeClr val="tx1"/>
                </a:solidFill>
              </a:rPr>
              <a:t>    3. kegagalan klirens komponen hemostasis yang   teraktivasi dan protein inhibitor</a:t>
            </a:r>
          </a:p>
          <a:p>
            <a:pPr marL="723900" indent="-723900">
              <a:buClr>
                <a:srgbClr val="00B0F0"/>
              </a:buClr>
              <a:buSzPct val="104000"/>
              <a:buNone/>
              <a:defRPr/>
            </a:pPr>
            <a:r>
              <a:rPr lang="id-ID" sz="2600" dirty="0">
                <a:solidFill>
                  <a:schemeClr val="tx1"/>
                </a:solidFill>
              </a:rPr>
              <a:t>    3. fibrinolisis meningkat (defisiensi antiplasmin) </a:t>
            </a:r>
          </a:p>
          <a:p>
            <a:pPr marL="723900" indent="-723900">
              <a:buClr>
                <a:srgbClr val="00B0F0"/>
              </a:buClr>
              <a:buSzPct val="104000"/>
              <a:buNone/>
              <a:defRPr/>
            </a:pPr>
            <a:r>
              <a:rPr lang="id-ID" sz="2600" dirty="0">
                <a:solidFill>
                  <a:schemeClr val="tx1"/>
                </a:solidFill>
              </a:rPr>
              <a:t>    4. disfibrinogenemia</a:t>
            </a:r>
          </a:p>
          <a:p>
            <a:pPr marL="723900" indent="-723900">
              <a:buClr>
                <a:srgbClr val="00B0F0"/>
              </a:buClr>
              <a:buSzPct val="104000"/>
              <a:buNone/>
              <a:defRPr/>
            </a:pPr>
            <a:endParaRPr lang="id-ID" sz="2600" dirty="0">
              <a:solidFill>
                <a:schemeClr val="tx1"/>
              </a:solidFill>
            </a:endParaRPr>
          </a:p>
          <a:p>
            <a:pPr>
              <a:buClr>
                <a:srgbClr val="00B0F0"/>
              </a:buClr>
              <a:buSzPct val="104000"/>
              <a:defRPr/>
            </a:pPr>
            <a:endParaRPr lang="en-US" sz="2600" dirty="0">
              <a:solidFill>
                <a:schemeClr val="tx1"/>
              </a:solidFill>
            </a:endParaRPr>
          </a:p>
          <a:p>
            <a:pPr>
              <a:buClr>
                <a:srgbClr val="00B0F0"/>
              </a:buClr>
              <a:buSzPct val="104000"/>
              <a:defRPr/>
            </a:pPr>
            <a:endParaRPr lang="en-US" sz="2600" dirty="0">
              <a:solidFill>
                <a:schemeClr val="tx1"/>
              </a:solidFill>
            </a:endParaRPr>
          </a:p>
          <a:p>
            <a:pPr>
              <a:buClr>
                <a:srgbClr val="00B0F0"/>
              </a:buClr>
            </a:pPr>
            <a:endParaRPr lang="id-ID" sz="2600" dirty="0">
              <a:solidFill>
                <a:schemeClr val="tx1"/>
              </a:solidFill>
            </a:endParaRPr>
          </a:p>
        </p:txBody>
      </p:sp>
      <p:pic>
        <p:nvPicPr>
          <p:cNvPr id="7170" name="Picture 2" descr="Image result for l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84065"/>
            <a:ext cx="1953508" cy="125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17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46112" y="332656"/>
            <a:ext cx="3937856" cy="720080"/>
          </a:xfrm>
        </p:spPr>
        <p:txBody>
          <a:bodyPr>
            <a:normAutofit/>
          </a:bodyPr>
          <a:lstStyle/>
          <a:p>
            <a:r>
              <a:rPr lang="id-ID" sz="3200" b="1" dirty="0">
                <a:solidFill>
                  <a:schemeClr val="accent5"/>
                </a:solidFill>
              </a:rPr>
              <a:t>Defisiensi vitamin K</a:t>
            </a:r>
            <a:endParaRPr lang="en-US" sz="3200" b="1" dirty="0">
              <a:solidFill>
                <a:schemeClr val="accent5"/>
              </a:solidFill>
            </a:endParaRPr>
          </a:p>
        </p:txBody>
      </p:sp>
      <p:sp>
        <p:nvSpPr>
          <p:cNvPr id="7" name="Rectangle 3"/>
          <p:cNvSpPr>
            <a:spLocks noGrp="1" noChangeArrowheads="1"/>
          </p:cNvSpPr>
          <p:nvPr>
            <p:ph idx="1"/>
          </p:nvPr>
        </p:nvSpPr>
        <p:spPr>
          <a:xfrm>
            <a:off x="611560" y="1124744"/>
            <a:ext cx="8153400" cy="2088232"/>
          </a:xfrm>
        </p:spPr>
        <p:txBody>
          <a:bodyPr>
            <a:noAutofit/>
          </a:bodyPr>
          <a:lstStyle/>
          <a:p>
            <a:pPr>
              <a:lnSpc>
                <a:spcPct val="90000"/>
              </a:lnSpc>
              <a:defRPr/>
            </a:pPr>
            <a:r>
              <a:rPr lang="id-ID" sz="2500" dirty="0">
                <a:solidFill>
                  <a:schemeClr val="tx1"/>
                </a:solidFill>
              </a:rPr>
              <a:t>Vitamin K dibutuhkan untuk sintesis faktor </a:t>
            </a:r>
            <a:r>
              <a:rPr lang="id-ID" sz="2500" dirty="0">
                <a:solidFill>
                  <a:srgbClr val="33CCCC"/>
                </a:solidFill>
              </a:rPr>
              <a:t>II, VII, IX </a:t>
            </a:r>
            <a:r>
              <a:rPr lang="id-ID" sz="2500" dirty="0">
                <a:solidFill>
                  <a:schemeClr val="tx1"/>
                </a:solidFill>
              </a:rPr>
              <a:t>dan </a:t>
            </a:r>
            <a:r>
              <a:rPr lang="id-ID" sz="2500" dirty="0">
                <a:solidFill>
                  <a:srgbClr val="33CCCC"/>
                </a:solidFill>
              </a:rPr>
              <a:t>X</a:t>
            </a:r>
            <a:r>
              <a:rPr lang="id-ID" sz="2500" dirty="0">
                <a:solidFill>
                  <a:schemeClr val="tx1"/>
                </a:solidFill>
              </a:rPr>
              <a:t>, antikoagulan protein C, S dan Z:</a:t>
            </a:r>
          </a:p>
          <a:p>
            <a:pPr>
              <a:lnSpc>
                <a:spcPct val="90000"/>
              </a:lnSpc>
              <a:defRPr/>
            </a:pPr>
            <a:r>
              <a:rPr lang="id-ID" sz="2500" dirty="0">
                <a:solidFill>
                  <a:schemeClr val="tx1"/>
                </a:solidFill>
              </a:rPr>
              <a:t>F. II, VII, IX, X </a:t>
            </a:r>
            <a:r>
              <a:rPr lang="id-ID" sz="2500" dirty="0">
                <a:solidFill>
                  <a:schemeClr val="accent5">
                    <a:lumMod val="40000"/>
                    <a:lumOff val="60000"/>
                  </a:schemeClr>
                </a:solidFill>
              </a:rPr>
              <a:t>diaktifkan</a:t>
            </a:r>
            <a:r>
              <a:rPr lang="id-ID" sz="2500" dirty="0">
                <a:solidFill>
                  <a:schemeClr val="tx1"/>
                </a:solidFill>
              </a:rPr>
              <a:t> melalui proses karboksilasi gamma terhadap residu asam glutamat spesifik </a:t>
            </a:r>
            <a:r>
              <a:rPr lang="id-ID" sz="2500" dirty="0">
                <a:solidFill>
                  <a:schemeClr val="tx1"/>
                </a:solidFill>
                <a:sym typeface="Wingdings" pitchFamily="2" charset="2"/>
              </a:rPr>
              <a:t> sehingga dapat </a:t>
            </a:r>
            <a:r>
              <a:rPr lang="id-ID" sz="2500" dirty="0">
                <a:solidFill>
                  <a:schemeClr val="accent5">
                    <a:lumMod val="40000"/>
                    <a:lumOff val="60000"/>
                  </a:schemeClr>
                </a:solidFill>
                <a:sym typeface="Wingdings" pitchFamily="2" charset="2"/>
              </a:rPr>
              <a:t>mengikat kalsium</a:t>
            </a:r>
            <a:endParaRPr lang="id-ID" sz="2500" dirty="0">
              <a:solidFill>
                <a:schemeClr val="accent5">
                  <a:lumMod val="40000"/>
                  <a:lumOff val="60000"/>
                </a:schemeClr>
              </a:solidFill>
            </a:endParaRPr>
          </a:p>
          <a:p>
            <a:pPr algn="l" rtl="0" eaLnBrk="1" hangingPunct="1">
              <a:lnSpc>
                <a:spcPct val="90000"/>
              </a:lnSpc>
              <a:buFont typeface="Wingdings" pitchFamily="2" charset="2"/>
              <a:buNone/>
              <a:defRPr/>
            </a:pPr>
            <a:endParaRPr lang="en-US" sz="2500" dirty="0">
              <a:solidFill>
                <a:schemeClr val="tx1"/>
              </a:solidFill>
            </a:endParaRPr>
          </a:p>
        </p:txBody>
      </p:sp>
      <p:sp>
        <p:nvSpPr>
          <p:cNvPr id="8" name="Title 4"/>
          <p:cNvSpPr txBox="1">
            <a:spLocks/>
          </p:cNvSpPr>
          <p:nvPr/>
        </p:nvSpPr>
        <p:spPr>
          <a:xfrm>
            <a:off x="308992" y="3140968"/>
            <a:ext cx="8583488" cy="9906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id-ID" sz="3200" dirty="0">
                <a:solidFill>
                  <a:schemeClr val="accent5"/>
                </a:solidFill>
              </a:rPr>
              <a:t>H</a:t>
            </a:r>
            <a:r>
              <a:rPr lang="id-ID" sz="3200" dirty="0">
                <a:solidFill>
                  <a:schemeClr val="accent5"/>
                </a:solidFill>
                <a:sym typeface="Wingdings" pitchFamily="2" charset="2"/>
              </a:rPr>
              <a:t>aemorrhagic disease of the Newborn (HDN)</a:t>
            </a:r>
            <a:endParaRPr lang="id-ID" sz="3200" dirty="0">
              <a:solidFill>
                <a:schemeClr val="accent5"/>
              </a:solidFill>
            </a:endParaRPr>
          </a:p>
        </p:txBody>
      </p:sp>
      <p:sp>
        <p:nvSpPr>
          <p:cNvPr id="9" name="Rectangle 3"/>
          <p:cNvSpPr txBox="1">
            <a:spLocks noChangeArrowheads="1"/>
          </p:cNvSpPr>
          <p:nvPr/>
        </p:nvSpPr>
        <p:spPr>
          <a:xfrm>
            <a:off x="611560" y="4365104"/>
            <a:ext cx="8153400"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90000"/>
              </a:lnSpc>
              <a:defRPr/>
            </a:pPr>
            <a:r>
              <a:rPr lang="id-ID" sz="2500" dirty="0">
                <a:solidFill>
                  <a:schemeClr val="tx1"/>
                </a:solidFill>
              </a:rPr>
              <a:t>Defisiensi vitamin K</a:t>
            </a:r>
            <a:endParaRPr lang="en-US" sz="2500" dirty="0">
              <a:solidFill>
                <a:schemeClr val="tx1"/>
              </a:solidFill>
            </a:endParaRPr>
          </a:p>
        </p:txBody>
      </p:sp>
      <p:pic>
        <p:nvPicPr>
          <p:cNvPr id="10" name="Picture 4" descr="http://cdn2.momjunction.com/wp-content/uploads/2016/02/web-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680" y="4509120"/>
            <a:ext cx="2780928" cy="185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49149"/>
      </p:ext>
    </p:extLst>
  </p:cSld>
  <p:clrMapOvr>
    <a:masterClrMapping/>
  </p:clrMapOvr>
  <p:transition spd="med">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9"/>
            <a:ext cx="8229600" cy="1800200"/>
          </a:xfrm>
        </p:spPr>
        <p:txBody>
          <a:bodyPr>
            <a:normAutofit fontScale="92500"/>
          </a:bodyPr>
          <a:lstStyle/>
          <a:p>
            <a:r>
              <a:rPr lang="id-ID" i="1" dirty="0"/>
              <a:t>‘Intenational Society of Thrombosis and Haemostasis (STH)-Bleeding Assessment Tool ‘ </a:t>
            </a:r>
            <a:r>
              <a:rPr lang="id-ID" dirty="0"/>
              <a:t>(ISTH-BAT):</a:t>
            </a:r>
          </a:p>
          <a:p>
            <a:r>
              <a:rPr lang="id-ID" dirty="0"/>
              <a:t>Pemeriksaan skrining hemostasis meliputi PT, APTT, </a:t>
            </a:r>
            <a:r>
              <a:rPr lang="id-ID" i="1" dirty="0"/>
              <a:t>thrombin time</a:t>
            </a:r>
            <a:r>
              <a:rPr lang="id-ID" dirty="0"/>
              <a:t> (TT), </a:t>
            </a:r>
            <a:r>
              <a:rPr lang="id-ID" i="1" dirty="0"/>
              <a:t>Euglobulin Lysis Time</a:t>
            </a:r>
            <a:r>
              <a:rPr lang="id-ID" dirty="0"/>
              <a:t> (ELT), and </a:t>
            </a:r>
            <a:r>
              <a:rPr lang="id-ID" i="1" dirty="0"/>
              <a:t>Platelet Function Analyser </a:t>
            </a:r>
            <a:r>
              <a:rPr lang="id-ID" dirty="0"/>
              <a:t>(PFA</a:t>
            </a:r>
          </a:p>
        </p:txBody>
      </p:sp>
      <p:pic>
        <p:nvPicPr>
          <p:cNvPr id="4" name="Picture 3"/>
          <p:cNvPicPr/>
          <p:nvPr/>
        </p:nvPicPr>
        <p:blipFill rotWithShape="1">
          <a:blip r:embed="rId2">
            <a:lum bright="-20000" contrast="40000"/>
            <a:extLst>
              <a:ext uri="{28A0092B-C50C-407E-A947-70E740481C1C}">
                <a14:useLocalDpi xmlns:a14="http://schemas.microsoft.com/office/drawing/2010/main" val="0"/>
              </a:ext>
            </a:extLst>
          </a:blip>
          <a:srcRect t="3626"/>
          <a:stretch/>
        </p:blipFill>
        <p:spPr bwMode="auto">
          <a:xfrm>
            <a:off x="323528" y="2780928"/>
            <a:ext cx="8496944" cy="2016224"/>
          </a:xfrm>
          <a:prstGeom prst="rect">
            <a:avLst/>
          </a:prstGeom>
          <a:noFill/>
          <a:ln>
            <a:noFill/>
          </a:ln>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2556"/>
          <a:stretch/>
        </p:blipFill>
        <p:spPr bwMode="auto">
          <a:xfrm>
            <a:off x="1045654" y="4914999"/>
            <a:ext cx="71247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5949280"/>
            <a:ext cx="8229600" cy="432048"/>
          </a:xfrm>
        </p:spPr>
        <p:txBody>
          <a:bodyPr>
            <a:normAutofit/>
          </a:bodyPr>
          <a:lstStyle/>
          <a:p>
            <a:r>
              <a:rPr lang="id-ID" sz="1100" dirty="0"/>
              <a:t>Vries </a:t>
            </a:r>
            <a:r>
              <a:rPr lang="id-ID" sz="1100" i="1" dirty="0"/>
              <a:t>et al., </a:t>
            </a:r>
            <a:r>
              <a:rPr lang="id-ID" sz="1100" dirty="0"/>
              <a:t>2018. Preoperative screening for bleeding disorders: A comprehensive laboratory assessment of clinical practice, </a:t>
            </a:r>
            <a:r>
              <a:rPr lang="id-ID" sz="1100" i="1" dirty="0"/>
              <a:t>Res Pract Thromb Haemost </a:t>
            </a:r>
            <a:r>
              <a:rPr lang="id-ID" sz="1100" dirty="0"/>
              <a:t>;2:767–777</a:t>
            </a:r>
          </a:p>
        </p:txBody>
      </p:sp>
    </p:spTree>
    <p:extLst>
      <p:ext uri="{BB962C8B-B14F-4D97-AF65-F5344CB8AC3E}">
        <p14:creationId xmlns:p14="http://schemas.microsoft.com/office/powerpoint/2010/main" val="1179063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pPr algn="ctr"/>
            <a:r>
              <a:rPr lang="id-ID" dirty="0"/>
              <a:t>KASUS 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63022"/>
              </p:ext>
            </p:extLst>
          </p:nvPr>
        </p:nvGraphicFramePr>
        <p:xfrm>
          <a:off x="971600" y="1664065"/>
          <a:ext cx="7272808" cy="3736827"/>
        </p:xfrm>
        <a:graphic>
          <a:graphicData uri="http://schemas.openxmlformats.org/drawingml/2006/table">
            <a:tbl>
              <a:tblPr firstRow="1" firstCol="1" bandRow="1">
                <a:tableStyleId>{5C22544A-7EE6-4342-B048-85BDC9FD1C3A}</a:tableStyleId>
              </a:tblPr>
              <a:tblGrid>
                <a:gridCol w="3508060">
                  <a:extLst>
                    <a:ext uri="{9D8B030D-6E8A-4147-A177-3AD203B41FA5}">
                      <a16:colId xmlns:a16="http://schemas.microsoft.com/office/drawing/2014/main" val="20000"/>
                    </a:ext>
                  </a:extLst>
                </a:gridCol>
                <a:gridCol w="3764748">
                  <a:extLst>
                    <a:ext uri="{9D8B030D-6E8A-4147-A177-3AD203B41FA5}">
                      <a16:colId xmlns:a16="http://schemas.microsoft.com/office/drawing/2014/main" val="20001"/>
                    </a:ext>
                  </a:extLst>
                </a:gridCol>
              </a:tblGrid>
              <a:tr h="495295">
                <a:tc gridSpan="2">
                  <a:txBody>
                    <a:bodyPr/>
                    <a:lstStyle/>
                    <a:p>
                      <a:pPr>
                        <a:lnSpc>
                          <a:spcPct val="115000"/>
                        </a:lnSpc>
                        <a:spcAft>
                          <a:spcPts val="0"/>
                        </a:spcAft>
                      </a:pPr>
                      <a:r>
                        <a:rPr lang="id-ID" sz="2400" dirty="0">
                          <a:effectLst/>
                        </a:rPr>
                        <a:t>Pemeriksaan skrining hemostasis:</a:t>
                      </a:r>
                      <a:endParaRPr lang="id-ID" sz="2400" dirty="0">
                        <a:effectLst/>
                        <a:latin typeface="Calibri"/>
                        <a:ea typeface="Calibri"/>
                        <a:cs typeface="Times New Roman"/>
                      </a:endParaRPr>
                    </a:p>
                  </a:txBody>
                  <a:tcPr marL="68580" marR="68580" marT="0" marB="0">
                    <a:solidFill>
                      <a:srgbClr val="666699"/>
                    </a:solidFill>
                  </a:tcPr>
                </a:tc>
                <a:tc hMerge="1">
                  <a:txBody>
                    <a:bodyPr/>
                    <a:lstStyle/>
                    <a:p>
                      <a:endParaRPr lang="id-ID"/>
                    </a:p>
                  </a:txBody>
                  <a:tcPr/>
                </a:tc>
                <a:extLst>
                  <a:ext uri="{0D108BD9-81ED-4DB2-BD59-A6C34878D82A}">
                    <a16:rowId xmlns:a16="http://schemas.microsoft.com/office/drawing/2014/main" val="10000"/>
                  </a:ext>
                </a:extLst>
              </a:tr>
              <a:tr h="495295">
                <a:tc>
                  <a:txBody>
                    <a:bodyPr/>
                    <a:lstStyle/>
                    <a:p>
                      <a:pPr marL="342900" lvl="0" indent="-342900" algn="just">
                        <a:lnSpc>
                          <a:spcPct val="115000"/>
                        </a:lnSpc>
                        <a:spcAft>
                          <a:spcPts val="0"/>
                        </a:spcAft>
                        <a:buFont typeface="Symbol"/>
                        <a:buChar char=""/>
                      </a:pPr>
                      <a:r>
                        <a:rPr lang="id-ID" sz="2400">
                          <a:effectLst/>
                        </a:rPr>
                        <a:t>Bleeding time</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rgbClr val="FF0000"/>
                          </a:solidFill>
                          <a:effectLst/>
                          <a:latin typeface="+mn-lt"/>
                          <a:ea typeface="+mn-ea"/>
                          <a:cs typeface="+mn-cs"/>
                        </a:rPr>
                        <a:t>memanjang</a:t>
                      </a:r>
                      <a:endParaRPr lang="id-ID" sz="24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8984">
                <a:tc>
                  <a:txBody>
                    <a:bodyPr/>
                    <a:lstStyle/>
                    <a:p>
                      <a:pPr marL="342900" lvl="0" indent="-342900" algn="just">
                        <a:lnSpc>
                          <a:spcPct val="115000"/>
                        </a:lnSpc>
                        <a:spcAft>
                          <a:spcPts val="0"/>
                        </a:spcAft>
                        <a:buFont typeface="Symbol"/>
                        <a:buChar char=""/>
                      </a:pPr>
                      <a:r>
                        <a:rPr lang="id-ID" sz="2400" dirty="0">
                          <a:effectLst/>
                        </a:rPr>
                        <a:t>Jumlah trombosit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rgbClr val="FF0000"/>
                          </a:solidFill>
                          <a:effectLst/>
                          <a:latin typeface="+mn-lt"/>
                          <a:ea typeface="+mn-ea"/>
                          <a:cs typeface="+mn-cs"/>
                        </a:rPr>
                        <a:t>rendah</a:t>
                      </a:r>
                      <a:endParaRPr lang="id-ID" sz="24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95295">
                <a:tc>
                  <a:txBody>
                    <a:bodyPr/>
                    <a:lstStyle/>
                    <a:p>
                      <a:pPr marL="342900" lvl="0" indent="-342900" algn="just">
                        <a:lnSpc>
                          <a:spcPct val="115000"/>
                        </a:lnSpc>
                        <a:spcAft>
                          <a:spcPts val="0"/>
                        </a:spcAft>
                        <a:buFont typeface="Symbol"/>
                        <a:buChar char=""/>
                      </a:pPr>
                      <a:r>
                        <a:rPr lang="id-ID" sz="2400">
                          <a:effectLst/>
                        </a:rPr>
                        <a:t>APTT</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rgbClr val="FF0000"/>
                          </a:solidFill>
                          <a:effectLst/>
                          <a:latin typeface="+mn-lt"/>
                          <a:ea typeface="+mn-ea"/>
                          <a:cs typeface="+mn-cs"/>
                        </a:rPr>
                        <a:t>memanjang</a:t>
                      </a:r>
                      <a:endParaRPr lang="id-ID" sz="24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95295">
                <a:tc>
                  <a:txBody>
                    <a:bodyPr/>
                    <a:lstStyle/>
                    <a:p>
                      <a:pPr marL="342900" lvl="0" indent="-342900" algn="just">
                        <a:lnSpc>
                          <a:spcPct val="115000"/>
                        </a:lnSpc>
                        <a:spcAft>
                          <a:spcPts val="0"/>
                        </a:spcAft>
                        <a:buFont typeface="Symbol"/>
                        <a:buChar char=""/>
                      </a:pPr>
                      <a:r>
                        <a:rPr lang="id-ID" sz="2400" dirty="0">
                          <a:effectLst/>
                        </a:rPr>
                        <a:t>PT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rgbClr val="FF0000"/>
                          </a:solidFill>
                          <a:effectLst/>
                        </a:rPr>
                        <a:t>memanjang</a:t>
                      </a:r>
                      <a:endParaRPr lang="id-ID" sz="24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064971">
                <a:tc>
                  <a:txBody>
                    <a:bodyPr/>
                    <a:lstStyle/>
                    <a:p>
                      <a:pPr marL="342900" lvl="0" indent="-342900" algn="just">
                        <a:lnSpc>
                          <a:spcPct val="115000"/>
                        </a:lnSpc>
                        <a:spcAft>
                          <a:spcPts val="0"/>
                        </a:spcAft>
                        <a:buFont typeface="Symbol"/>
                        <a:buChar char=""/>
                      </a:pPr>
                      <a:r>
                        <a:rPr lang="id-ID" sz="2400">
                          <a:effectLst/>
                        </a:rPr>
                        <a:t>Kesan</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effectLst/>
                        </a:rPr>
                        <a:t>Abnormalitas sistim hemostasis primer dan sekunder, sistim fibrinolisis</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326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3200" b="1" dirty="0">
                <a:solidFill>
                  <a:srgbClr val="99CCFF"/>
                </a:solidFill>
              </a:rPr>
              <a:t>DISSEMINATED INTRAVASCULAR COAGULATION (DIC)</a:t>
            </a:r>
          </a:p>
        </p:txBody>
      </p:sp>
      <p:sp>
        <p:nvSpPr>
          <p:cNvPr id="3" name="Content Placeholder 2"/>
          <p:cNvSpPr>
            <a:spLocks noGrp="1"/>
          </p:cNvSpPr>
          <p:nvPr>
            <p:ph idx="1"/>
          </p:nvPr>
        </p:nvSpPr>
        <p:spPr>
          <a:xfrm>
            <a:off x="683568" y="2060848"/>
            <a:ext cx="8153400" cy="4104456"/>
          </a:xfrm>
        </p:spPr>
        <p:txBody>
          <a:bodyPr>
            <a:noAutofit/>
          </a:bodyPr>
          <a:lstStyle/>
          <a:p>
            <a:pPr>
              <a:buClr>
                <a:schemeClr val="accent5"/>
              </a:buClr>
              <a:buSzPct val="89000"/>
              <a:buFont typeface="Wingdings" pitchFamily="2" charset="2"/>
              <a:buChar char="§"/>
            </a:pPr>
            <a:r>
              <a:rPr lang="id-ID" sz="2800" dirty="0"/>
              <a:t>DIC dipicu oleh kerusakan endotel yang meluas dan terpaparnya kolagen</a:t>
            </a:r>
          </a:p>
          <a:p>
            <a:pPr>
              <a:buClr>
                <a:schemeClr val="accent5"/>
              </a:buClr>
              <a:buSzPct val="89000"/>
              <a:buFont typeface="Wingdings" pitchFamily="2" charset="2"/>
              <a:buChar char="§"/>
            </a:pPr>
            <a:r>
              <a:rPr lang="id-ID" sz="2800" dirty="0"/>
              <a:t>Agregasi trombosit yang meluas</a:t>
            </a:r>
          </a:p>
          <a:p>
            <a:pPr>
              <a:buClr>
                <a:schemeClr val="accent5"/>
              </a:buClr>
              <a:buSzPct val="89000"/>
              <a:buFont typeface="Wingdings" pitchFamily="2" charset="2"/>
              <a:buChar char="§"/>
            </a:pPr>
            <a:r>
              <a:rPr lang="id-ID" sz="2800" dirty="0"/>
              <a:t>Generasi trombin meningkat</a:t>
            </a:r>
          </a:p>
          <a:p>
            <a:pPr>
              <a:buClr>
                <a:schemeClr val="accent5"/>
              </a:buClr>
              <a:buSzPct val="89000"/>
              <a:buFont typeface="Wingdings" pitchFamily="2" charset="2"/>
              <a:buChar char="§"/>
            </a:pPr>
            <a:r>
              <a:rPr lang="id-ID" sz="2800" dirty="0"/>
              <a:t>Depresi mekanisme antikoagulan fisiologi </a:t>
            </a:r>
          </a:p>
          <a:p>
            <a:pPr>
              <a:buClr>
                <a:schemeClr val="accent5"/>
              </a:buClr>
              <a:buSzPct val="89000"/>
              <a:buFont typeface="Wingdings" pitchFamily="2" charset="2"/>
              <a:buChar char="§"/>
            </a:pPr>
            <a:r>
              <a:rPr lang="id-ID" sz="2800" dirty="0"/>
              <a:t>Keterlambatan pembersihan fibrin </a:t>
            </a:r>
          </a:p>
          <a:p>
            <a:pPr>
              <a:buClr>
                <a:schemeClr val="accent5"/>
              </a:buClr>
              <a:buSzPct val="89000"/>
              <a:buFont typeface="Wingdings" pitchFamily="2" charset="2"/>
              <a:buChar char="§"/>
            </a:pPr>
            <a:r>
              <a:rPr lang="id-ID" sz="2800" dirty="0"/>
              <a:t>Fibrinolisis meningkat</a:t>
            </a:r>
          </a:p>
        </p:txBody>
      </p:sp>
    </p:spTree>
    <p:extLst>
      <p:ext uri="{BB962C8B-B14F-4D97-AF65-F5344CB8AC3E}">
        <p14:creationId xmlns:p14="http://schemas.microsoft.com/office/powerpoint/2010/main" val="1971872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pPr algn="ctr"/>
            <a:r>
              <a:rPr lang="id-ID" sz="4000" b="1" dirty="0">
                <a:solidFill>
                  <a:schemeClr val="accent5"/>
                </a:solidFill>
              </a:rPr>
              <a:t>Patofisiologi  DIC</a:t>
            </a:r>
          </a:p>
        </p:txBody>
      </p:sp>
      <p:sp>
        <p:nvSpPr>
          <p:cNvPr id="4" name="AutoShape 2" descr="https://basicmedicalkey.com/wp-content/uploads/2016/11/image10598-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AutoShape 4" descr="https://basicmedicalkey.com/wp-content/uploads/2016/11/image10598-3.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5365" name="Picture 5" descr="C:\Users\acer\Pictures\hemostasis\image10598-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242" y="1268760"/>
            <a:ext cx="702945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41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endParaRPr lang="id-ID"/>
          </a:p>
        </p:txBody>
      </p:sp>
      <p:sp>
        <p:nvSpPr>
          <p:cNvPr id="9219" name="Rectangle 3"/>
          <p:cNvSpPr>
            <a:spLocks noGrp="1" noChangeArrowheads="1"/>
          </p:cNvSpPr>
          <p:nvPr>
            <p:ph idx="1"/>
          </p:nvPr>
        </p:nvSpPr>
        <p:spPr>
          <a:xfrm>
            <a:off x="457200" y="5867400"/>
            <a:ext cx="8229600" cy="838200"/>
          </a:xfrm>
        </p:spPr>
        <p:txBody>
          <a:bodyPr/>
          <a:lstStyle/>
          <a:p>
            <a:pPr>
              <a:defRPr/>
            </a:pPr>
            <a:r>
              <a:rPr lang="id-ID" sz="1800" b="1" dirty="0">
                <a:latin typeface="Calibri" pitchFamily="34" charset="0"/>
              </a:rPr>
              <a:t>t-PA = tissue plasminogen activator</a:t>
            </a:r>
          </a:p>
          <a:p>
            <a:pPr>
              <a:defRPr/>
            </a:pPr>
            <a:r>
              <a:rPr lang="id-ID" sz="1800" b="1" dirty="0">
                <a:latin typeface="Calibri" pitchFamily="34" charset="0"/>
              </a:rPr>
              <a:t>PAI-1 = plasminogen activator inhibitor tipe 1</a:t>
            </a:r>
          </a:p>
        </p:txBody>
      </p:sp>
      <p:pic>
        <p:nvPicPr>
          <p:cNvPr id="14340" name="Picture 5" descr="FibrinolyticDys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2400"/>
            <a:ext cx="853122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5"/>
          <p:cNvSpPr txBox="1">
            <a:spLocks noChangeArrowheads="1"/>
          </p:cNvSpPr>
          <p:nvPr/>
        </p:nvSpPr>
        <p:spPr bwMode="auto">
          <a:xfrm>
            <a:off x="6400800" y="5943600"/>
            <a:ext cx="18303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r>
              <a:rPr lang="id-ID" b="1" dirty="0">
                <a:solidFill>
                  <a:schemeClr val="accent5"/>
                </a:solidFill>
              </a:rPr>
              <a:t>D-dimer </a:t>
            </a:r>
          </a:p>
          <a:p>
            <a:pPr algn="r"/>
            <a:r>
              <a:rPr lang="id-ID" sz="1200" b="1" dirty="0">
                <a:solidFill>
                  <a:schemeClr val="accent5"/>
                </a:solidFill>
              </a:rPr>
              <a:t>(fibrin cross-linked </a:t>
            </a:r>
          </a:p>
          <a:p>
            <a:pPr algn="r"/>
            <a:r>
              <a:rPr lang="id-ID" sz="1200" b="1" dirty="0">
                <a:solidFill>
                  <a:schemeClr val="accent5"/>
                </a:solidFill>
              </a:rPr>
              <a:t>degradation product)</a:t>
            </a:r>
          </a:p>
        </p:txBody>
      </p:sp>
      <p:cxnSp>
        <p:nvCxnSpPr>
          <p:cNvPr id="7" name="Straight Arrow Connector 6"/>
          <p:cNvCxnSpPr/>
          <p:nvPr/>
        </p:nvCxnSpPr>
        <p:spPr bwMode="auto">
          <a:xfrm>
            <a:off x="5410200" y="4724400"/>
            <a:ext cx="1524000" cy="1447800"/>
          </a:xfrm>
          <a:prstGeom prst="straightConnector1">
            <a:avLst/>
          </a:prstGeom>
          <a:ln>
            <a:prstDash val="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4344" name="TextBox 17"/>
          <p:cNvSpPr txBox="1">
            <a:spLocks noChangeArrowheads="1"/>
          </p:cNvSpPr>
          <p:nvPr/>
        </p:nvSpPr>
        <p:spPr bwMode="auto">
          <a:xfrm>
            <a:off x="304800" y="5114925"/>
            <a:ext cx="1595438" cy="584200"/>
          </a:xfrm>
          <a:prstGeom prst="rect">
            <a:avLst/>
          </a:prstGeom>
          <a:noFill/>
          <a:ln>
            <a:noFill/>
          </a:ln>
        </p:spPr>
        <p:txBody>
          <a:bodyPr wrap="non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id-ID" sz="1600" b="1" dirty="0">
                <a:solidFill>
                  <a:srgbClr val="FF0000"/>
                </a:solidFill>
                <a:latin typeface="Calibri" pitchFamily="34" charset="0"/>
              </a:rPr>
              <a:t>Antithrombin III </a:t>
            </a:r>
          </a:p>
          <a:p>
            <a:pPr algn="ctr"/>
            <a:r>
              <a:rPr lang="id-ID" sz="1600" b="1" dirty="0">
                <a:solidFill>
                  <a:srgbClr val="FF0000"/>
                </a:solidFill>
                <a:latin typeface="Calibri" pitchFamily="34" charset="0"/>
              </a:rPr>
              <a:t>(ATIII)</a:t>
            </a:r>
          </a:p>
        </p:txBody>
      </p:sp>
      <p:cxnSp>
        <p:nvCxnSpPr>
          <p:cNvPr id="10" name="Straight Arrow Connector 9"/>
          <p:cNvCxnSpPr>
            <a:stCxn id="14344" idx="0"/>
          </p:cNvCxnSpPr>
          <p:nvPr/>
        </p:nvCxnSpPr>
        <p:spPr bwMode="auto">
          <a:xfrm rot="5400000" flipH="1" flipV="1">
            <a:off x="1080294" y="4899819"/>
            <a:ext cx="238125" cy="1920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4346" name="TextBox 10"/>
          <p:cNvSpPr txBox="1">
            <a:spLocks noChangeArrowheads="1"/>
          </p:cNvSpPr>
          <p:nvPr/>
        </p:nvSpPr>
        <p:spPr bwMode="auto">
          <a:xfrm>
            <a:off x="762000" y="4648200"/>
            <a:ext cx="44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id-ID">
                <a:solidFill>
                  <a:srgbClr val="FF0000"/>
                </a:solidFill>
              </a:rPr>
              <a:t>(-)</a:t>
            </a:r>
          </a:p>
        </p:txBody>
      </p:sp>
      <p:sp>
        <p:nvSpPr>
          <p:cNvPr id="11" name="Title 1"/>
          <p:cNvSpPr txBox="1">
            <a:spLocks/>
          </p:cNvSpPr>
          <p:nvPr/>
        </p:nvSpPr>
        <p:spPr>
          <a:xfrm>
            <a:off x="508730" y="188640"/>
            <a:ext cx="2304256" cy="54868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anchor="ctr">
            <a:normAutofit fontScale="92500"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id-ID" sz="3600" b="1" dirty="0">
                <a:solidFill>
                  <a:srgbClr val="0000CC"/>
                </a:solidFill>
              </a:rPr>
              <a:t>Fibrinolisis</a:t>
            </a:r>
          </a:p>
        </p:txBody>
      </p:sp>
    </p:spTree>
    <p:extLst>
      <p:ext uri="{BB962C8B-B14F-4D97-AF65-F5344CB8AC3E}">
        <p14:creationId xmlns:p14="http://schemas.microsoft.com/office/powerpoint/2010/main" val="3966552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pPr algn="ctr"/>
            <a:r>
              <a:rPr lang="id-ID" dirty="0"/>
              <a:t>KASUS 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640057"/>
              </p:ext>
            </p:extLst>
          </p:nvPr>
        </p:nvGraphicFramePr>
        <p:xfrm>
          <a:off x="971600" y="1664065"/>
          <a:ext cx="7272808" cy="3736827"/>
        </p:xfrm>
        <a:graphic>
          <a:graphicData uri="http://schemas.openxmlformats.org/drawingml/2006/table">
            <a:tbl>
              <a:tblPr firstRow="1" firstCol="1" bandRow="1">
                <a:tableStyleId>{5C22544A-7EE6-4342-B048-85BDC9FD1C3A}</a:tableStyleId>
              </a:tblPr>
              <a:tblGrid>
                <a:gridCol w="3508060">
                  <a:extLst>
                    <a:ext uri="{9D8B030D-6E8A-4147-A177-3AD203B41FA5}">
                      <a16:colId xmlns:a16="http://schemas.microsoft.com/office/drawing/2014/main" val="20000"/>
                    </a:ext>
                  </a:extLst>
                </a:gridCol>
                <a:gridCol w="3764748">
                  <a:extLst>
                    <a:ext uri="{9D8B030D-6E8A-4147-A177-3AD203B41FA5}">
                      <a16:colId xmlns:a16="http://schemas.microsoft.com/office/drawing/2014/main" val="20001"/>
                    </a:ext>
                  </a:extLst>
                </a:gridCol>
              </a:tblGrid>
              <a:tr h="495295">
                <a:tc gridSpan="2">
                  <a:txBody>
                    <a:bodyPr/>
                    <a:lstStyle/>
                    <a:p>
                      <a:pPr>
                        <a:lnSpc>
                          <a:spcPct val="115000"/>
                        </a:lnSpc>
                        <a:spcAft>
                          <a:spcPts val="0"/>
                        </a:spcAft>
                      </a:pPr>
                      <a:r>
                        <a:rPr lang="id-ID" sz="2800" dirty="0">
                          <a:effectLst/>
                        </a:rPr>
                        <a:t>Pemeriksaan skrining hemostasis:</a:t>
                      </a:r>
                      <a:endParaRPr lang="id-ID" sz="2800" dirty="0">
                        <a:effectLst/>
                        <a:latin typeface="Calibri"/>
                        <a:ea typeface="Calibri"/>
                        <a:cs typeface="Times New Roman"/>
                      </a:endParaRPr>
                    </a:p>
                  </a:txBody>
                  <a:tcPr marL="68580" marR="68580" marT="0" marB="0">
                    <a:solidFill>
                      <a:srgbClr val="007370"/>
                    </a:solidFill>
                  </a:tcPr>
                </a:tc>
                <a:tc hMerge="1">
                  <a:txBody>
                    <a:bodyPr/>
                    <a:lstStyle/>
                    <a:p>
                      <a:endParaRPr lang="id-ID"/>
                    </a:p>
                  </a:txBody>
                  <a:tcPr/>
                </a:tc>
                <a:extLst>
                  <a:ext uri="{0D108BD9-81ED-4DB2-BD59-A6C34878D82A}">
                    <a16:rowId xmlns:a16="http://schemas.microsoft.com/office/drawing/2014/main" val="10000"/>
                  </a:ext>
                </a:extLst>
              </a:tr>
              <a:tr h="495295">
                <a:tc>
                  <a:txBody>
                    <a:bodyPr/>
                    <a:lstStyle/>
                    <a:p>
                      <a:pPr marL="342900" lvl="0" indent="-342900" algn="just">
                        <a:lnSpc>
                          <a:spcPct val="115000"/>
                        </a:lnSpc>
                        <a:spcAft>
                          <a:spcPts val="0"/>
                        </a:spcAft>
                        <a:buFont typeface="Symbol"/>
                        <a:buChar char=""/>
                      </a:pPr>
                      <a:r>
                        <a:rPr lang="id-ID" sz="2400">
                          <a:effectLst/>
                        </a:rPr>
                        <a:t>Bleeding time</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chemeClr val="bg1"/>
                          </a:solidFill>
                          <a:effectLst/>
                          <a:latin typeface="Calibri"/>
                          <a:ea typeface="Calibri"/>
                          <a:cs typeface="Times New Roman"/>
                        </a:rPr>
                        <a:t>normal</a:t>
                      </a:r>
                    </a:p>
                  </a:txBody>
                  <a:tcPr marL="68580" marR="68580" marT="0" marB="0"/>
                </a:tc>
                <a:extLst>
                  <a:ext uri="{0D108BD9-81ED-4DB2-BD59-A6C34878D82A}">
                    <a16:rowId xmlns:a16="http://schemas.microsoft.com/office/drawing/2014/main" val="10001"/>
                  </a:ext>
                </a:extLst>
              </a:tr>
              <a:tr h="518984">
                <a:tc>
                  <a:txBody>
                    <a:bodyPr/>
                    <a:lstStyle/>
                    <a:p>
                      <a:pPr marL="342900" lvl="0" indent="-342900" algn="just">
                        <a:lnSpc>
                          <a:spcPct val="115000"/>
                        </a:lnSpc>
                        <a:spcAft>
                          <a:spcPts val="0"/>
                        </a:spcAft>
                        <a:buFont typeface="Symbol"/>
                        <a:buChar char=""/>
                      </a:pPr>
                      <a:r>
                        <a:rPr lang="id-ID" sz="2400" dirty="0">
                          <a:effectLst/>
                        </a:rPr>
                        <a:t>Jumlah trombosit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chemeClr val="bg1"/>
                          </a:solidFill>
                          <a:effectLst/>
                          <a:latin typeface="Calibri"/>
                          <a:ea typeface="Calibri"/>
                          <a:cs typeface="Times New Roman"/>
                        </a:rPr>
                        <a:t>normal</a:t>
                      </a:r>
                    </a:p>
                  </a:txBody>
                  <a:tcPr marL="68580" marR="68580" marT="0" marB="0"/>
                </a:tc>
                <a:extLst>
                  <a:ext uri="{0D108BD9-81ED-4DB2-BD59-A6C34878D82A}">
                    <a16:rowId xmlns:a16="http://schemas.microsoft.com/office/drawing/2014/main" val="10002"/>
                  </a:ext>
                </a:extLst>
              </a:tr>
              <a:tr h="495295">
                <a:tc>
                  <a:txBody>
                    <a:bodyPr/>
                    <a:lstStyle/>
                    <a:p>
                      <a:pPr marL="342900" lvl="0" indent="-342900" algn="just">
                        <a:lnSpc>
                          <a:spcPct val="115000"/>
                        </a:lnSpc>
                        <a:spcAft>
                          <a:spcPts val="0"/>
                        </a:spcAft>
                        <a:buFont typeface="Symbol"/>
                        <a:buChar char=""/>
                      </a:pPr>
                      <a:r>
                        <a:rPr lang="id-ID" sz="2400">
                          <a:effectLst/>
                        </a:rPr>
                        <a:t>APTT</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chemeClr val="bg1"/>
                          </a:solidFill>
                          <a:effectLst/>
                          <a:latin typeface="Calibri"/>
                          <a:ea typeface="Calibri"/>
                          <a:cs typeface="Times New Roman"/>
                        </a:rPr>
                        <a:t>normal</a:t>
                      </a:r>
                    </a:p>
                  </a:txBody>
                  <a:tcPr marL="68580" marR="68580" marT="0" marB="0"/>
                </a:tc>
                <a:extLst>
                  <a:ext uri="{0D108BD9-81ED-4DB2-BD59-A6C34878D82A}">
                    <a16:rowId xmlns:a16="http://schemas.microsoft.com/office/drawing/2014/main" val="10003"/>
                  </a:ext>
                </a:extLst>
              </a:tr>
              <a:tr h="495295">
                <a:tc>
                  <a:txBody>
                    <a:bodyPr/>
                    <a:lstStyle/>
                    <a:p>
                      <a:pPr marL="342900" lvl="0" indent="-342900" algn="just">
                        <a:lnSpc>
                          <a:spcPct val="115000"/>
                        </a:lnSpc>
                        <a:spcAft>
                          <a:spcPts val="0"/>
                        </a:spcAft>
                        <a:buFont typeface="Symbol"/>
                        <a:buChar char=""/>
                      </a:pPr>
                      <a:r>
                        <a:rPr lang="id-ID" sz="2400" dirty="0">
                          <a:effectLst/>
                        </a:rPr>
                        <a:t>PT</a:t>
                      </a:r>
                      <a:endParaRPr lang="id-ID" sz="2400" dirty="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solidFill>
                            <a:schemeClr val="bg1"/>
                          </a:solidFill>
                          <a:effectLst/>
                          <a:latin typeface="Calibri"/>
                          <a:ea typeface="Calibri"/>
                          <a:cs typeface="Times New Roman"/>
                        </a:rPr>
                        <a:t>normal </a:t>
                      </a:r>
                    </a:p>
                  </a:txBody>
                  <a:tcPr marL="68580" marR="68580" marT="0" marB="0"/>
                </a:tc>
                <a:extLst>
                  <a:ext uri="{0D108BD9-81ED-4DB2-BD59-A6C34878D82A}">
                    <a16:rowId xmlns:a16="http://schemas.microsoft.com/office/drawing/2014/main" val="10004"/>
                  </a:ext>
                </a:extLst>
              </a:tr>
              <a:tr h="1064971">
                <a:tc>
                  <a:txBody>
                    <a:bodyPr/>
                    <a:lstStyle/>
                    <a:p>
                      <a:pPr marL="342900" lvl="0" indent="-342900" algn="just">
                        <a:lnSpc>
                          <a:spcPct val="115000"/>
                        </a:lnSpc>
                        <a:spcAft>
                          <a:spcPts val="0"/>
                        </a:spcAft>
                        <a:buFont typeface="Symbol"/>
                        <a:buChar char=""/>
                      </a:pPr>
                      <a:r>
                        <a:rPr lang="id-ID" sz="2400">
                          <a:effectLst/>
                        </a:rPr>
                        <a:t>Kesan</a:t>
                      </a:r>
                      <a:endParaRPr lang="id-ID" sz="2400">
                        <a:effectLst/>
                        <a:latin typeface="Calibri"/>
                        <a:ea typeface="Calibri"/>
                        <a:cs typeface="Times New Roman"/>
                      </a:endParaRPr>
                    </a:p>
                  </a:txBody>
                  <a:tcPr marL="68580" marR="68580" marT="0" marB="0"/>
                </a:tc>
                <a:tc>
                  <a:txBody>
                    <a:bodyPr/>
                    <a:lstStyle/>
                    <a:p>
                      <a:pPr>
                        <a:lnSpc>
                          <a:spcPct val="115000"/>
                        </a:lnSpc>
                        <a:spcAft>
                          <a:spcPts val="0"/>
                        </a:spcAft>
                      </a:pPr>
                      <a:r>
                        <a:rPr lang="id-ID" sz="2400" dirty="0">
                          <a:effectLst/>
                        </a:rPr>
                        <a:t>Tidak ada kelainan pada hemostasis primer, sistim ekstrinsik dan instrinsik</a:t>
                      </a:r>
                      <a:endParaRPr lang="id-ID"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5101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1052736"/>
            <a:ext cx="3322712" cy="1143000"/>
          </a:xfrm>
        </p:spPr>
        <p:txBody>
          <a:bodyPr/>
          <a:lstStyle/>
          <a:p>
            <a:pPr algn="r"/>
            <a:r>
              <a:rPr lang="id-ID" dirty="0"/>
              <a:t>Role of F. XIII</a:t>
            </a:r>
          </a:p>
        </p:txBody>
      </p:sp>
      <p:pic>
        <p:nvPicPr>
          <p:cNvPr id="3074" name="Picture 2" descr="Image result for coagulation cas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19" y="404664"/>
            <a:ext cx="4292328"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Image result for f. xiii and coagulation casc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05064"/>
            <a:ext cx="5322289"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47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pPr algn="ctr"/>
            <a:r>
              <a:rPr lang="id-ID" dirty="0"/>
              <a:t>Cell based model of coagulation</a:t>
            </a:r>
          </a:p>
        </p:txBody>
      </p:sp>
      <p:sp>
        <p:nvSpPr>
          <p:cNvPr id="3" name="Content Placeholder 2"/>
          <p:cNvSpPr>
            <a:spLocks noGrp="1"/>
          </p:cNvSpPr>
          <p:nvPr>
            <p:ph idx="1"/>
          </p:nvPr>
        </p:nvSpPr>
        <p:spPr>
          <a:xfrm>
            <a:off x="1187624" y="5445224"/>
            <a:ext cx="7704856" cy="513222"/>
          </a:xfrm>
        </p:spPr>
        <p:txBody>
          <a:bodyPr>
            <a:noAutofit/>
          </a:bodyPr>
          <a:lstStyle/>
          <a:p>
            <a:r>
              <a:rPr lang="id-ID" dirty="0"/>
              <a:t>F. XII dan F. XIII tidak terlibat</a:t>
            </a:r>
          </a:p>
          <a:p>
            <a:r>
              <a:rPr lang="id-ID" dirty="0"/>
              <a:t>Defisiensi F. XIII </a:t>
            </a:r>
            <a:r>
              <a:rPr lang="id-ID" dirty="0">
                <a:sym typeface="Wingdings" pitchFamily="2" charset="2"/>
              </a:rPr>
              <a:t> PT dan APTT tidak terpengaruh  PT  dan APTT normal</a:t>
            </a:r>
            <a:endParaRPr lang="id-ID" dirty="0"/>
          </a:p>
        </p:txBody>
      </p:sp>
      <p:pic>
        <p:nvPicPr>
          <p:cNvPr id="4098" name="Picture 2" descr="Image result for cell based model coa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91276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39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id-ID" dirty="0"/>
              <a:t>KESIMPULAN</a:t>
            </a:r>
          </a:p>
        </p:txBody>
      </p:sp>
      <p:sp>
        <p:nvSpPr>
          <p:cNvPr id="3" name="Content Placeholder 2"/>
          <p:cNvSpPr>
            <a:spLocks noGrp="1"/>
          </p:cNvSpPr>
          <p:nvPr>
            <p:ph idx="1"/>
          </p:nvPr>
        </p:nvSpPr>
        <p:spPr/>
        <p:txBody>
          <a:bodyPr>
            <a:normAutofit/>
          </a:bodyPr>
          <a:lstStyle/>
          <a:p>
            <a:r>
              <a:rPr lang="id-ID" dirty="0"/>
              <a:t>Pemeriksaan skrining hemostasis saat ini meliputi pemeriksaan </a:t>
            </a:r>
            <a:r>
              <a:rPr lang="id-ID" i="1" dirty="0"/>
              <a:t>bleeding time</a:t>
            </a:r>
            <a:r>
              <a:rPr lang="id-ID" dirty="0"/>
              <a:t>, jumlah trombosit, PT dan APTT</a:t>
            </a:r>
          </a:p>
          <a:p>
            <a:r>
              <a:rPr lang="id-ID" dirty="0"/>
              <a:t>Pemeriksaan skrining hemostasis sangat bermanfaat dalam memperkirakan kemungkinan diagnosis perdarahan </a:t>
            </a:r>
          </a:p>
          <a:p>
            <a:endParaRPr lang="id-ID" dirty="0"/>
          </a:p>
          <a:p>
            <a:r>
              <a:rPr lang="id-ID" dirty="0"/>
              <a:t>Dalam melakukan </a:t>
            </a:r>
            <a:r>
              <a:rPr lang="id-ID" i="1" dirty="0"/>
              <a:t>experties,</a:t>
            </a:r>
            <a:r>
              <a:rPr lang="id-ID" dirty="0"/>
              <a:t> ditelusuri lebih dahulu ada tidaknya masalah pre analitik</a:t>
            </a:r>
          </a:p>
          <a:p>
            <a:r>
              <a:rPr lang="id-ID" dirty="0"/>
              <a:t>Interpretasi pemeriksaan skrining hemostasis harus di-</a:t>
            </a:r>
            <a:r>
              <a:rPr lang="id-ID" i="1" dirty="0"/>
              <a:t>experties</a:t>
            </a:r>
            <a:r>
              <a:rPr lang="id-ID" dirty="0"/>
              <a:t> secara komprehensif bersama dengan data klinik</a:t>
            </a:r>
          </a:p>
        </p:txBody>
      </p:sp>
    </p:spTree>
    <p:extLst>
      <p:ext uri="{BB962C8B-B14F-4D97-AF65-F5344CB8AC3E}">
        <p14:creationId xmlns:p14="http://schemas.microsoft.com/office/powerpoint/2010/main" val="4098260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2423" y="2924944"/>
            <a:ext cx="8153400" cy="990600"/>
          </a:xfrm>
          <a:solidFill>
            <a:schemeClr val="accent5"/>
          </a:solidFill>
        </p:spPr>
        <p:txBody>
          <a:bodyPr>
            <a:noAutofit/>
            <a:scene3d>
              <a:camera prst="orthographicFront"/>
              <a:lightRig rig="soft" dir="t">
                <a:rot lat="0" lon="0" rev="10800000"/>
              </a:lightRig>
            </a:scene3d>
            <a:sp3d>
              <a:bevelT w="27940" h="12700"/>
              <a:contourClr>
                <a:srgbClr val="DDDDDD"/>
              </a:contourClr>
            </a:sp3d>
          </a:bodyPr>
          <a:lstStyle/>
          <a:p>
            <a:pPr algn="ctr"/>
            <a:r>
              <a:rPr lang="id-ID" sz="6000" b="1" spc="150" dirty="0">
                <a:ln w="11430"/>
                <a:solidFill>
                  <a:srgbClr val="F8F8F8"/>
                </a:solidFill>
                <a:effectLst>
                  <a:outerShdw blurRad="25400" algn="tl" rotWithShape="0">
                    <a:srgbClr val="000000">
                      <a:alpha val="43000"/>
                    </a:srgbClr>
                  </a:outerShdw>
                </a:effectLst>
              </a:rPr>
              <a:t>Terima Kasih</a:t>
            </a:r>
          </a:p>
        </p:txBody>
      </p:sp>
    </p:spTree>
    <p:extLst>
      <p:ext uri="{BB962C8B-B14F-4D97-AF65-F5344CB8AC3E}">
        <p14:creationId xmlns:p14="http://schemas.microsoft.com/office/powerpoint/2010/main" val="307247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56984" cy="65527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p:cNvSpPr>
            <a:spLocks noGrp="1"/>
          </p:cNvSpPr>
          <p:nvPr>
            <p:ph type="title"/>
          </p:nvPr>
        </p:nvSpPr>
        <p:spPr>
          <a:xfrm>
            <a:off x="251520" y="228600"/>
            <a:ext cx="2232248" cy="990600"/>
          </a:xfrm>
        </p:spPr>
        <p:txBody>
          <a:bodyPr>
            <a:normAutofit/>
          </a:bodyPr>
          <a:lstStyle/>
          <a:p>
            <a:r>
              <a:rPr lang="id-ID" dirty="0">
                <a:solidFill>
                  <a:schemeClr val="accent2">
                    <a:lumMod val="60000"/>
                    <a:lumOff val="40000"/>
                  </a:schemeClr>
                </a:solidFill>
              </a:rPr>
              <a:t>PFA-200</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
          <a:stretch/>
        </p:blipFill>
        <p:spPr bwMode="auto">
          <a:xfrm>
            <a:off x="2514680" y="332656"/>
            <a:ext cx="6408712" cy="6323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0975" y="1700808"/>
            <a:ext cx="2088777" cy="1200329"/>
          </a:xfrm>
          <a:prstGeom prst="rect">
            <a:avLst/>
          </a:prstGeom>
          <a:noFill/>
        </p:spPr>
        <p:txBody>
          <a:bodyPr wrap="none" rtlCol="0">
            <a:spAutoFit/>
          </a:bodyPr>
          <a:lstStyle/>
          <a:p>
            <a:r>
              <a:rPr lang="en-US" sz="2400" dirty="0"/>
              <a:t>Parameter is </a:t>
            </a:r>
            <a:endParaRPr lang="id-ID" sz="2400" dirty="0"/>
          </a:p>
          <a:p>
            <a:r>
              <a:rPr lang="en-US" sz="2400" dirty="0"/>
              <a:t>reported</a:t>
            </a:r>
            <a:endParaRPr lang="id-ID" sz="2400" dirty="0"/>
          </a:p>
          <a:p>
            <a:r>
              <a:rPr lang="en-US" sz="2400" dirty="0"/>
              <a:t>as </a:t>
            </a:r>
            <a:r>
              <a:rPr lang="en-US" sz="2400" b="1" dirty="0"/>
              <a:t>closure time</a:t>
            </a:r>
            <a:endParaRPr lang="id-ID" sz="2400" dirty="0"/>
          </a:p>
        </p:txBody>
      </p:sp>
    </p:spTree>
    <p:extLst>
      <p:ext uri="{BB962C8B-B14F-4D97-AF65-F5344CB8AC3E}">
        <p14:creationId xmlns:p14="http://schemas.microsoft.com/office/powerpoint/2010/main" val="263759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032" y="-243408"/>
            <a:ext cx="8229600" cy="1143000"/>
          </a:xfrm>
        </p:spPr>
        <p:txBody>
          <a:bodyPr/>
          <a:lstStyle/>
          <a:p>
            <a:r>
              <a:rPr lang="id-ID" i="1" dirty="0"/>
              <a:t>Euglobulin Lysis Time </a:t>
            </a:r>
            <a:r>
              <a:rPr lang="id-ID" dirty="0"/>
              <a:t>(ELT) </a:t>
            </a:r>
          </a:p>
        </p:txBody>
      </p:sp>
      <p:pic>
        <p:nvPicPr>
          <p:cNvPr id="5122" name="Picture 2" descr="Image result for euglobulin lysis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52736"/>
            <a:ext cx="5112568" cy="412040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310952" y="5589240"/>
            <a:ext cx="8229600" cy="1584176"/>
          </a:xfrm>
        </p:spPr>
        <p:txBody>
          <a:bodyPr>
            <a:normAutofit/>
          </a:bodyPr>
          <a:lstStyle/>
          <a:p>
            <a:r>
              <a:rPr lang="id-ID" dirty="0"/>
              <a:t>ELT &lt; 2 jam (ELT &lt; 2 jam): fibrinolisis berlebihan</a:t>
            </a:r>
          </a:p>
          <a:p>
            <a:r>
              <a:rPr lang="id-ID" dirty="0"/>
              <a:t>ELT &gt; 10 jam: sistim fibrinolisis gagal atau menurun</a:t>
            </a:r>
          </a:p>
        </p:txBody>
      </p:sp>
    </p:spTree>
    <p:extLst>
      <p:ext uri="{BB962C8B-B14F-4D97-AF65-F5344CB8AC3E}">
        <p14:creationId xmlns:p14="http://schemas.microsoft.com/office/powerpoint/2010/main" val="304202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pPr algn="ctr"/>
            <a:r>
              <a:rPr lang="id-ID" dirty="0"/>
              <a:t>Hirarki pemeriksaan skrining, diagnosis dan pemantauan terapi</a:t>
            </a:r>
          </a:p>
        </p:txBody>
      </p:sp>
      <p:sp>
        <p:nvSpPr>
          <p:cNvPr id="3" name="Content Placeholder 2"/>
          <p:cNvSpPr>
            <a:spLocks noGrp="1"/>
          </p:cNvSpPr>
          <p:nvPr>
            <p:ph idx="1"/>
          </p:nvPr>
        </p:nvSpPr>
        <p:spPr>
          <a:xfrm>
            <a:off x="446856" y="6453336"/>
            <a:ext cx="8229600" cy="316631"/>
          </a:xfrm>
        </p:spPr>
        <p:txBody>
          <a:bodyPr>
            <a:normAutofit/>
          </a:bodyPr>
          <a:lstStyle/>
          <a:p>
            <a:pPr marL="0" lvl="0" indent="0">
              <a:buNone/>
            </a:pPr>
            <a:r>
              <a:rPr lang="id-ID" sz="1400" dirty="0"/>
              <a:t>Lippi G and Favaloro EJ, 2018. Hemostasis practice: state-of-the-art, </a:t>
            </a:r>
            <a:r>
              <a:rPr lang="id-ID" sz="1400" i="1" dirty="0"/>
              <a:t>J Lab Precis Med </a:t>
            </a:r>
            <a:r>
              <a:rPr lang="id-ID" sz="1400" dirty="0"/>
              <a:t>2018;3:67</a:t>
            </a:r>
          </a:p>
        </p:txBody>
      </p:sp>
      <p:pic>
        <p:nvPicPr>
          <p:cNvPr id="4" name="Picture 3"/>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97020" y="1340768"/>
            <a:ext cx="8208912" cy="5040560"/>
          </a:xfrm>
          <a:prstGeom prst="rect">
            <a:avLst/>
          </a:prstGeom>
          <a:noFill/>
          <a:ln>
            <a:noFill/>
          </a:ln>
        </p:spPr>
      </p:pic>
    </p:spTree>
    <p:extLst>
      <p:ext uri="{BB962C8B-B14F-4D97-AF65-F5344CB8AC3E}">
        <p14:creationId xmlns:p14="http://schemas.microsoft.com/office/powerpoint/2010/main" val="252686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8316" y="-171400"/>
            <a:ext cx="8229600" cy="1143000"/>
          </a:xfrm>
        </p:spPr>
        <p:txBody>
          <a:bodyPr>
            <a:noAutofit/>
          </a:bodyPr>
          <a:lstStyle/>
          <a:p>
            <a:pPr algn="ctr"/>
            <a:r>
              <a:rPr lang="id-ID" sz="3700" b="1" dirty="0">
                <a:solidFill>
                  <a:srgbClr val="FFD85D"/>
                </a:solidFill>
              </a:rPr>
              <a:t>Pemeriksaan</a:t>
            </a:r>
            <a:r>
              <a:rPr lang="id-ID" sz="3700" b="1" i="1" dirty="0">
                <a:solidFill>
                  <a:srgbClr val="FFD85D"/>
                </a:solidFill>
              </a:rPr>
              <a:t> bleeding time </a:t>
            </a:r>
            <a:r>
              <a:rPr lang="id-ID" sz="3700" b="1" dirty="0">
                <a:solidFill>
                  <a:srgbClr val="FFD85D"/>
                </a:solidFill>
              </a:rPr>
              <a:t>(BT)</a:t>
            </a:r>
          </a:p>
        </p:txBody>
      </p:sp>
      <p:sp>
        <p:nvSpPr>
          <p:cNvPr id="6" name="Content Placeholder 2"/>
          <p:cNvSpPr>
            <a:spLocks noGrp="1"/>
          </p:cNvSpPr>
          <p:nvPr>
            <p:ph idx="1"/>
          </p:nvPr>
        </p:nvSpPr>
        <p:spPr>
          <a:xfrm>
            <a:off x="539552" y="1628800"/>
            <a:ext cx="8153400" cy="4495800"/>
          </a:xfrm>
        </p:spPr>
        <p:txBody>
          <a:bodyPr>
            <a:noAutofit/>
          </a:bodyPr>
          <a:lstStyle/>
          <a:p>
            <a:pPr>
              <a:buClr>
                <a:schemeClr val="accent5"/>
              </a:buClr>
              <a:buSzPct val="120000"/>
              <a:buFont typeface="Arial" pitchFamily="34" charset="0"/>
              <a:buChar char="•"/>
            </a:pPr>
            <a:r>
              <a:rPr lang="id-ID" sz="2800" dirty="0">
                <a:solidFill>
                  <a:srgbClr val="66CCFF"/>
                </a:solidFill>
              </a:rPr>
              <a:t>Prinsip:</a:t>
            </a:r>
          </a:p>
          <a:p>
            <a:pPr marL="361950" indent="0">
              <a:buClr>
                <a:srgbClr val="E2AC00"/>
              </a:buClr>
              <a:buSzPct val="129000"/>
              <a:buNone/>
            </a:pPr>
            <a:r>
              <a:rPr lang="id-ID" sz="2600" dirty="0"/>
              <a:t>Tes untuk mengukur lama waktu darah untuk membeku, dimulai sejak pembuluh darah </a:t>
            </a:r>
            <a:r>
              <a:rPr lang="id-ID" sz="2600" dirty="0">
                <a:solidFill>
                  <a:schemeClr val="accent5">
                    <a:lumMod val="60000"/>
                    <a:lumOff val="40000"/>
                  </a:schemeClr>
                </a:solidFill>
              </a:rPr>
              <a:t>dilukai</a:t>
            </a:r>
            <a:r>
              <a:rPr lang="id-ID" sz="2600" dirty="0"/>
              <a:t> (terstandar) sampai perdarahan </a:t>
            </a:r>
            <a:r>
              <a:rPr lang="id-ID" sz="2600" dirty="0">
                <a:solidFill>
                  <a:schemeClr val="accent5">
                    <a:lumMod val="60000"/>
                    <a:lumOff val="40000"/>
                  </a:schemeClr>
                </a:solidFill>
              </a:rPr>
              <a:t>berhenti</a:t>
            </a:r>
          </a:p>
          <a:p>
            <a:pPr>
              <a:buClr>
                <a:schemeClr val="accent5"/>
              </a:buClr>
              <a:buSzPct val="120000"/>
              <a:buFont typeface="Arial" pitchFamily="34" charset="0"/>
              <a:buChar char="•"/>
            </a:pPr>
            <a:r>
              <a:rPr lang="id-ID" sz="2800" dirty="0">
                <a:solidFill>
                  <a:srgbClr val="66CCFF"/>
                </a:solidFill>
              </a:rPr>
              <a:t>Tujuan</a:t>
            </a:r>
          </a:p>
          <a:p>
            <a:pPr marL="361950" indent="0">
              <a:buClr>
                <a:srgbClr val="E2AC00"/>
              </a:buClr>
              <a:buSzPct val="129000"/>
              <a:buNone/>
            </a:pPr>
            <a:r>
              <a:rPr lang="id-ID" sz="2600" dirty="0"/>
              <a:t>Mendeteksi kuantitas dan/atau kualitas trombosit dalam membentuk formasi sumbat trombosit, dan integritas kapiler</a:t>
            </a:r>
          </a:p>
          <a:p>
            <a:pPr>
              <a:buClr>
                <a:schemeClr val="accent5"/>
              </a:buClr>
              <a:buSzPct val="120000"/>
              <a:buFont typeface="Arial" pitchFamily="34" charset="0"/>
              <a:buChar char="•"/>
            </a:pPr>
            <a:r>
              <a:rPr lang="id-ID" sz="2800" dirty="0">
                <a:solidFill>
                  <a:srgbClr val="66CCFF"/>
                </a:solidFill>
              </a:rPr>
              <a:t>Indikasi</a:t>
            </a:r>
          </a:p>
          <a:p>
            <a:pPr lvl="1">
              <a:buClr>
                <a:srgbClr val="E2AC00"/>
              </a:buClr>
              <a:buSzPct val="129000"/>
              <a:buFontTx/>
              <a:buChar char="-"/>
            </a:pPr>
            <a:r>
              <a:rPr lang="id-ID" sz="2600" dirty="0"/>
              <a:t>Penyakit kualitas trombosit</a:t>
            </a:r>
          </a:p>
          <a:p>
            <a:pPr lvl="1">
              <a:buClr>
                <a:srgbClr val="E2AC00"/>
              </a:buClr>
              <a:buSzPct val="129000"/>
              <a:buFontTx/>
              <a:buChar char="-"/>
            </a:pPr>
            <a:r>
              <a:rPr lang="id-ID" sz="2600" dirty="0"/>
              <a:t>ITP</a:t>
            </a:r>
          </a:p>
          <a:p>
            <a:pPr lvl="1">
              <a:buClr>
                <a:srgbClr val="E2AC00"/>
              </a:buClr>
              <a:buSzPct val="129000"/>
              <a:buFontTx/>
              <a:buChar char="-"/>
            </a:pPr>
            <a:endParaRPr lang="id-ID" sz="2600" dirty="0"/>
          </a:p>
        </p:txBody>
      </p:sp>
      <p:cxnSp>
        <p:nvCxnSpPr>
          <p:cNvPr id="4" name="Straight Connector 3"/>
          <p:cNvCxnSpPr/>
          <p:nvPr/>
        </p:nvCxnSpPr>
        <p:spPr>
          <a:xfrm>
            <a:off x="385262" y="1268760"/>
            <a:ext cx="8424936"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803648"/>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4485</TotalTime>
  <Words>2023</Words>
  <Application>Microsoft Macintosh PowerPoint</Application>
  <PresentationFormat>On-screen Show (4:3)</PresentationFormat>
  <Paragraphs>491</Paragraphs>
  <Slides>58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Symbol</vt:lpstr>
      <vt:lpstr>Tahoma</vt:lpstr>
      <vt:lpstr>Tw Cen MT</vt:lpstr>
      <vt:lpstr>Wingdings</vt:lpstr>
      <vt:lpstr>Thatch</vt:lpstr>
      <vt:lpstr>PowerPoint Presentation</vt:lpstr>
      <vt:lpstr>PENDAHULUAN</vt:lpstr>
      <vt:lpstr>Haemostasis</vt:lpstr>
      <vt:lpstr>Pemeriksaan skrining perdarahan/hemostasis</vt:lpstr>
      <vt:lpstr>Vries et al., 2018. Preoperative screening for bleeding disorders: A comprehensive laboratory assessment of clinical practice, Res Pract Thromb Haemost ;2:767–777</vt:lpstr>
      <vt:lpstr>PFA-200</vt:lpstr>
      <vt:lpstr>Euglobulin Lysis Time (ELT) </vt:lpstr>
      <vt:lpstr>Hirarki pemeriksaan skrining, diagnosis dan pemantauan terapi</vt:lpstr>
      <vt:lpstr>Pemeriksaan bleeding time (BT)</vt:lpstr>
      <vt:lpstr>Keunggulan BT</vt:lpstr>
      <vt:lpstr>Pemeriksaan bleeding time (BT)</vt:lpstr>
      <vt:lpstr>Jumlah Trombosit</vt:lpstr>
      <vt:lpstr>Artifactual thrombocytopenia                           (pseudo-thrombocytopenia)</vt:lpstr>
      <vt:lpstr>Platelet clumping: blood EDTA vs citrated</vt:lpstr>
      <vt:lpstr>Pemeriksaan prothrombin time (PT)</vt:lpstr>
      <vt:lpstr>Pemeriksaan prothrombin time (PT)</vt:lpstr>
      <vt:lpstr>Pemeriksaan activated partial thromboplastin time (APTT)</vt:lpstr>
      <vt:lpstr>Pemeriksaan activated partial thromboplastin time (APTT)</vt:lpstr>
      <vt:lpstr>Pre analitik</vt:lpstr>
      <vt:lpstr>PowerPoint Presentation</vt:lpstr>
      <vt:lpstr>Pemeriksaan thrombin time (TT)</vt:lpstr>
      <vt:lpstr>PowerPoint Presentation</vt:lpstr>
      <vt:lpstr>Perdarahan Mukokutaneus </vt:lpstr>
      <vt:lpstr>PowerPoint Presentation</vt:lpstr>
      <vt:lpstr>TROMBOSITOPENIA &amp; ETIOLOGI</vt:lpstr>
      <vt:lpstr>Kasus 1: isolated thrombocytopenia</vt:lpstr>
      <vt:lpstr>Algoritme penelusuran etiologi trombositopenia</vt:lpstr>
      <vt:lpstr>PowerPoint Presentation</vt:lpstr>
      <vt:lpstr>Immune Thrombocytopenia Purpura (ITP)</vt:lpstr>
      <vt:lpstr>Anemia hemolitik mikroangiopati (MAHA): Thrombotic Thrombocytopenic Purpura (TTP) </vt:lpstr>
      <vt:lpstr>Anemia hemolitik mikroangiopati (MAHA): Hemolytic Uremic Syndrome (HUS)</vt:lpstr>
      <vt:lpstr>PowerPoint Presentation</vt:lpstr>
      <vt:lpstr>Evaluasi pasien dengan perdarahan</vt:lpstr>
      <vt:lpstr>Gangguan fungsi trombosit Didapat (karena obat)</vt:lpstr>
      <vt:lpstr> Kelainan/ Gangguan Fungsi Trombosit Diwariskan</vt:lpstr>
      <vt:lpstr>Von Willebrand disease</vt:lpstr>
      <vt:lpstr>PowerPoint Presentation</vt:lpstr>
      <vt:lpstr>Diagnosis of Inherited Platelet function disorders</vt:lpstr>
      <vt:lpstr>Platelet aggregation of inherited platelet function disorders</vt:lpstr>
      <vt:lpstr>PowerPoint Presentation</vt:lpstr>
      <vt:lpstr>Evaluasi pasien dengan perdarahan</vt:lpstr>
      <vt:lpstr>Perdarahan dengan APTT memanjang</vt:lpstr>
      <vt:lpstr>Cara kerja heparin</vt:lpstr>
      <vt:lpstr>Pemeriksaan untuk pemantauan terapi heparin</vt:lpstr>
      <vt:lpstr>KASUS 4</vt:lpstr>
      <vt:lpstr>PT memanjang</vt:lpstr>
      <vt:lpstr>KASUS 5</vt:lpstr>
      <vt:lpstr>PowerPoint Presentation</vt:lpstr>
      <vt:lpstr>Defisiensi vitamin K</vt:lpstr>
      <vt:lpstr>KASUS 6</vt:lpstr>
      <vt:lpstr>DISSEMINATED INTRAVASCULAR COAGULATION (DIC)</vt:lpstr>
      <vt:lpstr>Patofisiologi  DIC</vt:lpstr>
      <vt:lpstr>PowerPoint Presentation</vt:lpstr>
      <vt:lpstr>KASUS 7</vt:lpstr>
      <vt:lpstr>Role of F. XIII</vt:lpstr>
      <vt:lpstr>Cell based model of coagulation</vt:lpstr>
      <vt:lpstr>KESIMPULAN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GIGABYTE</dc:creator>
  <cp:lastModifiedBy>ussie19@outlook.com</cp:lastModifiedBy>
  <cp:revision>322</cp:revision>
  <dcterms:created xsi:type="dcterms:W3CDTF">2016-05-16T22:23:08Z</dcterms:created>
  <dcterms:modified xsi:type="dcterms:W3CDTF">2020-11-17T01:00:43Z</dcterms:modified>
</cp:coreProperties>
</file>