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8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27" r:id="rId11"/>
    <p:sldId id="330" r:id="rId12"/>
    <p:sldId id="332" r:id="rId13"/>
    <p:sldId id="266" r:id="rId14"/>
    <p:sldId id="333" r:id="rId15"/>
    <p:sldId id="331" r:id="rId16"/>
    <p:sldId id="334" r:id="rId17"/>
    <p:sldId id="335" r:id="rId18"/>
    <p:sldId id="336" r:id="rId19"/>
    <p:sldId id="337" r:id="rId20"/>
    <p:sldId id="338" r:id="rId21"/>
    <p:sldId id="306" r:id="rId22"/>
    <p:sldId id="339" r:id="rId23"/>
    <p:sldId id="267" r:id="rId24"/>
    <p:sldId id="269" r:id="rId25"/>
    <p:sldId id="270" r:id="rId26"/>
    <p:sldId id="284" r:id="rId27"/>
    <p:sldId id="285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312" r:id="rId36"/>
    <p:sldId id="313" r:id="rId37"/>
    <p:sldId id="314" r:id="rId38"/>
    <p:sldId id="320" r:id="rId39"/>
    <p:sldId id="321" r:id="rId40"/>
    <p:sldId id="322" r:id="rId41"/>
    <p:sldId id="324" r:id="rId42"/>
    <p:sldId id="310" r:id="rId4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EB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75" d="100"/>
          <a:sy n="75" d="100"/>
        </p:scale>
        <p:origin x="859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D7065-31D9-4E6D-BE41-BBC9920B97DB}" type="doc">
      <dgm:prSet loTypeId="urn:microsoft.com/office/officeart/2011/layout/Circle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3378E04A-8C9E-417E-BB4B-1149E5B04912}">
      <dgm:prSet phldrT="[Text]" custT="1"/>
      <dgm:spPr/>
      <dgm:t>
        <a:bodyPr/>
        <a:lstStyle/>
        <a:p>
          <a:r>
            <a:rPr lang="id-ID" sz="1400" dirty="0" err="1">
              <a:solidFill>
                <a:schemeClr val="tx1"/>
              </a:solidFill>
            </a:rPr>
            <a:t>Casemix</a:t>
          </a:r>
          <a:r>
            <a:rPr lang="id-ID" sz="1400" dirty="0">
              <a:solidFill>
                <a:schemeClr val="tx1"/>
              </a:solidFill>
            </a:rPr>
            <a:t> </a:t>
          </a:r>
          <a:r>
            <a:rPr lang="id-ID" sz="1200" dirty="0">
              <a:solidFill>
                <a:schemeClr val="tx1"/>
              </a:solidFill>
            </a:rPr>
            <a:t>dikembangkan </a:t>
          </a:r>
          <a:r>
            <a:rPr lang="id-ID" sz="1400" dirty="0">
              <a:solidFill>
                <a:schemeClr val="tx1"/>
              </a:solidFill>
            </a:rPr>
            <a:t>di Indonesia</a:t>
          </a:r>
          <a:endParaRPr lang="en-US" sz="1400" dirty="0">
            <a:solidFill>
              <a:schemeClr val="tx1"/>
            </a:solidFill>
          </a:endParaRPr>
        </a:p>
        <a:p>
          <a:r>
            <a:rPr lang="id-ID" sz="1400" dirty="0">
              <a:solidFill>
                <a:schemeClr val="tx1"/>
              </a:solidFill>
            </a:rPr>
            <a:t>INA DRG</a:t>
          </a:r>
          <a:endParaRPr lang="en-ID" sz="1400" dirty="0"/>
        </a:p>
      </dgm:t>
    </dgm:pt>
    <dgm:pt modelId="{7C69B4E6-1DED-44AE-9A1F-7B79B77675FD}" type="parTrans" cxnId="{C5A4C3B0-2C25-4C01-A5D6-1F675DFB253B}">
      <dgm:prSet/>
      <dgm:spPr/>
      <dgm:t>
        <a:bodyPr/>
        <a:lstStyle/>
        <a:p>
          <a:endParaRPr lang="en-ID" sz="2000"/>
        </a:p>
      </dgm:t>
    </dgm:pt>
    <dgm:pt modelId="{91842E42-1DF0-46A9-B967-D3CBDD82EE45}" type="sibTrans" cxnId="{C5A4C3B0-2C25-4C01-A5D6-1F675DFB253B}">
      <dgm:prSet/>
      <dgm:spPr/>
      <dgm:t>
        <a:bodyPr/>
        <a:lstStyle/>
        <a:p>
          <a:endParaRPr lang="en-ID" sz="2000"/>
        </a:p>
      </dgm:t>
    </dgm:pt>
    <dgm:pt modelId="{C7A743E7-F1ED-4533-A3DD-7F2EBEE67780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Implementasi tarif  INA DRG</a:t>
          </a:r>
          <a:endParaRPr lang="en-US" sz="1400" dirty="0">
            <a:solidFill>
              <a:schemeClr val="tx1"/>
            </a:solidFill>
          </a:endParaRPr>
        </a:p>
        <a:p>
          <a:r>
            <a:rPr lang="id-ID" sz="1400" dirty="0">
              <a:solidFill>
                <a:schemeClr val="tx1"/>
              </a:solidFill>
            </a:rPr>
            <a:t>Seluruh RS</a:t>
          </a:r>
          <a:endParaRPr lang="en-US" sz="1400" dirty="0">
            <a:solidFill>
              <a:schemeClr val="tx1"/>
            </a:solidFill>
          </a:endParaRPr>
        </a:p>
        <a:p>
          <a:r>
            <a:rPr lang="id-ID" sz="1400" dirty="0" err="1">
              <a:solidFill>
                <a:schemeClr val="tx1"/>
              </a:solidFill>
            </a:rPr>
            <a:t>Jamkesmas</a:t>
          </a:r>
          <a:endParaRPr lang="en-ID" sz="1400" dirty="0"/>
        </a:p>
      </dgm:t>
    </dgm:pt>
    <dgm:pt modelId="{AD316A54-95DF-4DA5-B40C-0714BA83FB6F}" type="parTrans" cxnId="{C9506F2D-0262-457A-B2E7-9CEA329DFF43}">
      <dgm:prSet/>
      <dgm:spPr/>
      <dgm:t>
        <a:bodyPr/>
        <a:lstStyle/>
        <a:p>
          <a:endParaRPr lang="en-ID" sz="2000"/>
        </a:p>
      </dgm:t>
    </dgm:pt>
    <dgm:pt modelId="{5D5A41B7-2321-4D82-9333-633F8B372B4B}" type="sibTrans" cxnId="{C9506F2D-0262-457A-B2E7-9CEA329DFF43}">
      <dgm:prSet/>
      <dgm:spPr/>
      <dgm:t>
        <a:bodyPr/>
        <a:lstStyle/>
        <a:p>
          <a:endParaRPr lang="en-ID" sz="2000"/>
        </a:p>
      </dgm:t>
    </dgm:pt>
    <dgm:pt modelId="{BD9D4622-8A4A-404F-9F20-D1FE621F262C}">
      <dgm:prSet phldrT="[Text]" custT="1"/>
      <dgm:spPr/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perubahan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id-ID" sz="1400" dirty="0">
              <a:solidFill>
                <a:schemeClr val="tx1"/>
              </a:solidFill>
            </a:rPr>
            <a:t>nama</a:t>
          </a:r>
          <a:endParaRPr lang="en-US" sz="1400" dirty="0">
            <a:solidFill>
              <a:schemeClr val="tx1"/>
            </a:solidFill>
          </a:endParaRPr>
        </a:p>
        <a:p>
          <a:r>
            <a:rPr lang="en-US" sz="1400" b="1" dirty="0">
              <a:solidFill>
                <a:schemeClr val="tx1"/>
              </a:solidFill>
            </a:rPr>
            <a:t>INA-DRG</a:t>
          </a:r>
          <a:r>
            <a:rPr lang="id-ID" sz="1400" b="1" dirty="0">
              <a:solidFill>
                <a:schemeClr val="tx1"/>
              </a:solidFill>
            </a:rPr>
            <a:t> </a:t>
          </a:r>
          <a:r>
            <a:rPr lang="id-ID" sz="1400" b="1" dirty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1400" b="1" dirty="0">
              <a:solidFill>
                <a:schemeClr val="tx1"/>
              </a:solidFill>
            </a:rPr>
            <a:t>INA-</a:t>
          </a:r>
          <a:r>
            <a:rPr lang="id-ID" sz="1400" b="1" dirty="0">
              <a:solidFill>
                <a:schemeClr val="tx1"/>
              </a:solidFill>
            </a:rPr>
            <a:t>CBG</a:t>
          </a:r>
          <a:r>
            <a:rPr lang="en-US" sz="1400" b="1" dirty="0">
              <a:solidFill>
                <a:schemeClr val="tx1"/>
              </a:solidFill>
            </a:rPr>
            <a:t> </a:t>
          </a:r>
        </a:p>
        <a:p>
          <a:r>
            <a:rPr lang="en-US" sz="1400" i="1" dirty="0">
              <a:solidFill>
                <a:schemeClr val="tx1"/>
              </a:solidFill>
            </a:rPr>
            <a:t>3M </a:t>
          </a:r>
          <a:r>
            <a:rPr lang="en-US" sz="1400" i="1" dirty="0" err="1">
              <a:solidFill>
                <a:schemeClr val="tx1"/>
              </a:solidFill>
            </a:rPr>
            <a:t>ke</a:t>
          </a:r>
          <a:r>
            <a:rPr lang="en-US" sz="1400" i="1" dirty="0">
              <a:solidFill>
                <a:schemeClr val="tx1"/>
              </a:solidFill>
            </a:rPr>
            <a:t> UNU Grouper</a:t>
          </a:r>
          <a:endParaRPr lang="en-ID" sz="1400" dirty="0"/>
        </a:p>
      </dgm:t>
    </dgm:pt>
    <dgm:pt modelId="{BCACC75D-2B3D-41EB-A320-5FD3F36A3070}" type="parTrans" cxnId="{8669DD25-9EAC-492E-AFFE-4867B556143B}">
      <dgm:prSet/>
      <dgm:spPr/>
      <dgm:t>
        <a:bodyPr/>
        <a:lstStyle/>
        <a:p>
          <a:endParaRPr lang="en-ID" sz="2000"/>
        </a:p>
      </dgm:t>
    </dgm:pt>
    <dgm:pt modelId="{703C1F81-06BC-4086-8062-543DB56263F0}" type="sibTrans" cxnId="{8669DD25-9EAC-492E-AFFE-4867B556143B}">
      <dgm:prSet/>
      <dgm:spPr/>
      <dgm:t>
        <a:bodyPr/>
        <a:lstStyle/>
        <a:p>
          <a:endParaRPr lang="en-ID" sz="2000"/>
        </a:p>
      </dgm:t>
    </dgm:pt>
    <dgm:pt modelId="{63FF6239-1BF3-4FC6-8078-0F04670197B0}">
      <dgm:prSet custT="1"/>
      <dgm:spPr/>
      <dgm:t>
        <a:bodyPr/>
        <a:lstStyle/>
        <a:p>
          <a:r>
            <a:rPr lang="en-US" sz="1400" b="1" dirty="0"/>
            <a:t>INA CBG </a:t>
          </a:r>
          <a:r>
            <a:rPr lang="en-US" sz="1400" dirty="0" err="1"/>
            <a:t>digunakan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klaim</a:t>
          </a:r>
          <a:r>
            <a:rPr lang="en-US" sz="1400" dirty="0"/>
            <a:t> BPJS Kesehatan</a:t>
          </a:r>
          <a:endParaRPr lang="en-ID" sz="1400" dirty="0"/>
        </a:p>
      </dgm:t>
    </dgm:pt>
    <dgm:pt modelId="{15B43859-D331-42EE-8FD6-B226CF601662}" type="parTrans" cxnId="{E42E8150-F26D-433E-B9B1-2756EA1DB21C}">
      <dgm:prSet/>
      <dgm:spPr/>
      <dgm:t>
        <a:bodyPr/>
        <a:lstStyle/>
        <a:p>
          <a:endParaRPr lang="en-ID" sz="2000"/>
        </a:p>
      </dgm:t>
    </dgm:pt>
    <dgm:pt modelId="{3E2F6B33-0620-43C1-B5EE-42C3CEC4089F}" type="sibTrans" cxnId="{E42E8150-F26D-433E-B9B1-2756EA1DB21C}">
      <dgm:prSet/>
      <dgm:spPr/>
      <dgm:t>
        <a:bodyPr/>
        <a:lstStyle/>
        <a:p>
          <a:endParaRPr lang="en-ID" sz="2000"/>
        </a:p>
      </dgm:t>
    </dgm:pt>
    <dgm:pt modelId="{D91A25BF-A280-4D10-937A-3EE8CAAA401A}">
      <dgm:prSet custT="1"/>
      <dgm:spPr/>
      <dgm:t>
        <a:bodyPr/>
        <a:lstStyle/>
        <a:p>
          <a:r>
            <a:rPr lang="en-US" sz="1800" b="0" dirty="0"/>
            <a:t>Uji </a:t>
          </a:r>
          <a:r>
            <a:rPr lang="en-US" sz="1800" b="0" dirty="0" err="1"/>
            <a:t>coba</a:t>
          </a:r>
          <a:r>
            <a:rPr lang="en-US" sz="1800" b="0" dirty="0"/>
            <a:t> </a:t>
          </a:r>
          <a:r>
            <a:rPr lang="en-US" sz="1800" b="0" dirty="0" err="1"/>
            <a:t>nasional</a:t>
          </a:r>
          <a:r>
            <a:rPr lang="en-US" sz="1800" b="0" dirty="0"/>
            <a:t> </a:t>
          </a:r>
          <a:r>
            <a:rPr lang="en-US" sz="1800" b="1" dirty="0" err="1"/>
            <a:t>iDRG</a:t>
          </a:r>
          <a:endParaRPr lang="en-ID" sz="1800" b="1" dirty="0"/>
        </a:p>
      </dgm:t>
    </dgm:pt>
    <dgm:pt modelId="{0E3015A9-545A-48E1-A0B3-600E7034ADA3}" type="parTrans" cxnId="{559248EF-5175-4EF3-A380-025D60AE114C}">
      <dgm:prSet/>
      <dgm:spPr/>
      <dgm:t>
        <a:bodyPr/>
        <a:lstStyle/>
        <a:p>
          <a:endParaRPr lang="en-ID" sz="2000"/>
        </a:p>
      </dgm:t>
    </dgm:pt>
    <dgm:pt modelId="{DEAA8048-EB37-4F5A-8E43-3B451DA2A838}" type="sibTrans" cxnId="{559248EF-5175-4EF3-A380-025D60AE114C}">
      <dgm:prSet/>
      <dgm:spPr/>
      <dgm:t>
        <a:bodyPr/>
        <a:lstStyle/>
        <a:p>
          <a:endParaRPr lang="en-ID" sz="2000"/>
        </a:p>
      </dgm:t>
    </dgm:pt>
    <dgm:pt modelId="{949DCF05-11DC-43E5-A9CD-2A7028F1B8F2}">
      <dgm:prSet custT="1"/>
      <dgm:spPr/>
      <dgm:t>
        <a:bodyPr/>
        <a:lstStyle/>
        <a:p>
          <a:pPr algn="ctr"/>
          <a:r>
            <a:rPr lang="en-ID" sz="1200" spc="-10" dirty="0" err="1">
              <a:latin typeface="Calibri"/>
              <a:cs typeface="Calibri"/>
            </a:rPr>
            <a:t>Pengembangan</a:t>
          </a:r>
          <a:r>
            <a:rPr lang="en-ID" sz="1200" spc="-10" dirty="0">
              <a:latin typeface="Calibri"/>
              <a:cs typeface="Calibri"/>
            </a:rPr>
            <a:t> </a:t>
          </a:r>
          <a:r>
            <a:rPr lang="en-ID" sz="1200" b="1" spc="-10" dirty="0">
              <a:latin typeface="Calibri"/>
              <a:cs typeface="Calibri"/>
            </a:rPr>
            <a:t>Indonesian Grouper </a:t>
          </a:r>
          <a:r>
            <a:rPr lang="en-ID" sz="1200" spc="-10" dirty="0">
              <a:latin typeface="Calibri"/>
              <a:cs typeface="Calibri"/>
            </a:rPr>
            <a:t>(</a:t>
          </a:r>
          <a:r>
            <a:rPr lang="en-ID" sz="1200" spc="-10" dirty="0" err="1">
              <a:latin typeface="Calibri"/>
              <a:cs typeface="Calibri"/>
            </a:rPr>
            <a:t>Reklasifikasi</a:t>
          </a:r>
          <a:r>
            <a:rPr lang="en-ID" sz="1200" spc="-10" dirty="0">
              <a:latin typeface="Calibri"/>
              <a:cs typeface="Calibri"/>
            </a:rPr>
            <a:t> INACBG)</a:t>
          </a:r>
          <a:endParaRPr lang="en-ID" sz="1200" dirty="0"/>
        </a:p>
      </dgm:t>
    </dgm:pt>
    <dgm:pt modelId="{177CF8F9-967D-46FF-8F48-01493202C01D}" type="parTrans" cxnId="{49F098BD-77AB-4BA1-92A9-FBFA0294B9FA}">
      <dgm:prSet/>
      <dgm:spPr/>
      <dgm:t>
        <a:bodyPr/>
        <a:lstStyle/>
        <a:p>
          <a:endParaRPr lang="en-ID"/>
        </a:p>
      </dgm:t>
    </dgm:pt>
    <dgm:pt modelId="{4FCE68F2-67A9-4BE1-BA94-841EDFC5AA7D}" type="sibTrans" cxnId="{49F098BD-77AB-4BA1-92A9-FBFA0294B9FA}">
      <dgm:prSet/>
      <dgm:spPr/>
      <dgm:t>
        <a:bodyPr/>
        <a:lstStyle/>
        <a:p>
          <a:endParaRPr lang="en-ID"/>
        </a:p>
      </dgm:t>
    </dgm:pt>
    <dgm:pt modelId="{CAC146BA-E298-4EAB-8AEC-FE832FE067CE}">
      <dgm:prSet custT="1"/>
      <dgm:spPr/>
      <dgm:t>
        <a:bodyPr/>
        <a:lstStyle/>
        <a:p>
          <a:pPr algn="ctr"/>
          <a:r>
            <a:rPr lang="en-ID" sz="1400" spc="-10" dirty="0" err="1">
              <a:latin typeface="Calibri"/>
              <a:cs typeface="Calibri"/>
            </a:rPr>
            <a:t>Finalisasi</a:t>
          </a:r>
          <a:r>
            <a:rPr lang="en-ID" sz="1400" spc="-10" dirty="0">
              <a:latin typeface="Calibri"/>
              <a:cs typeface="Calibri"/>
            </a:rPr>
            <a:t> Indonesian Grouper</a:t>
          </a:r>
          <a:endParaRPr lang="en-ID" sz="1100" dirty="0"/>
        </a:p>
      </dgm:t>
    </dgm:pt>
    <dgm:pt modelId="{E3499ADA-C724-42A5-90CC-B62AF8F108FD}" type="parTrans" cxnId="{8DDCB27A-38EB-40DE-9E6F-67B4DA9212E9}">
      <dgm:prSet/>
      <dgm:spPr/>
      <dgm:t>
        <a:bodyPr/>
        <a:lstStyle/>
        <a:p>
          <a:endParaRPr lang="en-ID"/>
        </a:p>
      </dgm:t>
    </dgm:pt>
    <dgm:pt modelId="{EA2A3795-B828-41C0-BCCC-636203FAFD8E}" type="sibTrans" cxnId="{8DDCB27A-38EB-40DE-9E6F-67B4DA9212E9}">
      <dgm:prSet/>
      <dgm:spPr/>
      <dgm:t>
        <a:bodyPr/>
        <a:lstStyle/>
        <a:p>
          <a:endParaRPr lang="en-ID"/>
        </a:p>
      </dgm:t>
    </dgm:pt>
    <dgm:pt modelId="{D0819A2D-1863-49B6-8CFF-1BF60BAD71EF}" type="pres">
      <dgm:prSet presAssocID="{FEAD7065-31D9-4E6D-BE41-BBC9920B97D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957E6DD-8F54-47BA-B16F-F5C82491E1F0}" type="pres">
      <dgm:prSet presAssocID="{D91A25BF-A280-4D10-937A-3EE8CAAA401A}" presName="Accent7" presStyleCnt="0"/>
      <dgm:spPr/>
    </dgm:pt>
    <dgm:pt modelId="{4E576EBF-A245-4B15-864A-CE50B84F1ECF}" type="pres">
      <dgm:prSet presAssocID="{D91A25BF-A280-4D10-937A-3EE8CAAA401A}" presName="Accent" presStyleLbl="node1" presStyleIdx="0" presStyleCnt="7"/>
      <dgm:spPr/>
    </dgm:pt>
    <dgm:pt modelId="{82EFCA84-6AFC-43FD-9132-B9D24B1A42D8}" type="pres">
      <dgm:prSet presAssocID="{D91A25BF-A280-4D10-937A-3EE8CAAA401A}" presName="ParentBackground7" presStyleCnt="0"/>
      <dgm:spPr/>
    </dgm:pt>
    <dgm:pt modelId="{FD408E54-E6BF-40B7-A1A8-0C7243F29560}" type="pres">
      <dgm:prSet presAssocID="{D91A25BF-A280-4D10-937A-3EE8CAAA401A}" presName="ParentBackground" presStyleLbl="fgAcc1" presStyleIdx="0" presStyleCnt="7"/>
      <dgm:spPr/>
    </dgm:pt>
    <dgm:pt modelId="{0C03A3E2-D1DD-4D6B-B0BF-C15CC653C253}" type="pres">
      <dgm:prSet presAssocID="{D91A25BF-A280-4D10-937A-3EE8CAAA401A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EE6AC6A-0092-4193-83A3-F27CFD85BA6A}" type="pres">
      <dgm:prSet presAssocID="{CAC146BA-E298-4EAB-8AEC-FE832FE067CE}" presName="Accent6" presStyleCnt="0"/>
      <dgm:spPr/>
    </dgm:pt>
    <dgm:pt modelId="{7EC6978A-F1DF-4A68-BD8B-3F289DC48178}" type="pres">
      <dgm:prSet presAssocID="{CAC146BA-E298-4EAB-8AEC-FE832FE067CE}" presName="Accent" presStyleLbl="node1" presStyleIdx="1" presStyleCnt="7"/>
      <dgm:spPr/>
    </dgm:pt>
    <dgm:pt modelId="{048D1148-BAFA-4732-A34D-33E62FA39C4C}" type="pres">
      <dgm:prSet presAssocID="{CAC146BA-E298-4EAB-8AEC-FE832FE067CE}" presName="ParentBackground6" presStyleCnt="0"/>
      <dgm:spPr/>
    </dgm:pt>
    <dgm:pt modelId="{C2E610D4-7639-43CB-8460-6312347F6F95}" type="pres">
      <dgm:prSet presAssocID="{CAC146BA-E298-4EAB-8AEC-FE832FE067CE}" presName="ParentBackground" presStyleLbl="fgAcc1" presStyleIdx="1" presStyleCnt="7"/>
      <dgm:spPr/>
    </dgm:pt>
    <dgm:pt modelId="{89234628-DE4C-4354-9096-F0A7461F6EDD}" type="pres">
      <dgm:prSet presAssocID="{CAC146BA-E298-4EAB-8AEC-FE832FE067CE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A344918-D973-46EB-B0CB-11D6608BE672}" type="pres">
      <dgm:prSet presAssocID="{949DCF05-11DC-43E5-A9CD-2A7028F1B8F2}" presName="Accent5" presStyleCnt="0"/>
      <dgm:spPr/>
    </dgm:pt>
    <dgm:pt modelId="{EC3CAF62-8F91-42C9-BC41-374674F29BAD}" type="pres">
      <dgm:prSet presAssocID="{949DCF05-11DC-43E5-A9CD-2A7028F1B8F2}" presName="Accent" presStyleLbl="node1" presStyleIdx="2" presStyleCnt="7"/>
      <dgm:spPr/>
    </dgm:pt>
    <dgm:pt modelId="{3EA2161F-FEF8-4DF1-ADB2-05E7E4C917F6}" type="pres">
      <dgm:prSet presAssocID="{949DCF05-11DC-43E5-A9CD-2A7028F1B8F2}" presName="ParentBackground5" presStyleCnt="0"/>
      <dgm:spPr/>
    </dgm:pt>
    <dgm:pt modelId="{361C6B2B-7278-4B9C-A551-EED5E5824F92}" type="pres">
      <dgm:prSet presAssocID="{949DCF05-11DC-43E5-A9CD-2A7028F1B8F2}" presName="ParentBackground" presStyleLbl="fgAcc1" presStyleIdx="2" presStyleCnt="7"/>
      <dgm:spPr/>
    </dgm:pt>
    <dgm:pt modelId="{48CF83F0-28B4-4227-A976-D2821425F149}" type="pres">
      <dgm:prSet presAssocID="{949DCF05-11DC-43E5-A9CD-2A7028F1B8F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24314AA-A009-439F-B010-10484B5F720B}" type="pres">
      <dgm:prSet presAssocID="{63FF6239-1BF3-4FC6-8078-0F04670197B0}" presName="Accent4" presStyleCnt="0"/>
      <dgm:spPr/>
    </dgm:pt>
    <dgm:pt modelId="{7E400301-C747-4E57-A0D8-537EBE8D43CD}" type="pres">
      <dgm:prSet presAssocID="{63FF6239-1BF3-4FC6-8078-0F04670197B0}" presName="Accent" presStyleLbl="node1" presStyleIdx="3" presStyleCnt="7"/>
      <dgm:spPr/>
    </dgm:pt>
    <dgm:pt modelId="{1D23DFE9-2B06-444E-85F5-520229DD09FA}" type="pres">
      <dgm:prSet presAssocID="{63FF6239-1BF3-4FC6-8078-0F04670197B0}" presName="ParentBackground4" presStyleCnt="0"/>
      <dgm:spPr/>
    </dgm:pt>
    <dgm:pt modelId="{6E42FC07-DB73-430D-B142-40CC2621BE7C}" type="pres">
      <dgm:prSet presAssocID="{63FF6239-1BF3-4FC6-8078-0F04670197B0}" presName="ParentBackground" presStyleLbl="fgAcc1" presStyleIdx="3" presStyleCnt="7"/>
      <dgm:spPr/>
    </dgm:pt>
    <dgm:pt modelId="{B00D7848-DB0E-4F5B-89E6-105E6EE1FCAF}" type="pres">
      <dgm:prSet presAssocID="{63FF6239-1BF3-4FC6-8078-0F04670197B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ED021E-3527-46F0-A43F-29D96322F5C7}" type="pres">
      <dgm:prSet presAssocID="{BD9D4622-8A4A-404F-9F20-D1FE621F262C}" presName="Accent3" presStyleCnt="0"/>
      <dgm:spPr/>
    </dgm:pt>
    <dgm:pt modelId="{573C9089-8E63-4E00-9B78-19EDFE71826D}" type="pres">
      <dgm:prSet presAssocID="{BD9D4622-8A4A-404F-9F20-D1FE621F262C}" presName="Accent" presStyleLbl="node1" presStyleIdx="4" presStyleCnt="7"/>
      <dgm:spPr/>
    </dgm:pt>
    <dgm:pt modelId="{F6FBE4F1-03CE-4D4A-B766-725F164C0E30}" type="pres">
      <dgm:prSet presAssocID="{BD9D4622-8A4A-404F-9F20-D1FE621F262C}" presName="ParentBackground3" presStyleCnt="0"/>
      <dgm:spPr/>
    </dgm:pt>
    <dgm:pt modelId="{AFF315CF-AE00-457A-9A7D-0DA30830CC85}" type="pres">
      <dgm:prSet presAssocID="{BD9D4622-8A4A-404F-9F20-D1FE621F262C}" presName="ParentBackground" presStyleLbl="fgAcc1" presStyleIdx="4" presStyleCnt="7"/>
      <dgm:spPr/>
    </dgm:pt>
    <dgm:pt modelId="{302835D9-598C-45B6-B53E-0F641F978065}" type="pres">
      <dgm:prSet presAssocID="{BD9D4622-8A4A-404F-9F20-D1FE621F262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B998BF3-AFB0-48A1-A87E-B92F89794A63}" type="pres">
      <dgm:prSet presAssocID="{C7A743E7-F1ED-4533-A3DD-7F2EBEE67780}" presName="Accent2" presStyleCnt="0"/>
      <dgm:spPr/>
    </dgm:pt>
    <dgm:pt modelId="{B17EF21C-DF5D-4551-B1AD-2EEF6AB37B83}" type="pres">
      <dgm:prSet presAssocID="{C7A743E7-F1ED-4533-A3DD-7F2EBEE67780}" presName="Accent" presStyleLbl="node1" presStyleIdx="5" presStyleCnt="7"/>
      <dgm:spPr/>
    </dgm:pt>
    <dgm:pt modelId="{9853D04A-936A-4A16-ADF4-B312D2DA9EEC}" type="pres">
      <dgm:prSet presAssocID="{C7A743E7-F1ED-4533-A3DD-7F2EBEE67780}" presName="ParentBackground2" presStyleCnt="0"/>
      <dgm:spPr/>
    </dgm:pt>
    <dgm:pt modelId="{FC3E9598-0682-46A9-B5D8-59BDA40E6AF0}" type="pres">
      <dgm:prSet presAssocID="{C7A743E7-F1ED-4533-A3DD-7F2EBEE67780}" presName="ParentBackground" presStyleLbl="fgAcc1" presStyleIdx="5" presStyleCnt="7"/>
      <dgm:spPr/>
    </dgm:pt>
    <dgm:pt modelId="{893DC097-34F9-44C7-9605-8DC30569D091}" type="pres">
      <dgm:prSet presAssocID="{C7A743E7-F1ED-4533-A3DD-7F2EBEE6778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CA3E0CA-E79A-4FC1-8AC3-F1A1D6947D68}" type="pres">
      <dgm:prSet presAssocID="{3378E04A-8C9E-417E-BB4B-1149E5B04912}" presName="Accent1" presStyleCnt="0"/>
      <dgm:spPr/>
    </dgm:pt>
    <dgm:pt modelId="{AC5841A3-18A8-4C72-AF29-9E9EEE02B810}" type="pres">
      <dgm:prSet presAssocID="{3378E04A-8C9E-417E-BB4B-1149E5B04912}" presName="Accent" presStyleLbl="node1" presStyleIdx="6" presStyleCnt="7"/>
      <dgm:spPr/>
    </dgm:pt>
    <dgm:pt modelId="{20493D43-4C6C-412C-8AC4-0DFFB8EC3E7F}" type="pres">
      <dgm:prSet presAssocID="{3378E04A-8C9E-417E-BB4B-1149E5B04912}" presName="ParentBackground1" presStyleCnt="0"/>
      <dgm:spPr/>
    </dgm:pt>
    <dgm:pt modelId="{554479D7-474E-4092-96FE-1F28F7F12595}" type="pres">
      <dgm:prSet presAssocID="{3378E04A-8C9E-417E-BB4B-1149E5B04912}" presName="ParentBackground" presStyleLbl="fgAcc1" presStyleIdx="6" presStyleCnt="7"/>
      <dgm:spPr/>
    </dgm:pt>
    <dgm:pt modelId="{432184C3-036B-45BE-A91C-1A94A2A73172}" type="pres">
      <dgm:prSet presAssocID="{3378E04A-8C9E-417E-BB4B-1149E5B0491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5115F13-F45E-495B-9E07-830F94D70BFA}" type="presOf" srcId="{FEAD7065-31D9-4E6D-BE41-BBC9920B97DB}" destId="{D0819A2D-1863-49B6-8CFF-1BF60BAD71EF}" srcOrd="0" destOrd="0" presId="urn:microsoft.com/office/officeart/2011/layout/CircleProcess"/>
    <dgm:cxn modelId="{8669DD25-9EAC-492E-AFFE-4867B556143B}" srcId="{FEAD7065-31D9-4E6D-BE41-BBC9920B97DB}" destId="{BD9D4622-8A4A-404F-9F20-D1FE621F262C}" srcOrd="2" destOrd="0" parTransId="{BCACC75D-2B3D-41EB-A320-5FD3F36A3070}" sibTransId="{703C1F81-06BC-4086-8062-543DB56263F0}"/>
    <dgm:cxn modelId="{C9506F2D-0262-457A-B2E7-9CEA329DFF43}" srcId="{FEAD7065-31D9-4E6D-BE41-BBC9920B97DB}" destId="{C7A743E7-F1ED-4533-A3DD-7F2EBEE67780}" srcOrd="1" destOrd="0" parTransId="{AD316A54-95DF-4DA5-B40C-0714BA83FB6F}" sibTransId="{5D5A41B7-2321-4D82-9333-633F8B372B4B}"/>
    <dgm:cxn modelId="{73931336-6DDC-4DDA-8D96-A5A6C724C784}" type="presOf" srcId="{BD9D4622-8A4A-404F-9F20-D1FE621F262C}" destId="{AFF315CF-AE00-457A-9A7D-0DA30830CC85}" srcOrd="0" destOrd="0" presId="urn:microsoft.com/office/officeart/2011/layout/CircleProcess"/>
    <dgm:cxn modelId="{0FC1BB3C-6E4E-4F1E-B609-1491939B2DA8}" type="presOf" srcId="{D91A25BF-A280-4D10-937A-3EE8CAAA401A}" destId="{0C03A3E2-D1DD-4D6B-B0BF-C15CC653C253}" srcOrd="1" destOrd="0" presId="urn:microsoft.com/office/officeart/2011/layout/CircleProcess"/>
    <dgm:cxn modelId="{55B0CA61-F8CF-4101-9CDF-4E5241A926A9}" type="presOf" srcId="{BD9D4622-8A4A-404F-9F20-D1FE621F262C}" destId="{302835D9-598C-45B6-B53E-0F641F978065}" srcOrd="1" destOrd="0" presId="urn:microsoft.com/office/officeart/2011/layout/CircleProcess"/>
    <dgm:cxn modelId="{E42E8150-F26D-433E-B9B1-2756EA1DB21C}" srcId="{FEAD7065-31D9-4E6D-BE41-BBC9920B97DB}" destId="{63FF6239-1BF3-4FC6-8078-0F04670197B0}" srcOrd="3" destOrd="0" parTransId="{15B43859-D331-42EE-8FD6-B226CF601662}" sibTransId="{3E2F6B33-0620-43C1-B5EE-42C3CEC4089F}"/>
    <dgm:cxn modelId="{DBF10955-D643-4E55-A968-FC12B1452799}" type="presOf" srcId="{C7A743E7-F1ED-4533-A3DD-7F2EBEE67780}" destId="{FC3E9598-0682-46A9-B5D8-59BDA40E6AF0}" srcOrd="0" destOrd="0" presId="urn:microsoft.com/office/officeart/2011/layout/CircleProcess"/>
    <dgm:cxn modelId="{086A9556-82EC-4B7E-9A2F-E1EF24EEF864}" type="presOf" srcId="{C7A743E7-F1ED-4533-A3DD-7F2EBEE67780}" destId="{893DC097-34F9-44C7-9605-8DC30569D091}" srcOrd="1" destOrd="0" presId="urn:microsoft.com/office/officeart/2011/layout/CircleProcess"/>
    <dgm:cxn modelId="{8DDCB27A-38EB-40DE-9E6F-67B4DA9212E9}" srcId="{FEAD7065-31D9-4E6D-BE41-BBC9920B97DB}" destId="{CAC146BA-E298-4EAB-8AEC-FE832FE067CE}" srcOrd="5" destOrd="0" parTransId="{E3499ADA-C724-42A5-90CC-B62AF8F108FD}" sibTransId="{EA2A3795-B828-41C0-BCCC-636203FAFD8E}"/>
    <dgm:cxn modelId="{95C8FD98-9E69-4A33-A566-D4F3212113C2}" type="presOf" srcId="{63FF6239-1BF3-4FC6-8078-0F04670197B0}" destId="{B00D7848-DB0E-4F5B-89E6-105E6EE1FCAF}" srcOrd="1" destOrd="0" presId="urn:microsoft.com/office/officeart/2011/layout/CircleProcess"/>
    <dgm:cxn modelId="{6FEC0CAC-2F1C-47A6-BAF9-B5C30FB15B5B}" type="presOf" srcId="{949DCF05-11DC-43E5-A9CD-2A7028F1B8F2}" destId="{48CF83F0-28B4-4227-A976-D2821425F149}" srcOrd="1" destOrd="0" presId="urn:microsoft.com/office/officeart/2011/layout/CircleProcess"/>
    <dgm:cxn modelId="{C5A4C3B0-2C25-4C01-A5D6-1F675DFB253B}" srcId="{FEAD7065-31D9-4E6D-BE41-BBC9920B97DB}" destId="{3378E04A-8C9E-417E-BB4B-1149E5B04912}" srcOrd="0" destOrd="0" parTransId="{7C69B4E6-1DED-44AE-9A1F-7B79B77675FD}" sibTransId="{91842E42-1DF0-46A9-B967-D3CBDD82EE45}"/>
    <dgm:cxn modelId="{4D1914B1-E2D6-4C1B-BDE6-21AD242CA6DF}" type="presOf" srcId="{949DCF05-11DC-43E5-A9CD-2A7028F1B8F2}" destId="{361C6B2B-7278-4B9C-A551-EED5E5824F92}" srcOrd="0" destOrd="0" presId="urn:microsoft.com/office/officeart/2011/layout/CircleProcess"/>
    <dgm:cxn modelId="{FDAB8FB5-6BFF-4175-A573-766CB776C6F3}" type="presOf" srcId="{63FF6239-1BF3-4FC6-8078-0F04670197B0}" destId="{6E42FC07-DB73-430D-B142-40CC2621BE7C}" srcOrd="0" destOrd="0" presId="urn:microsoft.com/office/officeart/2011/layout/CircleProcess"/>
    <dgm:cxn modelId="{49F098BD-77AB-4BA1-92A9-FBFA0294B9FA}" srcId="{FEAD7065-31D9-4E6D-BE41-BBC9920B97DB}" destId="{949DCF05-11DC-43E5-A9CD-2A7028F1B8F2}" srcOrd="4" destOrd="0" parTransId="{177CF8F9-967D-46FF-8F48-01493202C01D}" sibTransId="{4FCE68F2-67A9-4BE1-BA94-841EDFC5AA7D}"/>
    <dgm:cxn modelId="{CE4137C8-6B3C-450C-891D-9A58801B6CA9}" type="presOf" srcId="{3378E04A-8C9E-417E-BB4B-1149E5B04912}" destId="{432184C3-036B-45BE-A91C-1A94A2A73172}" srcOrd="1" destOrd="0" presId="urn:microsoft.com/office/officeart/2011/layout/CircleProcess"/>
    <dgm:cxn modelId="{807307EC-42A4-4586-A4D3-E4F322D329F4}" type="presOf" srcId="{D91A25BF-A280-4D10-937A-3EE8CAAA401A}" destId="{FD408E54-E6BF-40B7-A1A8-0C7243F29560}" srcOrd="0" destOrd="0" presId="urn:microsoft.com/office/officeart/2011/layout/CircleProcess"/>
    <dgm:cxn modelId="{4CC5E9EC-3A9C-4598-86F6-F15B6A59BCCC}" type="presOf" srcId="{CAC146BA-E298-4EAB-8AEC-FE832FE067CE}" destId="{C2E610D4-7639-43CB-8460-6312347F6F95}" srcOrd="0" destOrd="0" presId="urn:microsoft.com/office/officeart/2011/layout/CircleProcess"/>
    <dgm:cxn modelId="{559248EF-5175-4EF3-A380-025D60AE114C}" srcId="{FEAD7065-31D9-4E6D-BE41-BBC9920B97DB}" destId="{D91A25BF-A280-4D10-937A-3EE8CAAA401A}" srcOrd="6" destOrd="0" parTransId="{0E3015A9-545A-48E1-A0B3-600E7034ADA3}" sibTransId="{DEAA8048-EB37-4F5A-8E43-3B451DA2A838}"/>
    <dgm:cxn modelId="{636773F9-B8D4-4EFB-997D-88C93EA2D0BA}" type="presOf" srcId="{3378E04A-8C9E-417E-BB4B-1149E5B04912}" destId="{554479D7-474E-4092-96FE-1F28F7F12595}" srcOrd="0" destOrd="0" presId="urn:microsoft.com/office/officeart/2011/layout/CircleProcess"/>
    <dgm:cxn modelId="{37E666FE-CDEB-4B33-A38B-08F7A2780EEA}" type="presOf" srcId="{CAC146BA-E298-4EAB-8AEC-FE832FE067CE}" destId="{89234628-DE4C-4354-9096-F0A7461F6EDD}" srcOrd="1" destOrd="0" presId="urn:microsoft.com/office/officeart/2011/layout/CircleProcess"/>
    <dgm:cxn modelId="{F5DEBBCE-3B00-4959-AFB1-2A149078AE0B}" type="presParOf" srcId="{D0819A2D-1863-49B6-8CFF-1BF60BAD71EF}" destId="{4957E6DD-8F54-47BA-B16F-F5C82491E1F0}" srcOrd="0" destOrd="0" presId="urn:microsoft.com/office/officeart/2011/layout/CircleProcess"/>
    <dgm:cxn modelId="{DBB2466F-087F-4E4D-B8BE-1EA97780E41B}" type="presParOf" srcId="{4957E6DD-8F54-47BA-B16F-F5C82491E1F0}" destId="{4E576EBF-A245-4B15-864A-CE50B84F1ECF}" srcOrd="0" destOrd="0" presId="urn:microsoft.com/office/officeart/2011/layout/CircleProcess"/>
    <dgm:cxn modelId="{FC653C30-090B-45F8-9C23-7437347A8A50}" type="presParOf" srcId="{D0819A2D-1863-49B6-8CFF-1BF60BAD71EF}" destId="{82EFCA84-6AFC-43FD-9132-B9D24B1A42D8}" srcOrd="1" destOrd="0" presId="urn:microsoft.com/office/officeart/2011/layout/CircleProcess"/>
    <dgm:cxn modelId="{A88F7E2D-AFF1-4FBD-A827-A6670EECF0BF}" type="presParOf" srcId="{82EFCA84-6AFC-43FD-9132-B9D24B1A42D8}" destId="{FD408E54-E6BF-40B7-A1A8-0C7243F29560}" srcOrd="0" destOrd="0" presId="urn:microsoft.com/office/officeart/2011/layout/CircleProcess"/>
    <dgm:cxn modelId="{3ADC956D-342E-4896-AD97-B20A3CF38951}" type="presParOf" srcId="{D0819A2D-1863-49B6-8CFF-1BF60BAD71EF}" destId="{0C03A3E2-D1DD-4D6B-B0BF-C15CC653C253}" srcOrd="2" destOrd="0" presId="urn:microsoft.com/office/officeart/2011/layout/CircleProcess"/>
    <dgm:cxn modelId="{B7D108B2-EE1E-4A22-BF8B-EF6680A881BA}" type="presParOf" srcId="{D0819A2D-1863-49B6-8CFF-1BF60BAD71EF}" destId="{8EE6AC6A-0092-4193-83A3-F27CFD85BA6A}" srcOrd="3" destOrd="0" presId="urn:microsoft.com/office/officeart/2011/layout/CircleProcess"/>
    <dgm:cxn modelId="{4368BBE3-8ABE-4397-A60F-C285CDDE325E}" type="presParOf" srcId="{8EE6AC6A-0092-4193-83A3-F27CFD85BA6A}" destId="{7EC6978A-F1DF-4A68-BD8B-3F289DC48178}" srcOrd="0" destOrd="0" presId="urn:microsoft.com/office/officeart/2011/layout/CircleProcess"/>
    <dgm:cxn modelId="{63B15DC7-A636-4C74-88EC-A35B54200DD4}" type="presParOf" srcId="{D0819A2D-1863-49B6-8CFF-1BF60BAD71EF}" destId="{048D1148-BAFA-4732-A34D-33E62FA39C4C}" srcOrd="4" destOrd="0" presId="urn:microsoft.com/office/officeart/2011/layout/CircleProcess"/>
    <dgm:cxn modelId="{DA0D70E4-F195-4762-BAE5-8D91CD83517C}" type="presParOf" srcId="{048D1148-BAFA-4732-A34D-33E62FA39C4C}" destId="{C2E610D4-7639-43CB-8460-6312347F6F95}" srcOrd="0" destOrd="0" presId="urn:microsoft.com/office/officeart/2011/layout/CircleProcess"/>
    <dgm:cxn modelId="{FBC45BE4-6866-49C8-B5A3-67C5C16108AF}" type="presParOf" srcId="{D0819A2D-1863-49B6-8CFF-1BF60BAD71EF}" destId="{89234628-DE4C-4354-9096-F0A7461F6EDD}" srcOrd="5" destOrd="0" presId="urn:microsoft.com/office/officeart/2011/layout/CircleProcess"/>
    <dgm:cxn modelId="{A0699C11-2150-4810-B017-8C9584EEF766}" type="presParOf" srcId="{D0819A2D-1863-49B6-8CFF-1BF60BAD71EF}" destId="{0A344918-D973-46EB-B0CB-11D6608BE672}" srcOrd="6" destOrd="0" presId="urn:microsoft.com/office/officeart/2011/layout/CircleProcess"/>
    <dgm:cxn modelId="{3457B33C-107D-4068-8BBB-3E5C5626B3F0}" type="presParOf" srcId="{0A344918-D973-46EB-B0CB-11D6608BE672}" destId="{EC3CAF62-8F91-42C9-BC41-374674F29BAD}" srcOrd="0" destOrd="0" presId="urn:microsoft.com/office/officeart/2011/layout/CircleProcess"/>
    <dgm:cxn modelId="{7E193D95-CCAB-4BE7-8192-AC1FEBF11BBC}" type="presParOf" srcId="{D0819A2D-1863-49B6-8CFF-1BF60BAD71EF}" destId="{3EA2161F-FEF8-4DF1-ADB2-05E7E4C917F6}" srcOrd="7" destOrd="0" presId="urn:microsoft.com/office/officeart/2011/layout/CircleProcess"/>
    <dgm:cxn modelId="{33637620-A300-4879-919E-470048CD2FD7}" type="presParOf" srcId="{3EA2161F-FEF8-4DF1-ADB2-05E7E4C917F6}" destId="{361C6B2B-7278-4B9C-A551-EED5E5824F92}" srcOrd="0" destOrd="0" presId="urn:microsoft.com/office/officeart/2011/layout/CircleProcess"/>
    <dgm:cxn modelId="{D045C2C8-882C-4EF0-9498-0EC12F472296}" type="presParOf" srcId="{D0819A2D-1863-49B6-8CFF-1BF60BAD71EF}" destId="{48CF83F0-28B4-4227-A976-D2821425F149}" srcOrd="8" destOrd="0" presId="urn:microsoft.com/office/officeart/2011/layout/CircleProcess"/>
    <dgm:cxn modelId="{274D43DF-AE89-4DB8-B359-86AAB512765B}" type="presParOf" srcId="{D0819A2D-1863-49B6-8CFF-1BF60BAD71EF}" destId="{324314AA-A009-439F-B010-10484B5F720B}" srcOrd="9" destOrd="0" presId="urn:microsoft.com/office/officeart/2011/layout/CircleProcess"/>
    <dgm:cxn modelId="{86632688-020D-4D65-98FA-E97DA4DA987B}" type="presParOf" srcId="{324314AA-A009-439F-B010-10484B5F720B}" destId="{7E400301-C747-4E57-A0D8-537EBE8D43CD}" srcOrd="0" destOrd="0" presId="urn:microsoft.com/office/officeart/2011/layout/CircleProcess"/>
    <dgm:cxn modelId="{EA666153-A55D-423B-92C8-EBFF6FFF63A3}" type="presParOf" srcId="{D0819A2D-1863-49B6-8CFF-1BF60BAD71EF}" destId="{1D23DFE9-2B06-444E-85F5-520229DD09FA}" srcOrd="10" destOrd="0" presId="urn:microsoft.com/office/officeart/2011/layout/CircleProcess"/>
    <dgm:cxn modelId="{1DAEEF2C-0F9E-42B2-87AE-FB7CE2EBE12E}" type="presParOf" srcId="{1D23DFE9-2B06-444E-85F5-520229DD09FA}" destId="{6E42FC07-DB73-430D-B142-40CC2621BE7C}" srcOrd="0" destOrd="0" presId="urn:microsoft.com/office/officeart/2011/layout/CircleProcess"/>
    <dgm:cxn modelId="{3F59D369-747A-40AC-8B46-F33E7A8D9BFA}" type="presParOf" srcId="{D0819A2D-1863-49B6-8CFF-1BF60BAD71EF}" destId="{B00D7848-DB0E-4F5B-89E6-105E6EE1FCAF}" srcOrd="11" destOrd="0" presId="urn:microsoft.com/office/officeart/2011/layout/CircleProcess"/>
    <dgm:cxn modelId="{E74934B6-0857-446D-817C-12A745776FF3}" type="presParOf" srcId="{D0819A2D-1863-49B6-8CFF-1BF60BAD71EF}" destId="{C9ED021E-3527-46F0-A43F-29D96322F5C7}" srcOrd="12" destOrd="0" presId="urn:microsoft.com/office/officeart/2011/layout/CircleProcess"/>
    <dgm:cxn modelId="{BFC488A1-580A-44E0-985A-DC61D36B2607}" type="presParOf" srcId="{C9ED021E-3527-46F0-A43F-29D96322F5C7}" destId="{573C9089-8E63-4E00-9B78-19EDFE71826D}" srcOrd="0" destOrd="0" presId="urn:microsoft.com/office/officeart/2011/layout/CircleProcess"/>
    <dgm:cxn modelId="{8DB405EE-E039-49F0-92DD-DABEC9FF9D99}" type="presParOf" srcId="{D0819A2D-1863-49B6-8CFF-1BF60BAD71EF}" destId="{F6FBE4F1-03CE-4D4A-B766-725F164C0E30}" srcOrd="13" destOrd="0" presId="urn:microsoft.com/office/officeart/2011/layout/CircleProcess"/>
    <dgm:cxn modelId="{F7C08786-D0A1-418A-823B-5C055201448A}" type="presParOf" srcId="{F6FBE4F1-03CE-4D4A-B766-725F164C0E30}" destId="{AFF315CF-AE00-457A-9A7D-0DA30830CC85}" srcOrd="0" destOrd="0" presId="urn:microsoft.com/office/officeart/2011/layout/CircleProcess"/>
    <dgm:cxn modelId="{5731CD03-520B-4A96-ABAF-2B6ACCF46AAB}" type="presParOf" srcId="{D0819A2D-1863-49B6-8CFF-1BF60BAD71EF}" destId="{302835D9-598C-45B6-B53E-0F641F978065}" srcOrd="14" destOrd="0" presId="urn:microsoft.com/office/officeart/2011/layout/CircleProcess"/>
    <dgm:cxn modelId="{DF6FCFE2-0236-4036-972B-88389AFCE6CC}" type="presParOf" srcId="{D0819A2D-1863-49B6-8CFF-1BF60BAD71EF}" destId="{DB998BF3-AFB0-48A1-A87E-B92F89794A63}" srcOrd="15" destOrd="0" presId="urn:microsoft.com/office/officeart/2011/layout/CircleProcess"/>
    <dgm:cxn modelId="{08E62B01-31A8-419D-9F16-EFF638B9E7CF}" type="presParOf" srcId="{DB998BF3-AFB0-48A1-A87E-B92F89794A63}" destId="{B17EF21C-DF5D-4551-B1AD-2EEF6AB37B83}" srcOrd="0" destOrd="0" presId="urn:microsoft.com/office/officeart/2011/layout/CircleProcess"/>
    <dgm:cxn modelId="{A0C7F33F-F996-48F8-8795-F481C0B6535E}" type="presParOf" srcId="{D0819A2D-1863-49B6-8CFF-1BF60BAD71EF}" destId="{9853D04A-936A-4A16-ADF4-B312D2DA9EEC}" srcOrd="16" destOrd="0" presId="urn:microsoft.com/office/officeart/2011/layout/CircleProcess"/>
    <dgm:cxn modelId="{B5E739BD-9B16-4165-80AD-2C6A8DB930D2}" type="presParOf" srcId="{9853D04A-936A-4A16-ADF4-B312D2DA9EEC}" destId="{FC3E9598-0682-46A9-B5D8-59BDA40E6AF0}" srcOrd="0" destOrd="0" presId="urn:microsoft.com/office/officeart/2011/layout/CircleProcess"/>
    <dgm:cxn modelId="{863F416B-ED5B-4274-B224-6278815846BD}" type="presParOf" srcId="{D0819A2D-1863-49B6-8CFF-1BF60BAD71EF}" destId="{893DC097-34F9-44C7-9605-8DC30569D091}" srcOrd="17" destOrd="0" presId="urn:microsoft.com/office/officeart/2011/layout/CircleProcess"/>
    <dgm:cxn modelId="{8BDD5A26-BB77-4AC3-877F-B9CBD9E502F4}" type="presParOf" srcId="{D0819A2D-1863-49B6-8CFF-1BF60BAD71EF}" destId="{4CA3E0CA-E79A-4FC1-8AC3-F1A1D6947D68}" srcOrd="18" destOrd="0" presId="urn:microsoft.com/office/officeart/2011/layout/CircleProcess"/>
    <dgm:cxn modelId="{F311C5C8-0BAF-4176-A684-3D4594AB5DDB}" type="presParOf" srcId="{4CA3E0CA-E79A-4FC1-8AC3-F1A1D6947D68}" destId="{AC5841A3-18A8-4C72-AF29-9E9EEE02B810}" srcOrd="0" destOrd="0" presId="urn:microsoft.com/office/officeart/2011/layout/CircleProcess"/>
    <dgm:cxn modelId="{F7E21CBF-2601-4CEB-A54F-34025BE2CA33}" type="presParOf" srcId="{D0819A2D-1863-49B6-8CFF-1BF60BAD71EF}" destId="{20493D43-4C6C-412C-8AC4-0DFFB8EC3E7F}" srcOrd="19" destOrd="0" presId="urn:microsoft.com/office/officeart/2011/layout/CircleProcess"/>
    <dgm:cxn modelId="{22AB1C1F-DB3E-4514-ACDB-C2A7B536E607}" type="presParOf" srcId="{20493D43-4C6C-412C-8AC4-0DFFB8EC3E7F}" destId="{554479D7-474E-4092-96FE-1F28F7F12595}" srcOrd="0" destOrd="0" presId="urn:microsoft.com/office/officeart/2011/layout/CircleProcess"/>
    <dgm:cxn modelId="{5D8CAB0B-8D2A-4748-8A25-54A26C4A02EE}" type="presParOf" srcId="{D0819A2D-1863-49B6-8CFF-1BF60BAD71EF}" destId="{432184C3-036B-45BE-A91C-1A94A2A73172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03F35-2923-472A-8C41-099E2694AC96}" type="doc">
      <dgm:prSet loTypeId="urn:microsoft.com/office/officeart/2005/8/layout/funnel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4AAFD41B-6B56-4978-97A3-DA35936FD86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ICD 9CM</a:t>
          </a:r>
          <a:endParaRPr lang="en-ID" dirty="0">
            <a:solidFill>
              <a:schemeClr val="tx1"/>
            </a:solidFill>
          </a:endParaRPr>
        </a:p>
      </dgm:t>
    </dgm:pt>
    <dgm:pt modelId="{BE53DDFB-FA53-4F89-AF1B-674A41756C6A}" type="parTrans" cxnId="{8AB19199-ECB0-4438-8651-5CF8A5DCFCCC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E4D241E7-F272-4B58-9591-2B797173040D}" type="sibTrans" cxnId="{8AB19199-ECB0-4438-8651-5CF8A5DCFCCC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B0DE6191-461C-4174-8F3C-3C26E7358A2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ICD 10</a:t>
          </a:r>
          <a:endParaRPr lang="en-ID" dirty="0">
            <a:solidFill>
              <a:schemeClr val="tx1"/>
            </a:solidFill>
          </a:endParaRPr>
        </a:p>
      </dgm:t>
    </dgm:pt>
    <dgm:pt modelId="{A64F317D-60D5-444D-9833-E353FEBE987D}" type="parTrans" cxnId="{007138B9-D229-48DC-B6B8-6C18767F5F54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0E55B116-42CD-47D6-AA77-F5333478D138}" type="sibTrans" cxnId="{007138B9-D229-48DC-B6B8-6C18767F5F54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345F49D5-053E-4EBA-8AC2-6646ED9DE71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</a:t>
          </a:r>
          <a:endParaRPr lang="en-ID" dirty="0">
            <a:solidFill>
              <a:schemeClr val="tx1"/>
            </a:solidFill>
          </a:endParaRPr>
        </a:p>
      </dgm:t>
    </dgm:pt>
    <dgm:pt modelId="{B02D4F59-3084-49A2-BCFE-C14F67817744}" type="parTrans" cxnId="{A5E45515-AFEE-4484-AC09-D7228A16FEB5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041F6E47-A4AE-4094-96DE-8553C5014845}" type="sibTrans" cxnId="{A5E45515-AFEE-4484-AC09-D7228A16FEB5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274063D4-A124-43A2-AF65-4577DF95B8B0}">
      <dgm:prSet phldrT="[Text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iDRG</a:t>
          </a:r>
          <a:endParaRPr lang="en-ID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D36360-DA15-4D55-8F4A-339956287231}" type="parTrans" cxnId="{1B7F7E9D-6628-430D-8F3F-88A600B0AC27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8850C4A1-B9E9-4292-97F0-CC16A3C022A1}" type="sibTrans" cxnId="{1B7F7E9D-6628-430D-8F3F-88A600B0AC27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9A0ECBA1-858B-4CBD-8371-683D24E669EC}" type="pres">
      <dgm:prSet presAssocID="{61403F35-2923-472A-8C41-099E2694AC96}" presName="Name0" presStyleCnt="0">
        <dgm:presLayoutVars>
          <dgm:chMax val="4"/>
          <dgm:resizeHandles val="exact"/>
        </dgm:presLayoutVars>
      </dgm:prSet>
      <dgm:spPr/>
    </dgm:pt>
    <dgm:pt modelId="{B9CF4406-8E6C-4412-9A9B-CB5CED30AB2F}" type="pres">
      <dgm:prSet presAssocID="{61403F35-2923-472A-8C41-099E2694AC96}" presName="ellipse" presStyleLbl="trBgShp" presStyleIdx="0" presStyleCnt="1"/>
      <dgm:spPr/>
    </dgm:pt>
    <dgm:pt modelId="{B4AE2398-A853-496B-A48C-2B079B69A0C3}" type="pres">
      <dgm:prSet presAssocID="{61403F35-2923-472A-8C41-099E2694AC96}" presName="arrow1" presStyleLbl="fgShp" presStyleIdx="0" presStyleCnt="1"/>
      <dgm:spPr/>
    </dgm:pt>
    <dgm:pt modelId="{4E514255-C7B1-45A9-A6BD-076900184ACC}" type="pres">
      <dgm:prSet presAssocID="{61403F35-2923-472A-8C41-099E2694AC96}" presName="rectangle" presStyleLbl="revTx" presStyleIdx="0" presStyleCnt="1" custScaleX="48861" custLinFactNeighborY="11385">
        <dgm:presLayoutVars>
          <dgm:bulletEnabled val="1"/>
        </dgm:presLayoutVars>
      </dgm:prSet>
      <dgm:spPr/>
    </dgm:pt>
    <dgm:pt modelId="{FA5840AF-54E5-4375-9FB4-B75BB851A96E}" type="pres">
      <dgm:prSet presAssocID="{B0DE6191-461C-4174-8F3C-3C26E7358A21}" presName="item1" presStyleLbl="node1" presStyleIdx="0" presStyleCnt="3">
        <dgm:presLayoutVars>
          <dgm:bulletEnabled val="1"/>
        </dgm:presLayoutVars>
      </dgm:prSet>
      <dgm:spPr/>
    </dgm:pt>
    <dgm:pt modelId="{03D05899-FEAB-4E1E-9C99-7F16E93212F2}" type="pres">
      <dgm:prSet presAssocID="{345F49D5-053E-4EBA-8AC2-6646ED9DE717}" presName="item2" presStyleLbl="node1" presStyleIdx="1" presStyleCnt="3">
        <dgm:presLayoutVars>
          <dgm:bulletEnabled val="1"/>
        </dgm:presLayoutVars>
      </dgm:prSet>
      <dgm:spPr/>
    </dgm:pt>
    <dgm:pt modelId="{385FFE58-A936-4B82-A063-28CFB1AEF2BE}" type="pres">
      <dgm:prSet presAssocID="{274063D4-A124-43A2-AF65-4577DF95B8B0}" presName="item3" presStyleLbl="node1" presStyleIdx="2" presStyleCnt="3">
        <dgm:presLayoutVars>
          <dgm:bulletEnabled val="1"/>
        </dgm:presLayoutVars>
      </dgm:prSet>
      <dgm:spPr/>
    </dgm:pt>
    <dgm:pt modelId="{4983E8C4-74F5-4128-B18D-257365E13C62}" type="pres">
      <dgm:prSet presAssocID="{61403F35-2923-472A-8C41-099E2694AC96}" presName="funnel" presStyleLbl="trAlignAcc1" presStyleIdx="0" presStyleCnt="1"/>
      <dgm:spPr/>
    </dgm:pt>
  </dgm:ptLst>
  <dgm:cxnLst>
    <dgm:cxn modelId="{A4A71E0E-CEEE-4052-B51D-80E417F19A97}" type="presOf" srcId="{B0DE6191-461C-4174-8F3C-3C26E7358A21}" destId="{03D05899-FEAB-4E1E-9C99-7F16E93212F2}" srcOrd="0" destOrd="0" presId="urn:microsoft.com/office/officeart/2005/8/layout/funnel1"/>
    <dgm:cxn modelId="{A5E45515-AFEE-4484-AC09-D7228A16FEB5}" srcId="{61403F35-2923-472A-8C41-099E2694AC96}" destId="{345F49D5-053E-4EBA-8AC2-6646ED9DE717}" srcOrd="2" destOrd="0" parTransId="{B02D4F59-3084-49A2-BCFE-C14F67817744}" sibTransId="{041F6E47-A4AE-4094-96DE-8553C5014845}"/>
    <dgm:cxn modelId="{632F6048-BF05-4724-BB55-46E189D73595}" type="presOf" srcId="{274063D4-A124-43A2-AF65-4577DF95B8B0}" destId="{4E514255-C7B1-45A9-A6BD-076900184ACC}" srcOrd="0" destOrd="0" presId="urn:microsoft.com/office/officeart/2005/8/layout/funnel1"/>
    <dgm:cxn modelId="{CD9A584B-6AA9-4215-8462-98497E449FB8}" type="presOf" srcId="{4AAFD41B-6B56-4978-97A3-DA35936FD869}" destId="{385FFE58-A936-4B82-A063-28CFB1AEF2BE}" srcOrd="0" destOrd="0" presId="urn:microsoft.com/office/officeart/2005/8/layout/funnel1"/>
    <dgm:cxn modelId="{F0BA0777-931C-4EBA-8915-7F5EF365460B}" type="presOf" srcId="{345F49D5-053E-4EBA-8AC2-6646ED9DE717}" destId="{FA5840AF-54E5-4375-9FB4-B75BB851A96E}" srcOrd="0" destOrd="0" presId="urn:microsoft.com/office/officeart/2005/8/layout/funnel1"/>
    <dgm:cxn modelId="{8AB19199-ECB0-4438-8651-5CF8A5DCFCCC}" srcId="{61403F35-2923-472A-8C41-099E2694AC96}" destId="{4AAFD41B-6B56-4978-97A3-DA35936FD869}" srcOrd="0" destOrd="0" parTransId="{BE53DDFB-FA53-4F89-AF1B-674A41756C6A}" sibTransId="{E4D241E7-F272-4B58-9591-2B797173040D}"/>
    <dgm:cxn modelId="{1B7F7E9D-6628-430D-8F3F-88A600B0AC27}" srcId="{61403F35-2923-472A-8C41-099E2694AC96}" destId="{274063D4-A124-43A2-AF65-4577DF95B8B0}" srcOrd="3" destOrd="0" parTransId="{D9D36360-DA15-4D55-8F4A-339956287231}" sibTransId="{8850C4A1-B9E9-4292-97F0-CC16A3C022A1}"/>
    <dgm:cxn modelId="{007138B9-D229-48DC-B6B8-6C18767F5F54}" srcId="{61403F35-2923-472A-8C41-099E2694AC96}" destId="{B0DE6191-461C-4174-8F3C-3C26E7358A21}" srcOrd="1" destOrd="0" parTransId="{A64F317D-60D5-444D-9833-E353FEBE987D}" sibTransId="{0E55B116-42CD-47D6-AA77-F5333478D138}"/>
    <dgm:cxn modelId="{8973DDF0-1F18-4F95-82B2-4B47BA1CB02B}" type="presOf" srcId="{61403F35-2923-472A-8C41-099E2694AC96}" destId="{9A0ECBA1-858B-4CBD-8371-683D24E669EC}" srcOrd="0" destOrd="0" presId="urn:microsoft.com/office/officeart/2005/8/layout/funnel1"/>
    <dgm:cxn modelId="{F8327057-21B3-4690-B245-66B1086B3576}" type="presParOf" srcId="{9A0ECBA1-858B-4CBD-8371-683D24E669EC}" destId="{B9CF4406-8E6C-4412-9A9B-CB5CED30AB2F}" srcOrd="0" destOrd="0" presId="urn:microsoft.com/office/officeart/2005/8/layout/funnel1"/>
    <dgm:cxn modelId="{8FEA7440-100E-4E5A-B445-4A829CEFDE78}" type="presParOf" srcId="{9A0ECBA1-858B-4CBD-8371-683D24E669EC}" destId="{B4AE2398-A853-496B-A48C-2B079B69A0C3}" srcOrd="1" destOrd="0" presId="urn:microsoft.com/office/officeart/2005/8/layout/funnel1"/>
    <dgm:cxn modelId="{1E081202-DC67-4BEF-90F2-D404EA44CD16}" type="presParOf" srcId="{9A0ECBA1-858B-4CBD-8371-683D24E669EC}" destId="{4E514255-C7B1-45A9-A6BD-076900184ACC}" srcOrd="2" destOrd="0" presId="urn:microsoft.com/office/officeart/2005/8/layout/funnel1"/>
    <dgm:cxn modelId="{B13D0E06-5907-40BD-8F94-B97843C436F4}" type="presParOf" srcId="{9A0ECBA1-858B-4CBD-8371-683D24E669EC}" destId="{FA5840AF-54E5-4375-9FB4-B75BB851A96E}" srcOrd="3" destOrd="0" presId="urn:microsoft.com/office/officeart/2005/8/layout/funnel1"/>
    <dgm:cxn modelId="{25233BD0-3636-4A9C-BBEF-801C1E6C4812}" type="presParOf" srcId="{9A0ECBA1-858B-4CBD-8371-683D24E669EC}" destId="{03D05899-FEAB-4E1E-9C99-7F16E93212F2}" srcOrd="4" destOrd="0" presId="urn:microsoft.com/office/officeart/2005/8/layout/funnel1"/>
    <dgm:cxn modelId="{6EAADA9A-1B16-44B7-A3B2-F7E856B6368C}" type="presParOf" srcId="{9A0ECBA1-858B-4CBD-8371-683D24E669EC}" destId="{385FFE58-A936-4B82-A063-28CFB1AEF2BE}" srcOrd="5" destOrd="0" presId="urn:microsoft.com/office/officeart/2005/8/layout/funnel1"/>
    <dgm:cxn modelId="{5BB1D25D-EC0B-4941-A376-704548673E5B}" type="presParOf" srcId="{9A0ECBA1-858B-4CBD-8371-683D24E669EC}" destId="{4983E8C4-74F5-4128-B18D-257365E13C6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2A668F-12E8-47AC-9CED-CB68B813A6DE}" type="doc">
      <dgm:prSet loTypeId="urn:microsoft.com/office/officeart/2005/8/layout/pyramid1" loCatId="pyramid" qsTypeId="urn:microsoft.com/office/officeart/2005/8/quickstyle/3d3" qsCatId="3D" csTypeId="urn:microsoft.com/office/officeart/2005/8/colors/colorful4" csCatId="colorful" phldr="1"/>
      <dgm:spPr/>
    </dgm:pt>
    <dgm:pt modelId="{1861E5B1-5B9D-442A-8A94-412444FD2103}">
      <dgm:prSet phldrT="[Text]" custT="1"/>
      <dgm:spPr>
        <a:solidFill>
          <a:srgbClr val="92D050"/>
        </a:solidFill>
      </dgm:spPr>
      <dgm:t>
        <a:bodyPr anchor="ctr"/>
        <a:lstStyle/>
        <a:p>
          <a:endParaRPr lang="en-US" sz="1600" dirty="0">
            <a:solidFill>
              <a:schemeClr val="tx1"/>
            </a:solidFill>
          </a:endParaRPr>
        </a:p>
        <a:p>
          <a:endParaRPr lang="en-US" sz="1600" dirty="0">
            <a:solidFill>
              <a:schemeClr val="tx1"/>
            </a:solidFill>
          </a:endParaRPr>
        </a:p>
        <a:p>
          <a:r>
            <a:rPr lang="en-US" sz="1600" dirty="0">
              <a:solidFill>
                <a:schemeClr val="tx1"/>
              </a:solidFill>
            </a:rPr>
            <a:t>26 MDC</a:t>
          </a:r>
          <a:endParaRPr lang="en-ID" sz="1600" dirty="0">
            <a:solidFill>
              <a:schemeClr val="tx1"/>
            </a:solidFill>
          </a:endParaRPr>
        </a:p>
      </dgm:t>
    </dgm:pt>
    <dgm:pt modelId="{5E5A22A6-014D-4983-8000-C51BFCD61EBD}" type="parTrans" cxnId="{C76BD400-E8F4-4F58-A83A-EB2C6A350130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8961424F-06CF-4141-A80D-59C76EA51CFF}" type="sibTrans" cxnId="{C76BD400-E8F4-4F58-A83A-EB2C6A350130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68B7798F-E708-4424-B6A1-EBBE8E0FE07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346 DC/DRG</a:t>
          </a:r>
          <a:endParaRPr lang="en-ID" sz="2400" b="1" dirty="0">
            <a:solidFill>
              <a:schemeClr val="tx1"/>
            </a:solidFill>
          </a:endParaRPr>
        </a:p>
      </dgm:t>
    </dgm:pt>
    <dgm:pt modelId="{8293ECB5-CD66-476B-8E99-611898673267}" type="parTrans" cxnId="{C11883FC-BF2F-4317-8BFD-F4585F5E48DB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EE5DDA2E-9FD6-4E90-9F5D-3E0DB40F6E04}" type="sibTrans" cxnId="{C11883FC-BF2F-4317-8BFD-F4585F5E48DB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8D0C87F2-7C37-4A40-80E6-7B415B6F7837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22.000</a:t>
          </a:r>
        </a:p>
        <a:p>
          <a:r>
            <a:rPr lang="en-US" sz="1600" dirty="0">
              <a:solidFill>
                <a:schemeClr val="tx1"/>
              </a:solidFill>
            </a:rPr>
            <a:t>Kode diagnosis dan </a:t>
          </a:r>
          <a:r>
            <a:rPr lang="en-US" sz="1600" dirty="0" err="1">
              <a:solidFill>
                <a:schemeClr val="tx1"/>
              </a:solidFill>
            </a:rPr>
            <a:t>prosedur</a:t>
          </a:r>
          <a:r>
            <a:rPr lang="en-US" sz="1600" dirty="0">
              <a:solidFill>
                <a:schemeClr val="tx1"/>
              </a:solidFill>
            </a:rPr>
            <a:t> </a:t>
          </a:r>
        </a:p>
        <a:p>
          <a:r>
            <a:rPr lang="en-US" sz="1200" u="sng" dirty="0">
              <a:solidFill>
                <a:schemeClr val="tx1"/>
              </a:solidFill>
            </a:rPr>
            <a:t>+</a:t>
          </a:r>
          <a:r>
            <a:rPr lang="en-US" sz="1200" dirty="0">
              <a:solidFill>
                <a:schemeClr val="tx1"/>
              </a:solidFill>
            </a:rPr>
            <a:t> 14.000 </a:t>
          </a:r>
          <a:r>
            <a:rPr lang="en-US" sz="1200" dirty="0" err="1">
              <a:solidFill>
                <a:schemeClr val="tx1"/>
              </a:solidFill>
            </a:rPr>
            <a:t>kode</a:t>
          </a:r>
          <a:r>
            <a:rPr lang="en-US" sz="1200" dirty="0">
              <a:solidFill>
                <a:schemeClr val="tx1"/>
              </a:solidFill>
            </a:rPr>
            <a:t> ICD 10 &amp; 7.500 </a:t>
          </a:r>
          <a:r>
            <a:rPr lang="en-US" sz="1200" dirty="0" err="1">
              <a:solidFill>
                <a:schemeClr val="tx1"/>
              </a:solidFill>
            </a:rPr>
            <a:t>kode</a:t>
          </a:r>
          <a:r>
            <a:rPr lang="en-US" sz="1200" dirty="0">
              <a:solidFill>
                <a:schemeClr val="tx1"/>
              </a:solidFill>
            </a:rPr>
            <a:t> ICD 9 CM (IM)</a:t>
          </a:r>
          <a:endParaRPr lang="en-ID" sz="1200" dirty="0">
            <a:solidFill>
              <a:schemeClr val="tx1"/>
            </a:solidFill>
          </a:endParaRPr>
        </a:p>
      </dgm:t>
    </dgm:pt>
    <dgm:pt modelId="{91B38D15-7348-4B15-B7AD-3A5B3E9E0878}" type="parTrans" cxnId="{42DB04A1-7B71-4961-B8BC-EEAF9BDD7DA0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CF282157-2D70-4028-A726-09A0EA4DE964}" type="sibTrans" cxnId="{42DB04A1-7B71-4961-B8BC-EEAF9BDD7DA0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1DB0C8C2-7053-4D13-84DA-BFAF5D25A318}" type="pres">
      <dgm:prSet presAssocID="{4B2A668F-12E8-47AC-9CED-CB68B813A6DE}" presName="Name0" presStyleCnt="0">
        <dgm:presLayoutVars>
          <dgm:dir/>
          <dgm:animLvl val="lvl"/>
          <dgm:resizeHandles val="exact"/>
        </dgm:presLayoutVars>
      </dgm:prSet>
      <dgm:spPr/>
    </dgm:pt>
    <dgm:pt modelId="{7D5ED893-7A64-4C83-98D2-E1A3ADEF8E3A}" type="pres">
      <dgm:prSet presAssocID="{1861E5B1-5B9D-442A-8A94-412444FD2103}" presName="Name8" presStyleCnt="0"/>
      <dgm:spPr/>
    </dgm:pt>
    <dgm:pt modelId="{A8CD9E09-D753-472E-8AC7-45BBAB7CB8FB}" type="pres">
      <dgm:prSet presAssocID="{1861E5B1-5B9D-442A-8A94-412444FD2103}" presName="level" presStyleLbl="node1" presStyleIdx="0" presStyleCnt="3">
        <dgm:presLayoutVars>
          <dgm:chMax val="1"/>
          <dgm:bulletEnabled val="1"/>
        </dgm:presLayoutVars>
      </dgm:prSet>
      <dgm:spPr/>
    </dgm:pt>
    <dgm:pt modelId="{E7CB7972-ED52-42C8-8240-ABCA710A3BDF}" type="pres">
      <dgm:prSet presAssocID="{1861E5B1-5B9D-442A-8A94-412444FD21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F689AA-3234-46CA-8165-2E7FABAA7F20}" type="pres">
      <dgm:prSet presAssocID="{68B7798F-E708-4424-B6A1-EBBE8E0FE076}" presName="Name8" presStyleCnt="0"/>
      <dgm:spPr/>
    </dgm:pt>
    <dgm:pt modelId="{53CDDC00-0BE0-4C04-BE91-2FC9FA4C049D}" type="pres">
      <dgm:prSet presAssocID="{68B7798F-E708-4424-B6A1-EBBE8E0FE076}" presName="level" presStyleLbl="node1" presStyleIdx="1" presStyleCnt="3">
        <dgm:presLayoutVars>
          <dgm:chMax val="1"/>
          <dgm:bulletEnabled val="1"/>
        </dgm:presLayoutVars>
      </dgm:prSet>
      <dgm:spPr/>
    </dgm:pt>
    <dgm:pt modelId="{D30DCAC9-E97E-4116-82CF-E6840EBA87A7}" type="pres">
      <dgm:prSet presAssocID="{68B7798F-E708-4424-B6A1-EBBE8E0FE07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5DC477-36C9-402C-84DE-8C0A07FF8635}" type="pres">
      <dgm:prSet presAssocID="{8D0C87F2-7C37-4A40-80E6-7B415B6F7837}" presName="Name8" presStyleCnt="0"/>
      <dgm:spPr/>
    </dgm:pt>
    <dgm:pt modelId="{066F0FED-C0FF-41F4-9C8F-AD683FB70A94}" type="pres">
      <dgm:prSet presAssocID="{8D0C87F2-7C37-4A40-80E6-7B415B6F7837}" presName="level" presStyleLbl="node1" presStyleIdx="2" presStyleCnt="3">
        <dgm:presLayoutVars>
          <dgm:chMax val="1"/>
          <dgm:bulletEnabled val="1"/>
        </dgm:presLayoutVars>
      </dgm:prSet>
      <dgm:spPr/>
    </dgm:pt>
    <dgm:pt modelId="{90BC2542-FCA3-43F8-A4FF-316A880BDB20}" type="pres">
      <dgm:prSet presAssocID="{8D0C87F2-7C37-4A40-80E6-7B415B6F783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76BD400-E8F4-4F58-A83A-EB2C6A350130}" srcId="{4B2A668F-12E8-47AC-9CED-CB68B813A6DE}" destId="{1861E5B1-5B9D-442A-8A94-412444FD2103}" srcOrd="0" destOrd="0" parTransId="{5E5A22A6-014D-4983-8000-C51BFCD61EBD}" sibTransId="{8961424F-06CF-4141-A80D-59C76EA51CFF}"/>
    <dgm:cxn modelId="{04CB0414-F73B-4A39-B76E-5FC4FA078891}" type="presOf" srcId="{68B7798F-E708-4424-B6A1-EBBE8E0FE076}" destId="{53CDDC00-0BE0-4C04-BE91-2FC9FA4C049D}" srcOrd="0" destOrd="0" presId="urn:microsoft.com/office/officeart/2005/8/layout/pyramid1"/>
    <dgm:cxn modelId="{FFB1E117-E44E-41C7-9338-22FD324D5AD0}" type="presOf" srcId="{1861E5B1-5B9D-442A-8A94-412444FD2103}" destId="{A8CD9E09-D753-472E-8AC7-45BBAB7CB8FB}" srcOrd="0" destOrd="0" presId="urn:microsoft.com/office/officeart/2005/8/layout/pyramid1"/>
    <dgm:cxn modelId="{E113D342-9639-450C-BC30-4D2C3DA275FF}" type="presOf" srcId="{4B2A668F-12E8-47AC-9CED-CB68B813A6DE}" destId="{1DB0C8C2-7053-4D13-84DA-BFAF5D25A318}" srcOrd="0" destOrd="0" presId="urn:microsoft.com/office/officeart/2005/8/layout/pyramid1"/>
    <dgm:cxn modelId="{74EB0B4D-7E92-4669-ADD6-B28BC2F54C13}" type="presOf" srcId="{8D0C87F2-7C37-4A40-80E6-7B415B6F7837}" destId="{90BC2542-FCA3-43F8-A4FF-316A880BDB20}" srcOrd="1" destOrd="0" presId="urn:microsoft.com/office/officeart/2005/8/layout/pyramid1"/>
    <dgm:cxn modelId="{42DB04A1-7B71-4961-B8BC-EEAF9BDD7DA0}" srcId="{4B2A668F-12E8-47AC-9CED-CB68B813A6DE}" destId="{8D0C87F2-7C37-4A40-80E6-7B415B6F7837}" srcOrd="2" destOrd="0" parTransId="{91B38D15-7348-4B15-B7AD-3A5B3E9E0878}" sibTransId="{CF282157-2D70-4028-A726-09A0EA4DE964}"/>
    <dgm:cxn modelId="{91F06EAC-F6BF-4ADC-8D6C-F365347FF815}" type="presOf" srcId="{68B7798F-E708-4424-B6A1-EBBE8E0FE076}" destId="{D30DCAC9-E97E-4116-82CF-E6840EBA87A7}" srcOrd="1" destOrd="0" presId="urn:microsoft.com/office/officeart/2005/8/layout/pyramid1"/>
    <dgm:cxn modelId="{513C84CA-1C37-445A-8F7E-808DB925C031}" type="presOf" srcId="{8D0C87F2-7C37-4A40-80E6-7B415B6F7837}" destId="{066F0FED-C0FF-41F4-9C8F-AD683FB70A94}" srcOrd="0" destOrd="0" presId="urn:microsoft.com/office/officeart/2005/8/layout/pyramid1"/>
    <dgm:cxn modelId="{4327F4FA-C1E9-49E9-B01A-DAC424478919}" type="presOf" srcId="{1861E5B1-5B9D-442A-8A94-412444FD2103}" destId="{E7CB7972-ED52-42C8-8240-ABCA710A3BDF}" srcOrd="1" destOrd="0" presId="urn:microsoft.com/office/officeart/2005/8/layout/pyramid1"/>
    <dgm:cxn modelId="{C11883FC-BF2F-4317-8BFD-F4585F5E48DB}" srcId="{4B2A668F-12E8-47AC-9CED-CB68B813A6DE}" destId="{68B7798F-E708-4424-B6A1-EBBE8E0FE076}" srcOrd="1" destOrd="0" parTransId="{8293ECB5-CD66-476B-8E99-611898673267}" sibTransId="{EE5DDA2E-9FD6-4E90-9F5D-3E0DB40F6E04}"/>
    <dgm:cxn modelId="{4B4473E7-D24A-4878-9B49-6814B0CFF87E}" type="presParOf" srcId="{1DB0C8C2-7053-4D13-84DA-BFAF5D25A318}" destId="{7D5ED893-7A64-4C83-98D2-E1A3ADEF8E3A}" srcOrd="0" destOrd="0" presId="urn:microsoft.com/office/officeart/2005/8/layout/pyramid1"/>
    <dgm:cxn modelId="{F21492EE-CB8C-48C7-8641-9AD59ED7A437}" type="presParOf" srcId="{7D5ED893-7A64-4C83-98D2-E1A3ADEF8E3A}" destId="{A8CD9E09-D753-472E-8AC7-45BBAB7CB8FB}" srcOrd="0" destOrd="0" presId="urn:microsoft.com/office/officeart/2005/8/layout/pyramid1"/>
    <dgm:cxn modelId="{09F6A803-26CD-469C-94BC-4203CFAC68D6}" type="presParOf" srcId="{7D5ED893-7A64-4C83-98D2-E1A3ADEF8E3A}" destId="{E7CB7972-ED52-42C8-8240-ABCA710A3BDF}" srcOrd="1" destOrd="0" presId="urn:microsoft.com/office/officeart/2005/8/layout/pyramid1"/>
    <dgm:cxn modelId="{1CA2D0EF-4852-44D0-BFFB-2847CAE2E0EA}" type="presParOf" srcId="{1DB0C8C2-7053-4D13-84DA-BFAF5D25A318}" destId="{07F689AA-3234-46CA-8165-2E7FABAA7F20}" srcOrd="1" destOrd="0" presId="urn:microsoft.com/office/officeart/2005/8/layout/pyramid1"/>
    <dgm:cxn modelId="{000CBCE2-1348-4B36-9AC4-DE68ADE9DBF9}" type="presParOf" srcId="{07F689AA-3234-46CA-8165-2E7FABAA7F20}" destId="{53CDDC00-0BE0-4C04-BE91-2FC9FA4C049D}" srcOrd="0" destOrd="0" presId="urn:microsoft.com/office/officeart/2005/8/layout/pyramid1"/>
    <dgm:cxn modelId="{880E17DC-D10C-4F39-87C8-8A60732029A4}" type="presParOf" srcId="{07F689AA-3234-46CA-8165-2E7FABAA7F20}" destId="{D30DCAC9-E97E-4116-82CF-E6840EBA87A7}" srcOrd="1" destOrd="0" presId="urn:microsoft.com/office/officeart/2005/8/layout/pyramid1"/>
    <dgm:cxn modelId="{D62C059A-E462-4FC7-A848-2D73E981FE68}" type="presParOf" srcId="{1DB0C8C2-7053-4D13-84DA-BFAF5D25A318}" destId="{8A5DC477-36C9-402C-84DE-8C0A07FF8635}" srcOrd="2" destOrd="0" presId="urn:microsoft.com/office/officeart/2005/8/layout/pyramid1"/>
    <dgm:cxn modelId="{4728C63B-05CD-418A-B7B5-D929600E91F0}" type="presParOf" srcId="{8A5DC477-36C9-402C-84DE-8C0A07FF8635}" destId="{066F0FED-C0FF-41F4-9C8F-AD683FB70A94}" srcOrd="0" destOrd="0" presId="urn:microsoft.com/office/officeart/2005/8/layout/pyramid1"/>
    <dgm:cxn modelId="{A083E6C2-363C-4A1C-89BB-0C92AF4A9F67}" type="presParOf" srcId="{8A5DC477-36C9-402C-84DE-8C0A07FF8635}" destId="{90BC2542-FCA3-43F8-A4FF-316A880BDB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2A668F-12E8-47AC-9CED-CB68B813A6DE}" type="doc">
      <dgm:prSet loTypeId="urn:microsoft.com/office/officeart/2005/8/layout/pyramid1" loCatId="pyramid" qsTypeId="urn:microsoft.com/office/officeart/2005/8/quickstyle/3d3" qsCatId="3D" csTypeId="urn:microsoft.com/office/officeart/2005/8/colors/colorful2" csCatId="colorful" phldr="1"/>
      <dgm:spPr/>
    </dgm:pt>
    <dgm:pt modelId="{1861E5B1-5B9D-442A-8A94-412444FD2103}">
      <dgm:prSet phldrT="[Text]" custT="1"/>
      <dgm:spPr>
        <a:solidFill>
          <a:srgbClr val="92D050"/>
        </a:solidFill>
      </dgm:spPr>
      <dgm:t>
        <a:bodyPr anchor="ctr"/>
        <a:lstStyle/>
        <a:p>
          <a:endParaRPr lang="en-US" sz="1600" dirty="0">
            <a:solidFill>
              <a:schemeClr val="tx1"/>
            </a:solidFill>
          </a:endParaRPr>
        </a:p>
        <a:p>
          <a:endParaRPr lang="en-US" sz="1600" dirty="0">
            <a:solidFill>
              <a:schemeClr val="tx1"/>
            </a:solidFill>
          </a:endParaRPr>
        </a:p>
        <a:p>
          <a:r>
            <a:rPr lang="en-US" sz="1600" dirty="0">
              <a:solidFill>
                <a:schemeClr val="tx1"/>
              </a:solidFill>
            </a:rPr>
            <a:t>25 MDC</a:t>
          </a:r>
          <a:endParaRPr lang="en-ID" sz="1600" dirty="0">
            <a:solidFill>
              <a:schemeClr val="tx1"/>
            </a:solidFill>
          </a:endParaRPr>
        </a:p>
      </dgm:t>
    </dgm:pt>
    <dgm:pt modelId="{5E5A22A6-014D-4983-8000-C51BFCD61EBD}" type="parTrans" cxnId="{C76BD400-E8F4-4F58-A83A-EB2C6A350130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8961424F-06CF-4141-A80D-59C76EA51CFF}" type="sibTrans" cxnId="{C76BD400-E8F4-4F58-A83A-EB2C6A350130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68B7798F-E708-4424-B6A1-EBBE8E0FE07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565  DC</a:t>
          </a:r>
          <a:endParaRPr lang="en-ID" sz="1600" dirty="0">
            <a:solidFill>
              <a:schemeClr val="tx1"/>
            </a:solidFill>
          </a:endParaRPr>
        </a:p>
      </dgm:t>
    </dgm:pt>
    <dgm:pt modelId="{8293ECB5-CD66-476B-8E99-611898673267}" type="parTrans" cxnId="{C11883FC-BF2F-4317-8BFD-F4585F5E48DB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EE5DDA2E-9FD6-4E90-9F5D-3E0DB40F6E04}" type="sibTrans" cxnId="{C11883FC-BF2F-4317-8BFD-F4585F5E48DB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8D0C87F2-7C37-4A40-80E6-7B415B6F7837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22.000</a:t>
          </a:r>
        </a:p>
        <a:p>
          <a:r>
            <a:rPr lang="en-US" sz="1600" dirty="0">
              <a:solidFill>
                <a:schemeClr val="tx1"/>
              </a:solidFill>
            </a:rPr>
            <a:t>Kode diagnosis dan </a:t>
          </a:r>
          <a:r>
            <a:rPr lang="en-US" sz="1600" dirty="0" err="1">
              <a:solidFill>
                <a:schemeClr val="tx1"/>
              </a:solidFill>
            </a:rPr>
            <a:t>prosedur</a:t>
          </a:r>
          <a:r>
            <a:rPr lang="en-US" sz="1600" dirty="0">
              <a:solidFill>
                <a:schemeClr val="tx1"/>
              </a:solidFill>
            </a:rPr>
            <a:t> </a:t>
          </a:r>
        </a:p>
        <a:p>
          <a:r>
            <a:rPr lang="en-US" sz="1200" u="sng" dirty="0">
              <a:solidFill>
                <a:schemeClr val="tx1"/>
              </a:solidFill>
            </a:rPr>
            <a:t>+</a:t>
          </a:r>
          <a:r>
            <a:rPr lang="en-US" sz="1200" dirty="0">
              <a:solidFill>
                <a:schemeClr val="tx1"/>
              </a:solidFill>
            </a:rPr>
            <a:t> 14.000 </a:t>
          </a:r>
          <a:r>
            <a:rPr lang="en-US" sz="1200" dirty="0" err="1">
              <a:solidFill>
                <a:schemeClr val="tx1"/>
              </a:solidFill>
            </a:rPr>
            <a:t>kode</a:t>
          </a:r>
          <a:r>
            <a:rPr lang="en-US" sz="1200" dirty="0">
              <a:solidFill>
                <a:schemeClr val="tx1"/>
              </a:solidFill>
            </a:rPr>
            <a:t> ICD 10 &amp; 7.500 </a:t>
          </a:r>
          <a:r>
            <a:rPr lang="en-US" sz="1200" dirty="0" err="1">
              <a:solidFill>
                <a:schemeClr val="tx1"/>
              </a:solidFill>
            </a:rPr>
            <a:t>kode</a:t>
          </a:r>
          <a:r>
            <a:rPr lang="en-US" sz="1200" dirty="0">
              <a:solidFill>
                <a:schemeClr val="tx1"/>
              </a:solidFill>
            </a:rPr>
            <a:t> ICD 9 CM (IM)</a:t>
          </a:r>
          <a:endParaRPr lang="en-ID" sz="1200" dirty="0">
            <a:solidFill>
              <a:schemeClr val="tx1"/>
            </a:solidFill>
          </a:endParaRPr>
        </a:p>
      </dgm:t>
    </dgm:pt>
    <dgm:pt modelId="{91B38D15-7348-4B15-B7AD-3A5B3E9E0878}" type="parTrans" cxnId="{42DB04A1-7B71-4961-B8BC-EEAF9BDD7DA0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CF282157-2D70-4028-A726-09A0EA4DE964}" type="sibTrans" cxnId="{42DB04A1-7B71-4961-B8BC-EEAF9BDD7DA0}">
      <dgm:prSet/>
      <dgm:spPr/>
      <dgm:t>
        <a:bodyPr/>
        <a:lstStyle/>
        <a:p>
          <a:endParaRPr lang="en-ID" sz="1400">
            <a:solidFill>
              <a:schemeClr val="tx1"/>
            </a:solidFill>
          </a:endParaRPr>
        </a:p>
      </dgm:t>
    </dgm:pt>
    <dgm:pt modelId="{016B8812-3B67-43E8-BB34-758C3DD73E8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968 DRG</a:t>
          </a:r>
          <a:endParaRPr lang="en-ID" sz="2400" b="1" dirty="0">
            <a:solidFill>
              <a:schemeClr val="tx1"/>
            </a:solidFill>
          </a:endParaRPr>
        </a:p>
      </dgm:t>
    </dgm:pt>
    <dgm:pt modelId="{C0B65B0E-1ECD-4A2B-8D3E-E636BF7D79E4}" type="parTrans" cxnId="{6CB4EF2B-101F-4467-BB96-3BA41FB5FF22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BCD252F7-39AA-412F-B5FA-3513DCCE86A4}" type="sibTrans" cxnId="{6CB4EF2B-101F-4467-BB96-3BA41FB5FF22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1DB0C8C2-7053-4D13-84DA-BFAF5D25A318}" type="pres">
      <dgm:prSet presAssocID="{4B2A668F-12E8-47AC-9CED-CB68B813A6DE}" presName="Name0" presStyleCnt="0">
        <dgm:presLayoutVars>
          <dgm:dir/>
          <dgm:animLvl val="lvl"/>
          <dgm:resizeHandles val="exact"/>
        </dgm:presLayoutVars>
      </dgm:prSet>
      <dgm:spPr/>
    </dgm:pt>
    <dgm:pt modelId="{7D5ED893-7A64-4C83-98D2-E1A3ADEF8E3A}" type="pres">
      <dgm:prSet presAssocID="{1861E5B1-5B9D-442A-8A94-412444FD2103}" presName="Name8" presStyleCnt="0"/>
      <dgm:spPr/>
    </dgm:pt>
    <dgm:pt modelId="{A8CD9E09-D753-472E-8AC7-45BBAB7CB8FB}" type="pres">
      <dgm:prSet presAssocID="{1861E5B1-5B9D-442A-8A94-412444FD2103}" presName="level" presStyleLbl="node1" presStyleIdx="0" presStyleCnt="4">
        <dgm:presLayoutVars>
          <dgm:chMax val="1"/>
          <dgm:bulletEnabled val="1"/>
        </dgm:presLayoutVars>
      </dgm:prSet>
      <dgm:spPr/>
    </dgm:pt>
    <dgm:pt modelId="{E7CB7972-ED52-42C8-8240-ABCA710A3BDF}" type="pres">
      <dgm:prSet presAssocID="{1861E5B1-5B9D-442A-8A94-412444FD21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F689AA-3234-46CA-8165-2E7FABAA7F20}" type="pres">
      <dgm:prSet presAssocID="{68B7798F-E708-4424-B6A1-EBBE8E0FE076}" presName="Name8" presStyleCnt="0"/>
      <dgm:spPr/>
    </dgm:pt>
    <dgm:pt modelId="{53CDDC00-0BE0-4C04-BE91-2FC9FA4C049D}" type="pres">
      <dgm:prSet presAssocID="{68B7798F-E708-4424-B6A1-EBBE8E0FE076}" presName="level" presStyleLbl="node1" presStyleIdx="1" presStyleCnt="4">
        <dgm:presLayoutVars>
          <dgm:chMax val="1"/>
          <dgm:bulletEnabled val="1"/>
        </dgm:presLayoutVars>
      </dgm:prSet>
      <dgm:spPr/>
    </dgm:pt>
    <dgm:pt modelId="{D30DCAC9-E97E-4116-82CF-E6840EBA87A7}" type="pres">
      <dgm:prSet presAssocID="{68B7798F-E708-4424-B6A1-EBBE8E0FE07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FFE846B-2F0C-4976-AA51-668F288DE67C}" type="pres">
      <dgm:prSet presAssocID="{016B8812-3B67-43E8-BB34-758C3DD73E84}" presName="Name8" presStyleCnt="0"/>
      <dgm:spPr/>
    </dgm:pt>
    <dgm:pt modelId="{843CF427-A167-4B7A-BD59-776A706F74D2}" type="pres">
      <dgm:prSet presAssocID="{016B8812-3B67-43E8-BB34-758C3DD73E84}" presName="level" presStyleLbl="node1" presStyleIdx="2" presStyleCnt="4">
        <dgm:presLayoutVars>
          <dgm:chMax val="1"/>
          <dgm:bulletEnabled val="1"/>
        </dgm:presLayoutVars>
      </dgm:prSet>
      <dgm:spPr/>
    </dgm:pt>
    <dgm:pt modelId="{5EE2FF89-1CD1-4C30-8796-E948C2F63B1C}" type="pres">
      <dgm:prSet presAssocID="{016B8812-3B67-43E8-BB34-758C3DD73E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5DC477-36C9-402C-84DE-8C0A07FF8635}" type="pres">
      <dgm:prSet presAssocID="{8D0C87F2-7C37-4A40-80E6-7B415B6F7837}" presName="Name8" presStyleCnt="0"/>
      <dgm:spPr/>
    </dgm:pt>
    <dgm:pt modelId="{066F0FED-C0FF-41F4-9C8F-AD683FB70A94}" type="pres">
      <dgm:prSet presAssocID="{8D0C87F2-7C37-4A40-80E6-7B415B6F7837}" presName="level" presStyleLbl="node1" presStyleIdx="3" presStyleCnt="4">
        <dgm:presLayoutVars>
          <dgm:chMax val="1"/>
          <dgm:bulletEnabled val="1"/>
        </dgm:presLayoutVars>
      </dgm:prSet>
      <dgm:spPr/>
    </dgm:pt>
    <dgm:pt modelId="{90BC2542-FCA3-43F8-A4FF-316A880BDB20}" type="pres">
      <dgm:prSet presAssocID="{8D0C87F2-7C37-4A40-80E6-7B415B6F783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76BD400-E8F4-4F58-A83A-EB2C6A350130}" srcId="{4B2A668F-12E8-47AC-9CED-CB68B813A6DE}" destId="{1861E5B1-5B9D-442A-8A94-412444FD2103}" srcOrd="0" destOrd="0" parTransId="{5E5A22A6-014D-4983-8000-C51BFCD61EBD}" sibTransId="{8961424F-06CF-4141-A80D-59C76EA51CFF}"/>
    <dgm:cxn modelId="{04CB0414-F73B-4A39-B76E-5FC4FA078891}" type="presOf" srcId="{68B7798F-E708-4424-B6A1-EBBE8E0FE076}" destId="{53CDDC00-0BE0-4C04-BE91-2FC9FA4C049D}" srcOrd="0" destOrd="0" presId="urn:microsoft.com/office/officeart/2005/8/layout/pyramid1"/>
    <dgm:cxn modelId="{FFB1E117-E44E-41C7-9338-22FD324D5AD0}" type="presOf" srcId="{1861E5B1-5B9D-442A-8A94-412444FD2103}" destId="{A8CD9E09-D753-472E-8AC7-45BBAB7CB8FB}" srcOrd="0" destOrd="0" presId="urn:microsoft.com/office/officeart/2005/8/layout/pyramid1"/>
    <dgm:cxn modelId="{6CB4EF2B-101F-4467-BB96-3BA41FB5FF22}" srcId="{4B2A668F-12E8-47AC-9CED-CB68B813A6DE}" destId="{016B8812-3B67-43E8-BB34-758C3DD73E84}" srcOrd="2" destOrd="0" parTransId="{C0B65B0E-1ECD-4A2B-8D3E-E636BF7D79E4}" sibTransId="{BCD252F7-39AA-412F-B5FA-3513DCCE86A4}"/>
    <dgm:cxn modelId="{DE2C385F-7E23-4754-B595-83A6A858CD6E}" type="presOf" srcId="{016B8812-3B67-43E8-BB34-758C3DD73E84}" destId="{5EE2FF89-1CD1-4C30-8796-E948C2F63B1C}" srcOrd="1" destOrd="0" presId="urn:microsoft.com/office/officeart/2005/8/layout/pyramid1"/>
    <dgm:cxn modelId="{E113D342-9639-450C-BC30-4D2C3DA275FF}" type="presOf" srcId="{4B2A668F-12E8-47AC-9CED-CB68B813A6DE}" destId="{1DB0C8C2-7053-4D13-84DA-BFAF5D25A318}" srcOrd="0" destOrd="0" presId="urn:microsoft.com/office/officeart/2005/8/layout/pyramid1"/>
    <dgm:cxn modelId="{74EB0B4D-7E92-4669-ADD6-B28BC2F54C13}" type="presOf" srcId="{8D0C87F2-7C37-4A40-80E6-7B415B6F7837}" destId="{90BC2542-FCA3-43F8-A4FF-316A880BDB20}" srcOrd="1" destOrd="0" presId="urn:microsoft.com/office/officeart/2005/8/layout/pyramid1"/>
    <dgm:cxn modelId="{42DB04A1-7B71-4961-B8BC-EEAF9BDD7DA0}" srcId="{4B2A668F-12E8-47AC-9CED-CB68B813A6DE}" destId="{8D0C87F2-7C37-4A40-80E6-7B415B6F7837}" srcOrd="3" destOrd="0" parTransId="{91B38D15-7348-4B15-B7AD-3A5B3E9E0878}" sibTransId="{CF282157-2D70-4028-A726-09A0EA4DE964}"/>
    <dgm:cxn modelId="{91F06EAC-F6BF-4ADC-8D6C-F365347FF815}" type="presOf" srcId="{68B7798F-E708-4424-B6A1-EBBE8E0FE076}" destId="{D30DCAC9-E97E-4116-82CF-E6840EBA87A7}" srcOrd="1" destOrd="0" presId="urn:microsoft.com/office/officeart/2005/8/layout/pyramid1"/>
    <dgm:cxn modelId="{513C84CA-1C37-445A-8F7E-808DB925C031}" type="presOf" srcId="{8D0C87F2-7C37-4A40-80E6-7B415B6F7837}" destId="{066F0FED-C0FF-41F4-9C8F-AD683FB70A94}" srcOrd="0" destOrd="0" presId="urn:microsoft.com/office/officeart/2005/8/layout/pyramid1"/>
    <dgm:cxn modelId="{171F25DA-C6A4-4096-8ECC-90AB0938C65B}" type="presOf" srcId="{016B8812-3B67-43E8-BB34-758C3DD73E84}" destId="{843CF427-A167-4B7A-BD59-776A706F74D2}" srcOrd="0" destOrd="0" presId="urn:microsoft.com/office/officeart/2005/8/layout/pyramid1"/>
    <dgm:cxn modelId="{4327F4FA-C1E9-49E9-B01A-DAC424478919}" type="presOf" srcId="{1861E5B1-5B9D-442A-8A94-412444FD2103}" destId="{E7CB7972-ED52-42C8-8240-ABCA710A3BDF}" srcOrd="1" destOrd="0" presId="urn:microsoft.com/office/officeart/2005/8/layout/pyramid1"/>
    <dgm:cxn modelId="{C11883FC-BF2F-4317-8BFD-F4585F5E48DB}" srcId="{4B2A668F-12E8-47AC-9CED-CB68B813A6DE}" destId="{68B7798F-E708-4424-B6A1-EBBE8E0FE076}" srcOrd="1" destOrd="0" parTransId="{8293ECB5-CD66-476B-8E99-611898673267}" sibTransId="{EE5DDA2E-9FD6-4E90-9F5D-3E0DB40F6E04}"/>
    <dgm:cxn modelId="{4B4473E7-D24A-4878-9B49-6814B0CFF87E}" type="presParOf" srcId="{1DB0C8C2-7053-4D13-84DA-BFAF5D25A318}" destId="{7D5ED893-7A64-4C83-98D2-E1A3ADEF8E3A}" srcOrd="0" destOrd="0" presId="urn:microsoft.com/office/officeart/2005/8/layout/pyramid1"/>
    <dgm:cxn modelId="{F21492EE-CB8C-48C7-8641-9AD59ED7A437}" type="presParOf" srcId="{7D5ED893-7A64-4C83-98D2-E1A3ADEF8E3A}" destId="{A8CD9E09-D753-472E-8AC7-45BBAB7CB8FB}" srcOrd="0" destOrd="0" presId="urn:microsoft.com/office/officeart/2005/8/layout/pyramid1"/>
    <dgm:cxn modelId="{09F6A803-26CD-469C-94BC-4203CFAC68D6}" type="presParOf" srcId="{7D5ED893-7A64-4C83-98D2-E1A3ADEF8E3A}" destId="{E7CB7972-ED52-42C8-8240-ABCA710A3BDF}" srcOrd="1" destOrd="0" presId="urn:microsoft.com/office/officeart/2005/8/layout/pyramid1"/>
    <dgm:cxn modelId="{1CA2D0EF-4852-44D0-BFFB-2847CAE2E0EA}" type="presParOf" srcId="{1DB0C8C2-7053-4D13-84DA-BFAF5D25A318}" destId="{07F689AA-3234-46CA-8165-2E7FABAA7F20}" srcOrd="1" destOrd="0" presId="urn:microsoft.com/office/officeart/2005/8/layout/pyramid1"/>
    <dgm:cxn modelId="{000CBCE2-1348-4B36-9AC4-DE68ADE9DBF9}" type="presParOf" srcId="{07F689AA-3234-46CA-8165-2E7FABAA7F20}" destId="{53CDDC00-0BE0-4C04-BE91-2FC9FA4C049D}" srcOrd="0" destOrd="0" presId="urn:microsoft.com/office/officeart/2005/8/layout/pyramid1"/>
    <dgm:cxn modelId="{880E17DC-D10C-4F39-87C8-8A60732029A4}" type="presParOf" srcId="{07F689AA-3234-46CA-8165-2E7FABAA7F20}" destId="{D30DCAC9-E97E-4116-82CF-E6840EBA87A7}" srcOrd="1" destOrd="0" presId="urn:microsoft.com/office/officeart/2005/8/layout/pyramid1"/>
    <dgm:cxn modelId="{5B9AA4FB-8D27-44C8-82DD-C6A659026B7F}" type="presParOf" srcId="{1DB0C8C2-7053-4D13-84DA-BFAF5D25A318}" destId="{AFFE846B-2F0C-4976-AA51-668F288DE67C}" srcOrd="2" destOrd="0" presId="urn:microsoft.com/office/officeart/2005/8/layout/pyramid1"/>
    <dgm:cxn modelId="{2FCFD9A7-7ECE-4014-A6F4-089EA7630E6A}" type="presParOf" srcId="{AFFE846B-2F0C-4976-AA51-668F288DE67C}" destId="{843CF427-A167-4B7A-BD59-776A706F74D2}" srcOrd="0" destOrd="0" presId="urn:microsoft.com/office/officeart/2005/8/layout/pyramid1"/>
    <dgm:cxn modelId="{3976BD8D-FC4B-43ED-A479-CCDE9B3261EC}" type="presParOf" srcId="{AFFE846B-2F0C-4976-AA51-668F288DE67C}" destId="{5EE2FF89-1CD1-4C30-8796-E948C2F63B1C}" srcOrd="1" destOrd="0" presId="urn:microsoft.com/office/officeart/2005/8/layout/pyramid1"/>
    <dgm:cxn modelId="{D62C059A-E462-4FC7-A848-2D73E981FE68}" type="presParOf" srcId="{1DB0C8C2-7053-4D13-84DA-BFAF5D25A318}" destId="{8A5DC477-36C9-402C-84DE-8C0A07FF8635}" srcOrd="3" destOrd="0" presId="urn:microsoft.com/office/officeart/2005/8/layout/pyramid1"/>
    <dgm:cxn modelId="{4728C63B-05CD-418A-B7B5-D929600E91F0}" type="presParOf" srcId="{8A5DC477-36C9-402C-84DE-8C0A07FF8635}" destId="{066F0FED-C0FF-41F4-9C8F-AD683FB70A94}" srcOrd="0" destOrd="0" presId="urn:microsoft.com/office/officeart/2005/8/layout/pyramid1"/>
    <dgm:cxn modelId="{A083E6C2-363C-4A1C-89BB-0C92AF4A9F67}" type="presParOf" srcId="{8A5DC477-36C9-402C-84DE-8C0A07FF8635}" destId="{90BC2542-FCA3-43F8-A4FF-316A880BDB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76EBF-A245-4B15-864A-CE50B84F1ECF}">
      <dsp:nvSpPr>
        <dsp:cNvPr id="0" name=""/>
        <dsp:cNvSpPr/>
      </dsp:nvSpPr>
      <dsp:spPr>
        <a:xfrm>
          <a:off x="9812559" y="2265523"/>
          <a:ext cx="1516530" cy="15160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08E54-E6BF-40B7-A1A8-0C7243F29560}">
      <dsp:nvSpPr>
        <dsp:cNvPr id="0" name=""/>
        <dsp:cNvSpPr/>
      </dsp:nvSpPr>
      <dsp:spPr>
        <a:xfrm>
          <a:off x="9864081" y="2316068"/>
          <a:ext cx="1414607" cy="14149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Uji </a:t>
          </a:r>
          <a:r>
            <a:rPr lang="en-US" sz="1800" b="0" kern="1200" dirty="0" err="1"/>
            <a:t>coba</a:t>
          </a:r>
          <a:r>
            <a:rPr lang="en-US" sz="1800" b="0" kern="1200" dirty="0"/>
            <a:t> </a:t>
          </a:r>
          <a:r>
            <a:rPr lang="en-US" sz="1800" b="0" kern="1200" dirty="0" err="1"/>
            <a:t>nasional</a:t>
          </a:r>
          <a:r>
            <a:rPr lang="en-US" sz="1800" b="0" kern="1200" dirty="0"/>
            <a:t> </a:t>
          </a:r>
          <a:r>
            <a:rPr lang="en-US" sz="1800" b="1" kern="1200" dirty="0" err="1"/>
            <a:t>iDRG</a:t>
          </a:r>
          <a:endParaRPr lang="en-ID" sz="1800" b="1" kern="1200" dirty="0"/>
        </a:p>
      </dsp:txBody>
      <dsp:txXfrm>
        <a:off x="10065688" y="2518246"/>
        <a:ext cx="1010273" cy="1010622"/>
      </dsp:txXfrm>
    </dsp:sp>
    <dsp:sp modelId="{7EC6978A-F1DF-4A68-BD8B-3F289DC48178}">
      <dsp:nvSpPr>
        <dsp:cNvPr id="0" name=""/>
        <dsp:cNvSpPr/>
      </dsp:nvSpPr>
      <dsp:spPr>
        <a:xfrm rot="2700000">
          <a:off x="8246382" y="2265353"/>
          <a:ext cx="1516140" cy="151614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E610D4-7639-43CB-8460-6312347F6F95}">
      <dsp:nvSpPr>
        <dsp:cNvPr id="0" name=""/>
        <dsp:cNvSpPr/>
      </dsp:nvSpPr>
      <dsp:spPr>
        <a:xfrm>
          <a:off x="8297149" y="2316068"/>
          <a:ext cx="1414607" cy="14149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spc="-10" dirty="0" err="1">
              <a:latin typeface="Calibri"/>
              <a:cs typeface="Calibri"/>
            </a:rPr>
            <a:t>Finalisasi</a:t>
          </a:r>
          <a:r>
            <a:rPr lang="en-ID" sz="1400" kern="1200" spc="-10" dirty="0">
              <a:latin typeface="Calibri"/>
              <a:cs typeface="Calibri"/>
            </a:rPr>
            <a:t> Indonesian Grouper</a:t>
          </a:r>
          <a:endParaRPr lang="en-ID" sz="1100" kern="1200" dirty="0"/>
        </a:p>
      </dsp:txBody>
      <dsp:txXfrm>
        <a:off x="8498755" y="2518246"/>
        <a:ext cx="1010273" cy="1010622"/>
      </dsp:txXfrm>
    </dsp:sp>
    <dsp:sp modelId="{EC3CAF62-8F91-42C9-BC41-374674F29BAD}">
      <dsp:nvSpPr>
        <dsp:cNvPr id="0" name=""/>
        <dsp:cNvSpPr/>
      </dsp:nvSpPr>
      <dsp:spPr>
        <a:xfrm rot="2700000">
          <a:off x="6680570" y="2265353"/>
          <a:ext cx="1516140" cy="1516140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1C6B2B-7278-4B9C-A551-EED5E5824F92}">
      <dsp:nvSpPr>
        <dsp:cNvPr id="0" name=""/>
        <dsp:cNvSpPr/>
      </dsp:nvSpPr>
      <dsp:spPr>
        <a:xfrm>
          <a:off x="6730216" y="2316068"/>
          <a:ext cx="1414607" cy="14149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spc="-10" dirty="0" err="1">
              <a:latin typeface="Calibri"/>
              <a:cs typeface="Calibri"/>
            </a:rPr>
            <a:t>Pengembangan</a:t>
          </a:r>
          <a:r>
            <a:rPr lang="en-ID" sz="1200" kern="1200" spc="-10" dirty="0">
              <a:latin typeface="Calibri"/>
              <a:cs typeface="Calibri"/>
            </a:rPr>
            <a:t> </a:t>
          </a:r>
          <a:r>
            <a:rPr lang="en-ID" sz="1200" b="1" kern="1200" spc="-10" dirty="0">
              <a:latin typeface="Calibri"/>
              <a:cs typeface="Calibri"/>
            </a:rPr>
            <a:t>Indonesian Grouper </a:t>
          </a:r>
          <a:r>
            <a:rPr lang="en-ID" sz="1200" kern="1200" spc="-10" dirty="0">
              <a:latin typeface="Calibri"/>
              <a:cs typeface="Calibri"/>
            </a:rPr>
            <a:t>(</a:t>
          </a:r>
          <a:r>
            <a:rPr lang="en-ID" sz="1200" kern="1200" spc="-10" dirty="0" err="1">
              <a:latin typeface="Calibri"/>
              <a:cs typeface="Calibri"/>
            </a:rPr>
            <a:t>Reklasifikasi</a:t>
          </a:r>
          <a:r>
            <a:rPr lang="en-ID" sz="1200" kern="1200" spc="-10" dirty="0">
              <a:latin typeface="Calibri"/>
              <a:cs typeface="Calibri"/>
            </a:rPr>
            <a:t> INACBG)</a:t>
          </a:r>
          <a:endParaRPr lang="en-ID" sz="1200" kern="1200" dirty="0"/>
        </a:p>
      </dsp:txBody>
      <dsp:txXfrm>
        <a:off x="6932943" y="2518246"/>
        <a:ext cx="1010273" cy="1010622"/>
      </dsp:txXfrm>
    </dsp:sp>
    <dsp:sp modelId="{7E400301-C747-4E57-A0D8-537EBE8D43CD}">
      <dsp:nvSpPr>
        <dsp:cNvPr id="0" name=""/>
        <dsp:cNvSpPr/>
      </dsp:nvSpPr>
      <dsp:spPr>
        <a:xfrm rot="2700000">
          <a:off x="5113637" y="2265353"/>
          <a:ext cx="1516140" cy="1516140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42FC07-DB73-430D-B142-40CC2621BE7C}">
      <dsp:nvSpPr>
        <dsp:cNvPr id="0" name=""/>
        <dsp:cNvSpPr/>
      </dsp:nvSpPr>
      <dsp:spPr>
        <a:xfrm>
          <a:off x="5164404" y="2316068"/>
          <a:ext cx="1414607" cy="14149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INA CBG </a:t>
          </a:r>
          <a:r>
            <a:rPr lang="en-US" sz="1400" kern="1200" dirty="0" err="1"/>
            <a:t>digunakan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klaim</a:t>
          </a:r>
          <a:r>
            <a:rPr lang="en-US" sz="1400" kern="1200" dirty="0"/>
            <a:t> BPJS Kesehatan</a:t>
          </a:r>
          <a:endParaRPr lang="en-ID" sz="1400" kern="1200" dirty="0"/>
        </a:p>
      </dsp:txBody>
      <dsp:txXfrm>
        <a:off x="5366011" y="2518246"/>
        <a:ext cx="1010273" cy="1010622"/>
      </dsp:txXfrm>
    </dsp:sp>
    <dsp:sp modelId="{573C9089-8E63-4E00-9B78-19EDFE71826D}">
      <dsp:nvSpPr>
        <dsp:cNvPr id="0" name=""/>
        <dsp:cNvSpPr/>
      </dsp:nvSpPr>
      <dsp:spPr>
        <a:xfrm rot="2700000">
          <a:off x="3546705" y="2265353"/>
          <a:ext cx="1516140" cy="1516140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315CF-AE00-457A-9A7D-0DA30830CC85}">
      <dsp:nvSpPr>
        <dsp:cNvPr id="0" name=""/>
        <dsp:cNvSpPr/>
      </dsp:nvSpPr>
      <dsp:spPr>
        <a:xfrm>
          <a:off x="3597472" y="2316068"/>
          <a:ext cx="1414607" cy="14149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perubahan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id-ID" sz="1400" kern="1200" dirty="0">
              <a:solidFill>
                <a:schemeClr val="tx1"/>
              </a:solidFill>
            </a:rPr>
            <a:t>nama</a:t>
          </a:r>
          <a:endParaRPr lang="en-US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INA-DRG</a:t>
          </a:r>
          <a:r>
            <a:rPr lang="id-ID" sz="1400" b="1" kern="1200" dirty="0">
              <a:solidFill>
                <a:schemeClr val="tx1"/>
              </a:solidFill>
            </a:rPr>
            <a:t> </a:t>
          </a:r>
          <a:r>
            <a:rPr lang="id-ID" sz="1400" b="1" kern="1200" dirty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1400" b="1" kern="1200" dirty="0">
              <a:solidFill>
                <a:schemeClr val="tx1"/>
              </a:solidFill>
            </a:rPr>
            <a:t>INA-</a:t>
          </a:r>
          <a:r>
            <a:rPr lang="id-ID" sz="1400" b="1" kern="1200" dirty="0">
              <a:solidFill>
                <a:schemeClr val="tx1"/>
              </a:solidFill>
            </a:rPr>
            <a:t>CBG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chemeClr val="tx1"/>
              </a:solidFill>
            </a:rPr>
            <a:t>3M </a:t>
          </a:r>
          <a:r>
            <a:rPr lang="en-US" sz="1400" i="1" kern="1200" dirty="0" err="1">
              <a:solidFill>
                <a:schemeClr val="tx1"/>
              </a:solidFill>
            </a:rPr>
            <a:t>ke</a:t>
          </a:r>
          <a:r>
            <a:rPr lang="en-US" sz="1400" i="1" kern="1200" dirty="0">
              <a:solidFill>
                <a:schemeClr val="tx1"/>
              </a:solidFill>
            </a:rPr>
            <a:t> UNU Grouper</a:t>
          </a:r>
          <a:endParaRPr lang="en-ID" sz="1400" kern="1200" dirty="0"/>
        </a:p>
      </dsp:txBody>
      <dsp:txXfrm>
        <a:off x="3799079" y="2518246"/>
        <a:ext cx="1010273" cy="1010622"/>
      </dsp:txXfrm>
    </dsp:sp>
    <dsp:sp modelId="{B17EF21C-DF5D-4551-B1AD-2EEF6AB37B83}">
      <dsp:nvSpPr>
        <dsp:cNvPr id="0" name=""/>
        <dsp:cNvSpPr/>
      </dsp:nvSpPr>
      <dsp:spPr>
        <a:xfrm rot="2700000">
          <a:off x="1980893" y="2265353"/>
          <a:ext cx="1516140" cy="1516140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3E9598-0682-46A9-B5D8-59BDA40E6AF0}">
      <dsp:nvSpPr>
        <dsp:cNvPr id="0" name=""/>
        <dsp:cNvSpPr/>
      </dsp:nvSpPr>
      <dsp:spPr>
        <a:xfrm>
          <a:off x="2030540" y="2316068"/>
          <a:ext cx="1414607" cy="14149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Implementasi tarif  INA DRG</a:t>
          </a:r>
          <a:endParaRPr lang="en-US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Seluruh RS</a:t>
          </a:r>
          <a:endParaRPr lang="en-US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 err="1">
              <a:solidFill>
                <a:schemeClr val="tx1"/>
              </a:solidFill>
            </a:rPr>
            <a:t>Jamkesmas</a:t>
          </a:r>
          <a:endParaRPr lang="en-ID" sz="1400" kern="1200" dirty="0"/>
        </a:p>
      </dsp:txBody>
      <dsp:txXfrm>
        <a:off x="2233266" y="2518246"/>
        <a:ext cx="1010273" cy="1010622"/>
      </dsp:txXfrm>
    </dsp:sp>
    <dsp:sp modelId="{AC5841A3-18A8-4C72-AF29-9E9EEE02B810}">
      <dsp:nvSpPr>
        <dsp:cNvPr id="0" name=""/>
        <dsp:cNvSpPr/>
      </dsp:nvSpPr>
      <dsp:spPr>
        <a:xfrm rot="2700000">
          <a:off x="413961" y="2265353"/>
          <a:ext cx="1516140" cy="151614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4479D7-474E-4092-96FE-1F28F7F12595}">
      <dsp:nvSpPr>
        <dsp:cNvPr id="0" name=""/>
        <dsp:cNvSpPr/>
      </dsp:nvSpPr>
      <dsp:spPr>
        <a:xfrm>
          <a:off x="464727" y="2316068"/>
          <a:ext cx="1414607" cy="141497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 err="1">
              <a:solidFill>
                <a:schemeClr val="tx1"/>
              </a:solidFill>
            </a:rPr>
            <a:t>Casemix</a:t>
          </a:r>
          <a:r>
            <a:rPr lang="id-ID" sz="1400" kern="1200" dirty="0">
              <a:solidFill>
                <a:schemeClr val="tx1"/>
              </a:solidFill>
            </a:rPr>
            <a:t> </a:t>
          </a:r>
          <a:r>
            <a:rPr lang="id-ID" sz="1200" kern="1200" dirty="0">
              <a:solidFill>
                <a:schemeClr val="tx1"/>
              </a:solidFill>
            </a:rPr>
            <a:t>dikembangkan </a:t>
          </a:r>
          <a:r>
            <a:rPr lang="id-ID" sz="1400" kern="1200" dirty="0">
              <a:solidFill>
                <a:schemeClr val="tx1"/>
              </a:solidFill>
            </a:rPr>
            <a:t>di Indonesia</a:t>
          </a:r>
          <a:endParaRPr lang="en-US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INA DRG</a:t>
          </a:r>
          <a:endParaRPr lang="en-ID" sz="1400" kern="1200" dirty="0"/>
        </a:p>
      </dsp:txBody>
      <dsp:txXfrm>
        <a:off x="666334" y="2518246"/>
        <a:ext cx="1010273" cy="1010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F4406-8E6C-4412-9A9B-CB5CED30AB2F}">
      <dsp:nvSpPr>
        <dsp:cNvPr id="0" name=""/>
        <dsp:cNvSpPr/>
      </dsp:nvSpPr>
      <dsp:spPr>
        <a:xfrm>
          <a:off x="914552" y="570891"/>
          <a:ext cx="3342132" cy="116067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E2398-A853-496B-A48C-2B079B69A0C3}">
      <dsp:nvSpPr>
        <dsp:cNvPr id="0" name=""/>
        <dsp:cNvSpPr/>
      </dsp:nvSpPr>
      <dsp:spPr>
        <a:xfrm>
          <a:off x="2266950" y="3412999"/>
          <a:ext cx="647700" cy="41452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14255-C7B1-45A9-A6BD-076900184ACC}">
      <dsp:nvSpPr>
        <dsp:cNvPr id="0" name=""/>
        <dsp:cNvSpPr/>
      </dsp:nvSpPr>
      <dsp:spPr>
        <a:xfrm>
          <a:off x="1831265" y="3833110"/>
          <a:ext cx="1519068" cy="7772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iDRG</a:t>
          </a:r>
          <a:endParaRPr lang="en-ID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265" y="3833110"/>
        <a:ext cx="1519068" cy="777240"/>
      </dsp:txXfrm>
    </dsp:sp>
    <dsp:sp modelId="{FA5840AF-54E5-4375-9FB4-B75BB851A96E}">
      <dsp:nvSpPr>
        <dsp:cNvPr id="0" name=""/>
        <dsp:cNvSpPr/>
      </dsp:nvSpPr>
      <dsp:spPr>
        <a:xfrm>
          <a:off x="2129637" y="1821212"/>
          <a:ext cx="1165860" cy="1165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IM</a:t>
          </a:r>
          <a:endParaRPr lang="en-ID" sz="2700" kern="1200" dirty="0">
            <a:solidFill>
              <a:schemeClr val="tx1"/>
            </a:solidFill>
          </a:endParaRPr>
        </a:p>
      </dsp:txBody>
      <dsp:txXfrm>
        <a:off x="2300373" y="1991948"/>
        <a:ext cx="824388" cy="824388"/>
      </dsp:txXfrm>
    </dsp:sp>
    <dsp:sp modelId="{03D05899-FEAB-4E1E-9C99-7F16E93212F2}">
      <dsp:nvSpPr>
        <dsp:cNvPr id="0" name=""/>
        <dsp:cNvSpPr/>
      </dsp:nvSpPr>
      <dsp:spPr>
        <a:xfrm>
          <a:off x="1295400" y="946557"/>
          <a:ext cx="1165860" cy="1165860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ICD 10</a:t>
          </a:r>
          <a:endParaRPr lang="en-ID" sz="2700" kern="1200" dirty="0">
            <a:solidFill>
              <a:schemeClr val="tx1"/>
            </a:solidFill>
          </a:endParaRPr>
        </a:p>
      </dsp:txBody>
      <dsp:txXfrm>
        <a:off x="1466136" y="1117293"/>
        <a:ext cx="824388" cy="824388"/>
      </dsp:txXfrm>
    </dsp:sp>
    <dsp:sp modelId="{385FFE58-A936-4B82-A063-28CFB1AEF2BE}">
      <dsp:nvSpPr>
        <dsp:cNvPr id="0" name=""/>
        <dsp:cNvSpPr/>
      </dsp:nvSpPr>
      <dsp:spPr>
        <a:xfrm>
          <a:off x="2487168" y="664678"/>
          <a:ext cx="1165860" cy="1165860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ICD 9CM</a:t>
          </a:r>
          <a:endParaRPr lang="en-ID" sz="2700" kern="1200" dirty="0">
            <a:solidFill>
              <a:schemeClr val="tx1"/>
            </a:solidFill>
          </a:endParaRPr>
        </a:p>
      </dsp:txBody>
      <dsp:txXfrm>
        <a:off x="2657904" y="835414"/>
        <a:ext cx="824388" cy="824388"/>
      </dsp:txXfrm>
    </dsp:sp>
    <dsp:sp modelId="{4983E8C4-74F5-4128-B18D-257365E13C62}">
      <dsp:nvSpPr>
        <dsp:cNvPr id="0" name=""/>
        <dsp:cNvSpPr/>
      </dsp:nvSpPr>
      <dsp:spPr>
        <a:xfrm>
          <a:off x="777239" y="428397"/>
          <a:ext cx="3627120" cy="29016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D9E09-D753-472E-8AC7-45BBAB7CB8FB}">
      <dsp:nvSpPr>
        <dsp:cNvPr id="0" name=""/>
        <dsp:cNvSpPr/>
      </dsp:nvSpPr>
      <dsp:spPr>
        <a:xfrm>
          <a:off x="1498600" y="0"/>
          <a:ext cx="1498599" cy="1256164"/>
        </a:xfrm>
        <a:prstGeom prst="trapezoid">
          <a:avLst>
            <a:gd name="adj" fmla="val 5965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26 MDC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1498600" y="0"/>
        <a:ext cx="1498599" cy="1256164"/>
      </dsp:txXfrm>
    </dsp:sp>
    <dsp:sp modelId="{53CDDC00-0BE0-4C04-BE91-2FC9FA4C049D}">
      <dsp:nvSpPr>
        <dsp:cNvPr id="0" name=""/>
        <dsp:cNvSpPr/>
      </dsp:nvSpPr>
      <dsp:spPr>
        <a:xfrm>
          <a:off x="749300" y="1256164"/>
          <a:ext cx="2997199" cy="1256164"/>
        </a:xfrm>
        <a:prstGeom prst="trapezoid">
          <a:avLst>
            <a:gd name="adj" fmla="val 5965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346 DC/DRG</a:t>
          </a:r>
          <a:endParaRPr lang="en-ID" sz="2400" b="1" kern="1200" dirty="0">
            <a:solidFill>
              <a:schemeClr val="tx1"/>
            </a:solidFill>
          </a:endParaRPr>
        </a:p>
      </dsp:txBody>
      <dsp:txXfrm>
        <a:off x="1273809" y="1256164"/>
        <a:ext cx="1948180" cy="1256164"/>
      </dsp:txXfrm>
    </dsp:sp>
    <dsp:sp modelId="{066F0FED-C0FF-41F4-9C8F-AD683FB70A94}">
      <dsp:nvSpPr>
        <dsp:cNvPr id="0" name=""/>
        <dsp:cNvSpPr/>
      </dsp:nvSpPr>
      <dsp:spPr>
        <a:xfrm>
          <a:off x="0" y="2512329"/>
          <a:ext cx="4495799" cy="1256164"/>
        </a:xfrm>
        <a:prstGeom prst="trapezoid">
          <a:avLst>
            <a:gd name="adj" fmla="val 5965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22.000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Kode diagnosis dan </a:t>
          </a:r>
          <a:r>
            <a:rPr lang="en-US" sz="1600" kern="1200" dirty="0" err="1">
              <a:solidFill>
                <a:schemeClr val="tx1"/>
              </a:solidFill>
            </a:rPr>
            <a:t>prosedur</a:t>
          </a:r>
          <a:r>
            <a:rPr lang="en-US" sz="16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chemeClr val="tx1"/>
              </a:solidFill>
            </a:rPr>
            <a:t>+</a:t>
          </a:r>
          <a:r>
            <a:rPr lang="en-US" sz="1200" kern="1200" dirty="0">
              <a:solidFill>
                <a:schemeClr val="tx1"/>
              </a:solidFill>
            </a:rPr>
            <a:t> 14.000 </a:t>
          </a:r>
          <a:r>
            <a:rPr lang="en-US" sz="1200" kern="1200" dirty="0" err="1">
              <a:solidFill>
                <a:schemeClr val="tx1"/>
              </a:solidFill>
            </a:rPr>
            <a:t>kode</a:t>
          </a:r>
          <a:r>
            <a:rPr lang="en-US" sz="1200" kern="1200" dirty="0">
              <a:solidFill>
                <a:schemeClr val="tx1"/>
              </a:solidFill>
            </a:rPr>
            <a:t> ICD 10 &amp; 7.500 </a:t>
          </a:r>
          <a:r>
            <a:rPr lang="en-US" sz="1200" kern="1200" dirty="0" err="1">
              <a:solidFill>
                <a:schemeClr val="tx1"/>
              </a:solidFill>
            </a:rPr>
            <a:t>kode</a:t>
          </a:r>
          <a:r>
            <a:rPr lang="en-US" sz="1200" kern="1200" dirty="0">
              <a:solidFill>
                <a:schemeClr val="tx1"/>
              </a:solidFill>
            </a:rPr>
            <a:t> ICD 9 CM (IM)</a:t>
          </a:r>
          <a:endParaRPr lang="en-ID" sz="1200" kern="1200" dirty="0">
            <a:solidFill>
              <a:schemeClr val="tx1"/>
            </a:solidFill>
          </a:endParaRPr>
        </a:p>
      </dsp:txBody>
      <dsp:txXfrm>
        <a:off x="786765" y="2512329"/>
        <a:ext cx="2922270" cy="1256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D9E09-D753-472E-8AC7-45BBAB7CB8FB}">
      <dsp:nvSpPr>
        <dsp:cNvPr id="0" name=""/>
        <dsp:cNvSpPr/>
      </dsp:nvSpPr>
      <dsp:spPr>
        <a:xfrm>
          <a:off x="1685925" y="0"/>
          <a:ext cx="1123950" cy="942123"/>
        </a:xfrm>
        <a:prstGeom prst="trapezoid">
          <a:avLst>
            <a:gd name="adj" fmla="val 5965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25 MDC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1685925" y="0"/>
        <a:ext cx="1123950" cy="942123"/>
      </dsp:txXfrm>
    </dsp:sp>
    <dsp:sp modelId="{53CDDC00-0BE0-4C04-BE91-2FC9FA4C049D}">
      <dsp:nvSpPr>
        <dsp:cNvPr id="0" name=""/>
        <dsp:cNvSpPr/>
      </dsp:nvSpPr>
      <dsp:spPr>
        <a:xfrm>
          <a:off x="1123950" y="942123"/>
          <a:ext cx="2247900" cy="942123"/>
        </a:xfrm>
        <a:prstGeom prst="trapezoid">
          <a:avLst>
            <a:gd name="adj" fmla="val 5965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565  DC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1517332" y="942123"/>
        <a:ext cx="1461135" cy="942123"/>
      </dsp:txXfrm>
    </dsp:sp>
    <dsp:sp modelId="{843CF427-A167-4B7A-BD59-776A706F74D2}">
      <dsp:nvSpPr>
        <dsp:cNvPr id="0" name=""/>
        <dsp:cNvSpPr/>
      </dsp:nvSpPr>
      <dsp:spPr>
        <a:xfrm>
          <a:off x="561975" y="1884247"/>
          <a:ext cx="3371850" cy="942123"/>
        </a:xfrm>
        <a:prstGeom prst="trapezoid">
          <a:avLst>
            <a:gd name="adj" fmla="val 5965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968 DRG</a:t>
          </a:r>
          <a:endParaRPr lang="en-ID" sz="2400" b="1" kern="1200" dirty="0">
            <a:solidFill>
              <a:schemeClr val="tx1"/>
            </a:solidFill>
          </a:endParaRPr>
        </a:p>
      </dsp:txBody>
      <dsp:txXfrm>
        <a:off x="1152048" y="1884247"/>
        <a:ext cx="2191702" cy="942123"/>
      </dsp:txXfrm>
    </dsp:sp>
    <dsp:sp modelId="{066F0FED-C0FF-41F4-9C8F-AD683FB70A94}">
      <dsp:nvSpPr>
        <dsp:cNvPr id="0" name=""/>
        <dsp:cNvSpPr/>
      </dsp:nvSpPr>
      <dsp:spPr>
        <a:xfrm>
          <a:off x="0" y="2826370"/>
          <a:ext cx="4495800" cy="942123"/>
        </a:xfrm>
        <a:prstGeom prst="trapezoid">
          <a:avLst>
            <a:gd name="adj" fmla="val 5965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22.000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Kode diagnosis dan </a:t>
          </a:r>
          <a:r>
            <a:rPr lang="en-US" sz="1600" kern="1200" dirty="0" err="1">
              <a:solidFill>
                <a:schemeClr val="tx1"/>
              </a:solidFill>
            </a:rPr>
            <a:t>prosedur</a:t>
          </a:r>
          <a:r>
            <a:rPr lang="en-US" sz="16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chemeClr val="tx1"/>
              </a:solidFill>
            </a:rPr>
            <a:t>+</a:t>
          </a:r>
          <a:r>
            <a:rPr lang="en-US" sz="1200" kern="1200" dirty="0">
              <a:solidFill>
                <a:schemeClr val="tx1"/>
              </a:solidFill>
            </a:rPr>
            <a:t> 14.000 </a:t>
          </a:r>
          <a:r>
            <a:rPr lang="en-US" sz="1200" kern="1200" dirty="0" err="1">
              <a:solidFill>
                <a:schemeClr val="tx1"/>
              </a:solidFill>
            </a:rPr>
            <a:t>kode</a:t>
          </a:r>
          <a:r>
            <a:rPr lang="en-US" sz="1200" kern="1200" dirty="0">
              <a:solidFill>
                <a:schemeClr val="tx1"/>
              </a:solidFill>
            </a:rPr>
            <a:t> ICD 10 &amp; 7.500 </a:t>
          </a:r>
          <a:r>
            <a:rPr lang="en-US" sz="1200" kern="1200" dirty="0" err="1">
              <a:solidFill>
                <a:schemeClr val="tx1"/>
              </a:solidFill>
            </a:rPr>
            <a:t>kode</a:t>
          </a:r>
          <a:r>
            <a:rPr lang="en-US" sz="1200" kern="1200" dirty="0">
              <a:solidFill>
                <a:schemeClr val="tx1"/>
              </a:solidFill>
            </a:rPr>
            <a:t> ICD 9 CM (IM)</a:t>
          </a:r>
          <a:endParaRPr lang="en-ID" sz="1200" kern="1200" dirty="0">
            <a:solidFill>
              <a:schemeClr val="tx1"/>
            </a:solidFill>
          </a:endParaRPr>
        </a:p>
      </dsp:txBody>
      <dsp:txXfrm>
        <a:off x="786764" y="2826370"/>
        <a:ext cx="2922270" cy="942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74378-13AD-41B0-9975-3BC69E5BA6E4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D4828-6DD6-4915-ACA3-2B985D94FE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890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1537" y="1648409"/>
            <a:ext cx="5001260" cy="1475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49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9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94347"/>
            <a:ext cx="12190730" cy="264160"/>
          </a:xfrm>
          <a:custGeom>
            <a:avLst/>
            <a:gdLst/>
            <a:ahLst/>
            <a:cxnLst/>
            <a:rect l="l" t="t" r="r" b="b"/>
            <a:pathLst>
              <a:path w="12190730" h="264159">
                <a:moveTo>
                  <a:pt x="12190476" y="0"/>
                </a:moveTo>
                <a:lnTo>
                  <a:pt x="0" y="0"/>
                </a:lnTo>
                <a:lnTo>
                  <a:pt x="0" y="263652"/>
                </a:lnTo>
                <a:lnTo>
                  <a:pt x="12190476" y="263652"/>
                </a:lnTo>
                <a:lnTo>
                  <a:pt x="12190476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94347"/>
            <a:ext cx="12190730" cy="264160"/>
          </a:xfrm>
          <a:custGeom>
            <a:avLst/>
            <a:gdLst/>
            <a:ahLst/>
            <a:cxnLst/>
            <a:rect l="l" t="t" r="r" b="b"/>
            <a:pathLst>
              <a:path w="12190730" h="264159">
                <a:moveTo>
                  <a:pt x="0" y="263652"/>
                </a:moveTo>
                <a:lnTo>
                  <a:pt x="12190476" y="263652"/>
                </a:lnTo>
                <a:lnTo>
                  <a:pt x="12190476" y="0"/>
                </a:lnTo>
                <a:lnTo>
                  <a:pt x="0" y="0"/>
                </a:lnTo>
                <a:lnTo>
                  <a:pt x="0" y="263652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601968"/>
            <a:ext cx="12192000" cy="224154"/>
          </a:xfrm>
          <a:custGeom>
            <a:avLst/>
            <a:gdLst/>
            <a:ahLst/>
            <a:cxnLst/>
            <a:rect l="l" t="t" r="r" b="b"/>
            <a:pathLst>
              <a:path w="12192000" h="224154">
                <a:moveTo>
                  <a:pt x="12192000" y="0"/>
                </a:moveTo>
                <a:lnTo>
                  <a:pt x="0" y="0"/>
                </a:lnTo>
                <a:lnTo>
                  <a:pt x="0" y="224027"/>
                </a:lnTo>
                <a:lnTo>
                  <a:pt x="12192000" y="2240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9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9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2913" y="264414"/>
            <a:ext cx="10266172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49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149" y="1356817"/>
            <a:ext cx="11839701" cy="5083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51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51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21537" y="1648409"/>
            <a:ext cx="5001260" cy="2814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br>
              <a:rPr lang="en-ID" dirty="0"/>
            </a:br>
            <a:r>
              <a:rPr lang="en-ID" dirty="0" err="1"/>
              <a:t>Pengenalan</a:t>
            </a:r>
            <a:r>
              <a:rPr lang="en-ID" dirty="0"/>
              <a:t> Software INA-CBGs 	</a:t>
            </a:r>
            <a:br>
              <a:rPr lang="en-ID" dirty="0"/>
            </a:br>
            <a:r>
              <a:rPr sz="5000" u="sng" dirty="0">
                <a:uFill>
                  <a:solidFill>
                    <a:srgbClr val="FCD200"/>
                  </a:solidFill>
                </a:uFill>
              </a:rPr>
              <a:t>	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816419" y="4695876"/>
            <a:ext cx="4840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5" dirty="0">
                <a:solidFill>
                  <a:srgbClr val="004974"/>
                </a:solidFill>
                <a:latin typeface="Calibri"/>
                <a:cs typeface="Calibri"/>
              </a:rPr>
              <a:t>dr.</a:t>
            </a:r>
            <a:r>
              <a:rPr sz="3200" spc="-30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4974"/>
                </a:solidFill>
                <a:latin typeface="Calibri"/>
                <a:cs typeface="Calibri"/>
              </a:rPr>
              <a:t>Endang</a:t>
            </a:r>
            <a:r>
              <a:rPr sz="3200" spc="-30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4974"/>
                </a:solidFill>
                <a:latin typeface="Calibri"/>
                <a:cs typeface="Calibri"/>
              </a:rPr>
              <a:t>Suparniati,</a:t>
            </a:r>
            <a:r>
              <a:rPr sz="3200" spc="-10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4974"/>
                </a:solidFill>
                <a:latin typeface="Calibri"/>
                <a:cs typeface="Calibri"/>
              </a:rPr>
              <a:t>M.</a:t>
            </a:r>
            <a:r>
              <a:rPr sz="3200" spc="-40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4974"/>
                </a:solidFill>
                <a:latin typeface="Calibri"/>
                <a:cs typeface="Calibri"/>
              </a:rPr>
              <a:t>Kes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65647" y="0"/>
            <a:ext cx="6626859" cy="6858000"/>
            <a:chOff x="5565647" y="0"/>
            <a:chExt cx="6626859" cy="6858000"/>
          </a:xfrm>
        </p:grpSpPr>
        <p:sp>
          <p:nvSpPr>
            <p:cNvPr id="5" name="object 5"/>
            <p:cNvSpPr/>
            <p:nvPr/>
          </p:nvSpPr>
          <p:spPr>
            <a:xfrm>
              <a:off x="10413491" y="0"/>
              <a:ext cx="1778635" cy="6858000"/>
            </a:xfrm>
            <a:custGeom>
              <a:avLst/>
              <a:gdLst/>
              <a:ahLst/>
              <a:cxnLst/>
              <a:rect l="l" t="t" r="r" b="b"/>
              <a:pathLst>
                <a:path w="1778634" h="6858000">
                  <a:moveTo>
                    <a:pt x="177850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778507" y="6858000"/>
                  </a:lnTo>
                  <a:lnTo>
                    <a:pt x="1778507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0323" y="149350"/>
              <a:ext cx="6224016" cy="66446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5647" y="64006"/>
              <a:ext cx="6626352" cy="672998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68" y="149352"/>
            <a:ext cx="3421379" cy="777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88404-DAD5-6FFF-E42C-056C05BD2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D4AF549-6B82-E2E2-E8A5-65EDB377A55A}"/>
              </a:ext>
            </a:extLst>
          </p:cNvPr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3748335-0EDD-AF93-B2BD-A1FADFC82802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DFD9DAE-6E42-FE01-EABD-D2B4F2DDC40A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BF682A7-3BF7-97E1-6BFA-2C39F87AD229}"/>
                </a:ext>
              </a:extLst>
            </p:cNvPr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A433EE8B-479E-55C6-D994-2E12C3CD81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1074" y="837606"/>
            <a:ext cx="1028636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ROADMAP</a:t>
            </a:r>
            <a:r>
              <a:rPr sz="4000" spc="-185" dirty="0"/>
              <a:t> </a:t>
            </a:r>
            <a:r>
              <a:rPr sz="4000" spc="-10" dirty="0"/>
              <a:t>PENGEMBANGAN</a:t>
            </a:r>
            <a:r>
              <a:rPr sz="4000" spc="-165" dirty="0"/>
              <a:t> </a:t>
            </a:r>
            <a:br>
              <a:rPr lang="en-US" sz="4000" spc="-165" dirty="0"/>
            </a:br>
            <a:r>
              <a:rPr sz="4000" dirty="0"/>
              <a:t>GROUPER</a:t>
            </a:r>
            <a:r>
              <a:rPr sz="4000" spc="-185" dirty="0"/>
              <a:t> </a:t>
            </a:r>
            <a:r>
              <a:rPr sz="4000" spc="-25" dirty="0"/>
              <a:t>INA-CBG</a:t>
            </a:r>
            <a:r>
              <a:rPr lang="en-US" sz="4000" spc="-25" dirty="0"/>
              <a:t> </a:t>
            </a:r>
            <a:r>
              <a:rPr lang="en-US" sz="4000" spc="-25" dirty="0">
                <a:sym typeface="Wingdings" panose="05000000000000000000" pitchFamily="2" charset="2"/>
              </a:rPr>
              <a:t> </a:t>
            </a:r>
            <a:r>
              <a:rPr lang="en-US" sz="4000" spc="-25" dirty="0" err="1">
                <a:sym typeface="Wingdings" panose="05000000000000000000" pitchFamily="2" charset="2"/>
              </a:rPr>
              <a:t>iDRG</a:t>
            </a:r>
            <a:endParaRPr sz="4000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56BBF6A-9C1A-E0DF-16FB-82CFF8F8E087}"/>
              </a:ext>
            </a:extLst>
          </p:cNvPr>
          <p:cNvSpPr/>
          <p:nvPr/>
        </p:nvSpPr>
        <p:spPr>
          <a:xfrm>
            <a:off x="644651" y="1100327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CB91ADFE-8AF5-8F6F-AA13-8316011ACD9B}"/>
              </a:ext>
            </a:extLst>
          </p:cNvPr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534824E-09D3-650D-9957-22D73F37884D}"/>
                </a:ext>
              </a:extLst>
            </p:cNvPr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BB9FC65-AC41-3113-3281-4E2E1D8CD19D}"/>
                </a:ext>
              </a:extLst>
            </p:cNvPr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10F1B2EB-1889-974C-F6C3-57D7F2451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63451"/>
              </p:ext>
            </p:extLst>
          </p:nvPr>
        </p:nvGraphicFramePr>
        <p:xfrm>
          <a:off x="229914" y="609600"/>
          <a:ext cx="11428686" cy="604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object 17">
            <a:extLst>
              <a:ext uri="{FF2B5EF4-FFF2-40B4-BE49-F238E27FC236}">
                <a16:creationId xmlns:a16="http://schemas.microsoft.com/office/drawing/2014/main" id="{A623AE6C-BB0F-C666-7347-9077E08F18BC}"/>
              </a:ext>
            </a:extLst>
          </p:cNvPr>
          <p:cNvSpPr/>
          <p:nvPr/>
        </p:nvSpPr>
        <p:spPr>
          <a:xfrm>
            <a:off x="866343" y="4752975"/>
            <a:ext cx="1041400" cy="387350"/>
          </a:xfrm>
          <a:custGeom>
            <a:avLst/>
            <a:gdLst/>
            <a:ahLst/>
            <a:cxnLst/>
            <a:rect l="l" t="t" r="r" b="b"/>
            <a:pathLst>
              <a:path w="1041400" h="387350">
                <a:moveTo>
                  <a:pt x="976375" y="0"/>
                </a:moveTo>
                <a:lnTo>
                  <a:pt x="64515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6"/>
                </a:lnTo>
                <a:lnTo>
                  <a:pt x="0" y="322580"/>
                </a:lnTo>
                <a:lnTo>
                  <a:pt x="5062" y="347716"/>
                </a:lnTo>
                <a:lnTo>
                  <a:pt x="18875" y="368220"/>
                </a:lnTo>
                <a:lnTo>
                  <a:pt x="39379" y="382033"/>
                </a:lnTo>
                <a:lnTo>
                  <a:pt x="64515" y="387096"/>
                </a:lnTo>
                <a:lnTo>
                  <a:pt x="976375" y="387096"/>
                </a:lnTo>
                <a:lnTo>
                  <a:pt x="1001512" y="382033"/>
                </a:lnTo>
                <a:lnTo>
                  <a:pt x="1022016" y="368220"/>
                </a:lnTo>
                <a:lnTo>
                  <a:pt x="1035829" y="347716"/>
                </a:lnTo>
                <a:lnTo>
                  <a:pt x="1040891" y="322580"/>
                </a:lnTo>
                <a:lnTo>
                  <a:pt x="1040891" y="64516"/>
                </a:lnTo>
                <a:lnTo>
                  <a:pt x="1035829" y="39379"/>
                </a:lnTo>
                <a:lnTo>
                  <a:pt x="1022016" y="18875"/>
                </a:lnTo>
                <a:lnTo>
                  <a:pt x="1001512" y="5062"/>
                </a:lnTo>
                <a:lnTo>
                  <a:pt x="9763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dirty="0"/>
              <a:t>2006</a:t>
            </a:r>
            <a:endParaRPr dirty="0"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990E90AC-4BEC-F472-B6F0-B568CE74D566}"/>
              </a:ext>
            </a:extLst>
          </p:cNvPr>
          <p:cNvSpPr/>
          <p:nvPr/>
        </p:nvSpPr>
        <p:spPr>
          <a:xfrm>
            <a:off x="2544172" y="4761865"/>
            <a:ext cx="1041400" cy="387350"/>
          </a:xfrm>
          <a:custGeom>
            <a:avLst/>
            <a:gdLst/>
            <a:ahLst/>
            <a:cxnLst/>
            <a:rect l="l" t="t" r="r" b="b"/>
            <a:pathLst>
              <a:path w="1041400" h="387350">
                <a:moveTo>
                  <a:pt x="976375" y="0"/>
                </a:moveTo>
                <a:lnTo>
                  <a:pt x="64515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6"/>
                </a:lnTo>
                <a:lnTo>
                  <a:pt x="0" y="322580"/>
                </a:lnTo>
                <a:lnTo>
                  <a:pt x="5062" y="347716"/>
                </a:lnTo>
                <a:lnTo>
                  <a:pt x="18875" y="368220"/>
                </a:lnTo>
                <a:lnTo>
                  <a:pt x="39379" y="382033"/>
                </a:lnTo>
                <a:lnTo>
                  <a:pt x="64515" y="387096"/>
                </a:lnTo>
                <a:lnTo>
                  <a:pt x="976375" y="387096"/>
                </a:lnTo>
                <a:lnTo>
                  <a:pt x="1001512" y="382033"/>
                </a:lnTo>
                <a:lnTo>
                  <a:pt x="1022016" y="368220"/>
                </a:lnTo>
                <a:lnTo>
                  <a:pt x="1035829" y="347716"/>
                </a:lnTo>
                <a:lnTo>
                  <a:pt x="1040891" y="322580"/>
                </a:lnTo>
                <a:lnTo>
                  <a:pt x="1040891" y="64516"/>
                </a:lnTo>
                <a:lnTo>
                  <a:pt x="1035829" y="39379"/>
                </a:lnTo>
                <a:lnTo>
                  <a:pt x="1022016" y="18875"/>
                </a:lnTo>
                <a:lnTo>
                  <a:pt x="1001512" y="5062"/>
                </a:lnTo>
                <a:lnTo>
                  <a:pt x="97637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dirty="0"/>
              <a:t>2009</a:t>
            </a:r>
            <a:endParaRPr dirty="0"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65992141-EFB8-C0F2-91FA-2A5F216EEB83}"/>
              </a:ext>
            </a:extLst>
          </p:cNvPr>
          <p:cNvSpPr/>
          <p:nvPr/>
        </p:nvSpPr>
        <p:spPr>
          <a:xfrm>
            <a:off x="8861753" y="4752880"/>
            <a:ext cx="1041400" cy="387350"/>
          </a:xfrm>
          <a:custGeom>
            <a:avLst/>
            <a:gdLst/>
            <a:ahLst/>
            <a:cxnLst/>
            <a:rect l="l" t="t" r="r" b="b"/>
            <a:pathLst>
              <a:path w="1041400" h="387350">
                <a:moveTo>
                  <a:pt x="976375" y="0"/>
                </a:moveTo>
                <a:lnTo>
                  <a:pt x="64515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6"/>
                </a:lnTo>
                <a:lnTo>
                  <a:pt x="0" y="322580"/>
                </a:lnTo>
                <a:lnTo>
                  <a:pt x="5062" y="347716"/>
                </a:lnTo>
                <a:lnTo>
                  <a:pt x="18875" y="368220"/>
                </a:lnTo>
                <a:lnTo>
                  <a:pt x="39379" y="382033"/>
                </a:lnTo>
                <a:lnTo>
                  <a:pt x="64515" y="387096"/>
                </a:lnTo>
                <a:lnTo>
                  <a:pt x="976375" y="387096"/>
                </a:lnTo>
                <a:lnTo>
                  <a:pt x="1001512" y="382033"/>
                </a:lnTo>
                <a:lnTo>
                  <a:pt x="1022016" y="368220"/>
                </a:lnTo>
                <a:lnTo>
                  <a:pt x="1035829" y="347716"/>
                </a:lnTo>
                <a:lnTo>
                  <a:pt x="1040891" y="322580"/>
                </a:lnTo>
                <a:lnTo>
                  <a:pt x="1040891" y="64516"/>
                </a:lnTo>
                <a:lnTo>
                  <a:pt x="1035829" y="39379"/>
                </a:lnTo>
                <a:lnTo>
                  <a:pt x="1022016" y="18875"/>
                </a:lnTo>
                <a:lnTo>
                  <a:pt x="1001512" y="5062"/>
                </a:lnTo>
                <a:lnTo>
                  <a:pt x="97637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dirty="0"/>
              <a:t>2019</a:t>
            </a:r>
            <a:endParaRPr dirty="0"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2B2CDAE8-8D26-32E1-CBFB-F9720BBE7427}"/>
              </a:ext>
            </a:extLst>
          </p:cNvPr>
          <p:cNvSpPr/>
          <p:nvPr/>
        </p:nvSpPr>
        <p:spPr>
          <a:xfrm>
            <a:off x="7106307" y="4752880"/>
            <a:ext cx="1041400" cy="387350"/>
          </a:xfrm>
          <a:custGeom>
            <a:avLst/>
            <a:gdLst/>
            <a:ahLst/>
            <a:cxnLst/>
            <a:rect l="l" t="t" r="r" b="b"/>
            <a:pathLst>
              <a:path w="1041400" h="387350">
                <a:moveTo>
                  <a:pt x="976375" y="0"/>
                </a:moveTo>
                <a:lnTo>
                  <a:pt x="64515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6"/>
                </a:lnTo>
                <a:lnTo>
                  <a:pt x="0" y="322580"/>
                </a:lnTo>
                <a:lnTo>
                  <a:pt x="5062" y="347716"/>
                </a:lnTo>
                <a:lnTo>
                  <a:pt x="18875" y="368220"/>
                </a:lnTo>
                <a:lnTo>
                  <a:pt x="39379" y="382033"/>
                </a:lnTo>
                <a:lnTo>
                  <a:pt x="64515" y="387096"/>
                </a:lnTo>
                <a:lnTo>
                  <a:pt x="976375" y="387096"/>
                </a:lnTo>
                <a:lnTo>
                  <a:pt x="1001512" y="382033"/>
                </a:lnTo>
                <a:lnTo>
                  <a:pt x="1022016" y="368220"/>
                </a:lnTo>
                <a:lnTo>
                  <a:pt x="1035829" y="347716"/>
                </a:lnTo>
                <a:lnTo>
                  <a:pt x="1040891" y="322580"/>
                </a:lnTo>
                <a:lnTo>
                  <a:pt x="1040891" y="64516"/>
                </a:lnTo>
                <a:lnTo>
                  <a:pt x="1035829" y="39379"/>
                </a:lnTo>
                <a:lnTo>
                  <a:pt x="1022016" y="18875"/>
                </a:lnTo>
                <a:lnTo>
                  <a:pt x="1001512" y="5062"/>
                </a:lnTo>
                <a:lnTo>
                  <a:pt x="976375" y="0"/>
                </a:lnTo>
                <a:close/>
              </a:path>
            </a:pathLst>
          </a:custGeom>
          <a:solidFill>
            <a:srgbClr val="972EB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dirty="0"/>
              <a:t>2016</a:t>
            </a:r>
            <a:endParaRPr dirty="0"/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3B1AC734-8B88-D12C-95D1-3CC1EC784E71}"/>
              </a:ext>
            </a:extLst>
          </p:cNvPr>
          <p:cNvSpPr/>
          <p:nvPr/>
        </p:nvSpPr>
        <p:spPr>
          <a:xfrm>
            <a:off x="5531530" y="4761865"/>
            <a:ext cx="1041400" cy="387350"/>
          </a:xfrm>
          <a:custGeom>
            <a:avLst/>
            <a:gdLst/>
            <a:ahLst/>
            <a:cxnLst/>
            <a:rect l="l" t="t" r="r" b="b"/>
            <a:pathLst>
              <a:path w="1041400" h="387350">
                <a:moveTo>
                  <a:pt x="976375" y="0"/>
                </a:moveTo>
                <a:lnTo>
                  <a:pt x="64515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6"/>
                </a:lnTo>
                <a:lnTo>
                  <a:pt x="0" y="322580"/>
                </a:lnTo>
                <a:lnTo>
                  <a:pt x="5062" y="347716"/>
                </a:lnTo>
                <a:lnTo>
                  <a:pt x="18875" y="368220"/>
                </a:lnTo>
                <a:lnTo>
                  <a:pt x="39379" y="382033"/>
                </a:lnTo>
                <a:lnTo>
                  <a:pt x="64515" y="387096"/>
                </a:lnTo>
                <a:lnTo>
                  <a:pt x="976375" y="387096"/>
                </a:lnTo>
                <a:lnTo>
                  <a:pt x="1001512" y="382033"/>
                </a:lnTo>
                <a:lnTo>
                  <a:pt x="1022016" y="368220"/>
                </a:lnTo>
                <a:lnTo>
                  <a:pt x="1035829" y="347716"/>
                </a:lnTo>
                <a:lnTo>
                  <a:pt x="1040891" y="322580"/>
                </a:lnTo>
                <a:lnTo>
                  <a:pt x="1040891" y="64516"/>
                </a:lnTo>
                <a:lnTo>
                  <a:pt x="1035829" y="39379"/>
                </a:lnTo>
                <a:lnTo>
                  <a:pt x="1022016" y="18875"/>
                </a:lnTo>
                <a:lnTo>
                  <a:pt x="1001512" y="5062"/>
                </a:lnTo>
                <a:lnTo>
                  <a:pt x="976375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dirty="0"/>
              <a:t>2014</a:t>
            </a:r>
            <a:endParaRPr dirty="0"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70EDB86E-F26B-7BBE-17B2-DB0D9836EDCE}"/>
              </a:ext>
            </a:extLst>
          </p:cNvPr>
          <p:cNvSpPr/>
          <p:nvPr/>
        </p:nvSpPr>
        <p:spPr>
          <a:xfrm>
            <a:off x="4042772" y="4752975"/>
            <a:ext cx="1041400" cy="387350"/>
          </a:xfrm>
          <a:custGeom>
            <a:avLst/>
            <a:gdLst/>
            <a:ahLst/>
            <a:cxnLst/>
            <a:rect l="l" t="t" r="r" b="b"/>
            <a:pathLst>
              <a:path w="1041400" h="387350">
                <a:moveTo>
                  <a:pt x="976375" y="0"/>
                </a:moveTo>
                <a:lnTo>
                  <a:pt x="64515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6"/>
                </a:lnTo>
                <a:lnTo>
                  <a:pt x="0" y="322580"/>
                </a:lnTo>
                <a:lnTo>
                  <a:pt x="5062" y="347716"/>
                </a:lnTo>
                <a:lnTo>
                  <a:pt x="18875" y="368220"/>
                </a:lnTo>
                <a:lnTo>
                  <a:pt x="39379" y="382033"/>
                </a:lnTo>
                <a:lnTo>
                  <a:pt x="64515" y="387096"/>
                </a:lnTo>
                <a:lnTo>
                  <a:pt x="976375" y="387096"/>
                </a:lnTo>
                <a:lnTo>
                  <a:pt x="1001512" y="382033"/>
                </a:lnTo>
                <a:lnTo>
                  <a:pt x="1022016" y="368220"/>
                </a:lnTo>
                <a:lnTo>
                  <a:pt x="1035829" y="347716"/>
                </a:lnTo>
                <a:lnTo>
                  <a:pt x="1040891" y="322580"/>
                </a:lnTo>
                <a:lnTo>
                  <a:pt x="1040891" y="64516"/>
                </a:lnTo>
                <a:lnTo>
                  <a:pt x="1035829" y="39379"/>
                </a:lnTo>
                <a:lnTo>
                  <a:pt x="1022016" y="18875"/>
                </a:lnTo>
                <a:lnTo>
                  <a:pt x="1001512" y="5062"/>
                </a:lnTo>
                <a:lnTo>
                  <a:pt x="976375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dirty="0"/>
              <a:t>2010</a:t>
            </a:r>
            <a:endParaRPr dirty="0"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51F03D07-901F-6033-7CA8-940D98BA9CFA}"/>
              </a:ext>
            </a:extLst>
          </p:cNvPr>
          <p:cNvSpPr/>
          <p:nvPr/>
        </p:nvSpPr>
        <p:spPr>
          <a:xfrm>
            <a:off x="10319928" y="4782185"/>
            <a:ext cx="1041400" cy="387350"/>
          </a:xfrm>
          <a:custGeom>
            <a:avLst/>
            <a:gdLst/>
            <a:ahLst/>
            <a:cxnLst/>
            <a:rect l="l" t="t" r="r" b="b"/>
            <a:pathLst>
              <a:path w="1041400" h="387350">
                <a:moveTo>
                  <a:pt x="976375" y="0"/>
                </a:moveTo>
                <a:lnTo>
                  <a:pt x="64515" y="0"/>
                </a:lnTo>
                <a:lnTo>
                  <a:pt x="39379" y="5062"/>
                </a:lnTo>
                <a:lnTo>
                  <a:pt x="18875" y="18875"/>
                </a:lnTo>
                <a:lnTo>
                  <a:pt x="5062" y="39379"/>
                </a:lnTo>
                <a:lnTo>
                  <a:pt x="0" y="64516"/>
                </a:lnTo>
                <a:lnTo>
                  <a:pt x="0" y="322580"/>
                </a:lnTo>
                <a:lnTo>
                  <a:pt x="5062" y="347716"/>
                </a:lnTo>
                <a:lnTo>
                  <a:pt x="18875" y="368220"/>
                </a:lnTo>
                <a:lnTo>
                  <a:pt x="39379" y="382033"/>
                </a:lnTo>
                <a:lnTo>
                  <a:pt x="64515" y="387096"/>
                </a:lnTo>
                <a:lnTo>
                  <a:pt x="976375" y="387096"/>
                </a:lnTo>
                <a:lnTo>
                  <a:pt x="1001512" y="382033"/>
                </a:lnTo>
                <a:lnTo>
                  <a:pt x="1022016" y="368220"/>
                </a:lnTo>
                <a:lnTo>
                  <a:pt x="1035829" y="347716"/>
                </a:lnTo>
                <a:lnTo>
                  <a:pt x="1040891" y="322580"/>
                </a:lnTo>
                <a:lnTo>
                  <a:pt x="1040891" y="64516"/>
                </a:lnTo>
                <a:lnTo>
                  <a:pt x="1035829" y="39379"/>
                </a:lnTo>
                <a:lnTo>
                  <a:pt x="1022016" y="18875"/>
                </a:lnTo>
                <a:lnTo>
                  <a:pt x="1001512" y="5062"/>
                </a:lnTo>
                <a:lnTo>
                  <a:pt x="97637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dirty="0"/>
              <a:t>2025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51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6EF8C-A492-5CD8-A829-E381A5B14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EE89846-E419-9B55-4DB3-5D03912CB408}"/>
              </a:ext>
            </a:extLst>
          </p:cNvPr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FF47AC8-DFD3-7404-627D-753F1571EF7D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98F2299-4C76-4255-FF09-1F86470E86A9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60E3813-F63E-BAFE-D3EB-5EA885761236}"/>
                </a:ext>
              </a:extLst>
            </p:cNvPr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DEDAA4B1-4427-B527-39B6-89ACA88B8582}"/>
              </a:ext>
            </a:extLst>
          </p:cNvPr>
          <p:cNvSpPr/>
          <p:nvPr/>
        </p:nvSpPr>
        <p:spPr>
          <a:xfrm>
            <a:off x="644651" y="1100327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9CAA8313-207B-DB50-C813-ACF288A1AE92}"/>
              </a:ext>
            </a:extLst>
          </p:cNvPr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3FA5E92-E31E-1FC3-1EC2-77CC4CE4285F}"/>
                </a:ext>
              </a:extLst>
            </p:cNvPr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8C5CF29-DA23-41A8-D0AF-C2B0C2F9BB25}"/>
                </a:ext>
              </a:extLst>
            </p:cNvPr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E6073444-3FB6-50B5-FD5C-847ABB90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79" y="1110487"/>
            <a:ext cx="10266172" cy="615553"/>
          </a:xfrm>
        </p:spPr>
        <p:txBody>
          <a:bodyPr/>
          <a:lstStyle/>
          <a:p>
            <a:r>
              <a:rPr lang="fi-FI" sz="4000" dirty="0">
                <a:solidFill>
                  <a:schemeClr val="tx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Perubahan ke INA-CBG diperlukan ketika:</a:t>
            </a:r>
            <a:endParaRPr lang="en-ID" sz="4000" dirty="0">
              <a:solidFill>
                <a:schemeClr val="tx1"/>
              </a:solidFill>
            </a:endParaRP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D4A78D29-CE99-F17B-AF34-72AED9754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279" y="2209800"/>
            <a:ext cx="9781921" cy="4230826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 fontScale="92500"/>
          </a:bodyPr>
          <a:lstStyle/>
          <a:p>
            <a:pPr marL="803275" indent="-514350" algn="l">
              <a:buClr>
                <a:schemeClr val="tx1"/>
              </a:buClr>
              <a:buFont typeface="+mj-lt"/>
              <a:buAutoNum type="arabicPeriod"/>
            </a:pPr>
            <a:r>
              <a:rPr lang="en-ID" sz="2400" b="1" i="0" u="none" strike="noStrike" baseline="0" dirty="0" err="1">
                <a:latin typeface="CenturyGothic-Bold"/>
              </a:rPr>
              <a:t>Pengelompokannya</a:t>
            </a:r>
            <a:r>
              <a:rPr lang="en-ID" sz="2400" b="1" i="0" u="none" strike="noStrike" baseline="0" dirty="0">
                <a:latin typeface="CenturyGothic-Bold"/>
              </a:rPr>
              <a:t> </a:t>
            </a:r>
            <a:r>
              <a:rPr lang="en-ID" sz="2400" b="1" i="0" u="none" strike="noStrike" baseline="0" dirty="0" err="1">
                <a:latin typeface="CenturyGothic-Bold"/>
              </a:rPr>
              <a:t>masih</a:t>
            </a:r>
            <a:r>
              <a:rPr lang="en-ID" sz="2400" b="1" i="0" u="none" strike="noStrike" baseline="0" dirty="0">
                <a:latin typeface="CenturyGothic-Bold"/>
              </a:rPr>
              <a:t> </a:t>
            </a:r>
            <a:r>
              <a:rPr lang="en-ID" sz="2400" b="1" i="0" u="none" strike="noStrike" baseline="0" dirty="0" err="1">
                <a:latin typeface="CenturyGothic-Bold"/>
              </a:rPr>
              <a:t>terlampau</a:t>
            </a:r>
            <a:r>
              <a:rPr lang="en-ID" sz="2400" b="1" i="0" u="none" strike="noStrike" baseline="0" dirty="0">
                <a:latin typeface="CenturyGothic-Bold"/>
              </a:rPr>
              <a:t> </a:t>
            </a:r>
            <a:r>
              <a:rPr lang="en-ID" sz="2400" b="1" i="0" u="none" strike="noStrike" baseline="0" dirty="0" err="1">
                <a:latin typeface="CenturyGothic-Bold"/>
              </a:rPr>
              <a:t>luas</a:t>
            </a:r>
            <a:r>
              <a:rPr lang="en-ID" sz="2400" b="1" i="0" u="none" strike="noStrike" baseline="0" dirty="0">
                <a:latin typeface="CenturyGothic-Bold"/>
              </a:rPr>
              <a:t>, </a:t>
            </a:r>
            <a:r>
              <a:rPr lang="en-ID" sz="2400" b="0" i="0" u="none" strike="noStrike" baseline="0" dirty="0" err="1">
                <a:latin typeface="CenturyGothic"/>
              </a:rPr>
              <a:t>akibatnya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tindakan-tindakan</a:t>
            </a:r>
            <a:r>
              <a:rPr lang="en-ID" sz="2400" b="0" i="0" u="none" strike="noStrike" baseline="0" dirty="0">
                <a:latin typeface="CenturyGothic"/>
              </a:rPr>
              <a:t> yang sangat </a:t>
            </a:r>
            <a:r>
              <a:rPr lang="en-ID" sz="2400" b="0" i="0" u="none" strike="noStrike" baseline="0" dirty="0" err="1">
                <a:latin typeface="CenturyGothic"/>
              </a:rPr>
              <a:t>berbeda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secara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klinis</a:t>
            </a:r>
            <a:r>
              <a:rPr lang="en-ID" sz="2400" b="0" i="0" u="none" strike="noStrike" baseline="0" dirty="0">
                <a:latin typeface="CenturyGothic"/>
              </a:rPr>
              <a:t> &amp; </a:t>
            </a:r>
            <a:r>
              <a:rPr lang="en-ID" sz="2400" b="0" i="0" u="none" strike="noStrike" baseline="0" dirty="0" err="1">
                <a:latin typeface="CenturyGothic"/>
              </a:rPr>
              <a:t>sumber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daya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dikelompokkan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dalam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satu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grup</a:t>
            </a:r>
            <a:r>
              <a:rPr lang="en-ID" sz="2400" b="0" i="0" u="none" strike="noStrike" baseline="0" dirty="0">
                <a:latin typeface="CenturyGothic"/>
              </a:rPr>
              <a:t> yang </a:t>
            </a:r>
            <a:r>
              <a:rPr lang="en-ID" sz="2400" b="0" i="0" u="none" strike="noStrike" baseline="0" dirty="0" err="1">
                <a:latin typeface="CenturyGothic"/>
              </a:rPr>
              <a:t>sama</a:t>
            </a:r>
            <a:endParaRPr lang="en-ID" sz="2400" b="1" dirty="0">
              <a:latin typeface="CenturyGothic-Bold"/>
            </a:endParaRPr>
          </a:p>
          <a:p>
            <a:pPr marL="803275" indent="-514350">
              <a:buClr>
                <a:schemeClr val="tx1"/>
              </a:buClr>
              <a:buFont typeface="+mj-lt"/>
              <a:buAutoNum type="arabicPeriod"/>
            </a:pPr>
            <a:r>
              <a:rPr lang="en-ID" sz="2400" b="1" dirty="0">
                <a:latin typeface="CenturyGothic-Bold"/>
              </a:rPr>
              <a:t>Grouper INA CBG </a:t>
            </a:r>
            <a:r>
              <a:rPr lang="en-ID" sz="2400" b="1" dirty="0" err="1">
                <a:latin typeface="CenturyGothic-Bold"/>
              </a:rPr>
              <a:t>sulit</a:t>
            </a:r>
            <a:r>
              <a:rPr lang="en-ID" sz="2400" b="1" dirty="0">
                <a:latin typeface="CenturyGothic-Bold"/>
              </a:rPr>
              <a:t> </a:t>
            </a:r>
            <a:r>
              <a:rPr lang="en-ID" sz="2400" b="1" dirty="0" err="1">
                <a:latin typeface="CenturyGothic-Bold"/>
              </a:rPr>
              <a:t>ditelusuri</a:t>
            </a:r>
            <a:r>
              <a:rPr lang="en-ID" sz="2400" b="1" dirty="0">
                <a:latin typeface="CenturyGothic-Bold"/>
              </a:rPr>
              <a:t>, </a:t>
            </a:r>
            <a:r>
              <a:rPr lang="en-ID" sz="2400" dirty="0" err="1">
                <a:latin typeface="CenturyGothic-Bold"/>
              </a:rPr>
              <a:t>sehingga</a:t>
            </a:r>
            <a:r>
              <a:rPr lang="en-ID" sz="2400" dirty="0">
                <a:latin typeface="CenturyGothic-Bold"/>
              </a:rPr>
              <a:t> </a:t>
            </a:r>
            <a:r>
              <a:rPr lang="en-ID" sz="2400" dirty="0" err="1">
                <a:latin typeface="CenturyGothic-Bold"/>
              </a:rPr>
              <a:t>sulit</a:t>
            </a:r>
            <a:r>
              <a:rPr lang="en-ID" sz="2400" dirty="0">
                <a:latin typeface="CenturyGothic-Bold"/>
              </a:rPr>
              <a:t> </a:t>
            </a:r>
            <a:r>
              <a:rPr lang="en-ID" sz="2400" dirty="0" err="1">
                <a:latin typeface="CenturyGothic-Bold"/>
              </a:rPr>
              <a:t>memperbaiki</a:t>
            </a:r>
            <a:r>
              <a:rPr lang="en-ID" sz="2400" dirty="0">
                <a:latin typeface="CenturyGothic-Bold"/>
              </a:rPr>
              <a:t> </a:t>
            </a:r>
            <a:r>
              <a:rPr lang="en-ID" sz="2400" dirty="0" err="1">
                <a:latin typeface="CenturyGothic-Bold"/>
              </a:rPr>
              <a:t>grup</a:t>
            </a:r>
            <a:r>
              <a:rPr lang="en-ID" sz="2400" dirty="0">
                <a:latin typeface="CenturyGothic-Bold"/>
              </a:rPr>
              <a:t> </a:t>
            </a:r>
            <a:r>
              <a:rPr lang="en-ID" sz="2400" dirty="0" err="1">
                <a:latin typeface="CenturyGothic-Bold"/>
              </a:rPr>
              <a:t>yg</a:t>
            </a:r>
            <a:r>
              <a:rPr lang="en-ID" sz="2400" dirty="0">
                <a:latin typeface="CenturyGothic-Bold"/>
              </a:rPr>
              <a:t> </a:t>
            </a:r>
            <a:r>
              <a:rPr lang="en-ID" sz="2400" dirty="0" err="1">
                <a:latin typeface="CenturyGothic-Bold"/>
              </a:rPr>
              <a:t>tidak</a:t>
            </a:r>
            <a:r>
              <a:rPr lang="en-ID" sz="2400" dirty="0">
                <a:latin typeface="CenturyGothic-Bold"/>
              </a:rPr>
              <a:t> </a:t>
            </a:r>
            <a:r>
              <a:rPr lang="en-ID" sz="2400" dirty="0" err="1">
                <a:latin typeface="CenturyGothic-Bold"/>
              </a:rPr>
              <a:t>sesuai</a:t>
            </a:r>
            <a:r>
              <a:rPr lang="en-ID" sz="2400" dirty="0">
                <a:latin typeface="CenturyGothic-Bold"/>
              </a:rPr>
              <a:t> </a:t>
            </a:r>
            <a:r>
              <a:rPr lang="en-ID" sz="2400" dirty="0" err="1">
                <a:latin typeface="CenturyGothic-Bold"/>
              </a:rPr>
              <a:t>dengan</a:t>
            </a:r>
            <a:r>
              <a:rPr lang="en-ID" sz="2400" dirty="0">
                <a:latin typeface="CenturyGothic-Bold"/>
              </a:rPr>
              <a:t> </a:t>
            </a:r>
            <a:r>
              <a:rPr lang="en-ID" sz="2400" dirty="0" err="1">
                <a:latin typeface="CenturyGothic-Bold"/>
              </a:rPr>
              <a:t>pola</a:t>
            </a:r>
            <a:r>
              <a:rPr lang="en-ID" sz="2400" dirty="0">
                <a:latin typeface="CenturyGothic-Bold"/>
              </a:rPr>
              <a:t> </a:t>
            </a:r>
            <a:r>
              <a:rPr lang="en-ID" sz="2400" dirty="0" err="1">
                <a:latin typeface="CenturyGothic-Bold"/>
              </a:rPr>
              <a:t>penyakit</a:t>
            </a:r>
            <a:r>
              <a:rPr lang="en-ID" sz="2400" dirty="0">
                <a:latin typeface="CenturyGothic-Bold"/>
              </a:rPr>
              <a:t> &amp; </a:t>
            </a:r>
            <a:r>
              <a:rPr lang="en-ID" sz="2400" dirty="0" err="1">
                <a:latin typeface="CenturyGothic-Bold"/>
              </a:rPr>
              <a:t>layanan</a:t>
            </a:r>
            <a:r>
              <a:rPr lang="en-ID" sz="2400" dirty="0">
                <a:latin typeface="CenturyGothic-Bold"/>
              </a:rPr>
              <a:t> di Indonesia</a:t>
            </a:r>
            <a:endParaRPr lang="en-ID" sz="2400" b="1" i="0" u="none" strike="noStrike" baseline="0" dirty="0">
              <a:latin typeface="CenturyGothic-Bold"/>
            </a:endParaRPr>
          </a:p>
          <a:p>
            <a:pPr marL="803275" indent="-514350" algn="l">
              <a:buClr>
                <a:schemeClr val="tx1"/>
              </a:buClr>
              <a:buFont typeface="+mj-lt"/>
              <a:buAutoNum type="arabicPeriod"/>
            </a:pPr>
            <a:r>
              <a:rPr lang="en-ID" sz="2400" b="1" i="0" u="none" strike="noStrike" baseline="0" dirty="0">
                <a:latin typeface="CenturyGothic-Bold"/>
              </a:rPr>
              <a:t>Belum </a:t>
            </a:r>
            <a:r>
              <a:rPr lang="en-ID" sz="2400" b="1" i="0" u="none" strike="noStrike" baseline="0" dirty="0" err="1">
                <a:latin typeface="CenturyGothic-Bold"/>
              </a:rPr>
              <a:t>dapat</a:t>
            </a:r>
            <a:r>
              <a:rPr lang="en-ID" sz="2400" b="1" i="0" u="none" strike="noStrike" baseline="0" dirty="0">
                <a:latin typeface="CenturyGothic-Bold"/>
              </a:rPr>
              <a:t> </a:t>
            </a:r>
            <a:r>
              <a:rPr lang="en-ID" sz="2400" b="1" i="0" u="none" strike="noStrike" baseline="0" dirty="0" err="1">
                <a:latin typeface="CenturyGothic-Bold"/>
              </a:rPr>
              <a:t>membedakan</a:t>
            </a:r>
            <a:r>
              <a:rPr lang="en-ID" sz="2400" b="1" i="0" u="none" strike="noStrike" baseline="0" dirty="0">
                <a:latin typeface="CenturyGothic-Bold"/>
              </a:rPr>
              <a:t> </a:t>
            </a:r>
            <a:r>
              <a:rPr lang="en-ID" sz="2400" b="1" i="0" u="none" strike="noStrike" baseline="0" dirty="0" err="1">
                <a:latin typeface="CenturyGothic-Bold"/>
              </a:rPr>
              <a:t>tingkat</a:t>
            </a:r>
            <a:r>
              <a:rPr lang="en-ID" sz="2400" b="1" i="0" u="none" strike="noStrike" baseline="0" dirty="0">
                <a:latin typeface="CenturyGothic-Bold"/>
              </a:rPr>
              <a:t> </a:t>
            </a:r>
            <a:r>
              <a:rPr lang="en-ID" sz="2400" b="1" i="0" u="none" strike="noStrike" baseline="0" dirty="0" err="1">
                <a:latin typeface="CenturyGothic-Bold"/>
              </a:rPr>
              <a:t>keparahan</a:t>
            </a:r>
            <a:r>
              <a:rPr lang="en-ID" sz="2400" b="1" i="0" u="none" strike="noStrike" baseline="0" dirty="0">
                <a:latin typeface="CenturyGothic-Bold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kasus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sehingga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menyebabkan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ketidaktepatan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penanganan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kasus</a:t>
            </a:r>
            <a:r>
              <a:rPr lang="en-ID" sz="2400" b="0" i="0" u="none" strike="noStrike" baseline="0" dirty="0">
                <a:latin typeface="CenturyGothic"/>
              </a:rPr>
              <a:t> dan </a:t>
            </a:r>
            <a:r>
              <a:rPr lang="en-ID" sz="2400" b="0" i="0" u="none" strike="noStrike" baseline="0" dirty="0" err="1">
                <a:latin typeface="CenturyGothic"/>
              </a:rPr>
              <a:t>ketidakadilan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pembayaran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</a:p>
          <a:p>
            <a:pPr marL="803275" indent="-514350" algn="l">
              <a:buClr>
                <a:schemeClr val="tx1"/>
              </a:buClr>
              <a:buFont typeface="+mj-lt"/>
              <a:buAutoNum type="arabicPeriod"/>
            </a:pPr>
            <a:r>
              <a:rPr lang="fi-FI" sz="2400" b="1" i="0" u="none" strike="noStrike" baseline="0" dirty="0">
                <a:latin typeface="CenturyGothic-Bold"/>
              </a:rPr>
              <a:t>Keluhan dari Perhimpunan Profesi &amp; Asosiasi RS </a:t>
            </a:r>
            <a:r>
              <a:rPr lang="en-ID" sz="2400" b="0" i="0" u="none" strike="noStrike" baseline="0" dirty="0" err="1">
                <a:latin typeface="CenturyGothic"/>
              </a:rPr>
              <a:t>terkait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pengelompokkan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kasus</a:t>
            </a:r>
            <a:r>
              <a:rPr lang="en-ID" sz="2400" b="0" i="0" u="none" strike="noStrike" baseline="0" dirty="0">
                <a:latin typeface="CenturyGothic"/>
              </a:rPr>
              <a:t> yang </a:t>
            </a:r>
            <a:r>
              <a:rPr lang="en-ID" sz="2400" b="0" i="0" u="none" strike="noStrike" baseline="0" dirty="0" err="1">
                <a:latin typeface="CenturyGothic"/>
              </a:rPr>
              <a:t>belum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sesuai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secara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klinis</a:t>
            </a:r>
            <a:r>
              <a:rPr lang="en-ID" sz="2400" b="0" i="0" u="none" strike="noStrike" baseline="0" dirty="0">
                <a:latin typeface="CenturyGothic"/>
              </a:rPr>
              <a:t> &amp; </a:t>
            </a:r>
            <a:r>
              <a:rPr lang="en-ID" sz="2400" b="0" i="0" u="none" strike="noStrike" baseline="0" dirty="0" err="1">
                <a:latin typeface="CenturyGothic"/>
              </a:rPr>
              <a:t>sumber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daya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</a:p>
          <a:p>
            <a:pPr marL="803275" indent="-514350" algn="l">
              <a:buClr>
                <a:schemeClr val="tx1"/>
              </a:buClr>
              <a:buFont typeface="+mj-lt"/>
              <a:buAutoNum type="arabicPeriod"/>
            </a:pPr>
            <a:r>
              <a:rPr lang="sv-SE" sz="2400" b="1" i="0" u="none" strike="noStrike" baseline="0" dirty="0">
                <a:latin typeface="CenturyGothic-Bold"/>
              </a:rPr>
              <a:t>Belum menggambarkan </a:t>
            </a:r>
            <a:r>
              <a:rPr lang="sv-SE" sz="2400" b="0" i="0" u="none" strike="noStrike" baseline="0" dirty="0">
                <a:latin typeface="CenturyGothic"/>
              </a:rPr>
              <a:t>kondisi penyakit </a:t>
            </a:r>
            <a:r>
              <a:rPr lang="en-ID" sz="2400" b="0" i="0" u="none" strike="noStrike" baseline="0" dirty="0" err="1">
                <a:latin typeface="CenturyGothic"/>
              </a:rPr>
              <a:t>masyarakat</a:t>
            </a:r>
            <a:r>
              <a:rPr lang="en-ID" sz="2400" b="0" i="0" u="none" strike="noStrike" baseline="0" dirty="0">
                <a:latin typeface="CenturyGothic"/>
              </a:rPr>
              <a:t> Indonesia </a:t>
            </a:r>
          </a:p>
          <a:p>
            <a:pPr marL="803275" indent="-514350" algn="l">
              <a:buClr>
                <a:schemeClr val="tx1"/>
              </a:buClr>
              <a:buFont typeface="+mj-lt"/>
              <a:buAutoNum type="arabicPeriod"/>
            </a:pPr>
            <a:r>
              <a:rPr lang="sv-SE" sz="2400" b="1" i="0" u="none" strike="noStrike" baseline="0" dirty="0">
                <a:latin typeface="CenturyGothic-Bold"/>
              </a:rPr>
              <a:t>Teknologi, penyakit, dan praktik medis </a:t>
            </a:r>
            <a:r>
              <a:rPr lang="en-ID" sz="2400" b="0" i="0" u="none" strike="noStrike" baseline="0" dirty="0" err="1">
                <a:latin typeface="CenturyGothic"/>
              </a:rPr>
              <a:t>berkembang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serta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terdapat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sistem</a:t>
            </a:r>
            <a:r>
              <a:rPr lang="en-ID" sz="2400" b="0" i="0" u="none" strike="noStrike" baseline="0" dirty="0">
                <a:latin typeface="CenturyGothic"/>
              </a:rPr>
              <a:t>/tata </a:t>
            </a:r>
            <a:r>
              <a:rPr lang="en-ID" sz="2400" b="0" i="0" u="none" strike="noStrike" baseline="0" dirty="0" err="1">
                <a:latin typeface="CenturyGothic"/>
              </a:rPr>
              <a:t>cara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pengkodingan</a:t>
            </a:r>
            <a:r>
              <a:rPr lang="en-ID" sz="2400" b="0" i="0" u="none" strike="noStrike" baseline="0" dirty="0">
                <a:latin typeface="CenturyGothic"/>
              </a:rPr>
              <a:t> </a:t>
            </a:r>
            <a:r>
              <a:rPr lang="en-ID" sz="2400" b="0" i="0" u="none" strike="noStrike" baseline="0" dirty="0" err="1">
                <a:latin typeface="CenturyGothic"/>
              </a:rPr>
              <a:t>baru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956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3982A-8F46-1915-F2A5-998F7B019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87B7445-D902-1506-1C92-8F0FEAC36656}"/>
              </a:ext>
            </a:extLst>
          </p:cNvPr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8296F6F-F925-5FAE-06E7-2DD73DB9FB1A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E91BEC1-7EFB-DA65-1B1B-448C41151351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624840F-8219-39C1-0620-04AC4C18D6C0}"/>
                </a:ext>
              </a:extLst>
            </p:cNvPr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45A840A1-DB98-2547-B0FF-1F1E36D01FB3}"/>
              </a:ext>
            </a:extLst>
          </p:cNvPr>
          <p:cNvSpPr/>
          <p:nvPr/>
        </p:nvSpPr>
        <p:spPr>
          <a:xfrm>
            <a:off x="644651" y="1100327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D5510E5-FD1E-AE2B-A4DA-154F1A5EE300}"/>
              </a:ext>
            </a:extLst>
          </p:cNvPr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5F94222-4C5F-8ECB-E72B-1A229D266BDF}"/>
                </a:ext>
              </a:extLst>
            </p:cNvPr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DA6A5D1-BC80-F830-8B26-D2485B12F25B}"/>
                </a:ext>
              </a:extLst>
            </p:cNvPr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8F993806-8025-2361-6B63-D1142205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79" y="1110487"/>
            <a:ext cx="10266172" cy="677108"/>
          </a:xfrm>
        </p:spPr>
        <p:txBody>
          <a:bodyPr/>
          <a:lstStyle/>
          <a:p>
            <a:r>
              <a:rPr lang="en-ID" dirty="0" err="1">
                <a:solidFill>
                  <a:schemeClr val="tx1"/>
                </a:solidFill>
                <a:latin typeface="CenturyGothic-Bold"/>
              </a:rPr>
              <a:t>Revisi</a:t>
            </a:r>
            <a:r>
              <a:rPr lang="en-ID" dirty="0">
                <a:solidFill>
                  <a:schemeClr val="tx1"/>
                </a:solidFill>
                <a:latin typeface="CenturyGothic-Bold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enturyGothic-Bold"/>
              </a:rPr>
              <a:t>tarif</a:t>
            </a:r>
            <a:r>
              <a:rPr lang="en-ID" dirty="0">
                <a:solidFill>
                  <a:schemeClr val="tx1"/>
                </a:solidFill>
                <a:latin typeface="CenturyGothic-Bold"/>
              </a:rPr>
              <a:t> </a:t>
            </a:r>
            <a:r>
              <a:rPr lang="en-ID" b="0" dirty="0" err="1">
                <a:solidFill>
                  <a:schemeClr val="tx1"/>
                </a:solidFill>
                <a:latin typeface="CenturyGothic"/>
              </a:rPr>
              <a:t>diperlukan</a:t>
            </a:r>
            <a:r>
              <a:rPr lang="en-ID" b="0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en-ID" b="0" dirty="0" err="1">
                <a:solidFill>
                  <a:schemeClr val="tx1"/>
                </a:solidFill>
                <a:latin typeface="CenturyGothic"/>
              </a:rPr>
              <a:t>ketika</a:t>
            </a:r>
            <a:r>
              <a:rPr lang="en-ID" b="0" dirty="0">
                <a:solidFill>
                  <a:schemeClr val="tx1"/>
                </a:solidFill>
                <a:latin typeface="CenturyGothic"/>
              </a:rPr>
              <a:t>:</a:t>
            </a:r>
            <a:endParaRPr lang="en-ID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342DC8-0843-41B9-6CAA-DD9F3803B687}"/>
              </a:ext>
            </a:extLst>
          </p:cNvPr>
          <p:cNvSpPr txBox="1">
            <a:spLocks/>
          </p:cNvSpPr>
          <p:nvPr/>
        </p:nvSpPr>
        <p:spPr>
          <a:xfrm>
            <a:off x="962279" y="2460158"/>
            <a:ext cx="4905121" cy="36434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bg1"/>
              </a:buClr>
              <a:buFont typeface="+mj-lt"/>
              <a:buAutoNum type="alphaUcPeriod"/>
            </a:pPr>
            <a:r>
              <a:rPr lang="en-ID" sz="3200" b="1" dirty="0">
                <a:solidFill>
                  <a:srgbClr val="000000"/>
                </a:solidFill>
                <a:latin typeface="CenturyGothic-Bold"/>
              </a:rPr>
              <a:t>Grouper </a:t>
            </a:r>
            <a:r>
              <a:rPr lang="en-ID" sz="3200" b="1" dirty="0" err="1">
                <a:solidFill>
                  <a:srgbClr val="000000"/>
                </a:solidFill>
                <a:latin typeface="CenturyGothic-Bold"/>
              </a:rPr>
              <a:t>berubah</a:t>
            </a:r>
            <a:r>
              <a:rPr lang="en-ID" sz="3200" b="1" dirty="0">
                <a:solidFill>
                  <a:srgbClr val="000000"/>
                </a:solidFill>
                <a:latin typeface="CenturyGothic-Bold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sehingga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klasifikasi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berubah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 </a:t>
            </a:r>
          </a:p>
          <a:p>
            <a:pPr marL="514350" indent="-514350">
              <a:buClr>
                <a:schemeClr val="bg1"/>
              </a:buClr>
              <a:buFont typeface="+mj-lt"/>
              <a:buAutoNum type="alphaUcPeriod"/>
            </a:pPr>
            <a:r>
              <a:rPr lang="en-ID" sz="3200" b="1" dirty="0" err="1">
                <a:solidFill>
                  <a:srgbClr val="000000"/>
                </a:solidFill>
                <a:latin typeface="CenturyGothic-Bold"/>
              </a:rPr>
              <a:t>Terdapat</a:t>
            </a:r>
            <a:r>
              <a:rPr lang="en-ID" sz="3200" b="1" dirty="0">
                <a:solidFill>
                  <a:srgbClr val="000000"/>
                </a:solidFill>
                <a:latin typeface="CenturyGothic-Bold"/>
              </a:rPr>
              <a:t> </a:t>
            </a:r>
            <a:r>
              <a:rPr lang="en-ID" sz="3200" b="1" dirty="0" err="1">
                <a:solidFill>
                  <a:srgbClr val="000000"/>
                </a:solidFill>
                <a:latin typeface="CenturyGothic-Bold"/>
              </a:rPr>
              <a:t>tarif</a:t>
            </a:r>
            <a:r>
              <a:rPr lang="en-ID" sz="3200" b="1" dirty="0">
                <a:solidFill>
                  <a:srgbClr val="000000"/>
                </a:solidFill>
                <a:latin typeface="CenturyGothic-Bold"/>
              </a:rPr>
              <a:t> </a:t>
            </a:r>
            <a:r>
              <a:rPr lang="en-ID" sz="3200" b="1" dirty="0" err="1">
                <a:solidFill>
                  <a:srgbClr val="000000"/>
                </a:solidFill>
                <a:latin typeface="CenturyGothic-Bold"/>
              </a:rPr>
              <a:t>layanan</a:t>
            </a:r>
            <a:r>
              <a:rPr lang="en-ID" sz="3200" b="1" dirty="0">
                <a:solidFill>
                  <a:srgbClr val="000000"/>
                </a:solidFill>
                <a:latin typeface="CenturyGothic-Bold"/>
              </a:rPr>
              <a:t> 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yang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terlalu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rendah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atau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terlalu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tinggi</a:t>
            </a:r>
            <a:endParaRPr lang="en-ID" sz="3200" dirty="0">
              <a:solidFill>
                <a:srgbClr val="000000"/>
              </a:solidFill>
              <a:latin typeface="CenturyGothic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lphaUcPeriod"/>
            </a:pPr>
            <a:r>
              <a:rPr lang="en-ID" sz="3200" b="1" dirty="0" err="1">
                <a:solidFill>
                  <a:srgbClr val="000000"/>
                </a:solidFill>
                <a:latin typeface="CenturyGothic-Bold"/>
              </a:rPr>
              <a:t>Terdapat</a:t>
            </a:r>
            <a:r>
              <a:rPr lang="en-ID" sz="3200" b="1" dirty="0">
                <a:solidFill>
                  <a:srgbClr val="000000"/>
                </a:solidFill>
                <a:latin typeface="CenturyGothic-Bold"/>
              </a:rPr>
              <a:t> </a:t>
            </a:r>
            <a:r>
              <a:rPr lang="en-ID" sz="3200" b="1" dirty="0" err="1">
                <a:solidFill>
                  <a:srgbClr val="000000"/>
                </a:solidFill>
                <a:latin typeface="CenturyGothic-Bold"/>
              </a:rPr>
              <a:t>perubahan</a:t>
            </a:r>
            <a:r>
              <a:rPr lang="en-ID" sz="3200" b="1" dirty="0">
                <a:solidFill>
                  <a:srgbClr val="000000"/>
                </a:solidFill>
                <a:latin typeface="CenturyGothic-Bold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teknologi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atau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biaya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obat-obatan</a:t>
            </a:r>
            <a:r>
              <a:rPr lang="en-ID" sz="3200" dirty="0">
                <a:solidFill>
                  <a:srgbClr val="000000"/>
                </a:solidFill>
                <a:latin typeface="CenturyGothic"/>
              </a:rPr>
              <a:t>, BMHP, </a:t>
            </a:r>
            <a:r>
              <a:rPr lang="en-ID" sz="3200" dirty="0" err="1">
                <a:solidFill>
                  <a:srgbClr val="000000"/>
                </a:solidFill>
                <a:latin typeface="CenturyGothic"/>
              </a:rPr>
              <a:t>dsb</a:t>
            </a:r>
            <a:endParaRPr lang="en-ID" sz="4400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28C3C96-CA5B-B17F-5EC6-9AE8240C8E15}"/>
              </a:ext>
            </a:extLst>
          </p:cNvPr>
          <p:cNvSpPr txBox="1">
            <a:spLocks/>
          </p:cNvSpPr>
          <p:nvPr/>
        </p:nvSpPr>
        <p:spPr>
          <a:xfrm>
            <a:off x="7162800" y="2460158"/>
            <a:ext cx="4419600" cy="36434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2800" b="1" dirty="0">
                <a:solidFill>
                  <a:schemeClr val="tx1"/>
                </a:solidFill>
                <a:latin typeface="CenturyGothic"/>
              </a:rPr>
              <a:t>Tarif bertujuan </a:t>
            </a:r>
          </a:p>
          <a:p>
            <a:pPr>
              <a:buClr>
                <a:schemeClr val="bg1"/>
              </a:buClr>
            </a:pPr>
            <a:r>
              <a:rPr lang="fi-FI" sz="2800" dirty="0">
                <a:solidFill>
                  <a:schemeClr val="tx1"/>
                </a:solidFill>
                <a:latin typeface="CenturyGothic"/>
              </a:rPr>
              <a:t>untuk </a:t>
            </a:r>
            <a:r>
              <a:rPr lang="fi-FI" sz="2800" b="1" dirty="0">
                <a:solidFill>
                  <a:schemeClr val="tx1"/>
                </a:solidFill>
                <a:latin typeface="CenturyGothic"/>
              </a:rPr>
              <a:t>memberikan kompensasi </a:t>
            </a:r>
            <a:r>
              <a:rPr lang="en-ID" sz="2800" dirty="0" err="1">
                <a:solidFill>
                  <a:schemeClr val="tx1"/>
                </a:solidFill>
                <a:latin typeface="CenturyGothic"/>
              </a:rPr>
              <a:t>bagi</a:t>
            </a:r>
            <a:r>
              <a:rPr lang="en-ID" sz="2800" dirty="0">
                <a:solidFill>
                  <a:schemeClr val="tx1"/>
                </a:solidFill>
                <a:latin typeface="CenturyGothic"/>
              </a:rPr>
              <a:t> RS </a:t>
            </a:r>
            <a:r>
              <a:rPr lang="en-ID" sz="2800" dirty="0" err="1">
                <a:solidFill>
                  <a:schemeClr val="tx1"/>
                </a:solidFill>
                <a:latin typeface="CenturyGothic"/>
              </a:rPr>
              <a:t>dengan</a:t>
            </a:r>
            <a:r>
              <a:rPr lang="en-ID" sz="2800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en-ID" sz="2800" b="1" dirty="0">
                <a:solidFill>
                  <a:schemeClr val="tx1"/>
                </a:solidFill>
                <a:latin typeface="CenturyGothic"/>
              </a:rPr>
              <a:t>rata-rata </a:t>
            </a:r>
            <a:r>
              <a:rPr lang="en-ID" sz="2800" b="1" dirty="0" err="1">
                <a:solidFill>
                  <a:schemeClr val="tx1"/>
                </a:solidFill>
                <a:latin typeface="CenturyGothic"/>
              </a:rPr>
              <a:t>biaya</a:t>
            </a:r>
            <a:r>
              <a:rPr lang="en-ID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en-ID" sz="2800" dirty="0">
                <a:solidFill>
                  <a:schemeClr val="tx1"/>
                </a:solidFill>
                <a:latin typeface="CenturyGothic"/>
              </a:rPr>
              <a:t>per </a:t>
            </a:r>
            <a:r>
              <a:rPr lang="en-ID" sz="2800" dirty="0" err="1">
                <a:solidFill>
                  <a:schemeClr val="tx1"/>
                </a:solidFill>
                <a:latin typeface="CenturyGothic"/>
              </a:rPr>
              <a:t>kasus</a:t>
            </a:r>
            <a:r>
              <a:rPr lang="en-ID" sz="2800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CenturyGothic"/>
              </a:rPr>
              <a:t>dalam</a:t>
            </a:r>
            <a:r>
              <a:rPr lang="en-ID" sz="2800" dirty="0">
                <a:solidFill>
                  <a:schemeClr val="tx1"/>
                </a:solidFill>
                <a:latin typeface="CenturyGothic"/>
              </a:rPr>
              <a:t> 1 </a:t>
            </a:r>
            <a:r>
              <a:rPr lang="en-ID" sz="2800" dirty="0" err="1">
                <a:solidFill>
                  <a:schemeClr val="tx1"/>
                </a:solidFill>
                <a:latin typeface="CenturyGothic"/>
              </a:rPr>
              <a:t>grup</a:t>
            </a:r>
            <a:r>
              <a:rPr lang="en-ID" sz="2800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CenturyGothic"/>
              </a:rPr>
              <a:t>berdasarkan</a:t>
            </a:r>
            <a:r>
              <a:rPr lang="en-ID" sz="2800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CenturyGothic"/>
              </a:rPr>
              <a:t>penggunaan</a:t>
            </a:r>
            <a:r>
              <a:rPr lang="en-ID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CenturyGothic"/>
              </a:rPr>
              <a:t>sumber</a:t>
            </a:r>
            <a:r>
              <a:rPr lang="en-ID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CenturyGothic"/>
              </a:rPr>
              <a:t>daya</a:t>
            </a:r>
            <a:r>
              <a:rPr lang="en-ID" sz="2800" b="1" dirty="0">
                <a:solidFill>
                  <a:schemeClr val="tx1"/>
                </a:solidFill>
                <a:latin typeface="CenturyGothic"/>
              </a:rPr>
              <a:t> yang </a:t>
            </a:r>
            <a:r>
              <a:rPr lang="en-ID" sz="2800" b="1" dirty="0" err="1">
                <a:solidFill>
                  <a:schemeClr val="tx1"/>
                </a:solidFill>
                <a:latin typeface="CenturyGothic"/>
              </a:rPr>
              <a:t>standar</a:t>
            </a:r>
            <a:r>
              <a:rPr lang="en-ID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CenturyGothic"/>
              </a:rPr>
              <a:t>secara</a:t>
            </a:r>
            <a:r>
              <a:rPr lang="en-ID" sz="2800" b="1" dirty="0">
                <a:solidFill>
                  <a:schemeClr val="tx1"/>
                </a:solidFill>
                <a:latin typeface="CenturyGothic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CenturyGothic"/>
              </a:rPr>
              <a:t>nasional</a:t>
            </a:r>
            <a:endParaRPr lang="en-ID" sz="2800" b="1" dirty="0">
              <a:solidFill>
                <a:schemeClr val="tx1"/>
              </a:solidFill>
              <a:latin typeface="CenturyGothic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A1DE159-6D24-46C3-DB9A-48E47D218D3C}"/>
              </a:ext>
            </a:extLst>
          </p:cNvPr>
          <p:cNvSpPr/>
          <p:nvPr/>
        </p:nvSpPr>
        <p:spPr>
          <a:xfrm>
            <a:off x="6095365" y="3352800"/>
            <a:ext cx="978408" cy="1268361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14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63132" y="698372"/>
            <a:ext cx="4432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Klasifikasi</a:t>
            </a:r>
            <a:r>
              <a:rPr spc="-85" dirty="0"/>
              <a:t> </a:t>
            </a:r>
            <a:r>
              <a:rPr spc="-10" dirty="0"/>
              <a:t>INA-</a:t>
            </a:r>
            <a:r>
              <a:rPr spc="-25" dirty="0"/>
              <a:t>CBG</a:t>
            </a:r>
          </a:p>
        </p:txBody>
      </p:sp>
      <p:sp>
        <p:nvSpPr>
          <p:cNvPr id="7" name="object 7"/>
          <p:cNvSpPr/>
          <p:nvPr/>
        </p:nvSpPr>
        <p:spPr>
          <a:xfrm>
            <a:off x="6094476" y="527304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10" h="1042669">
                <a:moveTo>
                  <a:pt x="67055" y="0"/>
                </a:moveTo>
                <a:lnTo>
                  <a:pt x="0" y="0"/>
                </a:lnTo>
                <a:lnTo>
                  <a:pt x="0" y="1042415"/>
                </a:lnTo>
                <a:lnTo>
                  <a:pt x="67055" y="1042415"/>
                </a:lnTo>
                <a:lnTo>
                  <a:pt x="67055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68808" y="1464563"/>
            <a:ext cx="4246245" cy="4384675"/>
            <a:chOff x="368808" y="1464563"/>
            <a:chExt cx="4246245" cy="438467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708" y="3922775"/>
              <a:ext cx="3511295" cy="19263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01852" y="3480815"/>
              <a:ext cx="3512820" cy="1268095"/>
            </a:xfrm>
            <a:custGeom>
              <a:avLst/>
              <a:gdLst/>
              <a:ahLst/>
              <a:cxnLst/>
              <a:rect l="l" t="t" r="r" b="b"/>
              <a:pathLst>
                <a:path w="3512820" h="1268095">
                  <a:moveTo>
                    <a:pt x="3501771" y="0"/>
                  </a:moveTo>
                  <a:lnTo>
                    <a:pt x="3493135" y="82423"/>
                  </a:lnTo>
                  <a:lnTo>
                    <a:pt x="3482086" y="159766"/>
                  </a:lnTo>
                  <a:lnTo>
                    <a:pt x="3466084" y="233299"/>
                  </a:lnTo>
                  <a:lnTo>
                    <a:pt x="3447669" y="303022"/>
                  </a:lnTo>
                  <a:lnTo>
                    <a:pt x="3423031" y="366395"/>
                  </a:lnTo>
                  <a:lnTo>
                    <a:pt x="3395980" y="426085"/>
                  </a:lnTo>
                  <a:lnTo>
                    <a:pt x="3366389" y="481838"/>
                  </a:lnTo>
                  <a:lnTo>
                    <a:pt x="3331972" y="532511"/>
                  </a:lnTo>
                  <a:lnTo>
                    <a:pt x="3296285" y="580771"/>
                  </a:lnTo>
                  <a:lnTo>
                    <a:pt x="3259455" y="623824"/>
                  </a:lnTo>
                  <a:lnTo>
                    <a:pt x="3217672" y="664464"/>
                  </a:lnTo>
                  <a:lnTo>
                    <a:pt x="3175762" y="701167"/>
                  </a:lnTo>
                  <a:lnTo>
                    <a:pt x="3132709" y="734187"/>
                  </a:lnTo>
                  <a:lnTo>
                    <a:pt x="3088513" y="763270"/>
                  </a:lnTo>
                  <a:lnTo>
                    <a:pt x="3044190" y="791210"/>
                  </a:lnTo>
                  <a:lnTo>
                    <a:pt x="2997454" y="815340"/>
                  </a:lnTo>
                  <a:lnTo>
                    <a:pt x="2951988" y="836803"/>
                  </a:lnTo>
                  <a:lnTo>
                    <a:pt x="2905252" y="857123"/>
                  </a:lnTo>
                  <a:lnTo>
                    <a:pt x="2814193" y="887603"/>
                  </a:lnTo>
                  <a:lnTo>
                    <a:pt x="2768727" y="899033"/>
                  </a:lnTo>
                  <a:lnTo>
                    <a:pt x="2726817" y="909193"/>
                  </a:lnTo>
                  <a:lnTo>
                    <a:pt x="2683764" y="919226"/>
                  </a:lnTo>
                  <a:lnTo>
                    <a:pt x="2605151" y="931926"/>
                  </a:lnTo>
                  <a:lnTo>
                    <a:pt x="2569464" y="935736"/>
                  </a:lnTo>
                  <a:lnTo>
                    <a:pt x="2537460" y="939546"/>
                  </a:lnTo>
                  <a:lnTo>
                    <a:pt x="2506726" y="942086"/>
                  </a:lnTo>
                  <a:lnTo>
                    <a:pt x="2455037" y="944626"/>
                  </a:lnTo>
                  <a:lnTo>
                    <a:pt x="654304" y="939546"/>
                  </a:lnTo>
                  <a:lnTo>
                    <a:pt x="541147" y="739267"/>
                  </a:lnTo>
                  <a:lnTo>
                    <a:pt x="432942" y="939546"/>
                  </a:lnTo>
                  <a:lnTo>
                    <a:pt x="120535" y="939546"/>
                  </a:lnTo>
                  <a:lnTo>
                    <a:pt x="118071" y="942086"/>
                  </a:lnTo>
                  <a:lnTo>
                    <a:pt x="111925" y="949706"/>
                  </a:lnTo>
                  <a:lnTo>
                    <a:pt x="104546" y="962406"/>
                  </a:lnTo>
                  <a:lnTo>
                    <a:pt x="94703" y="980186"/>
                  </a:lnTo>
                  <a:lnTo>
                    <a:pt x="82410" y="1001649"/>
                  </a:lnTo>
                  <a:lnTo>
                    <a:pt x="71335" y="1028319"/>
                  </a:lnTo>
                  <a:lnTo>
                    <a:pt x="56578" y="1057529"/>
                  </a:lnTo>
                  <a:lnTo>
                    <a:pt x="44284" y="1091692"/>
                  </a:lnTo>
                  <a:lnTo>
                    <a:pt x="30746" y="1128522"/>
                  </a:lnTo>
                  <a:lnTo>
                    <a:pt x="18453" y="1170305"/>
                  </a:lnTo>
                  <a:lnTo>
                    <a:pt x="8610" y="1214755"/>
                  </a:lnTo>
                  <a:lnTo>
                    <a:pt x="0" y="1261618"/>
                  </a:lnTo>
                  <a:lnTo>
                    <a:pt x="2457450" y="1267968"/>
                  </a:lnTo>
                  <a:lnTo>
                    <a:pt x="2474722" y="1266698"/>
                  </a:lnTo>
                  <a:lnTo>
                    <a:pt x="2498090" y="1265428"/>
                  </a:lnTo>
                  <a:lnTo>
                    <a:pt x="2525141" y="1262888"/>
                  </a:lnTo>
                  <a:lnTo>
                    <a:pt x="2555875" y="1260348"/>
                  </a:lnTo>
                  <a:lnTo>
                    <a:pt x="2591562" y="1255268"/>
                  </a:lnTo>
                  <a:lnTo>
                    <a:pt x="2712085" y="1231138"/>
                  </a:lnTo>
                  <a:lnTo>
                    <a:pt x="2756408" y="1219835"/>
                  </a:lnTo>
                  <a:lnTo>
                    <a:pt x="2803144" y="1205865"/>
                  </a:lnTo>
                  <a:lnTo>
                    <a:pt x="2849880" y="1189355"/>
                  </a:lnTo>
                  <a:lnTo>
                    <a:pt x="2899029" y="1170305"/>
                  </a:lnTo>
                  <a:lnTo>
                    <a:pt x="2948305" y="1148842"/>
                  </a:lnTo>
                  <a:lnTo>
                    <a:pt x="2998724" y="1123442"/>
                  </a:lnTo>
                  <a:lnTo>
                    <a:pt x="3047873" y="1095502"/>
                  </a:lnTo>
                  <a:lnTo>
                    <a:pt x="3097149" y="1063879"/>
                  </a:lnTo>
                  <a:lnTo>
                    <a:pt x="3143885" y="1029589"/>
                  </a:lnTo>
                  <a:lnTo>
                    <a:pt x="3191764" y="990346"/>
                  </a:lnTo>
                  <a:lnTo>
                    <a:pt x="3237357" y="948436"/>
                  </a:lnTo>
                  <a:lnTo>
                    <a:pt x="3280410" y="900303"/>
                  </a:lnTo>
                  <a:lnTo>
                    <a:pt x="3322193" y="849503"/>
                  </a:lnTo>
                  <a:lnTo>
                    <a:pt x="3360293" y="793750"/>
                  </a:lnTo>
                  <a:lnTo>
                    <a:pt x="3395980" y="732917"/>
                  </a:lnTo>
                  <a:lnTo>
                    <a:pt x="3429127" y="668274"/>
                  </a:lnTo>
                  <a:lnTo>
                    <a:pt x="3457448" y="597154"/>
                  </a:lnTo>
                  <a:lnTo>
                    <a:pt x="3482086" y="521081"/>
                  </a:lnTo>
                  <a:lnTo>
                    <a:pt x="3503041" y="441198"/>
                  </a:lnTo>
                  <a:lnTo>
                    <a:pt x="3510407" y="333502"/>
                  </a:lnTo>
                  <a:lnTo>
                    <a:pt x="3512820" y="224409"/>
                  </a:lnTo>
                  <a:lnTo>
                    <a:pt x="3510407" y="111633"/>
                  </a:lnTo>
                  <a:lnTo>
                    <a:pt x="35017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1263" y="1464563"/>
              <a:ext cx="2863596" cy="28575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53311" y="1577339"/>
              <a:ext cx="2664460" cy="2792095"/>
            </a:xfrm>
            <a:custGeom>
              <a:avLst/>
              <a:gdLst/>
              <a:ahLst/>
              <a:cxnLst/>
              <a:rect l="l" t="t" r="r" b="b"/>
              <a:pathLst>
                <a:path w="2664460" h="2792095">
                  <a:moveTo>
                    <a:pt x="686307" y="0"/>
                  </a:moveTo>
                  <a:lnTo>
                    <a:pt x="614933" y="1270"/>
                  </a:lnTo>
                  <a:lnTo>
                    <a:pt x="538733" y="8889"/>
                  </a:lnTo>
                  <a:lnTo>
                    <a:pt x="459994" y="22860"/>
                  </a:lnTo>
                  <a:lnTo>
                    <a:pt x="377570" y="44323"/>
                  </a:lnTo>
                  <a:lnTo>
                    <a:pt x="281686" y="86233"/>
                  </a:lnTo>
                  <a:lnTo>
                    <a:pt x="188213" y="134365"/>
                  </a:lnTo>
                  <a:lnTo>
                    <a:pt x="92201" y="190119"/>
                  </a:lnTo>
                  <a:lnTo>
                    <a:pt x="0" y="249682"/>
                  </a:lnTo>
                  <a:lnTo>
                    <a:pt x="79882" y="216662"/>
                  </a:lnTo>
                  <a:lnTo>
                    <a:pt x="154940" y="188849"/>
                  </a:lnTo>
                  <a:lnTo>
                    <a:pt x="228726" y="168529"/>
                  </a:lnTo>
                  <a:lnTo>
                    <a:pt x="301370" y="154559"/>
                  </a:lnTo>
                  <a:lnTo>
                    <a:pt x="368935" y="145796"/>
                  </a:lnTo>
                  <a:lnTo>
                    <a:pt x="436625" y="143256"/>
                  </a:lnTo>
                  <a:lnTo>
                    <a:pt x="500506" y="145796"/>
                  </a:lnTo>
                  <a:lnTo>
                    <a:pt x="562101" y="154559"/>
                  </a:lnTo>
                  <a:lnTo>
                    <a:pt x="621157" y="165988"/>
                  </a:lnTo>
                  <a:lnTo>
                    <a:pt x="677671" y="182499"/>
                  </a:lnTo>
                  <a:lnTo>
                    <a:pt x="731774" y="201549"/>
                  </a:lnTo>
                  <a:lnTo>
                    <a:pt x="783463" y="224282"/>
                  </a:lnTo>
                  <a:lnTo>
                    <a:pt x="832612" y="250951"/>
                  </a:lnTo>
                  <a:lnTo>
                    <a:pt x="879348" y="278764"/>
                  </a:lnTo>
                  <a:lnTo>
                    <a:pt x="923670" y="309245"/>
                  </a:lnTo>
                  <a:lnTo>
                    <a:pt x="965454" y="342138"/>
                  </a:lnTo>
                  <a:lnTo>
                    <a:pt x="1004824" y="376427"/>
                  </a:lnTo>
                  <a:lnTo>
                    <a:pt x="1041781" y="410590"/>
                  </a:lnTo>
                  <a:lnTo>
                    <a:pt x="1077340" y="446150"/>
                  </a:lnTo>
                  <a:lnTo>
                    <a:pt x="1108075" y="480313"/>
                  </a:lnTo>
                  <a:lnTo>
                    <a:pt x="1138936" y="517017"/>
                  </a:lnTo>
                  <a:lnTo>
                    <a:pt x="1165987" y="551307"/>
                  </a:lnTo>
                  <a:lnTo>
                    <a:pt x="1190498" y="584200"/>
                  </a:lnTo>
                  <a:lnTo>
                    <a:pt x="1213865" y="617220"/>
                  </a:lnTo>
                  <a:lnTo>
                    <a:pt x="1250823" y="675513"/>
                  </a:lnTo>
                  <a:lnTo>
                    <a:pt x="1266825" y="700786"/>
                  </a:lnTo>
                  <a:lnTo>
                    <a:pt x="1279144" y="724915"/>
                  </a:lnTo>
                  <a:lnTo>
                    <a:pt x="1298829" y="759079"/>
                  </a:lnTo>
                  <a:lnTo>
                    <a:pt x="1303655" y="771779"/>
                  </a:lnTo>
                  <a:lnTo>
                    <a:pt x="1307338" y="779399"/>
                  </a:lnTo>
                  <a:lnTo>
                    <a:pt x="2090801" y="2319274"/>
                  </a:lnTo>
                  <a:lnTo>
                    <a:pt x="1970277" y="2510663"/>
                  </a:lnTo>
                  <a:lnTo>
                    <a:pt x="2190496" y="2511933"/>
                  </a:lnTo>
                  <a:lnTo>
                    <a:pt x="2331847" y="2789428"/>
                  </a:lnTo>
                  <a:lnTo>
                    <a:pt x="2336800" y="2789428"/>
                  </a:lnTo>
                  <a:lnTo>
                    <a:pt x="2349118" y="2790698"/>
                  </a:lnTo>
                  <a:lnTo>
                    <a:pt x="2369947" y="2791968"/>
                  </a:lnTo>
                  <a:lnTo>
                    <a:pt x="2397125" y="2791968"/>
                  </a:lnTo>
                  <a:lnTo>
                    <a:pt x="2469641" y="2788158"/>
                  </a:lnTo>
                  <a:lnTo>
                    <a:pt x="2511425" y="2781808"/>
                  </a:lnTo>
                  <a:lnTo>
                    <a:pt x="2559430" y="2772918"/>
                  </a:lnTo>
                  <a:lnTo>
                    <a:pt x="2609850" y="2761615"/>
                  </a:lnTo>
                  <a:lnTo>
                    <a:pt x="2663952" y="2743835"/>
                  </a:lnTo>
                  <a:lnTo>
                    <a:pt x="1571752" y="599439"/>
                  </a:lnTo>
                  <a:lnTo>
                    <a:pt x="1570608" y="596900"/>
                  </a:lnTo>
                  <a:lnTo>
                    <a:pt x="1559560" y="576580"/>
                  </a:lnTo>
                  <a:lnTo>
                    <a:pt x="1548383" y="558926"/>
                  </a:lnTo>
                  <a:lnTo>
                    <a:pt x="1537335" y="537337"/>
                  </a:lnTo>
                  <a:lnTo>
                    <a:pt x="1521333" y="514604"/>
                  </a:lnTo>
                  <a:lnTo>
                    <a:pt x="1502918" y="486663"/>
                  </a:lnTo>
                  <a:lnTo>
                    <a:pt x="1458595" y="424561"/>
                  </a:lnTo>
                  <a:lnTo>
                    <a:pt x="1431544" y="391668"/>
                  </a:lnTo>
                  <a:lnTo>
                    <a:pt x="1402080" y="357377"/>
                  </a:lnTo>
                  <a:lnTo>
                    <a:pt x="1370076" y="321945"/>
                  </a:lnTo>
                  <a:lnTo>
                    <a:pt x="1296289" y="250951"/>
                  </a:lnTo>
                  <a:lnTo>
                    <a:pt x="1254506" y="216662"/>
                  </a:lnTo>
                  <a:lnTo>
                    <a:pt x="1211452" y="182499"/>
                  </a:lnTo>
                  <a:lnTo>
                    <a:pt x="1164717" y="149606"/>
                  </a:lnTo>
                  <a:lnTo>
                    <a:pt x="1114298" y="119125"/>
                  </a:lnTo>
                  <a:lnTo>
                    <a:pt x="1062608" y="91186"/>
                  </a:lnTo>
                  <a:lnTo>
                    <a:pt x="1007237" y="68452"/>
                  </a:lnTo>
                  <a:lnTo>
                    <a:pt x="948308" y="45593"/>
                  </a:lnTo>
                  <a:lnTo>
                    <a:pt x="887983" y="27939"/>
                  </a:lnTo>
                  <a:lnTo>
                    <a:pt x="822832" y="13970"/>
                  </a:lnTo>
                  <a:lnTo>
                    <a:pt x="756412" y="3810"/>
                  </a:lnTo>
                  <a:lnTo>
                    <a:pt x="686307" y="0"/>
                  </a:lnTo>
                  <a:close/>
                </a:path>
              </a:pathLst>
            </a:custGeom>
            <a:solidFill>
              <a:srgbClr val="A6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808" y="1752600"/>
              <a:ext cx="1978152" cy="35844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627" y="1962912"/>
              <a:ext cx="1709927" cy="36179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0860" y="2271797"/>
              <a:ext cx="807491" cy="14071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808" y="2622803"/>
              <a:ext cx="565404" cy="6248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4615" y="2366772"/>
              <a:ext cx="845819" cy="8717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9508" y="4872228"/>
              <a:ext cx="746759" cy="7696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0324" y="3086100"/>
              <a:ext cx="1374648" cy="14112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6252" y="3432047"/>
              <a:ext cx="999718" cy="75895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905761" y="3161537"/>
              <a:ext cx="1089660" cy="1126490"/>
            </a:xfrm>
            <a:custGeom>
              <a:avLst/>
              <a:gdLst/>
              <a:ahLst/>
              <a:cxnLst/>
              <a:rect l="l" t="t" r="r" b="b"/>
              <a:pathLst>
                <a:path w="1089660" h="1126489">
                  <a:moveTo>
                    <a:pt x="544830" y="0"/>
                  </a:moveTo>
                  <a:lnTo>
                    <a:pt x="497825" y="2066"/>
                  </a:lnTo>
                  <a:lnTo>
                    <a:pt x="451930" y="8154"/>
                  </a:lnTo>
                  <a:lnTo>
                    <a:pt x="407307" y="18094"/>
                  </a:lnTo>
                  <a:lnTo>
                    <a:pt x="364121" y="31717"/>
                  </a:lnTo>
                  <a:lnTo>
                    <a:pt x="322536" y="48853"/>
                  </a:lnTo>
                  <a:lnTo>
                    <a:pt x="282714" y="69335"/>
                  </a:lnTo>
                  <a:lnTo>
                    <a:pt x="244820" y="92993"/>
                  </a:lnTo>
                  <a:lnTo>
                    <a:pt x="209017" y="119658"/>
                  </a:lnTo>
                  <a:lnTo>
                    <a:pt x="175468" y="149162"/>
                  </a:lnTo>
                  <a:lnTo>
                    <a:pt x="144338" y="181334"/>
                  </a:lnTo>
                  <a:lnTo>
                    <a:pt x="115791" y="216007"/>
                  </a:lnTo>
                  <a:lnTo>
                    <a:pt x="89988" y="253011"/>
                  </a:lnTo>
                  <a:lnTo>
                    <a:pt x="67096" y="292177"/>
                  </a:lnTo>
                  <a:lnTo>
                    <a:pt x="47276" y="333336"/>
                  </a:lnTo>
                  <a:lnTo>
                    <a:pt x="30693" y="376320"/>
                  </a:lnTo>
                  <a:lnTo>
                    <a:pt x="17510" y="420959"/>
                  </a:lnTo>
                  <a:lnTo>
                    <a:pt x="7891" y="467084"/>
                  </a:lnTo>
                  <a:lnTo>
                    <a:pt x="2000" y="514526"/>
                  </a:lnTo>
                  <a:lnTo>
                    <a:pt x="0" y="563118"/>
                  </a:lnTo>
                  <a:lnTo>
                    <a:pt x="2000" y="611709"/>
                  </a:lnTo>
                  <a:lnTo>
                    <a:pt x="7891" y="659151"/>
                  </a:lnTo>
                  <a:lnTo>
                    <a:pt x="17510" y="705276"/>
                  </a:lnTo>
                  <a:lnTo>
                    <a:pt x="30693" y="749915"/>
                  </a:lnTo>
                  <a:lnTo>
                    <a:pt x="47276" y="792899"/>
                  </a:lnTo>
                  <a:lnTo>
                    <a:pt x="67096" y="834058"/>
                  </a:lnTo>
                  <a:lnTo>
                    <a:pt x="89988" y="873224"/>
                  </a:lnTo>
                  <a:lnTo>
                    <a:pt x="115791" y="910228"/>
                  </a:lnTo>
                  <a:lnTo>
                    <a:pt x="144338" y="944901"/>
                  </a:lnTo>
                  <a:lnTo>
                    <a:pt x="175468" y="977073"/>
                  </a:lnTo>
                  <a:lnTo>
                    <a:pt x="209017" y="1006577"/>
                  </a:lnTo>
                  <a:lnTo>
                    <a:pt x="244820" y="1033242"/>
                  </a:lnTo>
                  <a:lnTo>
                    <a:pt x="282714" y="1056900"/>
                  </a:lnTo>
                  <a:lnTo>
                    <a:pt x="322536" y="1077382"/>
                  </a:lnTo>
                  <a:lnTo>
                    <a:pt x="364121" y="1094518"/>
                  </a:lnTo>
                  <a:lnTo>
                    <a:pt x="407307" y="1108141"/>
                  </a:lnTo>
                  <a:lnTo>
                    <a:pt x="451930" y="1118081"/>
                  </a:lnTo>
                  <a:lnTo>
                    <a:pt x="497825" y="1124169"/>
                  </a:lnTo>
                  <a:lnTo>
                    <a:pt x="544830" y="1126236"/>
                  </a:lnTo>
                  <a:lnTo>
                    <a:pt x="591834" y="1124169"/>
                  </a:lnTo>
                  <a:lnTo>
                    <a:pt x="637729" y="1118081"/>
                  </a:lnTo>
                  <a:lnTo>
                    <a:pt x="682352" y="1108141"/>
                  </a:lnTo>
                  <a:lnTo>
                    <a:pt x="725538" y="1094518"/>
                  </a:lnTo>
                  <a:lnTo>
                    <a:pt x="767123" y="1077382"/>
                  </a:lnTo>
                  <a:lnTo>
                    <a:pt x="806945" y="1056900"/>
                  </a:lnTo>
                  <a:lnTo>
                    <a:pt x="844839" y="1033242"/>
                  </a:lnTo>
                  <a:lnTo>
                    <a:pt x="880642" y="1006577"/>
                  </a:lnTo>
                  <a:lnTo>
                    <a:pt x="914191" y="977073"/>
                  </a:lnTo>
                  <a:lnTo>
                    <a:pt x="945321" y="944901"/>
                  </a:lnTo>
                  <a:lnTo>
                    <a:pt x="973868" y="910228"/>
                  </a:lnTo>
                  <a:lnTo>
                    <a:pt x="999671" y="873224"/>
                  </a:lnTo>
                  <a:lnTo>
                    <a:pt x="1022563" y="834058"/>
                  </a:lnTo>
                  <a:lnTo>
                    <a:pt x="1042383" y="792899"/>
                  </a:lnTo>
                  <a:lnTo>
                    <a:pt x="1058966" y="749915"/>
                  </a:lnTo>
                  <a:lnTo>
                    <a:pt x="1072149" y="705276"/>
                  </a:lnTo>
                  <a:lnTo>
                    <a:pt x="1081768" y="659151"/>
                  </a:lnTo>
                  <a:lnTo>
                    <a:pt x="1087659" y="611709"/>
                  </a:lnTo>
                  <a:lnTo>
                    <a:pt x="1089660" y="563118"/>
                  </a:lnTo>
                  <a:lnTo>
                    <a:pt x="1087659" y="514526"/>
                  </a:lnTo>
                  <a:lnTo>
                    <a:pt x="1081768" y="467084"/>
                  </a:lnTo>
                  <a:lnTo>
                    <a:pt x="1072149" y="420959"/>
                  </a:lnTo>
                  <a:lnTo>
                    <a:pt x="1058966" y="376320"/>
                  </a:lnTo>
                  <a:lnTo>
                    <a:pt x="1042383" y="333336"/>
                  </a:lnTo>
                  <a:lnTo>
                    <a:pt x="1022563" y="292177"/>
                  </a:lnTo>
                  <a:lnTo>
                    <a:pt x="999671" y="253011"/>
                  </a:lnTo>
                  <a:lnTo>
                    <a:pt x="973868" y="216007"/>
                  </a:lnTo>
                  <a:lnTo>
                    <a:pt x="945321" y="181334"/>
                  </a:lnTo>
                  <a:lnTo>
                    <a:pt x="914191" y="149162"/>
                  </a:lnTo>
                  <a:lnTo>
                    <a:pt x="880642" y="119658"/>
                  </a:lnTo>
                  <a:lnTo>
                    <a:pt x="844839" y="92993"/>
                  </a:lnTo>
                  <a:lnTo>
                    <a:pt x="806945" y="69335"/>
                  </a:lnTo>
                  <a:lnTo>
                    <a:pt x="767123" y="48853"/>
                  </a:lnTo>
                  <a:lnTo>
                    <a:pt x="725538" y="31717"/>
                  </a:lnTo>
                  <a:lnTo>
                    <a:pt x="682352" y="18094"/>
                  </a:lnTo>
                  <a:lnTo>
                    <a:pt x="637729" y="8154"/>
                  </a:lnTo>
                  <a:lnTo>
                    <a:pt x="591834" y="2066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5761" y="3161537"/>
              <a:ext cx="1089660" cy="1126490"/>
            </a:xfrm>
            <a:custGeom>
              <a:avLst/>
              <a:gdLst/>
              <a:ahLst/>
              <a:cxnLst/>
              <a:rect l="l" t="t" r="r" b="b"/>
              <a:pathLst>
                <a:path w="1089660" h="1126489">
                  <a:moveTo>
                    <a:pt x="0" y="563118"/>
                  </a:moveTo>
                  <a:lnTo>
                    <a:pt x="2000" y="514526"/>
                  </a:lnTo>
                  <a:lnTo>
                    <a:pt x="7891" y="467084"/>
                  </a:lnTo>
                  <a:lnTo>
                    <a:pt x="17510" y="420959"/>
                  </a:lnTo>
                  <a:lnTo>
                    <a:pt x="30693" y="376320"/>
                  </a:lnTo>
                  <a:lnTo>
                    <a:pt x="47276" y="333336"/>
                  </a:lnTo>
                  <a:lnTo>
                    <a:pt x="67096" y="292177"/>
                  </a:lnTo>
                  <a:lnTo>
                    <a:pt x="89988" y="253011"/>
                  </a:lnTo>
                  <a:lnTo>
                    <a:pt x="115791" y="216007"/>
                  </a:lnTo>
                  <a:lnTo>
                    <a:pt x="144338" y="181334"/>
                  </a:lnTo>
                  <a:lnTo>
                    <a:pt x="175468" y="149162"/>
                  </a:lnTo>
                  <a:lnTo>
                    <a:pt x="209017" y="119658"/>
                  </a:lnTo>
                  <a:lnTo>
                    <a:pt x="244820" y="92993"/>
                  </a:lnTo>
                  <a:lnTo>
                    <a:pt x="282714" y="69335"/>
                  </a:lnTo>
                  <a:lnTo>
                    <a:pt x="322536" y="48853"/>
                  </a:lnTo>
                  <a:lnTo>
                    <a:pt x="364121" y="31717"/>
                  </a:lnTo>
                  <a:lnTo>
                    <a:pt x="407307" y="18094"/>
                  </a:lnTo>
                  <a:lnTo>
                    <a:pt x="451930" y="8154"/>
                  </a:lnTo>
                  <a:lnTo>
                    <a:pt x="497825" y="2066"/>
                  </a:lnTo>
                  <a:lnTo>
                    <a:pt x="544830" y="0"/>
                  </a:lnTo>
                  <a:lnTo>
                    <a:pt x="591834" y="2066"/>
                  </a:lnTo>
                  <a:lnTo>
                    <a:pt x="637729" y="8154"/>
                  </a:lnTo>
                  <a:lnTo>
                    <a:pt x="682352" y="18094"/>
                  </a:lnTo>
                  <a:lnTo>
                    <a:pt x="725538" y="31717"/>
                  </a:lnTo>
                  <a:lnTo>
                    <a:pt x="767123" y="48853"/>
                  </a:lnTo>
                  <a:lnTo>
                    <a:pt x="806945" y="69335"/>
                  </a:lnTo>
                  <a:lnTo>
                    <a:pt x="844839" y="92993"/>
                  </a:lnTo>
                  <a:lnTo>
                    <a:pt x="880642" y="119658"/>
                  </a:lnTo>
                  <a:lnTo>
                    <a:pt x="914191" y="149162"/>
                  </a:lnTo>
                  <a:lnTo>
                    <a:pt x="945321" y="181334"/>
                  </a:lnTo>
                  <a:lnTo>
                    <a:pt x="973868" y="216007"/>
                  </a:lnTo>
                  <a:lnTo>
                    <a:pt x="999671" y="253011"/>
                  </a:lnTo>
                  <a:lnTo>
                    <a:pt x="1022563" y="292177"/>
                  </a:lnTo>
                  <a:lnTo>
                    <a:pt x="1042383" y="333336"/>
                  </a:lnTo>
                  <a:lnTo>
                    <a:pt x="1058966" y="376320"/>
                  </a:lnTo>
                  <a:lnTo>
                    <a:pt x="1072149" y="420959"/>
                  </a:lnTo>
                  <a:lnTo>
                    <a:pt x="1081768" y="467084"/>
                  </a:lnTo>
                  <a:lnTo>
                    <a:pt x="1087659" y="514526"/>
                  </a:lnTo>
                  <a:lnTo>
                    <a:pt x="1089660" y="563118"/>
                  </a:lnTo>
                  <a:lnTo>
                    <a:pt x="1087659" y="611709"/>
                  </a:lnTo>
                  <a:lnTo>
                    <a:pt x="1081768" y="659151"/>
                  </a:lnTo>
                  <a:lnTo>
                    <a:pt x="1072149" y="705276"/>
                  </a:lnTo>
                  <a:lnTo>
                    <a:pt x="1058966" y="749915"/>
                  </a:lnTo>
                  <a:lnTo>
                    <a:pt x="1042383" y="792899"/>
                  </a:lnTo>
                  <a:lnTo>
                    <a:pt x="1022563" y="834058"/>
                  </a:lnTo>
                  <a:lnTo>
                    <a:pt x="999671" y="873224"/>
                  </a:lnTo>
                  <a:lnTo>
                    <a:pt x="973868" y="910228"/>
                  </a:lnTo>
                  <a:lnTo>
                    <a:pt x="945321" y="944901"/>
                  </a:lnTo>
                  <a:lnTo>
                    <a:pt x="914191" y="977073"/>
                  </a:lnTo>
                  <a:lnTo>
                    <a:pt x="880642" y="1006577"/>
                  </a:lnTo>
                  <a:lnTo>
                    <a:pt x="844839" y="1033242"/>
                  </a:lnTo>
                  <a:lnTo>
                    <a:pt x="806945" y="1056900"/>
                  </a:lnTo>
                  <a:lnTo>
                    <a:pt x="767123" y="1077382"/>
                  </a:lnTo>
                  <a:lnTo>
                    <a:pt x="725538" y="1094518"/>
                  </a:lnTo>
                  <a:lnTo>
                    <a:pt x="682352" y="1108141"/>
                  </a:lnTo>
                  <a:lnTo>
                    <a:pt x="637729" y="1118081"/>
                  </a:lnTo>
                  <a:lnTo>
                    <a:pt x="591834" y="1124169"/>
                  </a:lnTo>
                  <a:lnTo>
                    <a:pt x="544830" y="1126236"/>
                  </a:lnTo>
                  <a:lnTo>
                    <a:pt x="497825" y="1124169"/>
                  </a:lnTo>
                  <a:lnTo>
                    <a:pt x="451930" y="1118081"/>
                  </a:lnTo>
                  <a:lnTo>
                    <a:pt x="407307" y="1108141"/>
                  </a:lnTo>
                  <a:lnTo>
                    <a:pt x="364121" y="1094518"/>
                  </a:lnTo>
                  <a:lnTo>
                    <a:pt x="322536" y="1077382"/>
                  </a:lnTo>
                  <a:lnTo>
                    <a:pt x="282714" y="1056900"/>
                  </a:lnTo>
                  <a:lnTo>
                    <a:pt x="244820" y="1033242"/>
                  </a:lnTo>
                  <a:lnTo>
                    <a:pt x="209017" y="1006577"/>
                  </a:lnTo>
                  <a:lnTo>
                    <a:pt x="175468" y="977073"/>
                  </a:lnTo>
                  <a:lnTo>
                    <a:pt x="144338" y="944901"/>
                  </a:lnTo>
                  <a:lnTo>
                    <a:pt x="115791" y="910228"/>
                  </a:lnTo>
                  <a:lnTo>
                    <a:pt x="89988" y="873224"/>
                  </a:lnTo>
                  <a:lnTo>
                    <a:pt x="67096" y="834058"/>
                  </a:lnTo>
                  <a:lnTo>
                    <a:pt x="47276" y="792899"/>
                  </a:lnTo>
                  <a:lnTo>
                    <a:pt x="30693" y="749915"/>
                  </a:lnTo>
                  <a:lnTo>
                    <a:pt x="17510" y="705276"/>
                  </a:lnTo>
                  <a:lnTo>
                    <a:pt x="7891" y="659151"/>
                  </a:lnTo>
                  <a:lnTo>
                    <a:pt x="2000" y="611709"/>
                  </a:lnTo>
                  <a:lnTo>
                    <a:pt x="0" y="563118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56205" y="3524250"/>
            <a:ext cx="586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INA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Grouper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94476" y="1804416"/>
            <a:ext cx="5728970" cy="83058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 marR="211454" algn="just">
              <a:lnSpc>
                <a:spcPct val="100000"/>
              </a:lnSpc>
              <a:spcBef>
                <a:spcPts val="320"/>
              </a:spcBef>
            </a:pPr>
            <a:r>
              <a:rPr sz="1600" dirty="0">
                <a:latin typeface="Arial"/>
                <a:cs typeface="Arial"/>
              </a:rPr>
              <a:t>Merupakan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proses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pengelompokan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ulang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kasus-</a:t>
            </a:r>
            <a:r>
              <a:rPr sz="1600" dirty="0">
                <a:latin typeface="Arial"/>
                <a:cs typeface="Arial"/>
              </a:rPr>
              <a:t>kasus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yang </a:t>
            </a:r>
            <a:r>
              <a:rPr sz="1600" dirty="0">
                <a:latin typeface="Arial"/>
                <a:cs typeface="Arial"/>
              </a:rPr>
              <a:t>ada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melalui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diagnosis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prosedur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terdapat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dalam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ICD </a:t>
            </a:r>
            <a:r>
              <a:rPr sz="1600" dirty="0">
                <a:latin typeface="Arial"/>
                <a:cs typeface="Arial"/>
              </a:rPr>
              <a:t>untuk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disesuaikan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dengan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kondisi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lokal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Indonesia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4485" y="2974035"/>
            <a:ext cx="56184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Berperan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melakukan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analisis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statistik,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pembuatan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logic 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grouper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74485" y="5066157"/>
            <a:ext cx="565594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Berperan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menyediakan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billing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data </a:t>
            </a:r>
            <a:r>
              <a:rPr sz="2000" dirty="0">
                <a:latin typeface="Arial"/>
                <a:cs typeface="Arial"/>
              </a:rPr>
              <a:t>costing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akan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digunakan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dalam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analisis </a:t>
            </a:r>
            <a:r>
              <a:rPr sz="2000" dirty="0">
                <a:latin typeface="Arial"/>
                <a:cs typeface="Arial"/>
              </a:rPr>
              <a:t>statistik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untuk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menggambarkan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homogenitas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hasil </a:t>
            </a:r>
            <a:r>
              <a:rPr sz="2000" dirty="0">
                <a:latin typeface="Arial"/>
                <a:cs typeface="Arial"/>
              </a:rPr>
              <a:t>proses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reklasifikasi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48071" y="2926079"/>
            <a:ext cx="875030" cy="739140"/>
          </a:xfrm>
          <a:custGeom>
            <a:avLst/>
            <a:gdLst/>
            <a:ahLst/>
            <a:cxnLst/>
            <a:rect l="l" t="t" r="r" b="b"/>
            <a:pathLst>
              <a:path w="875029" h="739139">
                <a:moveTo>
                  <a:pt x="751586" y="0"/>
                </a:moveTo>
                <a:lnTo>
                  <a:pt x="123189" y="0"/>
                </a:lnTo>
                <a:lnTo>
                  <a:pt x="75223" y="9675"/>
                </a:lnTo>
                <a:lnTo>
                  <a:pt x="36067" y="36068"/>
                </a:lnTo>
                <a:lnTo>
                  <a:pt x="9675" y="75223"/>
                </a:lnTo>
                <a:lnTo>
                  <a:pt x="0" y="123190"/>
                </a:lnTo>
                <a:lnTo>
                  <a:pt x="0" y="615950"/>
                </a:lnTo>
                <a:lnTo>
                  <a:pt x="9675" y="663916"/>
                </a:lnTo>
                <a:lnTo>
                  <a:pt x="36067" y="703072"/>
                </a:lnTo>
                <a:lnTo>
                  <a:pt x="75223" y="729464"/>
                </a:lnTo>
                <a:lnTo>
                  <a:pt x="123189" y="739140"/>
                </a:lnTo>
                <a:lnTo>
                  <a:pt x="751586" y="739140"/>
                </a:lnTo>
                <a:lnTo>
                  <a:pt x="799552" y="729464"/>
                </a:lnTo>
                <a:lnTo>
                  <a:pt x="838707" y="703072"/>
                </a:lnTo>
                <a:lnTo>
                  <a:pt x="865100" y="663916"/>
                </a:lnTo>
                <a:lnTo>
                  <a:pt x="874776" y="615950"/>
                </a:lnTo>
                <a:lnTo>
                  <a:pt x="874776" y="123190"/>
                </a:lnTo>
                <a:lnTo>
                  <a:pt x="865100" y="75223"/>
                </a:lnTo>
                <a:lnTo>
                  <a:pt x="838707" y="36068"/>
                </a:lnTo>
                <a:lnTo>
                  <a:pt x="799552" y="9675"/>
                </a:lnTo>
                <a:lnTo>
                  <a:pt x="751586" y="0"/>
                </a:lnTo>
                <a:close/>
              </a:path>
            </a:pathLst>
          </a:custGeom>
          <a:solidFill>
            <a:srgbClr val="9CA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8071" y="3927347"/>
            <a:ext cx="875030" cy="741045"/>
          </a:xfrm>
          <a:custGeom>
            <a:avLst/>
            <a:gdLst/>
            <a:ahLst/>
            <a:cxnLst/>
            <a:rect l="l" t="t" r="r" b="b"/>
            <a:pathLst>
              <a:path w="875029" h="741045">
                <a:moveTo>
                  <a:pt x="751331" y="0"/>
                </a:moveTo>
                <a:lnTo>
                  <a:pt x="123443" y="0"/>
                </a:lnTo>
                <a:lnTo>
                  <a:pt x="75384" y="9697"/>
                </a:lnTo>
                <a:lnTo>
                  <a:pt x="36147" y="36147"/>
                </a:lnTo>
                <a:lnTo>
                  <a:pt x="9697" y="75384"/>
                </a:lnTo>
                <a:lnTo>
                  <a:pt x="0" y="123443"/>
                </a:lnTo>
                <a:lnTo>
                  <a:pt x="0" y="617219"/>
                </a:lnTo>
                <a:lnTo>
                  <a:pt x="9697" y="665279"/>
                </a:lnTo>
                <a:lnTo>
                  <a:pt x="36147" y="704516"/>
                </a:lnTo>
                <a:lnTo>
                  <a:pt x="75384" y="730966"/>
                </a:lnTo>
                <a:lnTo>
                  <a:pt x="123443" y="740663"/>
                </a:lnTo>
                <a:lnTo>
                  <a:pt x="751331" y="740663"/>
                </a:lnTo>
                <a:lnTo>
                  <a:pt x="799391" y="730966"/>
                </a:lnTo>
                <a:lnTo>
                  <a:pt x="838628" y="704516"/>
                </a:lnTo>
                <a:lnTo>
                  <a:pt x="865078" y="665279"/>
                </a:lnTo>
                <a:lnTo>
                  <a:pt x="874776" y="617219"/>
                </a:lnTo>
                <a:lnTo>
                  <a:pt x="874776" y="123443"/>
                </a:lnTo>
                <a:lnTo>
                  <a:pt x="865078" y="75384"/>
                </a:lnTo>
                <a:lnTo>
                  <a:pt x="838628" y="36147"/>
                </a:lnTo>
                <a:lnTo>
                  <a:pt x="799391" y="9697"/>
                </a:lnTo>
                <a:lnTo>
                  <a:pt x="75133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79390" y="2879344"/>
            <a:ext cx="6565265" cy="19748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0"/>
              </a:spcBef>
            </a:pPr>
            <a:r>
              <a:rPr sz="4000" b="1" spc="-25" dirty="0">
                <a:latin typeface="Arial"/>
                <a:cs typeface="Arial"/>
              </a:rPr>
              <a:t>01</a:t>
            </a:r>
            <a:endParaRPr sz="4000">
              <a:latin typeface="Arial"/>
              <a:cs typeface="Arial"/>
            </a:endParaRPr>
          </a:p>
          <a:p>
            <a:pPr marL="907415" marR="30480" indent="-869950">
              <a:lnSpc>
                <a:spcPct val="92400"/>
              </a:lnSpc>
              <a:spcBef>
                <a:spcPts val="1040"/>
              </a:spcBef>
              <a:tabLst>
                <a:tab pos="907415" algn="l"/>
              </a:tabLst>
            </a:pPr>
            <a:r>
              <a:rPr sz="6000" b="1" spc="-37" baseline="-33333" dirty="0">
                <a:latin typeface="Arial"/>
                <a:cs typeface="Arial"/>
              </a:rPr>
              <a:t>02</a:t>
            </a:r>
            <a:r>
              <a:rPr sz="6000" b="1" baseline="-33333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Mempunyai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melakukan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mapping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partisi </a:t>
            </a:r>
            <a:r>
              <a:rPr sz="2000" dirty="0">
                <a:latin typeface="Arial"/>
                <a:cs typeface="Arial"/>
              </a:rPr>
              <a:t>dari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prosedur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serta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menyusun </a:t>
            </a:r>
            <a:r>
              <a:rPr sz="2000" dirty="0">
                <a:latin typeface="Arial"/>
                <a:cs typeface="Arial"/>
              </a:rPr>
              <a:t>algoritma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sesuai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dengan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kompetensinya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48071" y="5106923"/>
            <a:ext cx="875030" cy="741045"/>
          </a:xfrm>
          <a:custGeom>
            <a:avLst/>
            <a:gdLst/>
            <a:ahLst/>
            <a:cxnLst/>
            <a:rect l="l" t="t" r="r" b="b"/>
            <a:pathLst>
              <a:path w="875029" h="741045">
                <a:moveTo>
                  <a:pt x="751331" y="0"/>
                </a:moveTo>
                <a:lnTo>
                  <a:pt x="123443" y="0"/>
                </a:lnTo>
                <a:lnTo>
                  <a:pt x="75384" y="9697"/>
                </a:lnTo>
                <a:lnTo>
                  <a:pt x="36147" y="36147"/>
                </a:lnTo>
                <a:lnTo>
                  <a:pt x="9697" y="75384"/>
                </a:lnTo>
                <a:lnTo>
                  <a:pt x="0" y="123443"/>
                </a:lnTo>
                <a:lnTo>
                  <a:pt x="0" y="617219"/>
                </a:lnTo>
                <a:lnTo>
                  <a:pt x="9697" y="665268"/>
                </a:lnTo>
                <a:lnTo>
                  <a:pt x="36147" y="704507"/>
                </a:lnTo>
                <a:lnTo>
                  <a:pt x="75384" y="730962"/>
                </a:lnTo>
                <a:lnTo>
                  <a:pt x="123443" y="740663"/>
                </a:lnTo>
                <a:lnTo>
                  <a:pt x="751331" y="740663"/>
                </a:lnTo>
                <a:lnTo>
                  <a:pt x="799391" y="730962"/>
                </a:lnTo>
                <a:lnTo>
                  <a:pt x="838628" y="704507"/>
                </a:lnTo>
                <a:lnTo>
                  <a:pt x="865078" y="665268"/>
                </a:lnTo>
                <a:lnTo>
                  <a:pt x="874776" y="617219"/>
                </a:lnTo>
                <a:lnTo>
                  <a:pt x="874776" y="123443"/>
                </a:lnTo>
                <a:lnTo>
                  <a:pt x="865078" y="75384"/>
                </a:lnTo>
                <a:lnTo>
                  <a:pt x="838628" y="36147"/>
                </a:lnTo>
                <a:lnTo>
                  <a:pt x="799391" y="9697"/>
                </a:lnTo>
                <a:lnTo>
                  <a:pt x="75133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04790" y="5146954"/>
            <a:ext cx="563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85" dirty="0">
                <a:latin typeface="Arial"/>
                <a:cs typeface="Arial"/>
              </a:rPr>
              <a:t>03</a:t>
            </a:r>
            <a:endParaRPr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82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C52C5-3C6A-BA5B-5E9F-F625E99DE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CB82679C-10E5-FB19-5B33-2D49FDC9CF46}"/>
              </a:ext>
            </a:extLst>
          </p:cNvPr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578CD949-5E2C-1340-A00C-A66994F317AB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84F4143-AA8C-595F-3714-798B8E2850F9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907B7F5-2E24-5737-EF51-FA5222F5927C}"/>
                </a:ext>
              </a:extLst>
            </p:cNvPr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C47987AC-72E4-E8F0-E288-20DDDC1C00E1}"/>
              </a:ext>
            </a:extLst>
          </p:cNvPr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DBA83EB-39A2-757C-AF20-B67B3FC73BA1}"/>
                </a:ext>
              </a:extLst>
            </p:cNvPr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DB3DE80-A75F-B0FD-97DF-367D50924654}"/>
                </a:ext>
              </a:extLst>
            </p:cNvPr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8B184978-524B-3E14-7E84-793BBE80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149392"/>
            <a:ext cx="4800600" cy="495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Content Placeholder 16">
            <a:extLst>
              <a:ext uri="{FF2B5EF4-FFF2-40B4-BE49-F238E27FC236}">
                <a16:creationId xmlns:a16="http://schemas.microsoft.com/office/drawing/2014/main" id="{E21035E4-9B68-DDE0-67CD-778AA6DE7E7E}"/>
              </a:ext>
            </a:extLst>
          </p:cNvPr>
          <p:cNvGraphicFramePr>
            <a:graphicFrameLocks/>
          </p:cNvGraphicFramePr>
          <p:nvPr/>
        </p:nvGraphicFramePr>
        <p:xfrm>
          <a:off x="6172200" y="1226703"/>
          <a:ext cx="5181600" cy="495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9AC50304-4A09-8FED-32AE-13546F1BEAC6}"/>
              </a:ext>
            </a:extLst>
          </p:cNvPr>
          <p:cNvSpPr/>
          <p:nvPr/>
        </p:nvSpPr>
        <p:spPr>
          <a:xfrm>
            <a:off x="5361038" y="3206469"/>
            <a:ext cx="1622323" cy="171081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5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CAB92-9541-0D2B-FC3E-3867F549D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8B5BA5C-C9FB-F608-C3C6-66DCAAEE7377}"/>
              </a:ext>
            </a:extLst>
          </p:cNvPr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095D5943-072B-43CC-9B0B-6CFDAB6521AF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438127A-DA0E-60F0-1AFD-3E2D057659BF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A1AC2CC-BEAF-C0E3-806D-A4D0026284A2}"/>
                </a:ext>
              </a:extLst>
            </p:cNvPr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AB2A1B8B-3DC0-F08F-4AE3-DED60F3D2AE6}"/>
              </a:ext>
            </a:extLst>
          </p:cNvPr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6870DC9-781F-7A3F-8434-C23E275278C2}"/>
                </a:ext>
              </a:extLst>
            </p:cNvPr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92413B4-AA24-723D-FC1F-ABB3742620C1}"/>
                </a:ext>
              </a:extLst>
            </p:cNvPr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32415E8-F792-1527-177F-CB8D8204D1D8}"/>
              </a:ext>
            </a:extLst>
          </p:cNvPr>
          <p:cNvGrpSpPr/>
          <p:nvPr/>
        </p:nvGrpSpPr>
        <p:grpSpPr>
          <a:xfrm>
            <a:off x="5561371" y="2182761"/>
            <a:ext cx="6266835" cy="3067774"/>
            <a:chOff x="1215513" y="1740284"/>
            <a:chExt cx="8078431" cy="40709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6E9A61-2978-13B3-1421-EE4F3A2D97DB}"/>
                </a:ext>
              </a:extLst>
            </p:cNvPr>
            <p:cNvSpPr txBox="1"/>
            <p:nvPr/>
          </p:nvSpPr>
          <p:spPr>
            <a:xfrm>
              <a:off x="1215513" y="2838074"/>
              <a:ext cx="924232" cy="102105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2</a:t>
              </a:r>
              <a:endParaRPr lang="en-ID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BD6464-E78F-3EF4-3AA6-9DEDC5517C72}"/>
                </a:ext>
              </a:extLst>
            </p:cNvPr>
            <p:cNvSpPr txBox="1"/>
            <p:nvPr/>
          </p:nvSpPr>
          <p:spPr>
            <a:xfrm>
              <a:off x="2435943" y="2849883"/>
              <a:ext cx="924232" cy="102105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4</a:t>
              </a:r>
              <a:endParaRPr lang="en-ID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9FDD5E-2E89-D94A-E9E6-65C89111BA8F}"/>
                </a:ext>
              </a:extLst>
            </p:cNvPr>
            <p:cNvSpPr txBox="1"/>
            <p:nvPr/>
          </p:nvSpPr>
          <p:spPr>
            <a:xfrm>
              <a:off x="3626873" y="2838075"/>
              <a:ext cx="924232" cy="1021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0</a:t>
              </a:r>
              <a:endParaRPr lang="en-ID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B3BDCE-E887-EAF5-D7D6-E884F00FA01F}"/>
                </a:ext>
              </a:extLst>
            </p:cNvPr>
            <p:cNvSpPr txBox="1"/>
            <p:nvPr/>
          </p:nvSpPr>
          <p:spPr>
            <a:xfrm>
              <a:off x="4822722" y="2849883"/>
              <a:ext cx="924232" cy="1021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1</a:t>
              </a:r>
              <a:endParaRPr lang="en-ID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78CECC-4743-9AF1-6A9F-9D47B3F0B7CE}"/>
                </a:ext>
              </a:extLst>
            </p:cNvPr>
            <p:cNvSpPr txBox="1"/>
            <p:nvPr/>
          </p:nvSpPr>
          <p:spPr>
            <a:xfrm>
              <a:off x="5982932" y="2849883"/>
              <a:ext cx="924232" cy="10210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2</a:t>
              </a:r>
              <a:endParaRPr lang="en-ID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54A9CC-6E1E-B2A3-079B-755B1E172F47}"/>
                </a:ext>
              </a:extLst>
            </p:cNvPr>
            <p:cNvSpPr txBox="1"/>
            <p:nvPr/>
          </p:nvSpPr>
          <p:spPr>
            <a:xfrm>
              <a:off x="7143141" y="2838074"/>
              <a:ext cx="924232" cy="10210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1</a:t>
              </a:r>
              <a:endParaRPr lang="en-ID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FAC37F-A5D5-C4A9-B4B9-25FDC707BA41}"/>
                </a:ext>
              </a:extLst>
            </p:cNvPr>
            <p:cNvSpPr txBox="1"/>
            <p:nvPr/>
          </p:nvSpPr>
          <p:spPr>
            <a:xfrm>
              <a:off x="8369712" y="2849883"/>
              <a:ext cx="924232" cy="102105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0</a:t>
              </a:r>
              <a:endParaRPr lang="en-ID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8A01F484-DE9A-A65C-EE5F-C310C6E95274}"/>
                </a:ext>
              </a:extLst>
            </p:cNvPr>
            <p:cNvSpPr/>
            <p:nvPr/>
          </p:nvSpPr>
          <p:spPr>
            <a:xfrm rot="5400000">
              <a:off x="2022987" y="3490452"/>
              <a:ext cx="373625" cy="1425169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4112974C-0F88-F28D-4435-B570E6224755}"/>
                </a:ext>
              </a:extLst>
            </p:cNvPr>
            <p:cNvSpPr/>
            <p:nvPr/>
          </p:nvSpPr>
          <p:spPr>
            <a:xfrm rot="5400000">
              <a:off x="4564372" y="3490452"/>
              <a:ext cx="373625" cy="1425169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504481EF-A3D2-F518-DBA6-A1C16E75DF94}"/>
                </a:ext>
              </a:extLst>
            </p:cNvPr>
            <p:cNvSpPr/>
            <p:nvPr/>
          </p:nvSpPr>
          <p:spPr>
            <a:xfrm rot="16200000" flipV="1">
              <a:off x="2101394" y="1877940"/>
              <a:ext cx="373625" cy="1425169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3583F21B-C28A-C864-DF2B-582E4B257452}"/>
                </a:ext>
              </a:extLst>
            </p:cNvPr>
            <p:cNvSpPr/>
            <p:nvPr/>
          </p:nvSpPr>
          <p:spPr>
            <a:xfrm rot="16200000" flipV="1">
              <a:off x="5049954" y="1299199"/>
              <a:ext cx="388649" cy="2411362"/>
            </a:xfrm>
            <a:prstGeom prst="rightBrace">
              <a:avLst>
                <a:gd name="adj1" fmla="val 0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C73CA9A1-A43A-98C4-7B40-3C00A7BC470E}"/>
                </a:ext>
              </a:extLst>
            </p:cNvPr>
            <p:cNvSpPr/>
            <p:nvPr/>
          </p:nvSpPr>
          <p:spPr>
            <a:xfrm rot="5400000">
              <a:off x="3791024" y="2517519"/>
              <a:ext cx="365126" cy="495274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624FAF4-BE28-8661-2E39-7F2CEB69CA4A}"/>
                </a:ext>
              </a:extLst>
            </p:cNvPr>
            <p:cNvCxnSpPr/>
            <p:nvPr/>
          </p:nvCxnSpPr>
          <p:spPr>
            <a:xfrm flipV="1">
              <a:off x="7610167" y="2241229"/>
              <a:ext cx="0" cy="5361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B7BEE4-36C6-6DBE-B1A4-52A22D0FAF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9960" y="3937294"/>
              <a:ext cx="0" cy="536108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79001D6-471B-45B7-F9FC-0BDEC78513AD}"/>
                </a:ext>
              </a:extLst>
            </p:cNvPr>
            <p:cNvCxnSpPr/>
            <p:nvPr/>
          </p:nvCxnSpPr>
          <p:spPr>
            <a:xfrm flipV="1">
              <a:off x="8799870" y="2241229"/>
              <a:ext cx="0" cy="5361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D051B1-4067-38AC-5870-EB55CA164D09}"/>
                </a:ext>
              </a:extLst>
            </p:cNvPr>
            <p:cNvSpPr txBox="1"/>
            <p:nvPr/>
          </p:nvSpPr>
          <p:spPr>
            <a:xfrm>
              <a:off x="1392437" y="1740311"/>
              <a:ext cx="1829995" cy="49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CHAPTER</a:t>
              </a:r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44C9FD-BD7C-475E-DE44-B1F357894E7D}"/>
                </a:ext>
              </a:extLst>
            </p:cNvPr>
            <p:cNvSpPr txBox="1"/>
            <p:nvPr/>
          </p:nvSpPr>
          <p:spPr>
            <a:xfrm>
              <a:off x="8340215" y="1740284"/>
              <a:ext cx="924232" cy="49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CL</a:t>
              </a:r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DD6020-5058-7D74-00D9-444E91E0906A}"/>
                </a:ext>
              </a:extLst>
            </p:cNvPr>
            <p:cNvSpPr txBox="1"/>
            <p:nvPr/>
          </p:nvSpPr>
          <p:spPr>
            <a:xfrm>
              <a:off x="7079228" y="1740311"/>
              <a:ext cx="1047138" cy="49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PTD</a:t>
              </a:r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7C87AE-C5CF-846D-CAD0-95771EFCB2E7}"/>
                </a:ext>
              </a:extLst>
            </p:cNvPr>
            <p:cNvSpPr txBox="1"/>
            <p:nvPr/>
          </p:nvSpPr>
          <p:spPr>
            <a:xfrm>
              <a:off x="4118391" y="1752597"/>
              <a:ext cx="2249452" cy="857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SUB CHAPTER</a:t>
              </a:r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F81DD9-D0B8-BCB6-C8B5-340BCC23F239}"/>
                </a:ext>
              </a:extLst>
            </p:cNvPr>
            <p:cNvSpPr txBox="1"/>
            <p:nvPr/>
          </p:nvSpPr>
          <p:spPr>
            <a:xfrm>
              <a:off x="5948514" y="4414232"/>
              <a:ext cx="997975" cy="49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Split</a:t>
              </a:r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7FF2BF-B680-B051-7B3A-803C87516299}"/>
                </a:ext>
              </a:extLst>
            </p:cNvPr>
            <p:cNvSpPr txBox="1"/>
            <p:nvPr/>
          </p:nvSpPr>
          <p:spPr>
            <a:xfrm>
              <a:off x="1555957" y="4473401"/>
              <a:ext cx="1316290" cy="49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MDC</a:t>
              </a:r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8BD312-24DE-AC4A-C696-671B43910B4C}"/>
                </a:ext>
              </a:extLst>
            </p:cNvPr>
            <p:cNvSpPr txBox="1"/>
            <p:nvPr/>
          </p:nvSpPr>
          <p:spPr>
            <a:xfrm>
              <a:off x="3826883" y="4473401"/>
              <a:ext cx="1880171" cy="49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Base Code</a:t>
              </a:r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A1FDBD-085A-D76D-665F-E6BDA1BE7235}"/>
                </a:ext>
              </a:extLst>
            </p:cNvPr>
            <p:cNvSpPr txBox="1"/>
            <p:nvPr/>
          </p:nvSpPr>
          <p:spPr>
            <a:xfrm>
              <a:off x="3571568" y="5321133"/>
              <a:ext cx="812389" cy="49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DC</a:t>
              </a:r>
              <a:endParaRPr lang="en-ID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9C58BF-585F-BCA8-D088-6E24BCBEDC6F}"/>
              </a:ext>
            </a:extLst>
          </p:cNvPr>
          <p:cNvGrpSpPr/>
          <p:nvPr/>
        </p:nvGrpSpPr>
        <p:grpSpPr>
          <a:xfrm>
            <a:off x="341429" y="2895858"/>
            <a:ext cx="4743483" cy="2206662"/>
            <a:chOff x="881920" y="3216319"/>
            <a:chExt cx="5017431" cy="242656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A4E97207-C3E3-C490-5453-A750F08882EF}"/>
                </a:ext>
              </a:extLst>
            </p:cNvPr>
            <p:cNvSpPr/>
            <p:nvPr/>
          </p:nvSpPr>
          <p:spPr>
            <a:xfrm>
              <a:off x="881920" y="3216319"/>
              <a:ext cx="1093001" cy="1030280"/>
            </a:xfrm>
            <a:prstGeom prst="roundRect">
              <a:avLst/>
            </a:prstGeom>
            <a:solidFill>
              <a:srgbClr val="FF99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5CCBD357-8CBA-3C37-8329-AC074CFED3CB}"/>
                </a:ext>
              </a:extLst>
            </p:cNvPr>
            <p:cNvSpPr/>
            <p:nvPr/>
          </p:nvSpPr>
          <p:spPr>
            <a:xfrm>
              <a:off x="2149801" y="3216319"/>
              <a:ext cx="1093001" cy="1030280"/>
            </a:xfrm>
            <a:prstGeom prst="roundRect">
              <a:avLst/>
            </a:prstGeom>
            <a:solidFill>
              <a:srgbClr val="CC99FF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B153F750-643F-6B9B-6023-268B575AA510}"/>
                </a:ext>
              </a:extLst>
            </p:cNvPr>
            <p:cNvSpPr/>
            <p:nvPr/>
          </p:nvSpPr>
          <p:spPr>
            <a:xfrm>
              <a:off x="3417683" y="3216319"/>
              <a:ext cx="1093001" cy="1030280"/>
            </a:xfrm>
            <a:prstGeom prst="roundRect">
              <a:avLst/>
            </a:prstGeom>
            <a:solidFill>
              <a:srgbClr val="FF99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5400" b="1" dirty="0">
                  <a:solidFill>
                    <a:schemeClr val="tx1"/>
                  </a:solidFill>
                </a:rPr>
                <a:t>1</a:t>
              </a:r>
              <a:r>
                <a:rPr lang="en-US" sz="54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Rounded Rectangle 8">
              <a:extLst>
                <a:ext uri="{FF2B5EF4-FFF2-40B4-BE49-F238E27FC236}">
                  <a16:creationId xmlns:a16="http://schemas.microsoft.com/office/drawing/2014/main" id="{6E7C8BE2-E93E-B9A3-2A4C-94896811A1A0}"/>
                </a:ext>
              </a:extLst>
            </p:cNvPr>
            <p:cNvSpPr/>
            <p:nvPr/>
          </p:nvSpPr>
          <p:spPr>
            <a:xfrm>
              <a:off x="4729284" y="3216319"/>
              <a:ext cx="1093001" cy="1030280"/>
            </a:xfrm>
            <a:prstGeom prst="roundRect">
              <a:avLst/>
            </a:prstGeom>
            <a:solidFill>
              <a:srgbClr val="FFCCC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5400" b="1" dirty="0">
                  <a:solidFill>
                    <a:schemeClr val="tx1"/>
                  </a:solidFill>
                </a:rPr>
                <a:t>I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D368E7-5C13-28F7-1A22-3F84CA3CD58B}"/>
                </a:ext>
              </a:extLst>
            </p:cNvPr>
            <p:cNvSpPr/>
            <p:nvPr/>
          </p:nvSpPr>
          <p:spPr>
            <a:xfrm>
              <a:off x="4423244" y="3657868"/>
              <a:ext cx="437200" cy="147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605E16-9FC8-FB42-5FBA-B4D27FC4E8B7}"/>
                </a:ext>
              </a:extLst>
            </p:cNvPr>
            <p:cNvSpPr/>
            <p:nvPr/>
          </p:nvSpPr>
          <p:spPr>
            <a:xfrm>
              <a:off x="3199082" y="3657868"/>
              <a:ext cx="437200" cy="147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C96EFF-97E8-E0BA-34E6-D2368499249B}"/>
                </a:ext>
              </a:extLst>
            </p:cNvPr>
            <p:cNvSpPr/>
            <p:nvPr/>
          </p:nvSpPr>
          <p:spPr>
            <a:xfrm>
              <a:off x="1843761" y="3657868"/>
              <a:ext cx="437200" cy="147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ED04916-1917-DF12-16D2-99186A7CDB5E}"/>
                </a:ext>
              </a:extLst>
            </p:cNvPr>
            <p:cNvSpPr txBox="1"/>
            <p:nvPr/>
          </p:nvSpPr>
          <p:spPr>
            <a:xfrm>
              <a:off x="1008577" y="4932142"/>
              <a:ext cx="795050" cy="406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CMG</a:t>
              </a:r>
              <a:endParaRPr lang="en-ID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705A9C4-F118-B8C3-1784-3902C5D48D13}"/>
                </a:ext>
              </a:extLst>
            </p:cNvPr>
            <p:cNvCxnSpPr/>
            <p:nvPr/>
          </p:nvCxnSpPr>
          <p:spPr>
            <a:xfrm>
              <a:off x="2696301" y="4345860"/>
              <a:ext cx="0" cy="5309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398E6F8-98AF-ABA6-AEAF-E04FFACD0C13}"/>
                </a:ext>
              </a:extLst>
            </p:cNvPr>
            <p:cNvCxnSpPr/>
            <p:nvPr/>
          </p:nvCxnSpPr>
          <p:spPr>
            <a:xfrm>
              <a:off x="1406102" y="4345860"/>
              <a:ext cx="0" cy="5309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50441B6-DBC6-2565-CC60-2B3A162A12A4}"/>
                </a:ext>
              </a:extLst>
            </p:cNvPr>
            <p:cNvCxnSpPr/>
            <p:nvPr/>
          </p:nvCxnSpPr>
          <p:spPr>
            <a:xfrm>
              <a:off x="3964183" y="4375359"/>
              <a:ext cx="0" cy="5309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C6FBC70-0F85-39E2-B278-7BE260A7BADA}"/>
                </a:ext>
              </a:extLst>
            </p:cNvPr>
            <p:cNvCxnSpPr/>
            <p:nvPr/>
          </p:nvCxnSpPr>
          <p:spPr>
            <a:xfrm>
              <a:off x="5275784" y="4375359"/>
              <a:ext cx="0" cy="5309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AA9E8EC-5225-7590-E5AE-52DD93E4D8E1}"/>
                </a:ext>
              </a:extLst>
            </p:cNvPr>
            <p:cNvSpPr txBox="1"/>
            <p:nvPr/>
          </p:nvSpPr>
          <p:spPr>
            <a:xfrm>
              <a:off x="4681618" y="4932142"/>
              <a:ext cx="1217733" cy="71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Severity Level</a:t>
              </a:r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E98E6D-5595-0A50-346E-873B9359A0D7}"/>
                </a:ext>
              </a:extLst>
            </p:cNvPr>
            <p:cNvSpPr txBox="1"/>
            <p:nvPr/>
          </p:nvSpPr>
          <p:spPr>
            <a:xfrm>
              <a:off x="3566658" y="4932142"/>
              <a:ext cx="795050" cy="71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Case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Type</a:t>
              </a:r>
              <a:endParaRPr lang="en-ID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BF6823-3582-158C-1231-03E68DA6E3B2}"/>
                </a:ext>
              </a:extLst>
            </p:cNvPr>
            <p:cNvSpPr txBox="1"/>
            <p:nvPr/>
          </p:nvSpPr>
          <p:spPr>
            <a:xfrm>
              <a:off x="2249615" y="4932142"/>
              <a:ext cx="900301" cy="71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Case Group</a:t>
              </a:r>
              <a:endParaRPr lang="en-ID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33FFEBC-5DFD-3DC6-C57D-B5A45ADDC3FD}"/>
              </a:ext>
            </a:extLst>
          </p:cNvPr>
          <p:cNvSpPr txBox="1"/>
          <p:nvPr/>
        </p:nvSpPr>
        <p:spPr>
          <a:xfrm>
            <a:off x="1250754" y="1052840"/>
            <a:ext cx="2265211" cy="584775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INA CBG</a:t>
            </a:r>
            <a:endParaRPr lang="en-ID" sz="3200" b="1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9BA587-B2F0-9289-536D-257DA34E2B51}"/>
              </a:ext>
            </a:extLst>
          </p:cNvPr>
          <p:cNvSpPr txBox="1"/>
          <p:nvPr/>
        </p:nvSpPr>
        <p:spPr>
          <a:xfrm>
            <a:off x="7700944" y="1052840"/>
            <a:ext cx="226521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iDRG</a:t>
            </a:r>
            <a:endParaRPr lang="en-ID" sz="3200" b="1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79B1DD-1631-6972-223A-4F61AE40DF19}"/>
              </a:ext>
            </a:extLst>
          </p:cNvPr>
          <p:cNvSpPr txBox="1"/>
          <p:nvPr/>
        </p:nvSpPr>
        <p:spPr>
          <a:xfrm>
            <a:off x="564128" y="5386213"/>
            <a:ext cx="4520784" cy="369332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ID" sz="1800" b="1" i="0" u="none" strike="noStrike" baseline="0" dirty="0" err="1">
                <a:solidFill>
                  <a:schemeClr val="tx1"/>
                </a:solidFill>
                <a:latin typeface="CenturyGothic-Bold"/>
              </a:rPr>
              <a:t>Prosedur</a:t>
            </a:r>
            <a:r>
              <a:rPr lang="en-ID" sz="1800" b="1" i="0" u="none" strike="noStrike" baseline="0" dirty="0">
                <a:solidFill>
                  <a:schemeClr val="tx1"/>
                </a:solidFill>
                <a:latin typeface="CenturyGothic-Bold"/>
              </a:rPr>
              <a:t> </a:t>
            </a:r>
            <a:r>
              <a:rPr lang="en-ID" sz="1800" b="1" i="0" u="none" strike="noStrike" baseline="0" dirty="0" err="1">
                <a:solidFill>
                  <a:schemeClr val="tx1"/>
                </a:solidFill>
                <a:latin typeface="CenturyGothic-Bold"/>
              </a:rPr>
              <a:t>Operasi</a:t>
            </a:r>
            <a:r>
              <a:rPr lang="en-ID" sz="1800" b="1" i="0" u="none" strike="noStrike" baseline="0" dirty="0">
                <a:solidFill>
                  <a:schemeClr val="tx1"/>
                </a:solidFill>
                <a:latin typeface="CenturyGothic-Bold"/>
              </a:rPr>
              <a:t> </a:t>
            </a:r>
            <a:r>
              <a:rPr lang="en-ID" sz="1800" b="1" i="0" u="none" strike="noStrike" baseline="0" dirty="0" err="1">
                <a:solidFill>
                  <a:schemeClr val="tx1"/>
                </a:solidFill>
                <a:latin typeface="CenturyGothic-Bold"/>
              </a:rPr>
              <a:t>Pembedahan</a:t>
            </a:r>
            <a:r>
              <a:rPr lang="en-ID" sz="1800" b="1" i="0" u="none" strike="noStrike" baseline="0" dirty="0">
                <a:solidFill>
                  <a:schemeClr val="tx1"/>
                </a:solidFill>
                <a:latin typeface="CenturyGothic-Bold"/>
              </a:rPr>
              <a:t> Caesar </a:t>
            </a:r>
            <a:r>
              <a:rPr lang="en-ID" sz="1800" b="1" i="0" u="none" strike="noStrike" baseline="0" dirty="0" err="1">
                <a:solidFill>
                  <a:schemeClr val="tx1"/>
                </a:solidFill>
                <a:latin typeface="CenturyGothic-Bold"/>
              </a:rPr>
              <a:t>Ringan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6A13AF-EB49-388E-1FAC-B8257EC2B1CB}"/>
              </a:ext>
            </a:extLst>
          </p:cNvPr>
          <p:cNvSpPr txBox="1"/>
          <p:nvPr/>
        </p:nvSpPr>
        <p:spPr>
          <a:xfrm>
            <a:off x="7431981" y="5299092"/>
            <a:ext cx="2798289" cy="369332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ID" sz="1800" b="1" i="0" u="none" strike="noStrike" baseline="0" dirty="0" err="1">
                <a:solidFill>
                  <a:schemeClr val="tx1"/>
                </a:solidFill>
                <a:latin typeface="CenturyGothic-Bold"/>
              </a:rPr>
              <a:t>Cesarean</a:t>
            </a:r>
            <a:r>
              <a:rPr lang="en-ID" sz="1800" b="1" i="0" u="none" strike="noStrike" baseline="0" dirty="0">
                <a:solidFill>
                  <a:schemeClr val="tx1"/>
                </a:solidFill>
                <a:latin typeface="CenturyGothic-Bold"/>
              </a:rPr>
              <a:t> Section w/ No CC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2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161A0-8E06-A302-5D5D-6DCC6C19E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4B716B7-C96B-FF4B-2E2A-E1FF1AE1B7E7}"/>
              </a:ext>
            </a:extLst>
          </p:cNvPr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36332B5-F3EB-734A-C069-D4B2384BFB45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D7D2864-9196-90E7-C8C9-4E7CB439B449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8F3A6D4-5A66-E456-2218-95B5AE68C989}"/>
                </a:ext>
              </a:extLst>
            </p:cNvPr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ED405CE1-9616-BFB4-A45A-01D65DBC4927}"/>
              </a:ext>
            </a:extLst>
          </p:cNvPr>
          <p:cNvSpPr/>
          <p:nvPr/>
        </p:nvSpPr>
        <p:spPr>
          <a:xfrm>
            <a:off x="644651" y="786131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B4695A4F-58BE-985D-ABE9-D1F9E640C631}"/>
              </a:ext>
            </a:extLst>
          </p:cNvPr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E30C277-F93B-BDE5-B080-3D1E66090502}"/>
                </a:ext>
              </a:extLst>
            </p:cNvPr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B7EA84B-5C2C-5A09-224E-F62D8550266B}"/>
                </a:ext>
              </a:extLst>
            </p:cNvPr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FFEC8C4-ECE5-5895-69A4-5F8A8B284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680" y="953934"/>
            <a:ext cx="4994685" cy="806245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/>
              <a:t>INA CBG</a:t>
            </a:r>
            <a:endParaRPr lang="en-ID" sz="3200" b="1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E95B5D2B-3453-9A74-1616-F53E7218BFE9}"/>
              </a:ext>
            </a:extLst>
          </p:cNvPr>
          <p:cNvSpPr txBox="1">
            <a:spLocks/>
          </p:cNvSpPr>
          <p:nvPr/>
        </p:nvSpPr>
        <p:spPr>
          <a:xfrm>
            <a:off x="761130" y="1760179"/>
            <a:ext cx="5157787" cy="41438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en-ID" sz="2000" b="1" dirty="0">
                <a:latin typeface="CenturyGothic-Bold"/>
              </a:rPr>
              <a:t>CMG (</a:t>
            </a:r>
            <a:r>
              <a:rPr lang="en-ID" sz="2000" b="1" i="1" dirty="0" err="1">
                <a:latin typeface="CenturyGothic-BoldItalic"/>
              </a:rPr>
              <a:t>Casemix</a:t>
            </a:r>
            <a:r>
              <a:rPr lang="en-ID" sz="2000" b="1" i="1" dirty="0">
                <a:latin typeface="CenturyGothic-BoldItalic"/>
              </a:rPr>
              <a:t> Main Group</a:t>
            </a:r>
            <a:r>
              <a:rPr lang="en-ID" sz="2000" b="1" dirty="0">
                <a:latin typeface="CenturyGothic-Bold"/>
              </a:rPr>
              <a:t>)</a:t>
            </a:r>
            <a:r>
              <a:rPr lang="en-ID" sz="2000" dirty="0">
                <a:latin typeface="CenturyGothic"/>
              </a:rPr>
              <a:t>: </a:t>
            </a:r>
            <a:r>
              <a:rPr lang="en-ID" sz="2000" dirty="0" err="1">
                <a:latin typeface="CenturyGothic"/>
              </a:rPr>
              <a:t>pengelompokkan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berdasarkan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sistem</a:t>
            </a:r>
            <a:r>
              <a:rPr lang="en-ID" sz="2000" dirty="0">
                <a:latin typeface="CenturyGothic"/>
              </a:rPr>
              <a:t> organ </a:t>
            </a:r>
            <a:r>
              <a:rPr lang="en-ID" sz="2000" dirty="0" err="1">
                <a:latin typeface="CenturyGothic"/>
              </a:rPr>
              <a:t>tubuh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manusia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sesuai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dengan</a:t>
            </a:r>
            <a:r>
              <a:rPr lang="en-ID" sz="2000" dirty="0">
                <a:latin typeface="CenturyGothic"/>
              </a:rPr>
              <a:t> ICD-10</a:t>
            </a:r>
          </a:p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en-ID" sz="2000" b="1" dirty="0">
                <a:latin typeface="CenturyGothic-Bold"/>
              </a:rPr>
              <a:t>Case Group</a:t>
            </a:r>
            <a:r>
              <a:rPr lang="en-ID" sz="2000" dirty="0">
                <a:latin typeface="CenturyGothic"/>
              </a:rPr>
              <a:t>: </a:t>
            </a:r>
            <a:r>
              <a:rPr lang="en-ID" sz="2000" dirty="0" err="1">
                <a:latin typeface="CenturyGothic"/>
              </a:rPr>
              <a:t>pengelompokkan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berdasarkan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spesifikasi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atau</a:t>
            </a:r>
            <a:r>
              <a:rPr lang="en-ID" sz="2000" dirty="0">
                <a:latin typeface="CenturyGothic"/>
              </a:rPr>
              <a:t> </a:t>
            </a:r>
            <a:r>
              <a:rPr lang="nn-NO" sz="2000" dirty="0">
                <a:latin typeface="CenturyGothic"/>
              </a:rPr>
              <a:t>tipe kelompok kasus, seperti prosedur rawat inap, prosedur </a:t>
            </a:r>
            <a:r>
              <a:rPr lang="sv-SE" sz="2000" dirty="0">
                <a:latin typeface="CenturyGothic"/>
              </a:rPr>
              <a:t>besar rawat jalan, prosedur signifikan rawat jalan, dll</a:t>
            </a:r>
          </a:p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en-ID" sz="2000" b="1" dirty="0">
                <a:latin typeface="CenturyGothic-Bold"/>
              </a:rPr>
              <a:t>Case Type</a:t>
            </a:r>
            <a:r>
              <a:rPr lang="en-ID" sz="2000" dirty="0">
                <a:latin typeface="CenturyGothic"/>
              </a:rPr>
              <a:t>: </a:t>
            </a:r>
            <a:r>
              <a:rPr lang="en-ID" sz="2000" dirty="0" err="1">
                <a:latin typeface="CenturyGothic"/>
              </a:rPr>
              <a:t>pengelompokkan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berdasarkan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spesifik</a:t>
            </a:r>
            <a:r>
              <a:rPr lang="en-ID" sz="2000" dirty="0">
                <a:latin typeface="CenturyGothic"/>
              </a:rPr>
              <a:t> CBG  (01–99)</a:t>
            </a:r>
          </a:p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en-ID" sz="2000" b="1" dirty="0">
                <a:latin typeface="CenturyGothic-Bold"/>
              </a:rPr>
              <a:t>Severity Level</a:t>
            </a:r>
            <a:r>
              <a:rPr lang="en-ID" sz="2000" dirty="0">
                <a:latin typeface="CenturyGothic"/>
              </a:rPr>
              <a:t>: </a:t>
            </a:r>
            <a:r>
              <a:rPr lang="en-ID" sz="2000" dirty="0" err="1">
                <a:latin typeface="CenturyGothic"/>
              </a:rPr>
              <a:t>tingkat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keparahan</a:t>
            </a:r>
            <a:r>
              <a:rPr lang="en-ID" sz="2000" dirty="0">
                <a:latin typeface="CenturyGothic"/>
              </a:rPr>
              <a:t> </a:t>
            </a:r>
            <a:r>
              <a:rPr lang="en-ID" sz="2000" dirty="0" err="1">
                <a:latin typeface="CenturyGothic"/>
              </a:rPr>
              <a:t>kasus</a:t>
            </a:r>
            <a:r>
              <a:rPr lang="en-ID" sz="2000" dirty="0">
                <a:latin typeface="CenturyGothic"/>
              </a:rPr>
              <a:t> (0, I, II, dan III)</a:t>
            </a:r>
            <a:endParaRPr lang="en-ID" sz="200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150D50-E2B0-9E3A-7B67-E2DEE322A7D7}"/>
              </a:ext>
            </a:extLst>
          </p:cNvPr>
          <p:cNvSpPr txBox="1">
            <a:spLocks/>
          </p:cNvSpPr>
          <p:nvPr/>
        </p:nvSpPr>
        <p:spPr>
          <a:xfrm>
            <a:off x="6170612" y="953934"/>
            <a:ext cx="5183188" cy="8062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/>
              <a:t>iDRG</a:t>
            </a:r>
            <a:endParaRPr lang="en-ID" sz="3200" b="1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5F031B3C-FD24-3333-DF19-82954A588892}"/>
              </a:ext>
            </a:extLst>
          </p:cNvPr>
          <p:cNvSpPr txBox="1">
            <a:spLocks/>
          </p:cNvSpPr>
          <p:nvPr/>
        </p:nvSpPr>
        <p:spPr>
          <a:xfrm>
            <a:off x="6170612" y="1770339"/>
            <a:ext cx="5183188" cy="4143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b="1">
                <a:latin typeface="CenturyGothic-Bold"/>
              </a:rPr>
              <a:t>MDC (</a:t>
            </a:r>
            <a:r>
              <a:rPr lang="en-US" b="1" i="1">
                <a:latin typeface="CenturyGothic-BoldItalic"/>
              </a:rPr>
              <a:t>Major Diagnostic Category</a:t>
            </a:r>
            <a:r>
              <a:rPr lang="en-US" b="1">
                <a:latin typeface="CenturyGothic-Bold"/>
              </a:rPr>
              <a:t>)</a:t>
            </a:r>
            <a:r>
              <a:rPr lang="en-US">
                <a:latin typeface="CenturyGothic"/>
              </a:rPr>
              <a:t>: pengelompokkan </a:t>
            </a:r>
            <a:r>
              <a:rPr lang="en-ID">
                <a:latin typeface="CenturyGothic"/>
              </a:rPr>
              <a:t>berdasarkan sistem tubuh (pernapasan, saraf, kardiovaskular, dll) atau penyakit tertentu penyebab utama perawatan</a:t>
            </a:r>
          </a:p>
          <a:p>
            <a:pPr algn="l">
              <a:lnSpc>
                <a:spcPct val="110000"/>
              </a:lnSpc>
            </a:pPr>
            <a:r>
              <a:rPr lang="en-ID" b="1">
                <a:latin typeface="CenturyGothic-Bold"/>
              </a:rPr>
              <a:t>DC (</a:t>
            </a:r>
            <a:r>
              <a:rPr lang="en-ID" b="1" i="1">
                <a:latin typeface="CenturyGothic-BoldItalic"/>
              </a:rPr>
              <a:t>Disease Cluster</a:t>
            </a:r>
            <a:r>
              <a:rPr lang="en-ID" b="1">
                <a:latin typeface="CenturyGothic-Bold"/>
              </a:rPr>
              <a:t>)</a:t>
            </a:r>
            <a:r>
              <a:rPr lang="en-ID">
                <a:latin typeface="CenturyGothic"/>
              </a:rPr>
              <a:t>: pengelompokkan prosedur atau diagnosis </a:t>
            </a:r>
            <a:r>
              <a:rPr lang="fi-FI">
                <a:latin typeface="CenturyGothic"/>
              </a:rPr>
              <a:t>berdasarkan usia, jenis kelamin, cara pulang, dll</a:t>
            </a:r>
          </a:p>
          <a:p>
            <a:pPr algn="l">
              <a:lnSpc>
                <a:spcPct val="110000"/>
              </a:lnSpc>
            </a:pPr>
            <a:r>
              <a:rPr lang="en-ID" b="1">
                <a:latin typeface="CenturyGothic-Bold"/>
              </a:rPr>
              <a:t>PTD (</a:t>
            </a:r>
            <a:r>
              <a:rPr lang="en-ID" b="1" i="1">
                <a:latin typeface="CenturyGothic-BoldItalic"/>
              </a:rPr>
              <a:t>Patient Type Designation</a:t>
            </a:r>
            <a:r>
              <a:rPr lang="en-ID" b="1">
                <a:latin typeface="CenturyGothic-Bold"/>
              </a:rPr>
              <a:t>)</a:t>
            </a:r>
            <a:r>
              <a:rPr lang="en-ID">
                <a:latin typeface="CenturyGothic"/>
              </a:rPr>
              <a:t>: pengelompokkan berdasarkan tingkat layanan, yaitu rawat inap (1) atau rawat jalan (2)</a:t>
            </a:r>
          </a:p>
          <a:p>
            <a:pPr algn="l">
              <a:lnSpc>
                <a:spcPct val="110000"/>
              </a:lnSpc>
            </a:pPr>
            <a:r>
              <a:rPr lang="en-ID" b="1">
                <a:latin typeface="CenturyGothic-Bold"/>
              </a:rPr>
              <a:t>CL (</a:t>
            </a:r>
            <a:r>
              <a:rPr lang="en-ID" b="1" i="1">
                <a:latin typeface="CenturyGothic-BoldItalic"/>
              </a:rPr>
              <a:t>Complexity Level</a:t>
            </a:r>
            <a:r>
              <a:rPr lang="en-ID" b="1">
                <a:latin typeface="CenturyGothic-Bold"/>
              </a:rPr>
              <a:t>)</a:t>
            </a:r>
            <a:r>
              <a:rPr lang="en-ID">
                <a:latin typeface="CenturyGothic"/>
              </a:rPr>
              <a:t>: pengelompokkan berdasarkan </a:t>
            </a:r>
            <a:r>
              <a:rPr lang="nb-NO">
                <a:latin typeface="CenturyGothic"/>
              </a:rPr>
              <a:t>kompleksitas dan komorbiditas (0 – 4)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2951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626FB-8B55-56C6-E11A-621854043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2C0DF25-2816-1CD9-47E9-6EE71717CE09}"/>
              </a:ext>
            </a:extLst>
          </p:cNvPr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309EB3B8-E64A-FF73-47D1-08F3977B095F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E951327-E964-6C5C-AD0C-676B3F665ABC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2FDCEC9-69E2-433A-A1F9-7570EBAAAC47}"/>
                </a:ext>
              </a:extLst>
            </p:cNvPr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BE27A3CC-6A22-3A95-9EBB-6AEFA3663E91}"/>
              </a:ext>
            </a:extLst>
          </p:cNvPr>
          <p:cNvSpPr/>
          <p:nvPr/>
        </p:nvSpPr>
        <p:spPr>
          <a:xfrm>
            <a:off x="644651" y="1100327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7C3A1C22-C7C9-407E-1E76-A5EDC21AC52E}"/>
              </a:ext>
            </a:extLst>
          </p:cNvPr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715F00D-A496-1749-EF4C-3758CD81EB70}"/>
                </a:ext>
              </a:extLst>
            </p:cNvPr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31411B7-213A-99E0-DC10-F3F9F90D1FA6}"/>
                </a:ext>
              </a:extLst>
            </p:cNvPr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3F9C7A3-94CD-0823-D6AF-4B1F53998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16" t="15704" r="15917" b="11408"/>
          <a:stretch>
            <a:fillRect/>
          </a:stretch>
        </p:blipFill>
        <p:spPr>
          <a:xfrm>
            <a:off x="76200" y="265809"/>
            <a:ext cx="12045950" cy="63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4C97C-A22F-4CFC-4AA7-22EE3D68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C2108395-4D2E-9B0A-FB67-2EC2858210CE}"/>
              </a:ext>
            </a:extLst>
          </p:cNvPr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CE05D04-8CD6-14DA-AFA7-0D528DDB09B3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F2F8351-48A7-77E7-F73B-C5FF8FCDD57E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7AF2CCF-951B-D2A9-7F3E-0599B315D05A}"/>
                </a:ext>
              </a:extLst>
            </p:cNvPr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E2777D1E-09EB-4848-E95D-95CD437038BE}"/>
              </a:ext>
            </a:extLst>
          </p:cNvPr>
          <p:cNvSpPr/>
          <p:nvPr/>
        </p:nvSpPr>
        <p:spPr>
          <a:xfrm>
            <a:off x="609600" y="358175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B0C2717-0DAE-EDC9-9D6A-8E8B4C3B22A8}"/>
              </a:ext>
            </a:extLst>
          </p:cNvPr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65645F0-2F33-12EA-0740-21F190772417}"/>
                </a:ext>
              </a:extLst>
            </p:cNvPr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FB7E1BA-E743-DEC5-ECAB-28202F1062A8}"/>
                </a:ext>
              </a:extLst>
            </p:cNvPr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F779E753-D738-1057-44A5-8E5E10FA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54" y="409293"/>
            <a:ext cx="10266172" cy="861774"/>
          </a:xfrm>
        </p:spPr>
        <p:txBody>
          <a:bodyPr/>
          <a:lstStyle/>
          <a:p>
            <a:r>
              <a:rPr lang="en-ID" sz="3600" dirty="0">
                <a:solidFill>
                  <a:srgbClr val="000000"/>
                </a:solidFill>
                <a:latin typeface="CenturyGothic-Bold"/>
              </a:rPr>
              <a:t>Hasil </a:t>
            </a:r>
            <a:r>
              <a:rPr lang="en-ID" sz="3600" dirty="0" err="1">
                <a:solidFill>
                  <a:srgbClr val="000000"/>
                </a:solidFill>
                <a:latin typeface="CenturyGothic-Bold"/>
              </a:rPr>
              <a:t>Pengembangan</a:t>
            </a:r>
            <a:r>
              <a:rPr lang="en-ID" sz="3600" dirty="0">
                <a:solidFill>
                  <a:srgbClr val="000000"/>
                </a:solidFill>
                <a:latin typeface="CenturyGothic-Bold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CenturyGothic-Bold"/>
              </a:rPr>
              <a:t>iDRG</a:t>
            </a:r>
            <a:br>
              <a:rPr lang="en-ID" sz="2000" b="0" dirty="0">
                <a:solidFill>
                  <a:srgbClr val="7F7F7F"/>
                </a:solidFill>
                <a:latin typeface="ArialMT"/>
              </a:rPr>
            </a:br>
            <a:r>
              <a:rPr lang="en-ID" sz="2000" b="0" dirty="0" err="1">
                <a:solidFill>
                  <a:srgbClr val="000000"/>
                </a:solidFill>
                <a:latin typeface="CenturyGothic"/>
              </a:rPr>
              <a:t>Grup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latin typeface="CenturyGothic"/>
              </a:rPr>
              <a:t>iDRG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latin typeface="CenturyGothic"/>
              </a:rPr>
              <a:t>rawat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latin typeface="CenturyGothic"/>
              </a:rPr>
              <a:t>jalan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latin typeface="CenturyGothic"/>
              </a:rPr>
              <a:t>terdiri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latin typeface="CenturyGothic"/>
              </a:rPr>
              <a:t>dari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2000" dirty="0">
                <a:solidFill>
                  <a:srgbClr val="000000"/>
                </a:solidFill>
                <a:latin typeface="CenturyGothic-Bold"/>
              </a:rPr>
              <a:t>346 DRG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, </a:t>
            </a:r>
            <a:r>
              <a:rPr lang="en-ID" sz="2000" b="0" dirty="0" err="1">
                <a:solidFill>
                  <a:srgbClr val="000000"/>
                </a:solidFill>
                <a:latin typeface="CenturyGothic"/>
              </a:rPr>
              <a:t>sedangkan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latin typeface="CenturyGothic"/>
              </a:rPr>
              <a:t>rawat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latin typeface="CenturyGothic"/>
              </a:rPr>
              <a:t>inap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latin typeface="CenturyGothic"/>
              </a:rPr>
              <a:t>terdiri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latin typeface="CenturyGothic"/>
              </a:rPr>
              <a:t>dari</a:t>
            </a:r>
            <a:r>
              <a:rPr lang="en-ID" sz="2000" b="0" dirty="0">
                <a:solidFill>
                  <a:srgbClr val="000000"/>
                </a:solidFill>
                <a:latin typeface="CenturyGothic"/>
              </a:rPr>
              <a:t> </a:t>
            </a:r>
            <a:r>
              <a:rPr lang="en-ID" sz="2000" dirty="0">
                <a:solidFill>
                  <a:srgbClr val="000000"/>
                </a:solidFill>
                <a:latin typeface="CenturyGothic-Bold"/>
              </a:rPr>
              <a:t>968 DRG</a:t>
            </a:r>
            <a:endParaRPr lang="en-ID" sz="2000" dirty="0"/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2423B710-3D41-EB97-9251-80F2A69AB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715643"/>
              </p:ext>
            </p:extLst>
          </p:nvPr>
        </p:nvGraphicFramePr>
        <p:xfrm>
          <a:off x="1524000" y="1600200"/>
          <a:ext cx="4495800" cy="376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12">
            <a:extLst>
              <a:ext uri="{FF2B5EF4-FFF2-40B4-BE49-F238E27FC236}">
                <a16:creationId xmlns:a16="http://schemas.microsoft.com/office/drawing/2014/main" id="{07A76501-84BF-A56E-25C2-86B231227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026440"/>
              </p:ext>
            </p:extLst>
          </p:nvPr>
        </p:nvGraphicFramePr>
        <p:xfrm>
          <a:off x="6877665" y="1610034"/>
          <a:ext cx="4495800" cy="376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85786D5C-DB1D-1345-953C-E0CBF445A315}"/>
              </a:ext>
            </a:extLst>
          </p:cNvPr>
          <p:cNvSpPr/>
          <p:nvPr/>
        </p:nvSpPr>
        <p:spPr>
          <a:xfrm>
            <a:off x="3647870" y="2843592"/>
            <a:ext cx="238866" cy="3791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6338312-645E-39FA-5741-DB3365DAB3BE}"/>
              </a:ext>
            </a:extLst>
          </p:cNvPr>
          <p:cNvSpPr/>
          <p:nvPr/>
        </p:nvSpPr>
        <p:spPr>
          <a:xfrm flipV="1">
            <a:off x="9006132" y="4040421"/>
            <a:ext cx="238866" cy="3791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B7BB758-0EAF-7208-12A8-AC5D961651F4}"/>
              </a:ext>
            </a:extLst>
          </p:cNvPr>
          <p:cNvSpPr/>
          <p:nvPr/>
        </p:nvSpPr>
        <p:spPr>
          <a:xfrm flipV="1">
            <a:off x="3620368" y="3726964"/>
            <a:ext cx="238866" cy="3791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0AF1DD6-EE1C-8F33-2E3C-539EAA78F51C}"/>
              </a:ext>
            </a:extLst>
          </p:cNvPr>
          <p:cNvSpPr/>
          <p:nvPr/>
        </p:nvSpPr>
        <p:spPr>
          <a:xfrm>
            <a:off x="9006132" y="3276600"/>
            <a:ext cx="238866" cy="3791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9935BF0-3A58-E7E9-264F-D3DE64E5C53E}"/>
              </a:ext>
            </a:extLst>
          </p:cNvPr>
          <p:cNvSpPr/>
          <p:nvPr/>
        </p:nvSpPr>
        <p:spPr>
          <a:xfrm>
            <a:off x="8998541" y="2516421"/>
            <a:ext cx="238866" cy="3791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013AFB8-F6BA-0433-3EC6-45F6DFF7B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11110"/>
              </p:ext>
            </p:extLst>
          </p:nvPr>
        </p:nvGraphicFramePr>
        <p:xfrm>
          <a:off x="1487767" y="5388366"/>
          <a:ext cx="4559073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422">
                  <a:extLst>
                    <a:ext uri="{9D8B030D-6E8A-4147-A177-3AD203B41FA5}">
                      <a16:colId xmlns:a16="http://schemas.microsoft.com/office/drawing/2014/main" val="1894989958"/>
                    </a:ext>
                  </a:extLst>
                </a:gridCol>
                <a:gridCol w="1023712">
                  <a:extLst>
                    <a:ext uri="{9D8B030D-6E8A-4147-A177-3AD203B41FA5}">
                      <a16:colId xmlns:a16="http://schemas.microsoft.com/office/drawing/2014/main" val="1149482981"/>
                    </a:ext>
                  </a:extLst>
                </a:gridCol>
                <a:gridCol w="784846">
                  <a:extLst>
                    <a:ext uri="{9D8B030D-6E8A-4147-A177-3AD203B41FA5}">
                      <a16:colId xmlns:a16="http://schemas.microsoft.com/office/drawing/2014/main" val="410616389"/>
                    </a:ext>
                  </a:extLst>
                </a:gridCol>
                <a:gridCol w="853093">
                  <a:extLst>
                    <a:ext uri="{9D8B030D-6E8A-4147-A177-3AD203B41FA5}">
                      <a16:colId xmlns:a16="http://schemas.microsoft.com/office/drawing/2014/main" val="2824750829"/>
                    </a:ext>
                  </a:extLst>
                </a:gridCol>
              </a:tblGrid>
              <a:tr h="224377">
                <a:tc>
                  <a:txBody>
                    <a:bodyPr/>
                    <a:lstStyle/>
                    <a:p>
                      <a:pPr algn="ctr"/>
                      <a:r>
                        <a:rPr lang="en-ID" sz="1100" b="1" u="none" strike="noStrike" kern="1200" baseline="0" dirty="0" err="1">
                          <a:solidFill>
                            <a:schemeClr val="tx1"/>
                          </a:solidFill>
                        </a:rPr>
                        <a:t>Sistem</a:t>
                      </a:r>
                      <a:r>
                        <a:rPr lang="en-ID" sz="1100" b="1" u="none" strike="noStrike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100" b="1" u="none" strike="noStrike" kern="1200" baseline="0" dirty="0" err="1">
                          <a:solidFill>
                            <a:schemeClr val="tx1"/>
                          </a:solidFill>
                        </a:rPr>
                        <a:t>Klasifikasi</a:t>
                      </a:r>
                      <a:r>
                        <a:rPr lang="en-ID" sz="1100" b="1" u="none" strike="noStrike" kern="1200" baseline="0" dirty="0">
                          <a:solidFill>
                            <a:schemeClr val="tx1"/>
                          </a:solidFill>
                        </a:rPr>
                        <a:t>/Grouper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b="1" u="none" strike="noStrike" kern="1200" baseline="0" dirty="0">
                          <a:solidFill>
                            <a:schemeClr val="tx1"/>
                          </a:solidFill>
                        </a:rPr>
                        <a:t>CMG/MDC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b="1" u="none" strike="noStrike" kern="1200" baseline="0" dirty="0">
                          <a:solidFill>
                            <a:schemeClr val="tx1"/>
                          </a:solidFill>
                        </a:rPr>
                        <a:t>DC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b="1" u="none" strike="noStrike" kern="1200" baseline="0" dirty="0">
                          <a:solidFill>
                            <a:schemeClr val="tx1"/>
                          </a:solidFill>
                        </a:rPr>
                        <a:t>CBG/DRG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28590"/>
                  </a:ext>
                </a:extLst>
              </a:tr>
              <a:tr h="224377">
                <a:tc>
                  <a:txBody>
                    <a:bodyPr/>
                    <a:lstStyle/>
                    <a:p>
                      <a:pPr algn="ctr"/>
                      <a:r>
                        <a:rPr lang="en-ID" sz="1100" b="0" u="none" strike="noStrike" kern="1200" baseline="0" dirty="0">
                          <a:solidFill>
                            <a:schemeClr val="tx1"/>
                          </a:solidFill>
                        </a:rPr>
                        <a:t>INA-CBG (PMK 3/2023)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215296"/>
                  </a:ext>
                </a:extLst>
              </a:tr>
              <a:tr h="224377">
                <a:tc>
                  <a:txBody>
                    <a:bodyPr/>
                    <a:lstStyle/>
                    <a:p>
                      <a:pPr algn="ctr"/>
                      <a:r>
                        <a:rPr lang="en-ID" sz="1100" b="1" u="none" strike="noStrike" kern="1200" baseline="0" dirty="0" err="1">
                          <a:solidFill>
                            <a:schemeClr val="tx1"/>
                          </a:solidFill>
                        </a:rPr>
                        <a:t>iDRG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346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346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0286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3F57E6B-F1FF-824A-36D3-A000314EE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05309"/>
              </p:ext>
            </p:extLst>
          </p:nvPr>
        </p:nvGraphicFramePr>
        <p:xfrm>
          <a:off x="6867652" y="5388645"/>
          <a:ext cx="4559073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422">
                  <a:extLst>
                    <a:ext uri="{9D8B030D-6E8A-4147-A177-3AD203B41FA5}">
                      <a16:colId xmlns:a16="http://schemas.microsoft.com/office/drawing/2014/main" val="1894989958"/>
                    </a:ext>
                  </a:extLst>
                </a:gridCol>
                <a:gridCol w="1023712">
                  <a:extLst>
                    <a:ext uri="{9D8B030D-6E8A-4147-A177-3AD203B41FA5}">
                      <a16:colId xmlns:a16="http://schemas.microsoft.com/office/drawing/2014/main" val="1149482981"/>
                    </a:ext>
                  </a:extLst>
                </a:gridCol>
                <a:gridCol w="784846">
                  <a:extLst>
                    <a:ext uri="{9D8B030D-6E8A-4147-A177-3AD203B41FA5}">
                      <a16:colId xmlns:a16="http://schemas.microsoft.com/office/drawing/2014/main" val="410616389"/>
                    </a:ext>
                  </a:extLst>
                </a:gridCol>
                <a:gridCol w="853093">
                  <a:extLst>
                    <a:ext uri="{9D8B030D-6E8A-4147-A177-3AD203B41FA5}">
                      <a16:colId xmlns:a16="http://schemas.microsoft.com/office/drawing/2014/main" val="2824750829"/>
                    </a:ext>
                  </a:extLst>
                </a:gridCol>
              </a:tblGrid>
              <a:tr h="224377">
                <a:tc>
                  <a:txBody>
                    <a:bodyPr/>
                    <a:lstStyle/>
                    <a:p>
                      <a:pPr algn="ctr"/>
                      <a:r>
                        <a:rPr lang="en-ID" sz="1100" b="1" u="none" strike="noStrike" kern="1200" baseline="0" dirty="0" err="1">
                          <a:solidFill>
                            <a:schemeClr val="tx1"/>
                          </a:solidFill>
                        </a:rPr>
                        <a:t>Sistem</a:t>
                      </a:r>
                      <a:r>
                        <a:rPr lang="en-ID" sz="1100" b="1" u="none" strike="noStrike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100" b="1" u="none" strike="noStrike" kern="1200" baseline="0" dirty="0" err="1">
                          <a:solidFill>
                            <a:schemeClr val="tx1"/>
                          </a:solidFill>
                        </a:rPr>
                        <a:t>Klasifikasi</a:t>
                      </a:r>
                      <a:r>
                        <a:rPr lang="en-ID" sz="1100" b="1" u="none" strike="noStrike" kern="1200" baseline="0" dirty="0">
                          <a:solidFill>
                            <a:schemeClr val="tx1"/>
                          </a:solidFill>
                        </a:rPr>
                        <a:t>/Grouper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b="1" u="none" strike="noStrike" kern="1200" baseline="0" dirty="0">
                          <a:solidFill>
                            <a:schemeClr val="tx1"/>
                          </a:solidFill>
                        </a:rPr>
                        <a:t>CMG/MDC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b="1" u="none" strike="noStrike" kern="1200" baseline="0" dirty="0">
                          <a:solidFill>
                            <a:schemeClr val="tx1"/>
                          </a:solidFill>
                        </a:rPr>
                        <a:t>DC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b="1" u="none" strike="noStrike" kern="1200" baseline="0" dirty="0">
                          <a:solidFill>
                            <a:schemeClr val="tx1"/>
                          </a:solidFill>
                        </a:rPr>
                        <a:t>CBG/DRG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28590"/>
                  </a:ext>
                </a:extLst>
              </a:tr>
              <a:tr h="224377">
                <a:tc>
                  <a:txBody>
                    <a:bodyPr/>
                    <a:lstStyle/>
                    <a:p>
                      <a:pPr algn="ctr"/>
                      <a:r>
                        <a:rPr lang="en-ID" sz="1100" b="0" u="none" strike="noStrike" kern="1200" baseline="0" dirty="0">
                          <a:solidFill>
                            <a:schemeClr val="tx1"/>
                          </a:solidFill>
                        </a:rPr>
                        <a:t>INA-CBG (PMK 3/2023)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262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786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215296"/>
                  </a:ext>
                </a:extLst>
              </a:tr>
              <a:tr h="224377">
                <a:tc>
                  <a:txBody>
                    <a:bodyPr/>
                    <a:lstStyle/>
                    <a:p>
                      <a:pPr algn="ctr"/>
                      <a:r>
                        <a:rPr lang="en-ID" sz="1100" b="1" u="none" strike="noStrike" kern="1200" baseline="0" dirty="0" err="1">
                          <a:solidFill>
                            <a:schemeClr val="tx1"/>
                          </a:solidFill>
                        </a:rPr>
                        <a:t>iDRG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565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968</a:t>
                      </a:r>
                      <a:endParaRPr lang="en-ID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0286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AD5B222-8D90-B29D-6246-505E27BF54CA}"/>
              </a:ext>
            </a:extLst>
          </p:cNvPr>
          <p:cNvSpPr txBox="1"/>
          <p:nvPr/>
        </p:nvSpPr>
        <p:spPr>
          <a:xfrm>
            <a:off x="1013541" y="1935045"/>
            <a:ext cx="145025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RAWAT JALAN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5B1904-88B5-8C37-56A2-CAF1EE5C1BEE}"/>
              </a:ext>
            </a:extLst>
          </p:cNvPr>
          <p:cNvSpPr txBox="1"/>
          <p:nvPr/>
        </p:nvSpPr>
        <p:spPr>
          <a:xfrm>
            <a:off x="10095272" y="1897942"/>
            <a:ext cx="145025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RAWAT INAP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9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58031-6961-E72A-A13B-90B018D64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4D54851-D1F4-CBD2-076F-79D7F45BAAB7}"/>
              </a:ext>
            </a:extLst>
          </p:cNvPr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0A621CFE-3B4F-E6CF-76FB-7EBE634DD959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F3FBADC-E987-1F06-E6EC-893C9B2B1AE7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D611770-97B4-A2E7-56D9-C9A418C542E1}"/>
                </a:ext>
              </a:extLst>
            </p:cNvPr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061F5C03-2BE6-E5C9-F864-C46EB39C3E3D}"/>
              </a:ext>
            </a:extLst>
          </p:cNvPr>
          <p:cNvSpPr/>
          <p:nvPr/>
        </p:nvSpPr>
        <p:spPr>
          <a:xfrm>
            <a:off x="762000" y="354322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58FE8D74-3C74-829D-E260-D49DDB1EC70B}"/>
              </a:ext>
            </a:extLst>
          </p:cNvPr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AADF67F-EE42-B8B7-E54B-7AA80224CD22}"/>
                </a:ext>
              </a:extLst>
            </p:cNvPr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5A8A7C2-4E50-6A34-4657-CA44BAC50246}"/>
                </a:ext>
              </a:extLst>
            </p:cNvPr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4D0075B9-12AF-6506-2F81-5B871A76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30" y="405440"/>
            <a:ext cx="10266172" cy="615553"/>
          </a:xfrm>
        </p:spPr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  <a:latin typeface="CenturyGothic-Bold"/>
              </a:rPr>
              <a:t>Perbedaan</a:t>
            </a:r>
            <a:r>
              <a:rPr lang="en-US" sz="2400" dirty="0">
                <a:solidFill>
                  <a:srgbClr val="000000"/>
                </a:solidFill>
                <a:latin typeface="CenturyGothic-Bold"/>
              </a:rPr>
              <a:t> CMG (</a:t>
            </a:r>
            <a:r>
              <a:rPr lang="en-US" sz="2400" i="1" dirty="0" err="1">
                <a:solidFill>
                  <a:srgbClr val="000000"/>
                </a:solidFill>
                <a:latin typeface="CenturyGothic-BoldItalic"/>
              </a:rPr>
              <a:t>Casemix</a:t>
            </a:r>
            <a:r>
              <a:rPr lang="en-US" sz="2400" i="1" dirty="0">
                <a:solidFill>
                  <a:srgbClr val="000000"/>
                </a:solidFill>
                <a:latin typeface="CenturyGothic-BoldItalic"/>
              </a:rPr>
              <a:t> Main Group</a:t>
            </a:r>
            <a:r>
              <a:rPr lang="en-US" sz="2400" dirty="0">
                <a:solidFill>
                  <a:srgbClr val="000000"/>
                </a:solidFill>
                <a:latin typeface="CenturyGothic-Bold"/>
              </a:rPr>
              <a:t>) &amp; MDC (</a:t>
            </a:r>
            <a:r>
              <a:rPr lang="en-US" sz="2400" i="1" dirty="0">
                <a:solidFill>
                  <a:srgbClr val="000000"/>
                </a:solidFill>
                <a:latin typeface="CenturyGothic-BoldItalic"/>
              </a:rPr>
              <a:t>Major Diagnostic Category)</a:t>
            </a:r>
            <a:br>
              <a:rPr lang="en-ID" sz="2400" b="0" dirty="0">
                <a:solidFill>
                  <a:srgbClr val="7F7F7F"/>
                </a:solidFill>
                <a:latin typeface="ArialMT"/>
              </a:rPr>
            </a:br>
            <a:r>
              <a:rPr lang="en-ID" sz="1600" dirty="0" err="1">
                <a:solidFill>
                  <a:srgbClr val="000000"/>
                </a:solidFill>
                <a:latin typeface="CenturyGothic-Bold"/>
              </a:rPr>
              <a:t>Terdapat</a:t>
            </a:r>
            <a:r>
              <a:rPr lang="en-ID" sz="1600" dirty="0">
                <a:solidFill>
                  <a:srgbClr val="000000"/>
                </a:solidFill>
                <a:latin typeface="CenturyGothic-Bold"/>
              </a:rPr>
              <a:t> 6 MDC </a:t>
            </a:r>
            <a:r>
              <a:rPr lang="en-ID" sz="1600" dirty="0" err="1">
                <a:solidFill>
                  <a:srgbClr val="000000"/>
                </a:solidFill>
                <a:latin typeface="CenturyGothic-Bold"/>
              </a:rPr>
              <a:t>baru</a:t>
            </a:r>
            <a:r>
              <a:rPr lang="en-ID" sz="1600" dirty="0">
                <a:solidFill>
                  <a:srgbClr val="000000"/>
                </a:solidFill>
                <a:latin typeface="CenturyGothic-Bold"/>
              </a:rPr>
              <a:t> di </a:t>
            </a:r>
            <a:r>
              <a:rPr lang="en-ID" sz="1600" dirty="0" err="1">
                <a:solidFill>
                  <a:srgbClr val="000000"/>
                </a:solidFill>
                <a:latin typeface="CenturyGothic-Bold"/>
              </a:rPr>
              <a:t>iDRG</a:t>
            </a:r>
            <a:r>
              <a:rPr lang="en-ID" sz="1600" dirty="0">
                <a:solidFill>
                  <a:srgbClr val="000000"/>
                </a:solidFill>
                <a:latin typeface="CenturyGothic-Bold"/>
              </a:rPr>
              <a:t>, </a:t>
            </a:r>
            <a:r>
              <a:rPr lang="en-ID" sz="1600" dirty="0" err="1">
                <a:solidFill>
                  <a:srgbClr val="000000"/>
                </a:solidFill>
                <a:latin typeface="CenturyGothic-Bold"/>
              </a:rPr>
              <a:t>yaitu</a:t>
            </a:r>
            <a:r>
              <a:rPr lang="en-ID" sz="1600" dirty="0">
                <a:solidFill>
                  <a:srgbClr val="000000"/>
                </a:solidFill>
                <a:latin typeface="CenturyGothic-Bold"/>
              </a:rPr>
              <a:t> MDC 10, 31, 32, 34, 35, dan 90</a:t>
            </a:r>
            <a:endParaRPr lang="en-ID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0EF523-718E-C767-86B0-0C18BD988F9C}"/>
              </a:ext>
            </a:extLst>
          </p:cNvPr>
          <p:cNvSpPr txBox="1">
            <a:spLocks/>
          </p:cNvSpPr>
          <p:nvPr/>
        </p:nvSpPr>
        <p:spPr>
          <a:xfrm>
            <a:off x="952310" y="1722755"/>
            <a:ext cx="4762690" cy="4879213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>
                <a:solidFill>
                  <a:schemeClr val="tx1"/>
                </a:solidFill>
                <a:latin typeface="CenturyGothic-Bold"/>
              </a:rPr>
              <a:t>1. G – Central nervous system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enturyGothic-Bold"/>
              </a:rPr>
              <a:t>2. H – Eye and adnexa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enturyGothic-Bold"/>
              </a:rPr>
              <a:t>3. U – Ear, nose, mouth &amp; throat</a:t>
            </a:r>
          </a:p>
          <a:p>
            <a:pPr algn="l"/>
            <a:r>
              <a:rPr lang="en-ID" sz="1300" dirty="0">
                <a:solidFill>
                  <a:schemeClr val="tx1"/>
                </a:solidFill>
                <a:latin typeface="CenturyGothic-Bold"/>
              </a:rPr>
              <a:t>4. J – Respiratory system</a:t>
            </a:r>
          </a:p>
          <a:p>
            <a:pPr algn="l"/>
            <a:r>
              <a:rPr lang="en-ID" sz="1300" dirty="0">
                <a:solidFill>
                  <a:schemeClr val="tx1"/>
                </a:solidFill>
                <a:latin typeface="CenturyGothic-Bold"/>
              </a:rPr>
              <a:t>5. I – Cardiovascular system</a:t>
            </a:r>
          </a:p>
          <a:p>
            <a:pPr algn="l"/>
            <a:r>
              <a:rPr lang="en-ID" sz="1300" dirty="0">
                <a:solidFill>
                  <a:schemeClr val="tx1"/>
                </a:solidFill>
                <a:latin typeface="CenturyGothic-Bold"/>
              </a:rPr>
              <a:t>6. K – Digestive system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enturyGothic-Bold"/>
              </a:rPr>
              <a:t>7. B – Hepatobiliary &amp; pancreatic system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enturyGothic-Bold"/>
              </a:rPr>
              <a:t>8. M – Musculoskeletal system &amp; connective tissue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enturyGothic-Bold"/>
              </a:rPr>
              <a:t>9. L – Skin, subcutaneous tissue &amp; breast</a:t>
            </a:r>
          </a:p>
          <a:p>
            <a:pPr algn="l"/>
            <a:r>
              <a:rPr lang="en-ID" sz="1300" dirty="0">
                <a:solidFill>
                  <a:schemeClr val="tx1"/>
                </a:solidFill>
                <a:latin typeface="CenturyGothic-Bold"/>
              </a:rPr>
              <a:t>10. E – Endocrine system, nutrition &amp; metabolism</a:t>
            </a:r>
          </a:p>
          <a:p>
            <a:pPr algn="l"/>
            <a:r>
              <a:rPr lang="en-ID" sz="1300" dirty="0">
                <a:solidFill>
                  <a:schemeClr val="tx1"/>
                </a:solidFill>
                <a:latin typeface="CenturyGothic-Bold"/>
              </a:rPr>
              <a:t>11. N – </a:t>
            </a:r>
            <a:r>
              <a:rPr lang="en-ID" sz="1300" dirty="0" err="1">
                <a:solidFill>
                  <a:schemeClr val="tx1"/>
                </a:solidFill>
                <a:latin typeface="CenturyGothic-Bold"/>
              </a:rPr>
              <a:t>Nephro</a:t>
            </a:r>
            <a:r>
              <a:rPr lang="en-ID" sz="1300" dirty="0">
                <a:solidFill>
                  <a:schemeClr val="tx1"/>
                </a:solidFill>
                <a:latin typeface="CenturyGothic-Bold"/>
              </a:rPr>
              <a:t>-urinary system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enturyGothic-Bold"/>
              </a:rPr>
              <a:t>12. V – Male reproductive system</a:t>
            </a:r>
          </a:p>
          <a:p>
            <a:pPr algn="l"/>
            <a:r>
              <a:rPr lang="en-ID" sz="1300" dirty="0">
                <a:solidFill>
                  <a:schemeClr val="tx1"/>
                </a:solidFill>
                <a:latin typeface="CenturyGothic-Bold"/>
              </a:rPr>
              <a:t>13. W – Female reproductive system</a:t>
            </a:r>
          </a:p>
          <a:p>
            <a:pPr algn="l"/>
            <a:r>
              <a:rPr lang="en-ID" sz="1300" dirty="0">
                <a:solidFill>
                  <a:schemeClr val="tx1"/>
                </a:solidFill>
                <a:latin typeface="CenturyGothic-Bold"/>
              </a:rPr>
              <a:t>14. O – Deliveries</a:t>
            </a:r>
          </a:p>
          <a:p>
            <a:pPr algn="l"/>
            <a:r>
              <a:rPr lang="en-ID" sz="1300" dirty="0">
                <a:solidFill>
                  <a:schemeClr val="tx1"/>
                </a:solidFill>
                <a:latin typeface="CenturyGothic-Bold"/>
              </a:rPr>
              <a:t>15. P – Newborns &amp; neonates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enturyGothic-Bold"/>
              </a:rPr>
              <a:t>16. D – Haemopoietic &amp; immune system</a:t>
            </a:r>
          </a:p>
          <a:p>
            <a:pPr algn="l"/>
            <a:r>
              <a:rPr lang="nb-NO" sz="1300" dirty="0">
                <a:solidFill>
                  <a:schemeClr val="tx1"/>
                </a:solidFill>
                <a:latin typeface="CenturyGothic-Bold"/>
              </a:rPr>
              <a:t>17. C – Myeloproliferative system &amp; neoplasm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enturyGothic-Bold"/>
              </a:rPr>
              <a:t>18. A – Infectious &amp; parasitic diseases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enturyGothic-Bold"/>
              </a:rPr>
              <a:t>19. F – Mental health and </a:t>
            </a:r>
            <a:r>
              <a:rPr lang="en-US" sz="1300" dirty="0" err="1">
                <a:solidFill>
                  <a:schemeClr val="tx1"/>
                </a:solidFill>
                <a:latin typeface="CenturyGothic-Bold"/>
              </a:rPr>
              <a:t>behavioural</a:t>
            </a:r>
            <a:endParaRPr lang="en-US" sz="1300" dirty="0">
              <a:solidFill>
                <a:schemeClr val="tx1"/>
              </a:solidFill>
              <a:latin typeface="CenturyGothic-Bold"/>
            </a:endParaRPr>
          </a:p>
          <a:p>
            <a:pPr algn="l"/>
            <a:r>
              <a:rPr lang="fr-FR" sz="1300" b="1" dirty="0">
                <a:solidFill>
                  <a:schemeClr val="tx1"/>
                </a:solidFill>
                <a:latin typeface="CenturyGothic-Bold"/>
              </a:rPr>
              <a:t>20. T – Substance abuse &amp; </a:t>
            </a:r>
            <a:r>
              <a:rPr lang="fr-FR" sz="1300" b="1" dirty="0" err="1">
                <a:solidFill>
                  <a:schemeClr val="tx1"/>
                </a:solidFill>
                <a:latin typeface="CenturyGothic-Bold"/>
              </a:rPr>
              <a:t>dependence</a:t>
            </a:r>
            <a:endParaRPr lang="fr-FR" sz="1300" b="1" dirty="0">
              <a:solidFill>
                <a:schemeClr val="tx1"/>
              </a:solidFill>
              <a:latin typeface="CenturyGothic-Bold"/>
            </a:endParaRPr>
          </a:p>
          <a:p>
            <a:pPr algn="l"/>
            <a:r>
              <a:rPr lang="en-US" sz="1300" dirty="0">
                <a:solidFill>
                  <a:schemeClr val="tx1"/>
                </a:solidFill>
                <a:latin typeface="CenturyGothic-Bold"/>
              </a:rPr>
              <a:t>21. S – Injuries, poisonings &amp; toxic effects of drugs</a:t>
            </a:r>
          </a:p>
          <a:p>
            <a:pPr marL="447675" indent="-447675" algn="l"/>
            <a:r>
              <a:rPr lang="en-US" sz="1300" dirty="0">
                <a:solidFill>
                  <a:schemeClr val="tx1"/>
                </a:solidFill>
                <a:latin typeface="CenturyGothic-Bold"/>
              </a:rPr>
              <a:t>22. Z – Factors influencing health status &amp; other contacts with health services</a:t>
            </a:r>
          </a:p>
          <a:p>
            <a:pPr algn="l"/>
            <a:r>
              <a:rPr lang="en-ID" sz="1300" b="1" dirty="0">
                <a:solidFill>
                  <a:schemeClr val="tx1"/>
                </a:solidFill>
                <a:latin typeface="CenturyGothic-Bold"/>
              </a:rPr>
              <a:t>23. Q – Rawat Jalan</a:t>
            </a:r>
            <a:endParaRPr lang="en-ID" sz="1300" dirty="0">
              <a:solidFill>
                <a:schemeClr val="tx1"/>
              </a:solidFill>
              <a:latin typeface="CenturyGothic-Bold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1A8E064-1D98-6621-0EB0-4C2E53FEE273}"/>
              </a:ext>
            </a:extLst>
          </p:cNvPr>
          <p:cNvSpPr txBox="1">
            <a:spLocks/>
          </p:cNvSpPr>
          <p:nvPr/>
        </p:nvSpPr>
        <p:spPr>
          <a:xfrm>
            <a:off x="6223464" y="1722755"/>
            <a:ext cx="4762690" cy="4982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100" b="1" dirty="0">
                <a:solidFill>
                  <a:srgbClr val="C10000"/>
                </a:solidFill>
                <a:latin typeface="CenturyGothic-Bold"/>
              </a:rPr>
              <a:t>1. 10 – Pre MDC</a:t>
            </a:r>
          </a:p>
          <a:p>
            <a:pPr algn="l"/>
            <a:r>
              <a:rPr lang="en-ID" sz="1100" dirty="0">
                <a:solidFill>
                  <a:srgbClr val="000000"/>
                </a:solidFill>
                <a:latin typeface="CenturyGothic"/>
              </a:rPr>
              <a:t>2. 11 – Nervous System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3. 12 – Eye Diseases and Disorders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4. 13 – Ear, Mouth and Throat</a:t>
            </a:r>
          </a:p>
          <a:p>
            <a:pPr algn="l"/>
            <a:r>
              <a:rPr lang="en-ID" sz="1100" dirty="0">
                <a:solidFill>
                  <a:srgbClr val="000000"/>
                </a:solidFill>
                <a:latin typeface="CenturyGothic"/>
              </a:rPr>
              <a:t>5. 14 – Respiratory System</a:t>
            </a:r>
          </a:p>
          <a:p>
            <a:pPr algn="l"/>
            <a:r>
              <a:rPr lang="en-ID" sz="1100" dirty="0">
                <a:solidFill>
                  <a:srgbClr val="000000"/>
                </a:solidFill>
                <a:latin typeface="CenturyGothic"/>
              </a:rPr>
              <a:t>6. 15 – Circulatory System</a:t>
            </a:r>
          </a:p>
          <a:p>
            <a:pPr algn="l"/>
            <a:r>
              <a:rPr lang="en-ID" sz="1100" dirty="0">
                <a:solidFill>
                  <a:srgbClr val="000000"/>
                </a:solidFill>
                <a:latin typeface="CenturyGothic"/>
              </a:rPr>
              <a:t>7. 16 – Digestive System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8. 17 – Hepatobiliary System and Pancreas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9. 18 – Musculoskeletal System and Connective Tissue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10. 19 – Skin, Subcutaneous Tissue and Breast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11. 20 – Endocrine, Nutritional and Metabolic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12. 21 – Kidney and Urinary Tract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13. 22 – Male Reproductive System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14. 23 – Female Reproductive System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15. 24 – Pregnancy, Childbirth and Puerperium</a:t>
            </a:r>
          </a:p>
          <a:p>
            <a:pPr marL="447675" indent="-447675"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16. 25 – Newborns and Other Neonates with Conditions Originating in the </a:t>
            </a:r>
            <a:r>
              <a:rPr lang="en-ID" sz="1100" dirty="0">
                <a:solidFill>
                  <a:srgbClr val="000000"/>
                </a:solidFill>
                <a:latin typeface="CenturyGothic"/>
              </a:rPr>
              <a:t>Perinatal Period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17. 26 – Blood and Blood Forming Organs and Immunological Disorders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18. 27 – Myeloproliferative Diseases and Disorders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19. 28 – Infectious and Parasitic Diseases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20. 29 – Mental Diseases and Disorders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21. 30 – Factors Influencing Health Status and Other Contacts with Health </a:t>
            </a:r>
            <a:r>
              <a:rPr lang="en-ID" sz="1100" dirty="0">
                <a:solidFill>
                  <a:srgbClr val="000000"/>
                </a:solidFill>
                <a:latin typeface="CenturyGothic"/>
              </a:rPr>
              <a:t>Services</a:t>
            </a:r>
          </a:p>
          <a:p>
            <a:pPr algn="l"/>
            <a:r>
              <a:rPr lang="fr-FR" sz="1100" b="1" dirty="0">
                <a:solidFill>
                  <a:srgbClr val="C10000"/>
                </a:solidFill>
                <a:latin typeface="CenturyGothic-Bold"/>
              </a:rPr>
              <a:t>22. 31 – Multiple </a:t>
            </a:r>
            <a:r>
              <a:rPr lang="fr-FR" sz="1100" b="1" dirty="0" err="1">
                <a:solidFill>
                  <a:srgbClr val="C10000"/>
                </a:solidFill>
                <a:latin typeface="CenturyGothic-Bold"/>
              </a:rPr>
              <a:t>Significant</a:t>
            </a:r>
            <a:r>
              <a:rPr lang="fr-FR" sz="1100" b="1" dirty="0">
                <a:solidFill>
                  <a:srgbClr val="C10000"/>
                </a:solidFill>
                <a:latin typeface="CenturyGothic-Bold"/>
              </a:rPr>
              <a:t> Trauma (</a:t>
            </a:r>
            <a:r>
              <a:rPr lang="fr-FR" sz="1100" b="1" dirty="0" err="1">
                <a:solidFill>
                  <a:srgbClr val="C10000"/>
                </a:solidFill>
                <a:latin typeface="CenturyGothic-Bold"/>
              </a:rPr>
              <a:t>hanya</a:t>
            </a:r>
            <a:r>
              <a:rPr lang="fr-FR" sz="1100" b="1" dirty="0">
                <a:solidFill>
                  <a:srgbClr val="C10000"/>
                </a:solidFill>
                <a:latin typeface="CenturyGothic-Bold"/>
              </a:rPr>
              <a:t> </a:t>
            </a:r>
            <a:r>
              <a:rPr lang="fr-FR" sz="1100" b="1" dirty="0" err="1">
                <a:solidFill>
                  <a:srgbClr val="C10000"/>
                </a:solidFill>
                <a:latin typeface="CenturyGothic-Bold"/>
              </a:rPr>
              <a:t>rawat</a:t>
            </a:r>
            <a:r>
              <a:rPr lang="fr-FR" sz="1100" b="1" dirty="0">
                <a:solidFill>
                  <a:srgbClr val="C10000"/>
                </a:solidFill>
                <a:latin typeface="CenturyGothic-Bold"/>
              </a:rPr>
              <a:t> </a:t>
            </a:r>
            <a:r>
              <a:rPr lang="fr-FR" sz="1100" b="1" dirty="0" err="1">
                <a:solidFill>
                  <a:srgbClr val="C10000"/>
                </a:solidFill>
                <a:latin typeface="CenturyGothic-Bold"/>
              </a:rPr>
              <a:t>inap</a:t>
            </a:r>
            <a:r>
              <a:rPr lang="fr-FR" sz="1100" b="1" dirty="0">
                <a:solidFill>
                  <a:srgbClr val="C10000"/>
                </a:solidFill>
                <a:latin typeface="CenturyGothic-Bold"/>
              </a:rPr>
              <a:t>)</a:t>
            </a:r>
          </a:p>
          <a:p>
            <a:pPr algn="l"/>
            <a:r>
              <a:rPr lang="en-ID" sz="1100" b="1" dirty="0">
                <a:solidFill>
                  <a:srgbClr val="C10000"/>
                </a:solidFill>
                <a:latin typeface="CenturyGothic-Bold"/>
              </a:rPr>
              <a:t>23. 32 – Burns</a:t>
            </a:r>
          </a:p>
          <a:p>
            <a:pPr algn="l"/>
            <a:r>
              <a:rPr lang="en-US" sz="1100" dirty="0">
                <a:solidFill>
                  <a:srgbClr val="000000"/>
                </a:solidFill>
                <a:latin typeface="CenturyGothic"/>
              </a:rPr>
              <a:t>24. 33 – Injuries, Poisonings and Toxic Effects of Drugs</a:t>
            </a:r>
          </a:p>
          <a:p>
            <a:pPr algn="l"/>
            <a:r>
              <a:rPr lang="en-ID" sz="1100" b="1" dirty="0">
                <a:solidFill>
                  <a:srgbClr val="C10000"/>
                </a:solidFill>
                <a:latin typeface="CenturyGothic-Bold"/>
              </a:rPr>
              <a:t>25. 34 – Neoplasm</a:t>
            </a:r>
          </a:p>
          <a:p>
            <a:pPr algn="l"/>
            <a:r>
              <a:rPr lang="en-ID" sz="1100" b="1" dirty="0">
                <a:solidFill>
                  <a:srgbClr val="C10000"/>
                </a:solidFill>
                <a:latin typeface="CenturyGothic-Bold"/>
              </a:rPr>
              <a:t>26. 35 – Rehabilitation (</a:t>
            </a:r>
            <a:r>
              <a:rPr lang="en-ID" sz="1100" b="1" dirty="0" err="1">
                <a:solidFill>
                  <a:srgbClr val="C10000"/>
                </a:solidFill>
                <a:latin typeface="CenturyGothic-Bold"/>
              </a:rPr>
              <a:t>hanya</a:t>
            </a:r>
            <a:r>
              <a:rPr lang="en-ID" sz="1100" b="1" dirty="0">
                <a:solidFill>
                  <a:srgbClr val="C10000"/>
                </a:solidFill>
                <a:latin typeface="CenturyGothic-Bold"/>
              </a:rPr>
              <a:t> </a:t>
            </a:r>
            <a:r>
              <a:rPr lang="en-ID" sz="1100" b="1" dirty="0" err="1">
                <a:solidFill>
                  <a:srgbClr val="C10000"/>
                </a:solidFill>
                <a:latin typeface="CenturyGothic-Bold"/>
              </a:rPr>
              <a:t>rawat</a:t>
            </a:r>
            <a:r>
              <a:rPr lang="en-ID" sz="1100" b="1" dirty="0">
                <a:solidFill>
                  <a:srgbClr val="C10000"/>
                </a:solidFill>
                <a:latin typeface="CenturyGothic-Bold"/>
              </a:rPr>
              <a:t> </a:t>
            </a:r>
            <a:r>
              <a:rPr lang="en-ID" sz="1100" b="1" dirty="0" err="1">
                <a:solidFill>
                  <a:srgbClr val="C10000"/>
                </a:solidFill>
                <a:latin typeface="CenturyGothic-Bold"/>
              </a:rPr>
              <a:t>jalan</a:t>
            </a:r>
            <a:r>
              <a:rPr lang="en-ID" sz="1100" b="1" dirty="0">
                <a:solidFill>
                  <a:srgbClr val="C10000"/>
                </a:solidFill>
                <a:latin typeface="CenturyGothic-Bold"/>
              </a:rPr>
              <a:t>)</a:t>
            </a:r>
          </a:p>
          <a:p>
            <a:pPr algn="l"/>
            <a:r>
              <a:rPr lang="en-ID" sz="1100" b="1" dirty="0">
                <a:solidFill>
                  <a:srgbClr val="C10000"/>
                </a:solidFill>
                <a:latin typeface="CenturyGothic-Bold"/>
              </a:rPr>
              <a:t>27. 90 – Diagnostic Procedure (</a:t>
            </a:r>
            <a:r>
              <a:rPr lang="en-ID" sz="1100" b="1" dirty="0" err="1">
                <a:solidFill>
                  <a:srgbClr val="C10000"/>
                </a:solidFill>
                <a:latin typeface="CenturyGothic-Bold"/>
              </a:rPr>
              <a:t>hanya</a:t>
            </a:r>
            <a:r>
              <a:rPr lang="en-ID" sz="1100" b="1" dirty="0">
                <a:solidFill>
                  <a:srgbClr val="C10000"/>
                </a:solidFill>
                <a:latin typeface="CenturyGothic-Bold"/>
              </a:rPr>
              <a:t> </a:t>
            </a:r>
            <a:r>
              <a:rPr lang="en-ID" sz="1100" b="1" dirty="0" err="1">
                <a:solidFill>
                  <a:srgbClr val="C10000"/>
                </a:solidFill>
                <a:latin typeface="CenturyGothic-Bold"/>
              </a:rPr>
              <a:t>rawat</a:t>
            </a:r>
            <a:r>
              <a:rPr lang="en-ID" sz="1100" b="1" dirty="0">
                <a:solidFill>
                  <a:srgbClr val="C10000"/>
                </a:solidFill>
                <a:latin typeface="CenturyGothic-Bold"/>
              </a:rPr>
              <a:t> </a:t>
            </a:r>
            <a:r>
              <a:rPr lang="en-ID" sz="1100" b="1" dirty="0" err="1">
                <a:solidFill>
                  <a:srgbClr val="C10000"/>
                </a:solidFill>
                <a:latin typeface="CenturyGothic-Bold"/>
              </a:rPr>
              <a:t>jalan</a:t>
            </a:r>
            <a:r>
              <a:rPr lang="en-ID" sz="1100" b="1" dirty="0">
                <a:solidFill>
                  <a:srgbClr val="C10000"/>
                </a:solidFill>
                <a:latin typeface="CenturyGothic-Bold"/>
              </a:rPr>
              <a:t>)</a:t>
            </a:r>
            <a:endParaRPr lang="en-ID" sz="11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DA5112-9599-998D-F708-F2EBF7AF8F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2310" y="1298474"/>
            <a:ext cx="4762690" cy="276999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pPr algn="ctr"/>
            <a:r>
              <a:rPr lang="en-ID" sz="1800" b="1" i="0" u="none" strike="noStrike" baseline="0" dirty="0">
                <a:latin typeface="CenturyGothic-Bold"/>
              </a:rPr>
              <a:t>23 CMG pada INA-CBG</a:t>
            </a:r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B6AD17-82D0-0700-0BD1-FD9CBED041CE}"/>
              </a:ext>
            </a:extLst>
          </p:cNvPr>
          <p:cNvSpPr txBox="1">
            <a:spLocks/>
          </p:cNvSpPr>
          <p:nvPr/>
        </p:nvSpPr>
        <p:spPr>
          <a:xfrm>
            <a:off x="6223464" y="1235819"/>
            <a:ext cx="4762689" cy="3690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b="1" dirty="0">
                <a:solidFill>
                  <a:schemeClr val="tx1"/>
                </a:solidFill>
                <a:latin typeface="CenturyGothic-Bold"/>
              </a:rPr>
              <a:t>27 MDC pada </a:t>
            </a:r>
            <a:r>
              <a:rPr lang="en-ID" b="1" dirty="0" err="1">
                <a:solidFill>
                  <a:schemeClr val="tx1"/>
                </a:solidFill>
                <a:latin typeface="CenturyGothic-Bold"/>
              </a:rPr>
              <a:t>iDRG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2416" y="239268"/>
            <a:ext cx="10575290" cy="3716020"/>
            <a:chOff x="1042416" y="239268"/>
            <a:chExt cx="10575290" cy="3716020"/>
          </a:xfrm>
        </p:grpSpPr>
        <p:sp>
          <p:nvSpPr>
            <p:cNvPr id="3" name="object 3"/>
            <p:cNvSpPr/>
            <p:nvPr/>
          </p:nvSpPr>
          <p:spPr>
            <a:xfrm>
              <a:off x="1048512" y="245364"/>
              <a:ext cx="10563225" cy="3703320"/>
            </a:xfrm>
            <a:custGeom>
              <a:avLst/>
              <a:gdLst/>
              <a:ahLst/>
              <a:cxnLst/>
              <a:rect l="l" t="t" r="r" b="b"/>
              <a:pathLst>
                <a:path w="10563225" h="3703320">
                  <a:moveTo>
                    <a:pt x="0" y="3703320"/>
                  </a:moveTo>
                  <a:lnTo>
                    <a:pt x="10562844" y="3703320"/>
                  </a:lnTo>
                  <a:lnTo>
                    <a:pt x="10562844" y="0"/>
                  </a:lnTo>
                  <a:lnTo>
                    <a:pt x="0" y="0"/>
                  </a:lnTo>
                  <a:lnTo>
                    <a:pt x="0" y="3703320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572" y="2574035"/>
              <a:ext cx="1862327" cy="7665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47572" y="2574035"/>
              <a:ext cx="1862455" cy="767080"/>
            </a:xfrm>
            <a:custGeom>
              <a:avLst/>
              <a:gdLst/>
              <a:ahLst/>
              <a:cxnLst/>
              <a:rect l="l" t="t" r="r" b="b"/>
              <a:pathLst>
                <a:path w="1862455" h="767079">
                  <a:moveTo>
                    <a:pt x="0" y="127762"/>
                  </a:moveTo>
                  <a:lnTo>
                    <a:pt x="10040" y="78009"/>
                  </a:lnTo>
                  <a:lnTo>
                    <a:pt x="37420" y="37401"/>
                  </a:lnTo>
                  <a:lnTo>
                    <a:pt x="78031" y="10033"/>
                  </a:lnTo>
                  <a:lnTo>
                    <a:pt x="127762" y="0"/>
                  </a:lnTo>
                  <a:lnTo>
                    <a:pt x="1734565" y="0"/>
                  </a:lnTo>
                  <a:lnTo>
                    <a:pt x="1784318" y="10033"/>
                  </a:lnTo>
                  <a:lnTo>
                    <a:pt x="1824926" y="37401"/>
                  </a:lnTo>
                  <a:lnTo>
                    <a:pt x="1852294" y="78009"/>
                  </a:lnTo>
                  <a:lnTo>
                    <a:pt x="1862327" y="127762"/>
                  </a:lnTo>
                  <a:lnTo>
                    <a:pt x="1862327" y="638810"/>
                  </a:lnTo>
                  <a:lnTo>
                    <a:pt x="1852295" y="688562"/>
                  </a:lnTo>
                  <a:lnTo>
                    <a:pt x="1824926" y="729170"/>
                  </a:lnTo>
                  <a:lnTo>
                    <a:pt x="1784318" y="756538"/>
                  </a:lnTo>
                  <a:lnTo>
                    <a:pt x="1734565" y="766572"/>
                  </a:lnTo>
                  <a:lnTo>
                    <a:pt x="127762" y="766572"/>
                  </a:lnTo>
                  <a:lnTo>
                    <a:pt x="78031" y="756538"/>
                  </a:lnTo>
                  <a:lnTo>
                    <a:pt x="37420" y="729170"/>
                  </a:lnTo>
                  <a:lnTo>
                    <a:pt x="10040" y="688562"/>
                  </a:lnTo>
                  <a:lnTo>
                    <a:pt x="0" y="638810"/>
                  </a:lnTo>
                  <a:lnTo>
                    <a:pt x="0" y="127762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812" y="569976"/>
              <a:ext cx="1862327" cy="7665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62812" y="569976"/>
              <a:ext cx="1862455" cy="767080"/>
            </a:xfrm>
            <a:custGeom>
              <a:avLst/>
              <a:gdLst/>
              <a:ahLst/>
              <a:cxnLst/>
              <a:rect l="l" t="t" r="r" b="b"/>
              <a:pathLst>
                <a:path w="1862455" h="767080">
                  <a:moveTo>
                    <a:pt x="0" y="127762"/>
                  </a:moveTo>
                  <a:lnTo>
                    <a:pt x="10040" y="78009"/>
                  </a:lnTo>
                  <a:lnTo>
                    <a:pt x="37420" y="37401"/>
                  </a:lnTo>
                  <a:lnTo>
                    <a:pt x="78031" y="10033"/>
                  </a:lnTo>
                  <a:lnTo>
                    <a:pt x="127762" y="0"/>
                  </a:lnTo>
                  <a:lnTo>
                    <a:pt x="1734565" y="0"/>
                  </a:lnTo>
                  <a:lnTo>
                    <a:pt x="1784318" y="10033"/>
                  </a:lnTo>
                  <a:lnTo>
                    <a:pt x="1824926" y="37401"/>
                  </a:lnTo>
                  <a:lnTo>
                    <a:pt x="1852294" y="78009"/>
                  </a:lnTo>
                  <a:lnTo>
                    <a:pt x="1862327" y="127762"/>
                  </a:lnTo>
                  <a:lnTo>
                    <a:pt x="1862327" y="638810"/>
                  </a:lnTo>
                  <a:lnTo>
                    <a:pt x="1852295" y="688562"/>
                  </a:lnTo>
                  <a:lnTo>
                    <a:pt x="1824926" y="729170"/>
                  </a:lnTo>
                  <a:lnTo>
                    <a:pt x="1784318" y="756538"/>
                  </a:lnTo>
                  <a:lnTo>
                    <a:pt x="1734565" y="766572"/>
                  </a:lnTo>
                  <a:lnTo>
                    <a:pt x="127762" y="766572"/>
                  </a:lnTo>
                  <a:lnTo>
                    <a:pt x="78031" y="756538"/>
                  </a:lnTo>
                  <a:lnTo>
                    <a:pt x="37420" y="729170"/>
                  </a:lnTo>
                  <a:lnTo>
                    <a:pt x="10040" y="688562"/>
                  </a:lnTo>
                  <a:lnTo>
                    <a:pt x="0" y="638810"/>
                  </a:lnTo>
                  <a:lnTo>
                    <a:pt x="0" y="127762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9016" y="5036662"/>
            <a:ext cx="1898975" cy="76368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64208" y="5019970"/>
            <a:ext cx="1891427" cy="7925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4203" y="5050377"/>
            <a:ext cx="1929553" cy="75911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9552" y="5050325"/>
            <a:ext cx="2033096" cy="76221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507478"/>
            <a:ext cx="12192000" cy="35051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757428" cy="7543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87459" y="4032503"/>
            <a:ext cx="4538544" cy="89611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25236" y="4135323"/>
            <a:ext cx="1023619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DICABUT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7986" y="5122367"/>
            <a:ext cx="1004569" cy="5346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350" spc="-10" dirty="0">
                <a:latin typeface="Calibri"/>
                <a:cs typeface="Calibri"/>
              </a:rPr>
              <a:t>Perpres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12</a:t>
            </a:r>
            <a:endParaRPr sz="1350">
              <a:latin typeface="Calibri"/>
              <a:cs typeface="Calibri"/>
            </a:endParaRPr>
          </a:p>
          <a:p>
            <a:pPr marL="28575" algn="ctr">
              <a:lnSpc>
                <a:spcPct val="100000"/>
              </a:lnSpc>
              <a:spcBef>
                <a:spcPts val="385"/>
              </a:spcBef>
            </a:pPr>
            <a:r>
              <a:rPr sz="1350" spc="-45" dirty="0">
                <a:latin typeface="Calibri"/>
                <a:cs typeface="Calibri"/>
              </a:rPr>
              <a:t>Tahun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2013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6996" y="5148224"/>
            <a:ext cx="1088390" cy="4826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350" spc="-10" dirty="0">
                <a:latin typeface="Calibri"/>
                <a:cs typeface="Calibri"/>
              </a:rPr>
              <a:t>Perpres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111</a:t>
            </a:r>
            <a:endParaRPr sz="1350">
              <a:latin typeface="Calibri"/>
              <a:cs typeface="Calibri"/>
            </a:endParaRPr>
          </a:p>
          <a:p>
            <a:pPr marR="20955" algn="ctr">
              <a:lnSpc>
                <a:spcPct val="100000"/>
              </a:lnSpc>
              <a:spcBef>
                <a:spcPts val="180"/>
              </a:spcBef>
            </a:pPr>
            <a:r>
              <a:rPr sz="1350" spc="-30" dirty="0">
                <a:latin typeface="Calibri"/>
                <a:cs typeface="Calibri"/>
              </a:rPr>
              <a:t>Tahun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2013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7009" y="5122367"/>
            <a:ext cx="1002665" cy="5346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350" spc="-10" dirty="0">
                <a:latin typeface="Calibri"/>
                <a:cs typeface="Calibri"/>
              </a:rPr>
              <a:t>Perpres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19</a:t>
            </a:r>
            <a:endParaRPr sz="13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385"/>
              </a:spcBef>
            </a:pPr>
            <a:r>
              <a:rPr sz="1350" spc="-45" dirty="0">
                <a:latin typeface="Calibri"/>
                <a:cs typeface="Calibri"/>
              </a:rPr>
              <a:t>Tahun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2016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28023" y="5126025"/>
            <a:ext cx="904240" cy="5346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30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Perpres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Tahun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42359" y="643127"/>
            <a:ext cx="2426208" cy="261823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256080" y="2596642"/>
            <a:ext cx="165671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Pasal</a:t>
            </a:r>
            <a:endParaRPr sz="20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UU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No.24/2011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71905" y="634364"/>
            <a:ext cx="16554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7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Pasal</a:t>
            </a:r>
            <a:endParaRPr sz="20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UU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No.40/2004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42682" y="303021"/>
            <a:ext cx="4248785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355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Kebijakan</a:t>
            </a:r>
            <a:endParaRPr sz="1400">
              <a:latin typeface="Calibri"/>
              <a:cs typeface="Calibri"/>
            </a:endParaRPr>
          </a:p>
          <a:p>
            <a:pPr marL="342900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42900" algn="l"/>
              </a:tabLst>
            </a:pPr>
            <a:r>
              <a:rPr sz="1400" dirty="0">
                <a:latin typeface="Calibri"/>
                <a:cs typeface="Calibri"/>
              </a:rPr>
              <a:t>Cakupan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PBI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92,4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Juta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Jiwa,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iuran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PBI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Rp.23.000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(tidak </a:t>
            </a:r>
            <a:r>
              <a:rPr sz="1400" dirty="0">
                <a:latin typeface="Calibri"/>
                <a:cs typeface="Calibri"/>
              </a:rPr>
              <a:t>ada</a:t>
            </a:r>
            <a:r>
              <a:rPr sz="1400" spc="-10" dirty="0">
                <a:latin typeface="Calibri"/>
                <a:cs typeface="Calibri"/>
              </a:rPr>
              <a:t> kenaikan)</a:t>
            </a:r>
            <a:endParaRPr sz="14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AutoNum type="arabicPeriod"/>
              <a:tabLst>
                <a:tab pos="342265" algn="l"/>
              </a:tabLst>
            </a:pPr>
            <a:r>
              <a:rPr sz="1400" spc="-10" dirty="0">
                <a:latin typeface="Calibri"/>
                <a:cs typeface="Calibri"/>
              </a:rPr>
              <a:t>Pemotongan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Transfer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Daerah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Tunggakan</a:t>
            </a:r>
            <a:endParaRPr sz="14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Iuran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Pemda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sebagai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Pemberi</a:t>
            </a:r>
            <a:endParaRPr sz="1400">
              <a:latin typeface="Calibri"/>
              <a:cs typeface="Calibri"/>
            </a:endParaRPr>
          </a:p>
          <a:p>
            <a:pPr marL="342900" marR="217170" indent="-342900">
              <a:lnSpc>
                <a:spcPct val="100000"/>
              </a:lnSpc>
              <a:buAutoNum type="arabicPeriod" startAt="3"/>
              <a:tabLst>
                <a:tab pos="342900" algn="l"/>
              </a:tabLst>
            </a:pPr>
            <a:r>
              <a:rPr sz="1400" spc="-10" dirty="0">
                <a:latin typeface="Calibri"/>
                <a:cs typeface="Calibri"/>
              </a:rPr>
              <a:t>Pembatasan </a:t>
            </a:r>
            <a:r>
              <a:rPr sz="1400" dirty="0">
                <a:latin typeface="Calibri"/>
                <a:cs typeface="Calibri"/>
              </a:rPr>
              <a:t>Dana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Operasional</a:t>
            </a:r>
            <a:r>
              <a:rPr sz="1400" spc="-20" dirty="0">
                <a:latin typeface="Calibri"/>
                <a:cs typeface="Calibri"/>
              </a:rPr>
              <a:t> BPJS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Kesehatan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dari </a:t>
            </a:r>
            <a:r>
              <a:rPr sz="1400" dirty="0">
                <a:latin typeface="Calibri"/>
                <a:cs typeface="Calibri"/>
              </a:rPr>
              <a:t>Iuran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sebesar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maksimal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4,8%</a:t>
            </a:r>
            <a:endParaRPr sz="1400">
              <a:latin typeface="Calibri"/>
              <a:cs typeface="Calibri"/>
            </a:endParaRPr>
          </a:p>
          <a:p>
            <a:pPr marL="342900" marR="107314" indent="-342900">
              <a:lnSpc>
                <a:spcPct val="100000"/>
              </a:lnSpc>
              <a:buAutoNum type="arabicPeriod" startAt="3"/>
              <a:tabLst>
                <a:tab pos="342900" algn="l"/>
              </a:tabLst>
            </a:pPr>
            <a:r>
              <a:rPr sz="1400" spc="-10" dirty="0">
                <a:latin typeface="Calibri"/>
                <a:cs typeface="Calibri"/>
              </a:rPr>
              <a:t>Peningkatan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Peran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Pemda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melalui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penggunaan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dana </a:t>
            </a:r>
            <a:r>
              <a:rPr sz="1400" dirty="0">
                <a:latin typeface="Calibri"/>
                <a:cs typeface="Calibri"/>
              </a:rPr>
              <a:t>pajak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rokok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(75%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dari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50%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earmarked)</a:t>
            </a:r>
            <a:endParaRPr sz="14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AutoNum type="arabicPeriod" startAt="3"/>
              <a:tabLst>
                <a:tab pos="342265" algn="l"/>
              </a:tabLst>
            </a:pPr>
            <a:r>
              <a:rPr sz="1400" dirty="0">
                <a:latin typeface="Calibri"/>
                <a:cs typeface="Calibri"/>
              </a:rPr>
              <a:t>Perbaikan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manajemen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klaim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faskes(mitigasi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fraud)</a:t>
            </a:r>
            <a:endParaRPr sz="14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42265" algn="l"/>
              </a:tabLst>
            </a:pPr>
            <a:r>
              <a:rPr sz="1400" dirty="0">
                <a:latin typeface="Calibri"/>
                <a:cs typeface="Calibri"/>
              </a:rPr>
              <a:t>Perbaikan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sistem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rujukan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rujuk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balik</a:t>
            </a:r>
            <a:endParaRPr sz="1400">
              <a:latin typeface="Calibri"/>
              <a:cs typeface="Calibri"/>
            </a:endParaRPr>
          </a:p>
          <a:p>
            <a:pPr marL="342900" marR="161925" indent="-342900">
              <a:lnSpc>
                <a:spcPct val="100000"/>
              </a:lnSpc>
              <a:buAutoNum type="arabicPeriod" startAt="3"/>
              <a:tabLst>
                <a:tab pos="342900" algn="l"/>
              </a:tabLst>
            </a:pPr>
            <a:r>
              <a:rPr sz="1400" dirty="0">
                <a:latin typeface="Calibri"/>
                <a:cs typeface="Calibri"/>
              </a:rPr>
              <a:t>Cost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sharing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pada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pelayanan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berpotensi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moral hazard.</a:t>
            </a:r>
            <a:endParaRPr sz="14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AutoNum type="arabicPeriod" startAt="3"/>
              <a:tabLst>
                <a:tab pos="342265" algn="l"/>
              </a:tabLst>
            </a:pPr>
            <a:r>
              <a:rPr sz="1400" dirty="0">
                <a:latin typeface="Calibri"/>
                <a:cs typeface="Calibri"/>
              </a:rPr>
              <a:t>Strategic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Purchasing</a:t>
            </a:r>
            <a:endParaRPr sz="1400">
              <a:latin typeface="Calibri"/>
              <a:cs typeface="Calibri"/>
            </a:endParaRPr>
          </a:p>
          <a:p>
            <a:pPr marL="342900" marR="419734" indent="-342900">
              <a:lnSpc>
                <a:spcPct val="100000"/>
              </a:lnSpc>
              <a:buAutoNum type="arabicPeriod" startAt="3"/>
              <a:tabLst>
                <a:tab pos="342900" algn="l"/>
              </a:tabLst>
            </a:pPr>
            <a:r>
              <a:rPr sz="1400" dirty="0">
                <a:latin typeface="Calibri"/>
                <a:cs typeface="Calibri"/>
              </a:rPr>
              <a:t>Sinergitas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Penyelenggara </a:t>
            </a:r>
            <a:r>
              <a:rPr sz="1400" dirty="0">
                <a:latin typeface="Calibri"/>
                <a:cs typeface="Calibri"/>
              </a:rPr>
              <a:t>Jaminan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Sosial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(BPJS Ketenagakerjaan,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ASABRI,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Jasa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Raharja,</a:t>
            </a:r>
            <a:r>
              <a:rPr sz="1400" spc="-10" dirty="0">
                <a:latin typeface="Calibri"/>
                <a:cs typeface="Calibri"/>
              </a:rPr>
              <a:t> TASPEN)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41475" y="1464563"/>
            <a:ext cx="2345690" cy="975360"/>
            <a:chOff x="1141475" y="1464563"/>
            <a:chExt cx="2345690" cy="975360"/>
          </a:xfrm>
        </p:grpSpPr>
        <p:sp>
          <p:nvSpPr>
            <p:cNvPr id="25" name="object 25"/>
            <p:cNvSpPr/>
            <p:nvPr/>
          </p:nvSpPr>
          <p:spPr>
            <a:xfrm>
              <a:off x="1147571" y="1470659"/>
              <a:ext cx="2333625" cy="963294"/>
            </a:xfrm>
            <a:custGeom>
              <a:avLst/>
              <a:gdLst/>
              <a:ahLst/>
              <a:cxnLst/>
              <a:rect l="l" t="t" r="r" b="b"/>
              <a:pathLst>
                <a:path w="2333625" h="963294">
                  <a:moveTo>
                    <a:pt x="1851660" y="0"/>
                  </a:moveTo>
                  <a:lnTo>
                    <a:pt x="1851660" y="240791"/>
                  </a:lnTo>
                  <a:lnTo>
                    <a:pt x="0" y="240791"/>
                  </a:lnTo>
                  <a:lnTo>
                    <a:pt x="0" y="722376"/>
                  </a:lnTo>
                  <a:lnTo>
                    <a:pt x="1851660" y="722376"/>
                  </a:lnTo>
                  <a:lnTo>
                    <a:pt x="1851660" y="963167"/>
                  </a:lnTo>
                  <a:lnTo>
                    <a:pt x="2333243" y="481584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7571" y="1470659"/>
              <a:ext cx="2333625" cy="963294"/>
            </a:xfrm>
            <a:custGeom>
              <a:avLst/>
              <a:gdLst/>
              <a:ahLst/>
              <a:cxnLst/>
              <a:rect l="l" t="t" r="r" b="b"/>
              <a:pathLst>
                <a:path w="2333625" h="963294">
                  <a:moveTo>
                    <a:pt x="0" y="240791"/>
                  </a:moveTo>
                  <a:lnTo>
                    <a:pt x="1851660" y="240791"/>
                  </a:lnTo>
                  <a:lnTo>
                    <a:pt x="1851660" y="0"/>
                  </a:lnTo>
                  <a:lnTo>
                    <a:pt x="2333243" y="481584"/>
                  </a:lnTo>
                  <a:lnTo>
                    <a:pt x="1851660" y="963167"/>
                  </a:lnTo>
                  <a:lnTo>
                    <a:pt x="1851660" y="722376"/>
                  </a:lnTo>
                  <a:lnTo>
                    <a:pt x="0" y="722376"/>
                  </a:lnTo>
                  <a:lnTo>
                    <a:pt x="0" y="24079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91071" y="1607819"/>
            <a:ext cx="676655" cy="688848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474720" y="5271515"/>
            <a:ext cx="273050" cy="299085"/>
            <a:chOff x="3474720" y="5271515"/>
            <a:chExt cx="273050" cy="299085"/>
          </a:xfrm>
        </p:grpSpPr>
        <p:sp>
          <p:nvSpPr>
            <p:cNvPr id="29" name="object 29"/>
            <p:cNvSpPr/>
            <p:nvPr/>
          </p:nvSpPr>
          <p:spPr>
            <a:xfrm>
              <a:off x="3480816" y="5277611"/>
              <a:ext cx="260985" cy="287020"/>
            </a:xfrm>
            <a:custGeom>
              <a:avLst/>
              <a:gdLst/>
              <a:ahLst/>
              <a:cxnLst/>
              <a:rect l="l" t="t" r="r" b="b"/>
              <a:pathLst>
                <a:path w="260985" h="287020">
                  <a:moveTo>
                    <a:pt x="130301" y="0"/>
                  </a:moveTo>
                  <a:lnTo>
                    <a:pt x="130301" y="71628"/>
                  </a:lnTo>
                  <a:lnTo>
                    <a:pt x="0" y="71628"/>
                  </a:lnTo>
                  <a:lnTo>
                    <a:pt x="0" y="214884"/>
                  </a:lnTo>
                  <a:lnTo>
                    <a:pt x="130301" y="214884"/>
                  </a:lnTo>
                  <a:lnTo>
                    <a:pt x="130301" y="286512"/>
                  </a:lnTo>
                  <a:lnTo>
                    <a:pt x="260604" y="143256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80816" y="5277611"/>
              <a:ext cx="260985" cy="287020"/>
            </a:xfrm>
            <a:custGeom>
              <a:avLst/>
              <a:gdLst/>
              <a:ahLst/>
              <a:cxnLst/>
              <a:rect l="l" t="t" r="r" b="b"/>
              <a:pathLst>
                <a:path w="260985" h="287020">
                  <a:moveTo>
                    <a:pt x="0" y="71628"/>
                  </a:moveTo>
                  <a:lnTo>
                    <a:pt x="130301" y="71628"/>
                  </a:lnTo>
                  <a:lnTo>
                    <a:pt x="130301" y="0"/>
                  </a:lnTo>
                  <a:lnTo>
                    <a:pt x="260604" y="143256"/>
                  </a:lnTo>
                  <a:lnTo>
                    <a:pt x="130301" y="286512"/>
                  </a:lnTo>
                  <a:lnTo>
                    <a:pt x="130301" y="214884"/>
                  </a:lnTo>
                  <a:lnTo>
                    <a:pt x="0" y="214884"/>
                  </a:lnTo>
                  <a:lnTo>
                    <a:pt x="0" y="7162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727191" y="5271515"/>
            <a:ext cx="273050" cy="299085"/>
            <a:chOff x="5727191" y="5271515"/>
            <a:chExt cx="273050" cy="299085"/>
          </a:xfrm>
        </p:grpSpPr>
        <p:sp>
          <p:nvSpPr>
            <p:cNvPr id="32" name="object 32"/>
            <p:cNvSpPr/>
            <p:nvPr/>
          </p:nvSpPr>
          <p:spPr>
            <a:xfrm>
              <a:off x="5733287" y="5277611"/>
              <a:ext cx="260985" cy="287020"/>
            </a:xfrm>
            <a:custGeom>
              <a:avLst/>
              <a:gdLst/>
              <a:ahLst/>
              <a:cxnLst/>
              <a:rect l="l" t="t" r="r" b="b"/>
              <a:pathLst>
                <a:path w="260985" h="287020">
                  <a:moveTo>
                    <a:pt x="130301" y="0"/>
                  </a:moveTo>
                  <a:lnTo>
                    <a:pt x="130301" y="71628"/>
                  </a:lnTo>
                  <a:lnTo>
                    <a:pt x="0" y="71628"/>
                  </a:lnTo>
                  <a:lnTo>
                    <a:pt x="0" y="214884"/>
                  </a:lnTo>
                  <a:lnTo>
                    <a:pt x="130301" y="214884"/>
                  </a:lnTo>
                  <a:lnTo>
                    <a:pt x="130301" y="286512"/>
                  </a:lnTo>
                  <a:lnTo>
                    <a:pt x="260603" y="143256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33287" y="5277611"/>
              <a:ext cx="260985" cy="287020"/>
            </a:xfrm>
            <a:custGeom>
              <a:avLst/>
              <a:gdLst/>
              <a:ahLst/>
              <a:cxnLst/>
              <a:rect l="l" t="t" r="r" b="b"/>
              <a:pathLst>
                <a:path w="260985" h="287020">
                  <a:moveTo>
                    <a:pt x="0" y="71628"/>
                  </a:moveTo>
                  <a:lnTo>
                    <a:pt x="130301" y="71628"/>
                  </a:lnTo>
                  <a:lnTo>
                    <a:pt x="130301" y="0"/>
                  </a:lnTo>
                  <a:lnTo>
                    <a:pt x="260603" y="143256"/>
                  </a:lnTo>
                  <a:lnTo>
                    <a:pt x="130301" y="286512"/>
                  </a:lnTo>
                  <a:lnTo>
                    <a:pt x="130301" y="214884"/>
                  </a:lnTo>
                  <a:lnTo>
                    <a:pt x="0" y="214884"/>
                  </a:lnTo>
                  <a:lnTo>
                    <a:pt x="0" y="71628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075676" y="5321808"/>
            <a:ext cx="273050" cy="300355"/>
            <a:chOff x="8075676" y="5321808"/>
            <a:chExt cx="273050" cy="300355"/>
          </a:xfrm>
        </p:grpSpPr>
        <p:sp>
          <p:nvSpPr>
            <p:cNvPr id="35" name="object 35"/>
            <p:cNvSpPr/>
            <p:nvPr/>
          </p:nvSpPr>
          <p:spPr>
            <a:xfrm>
              <a:off x="8081772" y="5327904"/>
              <a:ext cx="260985" cy="288290"/>
            </a:xfrm>
            <a:custGeom>
              <a:avLst/>
              <a:gdLst/>
              <a:ahLst/>
              <a:cxnLst/>
              <a:rect l="l" t="t" r="r" b="b"/>
              <a:pathLst>
                <a:path w="260984" h="288289">
                  <a:moveTo>
                    <a:pt x="130301" y="0"/>
                  </a:moveTo>
                  <a:lnTo>
                    <a:pt x="130301" y="72009"/>
                  </a:lnTo>
                  <a:lnTo>
                    <a:pt x="0" y="72009"/>
                  </a:lnTo>
                  <a:lnTo>
                    <a:pt x="0" y="216027"/>
                  </a:lnTo>
                  <a:lnTo>
                    <a:pt x="130301" y="216027"/>
                  </a:lnTo>
                  <a:lnTo>
                    <a:pt x="130301" y="288036"/>
                  </a:lnTo>
                  <a:lnTo>
                    <a:pt x="260603" y="144018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81772" y="5327904"/>
              <a:ext cx="260985" cy="288290"/>
            </a:xfrm>
            <a:custGeom>
              <a:avLst/>
              <a:gdLst/>
              <a:ahLst/>
              <a:cxnLst/>
              <a:rect l="l" t="t" r="r" b="b"/>
              <a:pathLst>
                <a:path w="260984" h="288289">
                  <a:moveTo>
                    <a:pt x="0" y="72009"/>
                  </a:moveTo>
                  <a:lnTo>
                    <a:pt x="130301" y="72009"/>
                  </a:lnTo>
                  <a:lnTo>
                    <a:pt x="130301" y="0"/>
                  </a:lnTo>
                  <a:lnTo>
                    <a:pt x="260603" y="144018"/>
                  </a:lnTo>
                  <a:lnTo>
                    <a:pt x="130301" y="288036"/>
                  </a:lnTo>
                  <a:lnTo>
                    <a:pt x="130301" y="216027"/>
                  </a:lnTo>
                  <a:lnTo>
                    <a:pt x="0" y="216027"/>
                  </a:lnTo>
                  <a:lnTo>
                    <a:pt x="0" y="7200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B2E13-FA8E-52B2-4088-0F87F32E7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3F4378F-ED67-99D1-9C16-C1125D8DC2A9}"/>
              </a:ext>
            </a:extLst>
          </p:cNvPr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4D96B7B-226D-6EA6-A62E-4F4343A57B7B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124E32D-5A4C-BCC4-9833-F0459514F080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DB4286D-F50D-CE1C-8288-C56D9604E331}"/>
                </a:ext>
              </a:extLst>
            </p:cNvPr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E1480B57-6204-A1AB-B20D-AFD6DF8C50BE}"/>
              </a:ext>
            </a:extLst>
          </p:cNvPr>
          <p:cNvSpPr/>
          <p:nvPr/>
        </p:nvSpPr>
        <p:spPr>
          <a:xfrm>
            <a:off x="685800" y="304800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4B50DF73-9441-B8A8-997B-99F534DB7F06}"/>
              </a:ext>
            </a:extLst>
          </p:cNvPr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9969FF0-0CFC-C44B-CE05-34F794F173AE}"/>
                </a:ext>
              </a:extLst>
            </p:cNvPr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726D627-6858-A19F-B84F-7CEBC136D4A1}"/>
                </a:ext>
              </a:extLst>
            </p:cNvPr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42749FD9-278C-931F-7E69-7F7139ED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79" y="457200"/>
            <a:ext cx="5057521" cy="677108"/>
          </a:xfrm>
        </p:spPr>
        <p:txBody>
          <a:bodyPr/>
          <a:lstStyle/>
          <a:p>
            <a:r>
              <a:rPr lang="en-US" spc="-5" dirty="0">
                <a:solidFill>
                  <a:srgbClr val="000000"/>
                </a:solidFill>
              </a:rPr>
              <a:t>Disease Cluster</a:t>
            </a:r>
            <a:r>
              <a:rPr lang="en-US" spc="-45" dirty="0">
                <a:solidFill>
                  <a:srgbClr val="000000"/>
                </a:solidFill>
              </a:rPr>
              <a:t> </a:t>
            </a:r>
            <a:r>
              <a:rPr lang="en-US" spc="-5" dirty="0">
                <a:solidFill>
                  <a:srgbClr val="000000"/>
                </a:solidFill>
              </a:rPr>
              <a:t>(DC)</a:t>
            </a:r>
            <a:endParaRPr lang="en-ID" sz="1800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31283669-5354-0E67-2887-316D38745BCE}"/>
              </a:ext>
            </a:extLst>
          </p:cNvPr>
          <p:cNvSpPr txBox="1"/>
          <p:nvPr/>
        </p:nvSpPr>
        <p:spPr>
          <a:xfrm>
            <a:off x="962279" y="1371600"/>
            <a:ext cx="4503107" cy="14773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spAutoFit/>
          </a:bodyPr>
          <a:lstStyle/>
          <a:p>
            <a:pPr marL="179388" marR="5080">
              <a:tabLst>
                <a:tab pos="4845050" algn="l"/>
              </a:tabLst>
            </a:pPr>
            <a:r>
              <a:rPr sz="1600" spc="-5" dirty="0">
                <a:latin typeface="Century Gothic" panose="020B0502020202020204" pitchFamily="34" charset="0"/>
                <a:cs typeface="Century Gothic"/>
              </a:rPr>
              <a:t>DC merupakan 5 digit pertama dalam kode iDRG yang  terdiri atas 2 digit pertama (MDC), digit ke-3 dan ke-4  (</a:t>
            </a:r>
            <a:r>
              <a:rPr sz="1600" i="1" spc="-5" dirty="0">
                <a:latin typeface="Century Gothic" panose="020B0502020202020204" pitchFamily="34" charset="0"/>
                <a:cs typeface="Century Gothic"/>
              </a:rPr>
              <a:t>treatment </a:t>
            </a:r>
            <a:r>
              <a:rPr sz="1600" i="1" dirty="0">
                <a:latin typeface="Century Gothic" panose="020B0502020202020204" pitchFamily="34" charset="0"/>
                <a:cs typeface="Century Gothic"/>
              </a:rPr>
              <a:t>partition</a:t>
            </a:r>
            <a:r>
              <a:rPr sz="1600" dirty="0">
                <a:latin typeface="Century Gothic" panose="020B0502020202020204" pitchFamily="34" charset="0"/>
                <a:cs typeface="Century Gothic"/>
              </a:rPr>
              <a:t>), </a:t>
            </a:r>
            <a:r>
              <a:rPr sz="1600" spc="-5" dirty="0">
                <a:latin typeface="Century Gothic" panose="020B0502020202020204" pitchFamily="34" charset="0"/>
                <a:cs typeface="Century Gothic"/>
              </a:rPr>
              <a:t>dan digit ke-5 (split). MDC dan  treatment partition sendiri telah membentuk </a:t>
            </a:r>
            <a:r>
              <a:rPr sz="1600" spc="-5" dirty="0" err="1">
                <a:latin typeface="Century Gothic" panose="020B0502020202020204" pitchFamily="34" charset="0"/>
                <a:cs typeface="Century Gothic"/>
              </a:rPr>
              <a:t>kode</a:t>
            </a:r>
            <a:r>
              <a:rPr sz="1600" spc="-5" dirty="0">
                <a:latin typeface="Century Gothic" panose="020B0502020202020204" pitchFamily="34" charset="0"/>
                <a:cs typeface="Century Gothic"/>
              </a:rPr>
              <a:t> </a:t>
            </a:r>
            <a:r>
              <a:rPr sz="1600" spc="-5" dirty="0" err="1">
                <a:latin typeface="Century Gothic" panose="020B0502020202020204" pitchFamily="34" charset="0"/>
                <a:cs typeface="Century Gothic"/>
              </a:rPr>
              <a:t>DCdasar</a:t>
            </a:r>
            <a:r>
              <a:rPr sz="1600" spc="-5" dirty="0">
                <a:latin typeface="Century Gothic" panose="020B0502020202020204" pitchFamily="34" charset="0"/>
                <a:cs typeface="Century Gothic"/>
              </a:rPr>
              <a:t>/</a:t>
            </a:r>
            <a:r>
              <a:rPr sz="1600" i="1" spc="-5" dirty="0">
                <a:latin typeface="Century Gothic" panose="020B0502020202020204" pitchFamily="34" charset="0"/>
                <a:cs typeface="Century Gothic"/>
              </a:rPr>
              <a:t>Base</a:t>
            </a:r>
            <a:r>
              <a:rPr sz="1600" i="1" spc="-60" dirty="0">
                <a:latin typeface="Century Gothic" panose="020B0502020202020204" pitchFamily="34" charset="0"/>
                <a:cs typeface="Century Gothic"/>
              </a:rPr>
              <a:t> </a:t>
            </a:r>
            <a:r>
              <a:rPr sz="1600" i="1" spc="-5" dirty="0">
                <a:latin typeface="Century Gothic" panose="020B0502020202020204" pitchFamily="34" charset="0"/>
                <a:cs typeface="Century Gothic"/>
              </a:rPr>
              <a:t>DC</a:t>
            </a:r>
            <a:endParaRPr sz="1600" dirty="0">
              <a:latin typeface="Century Gothic" panose="020B0502020202020204" pitchFamily="34" charset="0"/>
              <a:cs typeface="Century Gothic"/>
            </a:endParaRPr>
          </a:p>
        </p:txBody>
      </p:sp>
      <p:graphicFrame>
        <p:nvGraphicFramePr>
          <p:cNvPr id="31" name="object 17">
            <a:extLst>
              <a:ext uri="{FF2B5EF4-FFF2-40B4-BE49-F238E27FC236}">
                <a16:creationId xmlns:a16="http://schemas.microsoft.com/office/drawing/2014/main" id="{A2932F34-FCA4-5C8A-4E2F-F227C88EF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38893"/>
              </p:ext>
            </p:extLst>
          </p:nvPr>
        </p:nvGraphicFramePr>
        <p:xfrm>
          <a:off x="960805" y="3170872"/>
          <a:ext cx="4503107" cy="1477328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79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latin typeface="Century Gothic"/>
                          <a:cs typeface="Century Gothic"/>
                        </a:rPr>
                        <a:t>Kode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latin typeface="Century Gothic"/>
                          <a:cs typeface="Century Gothic"/>
                        </a:rPr>
                        <a:t>Deskripsi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01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800" spc="-9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40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i="1" spc="-5" dirty="0">
                          <a:latin typeface="Century Gothic"/>
                          <a:cs typeface="Century Gothic"/>
                        </a:rPr>
                        <a:t>Surgical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41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800" spc="-9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60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i="1" spc="-5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800" i="1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i="1" spc="-5" dirty="0">
                          <a:latin typeface="Century Gothic"/>
                          <a:cs typeface="Century Gothic"/>
                        </a:rPr>
                        <a:t>Surgical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61 </a:t>
                      </a:r>
                      <a:r>
                        <a:rPr sz="1800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800" spc="-9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latin typeface="Century Gothic"/>
                          <a:cs typeface="Century Gothic"/>
                        </a:rPr>
                        <a:t>99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i="1" spc="-5" dirty="0">
                          <a:latin typeface="Century Gothic"/>
                          <a:cs typeface="Century Gothic"/>
                        </a:rPr>
                        <a:t>Medical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object 18">
            <a:extLst>
              <a:ext uri="{FF2B5EF4-FFF2-40B4-BE49-F238E27FC236}">
                <a16:creationId xmlns:a16="http://schemas.microsoft.com/office/drawing/2014/main" id="{2444B1FE-1CF6-082B-77D7-42272BD6C499}"/>
              </a:ext>
            </a:extLst>
          </p:cNvPr>
          <p:cNvSpPr txBox="1"/>
          <p:nvPr/>
        </p:nvSpPr>
        <p:spPr>
          <a:xfrm>
            <a:off x="960805" y="4970145"/>
            <a:ext cx="4503107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0" rIns="0" bIns="0" rtlCol="0">
            <a:spAutoFit/>
          </a:bodyPr>
          <a:lstStyle/>
          <a:p>
            <a:pPr marL="179388" marR="5080"/>
            <a:r>
              <a:rPr i="1" spc="-5" dirty="0">
                <a:latin typeface="Century Gothic"/>
                <a:cs typeface="Century Gothic"/>
              </a:rPr>
              <a:t>Split </a:t>
            </a:r>
            <a:r>
              <a:rPr spc="-5" dirty="0">
                <a:latin typeface="Century Gothic"/>
                <a:cs typeface="Century Gothic"/>
              </a:rPr>
              <a:t>merupakan kode </a:t>
            </a:r>
            <a:r>
              <a:rPr b="1" dirty="0">
                <a:latin typeface="Century Gothic"/>
                <a:cs typeface="Century Gothic"/>
              </a:rPr>
              <a:t>1 – 9 </a:t>
            </a:r>
            <a:r>
              <a:rPr spc="-5" dirty="0">
                <a:latin typeface="Century Gothic"/>
                <a:cs typeface="Century Gothic"/>
              </a:rPr>
              <a:t>yang menggambarkan  perbedaan diagnosis/prosedur, usia, jenis kelamin, cara  pulang, lama hari perawatan,</a:t>
            </a:r>
            <a:r>
              <a:rPr spc="20" dirty="0">
                <a:latin typeface="Century Gothic"/>
                <a:cs typeface="Century Gothic"/>
              </a:rPr>
              <a:t> </a:t>
            </a:r>
            <a:r>
              <a:rPr spc="-5" dirty="0" err="1">
                <a:latin typeface="Century Gothic"/>
                <a:cs typeface="Century Gothic"/>
              </a:rPr>
              <a:t>dll</a:t>
            </a:r>
            <a:r>
              <a:rPr spc="-5" dirty="0">
                <a:latin typeface="Century Gothic"/>
                <a:cs typeface="Century Gothic"/>
              </a:rPr>
              <a:t>.</a:t>
            </a:r>
            <a:endParaRPr dirty="0">
              <a:latin typeface="Century Gothic"/>
              <a:cs typeface="Century Gothic"/>
            </a:endParaRPr>
          </a:p>
        </p:txBody>
      </p:sp>
      <p:graphicFrame>
        <p:nvGraphicFramePr>
          <p:cNvPr id="33" name="object 22">
            <a:extLst>
              <a:ext uri="{FF2B5EF4-FFF2-40B4-BE49-F238E27FC236}">
                <a16:creationId xmlns:a16="http://schemas.microsoft.com/office/drawing/2014/main" id="{7438769F-021D-E4DC-DD43-0404B96D0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455085"/>
              </p:ext>
            </p:extLst>
          </p:nvPr>
        </p:nvGraphicFramePr>
        <p:xfrm>
          <a:off x="6324600" y="386443"/>
          <a:ext cx="5560244" cy="2159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6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6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2649">
                <a:tc gridSpan="7">
                  <a:txBody>
                    <a:bodyPr/>
                    <a:lstStyle/>
                    <a:p>
                      <a:endParaRPr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24">
                <a:tc>
                  <a:txBody>
                    <a:bodyPr/>
                    <a:lstStyle/>
                    <a:p>
                      <a:endParaRPr sz="14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30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30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30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sz="30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30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3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30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sz="30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30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30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30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30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sz="3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30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30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724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70230">
                        <a:lnSpc>
                          <a:spcPct val="100000"/>
                        </a:lnSpc>
                        <a:spcBef>
                          <a:spcPts val="1540"/>
                        </a:spcBef>
                        <a:tabLst>
                          <a:tab pos="3350895" algn="l"/>
                        </a:tabLst>
                      </a:pPr>
                      <a:r>
                        <a:rPr sz="2100" b="1" spc="-7" baseline="-17857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MDC	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Split</a:t>
                      </a:r>
                      <a:endParaRPr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DC</a:t>
                      </a:r>
                      <a:endParaRPr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1215"/>
                        </a:spcBef>
                        <a:tabLst>
                          <a:tab pos="956310" algn="l"/>
                        </a:tabLst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PTD	CL</a:t>
                      </a:r>
                      <a:endParaRPr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object 8">
            <a:extLst>
              <a:ext uri="{FF2B5EF4-FFF2-40B4-BE49-F238E27FC236}">
                <a16:creationId xmlns:a16="http://schemas.microsoft.com/office/drawing/2014/main" id="{48B5C2B0-D6A8-0C16-A9EE-C01D1AD91546}"/>
              </a:ext>
            </a:extLst>
          </p:cNvPr>
          <p:cNvSpPr/>
          <p:nvPr/>
        </p:nvSpPr>
        <p:spPr>
          <a:xfrm>
            <a:off x="6485375" y="1355722"/>
            <a:ext cx="1536149" cy="17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CBA3DB88-9720-4F7A-D159-D1DB3993019E}"/>
              </a:ext>
            </a:extLst>
          </p:cNvPr>
          <p:cNvSpPr/>
          <p:nvPr/>
        </p:nvSpPr>
        <p:spPr>
          <a:xfrm>
            <a:off x="6485375" y="2020987"/>
            <a:ext cx="3822149" cy="177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B88CE035-5C0D-F034-D073-A8DB670F3FF8}"/>
              </a:ext>
            </a:extLst>
          </p:cNvPr>
          <p:cNvSpPr/>
          <p:nvPr/>
        </p:nvSpPr>
        <p:spPr>
          <a:xfrm>
            <a:off x="10722598" y="1242985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799"/>
                </a:lnTo>
              </a:path>
            </a:pathLst>
          </a:custGeom>
          <a:ln w="19049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1">
            <a:extLst>
              <a:ext uri="{FF2B5EF4-FFF2-40B4-BE49-F238E27FC236}">
                <a16:creationId xmlns:a16="http://schemas.microsoft.com/office/drawing/2014/main" id="{5C0CCE32-44E4-4089-F6E5-34F970D77FF3}"/>
              </a:ext>
            </a:extLst>
          </p:cNvPr>
          <p:cNvSpPr/>
          <p:nvPr/>
        </p:nvSpPr>
        <p:spPr>
          <a:xfrm>
            <a:off x="10691133" y="1493785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1465" y="86450"/>
                </a:lnTo>
                <a:lnTo>
                  <a:pt x="62930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2">
            <a:extLst>
              <a:ext uri="{FF2B5EF4-FFF2-40B4-BE49-F238E27FC236}">
                <a16:creationId xmlns:a16="http://schemas.microsoft.com/office/drawing/2014/main" id="{2AFD3D6A-6E15-64FF-99C5-E6320DA2A14C}"/>
              </a:ext>
            </a:extLst>
          </p:cNvPr>
          <p:cNvSpPr/>
          <p:nvPr/>
        </p:nvSpPr>
        <p:spPr>
          <a:xfrm>
            <a:off x="9945623" y="1242985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7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8F3BC29E-3CF4-7FC2-BB38-020FF8AF8F72}"/>
              </a:ext>
            </a:extLst>
          </p:cNvPr>
          <p:cNvSpPr/>
          <p:nvPr/>
        </p:nvSpPr>
        <p:spPr>
          <a:xfrm>
            <a:off x="9914158" y="1493785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1465" y="86450"/>
                </a:lnTo>
                <a:lnTo>
                  <a:pt x="62930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2F765041-0142-5949-4859-3D70F0C24638}"/>
              </a:ext>
            </a:extLst>
          </p:cNvPr>
          <p:cNvSpPr/>
          <p:nvPr/>
        </p:nvSpPr>
        <p:spPr>
          <a:xfrm>
            <a:off x="11484598" y="1319185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799"/>
                </a:lnTo>
              </a:path>
            </a:pathLst>
          </a:custGeom>
          <a:ln w="19049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469169EF-D319-7084-69EF-BA3CAE89AC9A}"/>
              </a:ext>
            </a:extLst>
          </p:cNvPr>
          <p:cNvSpPr/>
          <p:nvPr/>
        </p:nvSpPr>
        <p:spPr>
          <a:xfrm>
            <a:off x="11453133" y="1569985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1465" y="86450"/>
                </a:lnTo>
                <a:lnTo>
                  <a:pt x="62930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11218AE7-E092-98F0-82FC-30A14DE29EB0}"/>
              </a:ext>
            </a:extLst>
          </p:cNvPr>
          <p:cNvSpPr txBox="1"/>
          <p:nvPr/>
        </p:nvSpPr>
        <p:spPr>
          <a:xfrm>
            <a:off x="11774355" y="6587490"/>
            <a:ext cx="110489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1F1F1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3" name="object 7">
            <a:extLst>
              <a:ext uri="{FF2B5EF4-FFF2-40B4-BE49-F238E27FC236}">
                <a16:creationId xmlns:a16="http://schemas.microsoft.com/office/drawing/2014/main" id="{C5120E52-7758-2CC0-30C8-152824DEC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72493"/>
              </p:ext>
            </p:extLst>
          </p:nvPr>
        </p:nvGraphicFramePr>
        <p:xfrm>
          <a:off x="6324600" y="4426939"/>
          <a:ext cx="5560243" cy="2155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7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Kode</a:t>
                      </a:r>
                      <a:endParaRPr sz="160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98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Deskripsi</a:t>
                      </a:r>
                      <a:endParaRPr sz="160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60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No</a:t>
                      </a:r>
                      <a:r>
                        <a:rPr sz="1600" b="1" spc="-90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CC</a:t>
                      </a:r>
                      <a:endParaRPr sz="160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sz="160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Mild</a:t>
                      </a:r>
                      <a:r>
                        <a:rPr sz="1600" b="1" spc="-80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CC</a:t>
                      </a:r>
                      <a:endParaRPr sz="1600" dirty="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160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Moderate</a:t>
                      </a:r>
                      <a:r>
                        <a:rPr sz="1600" b="1" spc="-6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CC</a:t>
                      </a:r>
                      <a:endParaRPr sz="1600" dirty="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160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Severe</a:t>
                      </a:r>
                      <a:r>
                        <a:rPr sz="1600" b="1" spc="-70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CC</a:t>
                      </a:r>
                      <a:endParaRPr sz="160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sz="160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Catastrophic</a:t>
                      </a:r>
                      <a:r>
                        <a:rPr sz="1600" b="1" spc="-4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CC</a:t>
                      </a:r>
                      <a:endParaRPr sz="160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60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Merge  CC (Tanpa</a:t>
                      </a:r>
                      <a:r>
                        <a:rPr sz="1600" b="1" spc="-3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5" dirty="0">
                          <a:solidFill>
                            <a:sysClr val="windowText" lastClr="000000"/>
                          </a:solidFill>
                          <a:latin typeface="Century Gothic"/>
                          <a:cs typeface="Century Gothic"/>
                        </a:rPr>
                        <a:t>CL)</a:t>
                      </a:r>
                      <a:endParaRPr sz="1600" dirty="0">
                        <a:solidFill>
                          <a:sysClr val="windowText" lastClr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4" name="object 19">
            <a:extLst>
              <a:ext uri="{FF2B5EF4-FFF2-40B4-BE49-F238E27FC236}">
                <a16:creationId xmlns:a16="http://schemas.microsoft.com/office/drawing/2014/main" id="{1E3C522C-B0CB-0D9C-4061-FA29CC898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494743"/>
              </p:ext>
            </p:extLst>
          </p:nvPr>
        </p:nvGraphicFramePr>
        <p:xfrm>
          <a:off x="6324600" y="3015501"/>
          <a:ext cx="5560243" cy="923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Kode</a:t>
                      </a:r>
                      <a:endParaRPr sz="18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Deskripsi</a:t>
                      </a:r>
                      <a:endParaRPr sz="18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sz="18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Rawat</a:t>
                      </a:r>
                      <a:r>
                        <a:rPr sz="1800" spc="-6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Inap</a:t>
                      </a:r>
                      <a:endParaRPr sz="18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180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Rawat</a:t>
                      </a:r>
                      <a:r>
                        <a:rPr sz="1800" spc="-6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Jalan</a:t>
                      </a:r>
                      <a:endParaRPr sz="18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object 20">
            <a:extLst>
              <a:ext uri="{FF2B5EF4-FFF2-40B4-BE49-F238E27FC236}">
                <a16:creationId xmlns:a16="http://schemas.microsoft.com/office/drawing/2014/main" id="{518BEFC5-66E2-7CAE-8D74-460F2AC787A4}"/>
              </a:ext>
            </a:extLst>
          </p:cNvPr>
          <p:cNvSpPr txBox="1"/>
          <p:nvPr/>
        </p:nvSpPr>
        <p:spPr>
          <a:xfrm>
            <a:off x="6485375" y="2661501"/>
            <a:ext cx="409553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entury Gothic"/>
                <a:cs typeface="Century Gothic"/>
              </a:rPr>
              <a:t>Patient Type Designation</a:t>
            </a:r>
            <a:r>
              <a:rPr sz="1600" b="1" spc="1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(PTD)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46" name="object 21">
            <a:extLst>
              <a:ext uri="{FF2B5EF4-FFF2-40B4-BE49-F238E27FC236}">
                <a16:creationId xmlns:a16="http://schemas.microsoft.com/office/drawing/2014/main" id="{19C47B1A-99BC-2233-F16A-90ADDDC2E561}"/>
              </a:ext>
            </a:extLst>
          </p:cNvPr>
          <p:cNvSpPr txBox="1"/>
          <p:nvPr/>
        </p:nvSpPr>
        <p:spPr>
          <a:xfrm>
            <a:off x="6658672" y="4109302"/>
            <a:ext cx="289898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entury Gothic"/>
                <a:cs typeface="Century Gothic"/>
              </a:rPr>
              <a:t>Complexity Level</a:t>
            </a:r>
            <a:r>
              <a:rPr sz="1600" b="1" spc="-2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(CL)</a:t>
            </a:r>
            <a:endParaRPr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791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6048" y="2166674"/>
            <a:ext cx="9663430" cy="285559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3200" dirty="0">
                <a:latin typeface="Calibri"/>
                <a:cs typeface="Calibri"/>
              </a:rPr>
              <a:t>Penentuan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Diagnosis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Primer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(Utama)</a:t>
            </a:r>
            <a:endParaRPr sz="3200">
              <a:latin typeface="Calibri"/>
              <a:cs typeface="Calibri"/>
            </a:endParaRPr>
          </a:p>
          <a:p>
            <a:pPr marL="12700" marR="1565910">
              <a:lnSpc>
                <a:spcPct val="1159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Penentuan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Diagnosis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Sekunder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(Lain,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Komplikasi) </a:t>
            </a:r>
            <a:r>
              <a:rPr sz="3200" dirty="0">
                <a:latin typeface="Calibri"/>
                <a:cs typeface="Calibri"/>
              </a:rPr>
              <a:t>Penunjang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mendukung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diagnosis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3200" dirty="0">
                <a:latin typeface="Calibri"/>
                <a:cs typeface="Calibri"/>
              </a:rPr>
              <a:t>Tindakan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kedokteran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operasi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dirty="0">
                <a:latin typeface="Calibri"/>
                <a:cs typeface="Calibri"/>
              </a:rPr>
              <a:t>Obat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yang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diberikan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selama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lanjutan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setelah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keluar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6320" y="955624"/>
            <a:ext cx="3117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POIN</a:t>
            </a:r>
            <a:r>
              <a:rPr sz="4000" spc="-105" dirty="0"/>
              <a:t> </a:t>
            </a:r>
            <a:r>
              <a:rPr sz="4000" spc="-10" dirty="0"/>
              <a:t>PENTING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507236" y="818388"/>
            <a:ext cx="66040" cy="1043940"/>
          </a:xfrm>
          <a:custGeom>
            <a:avLst/>
            <a:gdLst/>
            <a:ahLst/>
            <a:cxnLst/>
            <a:rect l="l" t="t" r="r" b="b"/>
            <a:pathLst>
              <a:path w="66040" h="1043939">
                <a:moveTo>
                  <a:pt x="65531" y="0"/>
                </a:moveTo>
                <a:lnTo>
                  <a:pt x="0" y="0"/>
                </a:lnTo>
                <a:lnTo>
                  <a:pt x="0" y="1043939"/>
                </a:lnTo>
                <a:lnTo>
                  <a:pt x="65531" y="1043939"/>
                </a:lnTo>
                <a:lnTo>
                  <a:pt x="65531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683" y="2286000"/>
            <a:ext cx="445008" cy="4480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683" y="2892551"/>
            <a:ext cx="445008" cy="44805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683" y="3459479"/>
            <a:ext cx="445008" cy="4480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683" y="4069079"/>
            <a:ext cx="445008" cy="4480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683" y="4636008"/>
            <a:ext cx="445008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6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11EDD-5846-4B8F-A41C-31742E471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8616360-6470-6B95-9B42-3CECAAAA0015}"/>
              </a:ext>
            </a:extLst>
          </p:cNvPr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4E90D085-C85D-772E-4554-735415168368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C6E920C-9A31-1253-CF98-6510ED6DBEB8}"/>
                </a:ext>
              </a:extLst>
            </p:cNvPr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7C2465B-C151-C5D3-6F47-2DD53945D4A2}"/>
                </a:ext>
              </a:extLst>
            </p:cNvPr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E27795C8-D0D5-D967-C350-0E2CC4FC540B}"/>
              </a:ext>
            </a:extLst>
          </p:cNvPr>
          <p:cNvSpPr/>
          <p:nvPr/>
        </p:nvSpPr>
        <p:spPr>
          <a:xfrm>
            <a:off x="644651" y="1100327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28490B7B-3AA7-2476-5514-CCB980453689}"/>
              </a:ext>
            </a:extLst>
          </p:cNvPr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775BC6B-2CDC-15CF-5756-6EF52D37E8BA}"/>
                </a:ext>
              </a:extLst>
            </p:cNvPr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4BBA548-0CA2-5F31-86BB-233F8D1DD55D}"/>
                </a:ext>
              </a:extLst>
            </p:cNvPr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CDA478B-8A25-5CE6-E9BB-D6492A113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537" y="1648409"/>
            <a:ext cx="5001260" cy="677108"/>
          </a:xfrm>
        </p:spPr>
        <p:txBody>
          <a:bodyPr/>
          <a:lstStyle/>
          <a:p>
            <a:r>
              <a:rPr lang="en-US" dirty="0"/>
              <a:t>TARIF INA CBG’s</a:t>
            </a:r>
            <a:endParaRPr lang="en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A2B1E1D-8BB8-CBDB-F06F-8611342F053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</p:spPr>
        <p:txBody>
          <a:bodyPr/>
          <a:lstStyle/>
          <a:p>
            <a:r>
              <a:rPr lang="en-US" dirty="0" err="1"/>
              <a:t>iDRG</a:t>
            </a:r>
            <a:r>
              <a:rPr lang="en-US" dirty="0"/>
              <a:t> :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tarifnya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uji </a:t>
            </a:r>
            <a:r>
              <a:rPr lang="en-US" dirty="0" err="1"/>
              <a:t>coba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5229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3257" y="1614043"/>
            <a:ext cx="7383145" cy="508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" indent="-228600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sz="1800" b="1" dirty="0">
                <a:latin typeface="Arial"/>
                <a:cs typeface="Arial"/>
              </a:rPr>
              <a:t>Merupakan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Sistem</a:t>
            </a:r>
            <a:r>
              <a:rPr sz="1800" b="1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Casemix</a:t>
            </a:r>
            <a:r>
              <a:rPr sz="1800" b="1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(pengelompokan</a:t>
            </a:r>
            <a:r>
              <a:rPr sz="1800" b="1" i="1" spc="114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kasus</a:t>
            </a:r>
            <a:r>
              <a:rPr sz="1800" b="1" i="1" spc="11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berdasarkan </a:t>
            </a:r>
            <a:r>
              <a:rPr sz="1800" b="1" i="1" dirty="0">
                <a:latin typeface="Arial"/>
                <a:cs typeface="Arial"/>
              </a:rPr>
              <a:t>ciri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klinis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dan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pemakaian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sumber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daya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yang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relative </a:t>
            </a:r>
            <a:r>
              <a:rPr sz="1800" b="1" i="1" spc="-10" dirty="0">
                <a:latin typeface="Arial"/>
                <a:cs typeface="Arial"/>
              </a:rPr>
              <a:t>sama/mirip)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"/>
              <a:tabLst>
                <a:tab pos="240665" algn="l"/>
              </a:tabLst>
            </a:pPr>
            <a:r>
              <a:rPr sz="1800" b="1" dirty="0">
                <a:latin typeface="Arial"/>
                <a:cs typeface="Arial"/>
              </a:rPr>
              <a:t>Dasar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pengelompokan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kasus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dengan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menggunakan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762000" lvl="1" indent="-292100">
              <a:lnSpc>
                <a:spcPct val="100000"/>
              </a:lnSpc>
              <a:spcBef>
                <a:spcPts val="1585"/>
              </a:spcBef>
              <a:buFont typeface="Wingdings"/>
              <a:buChar char=""/>
              <a:tabLst>
                <a:tab pos="762000" algn="l"/>
              </a:tabLst>
            </a:pPr>
            <a:r>
              <a:rPr sz="1800" b="1" dirty="0">
                <a:latin typeface="Arial"/>
                <a:cs typeface="Arial"/>
              </a:rPr>
              <a:t>ICD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10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Untuk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Diagnosis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(±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14.500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kode)</a:t>
            </a:r>
            <a:endParaRPr sz="1800">
              <a:latin typeface="Arial"/>
              <a:cs typeface="Arial"/>
            </a:endParaRPr>
          </a:p>
          <a:p>
            <a:pPr marL="762000" lvl="1" indent="-292100">
              <a:lnSpc>
                <a:spcPct val="100000"/>
              </a:lnSpc>
              <a:spcBef>
                <a:spcPts val="1575"/>
              </a:spcBef>
              <a:buFont typeface="Wingdings"/>
              <a:buChar char=""/>
              <a:tabLst>
                <a:tab pos="762000" algn="l"/>
              </a:tabLst>
            </a:pPr>
            <a:r>
              <a:rPr sz="1800" b="1" dirty="0">
                <a:latin typeface="Arial"/>
                <a:cs typeface="Arial"/>
              </a:rPr>
              <a:t>ICD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9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Untuk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Prosedur/Tindakan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(±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7.500</a:t>
            </a:r>
            <a:r>
              <a:rPr sz="1800" b="1" spc="-10" dirty="0">
                <a:latin typeface="Arial"/>
                <a:cs typeface="Arial"/>
              </a:rPr>
              <a:t> kode)</a:t>
            </a:r>
            <a:endParaRPr sz="18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1280"/>
              </a:spcBef>
              <a:buFont typeface="Wingdings"/>
              <a:buChar char=""/>
              <a:tabLst>
                <a:tab pos="269875" algn="l"/>
                <a:tab pos="1333500" algn="l"/>
                <a:tab pos="2134235" algn="l"/>
                <a:tab pos="3254375" algn="l"/>
                <a:tab pos="3853179" algn="l"/>
                <a:tab pos="4264660" algn="l"/>
                <a:tab pos="5053965" algn="l"/>
                <a:tab pos="5653405" algn="l"/>
                <a:tab pos="6302375" algn="l"/>
              </a:tabLst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DAFTAR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TARIF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INA-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CBG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saat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ini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terdiri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atas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1075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kelompok</a:t>
            </a:r>
            <a:endParaRPr sz="18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latin typeface="Arial"/>
                <a:cs typeface="Arial"/>
              </a:rPr>
              <a:t>kasus,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meliputi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27050" indent="-257175">
              <a:lnSpc>
                <a:spcPct val="100000"/>
              </a:lnSpc>
              <a:spcBef>
                <a:spcPts val="1475"/>
              </a:spcBef>
              <a:buFont typeface="Courier New"/>
              <a:buChar char="o"/>
              <a:tabLst>
                <a:tab pos="527050" algn="l"/>
              </a:tabLst>
            </a:pPr>
            <a:r>
              <a:rPr sz="1800" b="1" dirty="0">
                <a:latin typeface="Arial"/>
                <a:cs typeface="Arial"/>
              </a:rPr>
              <a:t>786 kelompok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kasus rawat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inap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Wingdings"/>
                <a:cs typeface="Wingdings"/>
              </a:rPr>
              <a:t>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kelas 1,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2, </a:t>
            </a:r>
            <a:r>
              <a:rPr sz="1800" b="1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527050" indent="-257175">
              <a:lnSpc>
                <a:spcPct val="100000"/>
              </a:lnSpc>
              <a:spcBef>
                <a:spcPts val="1490"/>
              </a:spcBef>
              <a:buFont typeface="Courier New"/>
              <a:buChar char="o"/>
              <a:tabLst>
                <a:tab pos="527050" algn="l"/>
              </a:tabLst>
            </a:pPr>
            <a:r>
              <a:rPr sz="1800" b="1" dirty="0">
                <a:latin typeface="Arial"/>
                <a:cs typeface="Arial"/>
              </a:rPr>
              <a:t>289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kelompok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kasus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rawat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jalan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40665" algn="l"/>
              </a:tabLst>
            </a:pPr>
            <a:r>
              <a:rPr sz="1800" b="1" dirty="0">
                <a:latin typeface="Arial"/>
                <a:cs typeface="Arial"/>
              </a:rPr>
              <a:t>Dijalankan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dengan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menggunakan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teknologi berbasis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computer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Wingdings"/>
                <a:cs typeface="Wingdings"/>
              </a:rPr>
              <a:t></a:t>
            </a:r>
            <a:endParaRPr sz="1800">
              <a:latin typeface="Wingdings"/>
              <a:cs typeface="Wingdings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Arial"/>
                <a:cs typeface="Arial"/>
              </a:rPr>
              <a:t>Grouper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dirty="0">
                <a:latin typeface="Wingdings"/>
                <a:cs typeface="Wingdings"/>
              </a:rPr>
              <a:t>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saat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ini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masih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menggunakan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UNU-</a:t>
            </a:r>
            <a:r>
              <a:rPr sz="1800" b="1" dirty="0">
                <a:latin typeface="Arial"/>
                <a:cs typeface="Arial"/>
              </a:rPr>
              <a:t>Grouper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dari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UNU-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2543" y="258318"/>
            <a:ext cx="3437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TARIF</a:t>
            </a:r>
            <a:r>
              <a:rPr spc="-190" dirty="0"/>
              <a:t> </a:t>
            </a:r>
            <a:r>
              <a:rPr spc="-10" dirty="0"/>
              <a:t>INA-</a:t>
            </a:r>
            <a:r>
              <a:rPr spc="-25" dirty="0"/>
              <a:t>CBG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2543" y="896874"/>
            <a:ext cx="472757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004974"/>
                </a:solidFill>
                <a:latin typeface="Calibri"/>
                <a:cs typeface="Calibri"/>
              </a:rPr>
              <a:t>(Indonesia</a:t>
            </a:r>
            <a:r>
              <a:rPr sz="2900" b="1" spc="-60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4974"/>
                </a:solidFill>
                <a:latin typeface="Calibri"/>
                <a:cs typeface="Calibri"/>
              </a:rPr>
              <a:t>Case</a:t>
            </a:r>
            <a:r>
              <a:rPr sz="2900" b="1" spc="-15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004974"/>
                </a:solidFill>
                <a:latin typeface="Calibri"/>
                <a:cs typeface="Calibri"/>
              </a:rPr>
              <a:t>Based</a:t>
            </a:r>
            <a:r>
              <a:rPr sz="2900" b="1" spc="-5" dirty="0">
                <a:solidFill>
                  <a:srgbClr val="004974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004974"/>
                </a:solidFill>
                <a:latin typeface="Calibri"/>
                <a:cs typeface="Calibri"/>
              </a:rPr>
              <a:t>Groups)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0788" y="1476755"/>
            <a:ext cx="4729480" cy="70485"/>
          </a:xfrm>
          <a:custGeom>
            <a:avLst/>
            <a:gdLst/>
            <a:ahLst/>
            <a:cxnLst/>
            <a:rect l="l" t="t" r="r" b="b"/>
            <a:pathLst>
              <a:path w="4729480" h="70484">
                <a:moveTo>
                  <a:pt x="4728972" y="0"/>
                </a:moveTo>
                <a:lnTo>
                  <a:pt x="0" y="0"/>
                </a:lnTo>
                <a:lnTo>
                  <a:pt x="0" y="70103"/>
                </a:lnTo>
                <a:lnTo>
                  <a:pt x="4728972" y="70103"/>
                </a:lnTo>
                <a:lnTo>
                  <a:pt x="4728972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708" y="4049267"/>
            <a:ext cx="445008" cy="4480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9136" y="2621279"/>
            <a:ext cx="445007" cy="4480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419" y="1706879"/>
            <a:ext cx="445007" cy="4480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7756" y="172212"/>
            <a:ext cx="2438400" cy="30312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419" y="5507735"/>
            <a:ext cx="445007" cy="448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861" y="642365"/>
            <a:ext cx="99364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Pembiayaan</a:t>
            </a:r>
            <a:r>
              <a:rPr spc="-120" dirty="0"/>
              <a:t> </a:t>
            </a:r>
            <a:r>
              <a:rPr dirty="0"/>
              <a:t>Pasien</a:t>
            </a:r>
            <a:r>
              <a:rPr spc="-114" dirty="0"/>
              <a:t> </a:t>
            </a:r>
            <a:r>
              <a:rPr dirty="0"/>
              <a:t>Dengan</a:t>
            </a:r>
            <a:r>
              <a:rPr spc="-95" dirty="0"/>
              <a:t> </a:t>
            </a:r>
            <a:r>
              <a:rPr i="1" dirty="0">
                <a:latin typeface="Calibri"/>
                <a:cs typeface="Calibri"/>
              </a:rPr>
              <a:t>Fee</a:t>
            </a:r>
            <a:r>
              <a:rPr i="1" spc="-8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For</a:t>
            </a:r>
            <a:r>
              <a:rPr i="1" spc="-8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Service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07478"/>
            <a:ext cx="12192000" cy="3505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7428" cy="7543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04288" y="2048255"/>
            <a:ext cx="1057910" cy="574675"/>
          </a:xfrm>
          <a:prstGeom prst="rect">
            <a:avLst/>
          </a:prstGeom>
          <a:solidFill>
            <a:srgbClr val="EFBBAD"/>
          </a:solidFill>
          <a:ln w="9144">
            <a:solidFill>
              <a:srgbClr val="000000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145"/>
              </a:spcBef>
            </a:pPr>
            <a:r>
              <a:rPr sz="1800" b="1" spc="-10" dirty="0">
                <a:latin typeface="Arial Narrow"/>
                <a:cs typeface="Arial Narrow"/>
              </a:rPr>
              <a:t>UGD/IRJ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25861" y="1929193"/>
            <a:ext cx="2602230" cy="923925"/>
            <a:chOff x="4225861" y="1929193"/>
            <a:chExt cx="2602230" cy="923925"/>
          </a:xfrm>
        </p:grpSpPr>
        <p:sp>
          <p:nvSpPr>
            <p:cNvPr id="7" name="object 7"/>
            <p:cNvSpPr/>
            <p:nvPr/>
          </p:nvSpPr>
          <p:spPr>
            <a:xfrm>
              <a:off x="4230623" y="1933955"/>
              <a:ext cx="2592705" cy="914400"/>
            </a:xfrm>
            <a:custGeom>
              <a:avLst/>
              <a:gdLst/>
              <a:ahLst/>
              <a:cxnLst/>
              <a:rect l="l" t="t" r="r" b="b"/>
              <a:pathLst>
                <a:path w="2592704" h="914400">
                  <a:moveTo>
                    <a:pt x="259232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592324" y="914400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FBF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30623" y="1933955"/>
              <a:ext cx="2592705" cy="914400"/>
            </a:xfrm>
            <a:custGeom>
              <a:avLst/>
              <a:gdLst/>
              <a:ahLst/>
              <a:cxnLst/>
              <a:rect l="l" t="t" r="r" b="b"/>
              <a:pathLst>
                <a:path w="2592704" h="914400">
                  <a:moveTo>
                    <a:pt x="0" y="914400"/>
                  </a:moveTo>
                  <a:lnTo>
                    <a:pt x="2592324" y="914400"/>
                  </a:lnTo>
                  <a:lnTo>
                    <a:pt x="2592324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51603" y="2236723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Ruang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rawat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32185" y="3194113"/>
            <a:ext cx="2096135" cy="923925"/>
            <a:chOff x="4532185" y="3194113"/>
            <a:chExt cx="2096135" cy="923925"/>
          </a:xfrm>
        </p:grpSpPr>
        <p:sp>
          <p:nvSpPr>
            <p:cNvPr id="11" name="object 11"/>
            <p:cNvSpPr/>
            <p:nvPr/>
          </p:nvSpPr>
          <p:spPr>
            <a:xfrm>
              <a:off x="4536947" y="3198876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1043177" y="0"/>
                  </a:moveTo>
                  <a:lnTo>
                    <a:pt x="977212" y="899"/>
                  </a:lnTo>
                  <a:lnTo>
                    <a:pt x="912335" y="3562"/>
                  </a:lnTo>
                  <a:lnTo>
                    <a:pt x="848670" y="7935"/>
                  </a:lnTo>
                  <a:lnTo>
                    <a:pt x="786339" y="13965"/>
                  </a:lnTo>
                  <a:lnTo>
                    <a:pt x="725465" y="21597"/>
                  </a:lnTo>
                  <a:lnTo>
                    <a:pt x="666169" y="30778"/>
                  </a:lnTo>
                  <a:lnTo>
                    <a:pt x="608573" y="41455"/>
                  </a:lnTo>
                  <a:lnTo>
                    <a:pt x="552800" y="53573"/>
                  </a:lnTo>
                  <a:lnTo>
                    <a:pt x="498973" y="67080"/>
                  </a:lnTo>
                  <a:lnTo>
                    <a:pt x="447213" y="81922"/>
                  </a:lnTo>
                  <a:lnTo>
                    <a:pt x="397643" y="98045"/>
                  </a:lnTo>
                  <a:lnTo>
                    <a:pt x="350385" y="115396"/>
                  </a:lnTo>
                  <a:lnTo>
                    <a:pt x="305561" y="133921"/>
                  </a:lnTo>
                  <a:lnTo>
                    <a:pt x="263294" y="153566"/>
                  </a:lnTo>
                  <a:lnTo>
                    <a:pt x="223706" y="174278"/>
                  </a:lnTo>
                  <a:lnTo>
                    <a:pt x="186918" y="196004"/>
                  </a:lnTo>
                  <a:lnTo>
                    <a:pt x="153054" y="218689"/>
                  </a:lnTo>
                  <a:lnTo>
                    <a:pt x="122236" y="242280"/>
                  </a:lnTo>
                  <a:lnTo>
                    <a:pt x="70225" y="291967"/>
                  </a:lnTo>
                  <a:lnTo>
                    <a:pt x="31863" y="344634"/>
                  </a:lnTo>
                  <a:lnTo>
                    <a:pt x="8128" y="399855"/>
                  </a:lnTo>
                  <a:lnTo>
                    <a:pt x="0" y="457200"/>
                  </a:lnTo>
                  <a:lnTo>
                    <a:pt x="2052" y="486110"/>
                  </a:lnTo>
                  <a:lnTo>
                    <a:pt x="18106" y="542447"/>
                  </a:lnTo>
                  <a:lnTo>
                    <a:pt x="49276" y="596444"/>
                  </a:lnTo>
                  <a:lnTo>
                    <a:pt x="94585" y="647675"/>
                  </a:lnTo>
                  <a:lnTo>
                    <a:pt x="153054" y="695710"/>
                  </a:lnTo>
                  <a:lnTo>
                    <a:pt x="186918" y="718395"/>
                  </a:lnTo>
                  <a:lnTo>
                    <a:pt x="223706" y="740121"/>
                  </a:lnTo>
                  <a:lnTo>
                    <a:pt x="263294" y="760833"/>
                  </a:lnTo>
                  <a:lnTo>
                    <a:pt x="305562" y="780478"/>
                  </a:lnTo>
                  <a:lnTo>
                    <a:pt x="350385" y="799003"/>
                  </a:lnTo>
                  <a:lnTo>
                    <a:pt x="397643" y="816354"/>
                  </a:lnTo>
                  <a:lnTo>
                    <a:pt x="447213" y="832477"/>
                  </a:lnTo>
                  <a:lnTo>
                    <a:pt x="498973" y="847319"/>
                  </a:lnTo>
                  <a:lnTo>
                    <a:pt x="552800" y="860826"/>
                  </a:lnTo>
                  <a:lnTo>
                    <a:pt x="608573" y="872944"/>
                  </a:lnTo>
                  <a:lnTo>
                    <a:pt x="666169" y="883621"/>
                  </a:lnTo>
                  <a:lnTo>
                    <a:pt x="725465" y="892802"/>
                  </a:lnTo>
                  <a:lnTo>
                    <a:pt x="786339" y="900434"/>
                  </a:lnTo>
                  <a:lnTo>
                    <a:pt x="848670" y="906464"/>
                  </a:lnTo>
                  <a:lnTo>
                    <a:pt x="912335" y="910837"/>
                  </a:lnTo>
                  <a:lnTo>
                    <a:pt x="977212" y="913500"/>
                  </a:lnTo>
                  <a:lnTo>
                    <a:pt x="1043177" y="914400"/>
                  </a:lnTo>
                  <a:lnTo>
                    <a:pt x="1109143" y="913500"/>
                  </a:lnTo>
                  <a:lnTo>
                    <a:pt x="1174020" y="910837"/>
                  </a:lnTo>
                  <a:lnTo>
                    <a:pt x="1237685" y="906464"/>
                  </a:lnTo>
                  <a:lnTo>
                    <a:pt x="1300016" y="900434"/>
                  </a:lnTo>
                  <a:lnTo>
                    <a:pt x="1360890" y="892802"/>
                  </a:lnTo>
                  <a:lnTo>
                    <a:pt x="1420186" y="883621"/>
                  </a:lnTo>
                  <a:lnTo>
                    <a:pt x="1477782" y="872944"/>
                  </a:lnTo>
                  <a:lnTo>
                    <a:pt x="1533555" y="860826"/>
                  </a:lnTo>
                  <a:lnTo>
                    <a:pt x="1587382" y="847319"/>
                  </a:lnTo>
                  <a:lnTo>
                    <a:pt x="1639142" y="832477"/>
                  </a:lnTo>
                  <a:lnTo>
                    <a:pt x="1688712" y="816354"/>
                  </a:lnTo>
                  <a:lnTo>
                    <a:pt x="1735970" y="799003"/>
                  </a:lnTo>
                  <a:lnTo>
                    <a:pt x="1780793" y="780478"/>
                  </a:lnTo>
                  <a:lnTo>
                    <a:pt x="1823061" y="760833"/>
                  </a:lnTo>
                  <a:lnTo>
                    <a:pt x="1862649" y="740121"/>
                  </a:lnTo>
                  <a:lnTo>
                    <a:pt x="1899437" y="718395"/>
                  </a:lnTo>
                  <a:lnTo>
                    <a:pt x="1933301" y="695710"/>
                  </a:lnTo>
                  <a:lnTo>
                    <a:pt x="1964119" y="672119"/>
                  </a:lnTo>
                  <a:lnTo>
                    <a:pt x="2016130" y="622432"/>
                  </a:lnTo>
                  <a:lnTo>
                    <a:pt x="2054492" y="569765"/>
                  </a:lnTo>
                  <a:lnTo>
                    <a:pt x="2078227" y="514544"/>
                  </a:lnTo>
                  <a:lnTo>
                    <a:pt x="2086355" y="457200"/>
                  </a:lnTo>
                  <a:lnTo>
                    <a:pt x="2084303" y="428289"/>
                  </a:lnTo>
                  <a:lnTo>
                    <a:pt x="2068249" y="371952"/>
                  </a:lnTo>
                  <a:lnTo>
                    <a:pt x="2037079" y="317955"/>
                  </a:lnTo>
                  <a:lnTo>
                    <a:pt x="1991770" y="266724"/>
                  </a:lnTo>
                  <a:lnTo>
                    <a:pt x="1933301" y="218689"/>
                  </a:lnTo>
                  <a:lnTo>
                    <a:pt x="1899437" y="196004"/>
                  </a:lnTo>
                  <a:lnTo>
                    <a:pt x="1862649" y="174278"/>
                  </a:lnTo>
                  <a:lnTo>
                    <a:pt x="1823061" y="153566"/>
                  </a:lnTo>
                  <a:lnTo>
                    <a:pt x="1780793" y="133921"/>
                  </a:lnTo>
                  <a:lnTo>
                    <a:pt x="1735970" y="115396"/>
                  </a:lnTo>
                  <a:lnTo>
                    <a:pt x="1688712" y="98045"/>
                  </a:lnTo>
                  <a:lnTo>
                    <a:pt x="1639142" y="81922"/>
                  </a:lnTo>
                  <a:lnTo>
                    <a:pt x="1587382" y="67080"/>
                  </a:lnTo>
                  <a:lnTo>
                    <a:pt x="1533555" y="53573"/>
                  </a:lnTo>
                  <a:lnTo>
                    <a:pt x="1477782" y="41455"/>
                  </a:lnTo>
                  <a:lnTo>
                    <a:pt x="1420186" y="30778"/>
                  </a:lnTo>
                  <a:lnTo>
                    <a:pt x="1360890" y="21597"/>
                  </a:lnTo>
                  <a:lnTo>
                    <a:pt x="1300016" y="13965"/>
                  </a:lnTo>
                  <a:lnTo>
                    <a:pt x="1237685" y="7935"/>
                  </a:lnTo>
                  <a:lnTo>
                    <a:pt x="1174020" y="3562"/>
                  </a:lnTo>
                  <a:lnTo>
                    <a:pt x="1109143" y="899"/>
                  </a:lnTo>
                  <a:lnTo>
                    <a:pt x="1043177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36947" y="3198876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0" y="457200"/>
                  </a:moveTo>
                  <a:lnTo>
                    <a:pt x="8128" y="399855"/>
                  </a:lnTo>
                  <a:lnTo>
                    <a:pt x="31863" y="344634"/>
                  </a:lnTo>
                  <a:lnTo>
                    <a:pt x="70225" y="291967"/>
                  </a:lnTo>
                  <a:lnTo>
                    <a:pt x="122236" y="242280"/>
                  </a:lnTo>
                  <a:lnTo>
                    <a:pt x="153054" y="218689"/>
                  </a:lnTo>
                  <a:lnTo>
                    <a:pt x="186918" y="196004"/>
                  </a:lnTo>
                  <a:lnTo>
                    <a:pt x="223706" y="174278"/>
                  </a:lnTo>
                  <a:lnTo>
                    <a:pt x="263294" y="153566"/>
                  </a:lnTo>
                  <a:lnTo>
                    <a:pt x="305561" y="133921"/>
                  </a:lnTo>
                  <a:lnTo>
                    <a:pt x="350385" y="115396"/>
                  </a:lnTo>
                  <a:lnTo>
                    <a:pt x="397643" y="98045"/>
                  </a:lnTo>
                  <a:lnTo>
                    <a:pt x="447213" y="81922"/>
                  </a:lnTo>
                  <a:lnTo>
                    <a:pt x="498973" y="67080"/>
                  </a:lnTo>
                  <a:lnTo>
                    <a:pt x="552800" y="53573"/>
                  </a:lnTo>
                  <a:lnTo>
                    <a:pt x="608573" y="41455"/>
                  </a:lnTo>
                  <a:lnTo>
                    <a:pt x="666169" y="30778"/>
                  </a:lnTo>
                  <a:lnTo>
                    <a:pt x="725465" y="21597"/>
                  </a:lnTo>
                  <a:lnTo>
                    <a:pt x="786339" y="13965"/>
                  </a:lnTo>
                  <a:lnTo>
                    <a:pt x="848670" y="7935"/>
                  </a:lnTo>
                  <a:lnTo>
                    <a:pt x="912335" y="3562"/>
                  </a:lnTo>
                  <a:lnTo>
                    <a:pt x="977212" y="899"/>
                  </a:lnTo>
                  <a:lnTo>
                    <a:pt x="1043177" y="0"/>
                  </a:lnTo>
                  <a:lnTo>
                    <a:pt x="1109143" y="899"/>
                  </a:lnTo>
                  <a:lnTo>
                    <a:pt x="1174020" y="3562"/>
                  </a:lnTo>
                  <a:lnTo>
                    <a:pt x="1237685" y="7935"/>
                  </a:lnTo>
                  <a:lnTo>
                    <a:pt x="1300016" y="13965"/>
                  </a:lnTo>
                  <a:lnTo>
                    <a:pt x="1360890" y="21597"/>
                  </a:lnTo>
                  <a:lnTo>
                    <a:pt x="1420186" y="30778"/>
                  </a:lnTo>
                  <a:lnTo>
                    <a:pt x="1477782" y="41455"/>
                  </a:lnTo>
                  <a:lnTo>
                    <a:pt x="1533555" y="53573"/>
                  </a:lnTo>
                  <a:lnTo>
                    <a:pt x="1587382" y="67080"/>
                  </a:lnTo>
                  <a:lnTo>
                    <a:pt x="1639142" y="81922"/>
                  </a:lnTo>
                  <a:lnTo>
                    <a:pt x="1688712" y="98045"/>
                  </a:lnTo>
                  <a:lnTo>
                    <a:pt x="1735970" y="115396"/>
                  </a:lnTo>
                  <a:lnTo>
                    <a:pt x="1780793" y="133921"/>
                  </a:lnTo>
                  <a:lnTo>
                    <a:pt x="1823061" y="153566"/>
                  </a:lnTo>
                  <a:lnTo>
                    <a:pt x="1862649" y="174278"/>
                  </a:lnTo>
                  <a:lnTo>
                    <a:pt x="1899437" y="196004"/>
                  </a:lnTo>
                  <a:lnTo>
                    <a:pt x="1933301" y="218689"/>
                  </a:lnTo>
                  <a:lnTo>
                    <a:pt x="1964119" y="242280"/>
                  </a:lnTo>
                  <a:lnTo>
                    <a:pt x="2016130" y="291967"/>
                  </a:lnTo>
                  <a:lnTo>
                    <a:pt x="2054492" y="344634"/>
                  </a:lnTo>
                  <a:lnTo>
                    <a:pt x="2078227" y="399855"/>
                  </a:lnTo>
                  <a:lnTo>
                    <a:pt x="2086355" y="457200"/>
                  </a:lnTo>
                  <a:lnTo>
                    <a:pt x="2084303" y="486110"/>
                  </a:lnTo>
                  <a:lnTo>
                    <a:pt x="2068249" y="542447"/>
                  </a:lnTo>
                  <a:lnTo>
                    <a:pt x="2037079" y="596444"/>
                  </a:lnTo>
                  <a:lnTo>
                    <a:pt x="1991770" y="647675"/>
                  </a:lnTo>
                  <a:lnTo>
                    <a:pt x="1933301" y="695710"/>
                  </a:lnTo>
                  <a:lnTo>
                    <a:pt x="1899437" y="718395"/>
                  </a:lnTo>
                  <a:lnTo>
                    <a:pt x="1862649" y="740121"/>
                  </a:lnTo>
                  <a:lnTo>
                    <a:pt x="1823061" y="760833"/>
                  </a:lnTo>
                  <a:lnTo>
                    <a:pt x="1780793" y="780478"/>
                  </a:lnTo>
                  <a:lnTo>
                    <a:pt x="1735970" y="799003"/>
                  </a:lnTo>
                  <a:lnTo>
                    <a:pt x="1688712" y="816354"/>
                  </a:lnTo>
                  <a:lnTo>
                    <a:pt x="1639142" y="832477"/>
                  </a:lnTo>
                  <a:lnTo>
                    <a:pt x="1587382" y="847319"/>
                  </a:lnTo>
                  <a:lnTo>
                    <a:pt x="1533555" y="860826"/>
                  </a:lnTo>
                  <a:lnTo>
                    <a:pt x="1477782" y="872944"/>
                  </a:lnTo>
                  <a:lnTo>
                    <a:pt x="1420186" y="883621"/>
                  </a:lnTo>
                  <a:lnTo>
                    <a:pt x="1360890" y="892802"/>
                  </a:lnTo>
                  <a:lnTo>
                    <a:pt x="1300016" y="900434"/>
                  </a:lnTo>
                  <a:lnTo>
                    <a:pt x="1237685" y="906464"/>
                  </a:lnTo>
                  <a:lnTo>
                    <a:pt x="1174020" y="910837"/>
                  </a:lnTo>
                  <a:lnTo>
                    <a:pt x="1109143" y="913500"/>
                  </a:lnTo>
                  <a:lnTo>
                    <a:pt x="1043177" y="914400"/>
                  </a:lnTo>
                  <a:lnTo>
                    <a:pt x="977212" y="913500"/>
                  </a:lnTo>
                  <a:lnTo>
                    <a:pt x="912335" y="910837"/>
                  </a:lnTo>
                  <a:lnTo>
                    <a:pt x="848670" y="906464"/>
                  </a:lnTo>
                  <a:lnTo>
                    <a:pt x="786339" y="900434"/>
                  </a:lnTo>
                  <a:lnTo>
                    <a:pt x="725465" y="892802"/>
                  </a:lnTo>
                  <a:lnTo>
                    <a:pt x="666169" y="883621"/>
                  </a:lnTo>
                  <a:lnTo>
                    <a:pt x="608573" y="872944"/>
                  </a:lnTo>
                  <a:lnTo>
                    <a:pt x="552800" y="860826"/>
                  </a:lnTo>
                  <a:lnTo>
                    <a:pt x="498973" y="847319"/>
                  </a:lnTo>
                  <a:lnTo>
                    <a:pt x="447213" y="832477"/>
                  </a:lnTo>
                  <a:lnTo>
                    <a:pt x="397643" y="816354"/>
                  </a:lnTo>
                  <a:lnTo>
                    <a:pt x="350385" y="799003"/>
                  </a:lnTo>
                  <a:lnTo>
                    <a:pt x="305562" y="780478"/>
                  </a:lnTo>
                  <a:lnTo>
                    <a:pt x="263294" y="760833"/>
                  </a:lnTo>
                  <a:lnTo>
                    <a:pt x="223706" y="740121"/>
                  </a:lnTo>
                  <a:lnTo>
                    <a:pt x="186918" y="718395"/>
                  </a:lnTo>
                  <a:lnTo>
                    <a:pt x="153054" y="695710"/>
                  </a:lnTo>
                  <a:lnTo>
                    <a:pt x="122236" y="672119"/>
                  </a:lnTo>
                  <a:lnTo>
                    <a:pt x="70225" y="622432"/>
                  </a:lnTo>
                  <a:lnTo>
                    <a:pt x="31863" y="569765"/>
                  </a:lnTo>
                  <a:lnTo>
                    <a:pt x="8128" y="514544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64684" y="3502279"/>
            <a:ext cx="1231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 Narrow"/>
                <a:cs typeface="Arial Narrow"/>
              </a:rPr>
              <a:t>Laboratorium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32185" y="4274629"/>
            <a:ext cx="2096135" cy="923925"/>
            <a:chOff x="4532185" y="4274629"/>
            <a:chExt cx="2096135" cy="923925"/>
          </a:xfrm>
        </p:grpSpPr>
        <p:sp>
          <p:nvSpPr>
            <p:cNvPr id="15" name="object 15"/>
            <p:cNvSpPr/>
            <p:nvPr/>
          </p:nvSpPr>
          <p:spPr>
            <a:xfrm>
              <a:off x="4536947" y="4279391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1043177" y="0"/>
                  </a:moveTo>
                  <a:lnTo>
                    <a:pt x="977212" y="899"/>
                  </a:lnTo>
                  <a:lnTo>
                    <a:pt x="912335" y="3562"/>
                  </a:lnTo>
                  <a:lnTo>
                    <a:pt x="848670" y="7935"/>
                  </a:lnTo>
                  <a:lnTo>
                    <a:pt x="786339" y="13965"/>
                  </a:lnTo>
                  <a:lnTo>
                    <a:pt x="725465" y="21597"/>
                  </a:lnTo>
                  <a:lnTo>
                    <a:pt x="666169" y="30778"/>
                  </a:lnTo>
                  <a:lnTo>
                    <a:pt x="608573" y="41455"/>
                  </a:lnTo>
                  <a:lnTo>
                    <a:pt x="552800" y="53573"/>
                  </a:lnTo>
                  <a:lnTo>
                    <a:pt x="498973" y="67080"/>
                  </a:lnTo>
                  <a:lnTo>
                    <a:pt x="447213" y="81922"/>
                  </a:lnTo>
                  <a:lnTo>
                    <a:pt x="397643" y="98045"/>
                  </a:lnTo>
                  <a:lnTo>
                    <a:pt x="350385" y="115396"/>
                  </a:lnTo>
                  <a:lnTo>
                    <a:pt x="305561" y="133921"/>
                  </a:lnTo>
                  <a:lnTo>
                    <a:pt x="263294" y="153566"/>
                  </a:lnTo>
                  <a:lnTo>
                    <a:pt x="223706" y="174278"/>
                  </a:lnTo>
                  <a:lnTo>
                    <a:pt x="186918" y="196004"/>
                  </a:lnTo>
                  <a:lnTo>
                    <a:pt x="153054" y="218689"/>
                  </a:lnTo>
                  <a:lnTo>
                    <a:pt x="122236" y="242280"/>
                  </a:lnTo>
                  <a:lnTo>
                    <a:pt x="70225" y="291967"/>
                  </a:lnTo>
                  <a:lnTo>
                    <a:pt x="31863" y="344634"/>
                  </a:lnTo>
                  <a:lnTo>
                    <a:pt x="8128" y="399855"/>
                  </a:lnTo>
                  <a:lnTo>
                    <a:pt x="0" y="457199"/>
                  </a:lnTo>
                  <a:lnTo>
                    <a:pt x="2052" y="486110"/>
                  </a:lnTo>
                  <a:lnTo>
                    <a:pt x="18106" y="542447"/>
                  </a:lnTo>
                  <a:lnTo>
                    <a:pt x="49276" y="596444"/>
                  </a:lnTo>
                  <a:lnTo>
                    <a:pt x="94585" y="647675"/>
                  </a:lnTo>
                  <a:lnTo>
                    <a:pt x="153054" y="695710"/>
                  </a:lnTo>
                  <a:lnTo>
                    <a:pt x="186918" y="718395"/>
                  </a:lnTo>
                  <a:lnTo>
                    <a:pt x="223706" y="740121"/>
                  </a:lnTo>
                  <a:lnTo>
                    <a:pt x="263294" y="760833"/>
                  </a:lnTo>
                  <a:lnTo>
                    <a:pt x="305562" y="780478"/>
                  </a:lnTo>
                  <a:lnTo>
                    <a:pt x="350385" y="799003"/>
                  </a:lnTo>
                  <a:lnTo>
                    <a:pt x="397643" y="816354"/>
                  </a:lnTo>
                  <a:lnTo>
                    <a:pt x="447213" y="832477"/>
                  </a:lnTo>
                  <a:lnTo>
                    <a:pt x="498973" y="847319"/>
                  </a:lnTo>
                  <a:lnTo>
                    <a:pt x="552800" y="860826"/>
                  </a:lnTo>
                  <a:lnTo>
                    <a:pt x="608573" y="872944"/>
                  </a:lnTo>
                  <a:lnTo>
                    <a:pt x="666169" y="883621"/>
                  </a:lnTo>
                  <a:lnTo>
                    <a:pt x="725465" y="892802"/>
                  </a:lnTo>
                  <a:lnTo>
                    <a:pt x="786339" y="900434"/>
                  </a:lnTo>
                  <a:lnTo>
                    <a:pt x="848670" y="906464"/>
                  </a:lnTo>
                  <a:lnTo>
                    <a:pt x="912335" y="910837"/>
                  </a:lnTo>
                  <a:lnTo>
                    <a:pt x="977212" y="913500"/>
                  </a:lnTo>
                  <a:lnTo>
                    <a:pt x="1043177" y="914399"/>
                  </a:lnTo>
                  <a:lnTo>
                    <a:pt x="1109143" y="913500"/>
                  </a:lnTo>
                  <a:lnTo>
                    <a:pt x="1174020" y="910837"/>
                  </a:lnTo>
                  <a:lnTo>
                    <a:pt x="1237685" y="906464"/>
                  </a:lnTo>
                  <a:lnTo>
                    <a:pt x="1300016" y="900434"/>
                  </a:lnTo>
                  <a:lnTo>
                    <a:pt x="1360890" y="892802"/>
                  </a:lnTo>
                  <a:lnTo>
                    <a:pt x="1420186" y="883621"/>
                  </a:lnTo>
                  <a:lnTo>
                    <a:pt x="1477782" y="872944"/>
                  </a:lnTo>
                  <a:lnTo>
                    <a:pt x="1533555" y="860826"/>
                  </a:lnTo>
                  <a:lnTo>
                    <a:pt x="1587382" y="847319"/>
                  </a:lnTo>
                  <a:lnTo>
                    <a:pt x="1639142" y="832477"/>
                  </a:lnTo>
                  <a:lnTo>
                    <a:pt x="1688712" y="816354"/>
                  </a:lnTo>
                  <a:lnTo>
                    <a:pt x="1735970" y="799003"/>
                  </a:lnTo>
                  <a:lnTo>
                    <a:pt x="1780793" y="780478"/>
                  </a:lnTo>
                  <a:lnTo>
                    <a:pt x="1823061" y="760833"/>
                  </a:lnTo>
                  <a:lnTo>
                    <a:pt x="1862649" y="740121"/>
                  </a:lnTo>
                  <a:lnTo>
                    <a:pt x="1899437" y="718395"/>
                  </a:lnTo>
                  <a:lnTo>
                    <a:pt x="1933301" y="695710"/>
                  </a:lnTo>
                  <a:lnTo>
                    <a:pt x="1964119" y="672119"/>
                  </a:lnTo>
                  <a:lnTo>
                    <a:pt x="2016130" y="622432"/>
                  </a:lnTo>
                  <a:lnTo>
                    <a:pt x="2054492" y="569765"/>
                  </a:lnTo>
                  <a:lnTo>
                    <a:pt x="2078227" y="514544"/>
                  </a:lnTo>
                  <a:lnTo>
                    <a:pt x="2086355" y="457199"/>
                  </a:lnTo>
                  <a:lnTo>
                    <a:pt x="2084303" y="428289"/>
                  </a:lnTo>
                  <a:lnTo>
                    <a:pt x="2068249" y="371952"/>
                  </a:lnTo>
                  <a:lnTo>
                    <a:pt x="2037079" y="317955"/>
                  </a:lnTo>
                  <a:lnTo>
                    <a:pt x="1991770" y="266724"/>
                  </a:lnTo>
                  <a:lnTo>
                    <a:pt x="1933301" y="218689"/>
                  </a:lnTo>
                  <a:lnTo>
                    <a:pt x="1899437" y="196004"/>
                  </a:lnTo>
                  <a:lnTo>
                    <a:pt x="1862649" y="174278"/>
                  </a:lnTo>
                  <a:lnTo>
                    <a:pt x="1823061" y="153566"/>
                  </a:lnTo>
                  <a:lnTo>
                    <a:pt x="1780793" y="133921"/>
                  </a:lnTo>
                  <a:lnTo>
                    <a:pt x="1735970" y="115396"/>
                  </a:lnTo>
                  <a:lnTo>
                    <a:pt x="1688712" y="98045"/>
                  </a:lnTo>
                  <a:lnTo>
                    <a:pt x="1639142" y="81922"/>
                  </a:lnTo>
                  <a:lnTo>
                    <a:pt x="1587382" y="67080"/>
                  </a:lnTo>
                  <a:lnTo>
                    <a:pt x="1533555" y="53573"/>
                  </a:lnTo>
                  <a:lnTo>
                    <a:pt x="1477782" y="41455"/>
                  </a:lnTo>
                  <a:lnTo>
                    <a:pt x="1420186" y="30778"/>
                  </a:lnTo>
                  <a:lnTo>
                    <a:pt x="1360890" y="21597"/>
                  </a:lnTo>
                  <a:lnTo>
                    <a:pt x="1300016" y="13965"/>
                  </a:lnTo>
                  <a:lnTo>
                    <a:pt x="1237685" y="7935"/>
                  </a:lnTo>
                  <a:lnTo>
                    <a:pt x="1174020" y="3562"/>
                  </a:lnTo>
                  <a:lnTo>
                    <a:pt x="1109143" y="899"/>
                  </a:lnTo>
                  <a:lnTo>
                    <a:pt x="104317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36947" y="4279391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0" y="457199"/>
                  </a:moveTo>
                  <a:lnTo>
                    <a:pt x="8128" y="399855"/>
                  </a:lnTo>
                  <a:lnTo>
                    <a:pt x="31863" y="344634"/>
                  </a:lnTo>
                  <a:lnTo>
                    <a:pt x="70225" y="291967"/>
                  </a:lnTo>
                  <a:lnTo>
                    <a:pt x="122236" y="242280"/>
                  </a:lnTo>
                  <a:lnTo>
                    <a:pt x="153054" y="218689"/>
                  </a:lnTo>
                  <a:lnTo>
                    <a:pt x="186918" y="196004"/>
                  </a:lnTo>
                  <a:lnTo>
                    <a:pt x="223706" y="174278"/>
                  </a:lnTo>
                  <a:lnTo>
                    <a:pt x="263294" y="153566"/>
                  </a:lnTo>
                  <a:lnTo>
                    <a:pt x="305561" y="133921"/>
                  </a:lnTo>
                  <a:lnTo>
                    <a:pt x="350385" y="115396"/>
                  </a:lnTo>
                  <a:lnTo>
                    <a:pt x="397643" y="98045"/>
                  </a:lnTo>
                  <a:lnTo>
                    <a:pt x="447213" y="81922"/>
                  </a:lnTo>
                  <a:lnTo>
                    <a:pt x="498973" y="67080"/>
                  </a:lnTo>
                  <a:lnTo>
                    <a:pt x="552800" y="53573"/>
                  </a:lnTo>
                  <a:lnTo>
                    <a:pt x="608573" y="41455"/>
                  </a:lnTo>
                  <a:lnTo>
                    <a:pt x="666169" y="30778"/>
                  </a:lnTo>
                  <a:lnTo>
                    <a:pt x="725465" y="21597"/>
                  </a:lnTo>
                  <a:lnTo>
                    <a:pt x="786339" y="13965"/>
                  </a:lnTo>
                  <a:lnTo>
                    <a:pt x="848670" y="7935"/>
                  </a:lnTo>
                  <a:lnTo>
                    <a:pt x="912335" y="3562"/>
                  </a:lnTo>
                  <a:lnTo>
                    <a:pt x="977212" y="899"/>
                  </a:lnTo>
                  <a:lnTo>
                    <a:pt x="1043177" y="0"/>
                  </a:lnTo>
                  <a:lnTo>
                    <a:pt x="1109143" y="899"/>
                  </a:lnTo>
                  <a:lnTo>
                    <a:pt x="1174020" y="3562"/>
                  </a:lnTo>
                  <a:lnTo>
                    <a:pt x="1237685" y="7935"/>
                  </a:lnTo>
                  <a:lnTo>
                    <a:pt x="1300016" y="13965"/>
                  </a:lnTo>
                  <a:lnTo>
                    <a:pt x="1360890" y="21597"/>
                  </a:lnTo>
                  <a:lnTo>
                    <a:pt x="1420186" y="30778"/>
                  </a:lnTo>
                  <a:lnTo>
                    <a:pt x="1477782" y="41455"/>
                  </a:lnTo>
                  <a:lnTo>
                    <a:pt x="1533555" y="53573"/>
                  </a:lnTo>
                  <a:lnTo>
                    <a:pt x="1587382" y="67080"/>
                  </a:lnTo>
                  <a:lnTo>
                    <a:pt x="1639142" y="81922"/>
                  </a:lnTo>
                  <a:lnTo>
                    <a:pt x="1688712" y="98045"/>
                  </a:lnTo>
                  <a:lnTo>
                    <a:pt x="1735970" y="115396"/>
                  </a:lnTo>
                  <a:lnTo>
                    <a:pt x="1780793" y="133921"/>
                  </a:lnTo>
                  <a:lnTo>
                    <a:pt x="1823061" y="153566"/>
                  </a:lnTo>
                  <a:lnTo>
                    <a:pt x="1862649" y="174278"/>
                  </a:lnTo>
                  <a:lnTo>
                    <a:pt x="1899437" y="196004"/>
                  </a:lnTo>
                  <a:lnTo>
                    <a:pt x="1933301" y="218689"/>
                  </a:lnTo>
                  <a:lnTo>
                    <a:pt x="1964119" y="242280"/>
                  </a:lnTo>
                  <a:lnTo>
                    <a:pt x="2016130" y="291967"/>
                  </a:lnTo>
                  <a:lnTo>
                    <a:pt x="2054492" y="344634"/>
                  </a:lnTo>
                  <a:lnTo>
                    <a:pt x="2078227" y="399855"/>
                  </a:lnTo>
                  <a:lnTo>
                    <a:pt x="2086355" y="457199"/>
                  </a:lnTo>
                  <a:lnTo>
                    <a:pt x="2084303" y="486110"/>
                  </a:lnTo>
                  <a:lnTo>
                    <a:pt x="2068249" y="542447"/>
                  </a:lnTo>
                  <a:lnTo>
                    <a:pt x="2037079" y="596444"/>
                  </a:lnTo>
                  <a:lnTo>
                    <a:pt x="1991770" y="647675"/>
                  </a:lnTo>
                  <a:lnTo>
                    <a:pt x="1933301" y="695710"/>
                  </a:lnTo>
                  <a:lnTo>
                    <a:pt x="1899437" y="718395"/>
                  </a:lnTo>
                  <a:lnTo>
                    <a:pt x="1862649" y="740121"/>
                  </a:lnTo>
                  <a:lnTo>
                    <a:pt x="1823061" y="760833"/>
                  </a:lnTo>
                  <a:lnTo>
                    <a:pt x="1780793" y="780478"/>
                  </a:lnTo>
                  <a:lnTo>
                    <a:pt x="1735970" y="799003"/>
                  </a:lnTo>
                  <a:lnTo>
                    <a:pt x="1688712" y="816354"/>
                  </a:lnTo>
                  <a:lnTo>
                    <a:pt x="1639142" y="832477"/>
                  </a:lnTo>
                  <a:lnTo>
                    <a:pt x="1587382" y="847319"/>
                  </a:lnTo>
                  <a:lnTo>
                    <a:pt x="1533555" y="860826"/>
                  </a:lnTo>
                  <a:lnTo>
                    <a:pt x="1477782" y="872944"/>
                  </a:lnTo>
                  <a:lnTo>
                    <a:pt x="1420186" y="883621"/>
                  </a:lnTo>
                  <a:lnTo>
                    <a:pt x="1360890" y="892802"/>
                  </a:lnTo>
                  <a:lnTo>
                    <a:pt x="1300016" y="900434"/>
                  </a:lnTo>
                  <a:lnTo>
                    <a:pt x="1237685" y="906464"/>
                  </a:lnTo>
                  <a:lnTo>
                    <a:pt x="1174020" y="910837"/>
                  </a:lnTo>
                  <a:lnTo>
                    <a:pt x="1109143" y="913500"/>
                  </a:lnTo>
                  <a:lnTo>
                    <a:pt x="1043177" y="914399"/>
                  </a:lnTo>
                  <a:lnTo>
                    <a:pt x="977212" y="913500"/>
                  </a:lnTo>
                  <a:lnTo>
                    <a:pt x="912335" y="910837"/>
                  </a:lnTo>
                  <a:lnTo>
                    <a:pt x="848670" y="906464"/>
                  </a:lnTo>
                  <a:lnTo>
                    <a:pt x="786339" y="900434"/>
                  </a:lnTo>
                  <a:lnTo>
                    <a:pt x="725465" y="892802"/>
                  </a:lnTo>
                  <a:lnTo>
                    <a:pt x="666169" y="883621"/>
                  </a:lnTo>
                  <a:lnTo>
                    <a:pt x="608573" y="872944"/>
                  </a:lnTo>
                  <a:lnTo>
                    <a:pt x="552800" y="860826"/>
                  </a:lnTo>
                  <a:lnTo>
                    <a:pt x="498973" y="847319"/>
                  </a:lnTo>
                  <a:lnTo>
                    <a:pt x="447213" y="832477"/>
                  </a:lnTo>
                  <a:lnTo>
                    <a:pt x="397643" y="816354"/>
                  </a:lnTo>
                  <a:lnTo>
                    <a:pt x="350385" y="799003"/>
                  </a:lnTo>
                  <a:lnTo>
                    <a:pt x="305562" y="780478"/>
                  </a:lnTo>
                  <a:lnTo>
                    <a:pt x="263294" y="760833"/>
                  </a:lnTo>
                  <a:lnTo>
                    <a:pt x="223706" y="740121"/>
                  </a:lnTo>
                  <a:lnTo>
                    <a:pt x="186918" y="718395"/>
                  </a:lnTo>
                  <a:lnTo>
                    <a:pt x="153054" y="695710"/>
                  </a:lnTo>
                  <a:lnTo>
                    <a:pt x="122236" y="672119"/>
                  </a:lnTo>
                  <a:lnTo>
                    <a:pt x="70225" y="622432"/>
                  </a:lnTo>
                  <a:lnTo>
                    <a:pt x="31863" y="569765"/>
                  </a:lnTo>
                  <a:lnTo>
                    <a:pt x="8128" y="514544"/>
                  </a:lnTo>
                  <a:lnTo>
                    <a:pt x="0" y="4571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41467" y="4583429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 Narrow"/>
                <a:cs typeface="Arial Narrow"/>
              </a:rPr>
              <a:t>RadioIogi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32185" y="5353621"/>
            <a:ext cx="2096135" cy="923925"/>
            <a:chOff x="4532185" y="5353621"/>
            <a:chExt cx="2096135" cy="923925"/>
          </a:xfrm>
        </p:grpSpPr>
        <p:sp>
          <p:nvSpPr>
            <p:cNvPr id="19" name="object 19"/>
            <p:cNvSpPr/>
            <p:nvPr/>
          </p:nvSpPr>
          <p:spPr>
            <a:xfrm>
              <a:off x="4536947" y="5358384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1043177" y="0"/>
                  </a:moveTo>
                  <a:lnTo>
                    <a:pt x="977212" y="899"/>
                  </a:lnTo>
                  <a:lnTo>
                    <a:pt x="912335" y="3562"/>
                  </a:lnTo>
                  <a:lnTo>
                    <a:pt x="848670" y="7935"/>
                  </a:lnTo>
                  <a:lnTo>
                    <a:pt x="786339" y="13965"/>
                  </a:lnTo>
                  <a:lnTo>
                    <a:pt x="725465" y="21597"/>
                  </a:lnTo>
                  <a:lnTo>
                    <a:pt x="666169" y="30778"/>
                  </a:lnTo>
                  <a:lnTo>
                    <a:pt x="608573" y="41455"/>
                  </a:lnTo>
                  <a:lnTo>
                    <a:pt x="552800" y="53573"/>
                  </a:lnTo>
                  <a:lnTo>
                    <a:pt x="498973" y="67080"/>
                  </a:lnTo>
                  <a:lnTo>
                    <a:pt x="447213" y="81922"/>
                  </a:lnTo>
                  <a:lnTo>
                    <a:pt x="397643" y="98045"/>
                  </a:lnTo>
                  <a:lnTo>
                    <a:pt x="350385" y="115396"/>
                  </a:lnTo>
                  <a:lnTo>
                    <a:pt x="305561" y="133921"/>
                  </a:lnTo>
                  <a:lnTo>
                    <a:pt x="263294" y="153566"/>
                  </a:lnTo>
                  <a:lnTo>
                    <a:pt x="223706" y="174278"/>
                  </a:lnTo>
                  <a:lnTo>
                    <a:pt x="186918" y="196004"/>
                  </a:lnTo>
                  <a:lnTo>
                    <a:pt x="153054" y="218689"/>
                  </a:lnTo>
                  <a:lnTo>
                    <a:pt x="122236" y="242280"/>
                  </a:lnTo>
                  <a:lnTo>
                    <a:pt x="70225" y="291967"/>
                  </a:lnTo>
                  <a:lnTo>
                    <a:pt x="31863" y="344634"/>
                  </a:lnTo>
                  <a:lnTo>
                    <a:pt x="8128" y="399855"/>
                  </a:lnTo>
                  <a:lnTo>
                    <a:pt x="0" y="457199"/>
                  </a:lnTo>
                  <a:lnTo>
                    <a:pt x="2052" y="486113"/>
                  </a:lnTo>
                  <a:lnTo>
                    <a:pt x="18106" y="542454"/>
                  </a:lnTo>
                  <a:lnTo>
                    <a:pt x="49276" y="596454"/>
                  </a:lnTo>
                  <a:lnTo>
                    <a:pt x="94585" y="647686"/>
                  </a:lnTo>
                  <a:lnTo>
                    <a:pt x="153054" y="695721"/>
                  </a:lnTo>
                  <a:lnTo>
                    <a:pt x="186918" y="718406"/>
                  </a:lnTo>
                  <a:lnTo>
                    <a:pt x="223706" y="740131"/>
                  </a:lnTo>
                  <a:lnTo>
                    <a:pt x="263294" y="760843"/>
                  </a:lnTo>
                  <a:lnTo>
                    <a:pt x="305562" y="780488"/>
                  </a:lnTo>
                  <a:lnTo>
                    <a:pt x="350385" y="799012"/>
                  </a:lnTo>
                  <a:lnTo>
                    <a:pt x="397643" y="816361"/>
                  </a:lnTo>
                  <a:lnTo>
                    <a:pt x="447213" y="832484"/>
                  </a:lnTo>
                  <a:lnTo>
                    <a:pt x="498973" y="847325"/>
                  </a:lnTo>
                  <a:lnTo>
                    <a:pt x="552800" y="860831"/>
                  </a:lnTo>
                  <a:lnTo>
                    <a:pt x="608573" y="872948"/>
                  </a:lnTo>
                  <a:lnTo>
                    <a:pt x="666169" y="883624"/>
                  </a:lnTo>
                  <a:lnTo>
                    <a:pt x="725465" y="892805"/>
                  </a:lnTo>
                  <a:lnTo>
                    <a:pt x="786339" y="900436"/>
                  </a:lnTo>
                  <a:lnTo>
                    <a:pt x="848670" y="906465"/>
                  </a:lnTo>
                  <a:lnTo>
                    <a:pt x="912335" y="910837"/>
                  </a:lnTo>
                  <a:lnTo>
                    <a:pt x="977212" y="913500"/>
                  </a:lnTo>
                  <a:lnTo>
                    <a:pt x="1043177" y="914399"/>
                  </a:lnTo>
                  <a:lnTo>
                    <a:pt x="1109143" y="913500"/>
                  </a:lnTo>
                  <a:lnTo>
                    <a:pt x="1174020" y="910837"/>
                  </a:lnTo>
                  <a:lnTo>
                    <a:pt x="1237685" y="906465"/>
                  </a:lnTo>
                  <a:lnTo>
                    <a:pt x="1300016" y="900436"/>
                  </a:lnTo>
                  <a:lnTo>
                    <a:pt x="1360890" y="892805"/>
                  </a:lnTo>
                  <a:lnTo>
                    <a:pt x="1420186" y="883624"/>
                  </a:lnTo>
                  <a:lnTo>
                    <a:pt x="1477782" y="872948"/>
                  </a:lnTo>
                  <a:lnTo>
                    <a:pt x="1533555" y="860831"/>
                  </a:lnTo>
                  <a:lnTo>
                    <a:pt x="1587382" y="847325"/>
                  </a:lnTo>
                  <a:lnTo>
                    <a:pt x="1639142" y="832484"/>
                  </a:lnTo>
                  <a:lnTo>
                    <a:pt x="1688712" y="816361"/>
                  </a:lnTo>
                  <a:lnTo>
                    <a:pt x="1735970" y="799012"/>
                  </a:lnTo>
                  <a:lnTo>
                    <a:pt x="1780793" y="780488"/>
                  </a:lnTo>
                  <a:lnTo>
                    <a:pt x="1823061" y="760843"/>
                  </a:lnTo>
                  <a:lnTo>
                    <a:pt x="1862649" y="740131"/>
                  </a:lnTo>
                  <a:lnTo>
                    <a:pt x="1899437" y="718406"/>
                  </a:lnTo>
                  <a:lnTo>
                    <a:pt x="1933301" y="695721"/>
                  </a:lnTo>
                  <a:lnTo>
                    <a:pt x="1964119" y="672130"/>
                  </a:lnTo>
                  <a:lnTo>
                    <a:pt x="2016130" y="622443"/>
                  </a:lnTo>
                  <a:lnTo>
                    <a:pt x="2054492" y="569773"/>
                  </a:lnTo>
                  <a:lnTo>
                    <a:pt x="2078227" y="514549"/>
                  </a:lnTo>
                  <a:lnTo>
                    <a:pt x="2086355" y="457199"/>
                  </a:lnTo>
                  <a:lnTo>
                    <a:pt x="2084303" y="428289"/>
                  </a:lnTo>
                  <a:lnTo>
                    <a:pt x="2068249" y="371952"/>
                  </a:lnTo>
                  <a:lnTo>
                    <a:pt x="2037079" y="317955"/>
                  </a:lnTo>
                  <a:lnTo>
                    <a:pt x="1991770" y="266724"/>
                  </a:lnTo>
                  <a:lnTo>
                    <a:pt x="1933301" y="218689"/>
                  </a:lnTo>
                  <a:lnTo>
                    <a:pt x="1899437" y="196004"/>
                  </a:lnTo>
                  <a:lnTo>
                    <a:pt x="1862649" y="174278"/>
                  </a:lnTo>
                  <a:lnTo>
                    <a:pt x="1823061" y="153566"/>
                  </a:lnTo>
                  <a:lnTo>
                    <a:pt x="1780793" y="133921"/>
                  </a:lnTo>
                  <a:lnTo>
                    <a:pt x="1735970" y="115396"/>
                  </a:lnTo>
                  <a:lnTo>
                    <a:pt x="1688712" y="98045"/>
                  </a:lnTo>
                  <a:lnTo>
                    <a:pt x="1639142" y="81922"/>
                  </a:lnTo>
                  <a:lnTo>
                    <a:pt x="1587382" y="67080"/>
                  </a:lnTo>
                  <a:lnTo>
                    <a:pt x="1533555" y="53573"/>
                  </a:lnTo>
                  <a:lnTo>
                    <a:pt x="1477782" y="41455"/>
                  </a:lnTo>
                  <a:lnTo>
                    <a:pt x="1420186" y="30778"/>
                  </a:lnTo>
                  <a:lnTo>
                    <a:pt x="1360890" y="21597"/>
                  </a:lnTo>
                  <a:lnTo>
                    <a:pt x="1300016" y="13965"/>
                  </a:lnTo>
                  <a:lnTo>
                    <a:pt x="1237685" y="7935"/>
                  </a:lnTo>
                  <a:lnTo>
                    <a:pt x="1174020" y="3562"/>
                  </a:lnTo>
                  <a:lnTo>
                    <a:pt x="1109143" y="899"/>
                  </a:lnTo>
                  <a:lnTo>
                    <a:pt x="1043177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36947" y="5358384"/>
              <a:ext cx="2086610" cy="914400"/>
            </a:xfrm>
            <a:custGeom>
              <a:avLst/>
              <a:gdLst/>
              <a:ahLst/>
              <a:cxnLst/>
              <a:rect l="l" t="t" r="r" b="b"/>
              <a:pathLst>
                <a:path w="2086609" h="914400">
                  <a:moveTo>
                    <a:pt x="0" y="457199"/>
                  </a:moveTo>
                  <a:lnTo>
                    <a:pt x="8128" y="399855"/>
                  </a:lnTo>
                  <a:lnTo>
                    <a:pt x="31863" y="344634"/>
                  </a:lnTo>
                  <a:lnTo>
                    <a:pt x="70225" y="291967"/>
                  </a:lnTo>
                  <a:lnTo>
                    <a:pt x="122236" y="242280"/>
                  </a:lnTo>
                  <a:lnTo>
                    <a:pt x="153054" y="218689"/>
                  </a:lnTo>
                  <a:lnTo>
                    <a:pt x="186918" y="196004"/>
                  </a:lnTo>
                  <a:lnTo>
                    <a:pt x="223706" y="174278"/>
                  </a:lnTo>
                  <a:lnTo>
                    <a:pt x="263294" y="153566"/>
                  </a:lnTo>
                  <a:lnTo>
                    <a:pt x="305561" y="133921"/>
                  </a:lnTo>
                  <a:lnTo>
                    <a:pt x="350385" y="115396"/>
                  </a:lnTo>
                  <a:lnTo>
                    <a:pt x="397643" y="98045"/>
                  </a:lnTo>
                  <a:lnTo>
                    <a:pt x="447213" y="81922"/>
                  </a:lnTo>
                  <a:lnTo>
                    <a:pt x="498973" y="67080"/>
                  </a:lnTo>
                  <a:lnTo>
                    <a:pt x="552800" y="53573"/>
                  </a:lnTo>
                  <a:lnTo>
                    <a:pt x="608573" y="41455"/>
                  </a:lnTo>
                  <a:lnTo>
                    <a:pt x="666169" y="30778"/>
                  </a:lnTo>
                  <a:lnTo>
                    <a:pt x="725465" y="21597"/>
                  </a:lnTo>
                  <a:lnTo>
                    <a:pt x="786339" y="13965"/>
                  </a:lnTo>
                  <a:lnTo>
                    <a:pt x="848670" y="7935"/>
                  </a:lnTo>
                  <a:lnTo>
                    <a:pt x="912335" y="3562"/>
                  </a:lnTo>
                  <a:lnTo>
                    <a:pt x="977212" y="899"/>
                  </a:lnTo>
                  <a:lnTo>
                    <a:pt x="1043177" y="0"/>
                  </a:lnTo>
                  <a:lnTo>
                    <a:pt x="1109143" y="899"/>
                  </a:lnTo>
                  <a:lnTo>
                    <a:pt x="1174020" y="3562"/>
                  </a:lnTo>
                  <a:lnTo>
                    <a:pt x="1237685" y="7935"/>
                  </a:lnTo>
                  <a:lnTo>
                    <a:pt x="1300016" y="13965"/>
                  </a:lnTo>
                  <a:lnTo>
                    <a:pt x="1360890" y="21597"/>
                  </a:lnTo>
                  <a:lnTo>
                    <a:pt x="1420186" y="30778"/>
                  </a:lnTo>
                  <a:lnTo>
                    <a:pt x="1477782" y="41455"/>
                  </a:lnTo>
                  <a:lnTo>
                    <a:pt x="1533555" y="53573"/>
                  </a:lnTo>
                  <a:lnTo>
                    <a:pt x="1587382" y="67080"/>
                  </a:lnTo>
                  <a:lnTo>
                    <a:pt x="1639142" y="81922"/>
                  </a:lnTo>
                  <a:lnTo>
                    <a:pt x="1688712" y="98045"/>
                  </a:lnTo>
                  <a:lnTo>
                    <a:pt x="1735970" y="115396"/>
                  </a:lnTo>
                  <a:lnTo>
                    <a:pt x="1780793" y="133921"/>
                  </a:lnTo>
                  <a:lnTo>
                    <a:pt x="1823061" y="153566"/>
                  </a:lnTo>
                  <a:lnTo>
                    <a:pt x="1862649" y="174278"/>
                  </a:lnTo>
                  <a:lnTo>
                    <a:pt x="1899437" y="196004"/>
                  </a:lnTo>
                  <a:lnTo>
                    <a:pt x="1933301" y="218689"/>
                  </a:lnTo>
                  <a:lnTo>
                    <a:pt x="1964119" y="242280"/>
                  </a:lnTo>
                  <a:lnTo>
                    <a:pt x="2016130" y="291967"/>
                  </a:lnTo>
                  <a:lnTo>
                    <a:pt x="2054492" y="344634"/>
                  </a:lnTo>
                  <a:lnTo>
                    <a:pt x="2078227" y="399855"/>
                  </a:lnTo>
                  <a:lnTo>
                    <a:pt x="2086355" y="457199"/>
                  </a:lnTo>
                  <a:lnTo>
                    <a:pt x="2084303" y="486113"/>
                  </a:lnTo>
                  <a:lnTo>
                    <a:pt x="2068249" y="542454"/>
                  </a:lnTo>
                  <a:lnTo>
                    <a:pt x="2037079" y="596454"/>
                  </a:lnTo>
                  <a:lnTo>
                    <a:pt x="1991770" y="647686"/>
                  </a:lnTo>
                  <a:lnTo>
                    <a:pt x="1933301" y="695721"/>
                  </a:lnTo>
                  <a:lnTo>
                    <a:pt x="1899437" y="718406"/>
                  </a:lnTo>
                  <a:lnTo>
                    <a:pt x="1862649" y="740131"/>
                  </a:lnTo>
                  <a:lnTo>
                    <a:pt x="1823061" y="760843"/>
                  </a:lnTo>
                  <a:lnTo>
                    <a:pt x="1780793" y="780488"/>
                  </a:lnTo>
                  <a:lnTo>
                    <a:pt x="1735970" y="799012"/>
                  </a:lnTo>
                  <a:lnTo>
                    <a:pt x="1688712" y="816361"/>
                  </a:lnTo>
                  <a:lnTo>
                    <a:pt x="1639142" y="832484"/>
                  </a:lnTo>
                  <a:lnTo>
                    <a:pt x="1587382" y="847325"/>
                  </a:lnTo>
                  <a:lnTo>
                    <a:pt x="1533555" y="860831"/>
                  </a:lnTo>
                  <a:lnTo>
                    <a:pt x="1477782" y="872948"/>
                  </a:lnTo>
                  <a:lnTo>
                    <a:pt x="1420186" y="883624"/>
                  </a:lnTo>
                  <a:lnTo>
                    <a:pt x="1360890" y="892805"/>
                  </a:lnTo>
                  <a:lnTo>
                    <a:pt x="1300016" y="900436"/>
                  </a:lnTo>
                  <a:lnTo>
                    <a:pt x="1237685" y="906465"/>
                  </a:lnTo>
                  <a:lnTo>
                    <a:pt x="1174020" y="910837"/>
                  </a:lnTo>
                  <a:lnTo>
                    <a:pt x="1109143" y="913500"/>
                  </a:lnTo>
                  <a:lnTo>
                    <a:pt x="1043177" y="914399"/>
                  </a:lnTo>
                  <a:lnTo>
                    <a:pt x="977212" y="913500"/>
                  </a:lnTo>
                  <a:lnTo>
                    <a:pt x="912335" y="910837"/>
                  </a:lnTo>
                  <a:lnTo>
                    <a:pt x="848670" y="906465"/>
                  </a:lnTo>
                  <a:lnTo>
                    <a:pt x="786339" y="900436"/>
                  </a:lnTo>
                  <a:lnTo>
                    <a:pt x="725465" y="892805"/>
                  </a:lnTo>
                  <a:lnTo>
                    <a:pt x="666169" y="883624"/>
                  </a:lnTo>
                  <a:lnTo>
                    <a:pt x="608573" y="872948"/>
                  </a:lnTo>
                  <a:lnTo>
                    <a:pt x="552800" y="860831"/>
                  </a:lnTo>
                  <a:lnTo>
                    <a:pt x="498973" y="847325"/>
                  </a:lnTo>
                  <a:lnTo>
                    <a:pt x="447213" y="832484"/>
                  </a:lnTo>
                  <a:lnTo>
                    <a:pt x="397643" y="816361"/>
                  </a:lnTo>
                  <a:lnTo>
                    <a:pt x="350385" y="799012"/>
                  </a:lnTo>
                  <a:lnTo>
                    <a:pt x="305562" y="780488"/>
                  </a:lnTo>
                  <a:lnTo>
                    <a:pt x="263294" y="760843"/>
                  </a:lnTo>
                  <a:lnTo>
                    <a:pt x="223706" y="740131"/>
                  </a:lnTo>
                  <a:lnTo>
                    <a:pt x="186918" y="718406"/>
                  </a:lnTo>
                  <a:lnTo>
                    <a:pt x="153054" y="695721"/>
                  </a:lnTo>
                  <a:lnTo>
                    <a:pt x="122236" y="672130"/>
                  </a:lnTo>
                  <a:lnTo>
                    <a:pt x="70225" y="622443"/>
                  </a:lnTo>
                  <a:lnTo>
                    <a:pt x="31863" y="569773"/>
                  </a:lnTo>
                  <a:lnTo>
                    <a:pt x="8128" y="514549"/>
                  </a:lnTo>
                  <a:lnTo>
                    <a:pt x="0" y="4571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59755" y="5663285"/>
            <a:ext cx="843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 Narrow"/>
                <a:cs typeface="Arial Narrow"/>
              </a:rPr>
              <a:t>Tindakan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50335" y="2113788"/>
            <a:ext cx="730250" cy="424180"/>
            <a:chOff x="3450335" y="2113788"/>
            <a:chExt cx="730250" cy="424180"/>
          </a:xfrm>
        </p:grpSpPr>
        <p:sp>
          <p:nvSpPr>
            <p:cNvPr id="23" name="object 23"/>
            <p:cNvSpPr/>
            <p:nvPr/>
          </p:nvSpPr>
          <p:spPr>
            <a:xfrm>
              <a:off x="3454908" y="2118359"/>
              <a:ext cx="721360" cy="414655"/>
            </a:xfrm>
            <a:custGeom>
              <a:avLst/>
              <a:gdLst/>
              <a:ahLst/>
              <a:cxnLst/>
              <a:rect l="l" t="t" r="r" b="b"/>
              <a:pathLst>
                <a:path w="721360" h="414655">
                  <a:moveTo>
                    <a:pt x="22517" y="103632"/>
                  </a:moveTo>
                  <a:lnTo>
                    <a:pt x="0" y="103632"/>
                  </a:lnTo>
                  <a:lnTo>
                    <a:pt x="0" y="310896"/>
                  </a:lnTo>
                  <a:lnTo>
                    <a:pt x="22517" y="310896"/>
                  </a:lnTo>
                  <a:lnTo>
                    <a:pt x="22517" y="103632"/>
                  </a:lnTo>
                  <a:close/>
                </a:path>
                <a:path w="721360" h="414655">
                  <a:moveTo>
                    <a:pt x="90131" y="103632"/>
                  </a:moveTo>
                  <a:lnTo>
                    <a:pt x="45085" y="103632"/>
                  </a:lnTo>
                  <a:lnTo>
                    <a:pt x="45085" y="310896"/>
                  </a:lnTo>
                  <a:lnTo>
                    <a:pt x="90131" y="310896"/>
                  </a:lnTo>
                  <a:lnTo>
                    <a:pt x="90131" y="103632"/>
                  </a:lnTo>
                  <a:close/>
                </a:path>
                <a:path w="721360" h="414655">
                  <a:moveTo>
                    <a:pt x="720852" y="207264"/>
                  </a:moveTo>
                  <a:lnTo>
                    <a:pt x="540639" y="0"/>
                  </a:lnTo>
                  <a:lnTo>
                    <a:pt x="540639" y="103632"/>
                  </a:lnTo>
                  <a:lnTo>
                    <a:pt x="112649" y="103632"/>
                  </a:lnTo>
                  <a:lnTo>
                    <a:pt x="112649" y="310896"/>
                  </a:lnTo>
                  <a:lnTo>
                    <a:pt x="540639" y="310896"/>
                  </a:lnTo>
                  <a:lnTo>
                    <a:pt x="540639" y="414528"/>
                  </a:lnTo>
                  <a:lnTo>
                    <a:pt x="720852" y="2072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54907" y="2118360"/>
              <a:ext cx="721360" cy="414655"/>
            </a:xfrm>
            <a:custGeom>
              <a:avLst/>
              <a:gdLst/>
              <a:ahLst/>
              <a:cxnLst/>
              <a:rect l="l" t="t" r="r" b="b"/>
              <a:pathLst>
                <a:path w="721360" h="414655">
                  <a:moveTo>
                    <a:pt x="540638" y="0"/>
                  </a:moveTo>
                  <a:lnTo>
                    <a:pt x="540638" y="103631"/>
                  </a:lnTo>
                  <a:lnTo>
                    <a:pt x="112649" y="103631"/>
                  </a:lnTo>
                  <a:lnTo>
                    <a:pt x="112649" y="310895"/>
                  </a:lnTo>
                  <a:lnTo>
                    <a:pt x="540638" y="310895"/>
                  </a:lnTo>
                  <a:lnTo>
                    <a:pt x="540638" y="414527"/>
                  </a:lnTo>
                  <a:lnTo>
                    <a:pt x="720851" y="207263"/>
                  </a:lnTo>
                  <a:lnTo>
                    <a:pt x="540638" y="0"/>
                  </a:lnTo>
                  <a:close/>
                </a:path>
                <a:path w="721360" h="414655">
                  <a:moveTo>
                    <a:pt x="45084" y="310895"/>
                  </a:moveTo>
                  <a:lnTo>
                    <a:pt x="90138" y="310895"/>
                  </a:lnTo>
                  <a:lnTo>
                    <a:pt x="90138" y="103631"/>
                  </a:lnTo>
                  <a:lnTo>
                    <a:pt x="45084" y="103631"/>
                  </a:lnTo>
                  <a:lnTo>
                    <a:pt x="45084" y="310895"/>
                  </a:lnTo>
                  <a:close/>
                </a:path>
                <a:path w="721360" h="414655">
                  <a:moveTo>
                    <a:pt x="0" y="310895"/>
                  </a:moveTo>
                  <a:lnTo>
                    <a:pt x="22525" y="310895"/>
                  </a:lnTo>
                  <a:lnTo>
                    <a:pt x="22525" y="103631"/>
                  </a:lnTo>
                  <a:lnTo>
                    <a:pt x="0" y="103631"/>
                  </a:lnTo>
                  <a:lnTo>
                    <a:pt x="0" y="3108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299716" y="2619755"/>
            <a:ext cx="1304925" cy="809625"/>
            <a:chOff x="2299716" y="2619755"/>
            <a:chExt cx="1304925" cy="809625"/>
          </a:xfrm>
        </p:grpSpPr>
        <p:sp>
          <p:nvSpPr>
            <p:cNvPr id="26" name="object 26"/>
            <p:cNvSpPr/>
            <p:nvPr/>
          </p:nvSpPr>
          <p:spPr>
            <a:xfrm>
              <a:off x="2304288" y="2624327"/>
              <a:ext cx="1295400" cy="800100"/>
            </a:xfrm>
            <a:custGeom>
              <a:avLst/>
              <a:gdLst/>
              <a:ahLst/>
              <a:cxnLst/>
              <a:rect l="l" t="t" r="r" b="b"/>
              <a:pathLst>
                <a:path w="1295400" h="800100">
                  <a:moveTo>
                    <a:pt x="971550" y="0"/>
                  </a:moveTo>
                  <a:lnTo>
                    <a:pt x="897307" y="2112"/>
                  </a:lnTo>
                  <a:lnTo>
                    <a:pt x="829147" y="8130"/>
                  </a:lnTo>
                  <a:lnTo>
                    <a:pt x="769015" y="17574"/>
                  </a:lnTo>
                  <a:lnTo>
                    <a:pt x="718859" y="29964"/>
                  </a:lnTo>
                  <a:lnTo>
                    <a:pt x="680623" y="44820"/>
                  </a:lnTo>
                  <a:lnTo>
                    <a:pt x="639144" y="98357"/>
                  </a:lnTo>
                  <a:lnTo>
                    <a:pt x="614776" y="115199"/>
                  </a:lnTo>
                  <a:lnTo>
                    <a:pt x="576540" y="130055"/>
                  </a:lnTo>
                  <a:lnTo>
                    <a:pt x="526384" y="142445"/>
                  </a:lnTo>
                  <a:lnTo>
                    <a:pt x="466252" y="151889"/>
                  </a:lnTo>
                  <a:lnTo>
                    <a:pt x="398092" y="157907"/>
                  </a:lnTo>
                  <a:lnTo>
                    <a:pt x="323850" y="160020"/>
                  </a:lnTo>
                  <a:lnTo>
                    <a:pt x="249607" y="157907"/>
                  </a:lnTo>
                  <a:lnTo>
                    <a:pt x="181447" y="151889"/>
                  </a:lnTo>
                  <a:lnTo>
                    <a:pt x="121315" y="142445"/>
                  </a:lnTo>
                  <a:lnTo>
                    <a:pt x="71159" y="130055"/>
                  </a:lnTo>
                  <a:lnTo>
                    <a:pt x="32923" y="115199"/>
                  </a:lnTo>
                  <a:lnTo>
                    <a:pt x="0" y="80010"/>
                  </a:lnTo>
                  <a:lnTo>
                    <a:pt x="0" y="720089"/>
                  </a:lnTo>
                  <a:lnTo>
                    <a:pt x="32923" y="755279"/>
                  </a:lnTo>
                  <a:lnTo>
                    <a:pt x="71159" y="770135"/>
                  </a:lnTo>
                  <a:lnTo>
                    <a:pt x="121315" y="782525"/>
                  </a:lnTo>
                  <a:lnTo>
                    <a:pt x="181447" y="791969"/>
                  </a:lnTo>
                  <a:lnTo>
                    <a:pt x="249607" y="797987"/>
                  </a:lnTo>
                  <a:lnTo>
                    <a:pt x="323850" y="800100"/>
                  </a:lnTo>
                  <a:lnTo>
                    <a:pt x="398092" y="797987"/>
                  </a:lnTo>
                  <a:lnTo>
                    <a:pt x="466252" y="791969"/>
                  </a:lnTo>
                  <a:lnTo>
                    <a:pt x="526384" y="782525"/>
                  </a:lnTo>
                  <a:lnTo>
                    <a:pt x="576540" y="770135"/>
                  </a:lnTo>
                  <a:lnTo>
                    <a:pt x="614776" y="755279"/>
                  </a:lnTo>
                  <a:lnTo>
                    <a:pt x="656255" y="701742"/>
                  </a:lnTo>
                  <a:lnTo>
                    <a:pt x="680623" y="684900"/>
                  </a:lnTo>
                  <a:lnTo>
                    <a:pt x="718859" y="670044"/>
                  </a:lnTo>
                  <a:lnTo>
                    <a:pt x="769015" y="657654"/>
                  </a:lnTo>
                  <a:lnTo>
                    <a:pt x="829147" y="648210"/>
                  </a:lnTo>
                  <a:lnTo>
                    <a:pt x="897307" y="642192"/>
                  </a:lnTo>
                  <a:lnTo>
                    <a:pt x="971550" y="640080"/>
                  </a:lnTo>
                  <a:lnTo>
                    <a:pt x="1045792" y="642192"/>
                  </a:lnTo>
                  <a:lnTo>
                    <a:pt x="1113952" y="648210"/>
                  </a:lnTo>
                  <a:lnTo>
                    <a:pt x="1174084" y="657654"/>
                  </a:lnTo>
                  <a:lnTo>
                    <a:pt x="1224240" y="670044"/>
                  </a:lnTo>
                  <a:lnTo>
                    <a:pt x="1262476" y="684900"/>
                  </a:lnTo>
                  <a:lnTo>
                    <a:pt x="1295400" y="720089"/>
                  </a:lnTo>
                  <a:lnTo>
                    <a:pt x="1295400" y="80010"/>
                  </a:lnTo>
                  <a:lnTo>
                    <a:pt x="1262476" y="44820"/>
                  </a:lnTo>
                  <a:lnTo>
                    <a:pt x="1224240" y="29964"/>
                  </a:lnTo>
                  <a:lnTo>
                    <a:pt x="1174084" y="17574"/>
                  </a:lnTo>
                  <a:lnTo>
                    <a:pt x="1113952" y="8130"/>
                  </a:lnTo>
                  <a:lnTo>
                    <a:pt x="1045792" y="2112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04288" y="2624327"/>
              <a:ext cx="1295400" cy="800100"/>
            </a:xfrm>
            <a:custGeom>
              <a:avLst/>
              <a:gdLst/>
              <a:ahLst/>
              <a:cxnLst/>
              <a:rect l="l" t="t" r="r" b="b"/>
              <a:pathLst>
                <a:path w="1295400" h="800100">
                  <a:moveTo>
                    <a:pt x="0" y="80010"/>
                  </a:moveTo>
                  <a:lnTo>
                    <a:pt x="32923" y="115199"/>
                  </a:lnTo>
                  <a:lnTo>
                    <a:pt x="71159" y="130055"/>
                  </a:lnTo>
                  <a:lnTo>
                    <a:pt x="121315" y="142445"/>
                  </a:lnTo>
                  <a:lnTo>
                    <a:pt x="181447" y="151889"/>
                  </a:lnTo>
                  <a:lnTo>
                    <a:pt x="249607" y="157907"/>
                  </a:lnTo>
                  <a:lnTo>
                    <a:pt x="323850" y="160020"/>
                  </a:lnTo>
                  <a:lnTo>
                    <a:pt x="398092" y="157907"/>
                  </a:lnTo>
                  <a:lnTo>
                    <a:pt x="466252" y="151889"/>
                  </a:lnTo>
                  <a:lnTo>
                    <a:pt x="526384" y="142445"/>
                  </a:lnTo>
                  <a:lnTo>
                    <a:pt x="576540" y="130055"/>
                  </a:lnTo>
                  <a:lnTo>
                    <a:pt x="614776" y="115199"/>
                  </a:lnTo>
                  <a:lnTo>
                    <a:pt x="647700" y="80010"/>
                  </a:lnTo>
                  <a:lnTo>
                    <a:pt x="656255" y="61662"/>
                  </a:lnTo>
                  <a:lnTo>
                    <a:pt x="680623" y="44820"/>
                  </a:lnTo>
                  <a:lnTo>
                    <a:pt x="718859" y="29964"/>
                  </a:lnTo>
                  <a:lnTo>
                    <a:pt x="769015" y="17574"/>
                  </a:lnTo>
                  <a:lnTo>
                    <a:pt x="829147" y="8130"/>
                  </a:lnTo>
                  <a:lnTo>
                    <a:pt x="897307" y="2112"/>
                  </a:lnTo>
                  <a:lnTo>
                    <a:pt x="971550" y="0"/>
                  </a:lnTo>
                  <a:lnTo>
                    <a:pt x="1045792" y="2112"/>
                  </a:lnTo>
                  <a:lnTo>
                    <a:pt x="1113952" y="8130"/>
                  </a:lnTo>
                  <a:lnTo>
                    <a:pt x="1174084" y="17574"/>
                  </a:lnTo>
                  <a:lnTo>
                    <a:pt x="1224240" y="29964"/>
                  </a:lnTo>
                  <a:lnTo>
                    <a:pt x="1262476" y="44820"/>
                  </a:lnTo>
                  <a:lnTo>
                    <a:pt x="1295400" y="80010"/>
                  </a:lnTo>
                  <a:lnTo>
                    <a:pt x="1295400" y="720089"/>
                  </a:lnTo>
                  <a:lnTo>
                    <a:pt x="1286844" y="701742"/>
                  </a:lnTo>
                  <a:lnTo>
                    <a:pt x="1262476" y="684900"/>
                  </a:lnTo>
                  <a:lnTo>
                    <a:pt x="1224240" y="670044"/>
                  </a:lnTo>
                  <a:lnTo>
                    <a:pt x="1174084" y="657654"/>
                  </a:lnTo>
                  <a:lnTo>
                    <a:pt x="1113952" y="648210"/>
                  </a:lnTo>
                  <a:lnTo>
                    <a:pt x="1045792" y="642192"/>
                  </a:lnTo>
                  <a:lnTo>
                    <a:pt x="971550" y="640080"/>
                  </a:lnTo>
                  <a:lnTo>
                    <a:pt x="897307" y="642192"/>
                  </a:lnTo>
                  <a:lnTo>
                    <a:pt x="829147" y="648210"/>
                  </a:lnTo>
                  <a:lnTo>
                    <a:pt x="769015" y="657654"/>
                  </a:lnTo>
                  <a:lnTo>
                    <a:pt x="718859" y="670044"/>
                  </a:lnTo>
                  <a:lnTo>
                    <a:pt x="680623" y="684900"/>
                  </a:lnTo>
                  <a:lnTo>
                    <a:pt x="647700" y="720089"/>
                  </a:lnTo>
                  <a:lnTo>
                    <a:pt x="639144" y="738437"/>
                  </a:lnTo>
                  <a:lnTo>
                    <a:pt x="576540" y="770135"/>
                  </a:lnTo>
                  <a:lnTo>
                    <a:pt x="526384" y="782525"/>
                  </a:lnTo>
                  <a:lnTo>
                    <a:pt x="466252" y="791969"/>
                  </a:lnTo>
                  <a:lnTo>
                    <a:pt x="398092" y="797987"/>
                  </a:lnTo>
                  <a:lnTo>
                    <a:pt x="323850" y="800100"/>
                  </a:lnTo>
                  <a:lnTo>
                    <a:pt x="249607" y="797987"/>
                  </a:lnTo>
                  <a:lnTo>
                    <a:pt x="181447" y="791969"/>
                  </a:lnTo>
                  <a:lnTo>
                    <a:pt x="121315" y="782525"/>
                  </a:lnTo>
                  <a:lnTo>
                    <a:pt x="71159" y="770135"/>
                  </a:lnTo>
                  <a:lnTo>
                    <a:pt x="32923" y="755279"/>
                  </a:lnTo>
                  <a:lnTo>
                    <a:pt x="0" y="720089"/>
                  </a:lnTo>
                  <a:lnTo>
                    <a:pt x="0" y="800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615564" y="2825877"/>
            <a:ext cx="67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Nota</a:t>
            </a:r>
            <a:r>
              <a:rPr sz="1200" b="1" spc="-10" dirty="0">
                <a:latin typeface="Arial Narrow"/>
                <a:cs typeface="Arial Narrow"/>
              </a:rPr>
              <a:t> Biaya </a:t>
            </a:r>
            <a:r>
              <a:rPr sz="1200" b="1" dirty="0">
                <a:latin typeface="Arial Narrow"/>
                <a:cs typeface="Arial Narrow"/>
              </a:rPr>
              <a:t>Rp </a:t>
            </a:r>
            <a:r>
              <a:rPr sz="1200" b="1" spc="-25" dirty="0">
                <a:latin typeface="Arial Narrow"/>
                <a:cs typeface="Arial Narrow"/>
              </a:rPr>
              <a:t>…….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618541" y="3410521"/>
            <a:ext cx="1163320" cy="809625"/>
            <a:chOff x="6618541" y="3410521"/>
            <a:chExt cx="1163320" cy="809625"/>
          </a:xfrm>
        </p:grpSpPr>
        <p:sp>
          <p:nvSpPr>
            <p:cNvPr id="30" name="object 30"/>
            <p:cNvSpPr/>
            <p:nvPr/>
          </p:nvSpPr>
          <p:spPr>
            <a:xfrm>
              <a:off x="6623304" y="3415284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865251" y="0"/>
                  </a:moveTo>
                  <a:lnTo>
                    <a:pt x="799129" y="2112"/>
                  </a:lnTo>
                  <a:lnTo>
                    <a:pt x="738425" y="8130"/>
                  </a:lnTo>
                  <a:lnTo>
                    <a:pt x="684873" y="17574"/>
                  </a:lnTo>
                  <a:lnTo>
                    <a:pt x="640205" y="29964"/>
                  </a:lnTo>
                  <a:lnTo>
                    <a:pt x="584452" y="61662"/>
                  </a:lnTo>
                  <a:lnTo>
                    <a:pt x="569215" y="98357"/>
                  </a:lnTo>
                  <a:lnTo>
                    <a:pt x="547513" y="115199"/>
                  </a:lnTo>
                  <a:lnTo>
                    <a:pt x="468794" y="142445"/>
                  </a:lnTo>
                  <a:lnTo>
                    <a:pt x="415242" y="151889"/>
                  </a:lnTo>
                  <a:lnTo>
                    <a:pt x="354538" y="157907"/>
                  </a:lnTo>
                  <a:lnTo>
                    <a:pt x="288417" y="160019"/>
                  </a:lnTo>
                  <a:lnTo>
                    <a:pt x="222295" y="157907"/>
                  </a:lnTo>
                  <a:lnTo>
                    <a:pt x="161591" y="151889"/>
                  </a:lnTo>
                  <a:lnTo>
                    <a:pt x="108039" y="142445"/>
                  </a:lnTo>
                  <a:lnTo>
                    <a:pt x="63371" y="130055"/>
                  </a:lnTo>
                  <a:lnTo>
                    <a:pt x="7618" y="98357"/>
                  </a:lnTo>
                  <a:lnTo>
                    <a:pt x="0" y="80010"/>
                  </a:lnTo>
                  <a:lnTo>
                    <a:pt x="0" y="720089"/>
                  </a:lnTo>
                  <a:lnTo>
                    <a:pt x="29320" y="755279"/>
                  </a:lnTo>
                  <a:lnTo>
                    <a:pt x="108039" y="782525"/>
                  </a:lnTo>
                  <a:lnTo>
                    <a:pt x="161591" y="791969"/>
                  </a:lnTo>
                  <a:lnTo>
                    <a:pt x="222295" y="797987"/>
                  </a:lnTo>
                  <a:lnTo>
                    <a:pt x="288417" y="800099"/>
                  </a:lnTo>
                  <a:lnTo>
                    <a:pt x="354538" y="797987"/>
                  </a:lnTo>
                  <a:lnTo>
                    <a:pt x="415242" y="791969"/>
                  </a:lnTo>
                  <a:lnTo>
                    <a:pt x="468794" y="782525"/>
                  </a:lnTo>
                  <a:lnTo>
                    <a:pt x="513462" y="770135"/>
                  </a:lnTo>
                  <a:lnTo>
                    <a:pt x="569215" y="738437"/>
                  </a:lnTo>
                  <a:lnTo>
                    <a:pt x="584452" y="701742"/>
                  </a:lnTo>
                  <a:lnTo>
                    <a:pt x="606154" y="684900"/>
                  </a:lnTo>
                  <a:lnTo>
                    <a:pt x="684873" y="657654"/>
                  </a:lnTo>
                  <a:lnTo>
                    <a:pt x="738425" y="648210"/>
                  </a:lnTo>
                  <a:lnTo>
                    <a:pt x="799129" y="642192"/>
                  </a:lnTo>
                  <a:lnTo>
                    <a:pt x="865251" y="640079"/>
                  </a:lnTo>
                  <a:lnTo>
                    <a:pt x="931372" y="642192"/>
                  </a:lnTo>
                  <a:lnTo>
                    <a:pt x="992076" y="648210"/>
                  </a:lnTo>
                  <a:lnTo>
                    <a:pt x="1045628" y="657654"/>
                  </a:lnTo>
                  <a:lnTo>
                    <a:pt x="1090296" y="670044"/>
                  </a:lnTo>
                  <a:lnTo>
                    <a:pt x="1146049" y="701742"/>
                  </a:lnTo>
                  <a:lnTo>
                    <a:pt x="1153668" y="720089"/>
                  </a:lnTo>
                  <a:lnTo>
                    <a:pt x="1153668" y="80010"/>
                  </a:lnTo>
                  <a:lnTo>
                    <a:pt x="1124347" y="44820"/>
                  </a:lnTo>
                  <a:lnTo>
                    <a:pt x="1045628" y="17574"/>
                  </a:lnTo>
                  <a:lnTo>
                    <a:pt x="992076" y="8130"/>
                  </a:lnTo>
                  <a:lnTo>
                    <a:pt x="931372" y="2112"/>
                  </a:lnTo>
                  <a:lnTo>
                    <a:pt x="86525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23304" y="3415284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0" y="80010"/>
                  </a:moveTo>
                  <a:lnTo>
                    <a:pt x="29320" y="115199"/>
                  </a:lnTo>
                  <a:lnTo>
                    <a:pt x="108039" y="142445"/>
                  </a:lnTo>
                  <a:lnTo>
                    <a:pt x="161591" y="151889"/>
                  </a:lnTo>
                  <a:lnTo>
                    <a:pt x="222295" y="157907"/>
                  </a:lnTo>
                  <a:lnTo>
                    <a:pt x="288417" y="160019"/>
                  </a:lnTo>
                  <a:lnTo>
                    <a:pt x="354538" y="157907"/>
                  </a:lnTo>
                  <a:lnTo>
                    <a:pt x="415242" y="151889"/>
                  </a:lnTo>
                  <a:lnTo>
                    <a:pt x="468794" y="142445"/>
                  </a:lnTo>
                  <a:lnTo>
                    <a:pt x="513462" y="130055"/>
                  </a:lnTo>
                  <a:lnTo>
                    <a:pt x="569215" y="98357"/>
                  </a:lnTo>
                  <a:lnTo>
                    <a:pt x="584452" y="61662"/>
                  </a:lnTo>
                  <a:lnTo>
                    <a:pt x="606154" y="44820"/>
                  </a:lnTo>
                  <a:lnTo>
                    <a:pt x="684873" y="17574"/>
                  </a:lnTo>
                  <a:lnTo>
                    <a:pt x="738425" y="8130"/>
                  </a:lnTo>
                  <a:lnTo>
                    <a:pt x="799129" y="2112"/>
                  </a:lnTo>
                  <a:lnTo>
                    <a:pt x="865251" y="0"/>
                  </a:lnTo>
                  <a:lnTo>
                    <a:pt x="931372" y="2112"/>
                  </a:lnTo>
                  <a:lnTo>
                    <a:pt x="992076" y="8130"/>
                  </a:lnTo>
                  <a:lnTo>
                    <a:pt x="1045628" y="17574"/>
                  </a:lnTo>
                  <a:lnTo>
                    <a:pt x="1090296" y="29964"/>
                  </a:lnTo>
                  <a:lnTo>
                    <a:pt x="1146049" y="61662"/>
                  </a:lnTo>
                  <a:lnTo>
                    <a:pt x="1153668" y="80010"/>
                  </a:lnTo>
                  <a:lnTo>
                    <a:pt x="1153668" y="720089"/>
                  </a:lnTo>
                  <a:lnTo>
                    <a:pt x="1146049" y="701742"/>
                  </a:lnTo>
                  <a:lnTo>
                    <a:pt x="1124347" y="684900"/>
                  </a:lnTo>
                  <a:lnTo>
                    <a:pt x="1045628" y="657654"/>
                  </a:lnTo>
                  <a:lnTo>
                    <a:pt x="992076" y="648210"/>
                  </a:lnTo>
                  <a:lnTo>
                    <a:pt x="931372" y="642192"/>
                  </a:lnTo>
                  <a:lnTo>
                    <a:pt x="865251" y="640079"/>
                  </a:lnTo>
                  <a:lnTo>
                    <a:pt x="799129" y="642192"/>
                  </a:lnTo>
                  <a:lnTo>
                    <a:pt x="738425" y="648210"/>
                  </a:lnTo>
                  <a:lnTo>
                    <a:pt x="684873" y="657654"/>
                  </a:lnTo>
                  <a:lnTo>
                    <a:pt x="640205" y="670044"/>
                  </a:lnTo>
                  <a:lnTo>
                    <a:pt x="584452" y="701742"/>
                  </a:lnTo>
                  <a:lnTo>
                    <a:pt x="576834" y="720089"/>
                  </a:lnTo>
                  <a:lnTo>
                    <a:pt x="569215" y="738437"/>
                  </a:lnTo>
                  <a:lnTo>
                    <a:pt x="513462" y="770135"/>
                  </a:lnTo>
                  <a:lnTo>
                    <a:pt x="468794" y="782525"/>
                  </a:lnTo>
                  <a:lnTo>
                    <a:pt x="415242" y="791969"/>
                  </a:lnTo>
                  <a:lnTo>
                    <a:pt x="354538" y="797987"/>
                  </a:lnTo>
                  <a:lnTo>
                    <a:pt x="288417" y="800099"/>
                  </a:lnTo>
                  <a:lnTo>
                    <a:pt x="222295" y="797987"/>
                  </a:lnTo>
                  <a:lnTo>
                    <a:pt x="161591" y="791969"/>
                  </a:lnTo>
                  <a:lnTo>
                    <a:pt x="108039" y="782525"/>
                  </a:lnTo>
                  <a:lnTo>
                    <a:pt x="63371" y="770135"/>
                  </a:lnTo>
                  <a:lnTo>
                    <a:pt x="7618" y="738437"/>
                  </a:lnTo>
                  <a:lnTo>
                    <a:pt x="0" y="720089"/>
                  </a:lnTo>
                  <a:lnTo>
                    <a:pt x="0" y="800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864222" y="3618357"/>
            <a:ext cx="67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Nota</a:t>
            </a:r>
            <a:r>
              <a:rPr sz="1200" b="1" spc="-10" dirty="0">
                <a:latin typeface="Arial Narrow"/>
                <a:cs typeface="Arial Narrow"/>
              </a:rPr>
              <a:t> Biaya </a:t>
            </a:r>
            <a:r>
              <a:rPr sz="1200" b="1" dirty="0">
                <a:latin typeface="Arial Narrow"/>
                <a:cs typeface="Arial Narrow"/>
              </a:rPr>
              <a:t>Rp </a:t>
            </a:r>
            <a:r>
              <a:rPr sz="1200" b="1" spc="-25" dirty="0">
                <a:latin typeface="Arial Narrow"/>
                <a:cs typeface="Arial Narrow"/>
              </a:rPr>
              <a:t>…….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618541" y="4419409"/>
            <a:ext cx="1163320" cy="809625"/>
            <a:chOff x="6618541" y="4419409"/>
            <a:chExt cx="1163320" cy="809625"/>
          </a:xfrm>
        </p:grpSpPr>
        <p:sp>
          <p:nvSpPr>
            <p:cNvPr id="34" name="object 34"/>
            <p:cNvSpPr/>
            <p:nvPr/>
          </p:nvSpPr>
          <p:spPr>
            <a:xfrm>
              <a:off x="6623304" y="4424171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865251" y="0"/>
                  </a:moveTo>
                  <a:lnTo>
                    <a:pt x="799129" y="2112"/>
                  </a:lnTo>
                  <a:lnTo>
                    <a:pt x="738425" y="8130"/>
                  </a:lnTo>
                  <a:lnTo>
                    <a:pt x="684873" y="17574"/>
                  </a:lnTo>
                  <a:lnTo>
                    <a:pt x="640205" y="29964"/>
                  </a:lnTo>
                  <a:lnTo>
                    <a:pt x="584452" y="61662"/>
                  </a:lnTo>
                  <a:lnTo>
                    <a:pt x="569215" y="98357"/>
                  </a:lnTo>
                  <a:lnTo>
                    <a:pt x="547513" y="115199"/>
                  </a:lnTo>
                  <a:lnTo>
                    <a:pt x="468794" y="142445"/>
                  </a:lnTo>
                  <a:lnTo>
                    <a:pt x="415242" y="151889"/>
                  </a:lnTo>
                  <a:lnTo>
                    <a:pt x="354538" y="157907"/>
                  </a:lnTo>
                  <a:lnTo>
                    <a:pt x="288417" y="160019"/>
                  </a:lnTo>
                  <a:lnTo>
                    <a:pt x="222295" y="157907"/>
                  </a:lnTo>
                  <a:lnTo>
                    <a:pt x="161591" y="151889"/>
                  </a:lnTo>
                  <a:lnTo>
                    <a:pt x="108039" y="142445"/>
                  </a:lnTo>
                  <a:lnTo>
                    <a:pt x="63371" y="130055"/>
                  </a:lnTo>
                  <a:lnTo>
                    <a:pt x="7618" y="98357"/>
                  </a:lnTo>
                  <a:lnTo>
                    <a:pt x="0" y="80009"/>
                  </a:lnTo>
                  <a:lnTo>
                    <a:pt x="0" y="720089"/>
                  </a:lnTo>
                  <a:lnTo>
                    <a:pt x="29320" y="755279"/>
                  </a:lnTo>
                  <a:lnTo>
                    <a:pt x="108039" y="782525"/>
                  </a:lnTo>
                  <a:lnTo>
                    <a:pt x="161591" y="791969"/>
                  </a:lnTo>
                  <a:lnTo>
                    <a:pt x="222295" y="797987"/>
                  </a:lnTo>
                  <a:lnTo>
                    <a:pt x="288417" y="800100"/>
                  </a:lnTo>
                  <a:lnTo>
                    <a:pt x="354538" y="797987"/>
                  </a:lnTo>
                  <a:lnTo>
                    <a:pt x="415242" y="791969"/>
                  </a:lnTo>
                  <a:lnTo>
                    <a:pt x="468794" y="782525"/>
                  </a:lnTo>
                  <a:lnTo>
                    <a:pt x="513462" y="770135"/>
                  </a:lnTo>
                  <a:lnTo>
                    <a:pt x="569215" y="738437"/>
                  </a:lnTo>
                  <a:lnTo>
                    <a:pt x="584452" y="701742"/>
                  </a:lnTo>
                  <a:lnTo>
                    <a:pt x="606154" y="684900"/>
                  </a:lnTo>
                  <a:lnTo>
                    <a:pt x="684873" y="657654"/>
                  </a:lnTo>
                  <a:lnTo>
                    <a:pt x="738425" y="648210"/>
                  </a:lnTo>
                  <a:lnTo>
                    <a:pt x="799129" y="642192"/>
                  </a:lnTo>
                  <a:lnTo>
                    <a:pt x="865251" y="640079"/>
                  </a:lnTo>
                  <a:lnTo>
                    <a:pt x="931372" y="642192"/>
                  </a:lnTo>
                  <a:lnTo>
                    <a:pt x="992076" y="648210"/>
                  </a:lnTo>
                  <a:lnTo>
                    <a:pt x="1045628" y="657654"/>
                  </a:lnTo>
                  <a:lnTo>
                    <a:pt x="1090296" y="670044"/>
                  </a:lnTo>
                  <a:lnTo>
                    <a:pt x="1146049" y="701742"/>
                  </a:lnTo>
                  <a:lnTo>
                    <a:pt x="1153668" y="720089"/>
                  </a:lnTo>
                  <a:lnTo>
                    <a:pt x="1153668" y="80009"/>
                  </a:lnTo>
                  <a:lnTo>
                    <a:pt x="1124347" y="44820"/>
                  </a:lnTo>
                  <a:lnTo>
                    <a:pt x="1045628" y="17574"/>
                  </a:lnTo>
                  <a:lnTo>
                    <a:pt x="992076" y="8130"/>
                  </a:lnTo>
                  <a:lnTo>
                    <a:pt x="931372" y="2112"/>
                  </a:lnTo>
                  <a:lnTo>
                    <a:pt x="86525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23304" y="4424171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0" y="80009"/>
                  </a:moveTo>
                  <a:lnTo>
                    <a:pt x="29320" y="115199"/>
                  </a:lnTo>
                  <a:lnTo>
                    <a:pt x="108039" y="142445"/>
                  </a:lnTo>
                  <a:lnTo>
                    <a:pt x="161591" y="151889"/>
                  </a:lnTo>
                  <a:lnTo>
                    <a:pt x="222295" y="157907"/>
                  </a:lnTo>
                  <a:lnTo>
                    <a:pt x="288417" y="160019"/>
                  </a:lnTo>
                  <a:lnTo>
                    <a:pt x="354538" y="157907"/>
                  </a:lnTo>
                  <a:lnTo>
                    <a:pt x="415242" y="151889"/>
                  </a:lnTo>
                  <a:lnTo>
                    <a:pt x="468794" y="142445"/>
                  </a:lnTo>
                  <a:lnTo>
                    <a:pt x="513462" y="130055"/>
                  </a:lnTo>
                  <a:lnTo>
                    <a:pt x="569215" y="98357"/>
                  </a:lnTo>
                  <a:lnTo>
                    <a:pt x="584452" y="61662"/>
                  </a:lnTo>
                  <a:lnTo>
                    <a:pt x="606154" y="44820"/>
                  </a:lnTo>
                  <a:lnTo>
                    <a:pt x="684873" y="17574"/>
                  </a:lnTo>
                  <a:lnTo>
                    <a:pt x="738425" y="8130"/>
                  </a:lnTo>
                  <a:lnTo>
                    <a:pt x="799129" y="2112"/>
                  </a:lnTo>
                  <a:lnTo>
                    <a:pt x="865251" y="0"/>
                  </a:lnTo>
                  <a:lnTo>
                    <a:pt x="931372" y="2112"/>
                  </a:lnTo>
                  <a:lnTo>
                    <a:pt x="992076" y="8130"/>
                  </a:lnTo>
                  <a:lnTo>
                    <a:pt x="1045628" y="17574"/>
                  </a:lnTo>
                  <a:lnTo>
                    <a:pt x="1090296" y="29964"/>
                  </a:lnTo>
                  <a:lnTo>
                    <a:pt x="1146049" y="61662"/>
                  </a:lnTo>
                  <a:lnTo>
                    <a:pt x="1153668" y="80009"/>
                  </a:lnTo>
                  <a:lnTo>
                    <a:pt x="1153668" y="720089"/>
                  </a:lnTo>
                  <a:lnTo>
                    <a:pt x="1146049" y="701742"/>
                  </a:lnTo>
                  <a:lnTo>
                    <a:pt x="1124347" y="684900"/>
                  </a:lnTo>
                  <a:lnTo>
                    <a:pt x="1045628" y="657654"/>
                  </a:lnTo>
                  <a:lnTo>
                    <a:pt x="992076" y="648210"/>
                  </a:lnTo>
                  <a:lnTo>
                    <a:pt x="931372" y="642192"/>
                  </a:lnTo>
                  <a:lnTo>
                    <a:pt x="865251" y="640079"/>
                  </a:lnTo>
                  <a:lnTo>
                    <a:pt x="799129" y="642192"/>
                  </a:lnTo>
                  <a:lnTo>
                    <a:pt x="738425" y="648210"/>
                  </a:lnTo>
                  <a:lnTo>
                    <a:pt x="684873" y="657654"/>
                  </a:lnTo>
                  <a:lnTo>
                    <a:pt x="640205" y="670044"/>
                  </a:lnTo>
                  <a:lnTo>
                    <a:pt x="584452" y="701742"/>
                  </a:lnTo>
                  <a:lnTo>
                    <a:pt x="576834" y="720089"/>
                  </a:lnTo>
                  <a:lnTo>
                    <a:pt x="569215" y="738437"/>
                  </a:lnTo>
                  <a:lnTo>
                    <a:pt x="513462" y="770135"/>
                  </a:lnTo>
                  <a:lnTo>
                    <a:pt x="468794" y="782525"/>
                  </a:lnTo>
                  <a:lnTo>
                    <a:pt x="415242" y="791969"/>
                  </a:lnTo>
                  <a:lnTo>
                    <a:pt x="354538" y="797987"/>
                  </a:lnTo>
                  <a:lnTo>
                    <a:pt x="288417" y="800100"/>
                  </a:lnTo>
                  <a:lnTo>
                    <a:pt x="222295" y="797987"/>
                  </a:lnTo>
                  <a:lnTo>
                    <a:pt x="161591" y="791969"/>
                  </a:lnTo>
                  <a:lnTo>
                    <a:pt x="108039" y="782525"/>
                  </a:lnTo>
                  <a:lnTo>
                    <a:pt x="63371" y="770135"/>
                  </a:lnTo>
                  <a:lnTo>
                    <a:pt x="7618" y="738437"/>
                  </a:lnTo>
                  <a:lnTo>
                    <a:pt x="0" y="720089"/>
                  </a:lnTo>
                  <a:lnTo>
                    <a:pt x="0" y="8000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864222" y="4626609"/>
            <a:ext cx="67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Nota</a:t>
            </a:r>
            <a:r>
              <a:rPr sz="1200" b="1" spc="-5" dirty="0">
                <a:latin typeface="Arial Narrow"/>
                <a:cs typeface="Arial Narrow"/>
              </a:rPr>
              <a:t> </a:t>
            </a:r>
            <a:r>
              <a:rPr sz="1200" b="1" spc="-10" dirty="0">
                <a:latin typeface="Arial Narrow"/>
                <a:cs typeface="Arial Narrow"/>
              </a:rPr>
              <a:t>Biaya </a:t>
            </a:r>
            <a:r>
              <a:rPr sz="1200" b="1" dirty="0">
                <a:latin typeface="Arial Narrow"/>
                <a:cs typeface="Arial Narrow"/>
              </a:rPr>
              <a:t>Rp </a:t>
            </a:r>
            <a:r>
              <a:rPr sz="1200" b="1" spc="-25" dirty="0">
                <a:latin typeface="Arial Narrow"/>
                <a:cs typeface="Arial Narrow"/>
              </a:rPr>
              <a:t>…….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618541" y="5498401"/>
            <a:ext cx="1163320" cy="809625"/>
            <a:chOff x="6618541" y="5498401"/>
            <a:chExt cx="1163320" cy="809625"/>
          </a:xfrm>
        </p:grpSpPr>
        <p:sp>
          <p:nvSpPr>
            <p:cNvPr id="38" name="object 38"/>
            <p:cNvSpPr/>
            <p:nvPr/>
          </p:nvSpPr>
          <p:spPr>
            <a:xfrm>
              <a:off x="6623304" y="5503164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865251" y="0"/>
                  </a:moveTo>
                  <a:lnTo>
                    <a:pt x="799129" y="2112"/>
                  </a:lnTo>
                  <a:lnTo>
                    <a:pt x="738425" y="8130"/>
                  </a:lnTo>
                  <a:lnTo>
                    <a:pt x="684873" y="17574"/>
                  </a:lnTo>
                  <a:lnTo>
                    <a:pt x="640205" y="29964"/>
                  </a:lnTo>
                  <a:lnTo>
                    <a:pt x="584452" y="61662"/>
                  </a:lnTo>
                  <a:lnTo>
                    <a:pt x="569215" y="98353"/>
                  </a:lnTo>
                  <a:lnTo>
                    <a:pt x="547513" y="115194"/>
                  </a:lnTo>
                  <a:lnTo>
                    <a:pt x="468794" y="142441"/>
                  </a:lnTo>
                  <a:lnTo>
                    <a:pt x="415242" y="151886"/>
                  </a:lnTo>
                  <a:lnTo>
                    <a:pt x="354538" y="157906"/>
                  </a:lnTo>
                  <a:lnTo>
                    <a:pt x="288417" y="160020"/>
                  </a:lnTo>
                  <a:lnTo>
                    <a:pt x="222295" y="157906"/>
                  </a:lnTo>
                  <a:lnTo>
                    <a:pt x="161591" y="151886"/>
                  </a:lnTo>
                  <a:lnTo>
                    <a:pt x="108039" y="142441"/>
                  </a:lnTo>
                  <a:lnTo>
                    <a:pt x="63371" y="130050"/>
                  </a:lnTo>
                  <a:lnTo>
                    <a:pt x="7618" y="98353"/>
                  </a:lnTo>
                  <a:lnTo>
                    <a:pt x="0" y="80010"/>
                  </a:lnTo>
                  <a:lnTo>
                    <a:pt x="0" y="720090"/>
                  </a:lnTo>
                  <a:lnTo>
                    <a:pt x="29320" y="755274"/>
                  </a:lnTo>
                  <a:lnTo>
                    <a:pt x="108039" y="782521"/>
                  </a:lnTo>
                  <a:lnTo>
                    <a:pt x="161591" y="791966"/>
                  </a:lnTo>
                  <a:lnTo>
                    <a:pt x="222295" y="797986"/>
                  </a:lnTo>
                  <a:lnTo>
                    <a:pt x="288417" y="800100"/>
                  </a:lnTo>
                  <a:lnTo>
                    <a:pt x="354538" y="797986"/>
                  </a:lnTo>
                  <a:lnTo>
                    <a:pt x="415242" y="791966"/>
                  </a:lnTo>
                  <a:lnTo>
                    <a:pt x="468794" y="782521"/>
                  </a:lnTo>
                  <a:lnTo>
                    <a:pt x="513462" y="770130"/>
                  </a:lnTo>
                  <a:lnTo>
                    <a:pt x="569215" y="738433"/>
                  </a:lnTo>
                  <a:lnTo>
                    <a:pt x="584452" y="701746"/>
                  </a:lnTo>
                  <a:lnTo>
                    <a:pt x="606154" y="684905"/>
                  </a:lnTo>
                  <a:lnTo>
                    <a:pt x="684873" y="657658"/>
                  </a:lnTo>
                  <a:lnTo>
                    <a:pt x="738425" y="648213"/>
                  </a:lnTo>
                  <a:lnTo>
                    <a:pt x="799129" y="642193"/>
                  </a:lnTo>
                  <a:lnTo>
                    <a:pt x="865251" y="640080"/>
                  </a:lnTo>
                  <a:lnTo>
                    <a:pt x="931372" y="642193"/>
                  </a:lnTo>
                  <a:lnTo>
                    <a:pt x="992076" y="648213"/>
                  </a:lnTo>
                  <a:lnTo>
                    <a:pt x="1045628" y="657658"/>
                  </a:lnTo>
                  <a:lnTo>
                    <a:pt x="1090296" y="670049"/>
                  </a:lnTo>
                  <a:lnTo>
                    <a:pt x="1146049" y="701746"/>
                  </a:lnTo>
                  <a:lnTo>
                    <a:pt x="1153668" y="720090"/>
                  </a:lnTo>
                  <a:lnTo>
                    <a:pt x="1153668" y="80010"/>
                  </a:lnTo>
                  <a:lnTo>
                    <a:pt x="1124347" y="44820"/>
                  </a:lnTo>
                  <a:lnTo>
                    <a:pt x="1045628" y="17574"/>
                  </a:lnTo>
                  <a:lnTo>
                    <a:pt x="992076" y="8130"/>
                  </a:lnTo>
                  <a:lnTo>
                    <a:pt x="931372" y="2112"/>
                  </a:lnTo>
                  <a:lnTo>
                    <a:pt x="86525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23304" y="5503164"/>
              <a:ext cx="1153795" cy="800100"/>
            </a:xfrm>
            <a:custGeom>
              <a:avLst/>
              <a:gdLst/>
              <a:ahLst/>
              <a:cxnLst/>
              <a:rect l="l" t="t" r="r" b="b"/>
              <a:pathLst>
                <a:path w="1153795" h="800100">
                  <a:moveTo>
                    <a:pt x="0" y="80010"/>
                  </a:moveTo>
                  <a:lnTo>
                    <a:pt x="29320" y="115194"/>
                  </a:lnTo>
                  <a:lnTo>
                    <a:pt x="108039" y="142441"/>
                  </a:lnTo>
                  <a:lnTo>
                    <a:pt x="161591" y="151886"/>
                  </a:lnTo>
                  <a:lnTo>
                    <a:pt x="222295" y="157906"/>
                  </a:lnTo>
                  <a:lnTo>
                    <a:pt x="288417" y="160020"/>
                  </a:lnTo>
                  <a:lnTo>
                    <a:pt x="354538" y="157906"/>
                  </a:lnTo>
                  <a:lnTo>
                    <a:pt x="415242" y="151886"/>
                  </a:lnTo>
                  <a:lnTo>
                    <a:pt x="468794" y="142441"/>
                  </a:lnTo>
                  <a:lnTo>
                    <a:pt x="513462" y="130050"/>
                  </a:lnTo>
                  <a:lnTo>
                    <a:pt x="569215" y="98353"/>
                  </a:lnTo>
                  <a:lnTo>
                    <a:pt x="584452" y="61662"/>
                  </a:lnTo>
                  <a:lnTo>
                    <a:pt x="606154" y="44820"/>
                  </a:lnTo>
                  <a:lnTo>
                    <a:pt x="684873" y="17574"/>
                  </a:lnTo>
                  <a:lnTo>
                    <a:pt x="738425" y="8130"/>
                  </a:lnTo>
                  <a:lnTo>
                    <a:pt x="799129" y="2112"/>
                  </a:lnTo>
                  <a:lnTo>
                    <a:pt x="865251" y="0"/>
                  </a:lnTo>
                  <a:lnTo>
                    <a:pt x="931372" y="2112"/>
                  </a:lnTo>
                  <a:lnTo>
                    <a:pt x="992076" y="8130"/>
                  </a:lnTo>
                  <a:lnTo>
                    <a:pt x="1045628" y="17574"/>
                  </a:lnTo>
                  <a:lnTo>
                    <a:pt x="1090296" y="29964"/>
                  </a:lnTo>
                  <a:lnTo>
                    <a:pt x="1146049" y="61662"/>
                  </a:lnTo>
                  <a:lnTo>
                    <a:pt x="1153668" y="80010"/>
                  </a:lnTo>
                  <a:lnTo>
                    <a:pt x="1153668" y="720090"/>
                  </a:lnTo>
                  <a:lnTo>
                    <a:pt x="1146049" y="701746"/>
                  </a:lnTo>
                  <a:lnTo>
                    <a:pt x="1124347" y="684905"/>
                  </a:lnTo>
                  <a:lnTo>
                    <a:pt x="1045628" y="657658"/>
                  </a:lnTo>
                  <a:lnTo>
                    <a:pt x="992076" y="648213"/>
                  </a:lnTo>
                  <a:lnTo>
                    <a:pt x="931372" y="642193"/>
                  </a:lnTo>
                  <a:lnTo>
                    <a:pt x="865251" y="640080"/>
                  </a:lnTo>
                  <a:lnTo>
                    <a:pt x="799129" y="642193"/>
                  </a:lnTo>
                  <a:lnTo>
                    <a:pt x="738425" y="648213"/>
                  </a:lnTo>
                  <a:lnTo>
                    <a:pt x="684873" y="657658"/>
                  </a:lnTo>
                  <a:lnTo>
                    <a:pt x="640205" y="670049"/>
                  </a:lnTo>
                  <a:lnTo>
                    <a:pt x="584452" y="701746"/>
                  </a:lnTo>
                  <a:lnTo>
                    <a:pt x="576834" y="720090"/>
                  </a:lnTo>
                  <a:lnTo>
                    <a:pt x="569215" y="738433"/>
                  </a:lnTo>
                  <a:lnTo>
                    <a:pt x="513462" y="770130"/>
                  </a:lnTo>
                  <a:lnTo>
                    <a:pt x="468794" y="782521"/>
                  </a:lnTo>
                  <a:lnTo>
                    <a:pt x="415242" y="791966"/>
                  </a:lnTo>
                  <a:lnTo>
                    <a:pt x="354538" y="797986"/>
                  </a:lnTo>
                  <a:lnTo>
                    <a:pt x="288417" y="800100"/>
                  </a:lnTo>
                  <a:lnTo>
                    <a:pt x="222295" y="797986"/>
                  </a:lnTo>
                  <a:lnTo>
                    <a:pt x="161591" y="791966"/>
                  </a:lnTo>
                  <a:lnTo>
                    <a:pt x="108039" y="782521"/>
                  </a:lnTo>
                  <a:lnTo>
                    <a:pt x="63371" y="770130"/>
                  </a:lnTo>
                  <a:lnTo>
                    <a:pt x="7618" y="738433"/>
                  </a:lnTo>
                  <a:lnTo>
                    <a:pt x="0" y="720090"/>
                  </a:lnTo>
                  <a:lnTo>
                    <a:pt x="0" y="800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864222" y="5706262"/>
            <a:ext cx="67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Nota</a:t>
            </a:r>
            <a:r>
              <a:rPr sz="1200" b="1" spc="-10" dirty="0">
                <a:latin typeface="Arial Narrow"/>
                <a:cs typeface="Arial Narrow"/>
              </a:rPr>
              <a:t> Biaya </a:t>
            </a:r>
            <a:r>
              <a:rPr sz="1200" b="1" dirty="0">
                <a:latin typeface="Arial Narrow"/>
                <a:cs typeface="Arial Narrow"/>
              </a:rPr>
              <a:t>Rp </a:t>
            </a:r>
            <a:r>
              <a:rPr sz="1200" b="1" spc="-25" dirty="0">
                <a:latin typeface="Arial Narrow"/>
                <a:cs typeface="Arial Narrow"/>
              </a:rPr>
              <a:t>…….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476809" y="2546413"/>
            <a:ext cx="1162050" cy="809625"/>
            <a:chOff x="6476809" y="2546413"/>
            <a:chExt cx="1162050" cy="809625"/>
          </a:xfrm>
        </p:grpSpPr>
        <p:sp>
          <p:nvSpPr>
            <p:cNvPr id="42" name="object 42"/>
            <p:cNvSpPr/>
            <p:nvPr/>
          </p:nvSpPr>
          <p:spPr>
            <a:xfrm>
              <a:off x="6481571" y="2551176"/>
              <a:ext cx="1152525" cy="800100"/>
            </a:xfrm>
            <a:custGeom>
              <a:avLst/>
              <a:gdLst/>
              <a:ahLst/>
              <a:cxnLst/>
              <a:rect l="l" t="t" r="r" b="b"/>
              <a:pathLst>
                <a:path w="1152525" h="800100">
                  <a:moveTo>
                    <a:pt x="864107" y="0"/>
                  </a:moveTo>
                  <a:lnTo>
                    <a:pt x="798047" y="2112"/>
                  </a:lnTo>
                  <a:lnTo>
                    <a:pt x="737413" y="8130"/>
                  </a:lnTo>
                  <a:lnTo>
                    <a:pt x="683933" y="17574"/>
                  </a:lnTo>
                  <a:lnTo>
                    <a:pt x="639333" y="29964"/>
                  </a:lnTo>
                  <a:lnTo>
                    <a:pt x="583676" y="61662"/>
                  </a:lnTo>
                  <a:lnTo>
                    <a:pt x="568467" y="98357"/>
                  </a:lnTo>
                  <a:lnTo>
                    <a:pt x="546804" y="115199"/>
                  </a:lnTo>
                  <a:lnTo>
                    <a:pt x="468210" y="142445"/>
                  </a:lnTo>
                  <a:lnTo>
                    <a:pt x="414730" y="151889"/>
                  </a:lnTo>
                  <a:lnTo>
                    <a:pt x="354096" y="157907"/>
                  </a:lnTo>
                  <a:lnTo>
                    <a:pt x="288035" y="160020"/>
                  </a:lnTo>
                  <a:lnTo>
                    <a:pt x="221975" y="157907"/>
                  </a:lnTo>
                  <a:lnTo>
                    <a:pt x="161341" y="151889"/>
                  </a:lnTo>
                  <a:lnTo>
                    <a:pt x="107861" y="142445"/>
                  </a:lnTo>
                  <a:lnTo>
                    <a:pt x="63261" y="130055"/>
                  </a:lnTo>
                  <a:lnTo>
                    <a:pt x="7604" y="98357"/>
                  </a:lnTo>
                  <a:lnTo>
                    <a:pt x="0" y="80010"/>
                  </a:lnTo>
                  <a:lnTo>
                    <a:pt x="0" y="720089"/>
                  </a:lnTo>
                  <a:lnTo>
                    <a:pt x="29267" y="755279"/>
                  </a:lnTo>
                  <a:lnTo>
                    <a:pt x="107861" y="782525"/>
                  </a:lnTo>
                  <a:lnTo>
                    <a:pt x="161341" y="791969"/>
                  </a:lnTo>
                  <a:lnTo>
                    <a:pt x="221975" y="797987"/>
                  </a:lnTo>
                  <a:lnTo>
                    <a:pt x="288035" y="800100"/>
                  </a:lnTo>
                  <a:lnTo>
                    <a:pt x="354096" y="797987"/>
                  </a:lnTo>
                  <a:lnTo>
                    <a:pt x="414730" y="791969"/>
                  </a:lnTo>
                  <a:lnTo>
                    <a:pt x="468210" y="782525"/>
                  </a:lnTo>
                  <a:lnTo>
                    <a:pt x="512810" y="770135"/>
                  </a:lnTo>
                  <a:lnTo>
                    <a:pt x="568467" y="738437"/>
                  </a:lnTo>
                  <a:lnTo>
                    <a:pt x="583676" y="701742"/>
                  </a:lnTo>
                  <a:lnTo>
                    <a:pt x="605339" y="684900"/>
                  </a:lnTo>
                  <a:lnTo>
                    <a:pt x="683933" y="657654"/>
                  </a:lnTo>
                  <a:lnTo>
                    <a:pt x="737413" y="648210"/>
                  </a:lnTo>
                  <a:lnTo>
                    <a:pt x="798047" y="642192"/>
                  </a:lnTo>
                  <a:lnTo>
                    <a:pt x="864107" y="640079"/>
                  </a:lnTo>
                  <a:lnTo>
                    <a:pt x="930168" y="642192"/>
                  </a:lnTo>
                  <a:lnTo>
                    <a:pt x="990802" y="648210"/>
                  </a:lnTo>
                  <a:lnTo>
                    <a:pt x="1044282" y="657654"/>
                  </a:lnTo>
                  <a:lnTo>
                    <a:pt x="1088882" y="670044"/>
                  </a:lnTo>
                  <a:lnTo>
                    <a:pt x="1144539" y="701742"/>
                  </a:lnTo>
                  <a:lnTo>
                    <a:pt x="1152144" y="720089"/>
                  </a:lnTo>
                  <a:lnTo>
                    <a:pt x="1152144" y="80010"/>
                  </a:lnTo>
                  <a:lnTo>
                    <a:pt x="1122876" y="44820"/>
                  </a:lnTo>
                  <a:lnTo>
                    <a:pt x="1044282" y="17574"/>
                  </a:lnTo>
                  <a:lnTo>
                    <a:pt x="990802" y="8130"/>
                  </a:lnTo>
                  <a:lnTo>
                    <a:pt x="930168" y="2112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81571" y="2551176"/>
              <a:ext cx="1152525" cy="800100"/>
            </a:xfrm>
            <a:custGeom>
              <a:avLst/>
              <a:gdLst/>
              <a:ahLst/>
              <a:cxnLst/>
              <a:rect l="l" t="t" r="r" b="b"/>
              <a:pathLst>
                <a:path w="1152525" h="800100">
                  <a:moveTo>
                    <a:pt x="0" y="80010"/>
                  </a:moveTo>
                  <a:lnTo>
                    <a:pt x="29267" y="115199"/>
                  </a:lnTo>
                  <a:lnTo>
                    <a:pt x="107861" y="142445"/>
                  </a:lnTo>
                  <a:lnTo>
                    <a:pt x="161341" y="151889"/>
                  </a:lnTo>
                  <a:lnTo>
                    <a:pt x="221975" y="157907"/>
                  </a:lnTo>
                  <a:lnTo>
                    <a:pt x="288035" y="160020"/>
                  </a:lnTo>
                  <a:lnTo>
                    <a:pt x="354096" y="157907"/>
                  </a:lnTo>
                  <a:lnTo>
                    <a:pt x="414730" y="151889"/>
                  </a:lnTo>
                  <a:lnTo>
                    <a:pt x="468210" y="142445"/>
                  </a:lnTo>
                  <a:lnTo>
                    <a:pt x="512810" y="130055"/>
                  </a:lnTo>
                  <a:lnTo>
                    <a:pt x="568467" y="98357"/>
                  </a:lnTo>
                  <a:lnTo>
                    <a:pt x="583676" y="61662"/>
                  </a:lnTo>
                  <a:lnTo>
                    <a:pt x="605339" y="44820"/>
                  </a:lnTo>
                  <a:lnTo>
                    <a:pt x="683933" y="17574"/>
                  </a:lnTo>
                  <a:lnTo>
                    <a:pt x="737413" y="8130"/>
                  </a:lnTo>
                  <a:lnTo>
                    <a:pt x="798047" y="2112"/>
                  </a:lnTo>
                  <a:lnTo>
                    <a:pt x="864107" y="0"/>
                  </a:lnTo>
                  <a:lnTo>
                    <a:pt x="930168" y="2112"/>
                  </a:lnTo>
                  <a:lnTo>
                    <a:pt x="990802" y="8130"/>
                  </a:lnTo>
                  <a:lnTo>
                    <a:pt x="1044282" y="17574"/>
                  </a:lnTo>
                  <a:lnTo>
                    <a:pt x="1088882" y="29964"/>
                  </a:lnTo>
                  <a:lnTo>
                    <a:pt x="1144539" y="61662"/>
                  </a:lnTo>
                  <a:lnTo>
                    <a:pt x="1152144" y="80010"/>
                  </a:lnTo>
                  <a:lnTo>
                    <a:pt x="1152144" y="720089"/>
                  </a:lnTo>
                  <a:lnTo>
                    <a:pt x="1144539" y="701742"/>
                  </a:lnTo>
                  <a:lnTo>
                    <a:pt x="1122876" y="684900"/>
                  </a:lnTo>
                  <a:lnTo>
                    <a:pt x="1044282" y="657654"/>
                  </a:lnTo>
                  <a:lnTo>
                    <a:pt x="990802" y="648210"/>
                  </a:lnTo>
                  <a:lnTo>
                    <a:pt x="930168" y="642192"/>
                  </a:lnTo>
                  <a:lnTo>
                    <a:pt x="864107" y="640079"/>
                  </a:lnTo>
                  <a:lnTo>
                    <a:pt x="798047" y="642192"/>
                  </a:lnTo>
                  <a:lnTo>
                    <a:pt x="737413" y="648210"/>
                  </a:lnTo>
                  <a:lnTo>
                    <a:pt x="683933" y="657654"/>
                  </a:lnTo>
                  <a:lnTo>
                    <a:pt x="639333" y="670044"/>
                  </a:lnTo>
                  <a:lnTo>
                    <a:pt x="583676" y="701742"/>
                  </a:lnTo>
                  <a:lnTo>
                    <a:pt x="568467" y="738437"/>
                  </a:lnTo>
                  <a:lnTo>
                    <a:pt x="546804" y="755279"/>
                  </a:lnTo>
                  <a:lnTo>
                    <a:pt x="468210" y="782525"/>
                  </a:lnTo>
                  <a:lnTo>
                    <a:pt x="414730" y="791969"/>
                  </a:lnTo>
                  <a:lnTo>
                    <a:pt x="354096" y="797987"/>
                  </a:lnTo>
                  <a:lnTo>
                    <a:pt x="288035" y="800100"/>
                  </a:lnTo>
                  <a:lnTo>
                    <a:pt x="221975" y="797987"/>
                  </a:lnTo>
                  <a:lnTo>
                    <a:pt x="161341" y="791969"/>
                  </a:lnTo>
                  <a:lnTo>
                    <a:pt x="107861" y="782525"/>
                  </a:lnTo>
                  <a:lnTo>
                    <a:pt x="63261" y="770135"/>
                  </a:lnTo>
                  <a:lnTo>
                    <a:pt x="7604" y="738437"/>
                  </a:lnTo>
                  <a:lnTo>
                    <a:pt x="0" y="720089"/>
                  </a:lnTo>
                  <a:lnTo>
                    <a:pt x="0" y="800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721220" y="2752420"/>
            <a:ext cx="6724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Nota</a:t>
            </a:r>
            <a:r>
              <a:rPr sz="1200" b="1" spc="-25" dirty="0">
                <a:latin typeface="Arial Narrow"/>
                <a:cs typeface="Arial Narrow"/>
              </a:rPr>
              <a:t> </a:t>
            </a:r>
            <a:r>
              <a:rPr sz="1200" b="1" spc="-10" dirty="0">
                <a:latin typeface="Arial Narrow"/>
                <a:cs typeface="Arial Narrow"/>
              </a:rPr>
              <a:t>Biaya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01993" y="2935985"/>
            <a:ext cx="5118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Rp </a:t>
            </a:r>
            <a:r>
              <a:rPr sz="1200" b="1" spc="-25" dirty="0">
                <a:latin typeface="Arial Narrow"/>
                <a:cs typeface="Arial Narrow"/>
              </a:rPr>
              <a:t>…….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47076" y="1975104"/>
            <a:ext cx="914400" cy="914400"/>
          </a:xfrm>
          <a:prstGeom prst="rect">
            <a:avLst/>
          </a:prstGeom>
          <a:solidFill>
            <a:srgbClr val="00A709"/>
          </a:solidFill>
          <a:ln w="9144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</a:pPr>
            <a:r>
              <a:rPr sz="1800" b="1" spc="-10" dirty="0">
                <a:latin typeface="Arial Narrow"/>
                <a:cs typeface="Arial Narrow"/>
              </a:rPr>
              <a:t>Loket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264152" y="2043683"/>
            <a:ext cx="3446145" cy="4032885"/>
            <a:chOff x="4264152" y="2043683"/>
            <a:chExt cx="3446145" cy="4032885"/>
          </a:xfrm>
        </p:grpSpPr>
        <p:sp>
          <p:nvSpPr>
            <p:cNvPr id="48" name="object 48"/>
            <p:cNvSpPr/>
            <p:nvPr/>
          </p:nvSpPr>
          <p:spPr>
            <a:xfrm>
              <a:off x="6984492" y="2048255"/>
              <a:ext cx="721360" cy="485140"/>
            </a:xfrm>
            <a:custGeom>
              <a:avLst/>
              <a:gdLst/>
              <a:ahLst/>
              <a:cxnLst/>
              <a:rect l="l" t="t" r="r" b="b"/>
              <a:pathLst>
                <a:path w="721359" h="485139">
                  <a:moveTo>
                    <a:pt x="22517" y="121158"/>
                  </a:moveTo>
                  <a:lnTo>
                    <a:pt x="0" y="121158"/>
                  </a:lnTo>
                  <a:lnTo>
                    <a:pt x="0" y="363474"/>
                  </a:lnTo>
                  <a:lnTo>
                    <a:pt x="22517" y="363474"/>
                  </a:lnTo>
                  <a:lnTo>
                    <a:pt x="22517" y="121158"/>
                  </a:lnTo>
                  <a:close/>
                </a:path>
                <a:path w="721359" h="485139">
                  <a:moveTo>
                    <a:pt x="90131" y="121158"/>
                  </a:moveTo>
                  <a:lnTo>
                    <a:pt x="45085" y="121158"/>
                  </a:lnTo>
                  <a:lnTo>
                    <a:pt x="45085" y="363474"/>
                  </a:lnTo>
                  <a:lnTo>
                    <a:pt x="90131" y="363474"/>
                  </a:lnTo>
                  <a:lnTo>
                    <a:pt x="90131" y="121158"/>
                  </a:lnTo>
                  <a:close/>
                </a:path>
                <a:path w="721359" h="485139">
                  <a:moveTo>
                    <a:pt x="720852" y="242316"/>
                  </a:moveTo>
                  <a:lnTo>
                    <a:pt x="540639" y="0"/>
                  </a:lnTo>
                  <a:lnTo>
                    <a:pt x="540639" y="121158"/>
                  </a:lnTo>
                  <a:lnTo>
                    <a:pt x="112649" y="121158"/>
                  </a:lnTo>
                  <a:lnTo>
                    <a:pt x="112649" y="363474"/>
                  </a:lnTo>
                  <a:lnTo>
                    <a:pt x="540639" y="363474"/>
                  </a:lnTo>
                  <a:lnTo>
                    <a:pt x="540639" y="484632"/>
                  </a:lnTo>
                  <a:lnTo>
                    <a:pt x="720852" y="24231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84492" y="2048255"/>
              <a:ext cx="721360" cy="485140"/>
            </a:xfrm>
            <a:custGeom>
              <a:avLst/>
              <a:gdLst/>
              <a:ahLst/>
              <a:cxnLst/>
              <a:rect l="l" t="t" r="r" b="b"/>
              <a:pathLst>
                <a:path w="721359" h="485139">
                  <a:moveTo>
                    <a:pt x="540638" y="0"/>
                  </a:moveTo>
                  <a:lnTo>
                    <a:pt x="540638" y="121158"/>
                  </a:lnTo>
                  <a:lnTo>
                    <a:pt x="112649" y="121158"/>
                  </a:lnTo>
                  <a:lnTo>
                    <a:pt x="112649" y="363474"/>
                  </a:lnTo>
                  <a:lnTo>
                    <a:pt x="540638" y="363474"/>
                  </a:lnTo>
                  <a:lnTo>
                    <a:pt x="540638" y="484632"/>
                  </a:lnTo>
                  <a:lnTo>
                    <a:pt x="720851" y="242316"/>
                  </a:lnTo>
                  <a:lnTo>
                    <a:pt x="540638" y="0"/>
                  </a:lnTo>
                  <a:close/>
                </a:path>
                <a:path w="721359" h="485139">
                  <a:moveTo>
                    <a:pt x="45084" y="363474"/>
                  </a:moveTo>
                  <a:lnTo>
                    <a:pt x="90138" y="363474"/>
                  </a:lnTo>
                  <a:lnTo>
                    <a:pt x="90138" y="121158"/>
                  </a:lnTo>
                  <a:lnTo>
                    <a:pt x="45084" y="121158"/>
                  </a:lnTo>
                  <a:lnTo>
                    <a:pt x="45084" y="363474"/>
                  </a:lnTo>
                  <a:close/>
                </a:path>
                <a:path w="721359" h="485139">
                  <a:moveTo>
                    <a:pt x="0" y="363474"/>
                  </a:moveTo>
                  <a:lnTo>
                    <a:pt x="22525" y="363474"/>
                  </a:lnTo>
                  <a:lnTo>
                    <a:pt x="22525" y="121158"/>
                  </a:lnTo>
                  <a:lnTo>
                    <a:pt x="0" y="121158"/>
                  </a:lnTo>
                  <a:lnTo>
                    <a:pt x="0" y="3634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1302" y="3575303"/>
              <a:ext cx="216408" cy="1143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1302" y="4654295"/>
              <a:ext cx="216408" cy="1143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1302" y="5961887"/>
              <a:ext cx="216408" cy="1143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264152" y="3056381"/>
              <a:ext cx="114300" cy="2954020"/>
            </a:xfrm>
            <a:custGeom>
              <a:avLst/>
              <a:gdLst/>
              <a:ahLst/>
              <a:cxnLst/>
              <a:rect l="l" t="t" r="r" b="b"/>
              <a:pathLst>
                <a:path w="114300" h="295402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2953511"/>
                  </a:lnTo>
                  <a:lnTo>
                    <a:pt x="76200" y="2953511"/>
                  </a:lnTo>
                  <a:lnTo>
                    <a:pt x="76200" y="95250"/>
                  </a:lnTo>
                  <a:close/>
                </a:path>
                <a:path w="114300" h="295402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295402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8131873" y="2869501"/>
            <a:ext cx="1668145" cy="1228725"/>
            <a:chOff x="8131873" y="2869501"/>
            <a:chExt cx="1668145" cy="1228725"/>
          </a:xfrm>
        </p:grpSpPr>
        <p:sp>
          <p:nvSpPr>
            <p:cNvPr id="55" name="object 55"/>
            <p:cNvSpPr/>
            <p:nvPr/>
          </p:nvSpPr>
          <p:spPr>
            <a:xfrm>
              <a:off x="8136635" y="2874264"/>
              <a:ext cx="1658620" cy="1219200"/>
            </a:xfrm>
            <a:custGeom>
              <a:avLst/>
              <a:gdLst/>
              <a:ahLst/>
              <a:cxnLst/>
              <a:rect l="l" t="t" r="r" b="b"/>
              <a:pathLst>
                <a:path w="1658620" h="1219200">
                  <a:moveTo>
                    <a:pt x="1243584" y="0"/>
                  </a:moveTo>
                  <a:lnTo>
                    <a:pt x="1176334" y="1596"/>
                  </a:lnTo>
                  <a:lnTo>
                    <a:pt x="1112544" y="6217"/>
                  </a:lnTo>
                  <a:lnTo>
                    <a:pt x="1053065" y="13613"/>
                  </a:lnTo>
                  <a:lnTo>
                    <a:pt x="998750" y="23530"/>
                  </a:lnTo>
                  <a:lnTo>
                    <a:pt x="950452" y="35718"/>
                  </a:lnTo>
                  <a:lnTo>
                    <a:pt x="909023" y="49926"/>
                  </a:lnTo>
                  <a:lnTo>
                    <a:pt x="850184" y="83393"/>
                  </a:lnTo>
                  <a:lnTo>
                    <a:pt x="823631" y="141690"/>
                  </a:lnTo>
                  <a:lnTo>
                    <a:pt x="807927" y="160446"/>
                  </a:lnTo>
                  <a:lnTo>
                    <a:pt x="749088" y="193913"/>
                  </a:lnTo>
                  <a:lnTo>
                    <a:pt x="707659" y="208121"/>
                  </a:lnTo>
                  <a:lnTo>
                    <a:pt x="659361" y="220309"/>
                  </a:lnTo>
                  <a:lnTo>
                    <a:pt x="605046" y="230226"/>
                  </a:lnTo>
                  <a:lnTo>
                    <a:pt x="545567" y="237622"/>
                  </a:lnTo>
                  <a:lnTo>
                    <a:pt x="481777" y="242243"/>
                  </a:lnTo>
                  <a:lnTo>
                    <a:pt x="414528" y="243839"/>
                  </a:lnTo>
                  <a:lnTo>
                    <a:pt x="347278" y="242243"/>
                  </a:lnTo>
                  <a:lnTo>
                    <a:pt x="283488" y="237622"/>
                  </a:lnTo>
                  <a:lnTo>
                    <a:pt x="224009" y="230226"/>
                  </a:lnTo>
                  <a:lnTo>
                    <a:pt x="169694" y="220309"/>
                  </a:lnTo>
                  <a:lnTo>
                    <a:pt x="121396" y="208121"/>
                  </a:lnTo>
                  <a:lnTo>
                    <a:pt x="79967" y="193913"/>
                  </a:lnTo>
                  <a:lnTo>
                    <a:pt x="21128" y="160446"/>
                  </a:lnTo>
                  <a:lnTo>
                    <a:pt x="0" y="121920"/>
                  </a:lnTo>
                  <a:lnTo>
                    <a:pt x="0" y="1097280"/>
                  </a:lnTo>
                  <a:lnTo>
                    <a:pt x="21128" y="1135806"/>
                  </a:lnTo>
                  <a:lnTo>
                    <a:pt x="79967" y="1169273"/>
                  </a:lnTo>
                  <a:lnTo>
                    <a:pt x="121396" y="1183481"/>
                  </a:lnTo>
                  <a:lnTo>
                    <a:pt x="169694" y="1195669"/>
                  </a:lnTo>
                  <a:lnTo>
                    <a:pt x="224009" y="1205586"/>
                  </a:lnTo>
                  <a:lnTo>
                    <a:pt x="283488" y="1212982"/>
                  </a:lnTo>
                  <a:lnTo>
                    <a:pt x="347278" y="1217603"/>
                  </a:lnTo>
                  <a:lnTo>
                    <a:pt x="414528" y="1219200"/>
                  </a:lnTo>
                  <a:lnTo>
                    <a:pt x="481777" y="1217603"/>
                  </a:lnTo>
                  <a:lnTo>
                    <a:pt x="545567" y="1212982"/>
                  </a:lnTo>
                  <a:lnTo>
                    <a:pt x="605046" y="1205586"/>
                  </a:lnTo>
                  <a:lnTo>
                    <a:pt x="659361" y="1195669"/>
                  </a:lnTo>
                  <a:lnTo>
                    <a:pt x="707659" y="1183481"/>
                  </a:lnTo>
                  <a:lnTo>
                    <a:pt x="749088" y="1169273"/>
                  </a:lnTo>
                  <a:lnTo>
                    <a:pt x="807927" y="1135806"/>
                  </a:lnTo>
                  <a:lnTo>
                    <a:pt x="834480" y="1077509"/>
                  </a:lnTo>
                  <a:lnTo>
                    <a:pt x="850184" y="1058753"/>
                  </a:lnTo>
                  <a:lnTo>
                    <a:pt x="909023" y="1025286"/>
                  </a:lnTo>
                  <a:lnTo>
                    <a:pt x="950452" y="1011078"/>
                  </a:lnTo>
                  <a:lnTo>
                    <a:pt x="998750" y="998890"/>
                  </a:lnTo>
                  <a:lnTo>
                    <a:pt x="1053065" y="988973"/>
                  </a:lnTo>
                  <a:lnTo>
                    <a:pt x="1112544" y="981577"/>
                  </a:lnTo>
                  <a:lnTo>
                    <a:pt x="1176334" y="976956"/>
                  </a:lnTo>
                  <a:lnTo>
                    <a:pt x="1243584" y="975360"/>
                  </a:lnTo>
                  <a:lnTo>
                    <a:pt x="1310833" y="976956"/>
                  </a:lnTo>
                  <a:lnTo>
                    <a:pt x="1374623" y="981577"/>
                  </a:lnTo>
                  <a:lnTo>
                    <a:pt x="1434102" y="988973"/>
                  </a:lnTo>
                  <a:lnTo>
                    <a:pt x="1488417" y="998890"/>
                  </a:lnTo>
                  <a:lnTo>
                    <a:pt x="1536715" y="1011078"/>
                  </a:lnTo>
                  <a:lnTo>
                    <a:pt x="1578144" y="1025286"/>
                  </a:lnTo>
                  <a:lnTo>
                    <a:pt x="1636983" y="1058753"/>
                  </a:lnTo>
                  <a:lnTo>
                    <a:pt x="1658112" y="1097280"/>
                  </a:lnTo>
                  <a:lnTo>
                    <a:pt x="1658112" y="121920"/>
                  </a:lnTo>
                  <a:lnTo>
                    <a:pt x="1636983" y="83393"/>
                  </a:lnTo>
                  <a:lnTo>
                    <a:pt x="1578144" y="49926"/>
                  </a:lnTo>
                  <a:lnTo>
                    <a:pt x="1536715" y="35718"/>
                  </a:lnTo>
                  <a:lnTo>
                    <a:pt x="1488417" y="23530"/>
                  </a:lnTo>
                  <a:lnTo>
                    <a:pt x="1434102" y="13613"/>
                  </a:lnTo>
                  <a:lnTo>
                    <a:pt x="1374623" y="6217"/>
                  </a:lnTo>
                  <a:lnTo>
                    <a:pt x="1310833" y="1596"/>
                  </a:lnTo>
                  <a:lnTo>
                    <a:pt x="1243584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136635" y="2874264"/>
              <a:ext cx="1658620" cy="1219200"/>
            </a:xfrm>
            <a:custGeom>
              <a:avLst/>
              <a:gdLst/>
              <a:ahLst/>
              <a:cxnLst/>
              <a:rect l="l" t="t" r="r" b="b"/>
              <a:pathLst>
                <a:path w="1658620" h="1219200">
                  <a:moveTo>
                    <a:pt x="0" y="121920"/>
                  </a:moveTo>
                  <a:lnTo>
                    <a:pt x="21128" y="160446"/>
                  </a:lnTo>
                  <a:lnTo>
                    <a:pt x="79967" y="193913"/>
                  </a:lnTo>
                  <a:lnTo>
                    <a:pt x="121396" y="208121"/>
                  </a:lnTo>
                  <a:lnTo>
                    <a:pt x="169694" y="220309"/>
                  </a:lnTo>
                  <a:lnTo>
                    <a:pt x="224009" y="230226"/>
                  </a:lnTo>
                  <a:lnTo>
                    <a:pt x="283488" y="237622"/>
                  </a:lnTo>
                  <a:lnTo>
                    <a:pt x="347278" y="242243"/>
                  </a:lnTo>
                  <a:lnTo>
                    <a:pt x="414528" y="243839"/>
                  </a:lnTo>
                  <a:lnTo>
                    <a:pt x="481777" y="242243"/>
                  </a:lnTo>
                  <a:lnTo>
                    <a:pt x="545567" y="237622"/>
                  </a:lnTo>
                  <a:lnTo>
                    <a:pt x="605046" y="230226"/>
                  </a:lnTo>
                  <a:lnTo>
                    <a:pt x="659361" y="220309"/>
                  </a:lnTo>
                  <a:lnTo>
                    <a:pt x="707659" y="208121"/>
                  </a:lnTo>
                  <a:lnTo>
                    <a:pt x="749088" y="193913"/>
                  </a:lnTo>
                  <a:lnTo>
                    <a:pt x="807927" y="160446"/>
                  </a:lnTo>
                  <a:lnTo>
                    <a:pt x="829056" y="121920"/>
                  </a:lnTo>
                  <a:lnTo>
                    <a:pt x="834480" y="102149"/>
                  </a:lnTo>
                  <a:lnTo>
                    <a:pt x="875316" y="65901"/>
                  </a:lnTo>
                  <a:lnTo>
                    <a:pt x="950452" y="35718"/>
                  </a:lnTo>
                  <a:lnTo>
                    <a:pt x="998750" y="23530"/>
                  </a:lnTo>
                  <a:lnTo>
                    <a:pt x="1053065" y="13613"/>
                  </a:lnTo>
                  <a:lnTo>
                    <a:pt x="1112544" y="6217"/>
                  </a:lnTo>
                  <a:lnTo>
                    <a:pt x="1176334" y="1596"/>
                  </a:lnTo>
                  <a:lnTo>
                    <a:pt x="1243584" y="0"/>
                  </a:lnTo>
                  <a:lnTo>
                    <a:pt x="1310833" y="1596"/>
                  </a:lnTo>
                  <a:lnTo>
                    <a:pt x="1374623" y="6217"/>
                  </a:lnTo>
                  <a:lnTo>
                    <a:pt x="1434102" y="13613"/>
                  </a:lnTo>
                  <a:lnTo>
                    <a:pt x="1488417" y="23530"/>
                  </a:lnTo>
                  <a:lnTo>
                    <a:pt x="1536715" y="35718"/>
                  </a:lnTo>
                  <a:lnTo>
                    <a:pt x="1578144" y="49926"/>
                  </a:lnTo>
                  <a:lnTo>
                    <a:pt x="1636983" y="83393"/>
                  </a:lnTo>
                  <a:lnTo>
                    <a:pt x="1658112" y="121920"/>
                  </a:lnTo>
                  <a:lnTo>
                    <a:pt x="1658112" y="1097280"/>
                  </a:lnTo>
                  <a:lnTo>
                    <a:pt x="1652687" y="1077509"/>
                  </a:lnTo>
                  <a:lnTo>
                    <a:pt x="1636983" y="1058753"/>
                  </a:lnTo>
                  <a:lnTo>
                    <a:pt x="1578144" y="1025286"/>
                  </a:lnTo>
                  <a:lnTo>
                    <a:pt x="1536715" y="1011078"/>
                  </a:lnTo>
                  <a:lnTo>
                    <a:pt x="1488417" y="998890"/>
                  </a:lnTo>
                  <a:lnTo>
                    <a:pt x="1434102" y="988973"/>
                  </a:lnTo>
                  <a:lnTo>
                    <a:pt x="1374623" y="981577"/>
                  </a:lnTo>
                  <a:lnTo>
                    <a:pt x="1310833" y="976956"/>
                  </a:lnTo>
                  <a:lnTo>
                    <a:pt x="1243584" y="975360"/>
                  </a:lnTo>
                  <a:lnTo>
                    <a:pt x="1176334" y="976956"/>
                  </a:lnTo>
                  <a:lnTo>
                    <a:pt x="1112544" y="981577"/>
                  </a:lnTo>
                  <a:lnTo>
                    <a:pt x="1053065" y="988973"/>
                  </a:lnTo>
                  <a:lnTo>
                    <a:pt x="998750" y="998890"/>
                  </a:lnTo>
                  <a:lnTo>
                    <a:pt x="950452" y="1011078"/>
                  </a:lnTo>
                  <a:lnTo>
                    <a:pt x="909023" y="1025286"/>
                  </a:lnTo>
                  <a:lnTo>
                    <a:pt x="850184" y="1058753"/>
                  </a:lnTo>
                  <a:lnTo>
                    <a:pt x="829056" y="1097280"/>
                  </a:lnTo>
                  <a:lnTo>
                    <a:pt x="823631" y="1117050"/>
                  </a:lnTo>
                  <a:lnTo>
                    <a:pt x="782795" y="1153298"/>
                  </a:lnTo>
                  <a:lnTo>
                    <a:pt x="707659" y="1183481"/>
                  </a:lnTo>
                  <a:lnTo>
                    <a:pt x="659361" y="1195669"/>
                  </a:lnTo>
                  <a:lnTo>
                    <a:pt x="605046" y="1205586"/>
                  </a:lnTo>
                  <a:lnTo>
                    <a:pt x="545567" y="1212982"/>
                  </a:lnTo>
                  <a:lnTo>
                    <a:pt x="481777" y="1217603"/>
                  </a:lnTo>
                  <a:lnTo>
                    <a:pt x="414528" y="1219200"/>
                  </a:lnTo>
                  <a:lnTo>
                    <a:pt x="347278" y="1217603"/>
                  </a:lnTo>
                  <a:lnTo>
                    <a:pt x="283488" y="1212982"/>
                  </a:lnTo>
                  <a:lnTo>
                    <a:pt x="224009" y="1205586"/>
                  </a:lnTo>
                  <a:lnTo>
                    <a:pt x="169694" y="1195669"/>
                  </a:lnTo>
                  <a:lnTo>
                    <a:pt x="121396" y="1183481"/>
                  </a:lnTo>
                  <a:lnTo>
                    <a:pt x="79967" y="1169273"/>
                  </a:lnTo>
                  <a:lnTo>
                    <a:pt x="21128" y="1135806"/>
                  </a:lnTo>
                  <a:lnTo>
                    <a:pt x="0" y="1097280"/>
                  </a:lnTo>
                  <a:lnTo>
                    <a:pt x="0" y="1219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433561" y="3195065"/>
            <a:ext cx="1066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 Narrow"/>
                <a:cs typeface="Arial Narrow"/>
              </a:rPr>
              <a:t>Kwitansi </a:t>
            </a:r>
            <a:r>
              <a:rPr sz="1200" b="1" dirty="0">
                <a:latin typeface="Arial Narrow"/>
                <a:cs typeface="Arial Narrow"/>
              </a:rPr>
              <a:t>Biaya</a:t>
            </a:r>
            <a:r>
              <a:rPr sz="1200" b="1" spc="-10" dirty="0">
                <a:latin typeface="Arial Narrow"/>
                <a:cs typeface="Arial Narrow"/>
              </a:rPr>
              <a:t> Perawatan (Total/Akumulasi)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8299704" y="5242559"/>
            <a:ext cx="1592580" cy="944880"/>
            <a:chOff x="8299704" y="5242559"/>
            <a:chExt cx="1592580" cy="944880"/>
          </a:xfrm>
        </p:grpSpPr>
        <p:sp>
          <p:nvSpPr>
            <p:cNvPr id="59" name="object 59"/>
            <p:cNvSpPr/>
            <p:nvPr/>
          </p:nvSpPr>
          <p:spPr>
            <a:xfrm>
              <a:off x="8304276" y="5247131"/>
              <a:ext cx="1583690" cy="935990"/>
            </a:xfrm>
            <a:custGeom>
              <a:avLst/>
              <a:gdLst/>
              <a:ahLst/>
              <a:cxnLst/>
              <a:rect l="l" t="t" r="r" b="b"/>
              <a:pathLst>
                <a:path w="1583690" h="935989">
                  <a:moveTo>
                    <a:pt x="1328674" y="0"/>
                  </a:moveTo>
                  <a:lnTo>
                    <a:pt x="254762" y="0"/>
                  </a:lnTo>
                  <a:lnTo>
                    <a:pt x="222802" y="3644"/>
                  </a:lnTo>
                  <a:lnTo>
                    <a:pt x="162677" y="31486"/>
                  </a:lnTo>
                  <a:lnTo>
                    <a:pt x="109204" y="83813"/>
                  </a:lnTo>
                  <a:lnTo>
                    <a:pt x="85558" y="118062"/>
                  </a:lnTo>
                  <a:lnTo>
                    <a:pt x="64291" y="157118"/>
                  </a:lnTo>
                  <a:lnTo>
                    <a:pt x="45640" y="200543"/>
                  </a:lnTo>
                  <a:lnTo>
                    <a:pt x="29846" y="247899"/>
                  </a:lnTo>
                  <a:lnTo>
                    <a:pt x="17146" y="298747"/>
                  </a:lnTo>
                  <a:lnTo>
                    <a:pt x="7779" y="352650"/>
                  </a:lnTo>
                  <a:lnTo>
                    <a:pt x="1984" y="409170"/>
                  </a:lnTo>
                  <a:lnTo>
                    <a:pt x="0" y="467868"/>
                  </a:lnTo>
                  <a:lnTo>
                    <a:pt x="1984" y="526555"/>
                  </a:lnTo>
                  <a:lnTo>
                    <a:pt x="7779" y="583068"/>
                  </a:lnTo>
                  <a:lnTo>
                    <a:pt x="17146" y="636967"/>
                  </a:lnTo>
                  <a:lnTo>
                    <a:pt x="29846" y="687814"/>
                  </a:lnTo>
                  <a:lnTo>
                    <a:pt x="45640" y="735170"/>
                  </a:lnTo>
                  <a:lnTo>
                    <a:pt x="64291" y="778596"/>
                  </a:lnTo>
                  <a:lnTo>
                    <a:pt x="85558" y="817656"/>
                  </a:lnTo>
                  <a:lnTo>
                    <a:pt x="109204" y="851909"/>
                  </a:lnTo>
                  <a:lnTo>
                    <a:pt x="134990" y="880917"/>
                  </a:lnTo>
                  <a:lnTo>
                    <a:pt x="192028" y="921446"/>
                  </a:lnTo>
                  <a:lnTo>
                    <a:pt x="254762" y="935736"/>
                  </a:lnTo>
                  <a:lnTo>
                    <a:pt x="1328674" y="935736"/>
                  </a:lnTo>
                  <a:lnTo>
                    <a:pt x="1391407" y="921446"/>
                  </a:lnTo>
                  <a:lnTo>
                    <a:pt x="1448445" y="880917"/>
                  </a:lnTo>
                  <a:lnTo>
                    <a:pt x="1474231" y="851909"/>
                  </a:lnTo>
                  <a:lnTo>
                    <a:pt x="1497877" y="817656"/>
                  </a:lnTo>
                  <a:lnTo>
                    <a:pt x="1519144" y="778596"/>
                  </a:lnTo>
                  <a:lnTo>
                    <a:pt x="1537795" y="735170"/>
                  </a:lnTo>
                  <a:lnTo>
                    <a:pt x="1553589" y="687814"/>
                  </a:lnTo>
                  <a:lnTo>
                    <a:pt x="1566289" y="636967"/>
                  </a:lnTo>
                  <a:lnTo>
                    <a:pt x="1575656" y="583068"/>
                  </a:lnTo>
                  <a:lnTo>
                    <a:pt x="1581451" y="526555"/>
                  </a:lnTo>
                  <a:lnTo>
                    <a:pt x="1583435" y="467868"/>
                  </a:lnTo>
                  <a:lnTo>
                    <a:pt x="1581451" y="409170"/>
                  </a:lnTo>
                  <a:lnTo>
                    <a:pt x="1575656" y="352650"/>
                  </a:lnTo>
                  <a:lnTo>
                    <a:pt x="1566289" y="298747"/>
                  </a:lnTo>
                  <a:lnTo>
                    <a:pt x="1553589" y="247899"/>
                  </a:lnTo>
                  <a:lnTo>
                    <a:pt x="1537795" y="200543"/>
                  </a:lnTo>
                  <a:lnTo>
                    <a:pt x="1519144" y="157118"/>
                  </a:lnTo>
                  <a:lnTo>
                    <a:pt x="1497877" y="118062"/>
                  </a:lnTo>
                  <a:lnTo>
                    <a:pt x="1474231" y="83813"/>
                  </a:lnTo>
                  <a:lnTo>
                    <a:pt x="1448445" y="54808"/>
                  </a:lnTo>
                  <a:lnTo>
                    <a:pt x="1391407" y="14286"/>
                  </a:lnTo>
                  <a:lnTo>
                    <a:pt x="132867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04276" y="5247131"/>
              <a:ext cx="1583690" cy="935990"/>
            </a:xfrm>
            <a:custGeom>
              <a:avLst/>
              <a:gdLst/>
              <a:ahLst/>
              <a:cxnLst/>
              <a:rect l="l" t="t" r="r" b="b"/>
              <a:pathLst>
                <a:path w="1583690" h="935989">
                  <a:moveTo>
                    <a:pt x="254762" y="0"/>
                  </a:moveTo>
                  <a:lnTo>
                    <a:pt x="1328674" y="0"/>
                  </a:lnTo>
                  <a:lnTo>
                    <a:pt x="1360633" y="3644"/>
                  </a:lnTo>
                  <a:lnTo>
                    <a:pt x="1420758" y="31486"/>
                  </a:lnTo>
                  <a:lnTo>
                    <a:pt x="1474231" y="83813"/>
                  </a:lnTo>
                  <a:lnTo>
                    <a:pt x="1497877" y="118062"/>
                  </a:lnTo>
                  <a:lnTo>
                    <a:pt x="1519144" y="157118"/>
                  </a:lnTo>
                  <a:lnTo>
                    <a:pt x="1537795" y="200543"/>
                  </a:lnTo>
                  <a:lnTo>
                    <a:pt x="1553589" y="247899"/>
                  </a:lnTo>
                  <a:lnTo>
                    <a:pt x="1566289" y="298747"/>
                  </a:lnTo>
                  <a:lnTo>
                    <a:pt x="1575656" y="352650"/>
                  </a:lnTo>
                  <a:lnTo>
                    <a:pt x="1581451" y="409170"/>
                  </a:lnTo>
                  <a:lnTo>
                    <a:pt x="1583435" y="467868"/>
                  </a:lnTo>
                  <a:lnTo>
                    <a:pt x="1581451" y="526555"/>
                  </a:lnTo>
                  <a:lnTo>
                    <a:pt x="1575656" y="583068"/>
                  </a:lnTo>
                  <a:lnTo>
                    <a:pt x="1566289" y="636967"/>
                  </a:lnTo>
                  <a:lnTo>
                    <a:pt x="1553589" y="687814"/>
                  </a:lnTo>
                  <a:lnTo>
                    <a:pt x="1537795" y="735170"/>
                  </a:lnTo>
                  <a:lnTo>
                    <a:pt x="1519144" y="778596"/>
                  </a:lnTo>
                  <a:lnTo>
                    <a:pt x="1497877" y="817656"/>
                  </a:lnTo>
                  <a:lnTo>
                    <a:pt x="1474231" y="851909"/>
                  </a:lnTo>
                  <a:lnTo>
                    <a:pt x="1448445" y="880917"/>
                  </a:lnTo>
                  <a:lnTo>
                    <a:pt x="1391407" y="921446"/>
                  </a:lnTo>
                  <a:lnTo>
                    <a:pt x="1328674" y="935736"/>
                  </a:lnTo>
                  <a:lnTo>
                    <a:pt x="254762" y="935736"/>
                  </a:lnTo>
                  <a:lnTo>
                    <a:pt x="192028" y="921446"/>
                  </a:lnTo>
                  <a:lnTo>
                    <a:pt x="134990" y="880917"/>
                  </a:lnTo>
                  <a:lnTo>
                    <a:pt x="109204" y="851909"/>
                  </a:lnTo>
                  <a:lnTo>
                    <a:pt x="85558" y="817656"/>
                  </a:lnTo>
                  <a:lnTo>
                    <a:pt x="64291" y="778596"/>
                  </a:lnTo>
                  <a:lnTo>
                    <a:pt x="45640" y="735170"/>
                  </a:lnTo>
                  <a:lnTo>
                    <a:pt x="29846" y="687814"/>
                  </a:lnTo>
                  <a:lnTo>
                    <a:pt x="17146" y="636967"/>
                  </a:lnTo>
                  <a:lnTo>
                    <a:pt x="7779" y="583068"/>
                  </a:lnTo>
                  <a:lnTo>
                    <a:pt x="1984" y="526555"/>
                  </a:lnTo>
                  <a:lnTo>
                    <a:pt x="0" y="467868"/>
                  </a:lnTo>
                  <a:lnTo>
                    <a:pt x="1984" y="409170"/>
                  </a:lnTo>
                  <a:lnTo>
                    <a:pt x="7779" y="352650"/>
                  </a:lnTo>
                  <a:lnTo>
                    <a:pt x="17146" y="298747"/>
                  </a:lnTo>
                  <a:lnTo>
                    <a:pt x="29846" y="247899"/>
                  </a:lnTo>
                  <a:lnTo>
                    <a:pt x="45640" y="200543"/>
                  </a:lnTo>
                  <a:lnTo>
                    <a:pt x="64291" y="157118"/>
                  </a:lnTo>
                  <a:lnTo>
                    <a:pt x="85558" y="118062"/>
                  </a:lnTo>
                  <a:lnTo>
                    <a:pt x="109204" y="83813"/>
                  </a:lnTo>
                  <a:lnTo>
                    <a:pt x="134990" y="54808"/>
                  </a:lnTo>
                  <a:lnTo>
                    <a:pt x="192028" y="14286"/>
                  </a:lnTo>
                  <a:lnTo>
                    <a:pt x="254762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8516493" y="5578246"/>
            <a:ext cx="1161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4536A"/>
                </a:solidFill>
                <a:latin typeface="Arial Narrow"/>
                <a:cs typeface="Arial Narrow"/>
              </a:rPr>
              <a:t>Pasien</a:t>
            </a:r>
            <a:r>
              <a:rPr sz="1600" b="1" spc="-65" dirty="0">
                <a:solidFill>
                  <a:srgbClr val="44536A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44536A"/>
                </a:solidFill>
                <a:latin typeface="Arial Narrow"/>
                <a:cs typeface="Arial Narrow"/>
              </a:rPr>
              <a:t>Pulang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8756904" y="4088940"/>
            <a:ext cx="658495" cy="1019810"/>
            <a:chOff x="8756904" y="4088940"/>
            <a:chExt cx="658495" cy="1019810"/>
          </a:xfrm>
        </p:grpSpPr>
        <p:sp>
          <p:nvSpPr>
            <p:cNvPr id="63" name="object 63"/>
            <p:cNvSpPr/>
            <p:nvPr/>
          </p:nvSpPr>
          <p:spPr>
            <a:xfrm>
              <a:off x="8761476" y="4093514"/>
              <a:ext cx="649605" cy="1010919"/>
            </a:xfrm>
            <a:custGeom>
              <a:avLst/>
              <a:gdLst/>
              <a:ahLst/>
              <a:cxnLst/>
              <a:rect l="l" t="t" r="r" b="b"/>
              <a:pathLst>
                <a:path w="649604" h="1010920">
                  <a:moveTo>
                    <a:pt x="486905" y="63042"/>
                  </a:moveTo>
                  <a:lnTo>
                    <a:pt x="162306" y="63042"/>
                  </a:lnTo>
                  <a:lnTo>
                    <a:pt x="162306" y="126187"/>
                  </a:lnTo>
                  <a:lnTo>
                    <a:pt x="486905" y="126187"/>
                  </a:lnTo>
                  <a:lnTo>
                    <a:pt x="486905" y="63042"/>
                  </a:lnTo>
                  <a:close/>
                </a:path>
                <a:path w="649604" h="1010920">
                  <a:moveTo>
                    <a:pt x="486905" y="0"/>
                  </a:moveTo>
                  <a:lnTo>
                    <a:pt x="162306" y="0"/>
                  </a:lnTo>
                  <a:lnTo>
                    <a:pt x="162306" y="31572"/>
                  </a:lnTo>
                  <a:lnTo>
                    <a:pt x="486905" y="31572"/>
                  </a:lnTo>
                  <a:lnTo>
                    <a:pt x="486905" y="0"/>
                  </a:lnTo>
                  <a:close/>
                </a:path>
                <a:path w="649604" h="1010920">
                  <a:moveTo>
                    <a:pt x="649224" y="757758"/>
                  </a:moveTo>
                  <a:lnTo>
                    <a:pt x="486918" y="757758"/>
                  </a:lnTo>
                  <a:lnTo>
                    <a:pt x="486918" y="157810"/>
                  </a:lnTo>
                  <a:lnTo>
                    <a:pt x="162306" y="157810"/>
                  </a:lnTo>
                  <a:lnTo>
                    <a:pt x="162306" y="757758"/>
                  </a:lnTo>
                  <a:lnTo>
                    <a:pt x="0" y="757758"/>
                  </a:lnTo>
                  <a:lnTo>
                    <a:pt x="324612" y="1010361"/>
                  </a:lnTo>
                  <a:lnTo>
                    <a:pt x="649224" y="75775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761476" y="4093512"/>
              <a:ext cx="649605" cy="1010919"/>
            </a:xfrm>
            <a:custGeom>
              <a:avLst/>
              <a:gdLst/>
              <a:ahLst/>
              <a:cxnLst/>
              <a:rect l="l" t="t" r="r" b="b"/>
              <a:pathLst>
                <a:path w="649604" h="1010920">
                  <a:moveTo>
                    <a:pt x="649224" y="757760"/>
                  </a:moveTo>
                  <a:lnTo>
                    <a:pt x="486918" y="757760"/>
                  </a:lnTo>
                  <a:lnTo>
                    <a:pt x="486918" y="157812"/>
                  </a:lnTo>
                  <a:lnTo>
                    <a:pt x="162305" y="157812"/>
                  </a:lnTo>
                  <a:lnTo>
                    <a:pt x="162305" y="757760"/>
                  </a:lnTo>
                  <a:lnTo>
                    <a:pt x="0" y="757760"/>
                  </a:lnTo>
                  <a:lnTo>
                    <a:pt x="324612" y="1010363"/>
                  </a:lnTo>
                  <a:lnTo>
                    <a:pt x="649224" y="757760"/>
                  </a:lnTo>
                  <a:close/>
                </a:path>
                <a:path w="649604" h="1010920">
                  <a:moveTo>
                    <a:pt x="162305" y="126189"/>
                  </a:moveTo>
                  <a:lnTo>
                    <a:pt x="486917" y="126189"/>
                  </a:lnTo>
                  <a:lnTo>
                    <a:pt x="486917" y="63038"/>
                  </a:lnTo>
                  <a:lnTo>
                    <a:pt x="162305" y="63038"/>
                  </a:lnTo>
                  <a:lnTo>
                    <a:pt x="162305" y="126189"/>
                  </a:lnTo>
                  <a:close/>
                </a:path>
                <a:path w="649604" h="1010920">
                  <a:moveTo>
                    <a:pt x="162305" y="31574"/>
                  </a:moveTo>
                  <a:lnTo>
                    <a:pt x="486917" y="31574"/>
                  </a:lnTo>
                  <a:lnTo>
                    <a:pt x="486917" y="0"/>
                  </a:lnTo>
                  <a:lnTo>
                    <a:pt x="162305" y="0"/>
                  </a:lnTo>
                  <a:lnTo>
                    <a:pt x="162305" y="315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326" rIns="0" bIns="0" rtlCol="0">
            <a:spAutoFit/>
          </a:bodyPr>
          <a:lstStyle/>
          <a:p>
            <a:pPr marL="151574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Arial Narrow"/>
                <a:cs typeface="Arial Narrow"/>
              </a:rPr>
              <a:t>Pembiayaan</a:t>
            </a:r>
            <a:r>
              <a:rPr spc="-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000000"/>
                </a:solidFill>
                <a:latin typeface="Arial Narrow"/>
                <a:cs typeface="Arial Narrow"/>
              </a:rPr>
              <a:t>Pasien</a:t>
            </a:r>
            <a:r>
              <a:rPr spc="-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000000"/>
                </a:solidFill>
                <a:latin typeface="Arial Narrow"/>
                <a:cs typeface="Arial Narrow"/>
              </a:rPr>
              <a:t>Dengan</a:t>
            </a:r>
            <a:r>
              <a:rPr spc="-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pc="-25" dirty="0">
                <a:solidFill>
                  <a:srgbClr val="000000"/>
                </a:solidFill>
                <a:latin typeface="Arial Narrow"/>
                <a:cs typeface="Arial Narrow"/>
              </a:rPr>
              <a:t>DRG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07478"/>
            <a:ext cx="12192000" cy="3505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7428" cy="7543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23872" y="2298192"/>
            <a:ext cx="1417320" cy="574675"/>
          </a:xfrm>
          <a:prstGeom prst="rect">
            <a:avLst/>
          </a:prstGeom>
          <a:solidFill>
            <a:srgbClr val="EFBBAD"/>
          </a:solidFill>
          <a:ln w="9144">
            <a:solidFill>
              <a:srgbClr val="00000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1140"/>
              </a:spcBef>
            </a:pPr>
            <a:r>
              <a:rPr sz="1800" b="1" spc="-10" dirty="0">
                <a:latin typeface="Arial"/>
                <a:cs typeface="Arial"/>
              </a:rPr>
              <a:t>UGD/IRJ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91865" y="2366772"/>
            <a:ext cx="518159" cy="495300"/>
            <a:chOff x="3491865" y="2366772"/>
            <a:chExt cx="518159" cy="495300"/>
          </a:xfrm>
        </p:grpSpPr>
        <p:sp>
          <p:nvSpPr>
            <p:cNvPr id="7" name="object 7"/>
            <p:cNvSpPr/>
            <p:nvPr/>
          </p:nvSpPr>
          <p:spPr>
            <a:xfrm>
              <a:off x="3496437" y="2371343"/>
              <a:ext cx="508634" cy="486409"/>
            </a:xfrm>
            <a:custGeom>
              <a:avLst/>
              <a:gdLst/>
              <a:ahLst/>
              <a:cxnLst/>
              <a:rect l="l" t="t" r="r" b="b"/>
              <a:pathLst>
                <a:path w="508635" h="486410">
                  <a:moveTo>
                    <a:pt x="33909" y="121539"/>
                  </a:moveTo>
                  <a:lnTo>
                    <a:pt x="0" y="121539"/>
                  </a:lnTo>
                  <a:lnTo>
                    <a:pt x="0" y="364617"/>
                  </a:lnTo>
                  <a:lnTo>
                    <a:pt x="33909" y="364617"/>
                  </a:lnTo>
                  <a:lnTo>
                    <a:pt x="33909" y="121539"/>
                  </a:lnTo>
                  <a:close/>
                </a:path>
                <a:path w="508635" h="486410">
                  <a:moveTo>
                    <a:pt x="508635" y="243078"/>
                  </a:moveTo>
                  <a:lnTo>
                    <a:pt x="372999" y="0"/>
                  </a:lnTo>
                  <a:lnTo>
                    <a:pt x="372999" y="121539"/>
                  </a:lnTo>
                  <a:lnTo>
                    <a:pt x="50800" y="121539"/>
                  </a:lnTo>
                  <a:lnTo>
                    <a:pt x="50800" y="364617"/>
                  </a:lnTo>
                  <a:lnTo>
                    <a:pt x="372999" y="364617"/>
                  </a:lnTo>
                  <a:lnTo>
                    <a:pt x="372999" y="486156"/>
                  </a:lnTo>
                  <a:lnTo>
                    <a:pt x="508635" y="24307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6437" y="2371344"/>
              <a:ext cx="508634" cy="486409"/>
            </a:xfrm>
            <a:custGeom>
              <a:avLst/>
              <a:gdLst/>
              <a:ahLst/>
              <a:cxnLst/>
              <a:rect l="l" t="t" r="r" b="b"/>
              <a:pathLst>
                <a:path w="508635" h="486410">
                  <a:moveTo>
                    <a:pt x="372999" y="0"/>
                  </a:moveTo>
                  <a:lnTo>
                    <a:pt x="372999" y="121538"/>
                  </a:lnTo>
                  <a:lnTo>
                    <a:pt x="50800" y="121538"/>
                  </a:lnTo>
                  <a:lnTo>
                    <a:pt x="50800" y="364616"/>
                  </a:lnTo>
                  <a:lnTo>
                    <a:pt x="372999" y="364616"/>
                  </a:lnTo>
                  <a:lnTo>
                    <a:pt x="372999" y="486155"/>
                  </a:lnTo>
                  <a:lnTo>
                    <a:pt x="508635" y="243077"/>
                  </a:lnTo>
                  <a:lnTo>
                    <a:pt x="372999" y="0"/>
                  </a:lnTo>
                  <a:close/>
                </a:path>
                <a:path w="508635" h="486410">
                  <a:moveTo>
                    <a:pt x="0" y="364616"/>
                  </a:moveTo>
                  <a:lnTo>
                    <a:pt x="33909" y="364616"/>
                  </a:lnTo>
                  <a:lnTo>
                    <a:pt x="33909" y="121538"/>
                  </a:lnTo>
                  <a:lnTo>
                    <a:pt x="0" y="121538"/>
                  </a:lnTo>
                  <a:lnTo>
                    <a:pt x="0" y="3646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37076" y="2147316"/>
            <a:ext cx="2592705" cy="914400"/>
          </a:xfrm>
          <a:prstGeom prst="rect">
            <a:avLst/>
          </a:prstGeom>
          <a:solidFill>
            <a:srgbClr val="FBFBA1"/>
          </a:solidFill>
          <a:ln w="9144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60769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Ruang </a:t>
            </a:r>
            <a:r>
              <a:rPr sz="1800" b="1" spc="-20" dirty="0">
                <a:latin typeface="Arial"/>
                <a:cs typeface="Arial"/>
              </a:rPr>
              <a:t>rawat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38637" y="3375469"/>
            <a:ext cx="2097405" cy="923925"/>
            <a:chOff x="4338637" y="3375469"/>
            <a:chExt cx="2097405" cy="923925"/>
          </a:xfrm>
        </p:grpSpPr>
        <p:sp>
          <p:nvSpPr>
            <p:cNvPr id="11" name="object 11"/>
            <p:cNvSpPr/>
            <p:nvPr/>
          </p:nvSpPr>
          <p:spPr>
            <a:xfrm>
              <a:off x="4343400" y="3380232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1043939" y="0"/>
                  </a:moveTo>
                  <a:lnTo>
                    <a:pt x="977916" y="899"/>
                  </a:lnTo>
                  <a:lnTo>
                    <a:pt x="912984" y="3562"/>
                  </a:lnTo>
                  <a:lnTo>
                    <a:pt x="849267" y="7935"/>
                  </a:lnTo>
                  <a:lnTo>
                    <a:pt x="786885" y="13965"/>
                  </a:lnTo>
                  <a:lnTo>
                    <a:pt x="725962" y="21597"/>
                  </a:lnTo>
                  <a:lnTo>
                    <a:pt x="666619" y="30778"/>
                  </a:lnTo>
                  <a:lnTo>
                    <a:pt x="608980" y="41455"/>
                  </a:lnTo>
                  <a:lnTo>
                    <a:pt x="553166" y="53573"/>
                  </a:lnTo>
                  <a:lnTo>
                    <a:pt x="499299" y="67080"/>
                  </a:lnTo>
                  <a:lnTo>
                    <a:pt x="447502" y="81922"/>
                  </a:lnTo>
                  <a:lnTo>
                    <a:pt x="397897" y="98045"/>
                  </a:lnTo>
                  <a:lnTo>
                    <a:pt x="350606" y="115396"/>
                  </a:lnTo>
                  <a:lnTo>
                    <a:pt x="305752" y="133921"/>
                  </a:lnTo>
                  <a:lnTo>
                    <a:pt x="263457" y="153566"/>
                  </a:lnTo>
                  <a:lnTo>
                    <a:pt x="223842" y="174278"/>
                  </a:lnTo>
                  <a:lnTo>
                    <a:pt x="187031" y="196004"/>
                  </a:lnTo>
                  <a:lnTo>
                    <a:pt x="153146" y="218689"/>
                  </a:lnTo>
                  <a:lnTo>
                    <a:pt x="122308" y="242280"/>
                  </a:lnTo>
                  <a:lnTo>
                    <a:pt x="70265" y="291967"/>
                  </a:lnTo>
                  <a:lnTo>
                    <a:pt x="31881" y="344634"/>
                  </a:lnTo>
                  <a:lnTo>
                    <a:pt x="8133" y="399855"/>
                  </a:lnTo>
                  <a:lnTo>
                    <a:pt x="0" y="457199"/>
                  </a:lnTo>
                  <a:lnTo>
                    <a:pt x="2053" y="486110"/>
                  </a:lnTo>
                  <a:lnTo>
                    <a:pt x="18116" y="542447"/>
                  </a:lnTo>
                  <a:lnTo>
                    <a:pt x="49304" y="596444"/>
                  </a:lnTo>
                  <a:lnTo>
                    <a:pt x="94640" y="647675"/>
                  </a:lnTo>
                  <a:lnTo>
                    <a:pt x="153146" y="695710"/>
                  </a:lnTo>
                  <a:lnTo>
                    <a:pt x="187031" y="718395"/>
                  </a:lnTo>
                  <a:lnTo>
                    <a:pt x="223842" y="740121"/>
                  </a:lnTo>
                  <a:lnTo>
                    <a:pt x="263457" y="760833"/>
                  </a:lnTo>
                  <a:lnTo>
                    <a:pt x="305752" y="780478"/>
                  </a:lnTo>
                  <a:lnTo>
                    <a:pt x="350606" y="799003"/>
                  </a:lnTo>
                  <a:lnTo>
                    <a:pt x="397897" y="816354"/>
                  </a:lnTo>
                  <a:lnTo>
                    <a:pt x="447502" y="832477"/>
                  </a:lnTo>
                  <a:lnTo>
                    <a:pt x="499299" y="847319"/>
                  </a:lnTo>
                  <a:lnTo>
                    <a:pt x="553166" y="860826"/>
                  </a:lnTo>
                  <a:lnTo>
                    <a:pt x="608980" y="872944"/>
                  </a:lnTo>
                  <a:lnTo>
                    <a:pt x="666619" y="883621"/>
                  </a:lnTo>
                  <a:lnTo>
                    <a:pt x="725962" y="892802"/>
                  </a:lnTo>
                  <a:lnTo>
                    <a:pt x="786885" y="900434"/>
                  </a:lnTo>
                  <a:lnTo>
                    <a:pt x="849267" y="906464"/>
                  </a:lnTo>
                  <a:lnTo>
                    <a:pt x="912984" y="910837"/>
                  </a:lnTo>
                  <a:lnTo>
                    <a:pt x="977916" y="913500"/>
                  </a:lnTo>
                  <a:lnTo>
                    <a:pt x="1043939" y="914399"/>
                  </a:lnTo>
                  <a:lnTo>
                    <a:pt x="1109963" y="913500"/>
                  </a:lnTo>
                  <a:lnTo>
                    <a:pt x="1174895" y="910837"/>
                  </a:lnTo>
                  <a:lnTo>
                    <a:pt x="1238612" y="906464"/>
                  </a:lnTo>
                  <a:lnTo>
                    <a:pt x="1300994" y="900434"/>
                  </a:lnTo>
                  <a:lnTo>
                    <a:pt x="1361917" y="892802"/>
                  </a:lnTo>
                  <a:lnTo>
                    <a:pt x="1421260" y="883621"/>
                  </a:lnTo>
                  <a:lnTo>
                    <a:pt x="1478899" y="872944"/>
                  </a:lnTo>
                  <a:lnTo>
                    <a:pt x="1534713" y="860826"/>
                  </a:lnTo>
                  <a:lnTo>
                    <a:pt x="1588580" y="847319"/>
                  </a:lnTo>
                  <a:lnTo>
                    <a:pt x="1640377" y="832477"/>
                  </a:lnTo>
                  <a:lnTo>
                    <a:pt x="1689982" y="816354"/>
                  </a:lnTo>
                  <a:lnTo>
                    <a:pt x="1737273" y="799003"/>
                  </a:lnTo>
                  <a:lnTo>
                    <a:pt x="1782127" y="780478"/>
                  </a:lnTo>
                  <a:lnTo>
                    <a:pt x="1824422" y="760833"/>
                  </a:lnTo>
                  <a:lnTo>
                    <a:pt x="1864037" y="740121"/>
                  </a:lnTo>
                  <a:lnTo>
                    <a:pt x="1900848" y="718395"/>
                  </a:lnTo>
                  <a:lnTo>
                    <a:pt x="1934733" y="695710"/>
                  </a:lnTo>
                  <a:lnTo>
                    <a:pt x="1965571" y="672119"/>
                  </a:lnTo>
                  <a:lnTo>
                    <a:pt x="2017614" y="622432"/>
                  </a:lnTo>
                  <a:lnTo>
                    <a:pt x="2055998" y="569765"/>
                  </a:lnTo>
                  <a:lnTo>
                    <a:pt x="2079746" y="514544"/>
                  </a:lnTo>
                  <a:lnTo>
                    <a:pt x="2087879" y="457199"/>
                  </a:lnTo>
                  <a:lnTo>
                    <a:pt x="2085826" y="428289"/>
                  </a:lnTo>
                  <a:lnTo>
                    <a:pt x="2069763" y="371952"/>
                  </a:lnTo>
                  <a:lnTo>
                    <a:pt x="2038575" y="317955"/>
                  </a:lnTo>
                  <a:lnTo>
                    <a:pt x="1993239" y="266724"/>
                  </a:lnTo>
                  <a:lnTo>
                    <a:pt x="1934733" y="218689"/>
                  </a:lnTo>
                  <a:lnTo>
                    <a:pt x="1900848" y="196004"/>
                  </a:lnTo>
                  <a:lnTo>
                    <a:pt x="1864037" y="174278"/>
                  </a:lnTo>
                  <a:lnTo>
                    <a:pt x="1824422" y="153566"/>
                  </a:lnTo>
                  <a:lnTo>
                    <a:pt x="1782127" y="133921"/>
                  </a:lnTo>
                  <a:lnTo>
                    <a:pt x="1737273" y="115396"/>
                  </a:lnTo>
                  <a:lnTo>
                    <a:pt x="1689982" y="98045"/>
                  </a:lnTo>
                  <a:lnTo>
                    <a:pt x="1640377" y="81922"/>
                  </a:lnTo>
                  <a:lnTo>
                    <a:pt x="1588580" y="67080"/>
                  </a:lnTo>
                  <a:lnTo>
                    <a:pt x="1534713" y="53573"/>
                  </a:lnTo>
                  <a:lnTo>
                    <a:pt x="1478899" y="41455"/>
                  </a:lnTo>
                  <a:lnTo>
                    <a:pt x="1421260" y="30778"/>
                  </a:lnTo>
                  <a:lnTo>
                    <a:pt x="1361917" y="21597"/>
                  </a:lnTo>
                  <a:lnTo>
                    <a:pt x="1300994" y="13965"/>
                  </a:lnTo>
                  <a:lnTo>
                    <a:pt x="1238612" y="7935"/>
                  </a:lnTo>
                  <a:lnTo>
                    <a:pt x="1174895" y="3562"/>
                  </a:lnTo>
                  <a:lnTo>
                    <a:pt x="1109963" y="899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43400" y="3380232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0" y="457199"/>
                  </a:moveTo>
                  <a:lnTo>
                    <a:pt x="8133" y="399855"/>
                  </a:lnTo>
                  <a:lnTo>
                    <a:pt x="31881" y="344634"/>
                  </a:lnTo>
                  <a:lnTo>
                    <a:pt x="70265" y="291967"/>
                  </a:lnTo>
                  <a:lnTo>
                    <a:pt x="122308" y="242280"/>
                  </a:lnTo>
                  <a:lnTo>
                    <a:pt x="153146" y="218689"/>
                  </a:lnTo>
                  <a:lnTo>
                    <a:pt x="187031" y="196004"/>
                  </a:lnTo>
                  <a:lnTo>
                    <a:pt x="223842" y="174278"/>
                  </a:lnTo>
                  <a:lnTo>
                    <a:pt x="263457" y="153566"/>
                  </a:lnTo>
                  <a:lnTo>
                    <a:pt x="305752" y="133921"/>
                  </a:lnTo>
                  <a:lnTo>
                    <a:pt x="350606" y="115396"/>
                  </a:lnTo>
                  <a:lnTo>
                    <a:pt x="397897" y="98045"/>
                  </a:lnTo>
                  <a:lnTo>
                    <a:pt x="447502" y="81922"/>
                  </a:lnTo>
                  <a:lnTo>
                    <a:pt x="499299" y="67080"/>
                  </a:lnTo>
                  <a:lnTo>
                    <a:pt x="553166" y="53573"/>
                  </a:lnTo>
                  <a:lnTo>
                    <a:pt x="608980" y="41455"/>
                  </a:lnTo>
                  <a:lnTo>
                    <a:pt x="666619" y="30778"/>
                  </a:lnTo>
                  <a:lnTo>
                    <a:pt x="725962" y="21597"/>
                  </a:lnTo>
                  <a:lnTo>
                    <a:pt x="786885" y="13965"/>
                  </a:lnTo>
                  <a:lnTo>
                    <a:pt x="849267" y="7935"/>
                  </a:lnTo>
                  <a:lnTo>
                    <a:pt x="912984" y="3562"/>
                  </a:lnTo>
                  <a:lnTo>
                    <a:pt x="977916" y="899"/>
                  </a:lnTo>
                  <a:lnTo>
                    <a:pt x="1043939" y="0"/>
                  </a:lnTo>
                  <a:lnTo>
                    <a:pt x="1109963" y="899"/>
                  </a:lnTo>
                  <a:lnTo>
                    <a:pt x="1174895" y="3562"/>
                  </a:lnTo>
                  <a:lnTo>
                    <a:pt x="1238612" y="7935"/>
                  </a:lnTo>
                  <a:lnTo>
                    <a:pt x="1300994" y="13965"/>
                  </a:lnTo>
                  <a:lnTo>
                    <a:pt x="1361917" y="21597"/>
                  </a:lnTo>
                  <a:lnTo>
                    <a:pt x="1421260" y="30778"/>
                  </a:lnTo>
                  <a:lnTo>
                    <a:pt x="1478899" y="41455"/>
                  </a:lnTo>
                  <a:lnTo>
                    <a:pt x="1534713" y="53573"/>
                  </a:lnTo>
                  <a:lnTo>
                    <a:pt x="1588580" y="67080"/>
                  </a:lnTo>
                  <a:lnTo>
                    <a:pt x="1640377" y="81922"/>
                  </a:lnTo>
                  <a:lnTo>
                    <a:pt x="1689982" y="98045"/>
                  </a:lnTo>
                  <a:lnTo>
                    <a:pt x="1737273" y="115396"/>
                  </a:lnTo>
                  <a:lnTo>
                    <a:pt x="1782127" y="133921"/>
                  </a:lnTo>
                  <a:lnTo>
                    <a:pt x="1824422" y="153566"/>
                  </a:lnTo>
                  <a:lnTo>
                    <a:pt x="1864037" y="174278"/>
                  </a:lnTo>
                  <a:lnTo>
                    <a:pt x="1900848" y="196004"/>
                  </a:lnTo>
                  <a:lnTo>
                    <a:pt x="1934733" y="218689"/>
                  </a:lnTo>
                  <a:lnTo>
                    <a:pt x="1965571" y="242280"/>
                  </a:lnTo>
                  <a:lnTo>
                    <a:pt x="2017614" y="291967"/>
                  </a:lnTo>
                  <a:lnTo>
                    <a:pt x="2055998" y="344634"/>
                  </a:lnTo>
                  <a:lnTo>
                    <a:pt x="2079746" y="399855"/>
                  </a:lnTo>
                  <a:lnTo>
                    <a:pt x="2087879" y="457199"/>
                  </a:lnTo>
                  <a:lnTo>
                    <a:pt x="2085826" y="486110"/>
                  </a:lnTo>
                  <a:lnTo>
                    <a:pt x="2069763" y="542447"/>
                  </a:lnTo>
                  <a:lnTo>
                    <a:pt x="2038575" y="596444"/>
                  </a:lnTo>
                  <a:lnTo>
                    <a:pt x="1993239" y="647675"/>
                  </a:lnTo>
                  <a:lnTo>
                    <a:pt x="1934733" y="695710"/>
                  </a:lnTo>
                  <a:lnTo>
                    <a:pt x="1900848" y="718395"/>
                  </a:lnTo>
                  <a:lnTo>
                    <a:pt x="1864037" y="740121"/>
                  </a:lnTo>
                  <a:lnTo>
                    <a:pt x="1824422" y="760833"/>
                  </a:lnTo>
                  <a:lnTo>
                    <a:pt x="1782127" y="780478"/>
                  </a:lnTo>
                  <a:lnTo>
                    <a:pt x="1737273" y="799003"/>
                  </a:lnTo>
                  <a:lnTo>
                    <a:pt x="1689982" y="816354"/>
                  </a:lnTo>
                  <a:lnTo>
                    <a:pt x="1640377" y="832477"/>
                  </a:lnTo>
                  <a:lnTo>
                    <a:pt x="1588580" y="847319"/>
                  </a:lnTo>
                  <a:lnTo>
                    <a:pt x="1534713" y="860826"/>
                  </a:lnTo>
                  <a:lnTo>
                    <a:pt x="1478899" y="872944"/>
                  </a:lnTo>
                  <a:lnTo>
                    <a:pt x="1421260" y="883621"/>
                  </a:lnTo>
                  <a:lnTo>
                    <a:pt x="1361917" y="892802"/>
                  </a:lnTo>
                  <a:lnTo>
                    <a:pt x="1300994" y="900434"/>
                  </a:lnTo>
                  <a:lnTo>
                    <a:pt x="1238612" y="906464"/>
                  </a:lnTo>
                  <a:lnTo>
                    <a:pt x="1174895" y="910837"/>
                  </a:lnTo>
                  <a:lnTo>
                    <a:pt x="1109963" y="913500"/>
                  </a:lnTo>
                  <a:lnTo>
                    <a:pt x="1043939" y="914399"/>
                  </a:lnTo>
                  <a:lnTo>
                    <a:pt x="977916" y="913500"/>
                  </a:lnTo>
                  <a:lnTo>
                    <a:pt x="912984" y="910837"/>
                  </a:lnTo>
                  <a:lnTo>
                    <a:pt x="849267" y="906464"/>
                  </a:lnTo>
                  <a:lnTo>
                    <a:pt x="786885" y="900434"/>
                  </a:lnTo>
                  <a:lnTo>
                    <a:pt x="725962" y="892802"/>
                  </a:lnTo>
                  <a:lnTo>
                    <a:pt x="666619" y="883621"/>
                  </a:lnTo>
                  <a:lnTo>
                    <a:pt x="608980" y="872944"/>
                  </a:lnTo>
                  <a:lnTo>
                    <a:pt x="553166" y="860826"/>
                  </a:lnTo>
                  <a:lnTo>
                    <a:pt x="499299" y="847319"/>
                  </a:lnTo>
                  <a:lnTo>
                    <a:pt x="447502" y="832477"/>
                  </a:lnTo>
                  <a:lnTo>
                    <a:pt x="397897" y="816354"/>
                  </a:lnTo>
                  <a:lnTo>
                    <a:pt x="350606" y="799003"/>
                  </a:lnTo>
                  <a:lnTo>
                    <a:pt x="305752" y="780478"/>
                  </a:lnTo>
                  <a:lnTo>
                    <a:pt x="263457" y="760833"/>
                  </a:lnTo>
                  <a:lnTo>
                    <a:pt x="223842" y="740121"/>
                  </a:lnTo>
                  <a:lnTo>
                    <a:pt x="187031" y="718395"/>
                  </a:lnTo>
                  <a:lnTo>
                    <a:pt x="153146" y="695710"/>
                  </a:lnTo>
                  <a:lnTo>
                    <a:pt x="122308" y="672119"/>
                  </a:lnTo>
                  <a:lnTo>
                    <a:pt x="70265" y="622432"/>
                  </a:lnTo>
                  <a:lnTo>
                    <a:pt x="31881" y="569765"/>
                  </a:lnTo>
                  <a:lnTo>
                    <a:pt x="8133" y="514544"/>
                  </a:lnTo>
                  <a:lnTo>
                    <a:pt x="0" y="4571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39183" y="3681425"/>
            <a:ext cx="1499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Laboratorium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38637" y="4454461"/>
            <a:ext cx="2097405" cy="923925"/>
            <a:chOff x="4338637" y="4454461"/>
            <a:chExt cx="2097405" cy="923925"/>
          </a:xfrm>
        </p:grpSpPr>
        <p:sp>
          <p:nvSpPr>
            <p:cNvPr id="15" name="object 15"/>
            <p:cNvSpPr/>
            <p:nvPr/>
          </p:nvSpPr>
          <p:spPr>
            <a:xfrm>
              <a:off x="4343400" y="4459223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1043939" y="0"/>
                  </a:moveTo>
                  <a:lnTo>
                    <a:pt x="977916" y="899"/>
                  </a:lnTo>
                  <a:lnTo>
                    <a:pt x="912984" y="3562"/>
                  </a:lnTo>
                  <a:lnTo>
                    <a:pt x="849267" y="7935"/>
                  </a:lnTo>
                  <a:lnTo>
                    <a:pt x="786885" y="13965"/>
                  </a:lnTo>
                  <a:lnTo>
                    <a:pt x="725962" y="21597"/>
                  </a:lnTo>
                  <a:lnTo>
                    <a:pt x="666619" y="30778"/>
                  </a:lnTo>
                  <a:lnTo>
                    <a:pt x="608980" y="41455"/>
                  </a:lnTo>
                  <a:lnTo>
                    <a:pt x="553166" y="53573"/>
                  </a:lnTo>
                  <a:lnTo>
                    <a:pt x="499299" y="67080"/>
                  </a:lnTo>
                  <a:lnTo>
                    <a:pt x="447502" y="81922"/>
                  </a:lnTo>
                  <a:lnTo>
                    <a:pt x="397897" y="98045"/>
                  </a:lnTo>
                  <a:lnTo>
                    <a:pt x="350606" y="115396"/>
                  </a:lnTo>
                  <a:lnTo>
                    <a:pt x="305752" y="133921"/>
                  </a:lnTo>
                  <a:lnTo>
                    <a:pt x="263457" y="153566"/>
                  </a:lnTo>
                  <a:lnTo>
                    <a:pt x="223842" y="174278"/>
                  </a:lnTo>
                  <a:lnTo>
                    <a:pt x="187031" y="196004"/>
                  </a:lnTo>
                  <a:lnTo>
                    <a:pt x="153146" y="218689"/>
                  </a:lnTo>
                  <a:lnTo>
                    <a:pt x="122308" y="242280"/>
                  </a:lnTo>
                  <a:lnTo>
                    <a:pt x="70265" y="291967"/>
                  </a:lnTo>
                  <a:lnTo>
                    <a:pt x="31881" y="344634"/>
                  </a:lnTo>
                  <a:lnTo>
                    <a:pt x="8133" y="399855"/>
                  </a:lnTo>
                  <a:lnTo>
                    <a:pt x="0" y="457200"/>
                  </a:lnTo>
                  <a:lnTo>
                    <a:pt x="2053" y="486110"/>
                  </a:lnTo>
                  <a:lnTo>
                    <a:pt x="18116" y="542447"/>
                  </a:lnTo>
                  <a:lnTo>
                    <a:pt x="49304" y="596444"/>
                  </a:lnTo>
                  <a:lnTo>
                    <a:pt x="94640" y="647675"/>
                  </a:lnTo>
                  <a:lnTo>
                    <a:pt x="153146" y="695710"/>
                  </a:lnTo>
                  <a:lnTo>
                    <a:pt x="187031" y="718395"/>
                  </a:lnTo>
                  <a:lnTo>
                    <a:pt x="223842" y="740121"/>
                  </a:lnTo>
                  <a:lnTo>
                    <a:pt x="263457" y="760833"/>
                  </a:lnTo>
                  <a:lnTo>
                    <a:pt x="305752" y="780478"/>
                  </a:lnTo>
                  <a:lnTo>
                    <a:pt x="350606" y="799003"/>
                  </a:lnTo>
                  <a:lnTo>
                    <a:pt x="397897" y="816354"/>
                  </a:lnTo>
                  <a:lnTo>
                    <a:pt x="447502" y="832477"/>
                  </a:lnTo>
                  <a:lnTo>
                    <a:pt x="499299" y="847319"/>
                  </a:lnTo>
                  <a:lnTo>
                    <a:pt x="553166" y="860826"/>
                  </a:lnTo>
                  <a:lnTo>
                    <a:pt x="608980" y="872944"/>
                  </a:lnTo>
                  <a:lnTo>
                    <a:pt x="666619" y="883621"/>
                  </a:lnTo>
                  <a:lnTo>
                    <a:pt x="725962" y="892802"/>
                  </a:lnTo>
                  <a:lnTo>
                    <a:pt x="786885" y="900434"/>
                  </a:lnTo>
                  <a:lnTo>
                    <a:pt x="849267" y="906464"/>
                  </a:lnTo>
                  <a:lnTo>
                    <a:pt x="912984" y="910837"/>
                  </a:lnTo>
                  <a:lnTo>
                    <a:pt x="977916" y="913500"/>
                  </a:lnTo>
                  <a:lnTo>
                    <a:pt x="1043939" y="914400"/>
                  </a:lnTo>
                  <a:lnTo>
                    <a:pt x="1109963" y="913500"/>
                  </a:lnTo>
                  <a:lnTo>
                    <a:pt x="1174895" y="910837"/>
                  </a:lnTo>
                  <a:lnTo>
                    <a:pt x="1238612" y="906464"/>
                  </a:lnTo>
                  <a:lnTo>
                    <a:pt x="1300994" y="900434"/>
                  </a:lnTo>
                  <a:lnTo>
                    <a:pt x="1361917" y="892802"/>
                  </a:lnTo>
                  <a:lnTo>
                    <a:pt x="1421260" y="883621"/>
                  </a:lnTo>
                  <a:lnTo>
                    <a:pt x="1478899" y="872944"/>
                  </a:lnTo>
                  <a:lnTo>
                    <a:pt x="1534713" y="860826"/>
                  </a:lnTo>
                  <a:lnTo>
                    <a:pt x="1588580" y="847319"/>
                  </a:lnTo>
                  <a:lnTo>
                    <a:pt x="1640377" y="832477"/>
                  </a:lnTo>
                  <a:lnTo>
                    <a:pt x="1689982" y="816354"/>
                  </a:lnTo>
                  <a:lnTo>
                    <a:pt x="1737273" y="799003"/>
                  </a:lnTo>
                  <a:lnTo>
                    <a:pt x="1782127" y="780478"/>
                  </a:lnTo>
                  <a:lnTo>
                    <a:pt x="1824422" y="760833"/>
                  </a:lnTo>
                  <a:lnTo>
                    <a:pt x="1864037" y="740121"/>
                  </a:lnTo>
                  <a:lnTo>
                    <a:pt x="1900848" y="718395"/>
                  </a:lnTo>
                  <a:lnTo>
                    <a:pt x="1934733" y="695710"/>
                  </a:lnTo>
                  <a:lnTo>
                    <a:pt x="1965571" y="672119"/>
                  </a:lnTo>
                  <a:lnTo>
                    <a:pt x="2017614" y="622432"/>
                  </a:lnTo>
                  <a:lnTo>
                    <a:pt x="2055998" y="569765"/>
                  </a:lnTo>
                  <a:lnTo>
                    <a:pt x="2079746" y="514544"/>
                  </a:lnTo>
                  <a:lnTo>
                    <a:pt x="2087879" y="457200"/>
                  </a:lnTo>
                  <a:lnTo>
                    <a:pt x="2085826" y="428289"/>
                  </a:lnTo>
                  <a:lnTo>
                    <a:pt x="2069763" y="371952"/>
                  </a:lnTo>
                  <a:lnTo>
                    <a:pt x="2038575" y="317955"/>
                  </a:lnTo>
                  <a:lnTo>
                    <a:pt x="1993239" y="266724"/>
                  </a:lnTo>
                  <a:lnTo>
                    <a:pt x="1934733" y="218689"/>
                  </a:lnTo>
                  <a:lnTo>
                    <a:pt x="1900848" y="196004"/>
                  </a:lnTo>
                  <a:lnTo>
                    <a:pt x="1864037" y="174278"/>
                  </a:lnTo>
                  <a:lnTo>
                    <a:pt x="1824422" y="153566"/>
                  </a:lnTo>
                  <a:lnTo>
                    <a:pt x="1782127" y="133921"/>
                  </a:lnTo>
                  <a:lnTo>
                    <a:pt x="1737273" y="115396"/>
                  </a:lnTo>
                  <a:lnTo>
                    <a:pt x="1689982" y="98045"/>
                  </a:lnTo>
                  <a:lnTo>
                    <a:pt x="1640377" y="81922"/>
                  </a:lnTo>
                  <a:lnTo>
                    <a:pt x="1588580" y="67080"/>
                  </a:lnTo>
                  <a:lnTo>
                    <a:pt x="1534713" y="53573"/>
                  </a:lnTo>
                  <a:lnTo>
                    <a:pt x="1478899" y="41455"/>
                  </a:lnTo>
                  <a:lnTo>
                    <a:pt x="1421260" y="30778"/>
                  </a:lnTo>
                  <a:lnTo>
                    <a:pt x="1361917" y="21597"/>
                  </a:lnTo>
                  <a:lnTo>
                    <a:pt x="1300994" y="13965"/>
                  </a:lnTo>
                  <a:lnTo>
                    <a:pt x="1238612" y="7935"/>
                  </a:lnTo>
                  <a:lnTo>
                    <a:pt x="1174895" y="3562"/>
                  </a:lnTo>
                  <a:lnTo>
                    <a:pt x="1109963" y="899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43400" y="4459223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0" y="457200"/>
                  </a:moveTo>
                  <a:lnTo>
                    <a:pt x="8133" y="399855"/>
                  </a:lnTo>
                  <a:lnTo>
                    <a:pt x="31881" y="344634"/>
                  </a:lnTo>
                  <a:lnTo>
                    <a:pt x="70265" y="291967"/>
                  </a:lnTo>
                  <a:lnTo>
                    <a:pt x="122308" y="242280"/>
                  </a:lnTo>
                  <a:lnTo>
                    <a:pt x="153146" y="218689"/>
                  </a:lnTo>
                  <a:lnTo>
                    <a:pt x="187031" y="196004"/>
                  </a:lnTo>
                  <a:lnTo>
                    <a:pt x="223842" y="174278"/>
                  </a:lnTo>
                  <a:lnTo>
                    <a:pt x="263457" y="153566"/>
                  </a:lnTo>
                  <a:lnTo>
                    <a:pt x="305752" y="133921"/>
                  </a:lnTo>
                  <a:lnTo>
                    <a:pt x="350606" y="115396"/>
                  </a:lnTo>
                  <a:lnTo>
                    <a:pt x="397897" y="98045"/>
                  </a:lnTo>
                  <a:lnTo>
                    <a:pt x="447502" y="81922"/>
                  </a:lnTo>
                  <a:lnTo>
                    <a:pt x="499299" y="67080"/>
                  </a:lnTo>
                  <a:lnTo>
                    <a:pt x="553166" y="53573"/>
                  </a:lnTo>
                  <a:lnTo>
                    <a:pt x="608980" y="41455"/>
                  </a:lnTo>
                  <a:lnTo>
                    <a:pt x="666619" y="30778"/>
                  </a:lnTo>
                  <a:lnTo>
                    <a:pt x="725962" y="21597"/>
                  </a:lnTo>
                  <a:lnTo>
                    <a:pt x="786885" y="13965"/>
                  </a:lnTo>
                  <a:lnTo>
                    <a:pt x="849267" y="7935"/>
                  </a:lnTo>
                  <a:lnTo>
                    <a:pt x="912984" y="3562"/>
                  </a:lnTo>
                  <a:lnTo>
                    <a:pt x="977916" y="899"/>
                  </a:lnTo>
                  <a:lnTo>
                    <a:pt x="1043939" y="0"/>
                  </a:lnTo>
                  <a:lnTo>
                    <a:pt x="1109963" y="899"/>
                  </a:lnTo>
                  <a:lnTo>
                    <a:pt x="1174895" y="3562"/>
                  </a:lnTo>
                  <a:lnTo>
                    <a:pt x="1238612" y="7935"/>
                  </a:lnTo>
                  <a:lnTo>
                    <a:pt x="1300994" y="13965"/>
                  </a:lnTo>
                  <a:lnTo>
                    <a:pt x="1361917" y="21597"/>
                  </a:lnTo>
                  <a:lnTo>
                    <a:pt x="1421260" y="30778"/>
                  </a:lnTo>
                  <a:lnTo>
                    <a:pt x="1478899" y="41455"/>
                  </a:lnTo>
                  <a:lnTo>
                    <a:pt x="1534713" y="53573"/>
                  </a:lnTo>
                  <a:lnTo>
                    <a:pt x="1588580" y="67080"/>
                  </a:lnTo>
                  <a:lnTo>
                    <a:pt x="1640377" y="81922"/>
                  </a:lnTo>
                  <a:lnTo>
                    <a:pt x="1689982" y="98045"/>
                  </a:lnTo>
                  <a:lnTo>
                    <a:pt x="1737273" y="115396"/>
                  </a:lnTo>
                  <a:lnTo>
                    <a:pt x="1782127" y="133921"/>
                  </a:lnTo>
                  <a:lnTo>
                    <a:pt x="1824422" y="153566"/>
                  </a:lnTo>
                  <a:lnTo>
                    <a:pt x="1864037" y="174278"/>
                  </a:lnTo>
                  <a:lnTo>
                    <a:pt x="1900848" y="196004"/>
                  </a:lnTo>
                  <a:lnTo>
                    <a:pt x="1934733" y="218689"/>
                  </a:lnTo>
                  <a:lnTo>
                    <a:pt x="1965571" y="242280"/>
                  </a:lnTo>
                  <a:lnTo>
                    <a:pt x="2017614" y="291967"/>
                  </a:lnTo>
                  <a:lnTo>
                    <a:pt x="2055998" y="344634"/>
                  </a:lnTo>
                  <a:lnTo>
                    <a:pt x="2079746" y="399855"/>
                  </a:lnTo>
                  <a:lnTo>
                    <a:pt x="2087879" y="457200"/>
                  </a:lnTo>
                  <a:lnTo>
                    <a:pt x="2085826" y="486110"/>
                  </a:lnTo>
                  <a:lnTo>
                    <a:pt x="2069763" y="542447"/>
                  </a:lnTo>
                  <a:lnTo>
                    <a:pt x="2038575" y="596444"/>
                  </a:lnTo>
                  <a:lnTo>
                    <a:pt x="1993239" y="647675"/>
                  </a:lnTo>
                  <a:lnTo>
                    <a:pt x="1934733" y="695710"/>
                  </a:lnTo>
                  <a:lnTo>
                    <a:pt x="1900848" y="718395"/>
                  </a:lnTo>
                  <a:lnTo>
                    <a:pt x="1864037" y="740121"/>
                  </a:lnTo>
                  <a:lnTo>
                    <a:pt x="1824422" y="760833"/>
                  </a:lnTo>
                  <a:lnTo>
                    <a:pt x="1782127" y="780478"/>
                  </a:lnTo>
                  <a:lnTo>
                    <a:pt x="1737273" y="799003"/>
                  </a:lnTo>
                  <a:lnTo>
                    <a:pt x="1689982" y="816354"/>
                  </a:lnTo>
                  <a:lnTo>
                    <a:pt x="1640377" y="832477"/>
                  </a:lnTo>
                  <a:lnTo>
                    <a:pt x="1588580" y="847319"/>
                  </a:lnTo>
                  <a:lnTo>
                    <a:pt x="1534713" y="860826"/>
                  </a:lnTo>
                  <a:lnTo>
                    <a:pt x="1478899" y="872944"/>
                  </a:lnTo>
                  <a:lnTo>
                    <a:pt x="1421260" y="883621"/>
                  </a:lnTo>
                  <a:lnTo>
                    <a:pt x="1361917" y="892802"/>
                  </a:lnTo>
                  <a:lnTo>
                    <a:pt x="1300994" y="900434"/>
                  </a:lnTo>
                  <a:lnTo>
                    <a:pt x="1238612" y="906464"/>
                  </a:lnTo>
                  <a:lnTo>
                    <a:pt x="1174895" y="910837"/>
                  </a:lnTo>
                  <a:lnTo>
                    <a:pt x="1109963" y="913500"/>
                  </a:lnTo>
                  <a:lnTo>
                    <a:pt x="1043939" y="914400"/>
                  </a:lnTo>
                  <a:lnTo>
                    <a:pt x="977916" y="913500"/>
                  </a:lnTo>
                  <a:lnTo>
                    <a:pt x="912984" y="910837"/>
                  </a:lnTo>
                  <a:lnTo>
                    <a:pt x="849267" y="906464"/>
                  </a:lnTo>
                  <a:lnTo>
                    <a:pt x="786885" y="900434"/>
                  </a:lnTo>
                  <a:lnTo>
                    <a:pt x="725962" y="892802"/>
                  </a:lnTo>
                  <a:lnTo>
                    <a:pt x="666619" y="883621"/>
                  </a:lnTo>
                  <a:lnTo>
                    <a:pt x="608980" y="872944"/>
                  </a:lnTo>
                  <a:lnTo>
                    <a:pt x="553166" y="860826"/>
                  </a:lnTo>
                  <a:lnTo>
                    <a:pt x="499299" y="847319"/>
                  </a:lnTo>
                  <a:lnTo>
                    <a:pt x="447502" y="832477"/>
                  </a:lnTo>
                  <a:lnTo>
                    <a:pt x="397897" y="816354"/>
                  </a:lnTo>
                  <a:lnTo>
                    <a:pt x="350606" y="799003"/>
                  </a:lnTo>
                  <a:lnTo>
                    <a:pt x="305752" y="780478"/>
                  </a:lnTo>
                  <a:lnTo>
                    <a:pt x="263457" y="760833"/>
                  </a:lnTo>
                  <a:lnTo>
                    <a:pt x="223842" y="740121"/>
                  </a:lnTo>
                  <a:lnTo>
                    <a:pt x="187031" y="718395"/>
                  </a:lnTo>
                  <a:lnTo>
                    <a:pt x="153146" y="695710"/>
                  </a:lnTo>
                  <a:lnTo>
                    <a:pt x="122308" y="672119"/>
                  </a:lnTo>
                  <a:lnTo>
                    <a:pt x="70265" y="622432"/>
                  </a:lnTo>
                  <a:lnTo>
                    <a:pt x="31881" y="569765"/>
                  </a:lnTo>
                  <a:lnTo>
                    <a:pt x="8133" y="514544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852542" y="4761738"/>
            <a:ext cx="1068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Radiologi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34065" y="5519737"/>
            <a:ext cx="2097405" cy="923925"/>
            <a:chOff x="4334065" y="5519737"/>
            <a:chExt cx="2097405" cy="923925"/>
          </a:xfrm>
        </p:grpSpPr>
        <p:sp>
          <p:nvSpPr>
            <p:cNvPr id="19" name="object 19"/>
            <p:cNvSpPr/>
            <p:nvPr/>
          </p:nvSpPr>
          <p:spPr>
            <a:xfrm>
              <a:off x="4338828" y="5524500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1043939" y="0"/>
                  </a:moveTo>
                  <a:lnTo>
                    <a:pt x="977916" y="899"/>
                  </a:lnTo>
                  <a:lnTo>
                    <a:pt x="912984" y="3562"/>
                  </a:lnTo>
                  <a:lnTo>
                    <a:pt x="849267" y="7934"/>
                  </a:lnTo>
                  <a:lnTo>
                    <a:pt x="786885" y="13963"/>
                  </a:lnTo>
                  <a:lnTo>
                    <a:pt x="725962" y="21594"/>
                  </a:lnTo>
                  <a:lnTo>
                    <a:pt x="666619" y="30775"/>
                  </a:lnTo>
                  <a:lnTo>
                    <a:pt x="608980" y="41451"/>
                  </a:lnTo>
                  <a:lnTo>
                    <a:pt x="553166" y="53568"/>
                  </a:lnTo>
                  <a:lnTo>
                    <a:pt x="499299" y="67074"/>
                  </a:lnTo>
                  <a:lnTo>
                    <a:pt x="447502" y="81915"/>
                  </a:lnTo>
                  <a:lnTo>
                    <a:pt x="397897" y="98038"/>
                  </a:lnTo>
                  <a:lnTo>
                    <a:pt x="350606" y="115387"/>
                  </a:lnTo>
                  <a:lnTo>
                    <a:pt x="305752" y="133911"/>
                  </a:lnTo>
                  <a:lnTo>
                    <a:pt x="263457" y="153556"/>
                  </a:lnTo>
                  <a:lnTo>
                    <a:pt x="223842" y="174268"/>
                  </a:lnTo>
                  <a:lnTo>
                    <a:pt x="187031" y="195993"/>
                  </a:lnTo>
                  <a:lnTo>
                    <a:pt x="153146" y="218678"/>
                  </a:lnTo>
                  <a:lnTo>
                    <a:pt x="122308" y="242269"/>
                  </a:lnTo>
                  <a:lnTo>
                    <a:pt x="70265" y="291956"/>
                  </a:lnTo>
                  <a:lnTo>
                    <a:pt x="31881" y="344626"/>
                  </a:lnTo>
                  <a:lnTo>
                    <a:pt x="8133" y="399850"/>
                  </a:lnTo>
                  <a:lnTo>
                    <a:pt x="0" y="457200"/>
                  </a:lnTo>
                  <a:lnTo>
                    <a:pt x="2053" y="486113"/>
                  </a:lnTo>
                  <a:lnTo>
                    <a:pt x="18116" y="542454"/>
                  </a:lnTo>
                  <a:lnTo>
                    <a:pt x="49304" y="596454"/>
                  </a:lnTo>
                  <a:lnTo>
                    <a:pt x="94640" y="647686"/>
                  </a:lnTo>
                  <a:lnTo>
                    <a:pt x="153146" y="695721"/>
                  </a:lnTo>
                  <a:lnTo>
                    <a:pt x="187031" y="718406"/>
                  </a:lnTo>
                  <a:lnTo>
                    <a:pt x="223842" y="740131"/>
                  </a:lnTo>
                  <a:lnTo>
                    <a:pt x="263457" y="760843"/>
                  </a:lnTo>
                  <a:lnTo>
                    <a:pt x="305752" y="780488"/>
                  </a:lnTo>
                  <a:lnTo>
                    <a:pt x="350606" y="799012"/>
                  </a:lnTo>
                  <a:lnTo>
                    <a:pt x="397897" y="816361"/>
                  </a:lnTo>
                  <a:lnTo>
                    <a:pt x="447502" y="832484"/>
                  </a:lnTo>
                  <a:lnTo>
                    <a:pt x="499299" y="847325"/>
                  </a:lnTo>
                  <a:lnTo>
                    <a:pt x="553166" y="860831"/>
                  </a:lnTo>
                  <a:lnTo>
                    <a:pt x="608980" y="872948"/>
                  </a:lnTo>
                  <a:lnTo>
                    <a:pt x="666619" y="883624"/>
                  </a:lnTo>
                  <a:lnTo>
                    <a:pt x="725962" y="892805"/>
                  </a:lnTo>
                  <a:lnTo>
                    <a:pt x="786885" y="900436"/>
                  </a:lnTo>
                  <a:lnTo>
                    <a:pt x="849267" y="906465"/>
                  </a:lnTo>
                  <a:lnTo>
                    <a:pt x="912984" y="910837"/>
                  </a:lnTo>
                  <a:lnTo>
                    <a:pt x="977916" y="913500"/>
                  </a:lnTo>
                  <a:lnTo>
                    <a:pt x="1043939" y="914400"/>
                  </a:lnTo>
                  <a:lnTo>
                    <a:pt x="1109963" y="913500"/>
                  </a:lnTo>
                  <a:lnTo>
                    <a:pt x="1174895" y="910837"/>
                  </a:lnTo>
                  <a:lnTo>
                    <a:pt x="1238612" y="906465"/>
                  </a:lnTo>
                  <a:lnTo>
                    <a:pt x="1300994" y="900436"/>
                  </a:lnTo>
                  <a:lnTo>
                    <a:pt x="1361917" y="892805"/>
                  </a:lnTo>
                  <a:lnTo>
                    <a:pt x="1421260" y="883624"/>
                  </a:lnTo>
                  <a:lnTo>
                    <a:pt x="1478899" y="872948"/>
                  </a:lnTo>
                  <a:lnTo>
                    <a:pt x="1534713" y="860831"/>
                  </a:lnTo>
                  <a:lnTo>
                    <a:pt x="1588580" y="847325"/>
                  </a:lnTo>
                  <a:lnTo>
                    <a:pt x="1640377" y="832484"/>
                  </a:lnTo>
                  <a:lnTo>
                    <a:pt x="1689982" y="816361"/>
                  </a:lnTo>
                  <a:lnTo>
                    <a:pt x="1737273" y="799012"/>
                  </a:lnTo>
                  <a:lnTo>
                    <a:pt x="1782127" y="780488"/>
                  </a:lnTo>
                  <a:lnTo>
                    <a:pt x="1824422" y="760843"/>
                  </a:lnTo>
                  <a:lnTo>
                    <a:pt x="1864037" y="740131"/>
                  </a:lnTo>
                  <a:lnTo>
                    <a:pt x="1900848" y="718406"/>
                  </a:lnTo>
                  <a:lnTo>
                    <a:pt x="1934733" y="695721"/>
                  </a:lnTo>
                  <a:lnTo>
                    <a:pt x="1965571" y="672130"/>
                  </a:lnTo>
                  <a:lnTo>
                    <a:pt x="2017614" y="622443"/>
                  </a:lnTo>
                  <a:lnTo>
                    <a:pt x="2055998" y="569773"/>
                  </a:lnTo>
                  <a:lnTo>
                    <a:pt x="2079746" y="514549"/>
                  </a:lnTo>
                  <a:lnTo>
                    <a:pt x="2087880" y="457200"/>
                  </a:lnTo>
                  <a:lnTo>
                    <a:pt x="2085826" y="428286"/>
                  </a:lnTo>
                  <a:lnTo>
                    <a:pt x="2069763" y="371945"/>
                  </a:lnTo>
                  <a:lnTo>
                    <a:pt x="2038575" y="317945"/>
                  </a:lnTo>
                  <a:lnTo>
                    <a:pt x="1993239" y="266713"/>
                  </a:lnTo>
                  <a:lnTo>
                    <a:pt x="1934733" y="218678"/>
                  </a:lnTo>
                  <a:lnTo>
                    <a:pt x="1900848" y="195993"/>
                  </a:lnTo>
                  <a:lnTo>
                    <a:pt x="1864037" y="174268"/>
                  </a:lnTo>
                  <a:lnTo>
                    <a:pt x="1824422" y="153556"/>
                  </a:lnTo>
                  <a:lnTo>
                    <a:pt x="1782127" y="133911"/>
                  </a:lnTo>
                  <a:lnTo>
                    <a:pt x="1737273" y="115387"/>
                  </a:lnTo>
                  <a:lnTo>
                    <a:pt x="1689982" y="98038"/>
                  </a:lnTo>
                  <a:lnTo>
                    <a:pt x="1640377" y="81915"/>
                  </a:lnTo>
                  <a:lnTo>
                    <a:pt x="1588580" y="67074"/>
                  </a:lnTo>
                  <a:lnTo>
                    <a:pt x="1534713" y="53568"/>
                  </a:lnTo>
                  <a:lnTo>
                    <a:pt x="1478899" y="41451"/>
                  </a:lnTo>
                  <a:lnTo>
                    <a:pt x="1421260" y="30775"/>
                  </a:lnTo>
                  <a:lnTo>
                    <a:pt x="1361917" y="21594"/>
                  </a:lnTo>
                  <a:lnTo>
                    <a:pt x="1300994" y="13963"/>
                  </a:lnTo>
                  <a:lnTo>
                    <a:pt x="1238612" y="7934"/>
                  </a:lnTo>
                  <a:lnTo>
                    <a:pt x="1174895" y="3562"/>
                  </a:lnTo>
                  <a:lnTo>
                    <a:pt x="1109963" y="899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38828" y="5524500"/>
              <a:ext cx="2087880" cy="914400"/>
            </a:xfrm>
            <a:custGeom>
              <a:avLst/>
              <a:gdLst/>
              <a:ahLst/>
              <a:cxnLst/>
              <a:rect l="l" t="t" r="r" b="b"/>
              <a:pathLst>
                <a:path w="2087879" h="914400">
                  <a:moveTo>
                    <a:pt x="0" y="457200"/>
                  </a:moveTo>
                  <a:lnTo>
                    <a:pt x="8133" y="399850"/>
                  </a:lnTo>
                  <a:lnTo>
                    <a:pt x="31881" y="344626"/>
                  </a:lnTo>
                  <a:lnTo>
                    <a:pt x="70265" y="291956"/>
                  </a:lnTo>
                  <a:lnTo>
                    <a:pt x="122308" y="242269"/>
                  </a:lnTo>
                  <a:lnTo>
                    <a:pt x="153146" y="218678"/>
                  </a:lnTo>
                  <a:lnTo>
                    <a:pt x="187031" y="195993"/>
                  </a:lnTo>
                  <a:lnTo>
                    <a:pt x="223842" y="174268"/>
                  </a:lnTo>
                  <a:lnTo>
                    <a:pt x="263457" y="153556"/>
                  </a:lnTo>
                  <a:lnTo>
                    <a:pt x="305752" y="133911"/>
                  </a:lnTo>
                  <a:lnTo>
                    <a:pt x="350606" y="115387"/>
                  </a:lnTo>
                  <a:lnTo>
                    <a:pt x="397897" y="98038"/>
                  </a:lnTo>
                  <a:lnTo>
                    <a:pt x="447502" y="81915"/>
                  </a:lnTo>
                  <a:lnTo>
                    <a:pt x="499299" y="67074"/>
                  </a:lnTo>
                  <a:lnTo>
                    <a:pt x="553166" y="53568"/>
                  </a:lnTo>
                  <a:lnTo>
                    <a:pt x="608980" y="41451"/>
                  </a:lnTo>
                  <a:lnTo>
                    <a:pt x="666619" y="30775"/>
                  </a:lnTo>
                  <a:lnTo>
                    <a:pt x="725962" y="21594"/>
                  </a:lnTo>
                  <a:lnTo>
                    <a:pt x="786885" y="13963"/>
                  </a:lnTo>
                  <a:lnTo>
                    <a:pt x="849267" y="7934"/>
                  </a:lnTo>
                  <a:lnTo>
                    <a:pt x="912984" y="3562"/>
                  </a:lnTo>
                  <a:lnTo>
                    <a:pt x="977916" y="899"/>
                  </a:lnTo>
                  <a:lnTo>
                    <a:pt x="1043939" y="0"/>
                  </a:lnTo>
                  <a:lnTo>
                    <a:pt x="1109963" y="899"/>
                  </a:lnTo>
                  <a:lnTo>
                    <a:pt x="1174895" y="3562"/>
                  </a:lnTo>
                  <a:lnTo>
                    <a:pt x="1238612" y="7934"/>
                  </a:lnTo>
                  <a:lnTo>
                    <a:pt x="1300994" y="13963"/>
                  </a:lnTo>
                  <a:lnTo>
                    <a:pt x="1361917" y="21594"/>
                  </a:lnTo>
                  <a:lnTo>
                    <a:pt x="1421260" y="30775"/>
                  </a:lnTo>
                  <a:lnTo>
                    <a:pt x="1478899" y="41451"/>
                  </a:lnTo>
                  <a:lnTo>
                    <a:pt x="1534713" y="53568"/>
                  </a:lnTo>
                  <a:lnTo>
                    <a:pt x="1588580" y="67074"/>
                  </a:lnTo>
                  <a:lnTo>
                    <a:pt x="1640377" y="81915"/>
                  </a:lnTo>
                  <a:lnTo>
                    <a:pt x="1689982" y="98038"/>
                  </a:lnTo>
                  <a:lnTo>
                    <a:pt x="1737273" y="115387"/>
                  </a:lnTo>
                  <a:lnTo>
                    <a:pt x="1782127" y="133911"/>
                  </a:lnTo>
                  <a:lnTo>
                    <a:pt x="1824422" y="153556"/>
                  </a:lnTo>
                  <a:lnTo>
                    <a:pt x="1864037" y="174268"/>
                  </a:lnTo>
                  <a:lnTo>
                    <a:pt x="1900848" y="195993"/>
                  </a:lnTo>
                  <a:lnTo>
                    <a:pt x="1934733" y="218678"/>
                  </a:lnTo>
                  <a:lnTo>
                    <a:pt x="1965571" y="242269"/>
                  </a:lnTo>
                  <a:lnTo>
                    <a:pt x="2017614" y="291956"/>
                  </a:lnTo>
                  <a:lnTo>
                    <a:pt x="2055998" y="344626"/>
                  </a:lnTo>
                  <a:lnTo>
                    <a:pt x="2079746" y="399850"/>
                  </a:lnTo>
                  <a:lnTo>
                    <a:pt x="2087880" y="457200"/>
                  </a:lnTo>
                  <a:lnTo>
                    <a:pt x="2085826" y="486113"/>
                  </a:lnTo>
                  <a:lnTo>
                    <a:pt x="2069763" y="542454"/>
                  </a:lnTo>
                  <a:lnTo>
                    <a:pt x="2038575" y="596454"/>
                  </a:lnTo>
                  <a:lnTo>
                    <a:pt x="1993239" y="647686"/>
                  </a:lnTo>
                  <a:lnTo>
                    <a:pt x="1934733" y="695721"/>
                  </a:lnTo>
                  <a:lnTo>
                    <a:pt x="1900848" y="718406"/>
                  </a:lnTo>
                  <a:lnTo>
                    <a:pt x="1864037" y="740131"/>
                  </a:lnTo>
                  <a:lnTo>
                    <a:pt x="1824422" y="760843"/>
                  </a:lnTo>
                  <a:lnTo>
                    <a:pt x="1782127" y="780488"/>
                  </a:lnTo>
                  <a:lnTo>
                    <a:pt x="1737273" y="799012"/>
                  </a:lnTo>
                  <a:lnTo>
                    <a:pt x="1689982" y="816361"/>
                  </a:lnTo>
                  <a:lnTo>
                    <a:pt x="1640377" y="832484"/>
                  </a:lnTo>
                  <a:lnTo>
                    <a:pt x="1588580" y="847325"/>
                  </a:lnTo>
                  <a:lnTo>
                    <a:pt x="1534713" y="860831"/>
                  </a:lnTo>
                  <a:lnTo>
                    <a:pt x="1478899" y="872948"/>
                  </a:lnTo>
                  <a:lnTo>
                    <a:pt x="1421260" y="883624"/>
                  </a:lnTo>
                  <a:lnTo>
                    <a:pt x="1361917" y="892805"/>
                  </a:lnTo>
                  <a:lnTo>
                    <a:pt x="1300994" y="900436"/>
                  </a:lnTo>
                  <a:lnTo>
                    <a:pt x="1238612" y="906465"/>
                  </a:lnTo>
                  <a:lnTo>
                    <a:pt x="1174895" y="910837"/>
                  </a:lnTo>
                  <a:lnTo>
                    <a:pt x="1109963" y="913500"/>
                  </a:lnTo>
                  <a:lnTo>
                    <a:pt x="1043939" y="914400"/>
                  </a:lnTo>
                  <a:lnTo>
                    <a:pt x="977916" y="913500"/>
                  </a:lnTo>
                  <a:lnTo>
                    <a:pt x="912984" y="910837"/>
                  </a:lnTo>
                  <a:lnTo>
                    <a:pt x="849267" y="906465"/>
                  </a:lnTo>
                  <a:lnTo>
                    <a:pt x="786885" y="900436"/>
                  </a:lnTo>
                  <a:lnTo>
                    <a:pt x="725962" y="892805"/>
                  </a:lnTo>
                  <a:lnTo>
                    <a:pt x="666619" y="883624"/>
                  </a:lnTo>
                  <a:lnTo>
                    <a:pt x="608980" y="872948"/>
                  </a:lnTo>
                  <a:lnTo>
                    <a:pt x="553166" y="860831"/>
                  </a:lnTo>
                  <a:lnTo>
                    <a:pt x="499299" y="847325"/>
                  </a:lnTo>
                  <a:lnTo>
                    <a:pt x="447502" y="832484"/>
                  </a:lnTo>
                  <a:lnTo>
                    <a:pt x="397897" y="816361"/>
                  </a:lnTo>
                  <a:lnTo>
                    <a:pt x="350606" y="799012"/>
                  </a:lnTo>
                  <a:lnTo>
                    <a:pt x="305752" y="780488"/>
                  </a:lnTo>
                  <a:lnTo>
                    <a:pt x="263457" y="760843"/>
                  </a:lnTo>
                  <a:lnTo>
                    <a:pt x="223842" y="740131"/>
                  </a:lnTo>
                  <a:lnTo>
                    <a:pt x="187031" y="718406"/>
                  </a:lnTo>
                  <a:lnTo>
                    <a:pt x="153146" y="695721"/>
                  </a:lnTo>
                  <a:lnTo>
                    <a:pt x="122308" y="672130"/>
                  </a:lnTo>
                  <a:lnTo>
                    <a:pt x="70265" y="622443"/>
                  </a:lnTo>
                  <a:lnTo>
                    <a:pt x="31881" y="569773"/>
                  </a:lnTo>
                  <a:lnTo>
                    <a:pt x="8133" y="514549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70450" y="5827267"/>
            <a:ext cx="102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Tindakan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47744" y="3240785"/>
            <a:ext cx="325120" cy="2774950"/>
            <a:chOff x="4047744" y="3240785"/>
            <a:chExt cx="325120" cy="2774950"/>
          </a:xfrm>
        </p:grpSpPr>
        <p:sp>
          <p:nvSpPr>
            <p:cNvPr id="23" name="object 23"/>
            <p:cNvSpPr/>
            <p:nvPr/>
          </p:nvSpPr>
          <p:spPr>
            <a:xfrm>
              <a:off x="4066794" y="3240785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47744" y="3807332"/>
              <a:ext cx="325120" cy="2208530"/>
            </a:xfrm>
            <a:custGeom>
              <a:avLst/>
              <a:gdLst/>
              <a:ahLst/>
              <a:cxnLst/>
              <a:rect l="l" t="t" r="r" b="b"/>
              <a:pathLst>
                <a:path w="325120" h="2208529">
                  <a:moveTo>
                    <a:pt x="306324" y="2169795"/>
                  </a:moveTo>
                  <a:lnTo>
                    <a:pt x="294132" y="2163775"/>
                  </a:lnTo>
                  <a:lnTo>
                    <a:pt x="229997" y="2132088"/>
                  </a:lnTo>
                  <a:lnTo>
                    <a:pt x="230149" y="2163851"/>
                  </a:lnTo>
                  <a:lnTo>
                    <a:pt x="0" y="2165032"/>
                  </a:lnTo>
                  <a:lnTo>
                    <a:pt x="0" y="2177732"/>
                  </a:lnTo>
                  <a:lnTo>
                    <a:pt x="230212" y="2176551"/>
                  </a:lnTo>
                  <a:lnTo>
                    <a:pt x="230378" y="2208288"/>
                  </a:lnTo>
                  <a:lnTo>
                    <a:pt x="306324" y="2169795"/>
                  </a:lnTo>
                  <a:close/>
                </a:path>
                <a:path w="325120" h="2208529">
                  <a:moveTo>
                    <a:pt x="310896" y="37719"/>
                  </a:moveTo>
                  <a:lnTo>
                    <a:pt x="298805" y="31750"/>
                  </a:lnTo>
                  <a:lnTo>
                    <a:pt x="234569" y="0"/>
                  </a:lnTo>
                  <a:lnTo>
                    <a:pt x="234721" y="31813"/>
                  </a:lnTo>
                  <a:lnTo>
                    <a:pt x="4572" y="32893"/>
                  </a:lnTo>
                  <a:lnTo>
                    <a:pt x="4572" y="45593"/>
                  </a:lnTo>
                  <a:lnTo>
                    <a:pt x="234784" y="44513"/>
                  </a:lnTo>
                  <a:lnTo>
                    <a:pt x="234950" y="76200"/>
                  </a:lnTo>
                  <a:lnTo>
                    <a:pt x="310896" y="37719"/>
                  </a:lnTo>
                  <a:close/>
                </a:path>
                <a:path w="325120" h="2208529">
                  <a:moveTo>
                    <a:pt x="324612" y="1104519"/>
                  </a:moveTo>
                  <a:lnTo>
                    <a:pt x="312521" y="1098550"/>
                  </a:lnTo>
                  <a:lnTo>
                    <a:pt x="248285" y="1066800"/>
                  </a:lnTo>
                  <a:lnTo>
                    <a:pt x="248437" y="1098613"/>
                  </a:lnTo>
                  <a:lnTo>
                    <a:pt x="18288" y="1099693"/>
                  </a:lnTo>
                  <a:lnTo>
                    <a:pt x="18288" y="1112393"/>
                  </a:lnTo>
                  <a:lnTo>
                    <a:pt x="248500" y="1111313"/>
                  </a:lnTo>
                  <a:lnTo>
                    <a:pt x="248666" y="1143000"/>
                  </a:lnTo>
                  <a:lnTo>
                    <a:pt x="324612" y="11045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728459" y="2366772"/>
            <a:ext cx="730250" cy="495300"/>
            <a:chOff x="6728459" y="2366772"/>
            <a:chExt cx="730250" cy="495300"/>
          </a:xfrm>
        </p:grpSpPr>
        <p:sp>
          <p:nvSpPr>
            <p:cNvPr id="26" name="object 26"/>
            <p:cNvSpPr/>
            <p:nvPr/>
          </p:nvSpPr>
          <p:spPr>
            <a:xfrm>
              <a:off x="6733032" y="2371343"/>
              <a:ext cx="721360" cy="486409"/>
            </a:xfrm>
            <a:custGeom>
              <a:avLst/>
              <a:gdLst/>
              <a:ahLst/>
              <a:cxnLst/>
              <a:rect l="l" t="t" r="r" b="b"/>
              <a:pathLst>
                <a:path w="721359" h="486410">
                  <a:moveTo>
                    <a:pt x="22517" y="121539"/>
                  </a:moveTo>
                  <a:lnTo>
                    <a:pt x="0" y="121539"/>
                  </a:lnTo>
                  <a:lnTo>
                    <a:pt x="0" y="364617"/>
                  </a:lnTo>
                  <a:lnTo>
                    <a:pt x="22517" y="364617"/>
                  </a:lnTo>
                  <a:lnTo>
                    <a:pt x="22517" y="121539"/>
                  </a:lnTo>
                  <a:close/>
                </a:path>
                <a:path w="721359" h="486410">
                  <a:moveTo>
                    <a:pt x="90131" y="121539"/>
                  </a:moveTo>
                  <a:lnTo>
                    <a:pt x="45085" y="121539"/>
                  </a:lnTo>
                  <a:lnTo>
                    <a:pt x="45085" y="364617"/>
                  </a:lnTo>
                  <a:lnTo>
                    <a:pt x="90131" y="364617"/>
                  </a:lnTo>
                  <a:lnTo>
                    <a:pt x="90131" y="121539"/>
                  </a:lnTo>
                  <a:close/>
                </a:path>
                <a:path w="721359" h="486410">
                  <a:moveTo>
                    <a:pt x="720852" y="243078"/>
                  </a:moveTo>
                  <a:lnTo>
                    <a:pt x="540639" y="0"/>
                  </a:lnTo>
                  <a:lnTo>
                    <a:pt x="540639" y="121539"/>
                  </a:lnTo>
                  <a:lnTo>
                    <a:pt x="112649" y="121539"/>
                  </a:lnTo>
                  <a:lnTo>
                    <a:pt x="112649" y="364617"/>
                  </a:lnTo>
                  <a:lnTo>
                    <a:pt x="540639" y="364617"/>
                  </a:lnTo>
                  <a:lnTo>
                    <a:pt x="540639" y="486156"/>
                  </a:lnTo>
                  <a:lnTo>
                    <a:pt x="720852" y="24307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33031" y="2371344"/>
              <a:ext cx="721360" cy="486409"/>
            </a:xfrm>
            <a:custGeom>
              <a:avLst/>
              <a:gdLst/>
              <a:ahLst/>
              <a:cxnLst/>
              <a:rect l="l" t="t" r="r" b="b"/>
              <a:pathLst>
                <a:path w="721359" h="486410">
                  <a:moveTo>
                    <a:pt x="540639" y="0"/>
                  </a:moveTo>
                  <a:lnTo>
                    <a:pt x="540639" y="121538"/>
                  </a:lnTo>
                  <a:lnTo>
                    <a:pt x="112649" y="121538"/>
                  </a:lnTo>
                  <a:lnTo>
                    <a:pt x="112649" y="364616"/>
                  </a:lnTo>
                  <a:lnTo>
                    <a:pt x="540639" y="364616"/>
                  </a:lnTo>
                  <a:lnTo>
                    <a:pt x="540639" y="486155"/>
                  </a:lnTo>
                  <a:lnTo>
                    <a:pt x="720851" y="243077"/>
                  </a:lnTo>
                  <a:lnTo>
                    <a:pt x="540639" y="0"/>
                  </a:lnTo>
                  <a:close/>
                </a:path>
                <a:path w="721359" h="486410">
                  <a:moveTo>
                    <a:pt x="45085" y="364616"/>
                  </a:moveTo>
                  <a:lnTo>
                    <a:pt x="90138" y="364616"/>
                  </a:lnTo>
                  <a:lnTo>
                    <a:pt x="90138" y="121538"/>
                  </a:lnTo>
                  <a:lnTo>
                    <a:pt x="45085" y="121538"/>
                  </a:lnTo>
                  <a:lnTo>
                    <a:pt x="45085" y="364616"/>
                  </a:lnTo>
                  <a:close/>
                </a:path>
                <a:path w="721359" h="486410">
                  <a:moveTo>
                    <a:pt x="0" y="364616"/>
                  </a:moveTo>
                  <a:lnTo>
                    <a:pt x="22525" y="364616"/>
                  </a:lnTo>
                  <a:lnTo>
                    <a:pt x="22525" y="121538"/>
                  </a:lnTo>
                  <a:lnTo>
                    <a:pt x="0" y="121538"/>
                  </a:lnTo>
                  <a:lnTo>
                    <a:pt x="0" y="3646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534465" y="2142553"/>
            <a:ext cx="1233805" cy="923925"/>
            <a:chOff x="7534465" y="2142553"/>
            <a:chExt cx="1233805" cy="923925"/>
          </a:xfrm>
        </p:grpSpPr>
        <p:sp>
          <p:nvSpPr>
            <p:cNvPr id="29" name="object 29"/>
            <p:cNvSpPr/>
            <p:nvPr/>
          </p:nvSpPr>
          <p:spPr>
            <a:xfrm>
              <a:off x="7539228" y="2147316"/>
              <a:ext cx="1224280" cy="914400"/>
            </a:xfrm>
            <a:custGeom>
              <a:avLst/>
              <a:gdLst/>
              <a:ahLst/>
              <a:cxnLst/>
              <a:rect l="l" t="t" r="r" b="b"/>
              <a:pathLst>
                <a:path w="1224279" h="914400">
                  <a:moveTo>
                    <a:pt x="1223772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223772" y="914400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00A7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39228" y="2147316"/>
              <a:ext cx="1224280" cy="914400"/>
            </a:xfrm>
            <a:custGeom>
              <a:avLst/>
              <a:gdLst/>
              <a:ahLst/>
              <a:cxnLst/>
              <a:rect l="l" t="t" r="r" b="b"/>
              <a:pathLst>
                <a:path w="1224279" h="914400">
                  <a:moveTo>
                    <a:pt x="0" y="914400"/>
                  </a:moveTo>
                  <a:lnTo>
                    <a:pt x="1223772" y="914400"/>
                  </a:lnTo>
                  <a:lnTo>
                    <a:pt x="1223772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616190" y="2373630"/>
            <a:ext cx="10750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Code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Expert (Grouper)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16468" y="3521964"/>
            <a:ext cx="2243455" cy="702945"/>
          </a:xfrm>
          <a:custGeom>
            <a:avLst/>
            <a:gdLst/>
            <a:ahLst/>
            <a:cxnLst/>
            <a:rect l="l" t="t" r="r" b="b"/>
            <a:pathLst>
              <a:path w="2243454" h="702945">
                <a:moveTo>
                  <a:pt x="2243328" y="0"/>
                </a:moveTo>
                <a:lnTo>
                  <a:pt x="0" y="0"/>
                </a:lnTo>
                <a:lnTo>
                  <a:pt x="0" y="702563"/>
                </a:lnTo>
                <a:lnTo>
                  <a:pt x="2243328" y="702563"/>
                </a:lnTo>
                <a:lnTo>
                  <a:pt x="2243328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23275" y="3548888"/>
            <a:ext cx="20300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3300"/>
                </a:solidFill>
                <a:latin typeface="Arial"/>
                <a:cs typeface="Arial"/>
              </a:rPr>
              <a:t>Clinical</a:t>
            </a:r>
            <a:r>
              <a:rPr sz="20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00"/>
                </a:solidFill>
                <a:latin typeface="Arial"/>
                <a:cs typeface="Arial"/>
              </a:rPr>
              <a:t>Costing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3300"/>
                </a:solidFill>
                <a:latin typeface="Arial"/>
                <a:cs typeface="Arial"/>
              </a:rPr>
              <a:t>Modelling</a:t>
            </a:r>
            <a:r>
              <a:rPr sz="2000" b="1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00"/>
                </a:solidFill>
                <a:latin typeface="Arial"/>
                <a:cs typeface="Arial"/>
              </a:rPr>
              <a:t>(CCM)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916989" y="1359217"/>
            <a:ext cx="1774825" cy="2047239"/>
            <a:chOff x="7916989" y="1359217"/>
            <a:chExt cx="1774825" cy="2047239"/>
          </a:xfrm>
        </p:grpSpPr>
        <p:sp>
          <p:nvSpPr>
            <p:cNvPr id="35" name="object 35"/>
            <p:cNvSpPr/>
            <p:nvPr/>
          </p:nvSpPr>
          <p:spPr>
            <a:xfrm>
              <a:off x="7921752" y="1363980"/>
              <a:ext cx="1679575" cy="1079500"/>
            </a:xfrm>
            <a:custGeom>
              <a:avLst/>
              <a:gdLst/>
              <a:ahLst/>
              <a:cxnLst/>
              <a:rect l="l" t="t" r="r" b="b"/>
              <a:pathLst>
                <a:path w="1679575" h="1079500">
                  <a:moveTo>
                    <a:pt x="1129156" y="0"/>
                  </a:moveTo>
                  <a:lnTo>
                    <a:pt x="839724" y="289687"/>
                  </a:lnTo>
                  <a:lnTo>
                    <a:pt x="649351" y="114681"/>
                  </a:lnTo>
                  <a:lnTo>
                    <a:pt x="568578" y="315722"/>
                  </a:lnTo>
                  <a:lnTo>
                    <a:pt x="28828" y="114681"/>
                  </a:lnTo>
                  <a:lnTo>
                    <a:pt x="359791" y="380492"/>
                  </a:lnTo>
                  <a:lnTo>
                    <a:pt x="0" y="430403"/>
                  </a:lnTo>
                  <a:lnTo>
                    <a:pt x="289432" y="588137"/>
                  </a:lnTo>
                  <a:lnTo>
                    <a:pt x="10541" y="728726"/>
                  </a:lnTo>
                  <a:lnTo>
                    <a:pt x="440563" y="696214"/>
                  </a:lnTo>
                  <a:lnTo>
                    <a:pt x="370204" y="879983"/>
                  </a:lnTo>
                  <a:lnTo>
                    <a:pt x="599821" y="780669"/>
                  </a:lnTo>
                  <a:lnTo>
                    <a:pt x="659765" y="1078992"/>
                  </a:lnTo>
                  <a:lnTo>
                    <a:pt x="818896" y="745998"/>
                  </a:lnTo>
                  <a:lnTo>
                    <a:pt x="1029970" y="985901"/>
                  </a:lnTo>
                  <a:lnTo>
                    <a:pt x="1090041" y="722122"/>
                  </a:lnTo>
                  <a:lnTo>
                    <a:pt x="1410843" y="903859"/>
                  </a:lnTo>
                  <a:lnTo>
                    <a:pt x="1309116" y="646557"/>
                  </a:lnTo>
                  <a:lnTo>
                    <a:pt x="1679448" y="663829"/>
                  </a:lnTo>
                  <a:lnTo>
                    <a:pt x="1368932" y="523240"/>
                  </a:lnTo>
                  <a:lnTo>
                    <a:pt x="1640331" y="406527"/>
                  </a:lnTo>
                  <a:lnTo>
                    <a:pt x="1298575" y="365379"/>
                  </a:lnTo>
                  <a:lnTo>
                    <a:pt x="1429130" y="222631"/>
                  </a:lnTo>
                  <a:lnTo>
                    <a:pt x="1100581" y="265938"/>
                  </a:lnTo>
                  <a:lnTo>
                    <a:pt x="112915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21752" y="1363980"/>
              <a:ext cx="1679575" cy="1079500"/>
            </a:xfrm>
            <a:custGeom>
              <a:avLst/>
              <a:gdLst/>
              <a:ahLst/>
              <a:cxnLst/>
              <a:rect l="l" t="t" r="r" b="b"/>
              <a:pathLst>
                <a:path w="1679575" h="1079500">
                  <a:moveTo>
                    <a:pt x="839724" y="289687"/>
                  </a:moveTo>
                  <a:lnTo>
                    <a:pt x="1129156" y="0"/>
                  </a:lnTo>
                  <a:lnTo>
                    <a:pt x="1100581" y="265938"/>
                  </a:lnTo>
                  <a:lnTo>
                    <a:pt x="1429130" y="222631"/>
                  </a:lnTo>
                  <a:lnTo>
                    <a:pt x="1298575" y="365379"/>
                  </a:lnTo>
                  <a:lnTo>
                    <a:pt x="1640331" y="406527"/>
                  </a:lnTo>
                  <a:lnTo>
                    <a:pt x="1368932" y="523240"/>
                  </a:lnTo>
                  <a:lnTo>
                    <a:pt x="1679448" y="663829"/>
                  </a:lnTo>
                  <a:lnTo>
                    <a:pt x="1309116" y="646557"/>
                  </a:lnTo>
                  <a:lnTo>
                    <a:pt x="1410843" y="903859"/>
                  </a:lnTo>
                  <a:lnTo>
                    <a:pt x="1090041" y="722122"/>
                  </a:lnTo>
                  <a:lnTo>
                    <a:pt x="1029970" y="985901"/>
                  </a:lnTo>
                  <a:lnTo>
                    <a:pt x="818896" y="745998"/>
                  </a:lnTo>
                  <a:lnTo>
                    <a:pt x="659765" y="1078992"/>
                  </a:lnTo>
                  <a:lnTo>
                    <a:pt x="599821" y="780669"/>
                  </a:lnTo>
                  <a:lnTo>
                    <a:pt x="370204" y="879983"/>
                  </a:lnTo>
                  <a:lnTo>
                    <a:pt x="440563" y="696214"/>
                  </a:lnTo>
                  <a:lnTo>
                    <a:pt x="10541" y="728726"/>
                  </a:lnTo>
                  <a:lnTo>
                    <a:pt x="289432" y="588137"/>
                  </a:lnTo>
                  <a:lnTo>
                    <a:pt x="0" y="430403"/>
                  </a:lnTo>
                  <a:lnTo>
                    <a:pt x="359791" y="380492"/>
                  </a:lnTo>
                  <a:lnTo>
                    <a:pt x="28828" y="114681"/>
                  </a:lnTo>
                  <a:lnTo>
                    <a:pt x="568578" y="315722"/>
                  </a:lnTo>
                  <a:lnTo>
                    <a:pt x="649351" y="114681"/>
                  </a:lnTo>
                  <a:lnTo>
                    <a:pt x="839724" y="2896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820912" y="2587752"/>
              <a:ext cx="866140" cy="814069"/>
            </a:xfrm>
            <a:custGeom>
              <a:avLst/>
              <a:gdLst/>
              <a:ahLst/>
              <a:cxnLst/>
              <a:rect l="l" t="t" r="r" b="b"/>
              <a:pathLst>
                <a:path w="866140" h="814070">
                  <a:moveTo>
                    <a:pt x="378333" y="0"/>
                  </a:moveTo>
                  <a:lnTo>
                    <a:pt x="0" y="0"/>
                  </a:lnTo>
                  <a:lnTo>
                    <a:pt x="0" y="243967"/>
                  </a:lnTo>
                  <a:lnTo>
                    <a:pt x="378333" y="243967"/>
                  </a:lnTo>
                  <a:lnTo>
                    <a:pt x="409379" y="251972"/>
                  </a:lnTo>
                  <a:lnTo>
                    <a:pt x="460882" y="309626"/>
                  </a:lnTo>
                  <a:lnTo>
                    <a:pt x="479123" y="355012"/>
                  </a:lnTo>
                  <a:lnTo>
                    <a:pt x="490880" y="408596"/>
                  </a:lnTo>
                  <a:lnTo>
                    <a:pt x="495046" y="468249"/>
                  </a:lnTo>
                  <a:lnTo>
                    <a:pt x="495046" y="569849"/>
                  </a:lnTo>
                  <a:lnTo>
                    <a:pt x="378333" y="569849"/>
                  </a:lnTo>
                  <a:lnTo>
                    <a:pt x="622046" y="813815"/>
                  </a:lnTo>
                  <a:lnTo>
                    <a:pt x="865632" y="569849"/>
                  </a:lnTo>
                  <a:lnTo>
                    <a:pt x="748919" y="569849"/>
                  </a:lnTo>
                  <a:lnTo>
                    <a:pt x="748919" y="468249"/>
                  </a:lnTo>
                  <a:lnTo>
                    <a:pt x="746426" y="413647"/>
                  </a:lnTo>
                  <a:lnTo>
                    <a:pt x="739134" y="360894"/>
                  </a:lnTo>
                  <a:lnTo>
                    <a:pt x="727320" y="310341"/>
                  </a:lnTo>
                  <a:lnTo>
                    <a:pt x="711261" y="262340"/>
                  </a:lnTo>
                  <a:lnTo>
                    <a:pt x="691236" y="217241"/>
                  </a:lnTo>
                  <a:lnTo>
                    <a:pt x="667522" y="175397"/>
                  </a:lnTo>
                  <a:lnTo>
                    <a:pt x="640397" y="137159"/>
                  </a:lnTo>
                  <a:lnTo>
                    <a:pt x="610138" y="102879"/>
                  </a:lnTo>
                  <a:lnTo>
                    <a:pt x="577024" y="72909"/>
                  </a:lnTo>
                  <a:lnTo>
                    <a:pt x="541331" y="47599"/>
                  </a:lnTo>
                  <a:lnTo>
                    <a:pt x="503338" y="27302"/>
                  </a:lnTo>
                  <a:lnTo>
                    <a:pt x="463322" y="12368"/>
                  </a:lnTo>
                  <a:lnTo>
                    <a:pt x="421561" y="3150"/>
                  </a:lnTo>
                  <a:lnTo>
                    <a:pt x="3783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20912" y="2587752"/>
              <a:ext cx="866140" cy="814069"/>
            </a:xfrm>
            <a:custGeom>
              <a:avLst/>
              <a:gdLst/>
              <a:ahLst/>
              <a:cxnLst/>
              <a:rect l="l" t="t" r="r" b="b"/>
              <a:pathLst>
                <a:path w="866140" h="814070">
                  <a:moveTo>
                    <a:pt x="622046" y="813815"/>
                  </a:moveTo>
                  <a:lnTo>
                    <a:pt x="865632" y="569849"/>
                  </a:lnTo>
                  <a:lnTo>
                    <a:pt x="748919" y="569849"/>
                  </a:lnTo>
                  <a:lnTo>
                    <a:pt x="748919" y="468249"/>
                  </a:lnTo>
                  <a:lnTo>
                    <a:pt x="746426" y="413647"/>
                  </a:lnTo>
                  <a:lnTo>
                    <a:pt x="739134" y="360894"/>
                  </a:lnTo>
                  <a:lnTo>
                    <a:pt x="727320" y="310341"/>
                  </a:lnTo>
                  <a:lnTo>
                    <a:pt x="711261" y="262340"/>
                  </a:lnTo>
                  <a:lnTo>
                    <a:pt x="691236" y="217241"/>
                  </a:lnTo>
                  <a:lnTo>
                    <a:pt x="667522" y="175397"/>
                  </a:lnTo>
                  <a:lnTo>
                    <a:pt x="640397" y="137159"/>
                  </a:lnTo>
                  <a:lnTo>
                    <a:pt x="610138" y="102879"/>
                  </a:lnTo>
                  <a:lnTo>
                    <a:pt x="577024" y="72909"/>
                  </a:lnTo>
                  <a:lnTo>
                    <a:pt x="541331" y="47599"/>
                  </a:lnTo>
                  <a:lnTo>
                    <a:pt x="503338" y="27302"/>
                  </a:lnTo>
                  <a:lnTo>
                    <a:pt x="463322" y="12368"/>
                  </a:lnTo>
                  <a:lnTo>
                    <a:pt x="421561" y="3150"/>
                  </a:lnTo>
                  <a:lnTo>
                    <a:pt x="378333" y="0"/>
                  </a:lnTo>
                  <a:lnTo>
                    <a:pt x="0" y="0"/>
                  </a:lnTo>
                  <a:lnTo>
                    <a:pt x="0" y="243967"/>
                  </a:lnTo>
                  <a:lnTo>
                    <a:pt x="378333" y="243967"/>
                  </a:lnTo>
                  <a:lnTo>
                    <a:pt x="409379" y="251972"/>
                  </a:lnTo>
                  <a:lnTo>
                    <a:pt x="460882" y="309626"/>
                  </a:lnTo>
                  <a:lnTo>
                    <a:pt x="479123" y="355012"/>
                  </a:lnTo>
                  <a:lnTo>
                    <a:pt x="490880" y="408596"/>
                  </a:lnTo>
                  <a:lnTo>
                    <a:pt x="495046" y="468249"/>
                  </a:lnTo>
                  <a:lnTo>
                    <a:pt x="495046" y="569849"/>
                  </a:lnTo>
                  <a:lnTo>
                    <a:pt x="378333" y="569849"/>
                  </a:lnTo>
                  <a:lnTo>
                    <a:pt x="622046" y="81381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682228" y="4885944"/>
            <a:ext cx="1457325" cy="893444"/>
            <a:chOff x="8682228" y="4885944"/>
            <a:chExt cx="1457325" cy="893444"/>
          </a:xfrm>
        </p:grpSpPr>
        <p:sp>
          <p:nvSpPr>
            <p:cNvPr id="40" name="object 40"/>
            <p:cNvSpPr/>
            <p:nvPr/>
          </p:nvSpPr>
          <p:spPr>
            <a:xfrm>
              <a:off x="8686800" y="4890516"/>
              <a:ext cx="1447800" cy="883919"/>
            </a:xfrm>
            <a:custGeom>
              <a:avLst/>
              <a:gdLst/>
              <a:ahLst/>
              <a:cxnLst/>
              <a:rect l="l" t="t" r="r" b="b"/>
              <a:pathLst>
                <a:path w="1447800" h="883920">
                  <a:moveTo>
                    <a:pt x="1303020" y="0"/>
                  </a:moveTo>
                  <a:lnTo>
                    <a:pt x="144779" y="0"/>
                  </a:lnTo>
                  <a:lnTo>
                    <a:pt x="106274" y="7893"/>
                  </a:lnTo>
                  <a:lnTo>
                    <a:pt x="71684" y="30169"/>
                  </a:lnTo>
                  <a:lnTo>
                    <a:pt x="42386" y="64722"/>
                  </a:lnTo>
                  <a:lnTo>
                    <a:pt x="19755" y="109445"/>
                  </a:lnTo>
                  <a:lnTo>
                    <a:pt x="5168" y="162233"/>
                  </a:lnTo>
                  <a:lnTo>
                    <a:pt x="0" y="220979"/>
                  </a:lnTo>
                  <a:lnTo>
                    <a:pt x="5168" y="279726"/>
                  </a:lnTo>
                  <a:lnTo>
                    <a:pt x="19755" y="332514"/>
                  </a:lnTo>
                  <a:lnTo>
                    <a:pt x="42386" y="377237"/>
                  </a:lnTo>
                  <a:lnTo>
                    <a:pt x="71684" y="411790"/>
                  </a:lnTo>
                  <a:lnTo>
                    <a:pt x="106274" y="434066"/>
                  </a:lnTo>
                  <a:lnTo>
                    <a:pt x="183285" y="449853"/>
                  </a:lnTo>
                  <a:lnTo>
                    <a:pt x="217875" y="472129"/>
                  </a:lnTo>
                  <a:lnTo>
                    <a:pt x="247173" y="506682"/>
                  </a:lnTo>
                  <a:lnTo>
                    <a:pt x="269804" y="551405"/>
                  </a:lnTo>
                  <a:lnTo>
                    <a:pt x="284391" y="604193"/>
                  </a:lnTo>
                  <a:lnTo>
                    <a:pt x="289559" y="662939"/>
                  </a:lnTo>
                  <a:lnTo>
                    <a:pt x="284391" y="721686"/>
                  </a:lnTo>
                  <a:lnTo>
                    <a:pt x="269804" y="774474"/>
                  </a:lnTo>
                  <a:lnTo>
                    <a:pt x="247173" y="819197"/>
                  </a:lnTo>
                  <a:lnTo>
                    <a:pt x="217875" y="853750"/>
                  </a:lnTo>
                  <a:lnTo>
                    <a:pt x="183285" y="876026"/>
                  </a:lnTo>
                  <a:lnTo>
                    <a:pt x="144779" y="883919"/>
                  </a:lnTo>
                  <a:lnTo>
                    <a:pt x="1303020" y="883919"/>
                  </a:lnTo>
                  <a:lnTo>
                    <a:pt x="1341525" y="876026"/>
                  </a:lnTo>
                  <a:lnTo>
                    <a:pt x="1376115" y="853750"/>
                  </a:lnTo>
                  <a:lnTo>
                    <a:pt x="1405413" y="819197"/>
                  </a:lnTo>
                  <a:lnTo>
                    <a:pt x="1428044" y="774474"/>
                  </a:lnTo>
                  <a:lnTo>
                    <a:pt x="1442631" y="721686"/>
                  </a:lnTo>
                  <a:lnTo>
                    <a:pt x="1447800" y="662939"/>
                  </a:lnTo>
                  <a:lnTo>
                    <a:pt x="1442631" y="604193"/>
                  </a:lnTo>
                  <a:lnTo>
                    <a:pt x="1428044" y="551405"/>
                  </a:lnTo>
                  <a:lnTo>
                    <a:pt x="1405413" y="506682"/>
                  </a:lnTo>
                  <a:lnTo>
                    <a:pt x="1376115" y="472129"/>
                  </a:lnTo>
                  <a:lnTo>
                    <a:pt x="1341525" y="449853"/>
                  </a:lnTo>
                  <a:lnTo>
                    <a:pt x="1264514" y="434066"/>
                  </a:lnTo>
                  <a:lnTo>
                    <a:pt x="1229924" y="411790"/>
                  </a:lnTo>
                  <a:lnTo>
                    <a:pt x="1200626" y="377237"/>
                  </a:lnTo>
                  <a:lnTo>
                    <a:pt x="1177995" y="332514"/>
                  </a:lnTo>
                  <a:lnTo>
                    <a:pt x="1163408" y="279726"/>
                  </a:lnTo>
                  <a:lnTo>
                    <a:pt x="1158240" y="220979"/>
                  </a:lnTo>
                  <a:lnTo>
                    <a:pt x="1163408" y="162233"/>
                  </a:lnTo>
                  <a:lnTo>
                    <a:pt x="1177995" y="109445"/>
                  </a:lnTo>
                  <a:lnTo>
                    <a:pt x="1200626" y="64722"/>
                  </a:lnTo>
                  <a:lnTo>
                    <a:pt x="1229924" y="30169"/>
                  </a:lnTo>
                  <a:lnTo>
                    <a:pt x="1264514" y="7893"/>
                  </a:lnTo>
                  <a:lnTo>
                    <a:pt x="1303020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86800" y="4890516"/>
              <a:ext cx="1447800" cy="883919"/>
            </a:xfrm>
            <a:custGeom>
              <a:avLst/>
              <a:gdLst/>
              <a:ahLst/>
              <a:cxnLst/>
              <a:rect l="l" t="t" r="r" b="b"/>
              <a:pathLst>
                <a:path w="1447800" h="883920">
                  <a:moveTo>
                    <a:pt x="144779" y="883919"/>
                  </a:moveTo>
                  <a:lnTo>
                    <a:pt x="183285" y="876026"/>
                  </a:lnTo>
                  <a:lnTo>
                    <a:pt x="217875" y="853750"/>
                  </a:lnTo>
                  <a:lnTo>
                    <a:pt x="247173" y="819197"/>
                  </a:lnTo>
                  <a:lnTo>
                    <a:pt x="269804" y="774474"/>
                  </a:lnTo>
                  <a:lnTo>
                    <a:pt x="284391" y="721686"/>
                  </a:lnTo>
                  <a:lnTo>
                    <a:pt x="289559" y="662939"/>
                  </a:lnTo>
                  <a:lnTo>
                    <a:pt x="284391" y="604193"/>
                  </a:lnTo>
                  <a:lnTo>
                    <a:pt x="269804" y="551405"/>
                  </a:lnTo>
                  <a:lnTo>
                    <a:pt x="247173" y="506682"/>
                  </a:lnTo>
                  <a:lnTo>
                    <a:pt x="217875" y="472129"/>
                  </a:lnTo>
                  <a:lnTo>
                    <a:pt x="183285" y="449853"/>
                  </a:lnTo>
                  <a:lnTo>
                    <a:pt x="144779" y="441959"/>
                  </a:lnTo>
                  <a:lnTo>
                    <a:pt x="106274" y="434066"/>
                  </a:lnTo>
                  <a:lnTo>
                    <a:pt x="71684" y="411790"/>
                  </a:lnTo>
                  <a:lnTo>
                    <a:pt x="42386" y="377237"/>
                  </a:lnTo>
                  <a:lnTo>
                    <a:pt x="19755" y="332514"/>
                  </a:lnTo>
                  <a:lnTo>
                    <a:pt x="5168" y="279726"/>
                  </a:lnTo>
                  <a:lnTo>
                    <a:pt x="0" y="220979"/>
                  </a:lnTo>
                  <a:lnTo>
                    <a:pt x="5168" y="162233"/>
                  </a:lnTo>
                  <a:lnTo>
                    <a:pt x="19755" y="109445"/>
                  </a:lnTo>
                  <a:lnTo>
                    <a:pt x="42386" y="64722"/>
                  </a:lnTo>
                  <a:lnTo>
                    <a:pt x="71684" y="30169"/>
                  </a:lnTo>
                  <a:lnTo>
                    <a:pt x="106274" y="7893"/>
                  </a:lnTo>
                  <a:lnTo>
                    <a:pt x="144779" y="0"/>
                  </a:lnTo>
                  <a:lnTo>
                    <a:pt x="1303020" y="0"/>
                  </a:lnTo>
                  <a:lnTo>
                    <a:pt x="1264514" y="7893"/>
                  </a:lnTo>
                  <a:lnTo>
                    <a:pt x="1229924" y="30169"/>
                  </a:lnTo>
                  <a:lnTo>
                    <a:pt x="1200626" y="64722"/>
                  </a:lnTo>
                  <a:lnTo>
                    <a:pt x="1177995" y="109445"/>
                  </a:lnTo>
                  <a:lnTo>
                    <a:pt x="1163408" y="162233"/>
                  </a:lnTo>
                  <a:lnTo>
                    <a:pt x="1158240" y="220979"/>
                  </a:lnTo>
                  <a:lnTo>
                    <a:pt x="1163408" y="279726"/>
                  </a:lnTo>
                  <a:lnTo>
                    <a:pt x="1177995" y="332514"/>
                  </a:lnTo>
                  <a:lnTo>
                    <a:pt x="1200626" y="377237"/>
                  </a:lnTo>
                  <a:lnTo>
                    <a:pt x="1229924" y="411790"/>
                  </a:lnTo>
                  <a:lnTo>
                    <a:pt x="1264514" y="434066"/>
                  </a:lnTo>
                  <a:lnTo>
                    <a:pt x="1303020" y="441959"/>
                  </a:lnTo>
                  <a:lnTo>
                    <a:pt x="1341525" y="449853"/>
                  </a:lnTo>
                  <a:lnTo>
                    <a:pt x="1376115" y="472129"/>
                  </a:lnTo>
                  <a:lnTo>
                    <a:pt x="1405413" y="506682"/>
                  </a:lnTo>
                  <a:lnTo>
                    <a:pt x="1428044" y="551405"/>
                  </a:lnTo>
                  <a:lnTo>
                    <a:pt x="1442631" y="604193"/>
                  </a:lnTo>
                  <a:lnTo>
                    <a:pt x="1447800" y="662939"/>
                  </a:lnTo>
                  <a:lnTo>
                    <a:pt x="1442631" y="721686"/>
                  </a:lnTo>
                  <a:lnTo>
                    <a:pt x="1428044" y="774474"/>
                  </a:lnTo>
                  <a:lnTo>
                    <a:pt x="1405413" y="819197"/>
                  </a:lnTo>
                  <a:lnTo>
                    <a:pt x="1376115" y="853750"/>
                  </a:lnTo>
                  <a:lnTo>
                    <a:pt x="1341525" y="876026"/>
                  </a:lnTo>
                  <a:lnTo>
                    <a:pt x="1303020" y="883919"/>
                  </a:lnTo>
                  <a:lnTo>
                    <a:pt x="144779" y="883919"/>
                  </a:lnTo>
                  <a:close/>
                </a:path>
              </a:pathLst>
            </a:custGeom>
            <a:ln w="9144">
              <a:solidFill>
                <a:srgbClr val="0049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158731" y="5177790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3300"/>
                </a:solidFill>
                <a:latin typeface="Arial"/>
                <a:cs typeface="Arial"/>
              </a:rPr>
              <a:t>Tarif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176004" y="4309808"/>
            <a:ext cx="495300" cy="515620"/>
            <a:chOff x="9176004" y="4309808"/>
            <a:chExt cx="495300" cy="515620"/>
          </a:xfrm>
        </p:grpSpPr>
        <p:sp>
          <p:nvSpPr>
            <p:cNvPr id="44" name="object 44"/>
            <p:cNvSpPr/>
            <p:nvPr/>
          </p:nvSpPr>
          <p:spPr>
            <a:xfrm>
              <a:off x="9180576" y="4314380"/>
              <a:ext cx="486409" cy="506095"/>
            </a:xfrm>
            <a:custGeom>
              <a:avLst/>
              <a:gdLst/>
              <a:ahLst/>
              <a:cxnLst/>
              <a:rect l="l" t="t" r="r" b="b"/>
              <a:pathLst>
                <a:path w="486409" h="506095">
                  <a:moveTo>
                    <a:pt x="364617" y="31686"/>
                  </a:moveTo>
                  <a:lnTo>
                    <a:pt x="121539" y="31686"/>
                  </a:lnTo>
                  <a:lnTo>
                    <a:pt x="121539" y="63309"/>
                  </a:lnTo>
                  <a:lnTo>
                    <a:pt x="364617" y="63309"/>
                  </a:lnTo>
                  <a:lnTo>
                    <a:pt x="364617" y="31686"/>
                  </a:lnTo>
                  <a:close/>
                </a:path>
                <a:path w="486409" h="506095">
                  <a:moveTo>
                    <a:pt x="364617" y="0"/>
                  </a:moveTo>
                  <a:lnTo>
                    <a:pt x="121539" y="0"/>
                  </a:lnTo>
                  <a:lnTo>
                    <a:pt x="121539" y="15811"/>
                  </a:lnTo>
                  <a:lnTo>
                    <a:pt x="364617" y="15811"/>
                  </a:lnTo>
                  <a:lnTo>
                    <a:pt x="364617" y="0"/>
                  </a:lnTo>
                  <a:close/>
                </a:path>
                <a:path w="486409" h="506095">
                  <a:moveTo>
                    <a:pt x="486156" y="379539"/>
                  </a:moveTo>
                  <a:lnTo>
                    <a:pt x="364617" y="379539"/>
                  </a:lnTo>
                  <a:lnTo>
                    <a:pt x="364617" y="79057"/>
                  </a:lnTo>
                  <a:lnTo>
                    <a:pt x="121539" y="79057"/>
                  </a:lnTo>
                  <a:lnTo>
                    <a:pt x="121539" y="379539"/>
                  </a:lnTo>
                  <a:lnTo>
                    <a:pt x="0" y="379539"/>
                  </a:lnTo>
                  <a:lnTo>
                    <a:pt x="243078" y="506031"/>
                  </a:lnTo>
                  <a:lnTo>
                    <a:pt x="486156" y="3795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180576" y="4314380"/>
              <a:ext cx="486409" cy="506095"/>
            </a:xfrm>
            <a:custGeom>
              <a:avLst/>
              <a:gdLst/>
              <a:ahLst/>
              <a:cxnLst/>
              <a:rect l="l" t="t" r="r" b="b"/>
              <a:pathLst>
                <a:path w="486409" h="506095">
                  <a:moveTo>
                    <a:pt x="486155" y="379539"/>
                  </a:moveTo>
                  <a:lnTo>
                    <a:pt x="364617" y="379539"/>
                  </a:lnTo>
                  <a:lnTo>
                    <a:pt x="364617" y="79057"/>
                  </a:lnTo>
                  <a:lnTo>
                    <a:pt x="121539" y="79057"/>
                  </a:lnTo>
                  <a:lnTo>
                    <a:pt x="121539" y="379539"/>
                  </a:lnTo>
                  <a:lnTo>
                    <a:pt x="0" y="379539"/>
                  </a:lnTo>
                  <a:lnTo>
                    <a:pt x="243077" y="506031"/>
                  </a:lnTo>
                  <a:lnTo>
                    <a:pt x="486155" y="379539"/>
                  </a:lnTo>
                  <a:close/>
                </a:path>
                <a:path w="486409" h="506095">
                  <a:moveTo>
                    <a:pt x="121539" y="63309"/>
                  </a:moveTo>
                  <a:lnTo>
                    <a:pt x="364617" y="63309"/>
                  </a:lnTo>
                  <a:lnTo>
                    <a:pt x="364617" y="31686"/>
                  </a:lnTo>
                  <a:lnTo>
                    <a:pt x="121539" y="31686"/>
                  </a:lnTo>
                  <a:lnTo>
                    <a:pt x="121539" y="63309"/>
                  </a:lnTo>
                  <a:close/>
                </a:path>
                <a:path w="486409" h="506095">
                  <a:moveTo>
                    <a:pt x="121539" y="15811"/>
                  </a:moveTo>
                  <a:lnTo>
                    <a:pt x="364617" y="15811"/>
                  </a:lnTo>
                  <a:lnTo>
                    <a:pt x="364617" y="0"/>
                  </a:lnTo>
                  <a:lnTo>
                    <a:pt x="121539" y="0"/>
                  </a:lnTo>
                  <a:lnTo>
                    <a:pt x="121539" y="1581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170926" y="1638045"/>
            <a:ext cx="11639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Unit </a:t>
            </a:r>
            <a:r>
              <a:rPr sz="1400" b="1" dirty="0">
                <a:latin typeface="Arial"/>
                <a:cs typeface="Arial"/>
              </a:rPr>
              <a:t>Rekam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Medik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9572243" y="2727960"/>
            <a:ext cx="1485900" cy="943610"/>
            <a:chOff x="9572243" y="2727960"/>
            <a:chExt cx="1485900" cy="943610"/>
          </a:xfrm>
        </p:grpSpPr>
        <p:sp>
          <p:nvSpPr>
            <p:cNvPr id="48" name="object 48"/>
            <p:cNvSpPr/>
            <p:nvPr/>
          </p:nvSpPr>
          <p:spPr>
            <a:xfrm>
              <a:off x="9576815" y="2732532"/>
              <a:ext cx="1477010" cy="934719"/>
            </a:xfrm>
            <a:custGeom>
              <a:avLst/>
              <a:gdLst/>
              <a:ahLst/>
              <a:cxnLst/>
              <a:rect l="l" t="t" r="r" b="b"/>
              <a:pathLst>
                <a:path w="1477009" h="934720">
                  <a:moveTo>
                    <a:pt x="1011174" y="0"/>
                  </a:moveTo>
                  <a:lnTo>
                    <a:pt x="783589" y="187832"/>
                  </a:lnTo>
                  <a:lnTo>
                    <a:pt x="664717" y="81660"/>
                  </a:lnTo>
                  <a:lnTo>
                    <a:pt x="584580" y="275970"/>
                  </a:lnTo>
                  <a:lnTo>
                    <a:pt x="307848" y="156844"/>
                  </a:lnTo>
                  <a:lnTo>
                    <a:pt x="367283" y="338073"/>
                  </a:lnTo>
                  <a:lnTo>
                    <a:pt x="80136" y="357631"/>
                  </a:lnTo>
                  <a:lnTo>
                    <a:pt x="268985" y="501395"/>
                  </a:lnTo>
                  <a:lnTo>
                    <a:pt x="0" y="556894"/>
                  </a:lnTo>
                  <a:lnTo>
                    <a:pt x="227710" y="664717"/>
                  </a:lnTo>
                  <a:lnTo>
                    <a:pt x="87883" y="770889"/>
                  </a:lnTo>
                  <a:lnTo>
                    <a:pt x="328549" y="788923"/>
                  </a:lnTo>
                  <a:lnTo>
                    <a:pt x="336168" y="934211"/>
                  </a:lnTo>
                  <a:lnTo>
                    <a:pt x="514603" y="783970"/>
                  </a:lnTo>
                  <a:lnTo>
                    <a:pt x="594740" y="852551"/>
                  </a:lnTo>
                  <a:lnTo>
                    <a:pt x="674877" y="751204"/>
                  </a:lnTo>
                  <a:lnTo>
                    <a:pt x="793876" y="814958"/>
                  </a:lnTo>
                  <a:lnTo>
                    <a:pt x="832738" y="689228"/>
                  </a:lnTo>
                  <a:lnTo>
                    <a:pt x="1021587" y="751204"/>
                  </a:lnTo>
                  <a:lnTo>
                    <a:pt x="1000886" y="620648"/>
                  </a:lnTo>
                  <a:lnTo>
                    <a:pt x="1290574" y="676147"/>
                  </a:lnTo>
                  <a:lnTo>
                    <a:pt x="1119885" y="532383"/>
                  </a:lnTo>
                  <a:lnTo>
                    <a:pt x="1249044" y="488314"/>
                  </a:lnTo>
                  <a:lnTo>
                    <a:pt x="1161287" y="406653"/>
                  </a:lnTo>
                  <a:lnTo>
                    <a:pt x="1476755" y="287400"/>
                  </a:lnTo>
                  <a:lnTo>
                    <a:pt x="1119885" y="282575"/>
                  </a:lnTo>
                  <a:lnTo>
                    <a:pt x="1231137" y="137159"/>
                  </a:lnTo>
                  <a:lnTo>
                    <a:pt x="993012" y="249808"/>
                  </a:lnTo>
                  <a:lnTo>
                    <a:pt x="10111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76815" y="2732532"/>
              <a:ext cx="1477010" cy="934719"/>
            </a:xfrm>
            <a:custGeom>
              <a:avLst/>
              <a:gdLst/>
              <a:ahLst/>
              <a:cxnLst/>
              <a:rect l="l" t="t" r="r" b="b"/>
              <a:pathLst>
                <a:path w="1477009" h="934720">
                  <a:moveTo>
                    <a:pt x="783589" y="187832"/>
                  </a:moveTo>
                  <a:lnTo>
                    <a:pt x="1011174" y="0"/>
                  </a:lnTo>
                  <a:lnTo>
                    <a:pt x="993012" y="249808"/>
                  </a:lnTo>
                  <a:lnTo>
                    <a:pt x="1231137" y="137159"/>
                  </a:lnTo>
                  <a:lnTo>
                    <a:pt x="1119885" y="282575"/>
                  </a:lnTo>
                  <a:lnTo>
                    <a:pt x="1476755" y="287400"/>
                  </a:lnTo>
                  <a:lnTo>
                    <a:pt x="1161287" y="406653"/>
                  </a:lnTo>
                  <a:lnTo>
                    <a:pt x="1249044" y="488314"/>
                  </a:lnTo>
                  <a:lnTo>
                    <a:pt x="1119885" y="532383"/>
                  </a:lnTo>
                  <a:lnTo>
                    <a:pt x="1290574" y="676147"/>
                  </a:lnTo>
                  <a:lnTo>
                    <a:pt x="1000886" y="620648"/>
                  </a:lnTo>
                  <a:lnTo>
                    <a:pt x="1021587" y="751204"/>
                  </a:lnTo>
                  <a:lnTo>
                    <a:pt x="832738" y="689228"/>
                  </a:lnTo>
                  <a:lnTo>
                    <a:pt x="793876" y="814958"/>
                  </a:lnTo>
                  <a:lnTo>
                    <a:pt x="674877" y="751204"/>
                  </a:lnTo>
                  <a:lnTo>
                    <a:pt x="594740" y="852551"/>
                  </a:lnTo>
                  <a:lnTo>
                    <a:pt x="514603" y="783970"/>
                  </a:lnTo>
                  <a:lnTo>
                    <a:pt x="336168" y="934211"/>
                  </a:lnTo>
                  <a:lnTo>
                    <a:pt x="328549" y="788923"/>
                  </a:lnTo>
                  <a:lnTo>
                    <a:pt x="87883" y="770889"/>
                  </a:lnTo>
                  <a:lnTo>
                    <a:pt x="227710" y="664717"/>
                  </a:lnTo>
                  <a:lnTo>
                    <a:pt x="0" y="556894"/>
                  </a:lnTo>
                  <a:lnTo>
                    <a:pt x="268985" y="501395"/>
                  </a:lnTo>
                  <a:lnTo>
                    <a:pt x="80136" y="357631"/>
                  </a:lnTo>
                  <a:lnTo>
                    <a:pt x="367283" y="338073"/>
                  </a:lnTo>
                  <a:lnTo>
                    <a:pt x="307848" y="156844"/>
                  </a:lnTo>
                  <a:lnTo>
                    <a:pt x="584580" y="275970"/>
                  </a:lnTo>
                  <a:lnTo>
                    <a:pt x="664717" y="81660"/>
                  </a:lnTo>
                  <a:lnTo>
                    <a:pt x="783589" y="1878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9872853" y="3107182"/>
            <a:ext cx="781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Unit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Klaim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65392" y="3320796"/>
            <a:ext cx="1588135" cy="1233170"/>
          </a:xfrm>
          <a:prstGeom prst="rect">
            <a:avLst/>
          </a:prstGeom>
          <a:ln w="9144">
            <a:solidFill>
              <a:srgbClr val="00FF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Kode:</a:t>
            </a:r>
            <a:endParaRPr sz="1800">
              <a:latin typeface="Arial"/>
              <a:cs typeface="Arial"/>
            </a:endParaRPr>
          </a:p>
          <a:p>
            <a:pPr marL="92075" marR="213995">
              <a:lnSpc>
                <a:spcPct val="100000"/>
              </a:lnSpc>
              <a:spcBef>
                <a:spcPts val="970"/>
              </a:spcBef>
            </a:pPr>
            <a:r>
              <a:rPr sz="1600" b="1" spc="-10" dirty="0">
                <a:latin typeface="Arial"/>
                <a:cs typeface="Arial"/>
              </a:rPr>
              <a:t>Dx/Prosedur: Utama Sekunder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551676" y="4616196"/>
            <a:ext cx="1925320" cy="1572895"/>
            <a:chOff x="6551676" y="4616196"/>
            <a:chExt cx="1925320" cy="1572895"/>
          </a:xfrm>
        </p:grpSpPr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7876" y="4692396"/>
              <a:ext cx="763524" cy="142036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589776" y="4654296"/>
              <a:ext cx="840105" cy="1496695"/>
            </a:xfrm>
            <a:custGeom>
              <a:avLst/>
              <a:gdLst/>
              <a:ahLst/>
              <a:cxnLst/>
              <a:rect l="l" t="t" r="r" b="b"/>
              <a:pathLst>
                <a:path w="840104" h="1496695">
                  <a:moveTo>
                    <a:pt x="0" y="1496567"/>
                  </a:moveTo>
                  <a:lnTo>
                    <a:pt x="839724" y="1496567"/>
                  </a:lnTo>
                  <a:lnTo>
                    <a:pt x="839724" y="0"/>
                  </a:lnTo>
                  <a:lnTo>
                    <a:pt x="0" y="0"/>
                  </a:lnTo>
                  <a:lnTo>
                    <a:pt x="0" y="1496567"/>
                  </a:lnTo>
                  <a:close/>
                </a:path>
              </a:pathLst>
            </a:custGeom>
            <a:ln w="76199">
              <a:solidFill>
                <a:srgbClr val="0462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9228" y="4674108"/>
              <a:ext cx="879348" cy="144932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510272" y="4645152"/>
              <a:ext cx="937260" cy="1507490"/>
            </a:xfrm>
            <a:custGeom>
              <a:avLst/>
              <a:gdLst/>
              <a:ahLst/>
              <a:cxnLst/>
              <a:rect l="l" t="t" r="r" b="b"/>
              <a:pathLst>
                <a:path w="937259" h="1507489">
                  <a:moveTo>
                    <a:pt x="0" y="1507236"/>
                  </a:moveTo>
                  <a:lnTo>
                    <a:pt x="937259" y="1507236"/>
                  </a:lnTo>
                  <a:lnTo>
                    <a:pt x="937259" y="0"/>
                  </a:lnTo>
                  <a:lnTo>
                    <a:pt x="0" y="0"/>
                  </a:lnTo>
                  <a:lnTo>
                    <a:pt x="0" y="1507236"/>
                  </a:lnTo>
                  <a:close/>
                </a:path>
              </a:pathLst>
            </a:custGeom>
            <a:ln w="57912">
              <a:solidFill>
                <a:srgbClr val="410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3032" y="4376352"/>
            <a:ext cx="1193276" cy="1083703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3160" y="3183635"/>
            <a:ext cx="1292352" cy="1027176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2418588" y="3179064"/>
            <a:ext cx="1301750" cy="1036319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262255" marR="36639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Rekam medis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33194" y="4336541"/>
            <a:ext cx="1277620" cy="1259205"/>
          </a:xfrm>
          <a:prstGeom prst="rect">
            <a:avLst/>
          </a:prstGeom>
          <a:ln w="38100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58445" marR="222250">
              <a:lnSpc>
                <a:spcPct val="100000"/>
              </a:lnSpc>
              <a:spcBef>
                <a:spcPts val="1515"/>
              </a:spcBef>
            </a:pPr>
            <a:r>
              <a:rPr sz="1600" b="1" spc="-10" dirty="0">
                <a:latin typeface="Arial"/>
                <a:cs typeface="Arial"/>
              </a:rPr>
              <a:t>Resume medis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3063" y="975347"/>
            <a:ext cx="3845560" cy="354330"/>
            <a:chOff x="893063" y="975347"/>
            <a:chExt cx="3845560" cy="354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063" y="975347"/>
              <a:ext cx="1972818" cy="3539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38374" y="1172210"/>
              <a:ext cx="126364" cy="51435"/>
            </a:xfrm>
            <a:custGeom>
              <a:avLst/>
              <a:gdLst/>
              <a:ahLst/>
              <a:cxnLst/>
              <a:rect l="l" t="t" r="r" b="b"/>
              <a:pathLst>
                <a:path w="126364" h="51434">
                  <a:moveTo>
                    <a:pt x="116712" y="0"/>
                  </a:moveTo>
                  <a:lnTo>
                    <a:pt x="11683" y="0"/>
                  </a:lnTo>
                  <a:lnTo>
                    <a:pt x="7493" y="0"/>
                  </a:lnTo>
                  <a:lnTo>
                    <a:pt x="4571" y="1904"/>
                  </a:lnTo>
                  <a:lnTo>
                    <a:pt x="888" y="9525"/>
                  </a:lnTo>
                  <a:lnTo>
                    <a:pt x="0" y="16001"/>
                  </a:lnTo>
                  <a:lnTo>
                    <a:pt x="0" y="34670"/>
                  </a:lnTo>
                  <a:lnTo>
                    <a:pt x="888" y="41275"/>
                  </a:lnTo>
                  <a:lnTo>
                    <a:pt x="4571" y="49022"/>
                  </a:lnTo>
                  <a:lnTo>
                    <a:pt x="7493" y="51053"/>
                  </a:lnTo>
                  <a:lnTo>
                    <a:pt x="118744" y="51053"/>
                  </a:lnTo>
                  <a:lnTo>
                    <a:pt x="121665" y="49149"/>
                  </a:lnTo>
                  <a:lnTo>
                    <a:pt x="125221" y="41528"/>
                  </a:lnTo>
                  <a:lnTo>
                    <a:pt x="126111" y="34798"/>
                  </a:lnTo>
                  <a:lnTo>
                    <a:pt x="125983" y="16637"/>
                  </a:lnTo>
                  <a:lnTo>
                    <a:pt x="118490" y="380"/>
                  </a:lnTo>
                  <a:lnTo>
                    <a:pt x="116712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8374" y="1172210"/>
              <a:ext cx="126364" cy="51435"/>
            </a:xfrm>
            <a:custGeom>
              <a:avLst/>
              <a:gdLst/>
              <a:ahLst/>
              <a:cxnLst/>
              <a:rect l="l" t="t" r="r" b="b"/>
              <a:pathLst>
                <a:path w="126364" h="51434">
                  <a:moveTo>
                    <a:pt x="11683" y="0"/>
                  </a:moveTo>
                  <a:lnTo>
                    <a:pt x="114807" y="0"/>
                  </a:lnTo>
                  <a:lnTo>
                    <a:pt x="116712" y="0"/>
                  </a:lnTo>
                  <a:lnTo>
                    <a:pt x="118490" y="380"/>
                  </a:lnTo>
                  <a:lnTo>
                    <a:pt x="119887" y="1142"/>
                  </a:lnTo>
                  <a:lnTo>
                    <a:pt x="121284" y="2031"/>
                  </a:lnTo>
                  <a:lnTo>
                    <a:pt x="122427" y="3428"/>
                  </a:lnTo>
                  <a:lnTo>
                    <a:pt x="123443" y="5461"/>
                  </a:lnTo>
                  <a:lnTo>
                    <a:pt x="124459" y="7365"/>
                  </a:lnTo>
                  <a:lnTo>
                    <a:pt x="125094" y="10032"/>
                  </a:lnTo>
                  <a:lnTo>
                    <a:pt x="125602" y="13335"/>
                  </a:lnTo>
                  <a:lnTo>
                    <a:pt x="125983" y="16637"/>
                  </a:lnTo>
                  <a:lnTo>
                    <a:pt x="126111" y="20574"/>
                  </a:lnTo>
                  <a:lnTo>
                    <a:pt x="126111" y="25273"/>
                  </a:lnTo>
                  <a:lnTo>
                    <a:pt x="126111" y="34798"/>
                  </a:lnTo>
                  <a:lnTo>
                    <a:pt x="125221" y="41528"/>
                  </a:lnTo>
                  <a:lnTo>
                    <a:pt x="123443" y="45338"/>
                  </a:lnTo>
                  <a:lnTo>
                    <a:pt x="121665" y="49149"/>
                  </a:lnTo>
                  <a:lnTo>
                    <a:pt x="118744" y="51053"/>
                  </a:lnTo>
                  <a:lnTo>
                    <a:pt x="114807" y="51053"/>
                  </a:lnTo>
                  <a:lnTo>
                    <a:pt x="11683" y="51053"/>
                  </a:lnTo>
                  <a:lnTo>
                    <a:pt x="7493" y="51053"/>
                  </a:lnTo>
                  <a:lnTo>
                    <a:pt x="4571" y="49022"/>
                  </a:lnTo>
                  <a:lnTo>
                    <a:pt x="2793" y="45212"/>
                  </a:lnTo>
                  <a:lnTo>
                    <a:pt x="888" y="41275"/>
                  </a:lnTo>
                  <a:lnTo>
                    <a:pt x="0" y="34670"/>
                  </a:lnTo>
                  <a:lnTo>
                    <a:pt x="0" y="25273"/>
                  </a:lnTo>
                  <a:lnTo>
                    <a:pt x="0" y="16001"/>
                  </a:lnTo>
                  <a:lnTo>
                    <a:pt x="888" y="9525"/>
                  </a:lnTo>
                  <a:lnTo>
                    <a:pt x="2793" y="5714"/>
                  </a:lnTo>
                  <a:lnTo>
                    <a:pt x="4571" y="1904"/>
                  </a:lnTo>
                  <a:lnTo>
                    <a:pt x="7493" y="0"/>
                  </a:lnTo>
                  <a:lnTo>
                    <a:pt x="116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3408" y="975347"/>
              <a:ext cx="1855089" cy="35396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888991" y="973823"/>
            <a:ext cx="2477135" cy="440055"/>
            <a:chOff x="4888991" y="973823"/>
            <a:chExt cx="2477135" cy="440055"/>
          </a:xfrm>
        </p:grpSpPr>
        <p:sp>
          <p:nvSpPr>
            <p:cNvPr id="8" name="object 8"/>
            <p:cNvSpPr/>
            <p:nvPr/>
          </p:nvSpPr>
          <p:spPr>
            <a:xfrm>
              <a:off x="4892293" y="1001395"/>
              <a:ext cx="266700" cy="320675"/>
            </a:xfrm>
            <a:custGeom>
              <a:avLst/>
              <a:gdLst/>
              <a:ahLst/>
              <a:cxnLst/>
              <a:rect l="l" t="t" r="r" b="b"/>
              <a:pathLst>
                <a:path w="266700" h="320675">
                  <a:moveTo>
                    <a:pt x="101600" y="0"/>
                  </a:moveTo>
                  <a:lnTo>
                    <a:pt x="13969" y="0"/>
                  </a:lnTo>
                  <a:lnTo>
                    <a:pt x="9270" y="1650"/>
                  </a:lnTo>
                  <a:lnTo>
                    <a:pt x="5587" y="4825"/>
                  </a:lnTo>
                  <a:lnTo>
                    <a:pt x="1904" y="8127"/>
                  </a:lnTo>
                  <a:lnTo>
                    <a:pt x="0" y="13334"/>
                  </a:lnTo>
                  <a:lnTo>
                    <a:pt x="0" y="307339"/>
                  </a:lnTo>
                  <a:lnTo>
                    <a:pt x="1904" y="312674"/>
                  </a:lnTo>
                  <a:lnTo>
                    <a:pt x="5587" y="315849"/>
                  </a:lnTo>
                  <a:lnTo>
                    <a:pt x="9270" y="319150"/>
                  </a:lnTo>
                  <a:lnTo>
                    <a:pt x="13969" y="320675"/>
                  </a:lnTo>
                  <a:lnTo>
                    <a:pt x="95884" y="320675"/>
                  </a:lnTo>
                  <a:lnTo>
                    <a:pt x="135604" y="318373"/>
                  </a:lnTo>
                  <a:lnTo>
                    <a:pt x="184257" y="306091"/>
                  </a:lnTo>
                  <a:lnTo>
                    <a:pt x="221868" y="282320"/>
                  </a:lnTo>
                  <a:lnTo>
                    <a:pt x="233899" y="269113"/>
                  </a:lnTo>
                  <a:lnTo>
                    <a:pt x="65023" y="269113"/>
                  </a:lnTo>
                  <a:lnTo>
                    <a:pt x="65023" y="51053"/>
                  </a:lnTo>
                  <a:lnTo>
                    <a:pt x="234816" y="51053"/>
                  </a:lnTo>
                  <a:lnTo>
                    <a:pt x="234257" y="50282"/>
                  </a:lnTo>
                  <a:lnTo>
                    <a:pt x="201898" y="22526"/>
                  </a:lnTo>
                  <a:lnTo>
                    <a:pt x="158607" y="5679"/>
                  </a:lnTo>
                  <a:lnTo>
                    <a:pt x="122221" y="638"/>
                  </a:lnTo>
                  <a:lnTo>
                    <a:pt x="101600" y="0"/>
                  </a:lnTo>
                  <a:close/>
                </a:path>
                <a:path w="266700" h="320675">
                  <a:moveTo>
                    <a:pt x="234816" y="51053"/>
                  </a:moveTo>
                  <a:lnTo>
                    <a:pt x="97916" y="51053"/>
                  </a:lnTo>
                  <a:lnTo>
                    <a:pt x="112174" y="51556"/>
                  </a:lnTo>
                  <a:lnTo>
                    <a:pt x="125015" y="53070"/>
                  </a:lnTo>
                  <a:lnTo>
                    <a:pt x="163147" y="68786"/>
                  </a:lnTo>
                  <a:lnTo>
                    <a:pt x="190605" y="106090"/>
                  </a:lnTo>
                  <a:lnTo>
                    <a:pt x="198675" y="146698"/>
                  </a:lnTo>
                  <a:lnTo>
                    <a:pt x="199008" y="157860"/>
                  </a:lnTo>
                  <a:lnTo>
                    <a:pt x="198627" y="171319"/>
                  </a:lnTo>
                  <a:lnTo>
                    <a:pt x="189483" y="216457"/>
                  </a:lnTo>
                  <a:lnTo>
                    <a:pt x="160845" y="253491"/>
                  </a:lnTo>
                  <a:lnTo>
                    <a:pt x="123570" y="267398"/>
                  </a:lnTo>
                  <a:lnTo>
                    <a:pt x="98932" y="269113"/>
                  </a:lnTo>
                  <a:lnTo>
                    <a:pt x="233899" y="269113"/>
                  </a:lnTo>
                  <a:lnTo>
                    <a:pt x="254888" y="231139"/>
                  </a:lnTo>
                  <a:lnTo>
                    <a:pt x="265729" y="176918"/>
                  </a:lnTo>
                  <a:lnTo>
                    <a:pt x="266445" y="155701"/>
                  </a:lnTo>
                  <a:lnTo>
                    <a:pt x="265779" y="137150"/>
                  </a:lnTo>
                  <a:lnTo>
                    <a:pt x="255777" y="88518"/>
                  </a:lnTo>
                  <a:lnTo>
                    <a:pt x="242649" y="61864"/>
                  </a:lnTo>
                  <a:lnTo>
                    <a:pt x="234816" y="51053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5793" y="1050925"/>
              <a:ext cx="137033" cy="2211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8991" y="998207"/>
              <a:ext cx="271272" cy="3253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0075" y="973823"/>
              <a:ext cx="2185924" cy="439686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862583" y="1708404"/>
            <a:ext cx="4902835" cy="45720"/>
          </a:xfrm>
          <a:custGeom>
            <a:avLst/>
            <a:gdLst/>
            <a:ahLst/>
            <a:cxnLst/>
            <a:rect l="l" t="t" r="r" b="b"/>
            <a:pathLst>
              <a:path w="4902835" h="45719">
                <a:moveTo>
                  <a:pt x="4902708" y="0"/>
                </a:moveTo>
                <a:lnTo>
                  <a:pt x="0" y="0"/>
                </a:lnTo>
                <a:lnTo>
                  <a:pt x="0" y="45720"/>
                </a:lnTo>
                <a:lnTo>
                  <a:pt x="4902708" y="45720"/>
                </a:lnTo>
                <a:lnTo>
                  <a:pt x="4902708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87221" y="2116327"/>
            <a:ext cx="5027295" cy="26117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81153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Calibri"/>
                <a:cs typeface="Calibri"/>
              </a:rPr>
              <a:t>Tidak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selalu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menggambarkan </a:t>
            </a:r>
            <a:r>
              <a:rPr sz="2800" dirty="0">
                <a:latin typeface="Calibri"/>
                <a:cs typeface="Calibri"/>
              </a:rPr>
              <a:t>diagnosis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tunggal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Bisa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merupakan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hasil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satu </a:t>
            </a:r>
            <a:r>
              <a:rPr sz="2800" dirty="0">
                <a:latin typeface="Calibri"/>
                <a:cs typeface="Calibri"/>
              </a:rPr>
              <a:t>diagnosis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atau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kumpulan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diagnosis </a:t>
            </a:r>
            <a:r>
              <a:rPr sz="2800" dirty="0">
                <a:latin typeface="Calibri"/>
                <a:cs typeface="Calibri"/>
              </a:rPr>
              <a:t>dan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prosedur.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583" y="2174748"/>
            <a:ext cx="446531" cy="44805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5819" y="3464052"/>
            <a:ext cx="445007" cy="4480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77756" y="172212"/>
            <a:ext cx="2438400" cy="303123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05243" y="3375659"/>
            <a:ext cx="5009388" cy="331012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3139" y="251840"/>
            <a:ext cx="3151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Tarif</a:t>
            </a:r>
            <a:r>
              <a:rPr spc="-170" dirty="0"/>
              <a:t> </a:t>
            </a:r>
            <a:r>
              <a:rPr spc="-10" dirty="0"/>
              <a:t>Meliputi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7059295" cy="948055"/>
            <a:chOff x="0" y="0"/>
            <a:chExt cx="7059295" cy="948055"/>
          </a:xfrm>
        </p:grpSpPr>
        <p:sp>
          <p:nvSpPr>
            <p:cNvPr id="8" name="object 8"/>
            <p:cNvSpPr/>
            <p:nvPr/>
          </p:nvSpPr>
          <p:spPr>
            <a:xfrm>
              <a:off x="830580" y="272795"/>
              <a:ext cx="83820" cy="675640"/>
            </a:xfrm>
            <a:custGeom>
              <a:avLst/>
              <a:gdLst/>
              <a:ahLst/>
              <a:cxnLst/>
              <a:rect l="l" t="t" r="r" b="b"/>
              <a:pathLst>
                <a:path w="83819" h="675640">
                  <a:moveTo>
                    <a:pt x="83819" y="0"/>
                  </a:moveTo>
                  <a:lnTo>
                    <a:pt x="0" y="0"/>
                  </a:lnTo>
                  <a:lnTo>
                    <a:pt x="0" y="675131"/>
                  </a:lnTo>
                  <a:lnTo>
                    <a:pt x="83819" y="675131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114044" y="1190244"/>
            <a:ext cx="9717405" cy="5175885"/>
          </a:xfrm>
          <a:custGeom>
            <a:avLst/>
            <a:gdLst/>
            <a:ahLst/>
            <a:cxnLst/>
            <a:rect l="l" t="t" r="r" b="b"/>
            <a:pathLst>
              <a:path w="9717405" h="5175885">
                <a:moveTo>
                  <a:pt x="0" y="5175504"/>
                </a:moveTo>
                <a:lnTo>
                  <a:pt x="9717024" y="5175504"/>
                </a:lnTo>
                <a:lnTo>
                  <a:pt x="9717024" y="0"/>
                </a:lnTo>
                <a:lnTo>
                  <a:pt x="0" y="0"/>
                </a:lnTo>
                <a:lnTo>
                  <a:pt x="0" y="5175504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3088" y="1080109"/>
            <a:ext cx="9464675" cy="52438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60985" indent="-248285">
              <a:lnSpc>
                <a:spcPct val="100000"/>
              </a:lnSpc>
              <a:spcBef>
                <a:spcPts val="855"/>
              </a:spcBef>
              <a:buAutoNum type="arabicPeriod"/>
              <a:tabLst>
                <a:tab pos="260985" algn="l"/>
              </a:tabLst>
            </a:pPr>
            <a:r>
              <a:rPr sz="2000" dirty="0">
                <a:latin typeface="Calibri"/>
                <a:cs typeface="Calibri"/>
              </a:rPr>
              <a:t>administrasi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pelayanan;</a:t>
            </a:r>
            <a:endParaRPr sz="2000">
              <a:latin typeface="Calibri"/>
              <a:cs typeface="Calibri"/>
            </a:endParaRPr>
          </a:p>
          <a:p>
            <a:pPr marL="261620" indent="-24892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261620" algn="l"/>
              </a:tabLst>
            </a:pPr>
            <a:r>
              <a:rPr sz="2000" dirty="0">
                <a:latin typeface="Calibri"/>
                <a:cs typeface="Calibri"/>
              </a:rPr>
              <a:t>pemeriksaan,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pengobatan,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konsultasi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dasar;</a:t>
            </a:r>
            <a:endParaRPr sz="2000">
              <a:latin typeface="Calibri"/>
              <a:cs typeface="Calibri"/>
            </a:endParaRPr>
          </a:p>
          <a:p>
            <a:pPr marL="261620" indent="-2489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261620" algn="l"/>
              </a:tabLst>
            </a:pPr>
            <a:r>
              <a:rPr sz="2000" dirty="0">
                <a:latin typeface="Calibri"/>
                <a:cs typeface="Calibri"/>
              </a:rPr>
              <a:t>pemeriksaan,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pengobatan,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konsultasi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spesialistik;</a:t>
            </a:r>
            <a:endParaRPr sz="2000">
              <a:latin typeface="Calibri"/>
              <a:cs typeface="Calibri"/>
            </a:endParaRPr>
          </a:p>
          <a:p>
            <a:pPr marL="261620" indent="-24892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261620" algn="l"/>
              </a:tabLst>
            </a:pPr>
            <a:r>
              <a:rPr sz="2000" dirty="0">
                <a:latin typeface="Calibri"/>
                <a:cs typeface="Calibri"/>
              </a:rPr>
              <a:t>tindakan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spesialistik,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baik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bedah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maupun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bedah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sesuai dengan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indikasi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medis;</a:t>
            </a:r>
            <a:endParaRPr sz="2000">
              <a:latin typeface="Calibri"/>
              <a:cs typeface="Calibri"/>
            </a:endParaRPr>
          </a:p>
          <a:p>
            <a:pPr marL="261620" indent="-24892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261620" algn="l"/>
              </a:tabLst>
            </a:pPr>
            <a:r>
              <a:rPr sz="2000" dirty="0">
                <a:latin typeface="Calibri"/>
                <a:cs typeface="Calibri"/>
              </a:rPr>
              <a:t>pelayanan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bahan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habis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pakai;</a:t>
            </a:r>
            <a:endParaRPr sz="2000">
              <a:latin typeface="Calibri"/>
              <a:cs typeface="Calibri"/>
            </a:endParaRPr>
          </a:p>
          <a:p>
            <a:pPr marL="260985" indent="-24828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260985" algn="l"/>
              </a:tabLst>
            </a:pPr>
            <a:r>
              <a:rPr sz="2000" dirty="0">
                <a:latin typeface="Calibri"/>
                <a:cs typeface="Calibri"/>
              </a:rPr>
              <a:t>pelayanan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penunjang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diagnostik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lanjutan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sesuai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dengan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indikasi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medis;</a:t>
            </a:r>
            <a:endParaRPr sz="2000">
              <a:latin typeface="Calibri"/>
              <a:cs typeface="Calibri"/>
            </a:endParaRPr>
          </a:p>
          <a:p>
            <a:pPr marL="377190" indent="-36449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77190" algn="l"/>
              </a:tabLst>
            </a:pPr>
            <a:r>
              <a:rPr sz="2000" dirty="0">
                <a:latin typeface="Calibri"/>
                <a:cs typeface="Calibri"/>
              </a:rPr>
              <a:t>rehabilitasi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medis;</a:t>
            </a:r>
            <a:endParaRPr sz="2000">
              <a:latin typeface="Calibri"/>
              <a:cs typeface="Calibri"/>
            </a:endParaRPr>
          </a:p>
          <a:p>
            <a:pPr marL="377190" indent="-36449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77190" algn="l"/>
              </a:tabLst>
            </a:pPr>
            <a:r>
              <a:rPr sz="2000" dirty="0">
                <a:latin typeface="Calibri"/>
                <a:cs typeface="Calibri"/>
              </a:rPr>
              <a:t>inap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ruang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intenspelayanan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darah;</a:t>
            </a:r>
            <a:endParaRPr sz="2000">
              <a:latin typeface="Calibri"/>
              <a:cs typeface="Calibri"/>
            </a:endParaRPr>
          </a:p>
          <a:p>
            <a:pPr marL="320040" indent="-30734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20040" algn="l"/>
              </a:tabLst>
            </a:pPr>
            <a:r>
              <a:rPr sz="2000" dirty="0">
                <a:latin typeface="Calibri"/>
                <a:cs typeface="Calibri"/>
              </a:rPr>
              <a:t>pelayanan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kedokteran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forensik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klinik;</a:t>
            </a:r>
            <a:endParaRPr sz="20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389890" algn="l"/>
              </a:tabLst>
            </a:pPr>
            <a:r>
              <a:rPr sz="2000" dirty="0">
                <a:latin typeface="Calibri"/>
                <a:cs typeface="Calibri"/>
              </a:rPr>
              <a:t>pelayanan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jenazah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pasien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meninggal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Fasilitas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Kesehatan;</a:t>
            </a:r>
            <a:endParaRPr sz="20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89890" algn="l"/>
              </a:tabLst>
            </a:pPr>
            <a:r>
              <a:rPr sz="2000" dirty="0">
                <a:latin typeface="Calibri"/>
                <a:cs typeface="Calibri"/>
              </a:rPr>
              <a:t>pelayanan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keluarga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berencana;</a:t>
            </a:r>
            <a:endParaRPr sz="20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89890" algn="l"/>
              </a:tabLst>
            </a:pPr>
            <a:r>
              <a:rPr sz="2000" spc="-10" dirty="0">
                <a:latin typeface="Calibri"/>
                <a:cs typeface="Calibri"/>
              </a:rPr>
              <a:t>perawatan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inap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intensif;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dan</a:t>
            </a:r>
            <a:endParaRPr sz="2000">
              <a:latin typeface="Calibri"/>
              <a:cs typeface="Calibri"/>
            </a:endParaRPr>
          </a:p>
          <a:p>
            <a:pPr marL="389890" indent="-37719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89890" algn="l"/>
              </a:tabLst>
            </a:pPr>
            <a:r>
              <a:rPr sz="2000" spc="-10" dirty="0">
                <a:latin typeface="Calibri"/>
                <a:cs typeface="Calibri"/>
              </a:rPr>
              <a:t>perawatan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intensif.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6601968"/>
            <a:ext cx="12192000" cy="224154"/>
          </a:xfrm>
          <a:custGeom>
            <a:avLst/>
            <a:gdLst/>
            <a:ahLst/>
            <a:cxnLst/>
            <a:rect l="l" t="t" r="r" b="b"/>
            <a:pathLst>
              <a:path w="12192000" h="224154">
                <a:moveTo>
                  <a:pt x="12192000" y="0"/>
                </a:moveTo>
                <a:lnTo>
                  <a:pt x="0" y="0"/>
                </a:lnTo>
                <a:lnTo>
                  <a:pt x="0" y="224027"/>
                </a:lnTo>
                <a:lnTo>
                  <a:pt x="12192000" y="22402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23544" y="1573037"/>
            <a:ext cx="6235802" cy="384464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wrap="square" lIns="0" tIns="60960" rIns="0" bIns="0" rtlCol="0" anchor="ctr">
            <a:spAutoFit/>
          </a:bodyPr>
          <a:lstStyle/>
          <a:p>
            <a:pPr marL="611188" marR="37465" indent="-457200" algn="l">
              <a:lnSpc>
                <a:spcPts val="3020"/>
              </a:lnSpc>
              <a:spcBef>
                <a:spcPts val="480"/>
              </a:spcBef>
              <a:buFont typeface="+mj-lt"/>
              <a:buAutoNum type="alphaLcPeriod"/>
              <a:tabLst>
                <a:tab pos="375285" algn="l"/>
              </a:tabLst>
            </a:pPr>
            <a:r>
              <a:rPr sz="2000" dirty="0">
                <a:latin typeface="Book Antiqua"/>
                <a:cs typeface="Book Antiqua"/>
              </a:rPr>
              <a:t>Rumah</a:t>
            </a:r>
            <a:r>
              <a:rPr sz="2000" spc="-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Sakit</a:t>
            </a:r>
            <a:r>
              <a:rPr sz="2000" spc="-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Umum</a:t>
            </a:r>
            <a:r>
              <a:rPr sz="2000" spc="-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Pusat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Nasional</a:t>
            </a:r>
            <a:r>
              <a:rPr sz="2000" spc="-11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(RSUPN) </a:t>
            </a:r>
            <a:r>
              <a:rPr sz="2000" dirty="0">
                <a:latin typeface="Book Antiqua"/>
                <a:cs typeface="Book Antiqua"/>
              </a:rPr>
              <a:t>Dr.</a:t>
            </a:r>
            <a:r>
              <a:rPr sz="2000" spc="-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Cipto</a:t>
            </a:r>
            <a:r>
              <a:rPr sz="2000" spc="-6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Mangunkusumo;</a:t>
            </a:r>
            <a:endParaRPr sz="2000" dirty="0">
              <a:latin typeface="Book Antiqua"/>
              <a:cs typeface="Book Antiqua"/>
            </a:endParaRPr>
          </a:p>
          <a:p>
            <a:pPr marL="611188" marR="5080" indent="-457200" algn="l">
              <a:lnSpc>
                <a:spcPts val="3020"/>
              </a:lnSpc>
              <a:spcBef>
                <a:spcPts val="680"/>
              </a:spcBef>
              <a:buFont typeface="+mj-lt"/>
              <a:buAutoNum type="alphaLcPeriod"/>
              <a:tabLst>
                <a:tab pos="375285" algn="l"/>
                <a:tab pos="385445" algn="l"/>
              </a:tabLst>
            </a:pPr>
            <a:r>
              <a:rPr sz="2000" dirty="0">
                <a:latin typeface="Book Antiqua"/>
                <a:cs typeface="Book Antiqua"/>
              </a:rPr>
              <a:t>Rumah</a:t>
            </a:r>
            <a:r>
              <a:rPr sz="2000" spc="-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Sakit</a:t>
            </a:r>
            <a:r>
              <a:rPr sz="2000" spc="-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Jantung</a:t>
            </a:r>
            <a:r>
              <a:rPr sz="2000" spc="-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dan</a:t>
            </a:r>
            <a:r>
              <a:rPr sz="2000" spc="-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Pembuluh</a:t>
            </a:r>
            <a:r>
              <a:rPr sz="2000" spc="-11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Darah </a:t>
            </a:r>
            <a:r>
              <a:rPr sz="2000" dirty="0">
                <a:latin typeface="Book Antiqua"/>
                <a:cs typeface="Book Antiqua"/>
              </a:rPr>
              <a:t>Harapan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Kita,</a:t>
            </a:r>
            <a:r>
              <a:rPr sz="2000" spc="-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tarif</a:t>
            </a:r>
            <a:r>
              <a:rPr sz="2000" spc="-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Rumah</a:t>
            </a:r>
            <a:r>
              <a:rPr sz="2000" spc="-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Sakit</a:t>
            </a:r>
            <a:r>
              <a:rPr sz="2000" spc="-7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Kanker </a:t>
            </a:r>
            <a:r>
              <a:rPr sz="2000" dirty="0">
                <a:latin typeface="Book Antiqua"/>
                <a:cs typeface="Book Antiqua"/>
              </a:rPr>
              <a:t>Dharmais,</a:t>
            </a:r>
            <a:r>
              <a:rPr sz="2000" spc="-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tarif</a:t>
            </a:r>
            <a:r>
              <a:rPr sz="2000" spc="-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Rumah</a:t>
            </a:r>
            <a:r>
              <a:rPr sz="2000" spc="-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Sakit</a:t>
            </a:r>
            <a:r>
              <a:rPr sz="2000" spc="-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Anak</a:t>
            </a:r>
            <a:r>
              <a:rPr sz="2000" spc="-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dan</a:t>
            </a:r>
            <a:r>
              <a:rPr sz="2000" spc="-7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Bunda </a:t>
            </a:r>
            <a:r>
              <a:rPr sz="2000" dirty="0">
                <a:latin typeface="Book Antiqua"/>
                <a:cs typeface="Book Antiqua"/>
              </a:rPr>
              <a:t>Harapan</a:t>
            </a:r>
            <a:r>
              <a:rPr sz="2000" spc="-1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Kita;</a:t>
            </a:r>
            <a:endParaRPr sz="2000" dirty="0">
              <a:latin typeface="Book Antiqua"/>
              <a:cs typeface="Book Antiqua"/>
            </a:endParaRPr>
          </a:p>
          <a:p>
            <a:pPr marL="611188" indent="-457200" algn="l">
              <a:lnSpc>
                <a:spcPct val="100000"/>
              </a:lnSpc>
              <a:spcBef>
                <a:spcPts val="305"/>
              </a:spcBef>
              <a:buFont typeface="+mj-lt"/>
              <a:buAutoNum type="alphaLcPeriod"/>
              <a:tabLst>
                <a:tab pos="347345" algn="l"/>
              </a:tabLst>
            </a:pPr>
            <a:r>
              <a:rPr sz="2000" dirty="0">
                <a:latin typeface="Book Antiqua"/>
                <a:cs typeface="Book Antiqua"/>
              </a:rPr>
              <a:t>Rumah</a:t>
            </a:r>
            <a:r>
              <a:rPr sz="2000" spc="-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sakit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pemerintah</a:t>
            </a:r>
            <a:r>
              <a:rPr sz="2000" spc="-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dan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swasta</a:t>
            </a:r>
            <a:r>
              <a:rPr sz="2000" spc="-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kelas</a:t>
            </a:r>
            <a:r>
              <a:rPr sz="2000" spc="-9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A;</a:t>
            </a:r>
            <a:endParaRPr sz="2000" dirty="0">
              <a:latin typeface="Book Antiqua"/>
              <a:cs typeface="Book Antiqua"/>
            </a:endParaRPr>
          </a:p>
          <a:p>
            <a:pPr marL="611188" indent="-457200" algn="l">
              <a:lnSpc>
                <a:spcPct val="100000"/>
              </a:lnSpc>
              <a:spcBef>
                <a:spcPts val="340"/>
              </a:spcBef>
              <a:buFont typeface="+mj-lt"/>
              <a:buAutoNum type="alphaLcPeriod"/>
              <a:tabLst>
                <a:tab pos="406400" algn="l"/>
              </a:tabLst>
            </a:pPr>
            <a:r>
              <a:rPr sz="2000" dirty="0">
                <a:latin typeface="Book Antiqua"/>
                <a:cs typeface="Book Antiqua"/>
              </a:rPr>
              <a:t>Rumah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sakit</a:t>
            </a:r>
            <a:r>
              <a:rPr sz="2000" spc="-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pemerintah</a:t>
            </a:r>
            <a:r>
              <a:rPr sz="2000" spc="-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dan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swasta</a:t>
            </a:r>
            <a:r>
              <a:rPr sz="2000" spc="-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kelas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B;</a:t>
            </a:r>
            <a:endParaRPr sz="2000" dirty="0">
              <a:latin typeface="Book Antiqua"/>
              <a:cs typeface="Book Antiqua"/>
            </a:endParaRPr>
          </a:p>
          <a:p>
            <a:pPr marL="611188" indent="-457200" algn="l">
              <a:lnSpc>
                <a:spcPct val="100000"/>
              </a:lnSpc>
              <a:spcBef>
                <a:spcPts val="335"/>
              </a:spcBef>
              <a:buFont typeface="+mj-lt"/>
              <a:buAutoNum type="alphaLcPeriod"/>
              <a:tabLst>
                <a:tab pos="359410" algn="l"/>
              </a:tabLst>
            </a:pPr>
            <a:r>
              <a:rPr sz="2000" dirty="0">
                <a:latin typeface="Book Antiqua"/>
                <a:cs typeface="Book Antiqua"/>
              </a:rPr>
              <a:t>Rumah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sakit</a:t>
            </a:r>
            <a:r>
              <a:rPr sz="2000" spc="-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pemerintah</a:t>
            </a:r>
            <a:r>
              <a:rPr sz="2000" spc="-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dan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swasta</a:t>
            </a:r>
            <a:r>
              <a:rPr sz="2000" spc="-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kelas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C;</a:t>
            </a:r>
            <a:endParaRPr sz="2000" dirty="0">
              <a:latin typeface="Book Antiqua"/>
              <a:cs typeface="Book Antiqua"/>
            </a:endParaRPr>
          </a:p>
          <a:p>
            <a:pPr marL="611188" indent="-457200" algn="l">
              <a:lnSpc>
                <a:spcPct val="100000"/>
              </a:lnSpc>
              <a:spcBef>
                <a:spcPts val="335"/>
              </a:spcBef>
              <a:buFont typeface="+mj-lt"/>
              <a:buAutoNum type="alphaLcPeriod"/>
              <a:tabLst>
                <a:tab pos="398145" algn="l"/>
              </a:tabLst>
            </a:pPr>
            <a:r>
              <a:rPr sz="2000" dirty="0">
                <a:latin typeface="Book Antiqua"/>
                <a:cs typeface="Book Antiqua"/>
              </a:rPr>
              <a:t>Rumah</a:t>
            </a:r>
            <a:r>
              <a:rPr sz="2000" spc="-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sakit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pemerintah</a:t>
            </a:r>
            <a:r>
              <a:rPr sz="2000" spc="-1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dan</a:t>
            </a:r>
            <a:r>
              <a:rPr sz="2000" spc="-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swasta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kelas</a:t>
            </a:r>
            <a:r>
              <a:rPr sz="2000" spc="-8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D.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62913" y="264414"/>
            <a:ext cx="10266172" cy="1263243"/>
          </a:xfrm>
          <a:prstGeom prst="rect">
            <a:avLst/>
          </a:prstGeom>
        </p:spPr>
        <p:txBody>
          <a:bodyPr vert="horz" wrap="square" lIns="0" tIns="153746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Tarif</a:t>
            </a:r>
            <a:r>
              <a:rPr spc="-110" dirty="0"/>
              <a:t> </a:t>
            </a:r>
            <a:r>
              <a:rPr spc="-40" dirty="0"/>
              <a:t>Terdiri</a:t>
            </a:r>
            <a:r>
              <a:rPr spc="-110" dirty="0"/>
              <a:t> </a:t>
            </a:r>
            <a:r>
              <a:rPr dirty="0"/>
              <a:t>dari</a:t>
            </a:r>
            <a:r>
              <a:rPr spc="-105" dirty="0"/>
              <a:t> </a:t>
            </a:r>
            <a:r>
              <a:rPr dirty="0"/>
              <a:t>6</a:t>
            </a:r>
            <a:r>
              <a:rPr spc="-85" dirty="0"/>
              <a:t> </a:t>
            </a:r>
            <a:r>
              <a:rPr spc="-10" dirty="0" err="1"/>
              <a:t>Kelompok</a:t>
            </a:r>
            <a:br>
              <a:rPr lang="en-US" spc="-10" dirty="0"/>
            </a:br>
            <a:r>
              <a:rPr lang="en-US" sz="2800" spc="-10" dirty="0"/>
              <a:t>(INA CBG’s)</a:t>
            </a:r>
            <a:endParaRPr spc="-10" dirty="0"/>
          </a:p>
        </p:txBody>
      </p:sp>
      <p:sp>
        <p:nvSpPr>
          <p:cNvPr id="12" name="object 12"/>
          <p:cNvSpPr/>
          <p:nvPr/>
        </p:nvSpPr>
        <p:spPr>
          <a:xfrm>
            <a:off x="923544" y="472440"/>
            <a:ext cx="83820" cy="676910"/>
          </a:xfrm>
          <a:custGeom>
            <a:avLst/>
            <a:gdLst/>
            <a:ahLst/>
            <a:cxnLst/>
            <a:rect l="l" t="t" r="r" b="b"/>
            <a:pathLst>
              <a:path w="83819" h="676910">
                <a:moveTo>
                  <a:pt x="83819" y="0"/>
                </a:moveTo>
                <a:lnTo>
                  <a:pt x="0" y="0"/>
                </a:lnTo>
                <a:lnTo>
                  <a:pt x="0" y="676655"/>
                </a:lnTo>
                <a:lnTo>
                  <a:pt x="83819" y="676655"/>
                </a:lnTo>
                <a:lnTo>
                  <a:pt x="83819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tanda-tanya - BLUD.co.id">
            <a:extLst>
              <a:ext uri="{FF2B5EF4-FFF2-40B4-BE49-F238E27FC236}">
                <a16:creationId xmlns:a16="http://schemas.microsoft.com/office/drawing/2014/main" id="{3ACCDB4E-3D04-8CBD-6DBC-3CB4B033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3424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E1F07C-16A1-3D03-EF3F-84C5A9233FE6}"/>
              </a:ext>
            </a:extLst>
          </p:cNvPr>
          <p:cNvSpPr txBox="1"/>
          <p:nvPr/>
        </p:nvSpPr>
        <p:spPr>
          <a:xfrm>
            <a:off x="7427773" y="2322653"/>
            <a:ext cx="1600200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iDRG</a:t>
            </a:r>
            <a:endParaRPr lang="en-ID" sz="3600" dirty="0">
              <a:solidFill>
                <a:schemeClr val="accent6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99390-00B3-2A0A-1DA3-CBABE23A8089}"/>
              </a:ext>
            </a:extLst>
          </p:cNvPr>
          <p:cNvSpPr txBox="1"/>
          <p:nvPr/>
        </p:nvSpPr>
        <p:spPr>
          <a:xfrm>
            <a:off x="7299046" y="3753820"/>
            <a:ext cx="2533269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Bodoni MT Black" panose="02070A03080606020203" pitchFamily="18" charset="0"/>
              </a:rPr>
              <a:t>RS </a:t>
            </a:r>
            <a:r>
              <a:rPr lang="en-US" sz="2400" dirty="0" err="1">
                <a:solidFill>
                  <a:srgbClr val="00B050"/>
                </a:solidFill>
                <a:latin typeface="Bodoni MT Black" panose="02070A03080606020203" pitchFamily="18" charset="0"/>
              </a:rPr>
              <a:t>Berbasis</a:t>
            </a:r>
            <a:r>
              <a:rPr lang="en-US" sz="2400" dirty="0">
                <a:solidFill>
                  <a:srgbClr val="00B050"/>
                </a:solidFill>
                <a:latin typeface="Bodoni MT Black" panose="02070A03080606020203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Bodoni MT Black" panose="02070A03080606020203" pitchFamily="18" charset="0"/>
              </a:rPr>
              <a:t>Kompetensi</a:t>
            </a:r>
            <a:endParaRPr lang="en-ID" sz="2400" dirty="0">
              <a:solidFill>
                <a:srgbClr val="00B05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2423A92-FDF9-E5DD-8737-BDE5254C89AA}"/>
              </a:ext>
            </a:extLst>
          </p:cNvPr>
          <p:cNvSpPr/>
          <p:nvPr/>
        </p:nvSpPr>
        <p:spPr>
          <a:xfrm>
            <a:off x="7299046" y="2813385"/>
            <a:ext cx="2286000" cy="940435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7471" y="1248155"/>
            <a:ext cx="4224527" cy="43952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117600" cy="355600"/>
            <a:chOff x="0" y="0"/>
            <a:chExt cx="1117600" cy="3556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34719" cy="355600"/>
            </a:xfrm>
            <a:custGeom>
              <a:avLst/>
              <a:gdLst/>
              <a:ahLst/>
              <a:cxnLst/>
              <a:rect l="l" t="t" r="r" b="b"/>
              <a:pathLst>
                <a:path w="934719" h="355600">
                  <a:moveTo>
                    <a:pt x="934212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934212" y="355092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4211" y="0"/>
              <a:ext cx="182880" cy="355600"/>
            </a:xfrm>
            <a:custGeom>
              <a:avLst/>
              <a:gdLst/>
              <a:ahLst/>
              <a:cxnLst/>
              <a:rect l="l" t="t" r="r" b="b"/>
              <a:pathLst>
                <a:path w="182880" h="355600">
                  <a:moveTo>
                    <a:pt x="182880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182880" y="35509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5483" y="549986"/>
            <a:ext cx="4277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pc="-20" dirty="0">
                <a:solidFill>
                  <a:srgbClr val="000000"/>
                </a:solidFill>
              </a:rPr>
              <a:t>REGIONALISASI</a:t>
            </a:r>
            <a:endParaRPr spc="-20" dirty="0">
              <a:solidFill>
                <a:srgbClr val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6488" y="510540"/>
            <a:ext cx="45720" cy="928369"/>
          </a:xfrm>
          <a:custGeom>
            <a:avLst/>
            <a:gdLst/>
            <a:ahLst/>
            <a:cxnLst/>
            <a:rect l="l" t="t" r="r" b="b"/>
            <a:pathLst>
              <a:path w="45719" h="928369">
                <a:moveTo>
                  <a:pt x="45719" y="0"/>
                </a:moveTo>
                <a:lnTo>
                  <a:pt x="0" y="0"/>
                </a:lnTo>
                <a:lnTo>
                  <a:pt x="0" y="928115"/>
                </a:lnTo>
                <a:lnTo>
                  <a:pt x="45719" y="928115"/>
                </a:lnTo>
                <a:lnTo>
                  <a:pt x="45719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648" y="3845052"/>
            <a:ext cx="533400" cy="525780"/>
          </a:xfrm>
          <a:custGeom>
            <a:avLst/>
            <a:gdLst/>
            <a:ahLst/>
            <a:cxnLst/>
            <a:rect l="l" t="t" r="r" b="b"/>
            <a:pathLst>
              <a:path w="533400" h="525779">
                <a:moveTo>
                  <a:pt x="266699" y="0"/>
                </a:moveTo>
                <a:lnTo>
                  <a:pt x="218760" y="4236"/>
                </a:lnTo>
                <a:lnTo>
                  <a:pt x="173639" y="16450"/>
                </a:lnTo>
                <a:lnTo>
                  <a:pt x="132091" y="35898"/>
                </a:lnTo>
                <a:lnTo>
                  <a:pt x="94868" y="61838"/>
                </a:lnTo>
                <a:lnTo>
                  <a:pt x="62724" y="93525"/>
                </a:lnTo>
                <a:lnTo>
                  <a:pt x="36412" y="130217"/>
                </a:lnTo>
                <a:lnTo>
                  <a:pt x="16685" y="171170"/>
                </a:lnTo>
                <a:lnTo>
                  <a:pt x="4296" y="215642"/>
                </a:lnTo>
                <a:lnTo>
                  <a:pt x="0" y="262890"/>
                </a:lnTo>
                <a:lnTo>
                  <a:pt x="4296" y="310137"/>
                </a:lnTo>
                <a:lnTo>
                  <a:pt x="16685" y="354609"/>
                </a:lnTo>
                <a:lnTo>
                  <a:pt x="36412" y="395562"/>
                </a:lnTo>
                <a:lnTo>
                  <a:pt x="62724" y="432254"/>
                </a:lnTo>
                <a:lnTo>
                  <a:pt x="94868" y="463941"/>
                </a:lnTo>
                <a:lnTo>
                  <a:pt x="132091" y="489881"/>
                </a:lnTo>
                <a:lnTo>
                  <a:pt x="173639" y="509329"/>
                </a:lnTo>
                <a:lnTo>
                  <a:pt x="218760" y="521543"/>
                </a:lnTo>
                <a:lnTo>
                  <a:pt x="266699" y="525780"/>
                </a:lnTo>
                <a:lnTo>
                  <a:pt x="314639" y="521543"/>
                </a:lnTo>
                <a:lnTo>
                  <a:pt x="359760" y="509329"/>
                </a:lnTo>
                <a:lnTo>
                  <a:pt x="401308" y="489881"/>
                </a:lnTo>
                <a:lnTo>
                  <a:pt x="438531" y="463941"/>
                </a:lnTo>
                <a:lnTo>
                  <a:pt x="470675" y="432254"/>
                </a:lnTo>
                <a:lnTo>
                  <a:pt x="496987" y="395562"/>
                </a:lnTo>
                <a:lnTo>
                  <a:pt x="516714" y="354609"/>
                </a:lnTo>
                <a:lnTo>
                  <a:pt x="529103" y="310137"/>
                </a:lnTo>
                <a:lnTo>
                  <a:pt x="533399" y="262890"/>
                </a:lnTo>
                <a:lnTo>
                  <a:pt x="529103" y="215642"/>
                </a:lnTo>
                <a:lnTo>
                  <a:pt x="516714" y="171170"/>
                </a:lnTo>
                <a:lnTo>
                  <a:pt x="496987" y="130217"/>
                </a:lnTo>
                <a:lnTo>
                  <a:pt x="470675" y="93525"/>
                </a:lnTo>
                <a:lnTo>
                  <a:pt x="438531" y="61838"/>
                </a:lnTo>
                <a:lnTo>
                  <a:pt x="401308" y="35898"/>
                </a:lnTo>
                <a:lnTo>
                  <a:pt x="359760" y="16450"/>
                </a:lnTo>
                <a:lnTo>
                  <a:pt x="314639" y="4236"/>
                </a:lnTo>
                <a:lnTo>
                  <a:pt x="266699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6675119"/>
            <a:ext cx="5547360" cy="182880"/>
            <a:chOff x="0" y="6675119"/>
            <a:chExt cx="5547360" cy="182880"/>
          </a:xfrm>
        </p:grpSpPr>
        <p:sp>
          <p:nvSpPr>
            <p:cNvPr id="10" name="object 10"/>
            <p:cNvSpPr/>
            <p:nvPr/>
          </p:nvSpPr>
          <p:spPr>
            <a:xfrm>
              <a:off x="0" y="6675119"/>
              <a:ext cx="5364480" cy="182880"/>
            </a:xfrm>
            <a:custGeom>
              <a:avLst/>
              <a:gdLst/>
              <a:ahLst/>
              <a:cxnLst/>
              <a:rect l="l" t="t" r="r" b="b"/>
              <a:pathLst>
                <a:path w="5364480" h="182879">
                  <a:moveTo>
                    <a:pt x="0" y="182878"/>
                  </a:moveTo>
                  <a:lnTo>
                    <a:pt x="5364480" y="182878"/>
                  </a:lnTo>
                  <a:lnTo>
                    <a:pt x="5364480" y="0"/>
                  </a:lnTo>
                  <a:lnTo>
                    <a:pt x="0" y="0"/>
                  </a:lnTo>
                  <a:lnTo>
                    <a:pt x="0" y="18287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4479" y="667511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79" y="0"/>
                  </a:moveTo>
                  <a:lnTo>
                    <a:pt x="0" y="0"/>
                  </a:lnTo>
                  <a:lnTo>
                    <a:pt x="0" y="182878"/>
                  </a:lnTo>
                  <a:lnTo>
                    <a:pt x="182879" y="18287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571231" y="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79" h="6858000">
                <a:moveTo>
                  <a:pt x="792479" y="0"/>
                </a:moveTo>
                <a:lnTo>
                  <a:pt x="0" y="0"/>
                </a:lnTo>
                <a:lnTo>
                  <a:pt x="0" y="6857998"/>
                </a:lnTo>
                <a:lnTo>
                  <a:pt x="792479" y="6857998"/>
                </a:lnTo>
                <a:lnTo>
                  <a:pt x="792479" y="0"/>
                </a:lnTo>
                <a:close/>
              </a:path>
            </a:pathLst>
          </a:custGeom>
          <a:solidFill>
            <a:srgbClr val="004974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648" y="1859279"/>
            <a:ext cx="533400" cy="527685"/>
          </a:xfrm>
          <a:custGeom>
            <a:avLst/>
            <a:gdLst/>
            <a:ahLst/>
            <a:cxnLst/>
            <a:rect l="l" t="t" r="r" b="b"/>
            <a:pathLst>
              <a:path w="533400" h="527685">
                <a:moveTo>
                  <a:pt x="266699" y="0"/>
                </a:moveTo>
                <a:lnTo>
                  <a:pt x="218760" y="4245"/>
                </a:lnTo>
                <a:lnTo>
                  <a:pt x="173639" y="16488"/>
                </a:lnTo>
                <a:lnTo>
                  <a:pt x="132091" y="35983"/>
                </a:lnTo>
                <a:lnTo>
                  <a:pt x="94868" y="61988"/>
                </a:lnTo>
                <a:lnTo>
                  <a:pt x="62724" y="93760"/>
                </a:lnTo>
                <a:lnTo>
                  <a:pt x="36412" y="130556"/>
                </a:lnTo>
                <a:lnTo>
                  <a:pt x="16685" y="171631"/>
                </a:lnTo>
                <a:lnTo>
                  <a:pt x="4296" y="216244"/>
                </a:lnTo>
                <a:lnTo>
                  <a:pt x="0" y="263652"/>
                </a:lnTo>
                <a:lnTo>
                  <a:pt x="4296" y="311059"/>
                </a:lnTo>
                <a:lnTo>
                  <a:pt x="16685" y="355672"/>
                </a:lnTo>
                <a:lnTo>
                  <a:pt x="36412" y="396748"/>
                </a:lnTo>
                <a:lnTo>
                  <a:pt x="62724" y="433543"/>
                </a:lnTo>
                <a:lnTo>
                  <a:pt x="94868" y="465315"/>
                </a:lnTo>
                <a:lnTo>
                  <a:pt x="132091" y="491320"/>
                </a:lnTo>
                <a:lnTo>
                  <a:pt x="173639" y="510815"/>
                </a:lnTo>
                <a:lnTo>
                  <a:pt x="218760" y="523058"/>
                </a:lnTo>
                <a:lnTo>
                  <a:pt x="266699" y="527304"/>
                </a:lnTo>
                <a:lnTo>
                  <a:pt x="314639" y="523058"/>
                </a:lnTo>
                <a:lnTo>
                  <a:pt x="359760" y="510815"/>
                </a:lnTo>
                <a:lnTo>
                  <a:pt x="401308" y="491320"/>
                </a:lnTo>
                <a:lnTo>
                  <a:pt x="438531" y="465315"/>
                </a:lnTo>
                <a:lnTo>
                  <a:pt x="470675" y="433543"/>
                </a:lnTo>
                <a:lnTo>
                  <a:pt x="496987" y="396748"/>
                </a:lnTo>
                <a:lnTo>
                  <a:pt x="516714" y="355672"/>
                </a:lnTo>
                <a:lnTo>
                  <a:pt x="529103" y="311059"/>
                </a:lnTo>
                <a:lnTo>
                  <a:pt x="533399" y="263652"/>
                </a:lnTo>
                <a:lnTo>
                  <a:pt x="529103" y="216244"/>
                </a:lnTo>
                <a:lnTo>
                  <a:pt x="516714" y="171631"/>
                </a:lnTo>
                <a:lnTo>
                  <a:pt x="496987" y="130556"/>
                </a:lnTo>
                <a:lnTo>
                  <a:pt x="470675" y="93760"/>
                </a:lnTo>
                <a:lnTo>
                  <a:pt x="438531" y="61988"/>
                </a:lnTo>
                <a:lnTo>
                  <a:pt x="401308" y="35983"/>
                </a:lnTo>
                <a:lnTo>
                  <a:pt x="359760" y="16488"/>
                </a:lnTo>
                <a:lnTo>
                  <a:pt x="314639" y="4245"/>
                </a:lnTo>
                <a:lnTo>
                  <a:pt x="266699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30883" y="1855470"/>
            <a:ext cx="5721985" cy="34404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469900" marR="494030" indent="-457834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Mengakomodir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perbedaan </a:t>
            </a:r>
            <a:r>
              <a:rPr sz="3200" dirty="0">
                <a:latin typeface="Calibri"/>
                <a:cs typeface="Calibri"/>
              </a:rPr>
              <a:t>biaya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distribusi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obat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alat </a:t>
            </a:r>
            <a:r>
              <a:rPr sz="3200" spc="-10" dirty="0">
                <a:latin typeface="Calibri"/>
                <a:cs typeface="Calibri"/>
              </a:rPr>
              <a:t>kesehatan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Indonesia.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Dasar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penentuan</a:t>
            </a:r>
            <a:endParaRPr sz="3200" dirty="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Indeks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Harga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Konsumen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(IHK) </a:t>
            </a:r>
            <a:r>
              <a:rPr sz="3200" dirty="0">
                <a:latin typeface="Calibri"/>
                <a:cs typeface="Calibri"/>
              </a:rPr>
              <a:t>dari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Badan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Pusat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Statistik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(BPS).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30868" y="218970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12715"/>
                </a:moveTo>
                <a:lnTo>
                  <a:pt x="3724" y="3724"/>
                </a:lnTo>
                <a:lnTo>
                  <a:pt x="12715" y="0"/>
                </a:lnTo>
                <a:lnTo>
                  <a:pt x="21707" y="3724"/>
                </a:lnTo>
                <a:lnTo>
                  <a:pt x="25431" y="12715"/>
                </a:lnTo>
                <a:lnTo>
                  <a:pt x="21707" y="21707"/>
                </a:lnTo>
                <a:lnTo>
                  <a:pt x="12715" y="25431"/>
                </a:lnTo>
                <a:lnTo>
                  <a:pt x="3724" y="21707"/>
                </a:lnTo>
                <a:lnTo>
                  <a:pt x="0" y="127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95240" y="218970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715"/>
                </a:moveTo>
                <a:lnTo>
                  <a:pt x="3724" y="3724"/>
                </a:lnTo>
                <a:lnTo>
                  <a:pt x="12715" y="0"/>
                </a:lnTo>
                <a:lnTo>
                  <a:pt x="21707" y="3724"/>
                </a:lnTo>
                <a:lnTo>
                  <a:pt x="25431" y="12715"/>
                </a:lnTo>
                <a:lnTo>
                  <a:pt x="21707" y="21707"/>
                </a:lnTo>
                <a:lnTo>
                  <a:pt x="12715" y="25431"/>
                </a:lnTo>
                <a:lnTo>
                  <a:pt x="3724" y="21707"/>
                </a:lnTo>
                <a:lnTo>
                  <a:pt x="0" y="127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7471" y="1856231"/>
            <a:ext cx="4015740" cy="40157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117600" cy="355600"/>
            <a:chOff x="0" y="0"/>
            <a:chExt cx="1117600" cy="3556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34719" cy="355600"/>
            </a:xfrm>
            <a:custGeom>
              <a:avLst/>
              <a:gdLst/>
              <a:ahLst/>
              <a:cxnLst/>
              <a:rect l="l" t="t" r="r" b="b"/>
              <a:pathLst>
                <a:path w="934719" h="355600">
                  <a:moveTo>
                    <a:pt x="934212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934212" y="355092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4211" y="0"/>
              <a:ext cx="182880" cy="355600"/>
            </a:xfrm>
            <a:custGeom>
              <a:avLst/>
              <a:gdLst/>
              <a:ahLst/>
              <a:cxnLst/>
              <a:rect l="l" t="t" r="r" b="b"/>
              <a:pathLst>
                <a:path w="182880" h="355600">
                  <a:moveTo>
                    <a:pt x="182880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182880" y="35509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315" y="545719"/>
            <a:ext cx="666623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Regulasi</a:t>
            </a:r>
            <a:r>
              <a:rPr spc="-170" dirty="0"/>
              <a:t> </a:t>
            </a:r>
            <a:r>
              <a:rPr spc="-35" dirty="0"/>
              <a:t>Terkait</a:t>
            </a:r>
            <a:r>
              <a:rPr spc="-150" dirty="0"/>
              <a:t> </a:t>
            </a:r>
            <a:r>
              <a:rPr spc="-35" dirty="0"/>
              <a:t>Pembayaran </a:t>
            </a:r>
            <a:r>
              <a:rPr spc="-10" dirty="0"/>
              <a:t>INA-</a:t>
            </a:r>
            <a:r>
              <a:rPr spc="-25" dirty="0"/>
              <a:t>CBG</a:t>
            </a:r>
          </a:p>
        </p:txBody>
      </p:sp>
      <p:sp>
        <p:nvSpPr>
          <p:cNvPr id="7" name="object 7"/>
          <p:cNvSpPr/>
          <p:nvPr/>
        </p:nvSpPr>
        <p:spPr>
          <a:xfrm>
            <a:off x="633983" y="1970532"/>
            <a:ext cx="6674562" cy="93925"/>
          </a:xfrm>
          <a:custGeom>
            <a:avLst/>
            <a:gdLst/>
            <a:ahLst/>
            <a:cxnLst/>
            <a:rect l="l" t="t" r="r" b="b"/>
            <a:pathLst>
              <a:path w="5485130" h="70485">
                <a:moveTo>
                  <a:pt x="5484876" y="0"/>
                </a:moveTo>
                <a:lnTo>
                  <a:pt x="0" y="0"/>
                </a:lnTo>
                <a:lnTo>
                  <a:pt x="0" y="70103"/>
                </a:lnTo>
                <a:lnTo>
                  <a:pt x="5484876" y="70103"/>
                </a:lnTo>
                <a:lnTo>
                  <a:pt x="548487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6675119"/>
            <a:ext cx="5547360" cy="182880"/>
            <a:chOff x="0" y="6675119"/>
            <a:chExt cx="5547360" cy="182880"/>
          </a:xfrm>
        </p:grpSpPr>
        <p:sp>
          <p:nvSpPr>
            <p:cNvPr id="10" name="object 10"/>
            <p:cNvSpPr/>
            <p:nvPr/>
          </p:nvSpPr>
          <p:spPr>
            <a:xfrm>
              <a:off x="0" y="6675119"/>
              <a:ext cx="5364480" cy="182880"/>
            </a:xfrm>
            <a:custGeom>
              <a:avLst/>
              <a:gdLst/>
              <a:ahLst/>
              <a:cxnLst/>
              <a:rect l="l" t="t" r="r" b="b"/>
              <a:pathLst>
                <a:path w="5364480" h="182879">
                  <a:moveTo>
                    <a:pt x="0" y="182878"/>
                  </a:moveTo>
                  <a:lnTo>
                    <a:pt x="5364480" y="182878"/>
                  </a:lnTo>
                  <a:lnTo>
                    <a:pt x="5364480" y="0"/>
                  </a:lnTo>
                  <a:lnTo>
                    <a:pt x="0" y="0"/>
                  </a:lnTo>
                  <a:lnTo>
                    <a:pt x="0" y="18287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4479" y="667511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79" y="0"/>
                  </a:moveTo>
                  <a:lnTo>
                    <a:pt x="0" y="0"/>
                  </a:lnTo>
                  <a:lnTo>
                    <a:pt x="0" y="182878"/>
                  </a:lnTo>
                  <a:lnTo>
                    <a:pt x="182879" y="18287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7571231" y="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79" h="6858000">
                <a:moveTo>
                  <a:pt x="792479" y="0"/>
                </a:moveTo>
                <a:lnTo>
                  <a:pt x="0" y="0"/>
                </a:lnTo>
                <a:lnTo>
                  <a:pt x="0" y="6857998"/>
                </a:lnTo>
                <a:lnTo>
                  <a:pt x="792479" y="6857998"/>
                </a:lnTo>
                <a:lnTo>
                  <a:pt x="792479" y="0"/>
                </a:lnTo>
                <a:close/>
              </a:path>
            </a:pathLst>
          </a:custGeom>
          <a:solidFill>
            <a:srgbClr val="004974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7932" y="2218238"/>
            <a:ext cx="6666230" cy="43031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20725" marR="43180" indent="-720725">
              <a:spcAft>
                <a:spcPts val="1800"/>
              </a:spcAft>
              <a:buClr>
                <a:srgbClr val="FFC000"/>
              </a:buClr>
              <a:buSzPct val="400000"/>
              <a:buFont typeface="Courier New" panose="02070309020205020404" pitchFamily="49" charset="0"/>
              <a:buChar char="o"/>
            </a:pPr>
            <a:r>
              <a:rPr sz="2000" spc="-10" dirty="0">
                <a:latin typeface="Calibri"/>
                <a:cs typeface="Calibri"/>
              </a:rPr>
              <a:t>Perpres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no.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82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tahun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2018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tentang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Jaminan</a:t>
            </a:r>
            <a:r>
              <a:rPr sz="2000" spc="-10" dirty="0">
                <a:latin typeface="Calibri"/>
                <a:cs typeface="Calibri"/>
              </a:rPr>
              <a:t> Kesehatan</a:t>
            </a:r>
            <a:endParaRPr sz="2000" dirty="0">
              <a:latin typeface="Calibri"/>
              <a:cs typeface="Calibri"/>
            </a:endParaRPr>
          </a:p>
          <a:p>
            <a:pPr marL="720725" marR="350520" indent="-720725">
              <a:spcAft>
                <a:spcPts val="1800"/>
              </a:spcAft>
              <a:buClr>
                <a:srgbClr val="FFC000"/>
              </a:buClr>
              <a:buSzPct val="400000"/>
              <a:buFont typeface="Courier New" panose="02070309020205020404" pitchFamily="49" charset="0"/>
              <a:buChar char="o"/>
            </a:pPr>
            <a:r>
              <a:rPr sz="2000" spc="-20" dirty="0">
                <a:latin typeface="Calibri"/>
                <a:cs typeface="Calibri"/>
              </a:rPr>
              <a:t>Permenkes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no.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52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Tahun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2016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tentang </a:t>
            </a:r>
            <a:r>
              <a:rPr sz="2000" dirty="0">
                <a:latin typeface="Calibri"/>
                <a:cs typeface="Calibri"/>
              </a:rPr>
              <a:t>Standar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Tarif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Pelayanan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Kesehatan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dalam </a:t>
            </a:r>
            <a:r>
              <a:rPr sz="2000" dirty="0">
                <a:latin typeface="Calibri"/>
                <a:cs typeface="Calibri"/>
              </a:rPr>
              <a:t>Jaminan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Kesehatan</a:t>
            </a:r>
            <a:endParaRPr sz="2000" dirty="0">
              <a:latin typeface="Calibri"/>
              <a:cs typeface="Calibri"/>
            </a:endParaRPr>
          </a:p>
          <a:p>
            <a:pPr marL="720725" indent="-720725">
              <a:spcAft>
                <a:spcPts val="1800"/>
              </a:spcAft>
              <a:buClr>
                <a:srgbClr val="FFC000"/>
              </a:buClr>
              <a:buSzPct val="400000"/>
              <a:buFont typeface="Courier New" panose="02070309020205020404" pitchFamily="49" charset="0"/>
              <a:buChar char="o"/>
            </a:pPr>
            <a:r>
              <a:rPr sz="2000" spc="-20" dirty="0">
                <a:latin typeface="Calibri"/>
                <a:cs typeface="Calibri"/>
              </a:rPr>
              <a:t>Permenkes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no.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64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Tahun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2016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tentang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Perubahan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Permenkes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52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tahun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2018 </a:t>
            </a:r>
            <a:r>
              <a:rPr sz="2000" dirty="0">
                <a:latin typeface="Calibri"/>
                <a:cs typeface="Calibri"/>
              </a:rPr>
              <a:t>Standar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Tarif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Pelayanan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Kesehatan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dalam </a:t>
            </a:r>
            <a:r>
              <a:rPr sz="2000" dirty="0">
                <a:latin typeface="Calibri"/>
                <a:cs typeface="Calibri"/>
              </a:rPr>
              <a:t>Jaminan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Kesehatan</a:t>
            </a:r>
            <a:endParaRPr sz="2000" dirty="0">
              <a:latin typeface="Calibri"/>
              <a:cs typeface="Calibri"/>
            </a:endParaRPr>
          </a:p>
          <a:p>
            <a:pPr marL="720725" marR="739775" indent="-720725" algn="just">
              <a:spcAft>
                <a:spcPts val="1800"/>
              </a:spcAft>
              <a:buClr>
                <a:srgbClr val="FFC000"/>
              </a:buClr>
              <a:buSzPct val="400000"/>
              <a:buFont typeface="Courier New" panose="02070309020205020404" pitchFamily="49" charset="0"/>
              <a:buChar char="o"/>
            </a:pPr>
            <a:r>
              <a:rPr sz="2000" spc="-20" dirty="0">
                <a:latin typeface="Calibri"/>
                <a:cs typeface="Calibri"/>
              </a:rPr>
              <a:t>Permenkes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no.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6 </a:t>
            </a:r>
            <a:r>
              <a:rPr lang="en-US" sz="2000" dirty="0" err="1">
                <a:latin typeface="Calibri"/>
                <a:cs typeface="Calibri"/>
              </a:rPr>
              <a:t>tahun</a:t>
            </a:r>
            <a:r>
              <a:rPr lang="en-US" sz="2000" dirty="0">
                <a:latin typeface="Calibri"/>
                <a:cs typeface="Calibri"/>
              </a:rPr>
              <a:t> 2021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tentang Petunjuk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Teknis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Sistem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INA-CBG</a:t>
            </a:r>
            <a:endParaRPr lang="en-US" sz="2000" spc="-25" dirty="0">
              <a:latin typeface="Calibri"/>
              <a:cs typeface="Calibri"/>
            </a:endParaRPr>
          </a:p>
          <a:p>
            <a:pPr marL="720725" indent="-720725" algn="l">
              <a:spcAft>
                <a:spcPts val="1800"/>
              </a:spcAft>
              <a:buClr>
                <a:srgbClr val="FFC000"/>
              </a:buClr>
              <a:buSzPct val="400000"/>
              <a:buFont typeface="Courier New" panose="02070309020205020404" pitchFamily="49" charset="0"/>
              <a:buChar char="o"/>
            </a:pPr>
            <a:r>
              <a:rPr lang="en-US" sz="2000" spc="-25" dirty="0" err="1">
                <a:latin typeface="Calibri"/>
                <a:cs typeface="Calibri"/>
              </a:rPr>
              <a:t>Permenkes</a:t>
            </a:r>
            <a:r>
              <a:rPr lang="en-US" sz="2000" spc="-25" dirty="0">
                <a:latin typeface="Calibri"/>
                <a:cs typeface="Calibri"/>
              </a:rPr>
              <a:t> 3 </a:t>
            </a:r>
            <a:r>
              <a:rPr lang="en-US" sz="2000" spc="-25" dirty="0" err="1">
                <a:latin typeface="Calibri"/>
                <a:cs typeface="Calibri"/>
              </a:rPr>
              <a:t>tahun</a:t>
            </a:r>
            <a:r>
              <a:rPr lang="en-US" sz="2000" spc="-25" dirty="0">
                <a:latin typeface="Calibri"/>
                <a:cs typeface="Calibri"/>
              </a:rPr>
              <a:t> 2023 </a:t>
            </a:r>
            <a:r>
              <a:rPr lang="en-US" sz="2000" spc="-25" dirty="0" err="1">
                <a:latin typeface="Calibri"/>
                <a:cs typeface="Calibri"/>
              </a:rPr>
              <a:t>tentang</a:t>
            </a:r>
            <a:r>
              <a:rPr lang="en-US" sz="2000" spc="-25" dirty="0">
                <a:latin typeface="Calibri"/>
                <a:cs typeface="Calibri"/>
              </a:rPr>
              <a:t>  </a:t>
            </a:r>
            <a:r>
              <a:rPr lang="sv-SE" sz="1800" b="0" i="0" u="none" strike="noStrike" baseline="0" dirty="0">
                <a:latin typeface="BookmanOldStyle"/>
              </a:rPr>
              <a:t>Standar Tarif Pelayanan Kesehatan Dalam </a:t>
            </a:r>
            <a:r>
              <a:rPr lang="en-ID" sz="1800" b="0" i="0" u="none" strike="noStrike" baseline="0" dirty="0" err="1">
                <a:latin typeface="BookmanOldStyle"/>
              </a:rPr>
              <a:t>Penyelenggaraan</a:t>
            </a:r>
            <a:r>
              <a:rPr lang="en-ID" sz="1800" b="0" i="0" u="none" strike="noStrike" baseline="0" dirty="0">
                <a:latin typeface="BookmanOldStyle"/>
              </a:rPr>
              <a:t> Program JAMINAN KESEHATAN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37406"/>
              </p:ext>
            </p:extLst>
          </p:nvPr>
        </p:nvGraphicFramePr>
        <p:xfrm>
          <a:off x="1971294" y="1959864"/>
          <a:ext cx="8830943" cy="3535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05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6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ysClr val="windowText" lastClr="000000"/>
                          </a:solidFill>
                        </a:rPr>
                        <a:t>Reg</a:t>
                      </a:r>
                      <a:r>
                        <a:rPr sz="2400" b="1" spc="-50" dirty="0">
                          <a:solidFill>
                            <a:sysClr val="windowText" lastClr="000000"/>
                          </a:solidFill>
                        </a:rPr>
                        <a:t> I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ysClr val="windowText" lastClr="000000"/>
                          </a:solidFill>
                        </a:rPr>
                        <a:t>Reg</a:t>
                      </a:r>
                      <a:r>
                        <a:rPr sz="2400" b="1" spc="-5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sz="2400" b="1" spc="-25" dirty="0">
                          <a:solidFill>
                            <a:sysClr val="windowText" lastClr="000000"/>
                          </a:solidFill>
                        </a:rPr>
                        <a:t>II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ysClr val="windowText" lastClr="000000"/>
                          </a:solidFill>
                        </a:rPr>
                        <a:t>Reg</a:t>
                      </a:r>
                      <a:r>
                        <a:rPr sz="2400" b="1" spc="-5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sz="2400" b="1" spc="-25" dirty="0">
                          <a:solidFill>
                            <a:sysClr val="windowText" lastClr="000000"/>
                          </a:solidFill>
                        </a:rPr>
                        <a:t>III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ysClr val="windowText" lastClr="000000"/>
                          </a:solidFill>
                        </a:rPr>
                        <a:t>Reg</a:t>
                      </a:r>
                      <a:r>
                        <a:rPr sz="2400" b="1" spc="-5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sz="2400" b="1" spc="-25" dirty="0">
                          <a:solidFill>
                            <a:sysClr val="windowText" lastClr="000000"/>
                          </a:solidFill>
                        </a:rPr>
                        <a:t>IV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ysClr val="windowText" lastClr="000000"/>
                          </a:solidFill>
                        </a:rPr>
                        <a:t>Reg</a:t>
                      </a:r>
                      <a:r>
                        <a:rPr sz="2400" b="1" spc="-50" dirty="0">
                          <a:solidFill>
                            <a:sysClr val="windowText" lastClr="000000"/>
                          </a:solidFill>
                        </a:rPr>
                        <a:t> V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80">
                <a:tc>
                  <a:txBody>
                    <a:bodyPr/>
                    <a:lstStyle/>
                    <a:p>
                      <a:pPr marL="9525">
                        <a:lnSpc>
                          <a:spcPts val="3254"/>
                        </a:lnSpc>
                      </a:pPr>
                      <a:r>
                        <a:rPr sz="2800" spc="-195" dirty="0"/>
                        <a:t>P.</a:t>
                      </a:r>
                      <a:r>
                        <a:rPr sz="2800" spc="25" dirty="0"/>
                        <a:t> </a:t>
                      </a:r>
                      <a:r>
                        <a:rPr sz="2800" spc="-20" dirty="0"/>
                        <a:t>Jawa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2940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/>
                        <a:t>Sebagian </a:t>
                      </a:r>
                      <a:r>
                        <a:rPr sz="2800" spc="-20" dirty="0"/>
                        <a:t>Sumatra, </a:t>
                      </a:r>
                      <a:r>
                        <a:rPr sz="2800" dirty="0"/>
                        <a:t>Bali</a:t>
                      </a:r>
                      <a:r>
                        <a:rPr sz="2800" spc="-45" dirty="0"/>
                        <a:t> </a:t>
                      </a:r>
                      <a:r>
                        <a:rPr sz="2800" spc="-25" dirty="0"/>
                        <a:t>dan NTB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91440" marR="1289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/>
                        <a:t>Sebagian Sumatra, Bangka belitung, </a:t>
                      </a:r>
                      <a:r>
                        <a:rPr sz="2800" spc="-25" dirty="0"/>
                        <a:t>Kalimantan </a:t>
                      </a:r>
                      <a:r>
                        <a:rPr sz="2800" spc="-10" dirty="0"/>
                        <a:t>Barat, Sulawesi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92075" marR="203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5" dirty="0"/>
                        <a:t>Kalimanta</a:t>
                      </a:r>
                      <a:r>
                        <a:rPr sz="2800" dirty="0"/>
                        <a:t>n</a:t>
                      </a:r>
                      <a:r>
                        <a:rPr sz="2800" spc="-10" dirty="0"/>
                        <a:t> Selatan, Timur, </a:t>
                      </a:r>
                      <a:r>
                        <a:rPr sz="2800" dirty="0"/>
                        <a:t>Utara</a:t>
                      </a:r>
                      <a:r>
                        <a:rPr sz="2800" spc="-155" dirty="0"/>
                        <a:t> </a:t>
                      </a:r>
                      <a:r>
                        <a:rPr sz="2800" spc="-25" dirty="0"/>
                        <a:t>dan </a:t>
                      </a:r>
                      <a:r>
                        <a:rPr sz="2800" spc="-10" dirty="0"/>
                        <a:t>Tengah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20" dirty="0"/>
                        <a:t>NTT,</a:t>
                      </a:r>
                      <a:endParaRPr sz="2800" dirty="0"/>
                    </a:p>
                    <a:p>
                      <a:pPr marL="92075" marR="230504">
                        <a:lnSpc>
                          <a:spcPct val="100000"/>
                        </a:lnSpc>
                      </a:pPr>
                      <a:r>
                        <a:rPr sz="2800" spc="-10" dirty="0"/>
                        <a:t>Maluku, Maluku Utara, </a:t>
                      </a:r>
                      <a:r>
                        <a:rPr sz="2800" dirty="0"/>
                        <a:t>Papua</a:t>
                      </a:r>
                      <a:r>
                        <a:rPr sz="2800" spc="-114" dirty="0"/>
                        <a:t> </a:t>
                      </a:r>
                      <a:r>
                        <a:rPr sz="2800" spc="-25" dirty="0"/>
                        <a:t>dan </a:t>
                      </a:r>
                      <a:r>
                        <a:rPr sz="2800" spc="-10" dirty="0"/>
                        <a:t>Papua Barat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0277" y="665861"/>
            <a:ext cx="3027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Regionalisasi</a:t>
            </a:r>
          </a:p>
        </p:txBody>
      </p:sp>
      <p:sp>
        <p:nvSpPr>
          <p:cNvPr id="4" name="object 4"/>
          <p:cNvSpPr/>
          <p:nvPr/>
        </p:nvSpPr>
        <p:spPr>
          <a:xfrm>
            <a:off x="1971294" y="532446"/>
            <a:ext cx="45720" cy="1021080"/>
          </a:xfrm>
          <a:custGeom>
            <a:avLst/>
            <a:gdLst/>
            <a:ahLst/>
            <a:cxnLst/>
            <a:rect l="l" t="t" r="r" b="b"/>
            <a:pathLst>
              <a:path w="45720" h="1021080">
                <a:moveTo>
                  <a:pt x="45720" y="0"/>
                </a:moveTo>
                <a:lnTo>
                  <a:pt x="0" y="0"/>
                </a:lnTo>
                <a:lnTo>
                  <a:pt x="0" y="1021080"/>
                </a:lnTo>
                <a:lnTo>
                  <a:pt x="45720" y="1021080"/>
                </a:lnTo>
                <a:lnTo>
                  <a:pt x="45720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7" name="object 7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877" y="0"/>
              <a:ext cx="5891124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756648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7359" y="1077594"/>
            <a:ext cx="585089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SPECIAL</a:t>
            </a:r>
            <a:r>
              <a:rPr sz="3500" spc="-80" dirty="0"/>
              <a:t> </a:t>
            </a:r>
            <a:r>
              <a:rPr sz="3500" dirty="0"/>
              <a:t>CMG</a:t>
            </a:r>
            <a:r>
              <a:rPr sz="3500" spc="-85" dirty="0"/>
              <a:t> </a:t>
            </a:r>
            <a:r>
              <a:rPr sz="3500" dirty="0"/>
              <a:t>DALAM</a:t>
            </a:r>
            <a:r>
              <a:rPr sz="3500" spc="-55" dirty="0"/>
              <a:t> </a:t>
            </a:r>
            <a:r>
              <a:rPr sz="3500" dirty="0"/>
              <a:t>INA-</a:t>
            </a:r>
            <a:r>
              <a:rPr sz="3500" spc="-20" dirty="0"/>
              <a:t>CBGs</a:t>
            </a:r>
            <a:endParaRPr sz="3500" dirty="0"/>
          </a:p>
        </p:txBody>
      </p:sp>
      <p:sp>
        <p:nvSpPr>
          <p:cNvPr id="10" name="object 10"/>
          <p:cNvSpPr txBox="1"/>
          <p:nvPr/>
        </p:nvSpPr>
        <p:spPr>
          <a:xfrm>
            <a:off x="467359" y="2319968"/>
            <a:ext cx="7504430" cy="33712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Dibuat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agar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mengurangi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resiko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keuangan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rumah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sakit.</a:t>
            </a:r>
            <a:endParaRPr sz="2400" dirty="0">
              <a:latin typeface="Calibri"/>
              <a:cs typeface="Calibri"/>
            </a:endParaRPr>
          </a:p>
          <a:p>
            <a:pPr marL="241300" marR="52705" indent="-22860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Hanya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beberapa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obat,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alat,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prosedur,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pemeriksaan </a:t>
            </a:r>
            <a:r>
              <a:rPr sz="2400" dirty="0">
                <a:latin typeface="Calibri"/>
                <a:cs typeface="Calibri"/>
              </a:rPr>
              <a:t>penunjang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serta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beberapa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kasus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penyakit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subakut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kronis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selisih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tarif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INA-</a:t>
            </a:r>
            <a:r>
              <a:rPr sz="2400" dirty="0">
                <a:latin typeface="Calibri"/>
                <a:cs typeface="Calibri"/>
              </a:rPr>
              <a:t>CBGs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tarif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rumah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sakit </a:t>
            </a:r>
            <a:r>
              <a:rPr sz="2400" dirty="0">
                <a:latin typeface="Calibri"/>
                <a:cs typeface="Calibri"/>
              </a:rPr>
              <a:t>masih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cukup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besar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Besaran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nilai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tarif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CMG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tidak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dimaksudkan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mengganti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biaya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keluar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alat,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bahan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atau </a:t>
            </a:r>
            <a:r>
              <a:rPr sz="2400" spc="-10" dirty="0">
                <a:latin typeface="Calibri"/>
                <a:cs typeface="Calibri"/>
              </a:rPr>
              <a:t>kegiatan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diberikan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kepada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pasien,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namun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merupakan </a:t>
            </a:r>
            <a:r>
              <a:rPr sz="2400" dirty="0">
                <a:latin typeface="Calibri"/>
                <a:cs typeface="Calibri"/>
              </a:rPr>
              <a:t>tambahan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terhadap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tarif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dasarnya.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86B0D1BB-14CD-0A66-FDBE-E4293A19F9E7}"/>
              </a:ext>
            </a:extLst>
          </p:cNvPr>
          <p:cNvGrpSpPr/>
          <p:nvPr/>
        </p:nvGrpSpPr>
        <p:grpSpPr>
          <a:xfrm>
            <a:off x="0" y="0"/>
            <a:ext cx="1117600" cy="355600"/>
            <a:chOff x="0" y="0"/>
            <a:chExt cx="1117600" cy="355600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C0BE2B3C-B85B-D3C8-7E3B-770A7C71DF2D}"/>
                </a:ext>
              </a:extLst>
            </p:cNvPr>
            <p:cNvSpPr/>
            <p:nvPr/>
          </p:nvSpPr>
          <p:spPr>
            <a:xfrm>
              <a:off x="0" y="0"/>
              <a:ext cx="934719" cy="355600"/>
            </a:xfrm>
            <a:custGeom>
              <a:avLst/>
              <a:gdLst/>
              <a:ahLst/>
              <a:cxnLst/>
              <a:rect l="l" t="t" r="r" b="b"/>
              <a:pathLst>
                <a:path w="934719" h="355600">
                  <a:moveTo>
                    <a:pt x="934212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934212" y="355092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383C329F-0A1B-8267-5448-F210A27CD5C6}"/>
                </a:ext>
              </a:extLst>
            </p:cNvPr>
            <p:cNvSpPr/>
            <p:nvPr/>
          </p:nvSpPr>
          <p:spPr>
            <a:xfrm>
              <a:off x="934211" y="0"/>
              <a:ext cx="182880" cy="355600"/>
            </a:xfrm>
            <a:custGeom>
              <a:avLst/>
              <a:gdLst/>
              <a:ahLst/>
              <a:cxnLst/>
              <a:rect l="l" t="t" r="r" b="b"/>
              <a:pathLst>
                <a:path w="182880" h="355600">
                  <a:moveTo>
                    <a:pt x="182880" y="0"/>
                  </a:moveTo>
                  <a:lnTo>
                    <a:pt x="0" y="0"/>
                  </a:lnTo>
                  <a:lnTo>
                    <a:pt x="0" y="355092"/>
                  </a:lnTo>
                  <a:lnTo>
                    <a:pt x="182880" y="35509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67F27CD2-1FB3-6D0C-E57C-E34D42CC62ED}"/>
              </a:ext>
            </a:extLst>
          </p:cNvPr>
          <p:cNvSpPr/>
          <p:nvPr/>
        </p:nvSpPr>
        <p:spPr>
          <a:xfrm>
            <a:off x="8964169" y="508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79" h="6858000">
                <a:moveTo>
                  <a:pt x="792479" y="0"/>
                </a:moveTo>
                <a:lnTo>
                  <a:pt x="0" y="0"/>
                </a:lnTo>
                <a:lnTo>
                  <a:pt x="0" y="6857998"/>
                </a:lnTo>
                <a:lnTo>
                  <a:pt x="792479" y="6857998"/>
                </a:lnTo>
                <a:lnTo>
                  <a:pt x="792479" y="0"/>
                </a:lnTo>
                <a:close/>
              </a:path>
            </a:pathLst>
          </a:custGeom>
          <a:solidFill>
            <a:srgbClr val="004974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9">
            <a:extLst>
              <a:ext uri="{FF2B5EF4-FFF2-40B4-BE49-F238E27FC236}">
                <a16:creationId xmlns:a16="http://schemas.microsoft.com/office/drawing/2014/main" id="{9CC44043-4EE8-D588-17D9-6DEB05CD815B}"/>
              </a:ext>
            </a:extLst>
          </p:cNvPr>
          <p:cNvGrpSpPr/>
          <p:nvPr/>
        </p:nvGrpSpPr>
        <p:grpSpPr>
          <a:xfrm>
            <a:off x="0" y="6675119"/>
            <a:ext cx="5547360" cy="182880"/>
            <a:chOff x="0" y="6675119"/>
            <a:chExt cx="5547360" cy="182880"/>
          </a:xfrm>
        </p:grpSpPr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92C4F977-9B08-91C4-AEBF-5C285FE8962C}"/>
                </a:ext>
              </a:extLst>
            </p:cNvPr>
            <p:cNvSpPr/>
            <p:nvPr/>
          </p:nvSpPr>
          <p:spPr>
            <a:xfrm>
              <a:off x="0" y="6675119"/>
              <a:ext cx="5364480" cy="182880"/>
            </a:xfrm>
            <a:custGeom>
              <a:avLst/>
              <a:gdLst/>
              <a:ahLst/>
              <a:cxnLst/>
              <a:rect l="l" t="t" r="r" b="b"/>
              <a:pathLst>
                <a:path w="5364480" h="182879">
                  <a:moveTo>
                    <a:pt x="0" y="182878"/>
                  </a:moveTo>
                  <a:lnTo>
                    <a:pt x="5364480" y="182878"/>
                  </a:lnTo>
                  <a:lnTo>
                    <a:pt x="5364480" y="0"/>
                  </a:lnTo>
                  <a:lnTo>
                    <a:pt x="0" y="0"/>
                  </a:lnTo>
                  <a:lnTo>
                    <a:pt x="0" y="182878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85FE9E39-BB89-C0C9-0A4F-B80A0456745C}"/>
                </a:ext>
              </a:extLst>
            </p:cNvPr>
            <p:cNvSpPr/>
            <p:nvPr/>
          </p:nvSpPr>
          <p:spPr>
            <a:xfrm>
              <a:off x="5364479" y="6675119"/>
              <a:ext cx="182880" cy="182880"/>
            </a:xfrm>
            <a:custGeom>
              <a:avLst/>
              <a:gdLst/>
              <a:ahLst/>
              <a:cxnLst/>
              <a:rect l="l" t="t" r="r" b="b"/>
              <a:pathLst>
                <a:path w="182879" h="182879">
                  <a:moveTo>
                    <a:pt x="182879" y="0"/>
                  </a:moveTo>
                  <a:lnTo>
                    <a:pt x="0" y="0"/>
                  </a:lnTo>
                  <a:lnTo>
                    <a:pt x="0" y="182878"/>
                  </a:lnTo>
                  <a:lnTo>
                    <a:pt x="182879" y="18287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3682" y="2049685"/>
            <a:ext cx="6294120" cy="336359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400685" indent="-387985">
              <a:lnSpc>
                <a:spcPct val="100000"/>
              </a:lnSpc>
              <a:spcBef>
                <a:spcPts val="1510"/>
              </a:spcBef>
              <a:buAutoNum type="alphaLcPeriod"/>
              <a:tabLst>
                <a:tab pos="400685" algn="l"/>
              </a:tabLst>
            </a:pPr>
            <a:r>
              <a:rPr sz="3200" dirty="0">
                <a:latin typeface="Calibri"/>
                <a:cs typeface="Calibri"/>
              </a:rPr>
              <a:t>Special </a:t>
            </a:r>
            <a:r>
              <a:rPr sz="3200" i="1" spc="-10" dirty="0">
                <a:latin typeface="Calibri"/>
                <a:cs typeface="Calibri"/>
              </a:rPr>
              <a:t>Prosedure</a:t>
            </a:r>
            <a:endParaRPr sz="3200">
              <a:latin typeface="Calibri"/>
              <a:cs typeface="Calibri"/>
            </a:endParaRPr>
          </a:p>
          <a:p>
            <a:pPr marL="421005" indent="-408305">
              <a:lnSpc>
                <a:spcPct val="100000"/>
              </a:lnSpc>
              <a:spcBef>
                <a:spcPts val="1415"/>
              </a:spcBef>
              <a:buAutoNum type="alphaLcPeriod"/>
              <a:tabLst>
                <a:tab pos="421005" algn="l"/>
              </a:tabLst>
            </a:pPr>
            <a:r>
              <a:rPr sz="3200" dirty="0">
                <a:latin typeface="Calibri"/>
                <a:cs typeface="Calibri"/>
              </a:rPr>
              <a:t>Special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Drugs</a:t>
            </a:r>
            <a:endParaRPr sz="3200">
              <a:latin typeface="Calibri"/>
              <a:cs typeface="Calibri"/>
            </a:endParaRPr>
          </a:p>
          <a:p>
            <a:pPr marL="377825" indent="-365125">
              <a:lnSpc>
                <a:spcPct val="100000"/>
              </a:lnSpc>
              <a:spcBef>
                <a:spcPts val="1420"/>
              </a:spcBef>
              <a:buAutoNum type="alphaLcPeriod"/>
              <a:tabLst>
                <a:tab pos="377825" algn="l"/>
              </a:tabLst>
            </a:pPr>
            <a:r>
              <a:rPr sz="3200" dirty="0">
                <a:latin typeface="Calibri"/>
                <a:cs typeface="Calibri"/>
              </a:rPr>
              <a:t>Special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Investigation</a:t>
            </a:r>
            <a:endParaRPr sz="3200">
              <a:latin typeface="Calibri"/>
              <a:cs typeface="Calibri"/>
            </a:endParaRPr>
          </a:p>
          <a:p>
            <a:pPr marL="421005" indent="-408305">
              <a:lnSpc>
                <a:spcPct val="100000"/>
              </a:lnSpc>
              <a:spcBef>
                <a:spcPts val="1415"/>
              </a:spcBef>
              <a:buAutoNum type="alphaLcPeriod"/>
              <a:tabLst>
                <a:tab pos="421005" algn="l"/>
              </a:tabLst>
            </a:pPr>
            <a:r>
              <a:rPr sz="3200" dirty="0">
                <a:latin typeface="Calibri"/>
                <a:cs typeface="Calibri"/>
              </a:rPr>
              <a:t>Special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Prosthesis</a:t>
            </a:r>
            <a:endParaRPr sz="3200">
              <a:latin typeface="Calibri"/>
              <a:cs typeface="Calibri"/>
            </a:endParaRPr>
          </a:p>
          <a:p>
            <a:pPr marL="408305" indent="-395605">
              <a:lnSpc>
                <a:spcPct val="100000"/>
              </a:lnSpc>
              <a:spcBef>
                <a:spcPts val="1420"/>
              </a:spcBef>
              <a:buAutoNum type="alphaLcPeriod"/>
              <a:tabLst>
                <a:tab pos="408305" algn="l"/>
              </a:tabLst>
            </a:pPr>
            <a:r>
              <a:rPr sz="3200" dirty="0">
                <a:latin typeface="Calibri"/>
                <a:cs typeface="Calibri"/>
              </a:rPr>
              <a:t>Special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Groups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Subacute dan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Kronis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54861" y="1026413"/>
            <a:ext cx="6677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SPECIAL</a:t>
            </a:r>
            <a:r>
              <a:rPr sz="4000" spc="-175" dirty="0"/>
              <a:t> </a:t>
            </a:r>
            <a:r>
              <a:rPr sz="4000" dirty="0"/>
              <a:t>CMG</a:t>
            </a:r>
            <a:r>
              <a:rPr sz="4000" spc="-155" dirty="0"/>
              <a:t> </a:t>
            </a:r>
            <a:r>
              <a:rPr sz="4000" dirty="0"/>
              <a:t>DALAM</a:t>
            </a:r>
            <a:r>
              <a:rPr sz="4000" spc="-160" dirty="0"/>
              <a:t> </a:t>
            </a:r>
            <a:r>
              <a:rPr sz="4000" spc="-25" dirty="0"/>
              <a:t>INA-</a:t>
            </a:r>
            <a:r>
              <a:rPr sz="4000" spc="-20" dirty="0"/>
              <a:t>CBGs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234439" y="900683"/>
            <a:ext cx="66040" cy="1043940"/>
          </a:xfrm>
          <a:custGeom>
            <a:avLst/>
            <a:gdLst/>
            <a:ahLst/>
            <a:cxnLst/>
            <a:rect l="l" t="t" r="r" b="b"/>
            <a:pathLst>
              <a:path w="66040" h="1043939">
                <a:moveTo>
                  <a:pt x="65531" y="0"/>
                </a:moveTo>
                <a:lnTo>
                  <a:pt x="0" y="0"/>
                </a:lnTo>
                <a:lnTo>
                  <a:pt x="0" y="1043939"/>
                </a:lnTo>
                <a:lnTo>
                  <a:pt x="65531" y="1043939"/>
                </a:lnTo>
                <a:lnTo>
                  <a:pt x="65531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2307335"/>
            <a:ext cx="445007" cy="4480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3020567"/>
            <a:ext cx="445007" cy="44805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3700271"/>
            <a:ext cx="445007" cy="4480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4343400"/>
            <a:ext cx="445007" cy="4480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4986528"/>
            <a:ext cx="445007" cy="448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4805" y="5216652"/>
            <a:ext cx="7543030" cy="993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5347" y="3019044"/>
            <a:ext cx="7541070" cy="7238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546604" y="1613916"/>
            <a:ext cx="7591425" cy="4592320"/>
            <a:chOff x="2546604" y="1613916"/>
            <a:chExt cx="7591425" cy="45923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6604" y="4636008"/>
              <a:ext cx="7591044" cy="6446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7272" y="3718560"/>
              <a:ext cx="7551420" cy="9738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76322" y="1623822"/>
              <a:ext cx="7534909" cy="4582160"/>
            </a:xfrm>
            <a:custGeom>
              <a:avLst/>
              <a:gdLst/>
              <a:ahLst/>
              <a:cxnLst/>
              <a:rect l="l" t="t" r="r" b="b"/>
              <a:pathLst>
                <a:path w="7534909" h="4582160">
                  <a:moveTo>
                    <a:pt x="7534656" y="0"/>
                  </a:moveTo>
                  <a:lnTo>
                    <a:pt x="7534656" y="4582134"/>
                  </a:lnTo>
                </a:path>
                <a:path w="7534909" h="4582160">
                  <a:moveTo>
                    <a:pt x="0" y="0"/>
                  </a:moveTo>
                  <a:lnTo>
                    <a:pt x="0" y="458109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7272" y="1613916"/>
              <a:ext cx="7571232" cy="14279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37198" y="1649730"/>
              <a:ext cx="0" cy="4554855"/>
            </a:xfrm>
            <a:custGeom>
              <a:avLst/>
              <a:gdLst/>
              <a:ahLst/>
              <a:cxnLst/>
              <a:rect l="l" t="t" r="r" b="b"/>
              <a:pathLst>
                <a:path h="4554855">
                  <a:moveTo>
                    <a:pt x="0" y="0"/>
                  </a:moveTo>
                  <a:lnTo>
                    <a:pt x="0" y="4554651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03752" y="537718"/>
            <a:ext cx="579932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CONTOH SPECIAL CMG</a:t>
            </a:r>
            <a:endParaRPr spc="-10" dirty="0"/>
          </a:p>
        </p:txBody>
      </p:sp>
      <p:sp>
        <p:nvSpPr>
          <p:cNvPr id="11" name="object 11"/>
          <p:cNvSpPr/>
          <p:nvPr/>
        </p:nvSpPr>
        <p:spPr>
          <a:xfrm>
            <a:off x="3419855" y="396240"/>
            <a:ext cx="45720" cy="1019810"/>
          </a:xfrm>
          <a:custGeom>
            <a:avLst/>
            <a:gdLst/>
            <a:ahLst/>
            <a:cxnLst/>
            <a:rect l="l" t="t" r="r" b="b"/>
            <a:pathLst>
              <a:path w="45720" h="1019810">
                <a:moveTo>
                  <a:pt x="45720" y="0"/>
                </a:moveTo>
                <a:lnTo>
                  <a:pt x="0" y="0"/>
                </a:lnTo>
                <a:lnTo>
                  <a:pt x="0" y="1019555"/>
                </a:lnTo>
                <a:lnTo>
                  <a:pt x="45720" y="1019555"/>
                </a:lnTo>
                <a:lnTo>
                  <a:pt x="45720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28587"/>
            <a:ext cx="1432560" cy="62636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14" name="object 14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5535" y="2139188"/>
            <a:ext cx="8611235" cy="30734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latin typeface="Calibri"/>
                <a:cs typeface="Calibri"/>
              </a:rPr>
              <a:t>Diperuntukkan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untuk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kasus-</a:t>
            </a:r>
            <a:r>
              <a:rPr sz="3600" dirty="0">
                <a:latin typeface="Calibri"/>
                <a:cs typeface="Calibri"/>
              </a:rPr>
              <a:t>kasus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dengan ketentuan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lama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hari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rawat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(LOS)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dirumah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sakit </a:t>
            </a:r>
            <a:r>
              <a:rPr sz="3600" dirty="0">
                <a:latin typeface="Calibri"/>
                <a:cs typeface="Calibri"/>
              </a:rPr>
              <a:t>sebagai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berikut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698500" algn="l"/>
              </a:tabLst>
            </a:pPr>
            <a:r>
              <a:rPr sz="3200" dirty="0">
                <a:latin typeface="Calibri"/>
                <a:cs typeface="Calibri"/>
              </a:rPr>
              <a:t>Fase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Akut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sampai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dengan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42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Hari</a:t>
            </a:r>
            <a:endParaRPr sz="32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698500" algn="l"/>
              </a:tabLst>
            </a:pPr>
            <a:r>
              <a:rPr sz="3200" dirty="0">
                <a:latin typeface="Calibri"/>
                <a:cs typeface="Calibri"/>
              </a:rPr>
              <a:t>Fase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sub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akut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43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sampai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dengan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103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Hari</a:t>
            </a:r>
            <a:endParaRPr sz="32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698500" algn="l"/>
              </a:tabLst>
            </a:pPr>
            <a:r>
              <a:rPr sz="3200" dirty="0">
                <a:latin typeface="Calibri"/>
                <a:cs typeface="Calibri"/>
              </a:rPr>
              <a:t>Fase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Kronis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104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sampai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dengan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180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Hari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33625" y="851357"/>
            <a:ext cx="7526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Special</a:t>
            </a:r>
            <a:r>
              <a:rPr spc="-60" dirty="0"/>
              <a:t> </a:t>
            </a:r>
            <a:r>
              <a:rPr dirty="0"/>
              <a:t>CMG</a:t>
            </a:r>
            <a:r>
              <a:rPr spc="-40" dirty="0"/>
              <a:t> </a:t>
            </a:r>
            <a:r>
              <a:rPr dirty="0"/>
              <a:t>Subakut</a:t>
            </a:r>
            <a:r>
              <a:rPr spc="-20" dirty="0"/>
              <a:t> </a:t>
            </a:r>
            <a:r>
              <a:rPr dirty="0"/>
              <a:t>dan</a:t>
            </a:r>
            <a:r>
              <a:rPr spc="-30" dirty="0"/>
              <a:t> </a:t>
            </a:r>
            <a:r>
              <a:rPr spc="-10" dirty="0"/>
              <a:t>Kronis</a:t>
            </a:r>
          </a:p>
        </p:txBody>
      </p:sp>
      <p:sp>
        <p:nvSpPr>
          <p:cNvPr id="8" name="object 8"/>
          <p:cNvSpPr/>
          <p:nvPr/>
        </p:nvSpPr>
        <p:spPr>
          <a:xfrm>
            <a:off x="1889760" y="1729739"/>
            <a:ext cx="8411210" cy="45720"/>
          </a:xfrm>
          <a:custGeom>
            <a:avLst/>
            <a:gdLst/>
            <a:ahLst/>
            <a:cxnLst/>
            <a:rect l="l" t="t" r="r" b="b"/>
            <a:pathLst>
              <a:path w="8411210" h="45719">
                <a:moveTo>
                  <a:pt x="8410956" y="0"/>
                </a:moveTo>
                <a:lnTo>
                  <a:pt x="0" y="0"/>
                </a:lnTo>
                <a:lnTo>
                  <a:pt x="0" y="45720"/>
                </a:lnTo>
                <a:lnTo>
                  <a:pt x="8410956" y="45720"/>
                </a:lnTo>
                <a:lnTo>
                  <a:pt x="84109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3718559"/>
            <a:ext cx="445007" cy="44805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4273296"/>
            <a:ext cx="445007" cy="4480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4811267"/>
            <a:ext cx="445007" cy="448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2913" y="264414"/>
            <a:ext cx="1026617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/>
              <a:t>APLIKASI INA CBG </a:t>
            </a:r>
            <a:r>
              <a:rPr lang="en-US" sz="4000" dirty="0">
                <a:sym typeface="Wingdings" panose="05000000000000000000" pitchFamily="2" charset="2"/>
              </a:rPr>
              <a:t> </a:t>
            </a:r>
            <a:r>
              <a:rPr lang="en-US" sz="4000" dirty="0" err="1">
                <a:sym typeface="Wingdings" panose="05000000000000000000" pitchFamily="2" charset="2"/>
              </a:rPr>
              <a:t>iDRG</a:t>
            </a:r>
            <a:endParaRPr sz="40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F0A0956-D100-DB33-3081-0A56A28719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50" t="16667" r="13125" b="8889"/>
          <a:stretch>
            <a:fillRect/>
          </a:stretch>
        </p:blipFill>
        <p:spPr>
          <a:xfrm>
            <a:off x="2286000" y="1143000"/>
            <a:ext cx="8305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50A23F-3A49-0AD9-C9CA-1C50463C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14" b="32787"/>
          <a:stretch>
            <a:fillRect/>
          </a:stretch>
        </p:blipFill>
        <p:spPr>
          <a:xfrm>
            <a:off x="2351168" y="3352800"/>
            <a:ext cx="9265099" cy="3249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527C09-8DD3-7361-6960-E1228B405A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453" r="7493" b="43725"/>
          <a:stretch>
            <a:fillRect/>
          </a:stretch>
        </p:blipFill>
        <p:spPr>
          <a:xfrm>
            <a:off x="96520" y="228600"/>
            <a:ext cx="9657080" cy="29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7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537CB23-73D6-A78A-1C77-C61526ABC2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223" r="1250" b="44444"/>
          <a:stretch>
            <a:fillRect/>
          </a:stretch>
        </p:blipFill>
        <p:spPr>
          <a:xfrm>
            <a:off x="32331" y="302261"/>
            <a:ext cx="10254669" cy="27609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4A6FCA-381B-DD71-A829-635A241F9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32" r="1250" b="6667"/>
          <a:stretch>
            <a:fillRect/>
          </a:stretch>
        </p:blipFill>
        <p:spPr>
          <a:xfrm>
            <a:off x="1905000" y="1713052"/>
            <a:ext cx="8382000" cy="468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3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BA666F-A5EE-F95F-DB3B-5F61B184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33" r="1600" b="5556"/>
          <a:stretch>
            <a:fillRect/>
          </a:stretch>
        </p:blipFill>
        <p:spPr>
          <a:xfrm>
            <a:off x="76200" y="271781"/>
            <a:ext cx="9372600" cy="502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FF994A-E59A-3CF2-14D7-7AD5256DAB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33" b="7778"/>
          <a:stretch>
            <a:fillRect/>
          </a:stretch>
        </p:blipFill>
        <p:spPr>
          <a:xfrm>
            <a:off x="2971800" y="1186688"/>
            <a:ext cx="9296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2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432EEE6-D95A-5CD2-586F-7A2A2F56D8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33" r="1875" b="5556"/>
          <a:stretch>
            <a:fillRect/>
          </a:stretch>
        </p:blipFill>
        <p:spPr>
          <a:xfrm>
            <a:off x="35560" y="271781"/>
            <a:ext cx="9906000" cy="4605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F1A9B-0CDD-3053-A555-D49EEAF78A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33" r="1250" b="30000"/>
          <a:stretch>
            <a:fillRect/>
          </a:stretch>
        </p:blipFill>
        <p:spPr>
          <a:xfrm>
            <a:off x="1752600" y="3258301"/>
            <a:ext cx="10134600" cy="32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6922" y="1356817"/>
            <a:ext cx="6035675" cy="3191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67665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Pasal</a:t>
            </a:r>
            <a:r>
              <a:rPr sz="1600" spc="-80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69</a:t>
            </a:r>
            <a:endParaRPr sz="1600">
              <a:latin typeface="Arial Rounded MT Bold"/>
              <a:cs typeface="Arial Rounded MT Bold"/>
            </a:endParaRPr>
          </a:p>
          <a:p>
            <a:pPr marL="355600" marR="334010" indent="-342900">
              <a:lnSpc>
                <a:spcPct val="120000"/>
              </a:lnSpc>
              <a:spcBef>
                <a:spcPts val="770"/>
              </a:spcBef>
              <a:buAutoNum type="arabicParenR"/>
              <a:tabLst>
                <a:tab pos="355600" algn="l"/>
              </a:tabLst>
            </a:pPr>
            <a:r>
              <a:rPr sz="1600" dirty="0">
                <a:latin typeface="Arial Rounded MT Bold"/>
                <a:cs typeface="Arial Rounded MT Bold"/>
              </a:rPr>
              <a:t>Standar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tarif</a:t>
            </a:r>
            <a:r>
              <a:rPr sz="1600" spc="14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pelayanan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di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FKTP</a:t>
            </a:r>
            <a:r>
              <a:rPr sz="1600" spc="-2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dan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FKRTL ditetapkan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oleh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Menteri.</a:t>
            </a:r>
            <a:endParaRPr sz="1600">
              <a:latin typeface="Arial Rounded MT Bold"/>
              <a:cs typeface="Arial Rounded MT Bold"/>
            </a:endParaRPr>
          </a:p>
          <a:p>
            <a:pPr marL="355600" marR="5080" indent="-342900">
              <a:lnSpc>
                <a:spcPct val="120100"/>
              </a:lnSpc>
              <a:spcBef>
                <a:spcPts val="1010"/>
              </a:spcBef>
              <a:buAutoNum type="arabicParenR"/>
              <a:tabLst>
                <a:tab pos="355600" algn="l"/>
              </a:tabLst>
            </a:pPr>
            <a:r>
              <a:rPr sz="1600" dirty="0">
                <a:latin typeface="Arial Rounded MT Bold"/>
                <a:cs typeface="Arial Rounded MT Bold"/>
              </a:rPr>
              <a:t>Menteri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menetapkan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standar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tarif</a:t>
            </a:r>
            <a:r>
              <a:rPr sz="1600" spc="13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sebagaimana </a:t>
            </a:r>
            <a:r>
              <a:rPr sz="1600" spc="-10" dirty="0">
                <a:latin typeface="Arial Rounded MT Bold"/>
                <a:cs typeface="Arial Rounded MT Bold"/>
              </a:rPr>
              <a:t>dimaksud </a:t>
            </a:r>
            <a:r>
              <a:rPr sz="1600" dirty="0">
                <a:latin typeface="Arial Rounded MT Bold"/>
                <a:cs typeface="Arial Rounded MT Bold"/>
              </a:rPr>
              <a:t>pada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ayat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(1)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setelah:</a:t>
            </a:r>
            <a:endParaRPr sz="1600">
              <a:latin typeface="Arial Rounded MT Bold"/>
              <a:cs typeface="Arial Rounded MT Bold"/>
            </a:endParaRPr>
          </a:p>
          <a:p>
            <a:pPr marL="927100" marR="237490">
              <a:lnSpc>
                <a:spcPct val="120000"/>
              </a:lnSpc>
              <a:spcBef>
                <a:spcPts val="490"/>
              </a:spcBef>
            </a:pPr>
            <a:r>
              <a:rPr sz="1600" spc="-20" dirty="0">
                <a:latin typeface="Arial Rounded MT Bold"/>
                <a:cs typeface="Arial Rounded MT Bold"/>
              </a:rPr>
              <a:t>mendapatkan masukan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dari</a:t>
            </a:r>
            <a:r>
              <a:rPr sz="1600" spc="-2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Kesehatan bersama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dengan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asosiasi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fasilitas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kesehatan;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dan </a:t>
            </a:r>
            <a:r>
              <a:rPr sz="1600" spc="-10" dirty="0">
                <a:latin typeface="Arial Rounded MT Bold"/>
                <a:cs typeface="Arial Rounded MT Bold"/>
              </a:rPr>
              <a:t>mempertimbangkan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ketersediaan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Fasilitas </a:t>
            </a:r>
            <a:r>
              <a:rPr sz="1600" spc="-20" dirty="0">
                <a:latin typeface="Arial Rounded MT Bold"/>
                <a:cs typeface="Arial Rounded MT Bold"/>
              </a:rPr>
              <a:t>Kesehatan,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indeks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harga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konsumen,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dan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indeks kemahalan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Daerah.</a:t>
            </a:r>
            <a:endParaRPr sz="1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6922" y="5285054"/>
            <a:ext cx="57340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Pasal</a:t>
            </a:r>
            <a:r>
              <a:rPr sz="1600" spc="-80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70</a:t>
            </a:r>
            <a:endParaRPr sz="1600">
              <a:latin typeface="Arial Rounded MT Bold"/>
              <a:cs typeface="Arial Rounded MT Bold"/>
            </a:endParaRPr>
          </a:p>
          <a:p>
            <a:pPr marL="12700" marR="5080">
              <a:lnSpc>
                <a:spcPct val="120000"/>
              </a:lnSpc>
              <a:spcBef>
                <a:spcPts val="770"/>
              </a:spcBef>
            </a:pPr>
            <a:r>
              <a:rPr sz="1600" dirty="0">
                <a:latin typeface="Arial Rounded MT Bold"/>
                <a:cs typeface="Arial Rounded MT Bold"/>
              </a:rPr>
              <a:t>Standar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tarif</a:t>
            </a:r>
            <a:r>
              <a:rPr sz="1600" spc="13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yang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ditetapkan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oleh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Menteri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sebagaimana dimaksud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dalam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Pasal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69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digunakan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oleh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7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Kesehatan sebagai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besaran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ke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fasilitas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kesehatan.</a:t>
            </a:r>
            <a:endParaRPr sz="1600">
              <a:latin typeface="Arial Rounded MT Bold"/>
              <a:cs typeface="Arial Rounded MT 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5" name="object 5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1440668" y="6117335"/>
            <a:ext cx="749935" cy="741045"/>
          </a:xfrm>
          <a:custGeom>
            <a:avLst/>
            <a:gdLst/>
            <a:ahLst/>
            <a:cxnLst/>
            <a:rect l="l" t="t" r="r" b="b"/>
            <a:pathLst>
              <a:path w="749934" h="741045">
                <a:moveTo>
                  <a:pt x="749807" y="0"/>
                </a:moveTo>
                <a:lnTo>
                  <a:pt x="0" y="0"/>
                </a:lnTo>
                <a:lnTo>
                  <a:pt x="0" y="740663"/>
                </a:lnTo>
                <a:lnTo>
                  <a:pt x="749807" y="740663"/>
                </a:lnTo>
                <a:lnTo>
                  <a:pt x="749807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1397508"/>
            <a:ext cx="192024" cy="1889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076" y="5335523"/>
            <a:ext cx="192024" cy="18897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5510" marR="5080" algn="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1F5F"/>
                </a:solidFill>
              </a:rPr>
              <a:t>PERPRES</a:t>
            </a:r>
            <a:r>
              <a:rPr sz="3000" spc="-60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82</a:t>
            </a:r>
            <a:r>
              <a:rPr sz="3000" spc="-3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TAHUN</a:t>
            </a:r>
            <a:r>
              <a:rPr sz="3000" spc="-45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2018</a:t>
            </a:r>
            <a:r>
              <a:rPr sz="3000" spc="-25" dirty="0">
                <a:solidFill>
                  <a:srgbClr val="001F5F"/>
                </a:solidFill>
              </a:rPr>
              <a:t> </a:t>
            </a:r>
            <a:r>
              <a:rPr sz="3000" spc="-30" dirty="0">
                <a:solidFill>
                  <a:srgbClr val="001F5F"/>
                </a:solidFill>
              </a:rPr>
              <a:t>TENTANG</a:t>
            </a:r>
            <a:endParaRPr sz="3000"/>
          </a:p>
          <a:p>
            <a:pPr marL="4715510" marR="5080" algn="r">
              <a:lnSpc>
                <a:spcPct val="100000"/>
              </a:lnSpc>
            </a:pPr>
            <a:r>
              <a:rPr sz="3000" dirty="0">
                <a:solidFill>
                  <a:srgbClr val="001F5F"/>
                </a:solidFill>
              </a:rPr>
              <a:t>JAMINAN</a:t>
            </a:r>
            <a:r>
              <a:rPr sz="3000" spc="-105" dirty="0">
                <a:solidFill>
                  <a:srgbClr val="001F5F"/>
                </a:solidFill>
              </a:rPr>
              <a:t> </a:t>
            </a:r>
            <a:r>
              <a:rPr sz="3000" spc="-50" dirty="0">
                <a:solidFill>
                  <a:srgbClr val="001F5F"/>
                </a:solidFill>
              </a:rPr>
              <a:t>KESEHATAN</a:t>
            </a:r>
            <a:r>
              <a:rPr sz="3000" spc="-10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(1)</a:t>
            </a:r>
            <a:endParaRPr sz="3000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89220" cy="6857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743D80C-0936-1549-D25F-68F7506D99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45" r="1875" b="5556"/>
          <a:stretch>
            <a:fillRect/>
          </a:stretch>
        </p:blipFill>
        <p:spPr>
          <a:xfrm>
            <a:off x="113665" y="381000"/>
            <a:ext cx="11963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6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B6E1EDEF-CCA9-032C-8703-E20DDE72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55" y="2404555"/>
            <a:ext cx="3835045" cy="940435"/>
          </a:xfrm>
        </p:spPr>
        <p:txBody>
          <a:bodyPr/>
          <a:lstStyle/>
          <a:p>
            <a:r>
              <a:rPr lang="en-US" dirty="0"/>
              <a:t>HASIL GRUPING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A4CF9-5E0C-636F-A4F5-76D456FB4EC9}"/>
              </a:ext>
            </a:extLst>
          </p:cNvPr>
          <p:cNvSpPr txBox="1"/>
          <p:nvPr/>
        </p:nvSpPr>
        <p:spPr>
          <a:xfrm>
            <a:off x="1371600" y="4114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print out 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2E3BB4-11C0-22A7-6F57-C5AFFDA84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84" y="380507"/>
            <a:ext cx="6287186" cy="61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7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025640" cy="6858000"/>
          </a:xfrm>
          <a:custGeom>
            <a:avLst/>
            <a:gdLst/>
            <a:ahLst/>
            <a:cxnLst/>
            <a:rect l="l" t="t" r="r" b="b"/>
            <a:pathLst>
              <a:path w="7025640" h="6858000">
                <a:moveTo>
                  <a:pt x="7025640" y="0"/>
                </a:moveTo>
                <a:lnTo>
                  <a:pt x="0" y="0"/>
                </a:lnTo>
                <a:lnTo>
                  <a:pt x="0" y="6858000"/>
                </a:lnTo>
                <a:lnTo>
                  <a:pt x="7025640" y="6858000"/>
                </a:lnTo>
                <a:lnTo>
                  <a:pt x="7025640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7038340" cy="6870700"/>
            <a:chOff x="-6350" y="-6350"/>
            <a:chExt cx="703834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025640" cy="6858000"/>
            </a:xfrm>
            <a:custGeom>
              <a:avLst/>
              <a:gdLst/>
              <a:ahLst/>
              <a:cxnLst/>
              <a:rect l="l" t="t" r="r" b="b"/>
              <a:pathLst>
                <a:path w="7025640" h="6858000">
                  <a:moveTo>
                    <a:pt x="0" y="6858000"/>
                  </a:moveTo>
                  <a:lnTo>
                    <a:pt x="7025640" y="6858000"/>
                  </a:lnTo>
                  <a:lnTo>
                    <a:pt x="702564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26135" cy="826135"/>
            </a:xfrm>
            <a:custGeom>
              <a:avLst/>
              <a:gdLst/>
              <a:ahLst/>
              <a:cxnLst/>
              <a:rect l="l" t="t" r="r" b="b"/>
              <a:pathLst>
                <a:path w="826135" h="826135">
                  <a:moveTo>
                    <a:pt x="826008" y="0"/>
                  </a:moveTo>
                  <a:lnTo>
                    <a:pt x="0" y="0"/>
                  </a:lnTo>
                  <a:lnTo>
                    <a:pt x="0" y="826008"/>
                  </a:lnTo>
                  <a:lnTo>
                    <a:pt x="826008" y="826008"/>
                  </a:lnTo>
                  <a:lnTo>
                    <a:pt x="826008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826135" cy="826135"/>
            </a:xfrm>
            <a:custGeom>
              <a:avLst/>
              <a:gdLst/>
              <a:ahLst/>
              <a:cxnLst/>
              <a:rect l="l" t="t" r="r" b="b"/>
              <a:pathLst>
                <a:path w="826135" h="826135">
                  <a:moveTo>
                    <a:pt x="0" y="826008"/>
                  </a:moveTo>
                  <a:lnTo>
                    <a:pt x="826008" y="826008"/>
                  </a:lnTo>
                  <a:lnTo>
                    <a:pt x="826008" y="0"/>
                  </a:lnTo>
                  <a:lnTo>
                    <a:pt x="0" y="0"/>
                  </a:lnTo>
                  <a:lnTo>
                    <a:pt x="0" y="82600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4443" y="1860295"/>
            <a:ext cx="24199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Thank </a:t>
            </a:r>
            <a:r>
              <a:rPr spc="-105" dirty="0">
                <a:solidFill>
                  <a:srgbClr val="FFFFFF"/>
                </a:solidFill>
              </a:rPr>
              <a:t>You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11836" y="0"/>
            <a:ext cx="11978640" cy="6858000"/>
            <a:chOff x="211836" y="0"/>
            <a:chExt cx="11978640" cy="6858000"/>
          </a:xfrm>
        </p:grpSpPr>
        <p:sp>
          <p:nvSpPr>
            <p:cNvPr id="9" name="object 9"/>
            <p:cNvSpPr/>
            <p:nvPr/>
          </p:nvSpPr>
          <p:spPr>
            <a:xfrm>
              <a:off x="957072" y="2673095"/>
              <a:ext cx="3817620" cy="45720"/>
            </a:xfrm>
            <a:custGeom>
              <a:avLst/>
              <a:gdLst/>
              <a:ahLst/>
              <a:cxnLst/>
              <a:rect l="l" t="t" r="r" b="b"/>
              <a:pathLst>
                <a:path w="3817620" h="45719">
                  <a:moveTo>
                    <a:pt x="381762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817620" y="45720"/>
                  </a:lnTo>
                  <a:lnTo>
                    <a:pt x="3817620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5640" y="0"/>
              <a:ext cx="5164836" cy="68579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998707" y="0"/>
              <a:ext cx="1191895" cy="6858000"/>
            </a:xfrm>
            <a:custGeom>
              <a:avLst/>
              <a:gdLst/>
              <a:ahLst/>
              <a:cxnLst/>
              <a:rect l="l" t="t" r="r" b="b"/>
              <a:pathLst>
                <a:path w="1191895" h="6858000">
                  <a:moveTo>
                    <a:pt x="11917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191768" y="6858000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FCD200">
                <a:alpha val="4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836" y="5753100"/>
              <a:ext cx="4140708" cy="9509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9873" y="1386078"/>
            <a:ext cx="5304155" cy="5217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Pasal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71</a:t>
            </a:r>
            <a:endParaRPr sz="1600">
              <a:latin typeface="Arial Rounded MT Bold"/>
              <a:cs typeface="Arial Rounded MT Bold"/>
            </a:endParaRPr>
          </a:p>
          <a:p>
            <a:pPr marL="354965" indent="-342265">
              <a:lnSpc>
                <a:spcPct val="100000"/>
              </a:lnSpc>
              <a:spcBef>
                <a:spcPts val="1570"/>
              </a:spcBef>
              <a:buAutoNum type="arabicParenR"/>
              <a:tabLst>
                <a:tab pos="354965" algn="l"/>
              </a:tabLst>
            </a:pP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1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melakukan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10" dirty="0">
                <a:latin typeface="Arial Rounded MT Bold"/>
                <a:cs typeface="Arial Rounded MT Bold"/>
              </a:rPr>
              <a:t> kepada:</a:t>
            </a:r>
            <a:endParaRPr sz="1600">
              <a:latin typeface="Arial Rounded MT Bold"/>
              <a:cs typeface="Arial Rounded MT Bold"/>
            </a:endParaRPr>
          </a:p>
          <a:p>
            <a:pPr marL="1079500" marR="5080" lvl="1" indent="-342900">
              <a:lnSpc>
                <a:spcPct val="130100"/>
              </a:lnSpc>
              <a:spcBef>
                <a:spcPts val="505"/>
              </a:spcBef>
              <a:buAutoNum type="alphaLcPeriod"/>
              <a:tabLst>
                <a:tab pos="1079500" algn="l"/>
              </a:tabLst>
            </a:pPr>
            <a:r>
              <a:rPr sz="1600" dirty="0">
                <a:latin typeface="Arial Rounded MT Bold"/>
                <a:cs typeface="Arial Rounded MT Bold"/>
              </a:rPr>
              <a:t>FKTP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secara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praupaya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atau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kapitasi </a:t>
            </a:r>
            <a:r>
              <a:rPr sz="1600" spc="-20" dirty="0">
                <a:latin typeface="Arial Rounded MT Bold"/>
                <a:cs typeface="Arial Rounded MT Bold"/>
              </a:rPr>
              <a:t>berdasarkan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jumlah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Peserta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yang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terdaftar </a:t>
            </a:r>
            <a:r>
              <a:rPr sz="1600" dirty="0">
                <a:latin typeface="Arial Rounded MT Bold"/>
                <a:cs typeface="Arial Rounded MT Bold"/>
              </a:rPr>
              <a:t>di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FKTP;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dan</a:t>
            </a:r>
            <a:endParaRPr sz="1600">
              <a:latin typeface="Arial Rounded MT Bold"/>
              <a:cs typeface="Arial Rounded MT Bold"/>
            </a:endParaRPr>
          </a:p>
          <a:p>
            <a:pPr marL="1079500" marR="469265" lvl="1" indent="-342900">
              <a:lnSpc>
                <a:spcPct val="130000"/>
              </a:lnSpc>
              <a:spcBef>
                <a:spcPts val="505"/>
              </a:spcBef>
              <a:buAutoNum type="alphaLcPeriod"/>
              <a:tabLst>
                <a:tab pos="1079500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FKRTL</a:t>
            </a:r>
            <a:r>
              <a:rPr sz="1600" spc="-7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secara</a:t>
            </a:r>
            <a:r>
              <a:rPr sz="1600" spc="-8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Indonesian</a:t>
            </a:r>
            <a:r>
              <a:rPr sz="1600" spc="-7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Case</a:t>
            </a:r>
            <a:r>
              <a:rPr sz="1600" spc="-8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Based Groups.</a:t>
            </a:r>
            <a:endParaRPr sz="1600">
              <a:latin typeface="Arial Rounded MT Bold"/>
              <a:cs typeface="Arial Rounded MT Bold"/>
            </a:endParaRPr>
          </a:p>
          <a:p>
            <a:pPr marL="355600" marR="156210" indent="-342900">
              <a:lnSpc>
                <a:spcPct val="130000"/>
              </a:lnSpc>
              <a:spcBef>
                <a:spcPts val="994"/>
              </a:spcBef>
              <a:buAutoNum type="arabicParenR"/>
              <a:tabLst>
                <a:tab pos="355600" algn="l"/>
              </a:tabLst>
            </a:pPr>
            <a:r>
              <a:rPr sz="1600" dirty="0">
                <a:latin typeface="Arial Rounded MT Bold"/>
                <a:cs typeface="Arial Rounded MT Bold"/>
              </a:rPr>
              <a:t>Dalam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kondisi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tertentu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dan/atau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di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suatu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Daerah, </a:t>
            </a:r>
            <a:r>
              <a:rPr sz="1600" dirty="0">
                <a:latin typeface="Arial Rounded MT Bold"/>
                <a:cs typeface="Arial Rounded MT Bold"/>
              </a:rPr>
              <a:t>FKTP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tidak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memungkinkan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secara praupaya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atau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kapitasi,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7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dapat </a:t>
            </a:r>
            <a:r>
              <a:rPr sz="1600" dirty="0">
                <a:latin typeface="Arial Rounded MT Bold"/>
                <a:cs typeface="Arial Rounded MT Bold"/>
              </a:rPr>
              <a:t>mengembangkan</a:t>
            </a:r>
            <a:r>
              <a:rPr sz="1600" spc="2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sistem</a:t>
            </a:r>
            <a:r>
              <a:rPr sz="1600" spc="-9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7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lain.</a:t>
            </a:r>
            <a:endParaRPr sz="1600">
              <a:latin typeface="Arial Rounded MT Bold"/>
              <a:cs typeface="Arial Rounded MT Bold"/>
            </a:endParaRPr>
          </a:p>
          <a:p>
            <a:pPr marL="354965" marR="260985" indent="-342900">
              <a:lnSpc>
                <a:spcPct val="127800"/>
              </a:lnSpc>
              <a:spcBef>
                <a:spcPts val="1040"/>
              </a:spcBef>
              <a:buAutoNum type="arabicParenR"/>
              <a:tabLst>
                <a:tab pos="354965" algn="l"/>
              </a:tabLst>
            </a:pP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dapat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mengembangkan </a:t>
            </a:r>
            <a:r>
              <a:rPr sz="1600" spc="-10" dirty="0">
                <a:latin typeface="Arial Rounded MT Bold"/>
                <a:cs typeface="Arial Rounded MT Bold"/>
              </a:rPr>
              <a:t>sistem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di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FKRTL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yang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lebih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berhasil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guna </a:t>
            </a:r>
            <a:r>
              <a:rPr sz="1600" spc="-10" dirty="0">
                <a:latin typeface="Arial Rounded MT Bold"/>
                <a:cs typeface="Arial Rounded MT Bold"/>
              </a:rPr>
              <a:t>dengan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tetap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mengacu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pada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50" i="1" spc="-35" dirty="0">
                <a:latin typeface="Arial Rounded MT Bold"/>
                <a:cs typeface="Arial Rounded MT Bold"/>
              </a:rPr>
              <a:t>Indonesian</a:t>
            </a:r>
            <a:r>
              <a:rPr sz="1650" i="1" spc="-50" dirty="0">
                <a:latin typeface="Arial Rounded MT Bold"/>
                <a:cs typeface="Arial Rounded MT Bold"/>
              </a:rPr>
              <a:t> </a:t>
            </a:r>
            <a:r>
              <a:rPr sz="1650" i="1" spc="-20" dirty="0">
                <a:latin typeface="Arial Rounded MT Bold"/>
                <a:cs typeface="Arial Rounded MT Bold"/>
              </a:rPr>
              <a:t>Case </a:t>
            </a:r>
            <a:r>
              <a:rPr sz="1650" i="1" spc="-30" dirty="0">
                <a:latin typeface="Arial Rounded MT Bold"/>
                <a:cs typeface="Arial Rounded MT Bold"/>
              </a:rPr>
              <a:t>Based</a:t>
            </a:r>
            <a:r>
              <a:rPr sz="1650" i="1" spc="-70" dirty="0">
                <a:latin typeface="Arial Rounded MT Bold"/>
                <a:cs typeface="Arial Rounded MT Bold"/>
              </a:rPr>
              <a:t> </a:t>
            </a:r>
            <a:r>
              <a:rPr sz="1650" i="1" spc="-10" dirty="0">
                <a:latin typeface="Arial Rounded MT Bold"/>
                <a:cs typeface="Arial Rounded MT Bold"/>
              </a:rPr>
              <a:t>Groups.</a:t>
            </a:r>
            <a:endParaRPr sz="1650">
              <a:latin typeface="Arial Rounded MT Bold"/>
              <a:cs typeface="Arial Rounded MT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4" name="object 4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440668" y="6117335"/>
            <a:ext cx="749935" cy="741045"/>
          </a:xfrm>
          <a:custGeom>
            <a:avLst/>
            <a:gdLst/>
            <a:ahLst/>
            <a:cxnLst/>
            <a:rect l="l" t="t" r="r" b="b"/>
            <a:pathLst>
              <a:path w="749934" h="741045">
                <a:moveTo>
                  <a:pt x="749807" y="0"/>
                </a:moveTo>
                <a:lnTo>
                  <a:pt x="0" y="0"/>
                </a:lnTo>
                <a:lnTo>
                  <a:pt x="0" y="740663"/>
                </a:lnTo>
                <a:lnTo>
                  <a:pt x="749807" y="740663"/>
                </a:lnTo>
                <a:lnTo>
                  <a:pt x="749807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9488" y="1421891"/>
            <a:ext cx="192024" cy="1889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5510" marR="5080" algn="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1F5F"/>
                </a:solidFill>
              </a:rPr>
              <a:t>PERPRES</a:t>
            </a:r>
            <a:r>
              <a:rPr sz="3000" spc="-60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82</a:t>
            </a:r>
            <a:r>
              <a:rPr sz="3000" spc="-3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TAHUN</a:t>
            </a:r>
            <a:r>
              <a:rPr sz="3000" spc="-45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2018</a:t>
            </a:r>
            <a:r>
              <a:rPr sz="3000" spc="-25" dirty="0">
                <a:solidFill>
                  <a:srgbClr val="001F5F"/>
                </a:solidFill>
              </a:rPr>
              <a:t> </a:t>
            </a:r>
            <a:r>
              <a:rPr sz="3000" spc="-30" dirty="0">
                <a:solidFill>
                  <a:srgbClr val="001F5F"/>
                </a:solidFill>
              </a:rPr>
              <a:t>TENTANG</a:t>
            </a:r>
            <a:endParaRPr sz="3000"/>
          </a:p>
          <a:p>
            <a:pPr marL="4715510" marR="5080" algn="r">
              <a:lnSpc>
                <a:spcPct val="100000"/>
              </a:lnSpc>
            </a:pPr>
            <a:r>
              <a:rPr sz="3000" dirty="0">
                <a:solidFill>
                  <a:srgbClr val="001F5F"/>
                </a:solidFill>
              </a:rPr>
              <a:t>JAMINAN</a:t>
            </a:r>
            <a:r>
              <a:rPr sz="3000" spc="-105" dirty="0">
                <a:solidFill>
                  <a:srgbClr val="001F5F"/>
                </a:solidFill>
              </a:rPr>
              <a:t> </a:t>
            </a:r>
            <a:r>
              <a:rPr sz="3000" spc="-50" dirty="0">
                <a:solidFill>
                  <a:srgbClr val="001F5F"/>
                </a:solidFill>
              </a:rPr>
              <a:t>KESEHATAN</a:t>
            </a:r>
            <a:r>
              <a:rPr sz="3000" spc="-10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(2)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89220" cy="6857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7" y="1568323"/>
            <a:ext cx="5536565" cy="5088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Pasal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71</a:t>
            </a:r>
            <a:endParaRPr sz="1600">
              <a:latin typeface="Arial Rounded MT Bold"/>
              <a:cs typeface="Arial Rounded MT Bold"/>
            </a:endParaRPr>
          </a:p>
          <a:p>
            <a:pPr marL="355600" marR="228600" indent="-342900">
              <a:lnSpc>
                <a:spcPct val="130000"/>
              </a:lnSpc>
              <a:spcBef>
                <a:spcPts val="1000"/>
              </a:spcBef>
              <a:buAutoNum type="arabicParenR" startAt="4"/>
              <a:tabLst>
                <a:tab pos="355600" algn="l"/>
              </a:tabLst>
            </a:pPr>
            <a:r>
              <a:rPr sz="1600" spc="-10" dirty="0">
                <a:latin typeface="Arial Rounded MT Bold"/>
                <a:cs typeface="Arial Rounded MT Bold"/>
              </a:rPr>
              <a:t>Ketentuan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lebih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lanjut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mengenai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pengembangan </a:t>
            </a:r>
            <a:r>
              <a:rPr sz="1600" dirty="0">
                <a:latin typeface="Arial Rounded MT Bold"/>
                <a:cs typeface="Arial Rounded MT Bold"/>
              </a:rPr>
              <a:t>sistem</a:t>
            </a:r>
            <a:r>
              <a:rPr sz="1600" spc="-8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sebagaimana</a:t>
            </a:r>
            <a:r>
              <a:rPr sz="1600" spc="27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dimaksud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pada </a:t>
            </a:r>
            <a:r>
              <a:rPr sz="1600" spc="-10" dirty="0">
                <a:latin typeface="Arial Rounded MT Bold"/>
                <a:cs typeface="Arial Rounded MT Bold"/>
              </a:rPr>
              <a:t>ayat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(2)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dan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ayat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(3)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diatur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dengan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Peraturan</a:t>
            </a:r>
            <a:r>
              <a:rPr sz="1600" spc="-7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BPJS Kesehatan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setelah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mendapat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persetujuan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dari </a:t>
            </a:r>
            <a:r>
              <a:rPr sz="1600" spc="-10" dirty="0">
                <a:latin typeface="Arial Rounded MT Bold"/>
                <a:cs typeface="Arial Rounded MT Bold"/>
              </a:rPr>
              <a:t>Menteri.</a:t>
            </a:r>
            <a:endParaRPr sz="1600">
              <a:latin typeface="Arial Rounded MT Bold"/>
              <a:cs typeface="Arial Rounded MT Bold"/>
            </a:endParaRPr>
          </a:p>
          <a:p>
            <a:pPr marL="355600" marR="171450" indent="-342900">
              <a:lnSpc>
                <a:spcPct val="130000"/>
              </a:lnSpc>
              <a:spcBef>
                <a:spcPts val="1005"/>
              </a:spcBef>
              <a:buAutoNum type="arabicParenR" startAt="4"/>
              <a:tabLst>
                <a:tab pos="355600" algn="l"/>
              </a:tabLst>
            </a:pPr>
            <a:r>
              <a:rPr sz="1600" spc="-20" dirty="0">
                <a:latin typeface="Arial Rounded MT Bold"/>
                <a:cs typeface="Arial Rounded MT Bold"/>
              </a:rPr>
              <a:t>Persetujuan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sebagaimana</a:t>
            </a:r>
            <a:r>
              <a:rPr sz="1600" spc="-1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dimaksud</a:t>
            </a:r>
            <a:r>
              <a:rPr sz="1600" spc="-2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pada</a:t>
            </a:r>
            <a:r>
              <a:rPr sz="1600" spc="-2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ayat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(4) </a:t>
            </a:r>
            <a:r>
              <a:rPr sz="1600" spc="-10" dirty="0">
                <a:latin typeface="Arial Rounded MT Bold"/>
                <a:cs typeface="Arial Rounded MT Bold"/>
              </a:rPr>
              <a:t>diberikan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paling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lambat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30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(tiga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puluh)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hari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sejak tanggal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penyampaian </a:t>
            </a:r>
            <a:r>
              <a:rPr sz="1600" dirty="0">
                <a:latin typeface="Arial Rounded MT Bold"/>
                <a:cs typeface="Arial Rounded MT Bold"/>
              </a:rPr>
              <a:t>dari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kepada Menteri.</a:t>
            </a:r>
            <a:endParaRPr sz="1600">
              <a:latin typeface="Arial Rounded MT Bold"/>
              <a:cs typeface="Arial Rounded MT Bold"/>
            </a:endParaRPr>
          </a:p>
          <a:p>
            <a:pPr marL="355600" marR="5080" indent="-342900">
              <a:lnSpc>
                <a:spcPct val="130000"/>
              </a:lnSpc>
              <a:spcBef>
                <a:spcPts val="994"/>
              </a:spcBef>
              <a:buAutoNum type="arabicParenR" startAt="4"/>
              <a:tabLst>
                <a:tab pos="355600" algn="l"/>
              </a:tabLst>
            </a:pPr>
            <a:r>
              <a:rPr sz="1600" dirty="0">
                <a:latin typeface="Arial Rounded MT Bold"/>
                <a:cs typeface="Arial Rounded MT Bold"/>
              </a:rPr>
              <a:t>Apabila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dalam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waktu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30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(tiga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puluh)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hari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persetujuan </a:t>
            </a:r>
            <a:r>
              <a:rPr sz="1600" spc="-20" dirty="0">
                <a:latin typeface="Arial Rounded MT Bold"/>
                <a:cs typeface="Arial Rounded MT Bold"/>
              </a:rPr>
              <a:t>sebagaimana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dimaksud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pada</a:t>
            </a:r>
            <a:r>
              <a:rPr sz="1600" spc="-30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ayat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(4)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tidak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diperoleh maka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spc="-25" dirty="0">
                <a:latin typeface="Arial Rounded MT Bold"/>
                <a:cs typeface="Arial Rounded MT Bold"/>
              </a:rPr>
              <a:t>Peraturan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BPJS</a:t>
            </a:r>
            <a:r>
              <a:rPr sz="1600" spc="-6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Kesehatan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mengenai pengembangan</a:t>
            </a:r>
            <a:r>
              <a:rPr sz="1600" spc="-4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sistem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20" dirty="0">
                <a:latin typeface="Arial Rounded MT Bold"/>
                <a:cs typeface="Arial Rounded MT Bold"/>
              </a:rPr>
              <a:t>pembayaran</a:t>
            </a:r>
            <a:r>
              <a:rPr sz="1600" spc="-3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sebagaimana dimaksud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pada</a:t>
            </a:r>
            <a:r>
              <a:rPr sz="1600" spc="-4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ayat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(2)</a:t>
            </a:r>
            <a:r>
              <a:rPr sz="1600" spc="-6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dan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ayat</a:t>
            </a:r>
            <a:r>
              <a:rPr sz="1600" spc="-50" dirty="0">
                <a:latin typeface="Arial Rounded MT Bold"/>
                <a:cs typeface="Arial Rounded MT Bold"/>
              </a:rPr>
              <a:t> </a:t>
            </a:r>
            <a:r>
              <a:rPr sz="1600" dirty="0">
                <a:latin typeface="Arial Rounded MT Bold"/>
                <a:cs typeface="Arial Rounded MT Bold"/>
              </a:rPr>
              <a:t>(3)</a:t>
            </a:r>
            <a:r>
              <a:rPr sz="1600" spc="-55" dirty="0">
                <a:latin typeface="Arial Rounded MT Bold"/>
                <a:cs typeface="Arial Rounded MT Bold"/>
              </a:rPr>
              <a:t> </a:t>
            </a:r>
            <a:r>
              <a:rPr sz="1600" spc="-10" dirty="0">
                <a:latin typeface="Arial Rounded MT Bold"/>
                <a:cs typeface="Arial Rounded MT Bold"/>
              </a:rPr>
              <a:t>berlaku.</a:t>
            </a:r>
            <a:endParaRPr sz="1600">
              <a:latin typeface="Arial Rounded MT Bold"/>
              <a:cs typeface="Arial Rounded MT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4" name="object 4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440668" y="6117335"/>
            <a:ext cx="749935" cy="741045"/>
          </a:xfrm>
          <a:custGeom>
            <a:avLst/>
            <a:gdLst/>
            <a:ahLst/>
            <a:cxnLst/>
            <a:rect l="l" t="t" r="r" b="b"/>
            <a:pathLst>
              <a:path w="749934" h="741045">
                <a:moveTo>
                  <a:pt x="749807" y="0"/>
                </a:moveTo>
                <a:lnTo>
                  <a:pt x="0" y="0"/>
                </a:lnTo>
                <a:lnTo>
                  <a:pt x="0" y="740663"/>
                </a:lnTo>
                <a:lnTo>
                  <a:pt x="749807" y="740663"/>
                </a:lnTo>
                <a:lnTo>
                  <a:pt x="749807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7484" y="1618488"/>
            <a:ext cx="192024" cy="1889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5510" marR="5080" algn="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1F5F"/>
                </a:solidFill>
              </a:rPr>
              <a:t>PERPRES</a:t>
            </a:r>
            <a:r>
              <a:rPr sz="3000" spc="-60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82</a:t>
            </a:r>
            <a:r>
              <a:rPr sz="3000" spc="-3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TAHUN</a:t>
            </a:r>
            <a:r>
              <a:rPr sz="3000" spc="-45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2018</a:t>
            </a:r>
            <a:r>
              <a:rPr sz="3000" spc="-25" dirty="0">
                <a:solidFill>
                  <a:srgbClr val="001F5F"/>
                </a:solidFill>
              </a:rPr>
              <a:t> </a:t>
            </a:r>
            <a:r>
              <a:rPr sz="3000" spc="-30" dirty="0">
                <a:solidFill>
                  <a:srgbClr val="001F5F"/>
                </a:solidFill>
              </a:rPr>
              <a:t>TENTANG</a:t>
            </a:r>
            <a:endParaRPr sz="3000"/>
          </a:p>
          <a:p>
            <a:pPr marL="4715510" marR="5080" algn="r">
              <a:lnSpc>
                <a:spcPct val="100000"/>
              </a:lnSpc>
            </a:pPr>
            <a:r>
              <a:rPr sz="3000" dirty="0">
                <a:solidFill>
                  <a:srgbClr val="001F5F"/>
                </a:solidFill>
              </a:rPr>
              <a:t>JAMINAN</a:t>
            </a:r>
            <a:r>
              <a:rPr sz="3000" spc="-105" dirty="0">
                <a:solidFill>
                  <a:srgbClr val="001F5F"/>
                </a:solidFill>
              </a:rPr>
              <a:t> </a:t>
            </a:r>
            <a:r>
              <a:rPr sz="3000" spc="-50" dirty="0">
                <a:solidFill>
                  <a:srgbClr val="001F5F"/>
                </a:solidFill>
              </a:rPr>
              <a:t>KESEHATAN</a:t>
            </a:r>
            <a:r>
              <a:rPr sz="3000" spc="-10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(3)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89220" cy="6857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647" y="1547621"/>
            <a:ext cx="5655310" cy="447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Arial Rounded MT Bold"/>
                <a:cs typeface="Arial Rounded MT Bold"/>
              </a:rPr>
              <a:t>Pasal</a:t>
            </a:r>
            <a:r>
              <a:rPr sz="1800" spc="-75" dirty="0">
                <a:latin typeface="Arial Rounded MT Bold"/>
                <a:cs typeface="Arial Rounded MT Bold"/>
              </a:rPr>
              <a:t> </a:t>
            </a:r>
            <a:r>
              <a:rPr sz="1800" spc="-25" dirty="0">
                <a:latin typeface="Arial Rounded MT Bold"/>
                <a:cs typeface="Arial Rounded MT Bold"/>
              </a:rPr>
              <a:t>73</a:t>
            </a:r>
            <a:endParaRPr sz="1800">
              <a:latin typeface="Arial Rounded MT Bold"/>
              <a:cs typeface="Arial Rounded MT Bold"/>
            </a:endParaRPr>
          </a:p>
          <a:p>
            <a:pPr marL="355600" marR="400050" indent="-342900" algn="just">
              <a:lnSpc>
                <a:spcPct val="130000"/>
              </a:lnSpc>
              <a:spcBef>
                <a:spcPts val="994"/>
              </a:spcBef>
              <a:buFont typeface="Arial Rounded MT Bold"/>
              <a:buAutoNum type="arabicParenR"/>
              <a:tabLst>
                <a:tab pos="355600" algn="l"/>
                <a:tab pos="410845" algn="l"/>
              </a:tabLst>
            </a:pP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Arial Rounded MT Bold"/>
                <a:cs typeface="Arial Rounded MT Bold"/>
              </a:rPr>
              <a:t>Standar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tarif</a:t>
            </a:r>
            <a:r>
              <a:rPr sz="1800" spc="15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sebagaimana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dimaksud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dalam </a:t>
            </a:r>
            <a:r>
              <a:rPr sz="1800" dirty="0">
                <a:latin typeface="Arial Rounded MT Bold"/>
                <a:cs typeface="Arial Rounded MT Bold"/>
              </a:rPr>
              <a:t>Pasal</a:t>
            </a:r>
            <a:r>
              <a:rPr sz="1800" spc="-1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69</a:t>
            </a:r>
            <a:r>
              <a:rPr sz="1800" spc="-2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ditinjau</a:t>
            </a:r>
            <a:r>
              <a:rPr sz="1800" spc="-2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paling</a:t>
            </a:r>
            <a:r>
              <a:rPr sz="1800" spc="-4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cepat</a:t>
            </a:r>
            <a:r>
              <a:rPr sz="1800" spc="-1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setiap</a:t>
            </a:r>
            <a:r>
              <a:rPr sz="1800" spc="-1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2</a:t>
            </a:r>
            <a:r>
              <a:rPr sz="1800" spc="40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(dua) </a:t>
            </a:r>
            <a:r>
              <a:rPr sz="1800" dirty="0">
                <a:latin typeface="Arial Rounded MT Bold"/>
                <a:cs typeface="Arial Rounded MT Bold"/>
              </a:rPr>
              <a:t>tahun</a:t>
            </a:r>
            <a:r>
              <a:rPr sz="1800" spc="-4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sekali</a:t>
            </a:r>
            <a:r>
              <a:rPr sz="1800" spc="-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oleh</a:t>
            </a:r>
            <a:r>
              <a:rPr sz="1800" spc="-2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Menteri.</a:t>
            </a:r>
            <a:endParaRPr sz="1800">
              <a:latin typeface="Arial Rounded MT Bold"/>
              <a:cs typeface="Arial Rounded MT Bold"/>
            </a:endParaRPr>
          </a:p>
          <a:p>
            <a:pPr marL="354330" marR="5080" indent="-341630">
              <a:lnSpc>
                <a:spcPct val="130000"/>
              </a:lnSpc>
              <a:spcBef>
                <a:spcPts val="994"/>
              </a:spcBef>
              <a:buAutoNum type="arabicParenR"/>
              <a:tabLst>
                <a:tab pos="355600" algn="l"/>
              </a:tabLst>
            </a:pPr>
            <a:r>
              <a:rPr sz="1800" dirty="0">
                <a:latin typeface="Arial Rounded MT Bold"/>
                <a:cs typeface="Arial Rounded MT Bold"/>
              </a:rPr>
              <a:t>Menteri</a:t>
            </a:r>
            <a:r>
              <a:rPr sz="1800" spc="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dalam</a:t>
            </a:r>
            <a:r>
              <a:rPr sz="1800" spc="-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meninjau</a:t>
            </a:r>
            <a:r>
              <a:rPr sz="1800" spc="-1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standar</a:t>
            </a:r>
            <a:r>
              <a:rPr sz="1800" spc="10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tarif 	sebagaimana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dimaksud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pada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ayat</a:t>
            </a:r>
            <a:r>
              <a:rPr sz="1800" spc="-2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(1)</a:t>
            </a:r>
            <a:r>
              <a:rPr sz="1800" spc="-40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dilakukan 	</a:t>
            </a:r>
            <a:r>
              <a:rPr sz="1800" dirty="0">
                <a:latin typeface="Arial Rounded MT Bold"/>
                <a:cs typeface="Arial Rounded MT Bold"/>
              </a:rPr>
              <a:t>dengan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memperhitungkan</a:t>
            </a:r>
            <a:r>
              <a:rPr sz="1800" spc="-7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kecukupan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Iuran</a:t>
            </a:r>
            <a:r>
              <a:rPr sz="1800" spc="-70" dirty="0">
                <a:latin typeface="Arial Rounded MT Bold"/>
                <a:cs typeface="Arial Rounded MT Bold"/>
              </a:rPr>
              <a:t> </a:t>
            </a:r>
            <a:r>
              <a:rPr sz="1800" spc="-25" dirty="0">
                <a:latin typeface="Arial Rounded MT Bold"/>
                <a:cs typeface="Arial Rounded MT Bold"/>
              </a:rPr>
              <a:t>dan 	</a:t>
            </a:r>
            <a:r>
              <a:rPr sz="1800" spc="-10" dirty="0">
                <a:latin typeface="Arial Rounded MT Bold"/>
                <a:cs typeface="Arial Rounded MT Bold"/>
              </a:rPr>
              <a:t>kesinambungan</a:t>
            </a:r>
            <a:r>
              <a:rPr sz="1800" spc="-4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program</a:t>
            </a:r>
            <a:r>
              <a:rPr sz="1800" spc="-3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yang</a:t>
            </a:r>
            <a:r>
              <a:rPr sz="1800" spc="-2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dilakukan 	</a:t>
            </a:r>
            <a:r>
              <a:rPr sz="1800" dirty="0">
                <a:latin typeface="Arial Rounded MT Bold"/>
                <a:cs typeface="Arial Rounded MT Bold"/>
              </a:rPr>
              <a:t>bersama</a:t>
            </a:r>
            <a:r>
              <a:rPr sz="1800" spc="-7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dengan</a:t>
            </a:r>
            <a:r>
              <a:rPr sz="1800" spc="-5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BPJS</a:t>
            </a:r>
            <a:r>
              <a:rPr sz="1800" spc="-5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Kesehatan,</a:t>
            </a:r>
            <a:r>
              <a:rPr sz="1800" spc="-2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Dewan 	</a:t>
            </a:r>
            <a:r>
              <a:rPr sz="1800" dirty="0">
                <a:latin typeface="Arial Rounded MT Bold"/>
                <a:cs typeface="Arial Rounded MT Bold"/>
              </a:rPr>
              <a:t>Jaminan Sosial</a:t>
            </a:r>
            <a:r>
              <a:rPr sz="1800" spc="2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Nasional,</a:t>
            </a:r>
            <a:r>
              <a:rPr sz="1800" spc="-15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dan</a:t>
            </a:r>
            <a:r>
              <a:rPr sz="1800" spc="459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menteri</a:t>
            </a:r>
            <a:r>
              <a:rPr sz="1800" spc="5" dirty="0">
                <a:latin typeface="Arial Rounded MT Bold"/>
                <a:cs typeface="Arial Rounded MT Bold"/>
              </a:rPr>
              <a:t> </a:t>
            </a:r>
            <a:r>
              <a:rPr sz="1800" spc="-20" dirty="0">
                <a:latin typeface="Arial Rounded MT Bold"/>
                <a:cs typeface="Arial Rounded MT Bold"/>
              </a:rPr>
              <a:t>yang 	</a:t>
            </a:r>
            <a:r>
              <a:rPr sz="1800" spc="-10" dirty="0">
                <a:latin typeface="Arial Rounded MT Bold"/>
                <a:cs typeface="Arial Rounded MT Bold"/>
              </a:rPr>
              <a:t>menyelenggarakan </a:t>
            </a:r>
            <a:r>
              <a:rPr sz="1800" dirty="0">
                <a:latin typeface="Arial Rounded MT Bold"/>
                <a:cs typeface="Arial Rounded MT Bold"/>
              </a:rPr>
              <a:t>urusan</a:t>
            </a:r>
            <a:r>
              <a:rPr sz="1800" spc="-4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pemerintahan</a:t>
            </a:r>
            <a:r>
              <a:rPr sz="1800" spc="-25" dirty="0">
                <a:latin typeface="Arial Rounded MT Bold"/>
                <a:cs typeface="Arial Rounded MT Bold"/>
              </a:rPr>
              <a:t> di 	</a:t>
            </a:r>
            <a:r>
              <a:rPr sz="1800" dirty="0">
                <a:latin typeface="Arial Rounded MT Bold"/>
                <a:cs typeface="Arial Rounded MT Bold"/>
              </a:rPr>
              <a:t>bidang</a:t>
            </a:r>
            <a:r>
              <a:rPr sz="1800" spc="5" dirty="0">
                <a:latin typeface="Arial Rounded MT Bold"/>
                <a:cs typeface="Arial Rounded MT Bold"/>
              </a:rPr>
              <a:t> </a:t>
            </a:r>
            <a:r>
              <a:rPr sz="1800" spc="-10" dirty="0">
                <a:latin typeface="Arial Rounded MT Bold"/>
                <a:cs typeface="Arial Rounded MT Bold"/>
              </a:rPr>
              <a:t>keuangan.</a:t>
            </a:r>
            <a:endParaRPr sz="1800">
              <a:latin typeface="Arial Rounded MT Bold"/>
              <a:cs typeface="Arial Rounded MT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43716" y="0"/>
            <a:ext cx="748665" cy="1455420"/>
            <a:chOff x="11443716" y="0"/>
            <a:chExt cx="748665" cy="1455420"/>
          </a:xfrm>
        </p:grpSpPr>
        <p:sp>
          <p:nvSpPr>
            <p:cNvPr id="4" name="object 4"/>
            <p:cNvSpPr/>
            <p:nvPr/>
          </p:nvSpPr>
          <p:spPr>
            <a:xfrm>
              <a:off x="11443716" y="0"/>
              <a:ext cx="748665" cy="1455420"/>
            </a:xfrm>
            <a:custGeom>
              <a:avLst/>
              <a:gdLst/>
              <a:ahLst/>
              <a:cxnLst/>
              <a:rect l="l" t="t" r="r" b="b"/>
              <a:pathLst>
                <a:path w="748665" h="1455420">
                  <a:moveTo>
                    <a:pt x="748283" y="0"/>
                  </a:moveTo>
                  <a:lnTo>
                    <a:pt x="0" y="0"/>
                  </a:lnTo>
                  <a:lnTo>
                    <a:pt x="0" y="1455420"/>
                  </a:lnTo>
                  <a:lnTo>
                    <a:pt x="748283" y="1455420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19788" y="0"/>
              <a:ext cx="172720" cy="701040"/>
            </a:xfrm>
            <a:custGeom>
              <a:avLst/>
              <a:gdLst/>
              <a:ahLst/>
              <a:cxnLst/>
              <a:rect l="l" t="t" r="r" b="b"/>
              <a:pathLst>
                <a:path w="172720" h="701040">
                  <a:moveTo>
                    <a:pt x="172211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72211" y="701039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440668" y="6117335"/>
            <a:ext cx="749935" cy="741045"/>
          </a:xfrm>
          <a:custGeom>
            <a:avLst/>
            <a:gdLst/>
            <a:ahLst/>
            <a:cxnLst/>
            <a:rect l="l" t="t" r="r" b="b"/>
            <a:pathLst>
              <a:path w="749934" h="741045">
                <a:moveTo>
                  <a:pt x="749807" y="0"/>
                </a:moveTo>
                <a:lnTo>
                  <a:pt x="0" y="0"/>
                </a:lnTo>
                <a:lnTo>
                  <a:pt x="0" y="740663"/>
                </a:lnTo>
                <a:lnTo>
                  <a:pt x="749807" y="740663"/>
                </a:lnTo>
                <a:lnTo>
                  <a:pt x="749807" y="0"/>
                </a:lnTo>
                <a:close/>
              </a:path>
            </a:pathLst>
          </a:custGeom>
          <a:solidFill>
            <a:srgbClr val="004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7484" y="1618488"/>
            <a:ext cx="192024" cy="1889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5510" marR="5080" algn="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1F5F"/>
                </a:solidFill>
              </a:rPr>
              <a:t>PERPRES</a:t>
            </a:r>
            <a:r>
              <a:rPr sz="3000" spc="-60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82</a:t>
            </a:r>
            <a:r>
              <a:rPr sz="3000" spc="-3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TAHUN</a:t>
            </a:r>
            <a:r>
              <a:rPr sz="3000" spc="-45" dirty="0">
                <a:solidFill>
                  <a:srgbClr val="001F5F"/>
                </a:solidFill>
              </a:rPr>
              <a:t> </a:t>
            </a:r>
            <a:r>
              <a:rPr sz="3000" dirty="0">
                <a:solidFill>
                  <a:srgbClr val="001F5F"/>
                </a:solidFill>
              </a:rPr>
              <a:t>2018</a:t>
            </a:r>
            <a:r>
              <a:rPr sz="3000" spc="-25" dirty="0">
                <a:solidFill>
                  <a:srgbClr val="001F5F"/>
                </a:solidFill>
              </a:rPr>
              <a:t> </a:t>
            </a:r>
            <a:r>
              <a:rPr sz="3000" spc="-30" dirty="0">
                <a:solidFill>
                  <a:srgbClr val="001F5F"/>
                </a:solidFill>
              </a:rPr>
              <a:t>TENTANG</a:t>
            </a:r>
            <a:endParaRPr sz="3000"/>
          </a:p>
          <a:p>
            <a:pPr marL="4715510" marR="5080" algn="r">
              <a:lnSpc>
                <a:spcPct val="100000"/>
              </a:lnSpc>
            </a:pPr>
            <a:r>
              <a:rPr sz="3000" dirty="0">
                <a:solidFill>
                  <a:srgbClr val="001F5F"/>
                </a:solidFill>
              </a:rPr>
              <a:t>JAMINAN</a:t>
            </a:r>
            <a:r>
              <a:rPr sz="3000" spc="-105" dirty="0">
                <a:solidFill>
                  <a:srgbClr val="001F5F"/>
                </a:solidFill>
              </a:rPr>
              <a:t> </a:t>
            </a:r>
            <a:r>
              <a:rPr sz="3000" spc="-50" dirty="0">
                <a:solidFill>
                  <a:srgbClr val="001F5F"/>
                </a:solidFill>
              </a:rPr>
              <a:t>KESEHATAN</a:t>
            </a:r>
            <a:r>
              <a:rPr sz="3000" spc="-100" dirty="0">
                <a:solidFill>
                  <a:srgbClr val="001F5F"/>
                </a:solidFill>
              </a:rPr>
              <a:t> </a:t>
            </a:r>
            <a:r>
              <a:rPr sz="3000" spc="-25" dirty="0">
                <a:solidFill>
                  <a:srgbClr val="001F5F"/>
                </a:solidFill>
              </a:rPr>
              <a:t>(4)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89220" cy="6857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588251"/>
            <a:ext cx="12202795" cy="276225"/>
            <a:chOff x="-6095" y="6588251"/>
            <a:chExt cx="12202795" cy="276225"/>
          </a:xfrm>
        </p:grpSpPr>
        <p:sp>
          <p:nvSpPr>
            <p:cNvPr id="3" name="object 3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121904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12190476" y="263652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94347"/>
              <a:ext cx="12190730" cy="264160"/>
            </a:xfrm>
            <a:custGeom>
              <a:avLst/>
              <a:gdLst/>
              <a:ahLst/>
              <a:cxnLst/>
              <a:rect l="l" t="t" r="r" b="b"/>
              <a:pathLst>
                <a:path w="12190730" h="264159">
                  <a:moveTo>
                    <a:pt x="0" y="263652"/>
                  </a:moveTo>
                  <a:lnTo>
                    <a:pt x="12190476" y="263652"/>
                  </a:lnTo>
                  <a:lnTo>
                    <a:pt x="121904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01968"/>
              <a:ext cx="12192000" cy="224154"/>
            </a:xfrm>
            <a:custGeom>
              <a:avLst/>
              <a:gdLst/>
              <a:ahLst/>
              <a:cxnLst/>
              <a:rect l="l" t="t" r="r" b="b"/>
              <a:pathLst>
                <a:path w="12192000" h="224154">
                  <a:moveTo>
                    <a:pt x="12192000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12192000" y="2240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6343" y="1186941"/>
            <a:ext cx="78568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Proses</a:t>
            </a:r>
            <a:r>
              <a:rPr spc="-130" dirty="0"/>
              <a:t> </a:t>
            </a:r>
            <a:r>
              <a:rPr dirty="0"/>
              <a:t>Penetapan</a:t>
            </a:r>
            <a:r>
              <a:rPr spc="-125" dirty="0"/>
              <a:t> </a:t>
            </a:r>
            <a:r>
              <a:rPr spc="-35" dirty="0"/>
              <a:t>Tarif</a:t>
            </a:r>
            <a:r>
              <a:rPr spc="-130" dirty="0"/>
              <a:t> </a:t>
            </a:r>
            <a:r>
              <a:rPr dirty="0"/>
              <a:t>dalam</a:t>
            </a:r>
            <a:r>
              <a:rPr spc="-110" dirty="0"/>
              <a:t> </a:t>
            </a:r>
            <a:r>
              <a:rPr spc="-25" dirty="0"/>
              <a:t>JKN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56981" y="2133676"/>
            <a:ext cx="353441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Peninjauan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Tarif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dilakukan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6981" y="2450668"/>
            <a:ext cx="3579495" cy="169100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30"/>
              </a:spcBef>
            </a:pPr>
            <a:r>
              <a:rPr sz="2600" dirty="0">
                <a:latin typeface="Calibri"/>
                <a:cs typeface="Calibri"/>
              </a:rPr>
              <a:t>dengan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memperhitungkan kecukupan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iuran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dan </a:t>
            </a:r>
            <a:r>
              <a:rPr sz="2600" spc="-10" dirty="0">
                <a:latin typeface="Calibri"/>
                <a:cs typeface="Calibri"/>
              </a:rPr>
              <a:t>kesinambungan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program </a:t>
            </a:r>
            <a:r>
              <a:rPr sz="2600" dirty="0">
                <a:latin typeface="Calibri"/>
                <a:cs typeface="Calibri"/>
              </a:rPr>
              <a:t>sampai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(dua)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tahun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ke </a:t>
            </a:r>
            <a:r>
              <a:rPr sz="2600" spc="-10" dirty="0">
                <a:latin typeface="Calibri"/>
                <a:cs typeface="Calibri"/>
              </a:rPr>
              <a:t>depan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6981" y="4608067"/>
            <a:ext cx="3720465" cy="13741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sz="2600" dirty="0">
                <a:latin typeface="Calibri"/>
                <a:cs typeface="Calibri"/>
              </a:rPr>
              <a:t>Dilakukan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Kementerian Kesehatan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Bersama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dengan </a:t>
            </a:r>
            <a:r>
              <a:rPr sz="2600" spc="-20" dirty="0">
                <a:latin typeface="Calibri"/>
                <a:cs typeface="Calibri"/>
              </a:rPr>
              <a:t>BPJS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Kesehataan,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DJSN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dan </a:t>
            </a:r>
            <a:r>
              <a:rPr sz="2600" dirty="0">
                <a:latin typeface="Calibri"/>
                <a:cs typeface="Calibri"/>
              </a:rPr>
              <a:t>Menteri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Keuangan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4651" y="1100327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5764" y="4610100"/>
            <a:ext cx="445007" cy="4480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5764" y="2167127"/>
            <a:ext cx="445007" cy="44805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240273" y="2173223"/>
            <a:ext cx="4195445" cy="3670935"/>
            <a:chOff x="2240273" y="2173223"/>
            <a:chExt cx="4195445" cy="367093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0273" y="4215383"/>
              <a:ext cx="1506480" cy="16253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4012" y="4212335"/>
              <a:ext cx="1511046" cy="16314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1046" y="2173223"/>
              <a:ext cx="1764043" cy="174575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142357" y="2582926"/>
            <a:ext cx="1193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Revenue Estimation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885" y="2243327"/>
            <a:ext cx="1695464" cy="165888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249172" y="2661665"/>
            <a:ext cx="838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marR="5080" indent="-129539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Draft </a:t>
            </a:r>
            <a:r>
              <a:rPr sz="1800" b="1" spc="-25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Tariff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03932" y="2554223"/>
            <a:ext cx="2283460" cy="1842770"/>
            <a:chOff x="2503932" y="2554223"/>
            <a:chExt cx="2283460" cy="184277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3932" y="2554223"/>
              <a:ext cx="2282951" cy="184251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83942" y="2634233"/>
              <a:ext cx="1988820" cy="1548765"/>
            </a:xfrm>
            <a:custGeom>
              <a:avLst/>
              <a:gdLst/>
              <a:ahLst/>
              <a:cxnLst/>
              <a:rect l="l" t="t" r="r" b="b"/>
              <a:pathLst>
                <a:path w="1988820" h="1548764">
                  <a:moveTo>
                    <a:pt x="1723135" y="0"/>
                  </a:moveTo>
                  <a:lnTo>
                    <a:pt x="1723135" y="242188"/>
                  </a:lnTo>
                  <a:lnTo>
                    <a:pt x="265683" y="242188"/>
                  </a:lnTo>
                  <a:lnTo>
                    <a:pt x="265683" y="0"/>
                  </a:lnTo>
                  <a:lnTo>
                    <a:pt x="0" y="508507"/>
                  </a:lnTo>
                  <a:lnTo>
                    <a:pt x="265683" y="1017142"/>
                  </a:lnTo>
                  <a:lnTo>
                    <a:pt x="265683" y="774953"/>
                  </a:lnTo>
                  <a:lnTo>
                    <a:pt x="727963" y="774953"/>
                  </a:lnTo>
                  <a:lnTo>
                    <a:pt x="727963" y="1282699"/>
                  </a:lnTo>
                  <a:lnTo>
                    <a:pt x="485901" y="1282699"/>
                  </a:lnTo>
                  <a:lnTo>
                    <a:pt x="994409" y="1548383"/>
                  </a:lnTo>
                  <a:lnTo>
                    <a:pt x="1502918" y="1282699"/>
                  </a:lnTo>
                  <a:lnTo>
                    <a:pt x="1260856" y="1282699"/>
                  </a:lnTo>
                  <a:lnTo>
                    <a:pt x="1260856" y="774953"/>
                  </a:lnTo>
                  <a:lnTo>
                    <a:pt x="1723135" y="774953"/>
                  </a:lnTo>
                  <a:lnTo>
                    <a:pt x="1723135" y="1017142"/>
                  </a:lnTo>
                  <a:lnTo>
                    <a:pt x="1988820" y="508507"/>
                  </a:lnTo>
                  <a:lnTo>
                    <a:pt x="1723135" y="0"/>
                  </a:lnTo>
                  <a:close/>
                </a:path>
              </a:pathLst>
            </a:custGeom>
            <a:solidFill>
              <a:srgbClr val="7D6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83942" y="2634233"/>
              <a:ext cx="1988820" cy="1548765"/>
            </a:xfrm>
            <a:custGeom>
              <a:avLst/>
              <a:gdLst/>
              <a:ahLst/>
              <a:cxnLst/>
              <a:rect l="l" t="t" r="r" b="b"/>
              <a:pathLst>
                <a:path w="1988820" h="1548764">
                  <a:moveTo>
                    <a:pt x="1988820" y="508507"/>
                  </a:moveTo>
                  <a:lnTo>
                    <a:pt x="1723135" y="1017142"/>
                  </a:lnTo>
                  <a:lnTo>
                    <a:pt x="1723135" y="774953"/>
                  </a:lnTo>
                  <a:lnTo>
                    <a:pt x="1260856" y="774953"/>
                  </a:lnTo>
                  <a:lnTo>
                    <a:pt x="1260856" y="1282699"/>
                  </a:lnTo>
                  <a:lnTo>
                    <a:pt x="1502918" y="1282699"/>
                  </a:lnTo>
                  <a:lnTo>
                    <a:pt x="994409" y="1548383"/>
                  </a:lnTo>
                  <a:lnTo>
                    <a:pt x="485901" y="1282699"/>
                  </a:lnTo>
                  <a:lnTo>
                    <a:pt x="727963" y="1282699"/>
                  </a:lnTo>
                  <a:lnTo>
                    <a:pt x="727963" y="774953"/>
                  </a:lnTo>
                  <a:lnTo>
                    <a:pt x="265683" y="774953"/>
                  </a:lnTo>
                  <a:lnTo>
                    <a:pt x="265683" y="1017142"/>
                  </a:lnTo>
                  <a:lnTo>
                    <a:pt x="0" y="508507"/>
                  </a:lnTo>
                  <a:lnTo>
                    <a:pt x="265683" y="0"/>
                  </a:lnTo>
                  <a:lnTo>
                    <a:pt x="265683" y="242188"/>
                  </a:lnTo>
                  <a:lnTo>
                    <a:pt x="1723135" y="242188"/>
                  </a:lnTo>
                  <a:lnTo>
                    <a:pt x="1723135" y="0"/>
                  </a:lnTo>
                  <a:lnTo>
                    <a:pt x="1988820" y="50850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02127" y="2942031"/>
            <a:ext cx="15557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Simulation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Contribution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Adequacy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65476" y="4806696"/>
            <a:ext cx="1460500" cy="463550"/>
            <a:chOff x="2665476" y="4806696"/>
            <a:chExt cx="1460500" cy="463550"/>
          </a:xfrm>
        </p:grpSpPr>
        <p:sp>
          <p:nvSpPr>
            <p:cNvPr id="29" name="object 29"/>
            <p:cNvSpPr/>
            <p:nvPr/>
          </p:nvSpPr>
          <p:spPr>
            <a:xfrm>
              <a:off x="2678430" y="4819650"/>
              <a:ext cx="1434465" cy="437515"/>
            </a:xfrm>
            <a:custGeom>
              <a:avLst/>
              <a:gdLst/>
              <a:ahLst/>
              <a:cxnLst/>
              <a:rect l="l" t="t" r="r" b="b"/>
              <a:pathLst>
                <a:path w="1434464" h="437514">
                  <a:moveTo>
                    <a:pt x="1361185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1361185" y="437388"/>
                  </a:lnTo>
                  <a:lnTo>
                    <a:pt x="1389560" y="431659"/>
                  </a:lnTo>
                  <a:lnTo>
                    <a:pt x="1412732" y="416036"/>
                  </a:lnTo>
                  <a:lnTo>
                    <a:pt x="1428355" y="392864"/>
                  </a:lnTo>
                  <a:lnTo>
                    <a:pt x="1434083" y="364489"/>
                  </a:lnTo>
                  <a:lnTo>
                    <a:pt x="1434083" y="72898"/>
                  </a:lnTo>
                  <a:lnTo>
                    <a:pt x="1428355" y="44523"/>
                  </a:lnTo>
                  <a:lnTo>
                    <a:pt x="1412732" y="21351"/>
                  </a:lnTo>
                  <a:lnTo>
                    <a:pt x="1389560" y="5728"/>
                  </a:lnTo>
                  <a:lnTo>
                    <a:pt x="1361185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78430" y="4819650"/>
              <a:ext cx="1434465" cy="437515"/>
            </a:xfrm>
            <a:custGeom>
              <a:avLst/>
              <a:gdLst/>
              <a:ahLst/>
              <a:cxnLst/>
              <a:rect l="l" t="t" r="r" b="b"/>
              <a:pathLst>
                <a:path w="1434464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1361185" y="0"/>
                  </a:lnTo>
                  <a:lnTo>
                    <a:pt x="1389560" y="5728"/>
                  </a:lnTo>
                  <a:lnTo>
                    <a:pt x="1412732" y="21351"/>
                  </a:lnTo>
                  <a:lnTo>
                    <a:pt x="1428355" y="44523"/>
                  </a:lnTo>
                  <a:lnTo>
                    <a:pt x="1434083" y="72898"/>
                  </a:lnTo>
                  <a:lnTo>
                    <a:pt x="1434083" y="364489"/>
                  </a:lnTo>
                  <a:lnTo>
                    <a:pt x="1428355" y="392864"/>
                  </a:lnTo>
                  <a:lnTo>
                    <a:pt x="1412732" y="416036"/>
                  </a:lnTo>
                  <a:lnTo>
                    <a:pt x="1389560" y="431659"/>
                  </a:lnTo>
                  <a:lnTo>
                    <a:pt x="1361185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25907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888742" y="4872354"/>
            <a:ext cx="101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Final</a:t>
            </a:r>
            <a:r>
              <a:rPr sz="18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tarif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343" y="1186941"/>
            <a:ext cx="111652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Metode</a:t>
            </a:r>
            <a:r>
              <a:rPr spc="-45" dirty="0"/>
              <a:t> </a:t>
            </a:r>
            <a:r>
              <a:rPr spc="-20" dirty="0"/>
              <a:t>Pembayaran</a:t>
            </a:r>
            <a:r>
              <a:rPr spc="-45" dirty="0"/>
              <a:t> </a:t>
            </a:r>
            <a:r>
              <a:rPr dirty="0"/>
              <a:t>INA</a:t>
            </a:r>
            <a:r>
              <a:rPr spc="-50" dirty="0"/>
              <a:t> </a:t>
            </a:r>
            <a:r>
              <a:rPr dirty="0"/>
              <a:t>CBG</a:t>
            </a:r>
            <a:r>
              <a:rPr spc="-40" dirty="0"/>
              <a:t> </a:t>
            </a:r>
            <a:r>
              <a:rPr dirty="0"/>
              <a:t>dan</a:t>
            </a:r>
            <a:r>
              <a:rPr spc="-35" dirty="0"/>
              <a:t> </a:t>
            </a:r>
            <a:r>
              <a:rPr dirty="0"/>
              <a:t>Non</a:t>
            </a:r>
            <a:r>
              <a:rPr spc="-35" dirty="0"/>
              <a:t> </a:t>
            </a:r>
            <a:r>
              <a:rPr spc="-10" dirty="0"/>
              <a:t>INA-</a:t>
            </a:r>
            <a:r>
              <a:rPr spc="-25" dirty="0"/>
              <a:t>CBG</a:t>
            </a:r>
          </a:p>
        </p:txBody>
      </p:sp>
      <p:sp>
        <p:nvSpPr>
          <p:cNvPr id="3" name="object 3"/>
          <p:cNvSpPr/>
          <p:nvPr/>
        </p:nvSpPr>
        <p:spPr>
          <a:xfrm>
            <a:off x="644651" y="1100327"/>
            <a:ext cx="67310" cy="1042669"/>
          </a:xfrm>
          <a:custGeom>
            <a:avLst/>
            <a:gdLst/>
            <a:ahLst/>
            <a:cxnLst/>
            <a:rect l="l" t="t" r="r" b="b"/>
            <a:pathLst>
              <a:path w="67309" h="1042669">
                <a:moveTo>
                  <a:pt x="67056" y="0"/>
                </a:moveTo>
                <a:lnTo>
                  <a:pt x="0" y="0"/>
                </a:lnTo>
                <a:lnTo>
                  <a:pt x="0" y="1042415"/>
                </a:lnTo>
                <a:lnTo>
                  <a:pt x="67056" y="1042415"/>
                </a:lnTo>
                <a:lnTo>
                  <a:pt x="67056" y="0"/>
                </a:lnTo>
                <a:close/>
              </a:path>
            </a:pathLst>
          </a:custGeom>
          <a:solidFill>
            <a:srgbClr val="FC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59295" cy="264160"/>
            <a:chOff x="0" y="0"/>
            <a:chExt cx="7059295" cy="2641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625465" cy="264160"/>
            </a:xfrm>
            <a:custGeom>
              <a:avLst/>
              <a:gdLst/>
              <a:ahLst/>
              <a:cxnLst/>
              <a:rect l="l" t="t" r="r" b="b"/>
              <a:pathLst>
                <a:path w="5625465" h="264160">
                  <a:moveTo>
                    <a:pt x="0" y="263651"/>
                  </a:moveTo>
                  <a:lnTo>
                    <a:pt x="5625084" y="263651"/>
                  </a:lnTo>
                  <a:lnTo>
                    <a:pt x="562508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solidFill>
              <a:srgbClr val="004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5084" y="0"/>
              <a:ext cx="1434465" cy="264160"/>
            </a:xfrm>
            <a:custGeom>
              <a:avLst/>
              <a:gdLst/>
              <a:ahLst/>
              <a:cxnLst/>
              <a:rect l="l" t="t" r="r" b="b"/>
              <a:pathLst>
                <a:path w="1434465" h="264160">
                  <a:moveTo>
                    <a:pt x="143408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1434084" y="263651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62271" y="2648711"/>
            <a:ext cx="5696585" cy="2703195"/>
            <a:chOff x="4462271" y="2648711"/>
            <a:chExt cx="5696585" cy="27031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0935" y="3305500"/>
              <a:ext cx="3207401" cy="12932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2271" y="2648711"/>
              <a:ext cx="2646426" cy="27028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66843" y="2903219"/>
              <a:ext cx="2545080" cy="2164080"/>
            </a:xfrm>
            <a:custGeom>
              <a:avLst/>
              <a:gdLst/>
              <a:ahLst/>
              <a:cxnLst/>
              <a:rect l="l" t="t" r="r" b="b"/>
              <a:pathLst>
                <a:path w="2545079" h="2164079">
                  <a:moveTo>
                    <a:pt x="1272539" y="0"/>
                  </a:moveTo>
                  <a:lnTo>
                    <a:pt x="1220085" y="902"/>
                  </a:lnTo>
                  <a:lnTo>
                    <a:pt x="1168170" y="3587"/>
                  </a:lnTo>
                  <a:lnTo>
                    <a:pt x="1116836" y="8019"/>
                  </a:lnTo>
                  <a:lnTo>
                    <a:pt x="1066124" y="14163"/>
                  </a:lnTo>
                  <a:lnTo>
                    <a:pt x="1016074" y="21985"/>
                  </a:lnTo>
                  <a:lnTo>
                    <a:pt x="966729" y="31450"/>
                  </a:lnTo>
                  <a:lnTo>
                    <a:pt x="918128" y="42523"/>
                  </a:lnTo>
                  <a:lnTo>
                    <a:pt x="870313" y="55168"/>
                  </a:lnTo>
                  <a:lnTo>
                    <a:pt x="823325" y="69352"/>
                  </a:lnTo>
                  <a:lnTo>
                    <a:pt x="777204" y="85040"/>
                  </a:lnTo>
                  <a:lnTo>
                    <a:pt x="731991" y="102196"/>
                  </a:lnTo>
                  <a:lnTo>
                    <a:pt x="687728" y="120786"/>
                  </a:lnTo>
                  <a:lnTo>
                    <a:pt x="644455" y="140775"/>
                  </a:lnTo>
                  <a:lnTo>
                    <a:pt x="602214" y="162128"/>
                  </a:lnTo>
                  <a:lnTo>
                    <a:pt x="561044" y="184811"/>
                  </a:lnTo>
                  <a:lnTo>
                    <a:pt x="520988" y="208787"/>
                  </a:lnTo>
                  <a:lnTo>
                    <a:pt x="482086" y="234024"/>
                  </a:lnTo>
                  <a:lnTo>
                    <a:pt x="444379" y="260486"/>
                  </a:lnTo>
                  <a:lnTo>
                    <a:pt x="407907" y="288137"/>
                  </a:lnTo>
                  <a:lnTo>
                    <a:pt x="372713" y="316944"/>
                  </a:lnTo>
                  <a:lnTo>
                    <a:pt x="338836" y="346871"/>
                  </a:lnTo>
                  <a:lnTo>
                    <a:pt x="306318" y="377884"/>
                  </a:lnTo>
                  <a:lnTo>
                    <a:pt x="275200" y="409947"/>
                  </a:lnTo>
                  <a:lnTo>
                    <a:pt x="245522" y="443026"/>
                  </a:lnTo>
                  <a:lnTo>
                    <a:pt x="217326" y="477087"/>
                  </a:lnTo>
                  <a:lnTo>
                    <a:pt x="190652" y="512093"/>
                  </a:lnTo>
                  <a:lnTo>
                    <a:pt x="165542" y="548011"/>
                  </a:lnTo>
                  <a:lnTo>
                    <a:pt x="142036" y="584806"/>
                  </a:lnTo>
                  <a:lnTo>
                    <a:pt x="120175" y="622442"/>
                  </a:lnTo>
                  <a:lnTo>
                    <a:pt x="100000" y="660886"/>
                  </a:lnTo>
                  <a:lnTo>
                    <a:pt x="81553" y="700101"/>
                  </a:lnTo>
                  <a:lnTo>
                    <a:pt x="64873" y="740054"/>
                  </a:lnTo>
                  <a:lnTo>
                    <a:pt x="50003" y="780709"/>
                  </a:lnTo>
                  <a:lnTo>
                    <a:pt x="36982" y="822032"/>
                  </a:lnTo>
                  <a:lnTo>
                    <a:pt x="25852" y="863988"/>
                  </a:lnTo>
                  <a:lnTo>
                    <a:pt x="16655" y="906541"/>
                  </a:lnTo>
                  <a:lnTo>
                    <a:pt x="9429" y="949658"/>
                  </a:lnTo>
                  <a:lnTo>
                    <a:pt x="4218" y="993303"/>
                  </a:lnTo>
                  <a:lnTo>
                    <a:pt x="1061" y="1037442"/>
                  </a:lnTo>
                  <a:lnTo>
                    <a:pt x="0" y="1082039"/>
                  </a:lnTo>
                  <a:lnTo>
                    <a:pt x="1061" y="1126637"/>
                  </a:lnTo>
                  <a:lnTo>
                    <a:pt x="4218" y="1170776"/>
                  </a:lnTo>
                  <a:lnTo>
                    <a:pt x="9429" y="1214421"/>
                  </a:lnTo>
                  <a:lnTo>
                    <a:pt x="16655" y="1257538"/>
                  </a:lnTo>
                  <a:lnTo>
                    <a:pt x="25852" y="1300091"/>
                  </a:lnTo>
                  <a:lnTo>
                    <a:pt x="36982" y="1342047"/>
                  </a:lnTo>
                  <a:lnTo>
                    <a:pt x="50003" y="1383370"/>
                  </a:lnTo>
                  <a:lnTo>
                    <a:pt x="64873" y="1424025"/>
                  </a:lnTo>
                  <a:lnTo>
                    <a:pt x="81553" y="1463978"/>
                  </a:lnTo>
                  <a:lnTo>
                    <a:pt x="100000" y="1503193"/>
                  </a:lnTo>
                  <a:lnTo>
                    <a:pt x="120175" y="1541637"/>
                  </a:lnTo>
                  <a:lnTo>
                    <a:pt x="142036" y="1579273"/>
                  </a:lnTo>
                  <a:lnTo>
                    <a:pt x="165542" y="1616068"/>
                  </a:lnTo>
                  <a:lnTo>
                    <a:pt x="190652" y="1651986"/>
                  </a:lnTo>
                  <a:lnTo>
                    <a:pt x="217326" y="1686992"/>
                  </a:lnTo>
                  <a:lnTo>
                    <a:pt x="245522" y="1721053"/>
                  </a:lnTo>
                  <a:lnTo>
                    <a:pt x="275200" y="1754132"/>
                  </a:lnTo>
                  <a:lnTo>
                    <a:pt x="306318" y="1786195"/>
                  </a:lnTo>
                  <a:lnTo>
                    <a:pt x="338836" y="1817208"/>
                  </a:lnTo>
                  <a:lnTo>
                    <a:pt x="372713" y="1847135"/>
                  </a:lnTo>
                  <a:lnTo>
                    <a:pt x="407907" y="1875942"/>
                  </a:lnTo>
                  <a:lnTo>
                    <a:pt x="444379" y="1903593"/>
                  </a:lnTo>
                  <a:lnTo>
                    <a:pt x="482086" y="1930055"/>
                  </a:lnTo>
                  <a:lnTo>
                    <a:pt x="520988" y="1955291"/>
                  </a:lnTo>
                  <a:lnTo>
                    <a:pt x="561044" y="1979268"/>
                  </a:lnTo>
                  <a:lnTo>
                    <a:pt x="602214" y="2001951"/>
                  </a:lnTo>
                  <a:lnTo>
                    <a:pt x="644455" y="2023304"/>
                  </a:lnTo>
                  <a:lnTo>
                    <a:pt x="687728" y="2043293"/>
                  </a:lnTo>
                  <a:lnTo>
                    <a:pt x="731991" y="2061883"/>
                  </a:lnTo>
                  <a:lnTo>
                    <a:pt x="777204" y="2079039"/>
                  </a:lnTo>
                  <a:lnTo>
                    <a:pt x="823325" y="2094727"/>
                  </a:lnTo>
                  <a:lnTo>
                    <a:pt x="870313" y="2108911"/>
                  </a:lnTo>
                  <a:lnTo>
                    <a:pt x="918128" y="2121556"/>
                  </a:lnTo>
                  <a:lnTo>
                    <a:pt x="966729" y="2132629"/>
                  </a:lnTo>
                  <a:lnTo>
                    <a:pt x="1016074" y="2142094"/>
                  </a:lnTo>
                  <a:lnTo>
                    <a:pt x="1066124" y="2149916"/>
                  </a:lnTo>
                  <a:lnTo>
                    <a:pt x="1116836" y="2156060"/>
                  </a:lnTo>
                  <a:lnTo>
                    <a:pt x="1168170" y="2160492"/>
                  </a:lnTo>
                  <a:lnTo>
                    <a:pt x="1220085" y="2163177"/>
                  </a:lnTo>
                  <a:lnTo>
                    <a:pt x="1272539" y="2164079"/>
                  </a:lnTo>
                  <a:lnTo>
                    <a:pt x="1324994" y="2163177"/>
                  </a:lnTo>
                  <a:lnTo>
                    <a:pt x="1376909" y="2160492"/>
                  </a:lnTo>
                  <a:lnTo>
                    <a:pt x="1428243" y="2156060"/>
                  </a:lnTo>
                  <a:lnTo>
                    <a:pt x="1478955" y="2149916"/>
                  </a:lnTo>
                  <a:lnTo>
                    <a:pt x="1529005" y="2142094"/>
                  </a:lnTo>
                  <a:lnTo>
                    <a:pt x="1578350" y="2132629"/>
                  </a:lnTo>
                  <a:lnTo>
                    <a:pt x="1626951" y="2121556"/>
                  </a:lnTo>
                  <a:lnTo>
                    <a:pt x="1674766" y="2108911"/>
                  </a:lnTo>
                  <a:lnTo>
                    <a:pt x="1721754" y="2094727"/>
                  </a:lnTo>
                  <a:lnTo>
                    <a:pt x="1767875" y="2079039"/>
                  </a:lnTo>
                  <a:lnTo>
                    <a:pt x="1813088" y="2061883"/>
                  </a:lnTo>
                  <a:lnTo>
                    <a:pt x="1857351" y="2043293"/>
                  </a:lnTo>
                  <a:lnTo>
                    <a:pt x="1900624" y="2023304"/>
                  </a:lnTo>
                  <a:lnTo>
                    <a:pt x="1942865" y="2001951"/>
                  </a:lnTo>
                  <a:lnTo>
                    <a:pt x="1984035" y="1979268"/>
                  </a:lnTo>
                  <a:lnTo>
                    <a:pt x="2024091" y="1955291"/>
                  </a:lnTo>
                  <a:lnTo>
                    <a:pt x="2062993" y="1930055"/>
                  </a:lnTo>
                  <a:lnTo>
                    <a:pt x="2100700" y="1903593"/>
                  </a:lnTo>
                  <a:lnTo>
                    <a:pt x="2137172" y="1875942"/>
                  </a:lnTo>
                  <a:lnTo>
                    <a:pt x="2172366" y="1847135"/>
                  </a:lnTo>
                  <a:lnTo>
                    <a:pt x="2206243" y="1817208"/>
                  </a:lnTo>
                  <a:lnTo>
                    <a:pt x="2238761" y="1786195"/>
                  </a:lnTo>
                  <a:lnTo>
                    <a:pt x="2269879" y="1754132"/>
                  </a:lnTo>
                  <a:lnTo>
                    <a:pt x="2299557" y="1721053"/>
                  </a:lnTo>
                  <a:lnTo>
                    <a:pt x="2327753" y="1686992"/>
                  </a:lnTo>
                  <a:lnTo>
                    <a:pt x="2354427" y="1651986"/>
                  </a:lnTo>
                  <a:lnTo>
                    <a:pt x="2379537" y="1616068"/>
                  </a:lnTo>
                  <a:lnTo>
                    <a:pt x="2403043" y="1579273"/>
                  </a:lnTo>
                  <a:lnTo>
                    <a:pt x="2424904" y="1541637"/>
                  </a:lnTo>
                  <a:lnTo>
                    <a:pt x="2445079" y="1503193"/>
                  </a:lnTo>
                  <a:lnTo>
                    <a:pt x="2463526" y="1463978"/>
                  </a:lnTo>
                  <a:lnTo>
                    <a:pt x="2480206" y="1424025"/>
                  </a:lnTo>
                  <a:lnTo>
                    <a:pt x="2495076" y="1383370"/>
                  </a:lnTo>
                  <a:lnTo>
                    <a:pt x="2508097" y="1342047"/>
                  </a:lnTo>
                  <a:lnTo>
                    <a:pt x="2519227" y="1300091"/>
                  </a:lnTo>
                  <a:lnTo>
                    <a:pt x="2528424" y="1257538"/>
                  </a:lnTo>
                  <a:lnTo>
                    <a:pt x="2535650" y="1214421"/>
                  </a:lnTo>
                  <a:lnTo>
                    <a:pt x="2540861" y="1170776"/>
                  </a:lnTo>
                  <a:lnTo>
                    <a:pt x="2544018" y="1126637"/>
                  </a:lnTo>
                  <a:lnTo>
                    <a:pt x="2545079" y="1082039"/>
                  </a:lnTo>
                  <a:lnTo>
                    <a:pt x="2544018" y="1037442"/>
                  </a:lnTo>
                  <a:lnTo>
                    <a:pt x="2540861" y="993303"/>
                  </a:lnTo>
                  <a:lnTo>
                    <a:pt x="2535650" y="949658"/>
                  </a:lnTo>
                  <a:lnTo>
                    <a:pt x="2528424" y="906541"/>
                  </a:lnTo>
                  <a:lnTo>
                    <a:pt x="2519227" y="863988"/>
                  </a:lnTo>
                  <a:lnTo>
                    <a:pt x="2508097" y="822032"/>
                  </a:lnTo>
                  <a:lnTo>
                    <a:pt x="2495076" y="780709"/>
                  </a:lnTo>
                  <a:lnTo>
                    <a:pt x="2480206" y="740054"/>
                  </a:lnTo>
                  <a:lnTo>
                    <a:pt x="2463526" y="700101"/>
                  </a:lnTo>
                  <a:lnTo>
                    <a:pt x="2445079" y="660886"/>
                  </a:lnTo>
                  <a:lnTo>
                    <a:pt x="2424904" y="622442"/>
                  </a:lnTo>
                  <a:lnTo>
                    <a:pt x="2403043" y="584806"/>
                  </a:lnTo>
                  <a:lnTo>
                    <a:pt x="2379537" y="548011"/>
                  </a:lnTo>
                  <a:lnTo>
                    <a:pt x="2354427" y="512093"/>
                  </a:lnTo>
                  <a:lnTo>
                    <a:pt x="2327753" y="477087"/>
                  </a:lnTo>
                  <a:lnTo>
                    <a:pt x="2299557" y="443026"/>
                  </a:lnTo>
                  <a:lnTo>
                    <a:pt x="2269879" y="409947"/>
                  </a:lnTo>
                  <a:lnTo>
                    <a:pt x="2238761" y="377884"/>
                  </a:lnTo>
                  <a:lnTo>
                    <a:pt x="2206243" y="346871"/>
                  </a:lnTo>
                  <a:lnTo>
                    <a:pt x="2172366" y="316944"/>
                  </a:lnTo>
                  <a:lnTo>
                    <a:pt x="2137172" y="288137"/>
                  </a:lnTo>
                  <a:lnTo>
                    <a:pt x="2100700" y="260486"/>
                  </a:lnTo>
                  <a:lnTo>
                    <a:pt x="2062993" y="234024"/>
                  </a:lnTo>
                  <a:lnTo>
                    <a:pt x="2024091" y="208788"/>
                  </a:lnTo>
                  <a:lnTo>
                    <a:pt x="1984035" y="184811"/>
                  </a:lnTo>
                  <a:lnTo>
                    <a:pt x="1942865" y="162128"/>
                  </a:lnTo>
                  <a:lnTo>
                    <a:pt x="1900624" y="140775"/>
                  </a:lnTo>
                  <a:lnTo>
                    <a:pt x="1857351" y="120786"/>
                  </a:lnTo>
                  <a:lnTo>
                    <a:pt x="1813088" y="102196"/>
                  </a:lnTo>
                  <a:lnTo>
                    <a:pt x="1767875" y="85040"/>
                  </a:lnTo>
                  <a:lnTo>
                    <a:pt x="1721754" y="69352"/>
                  </a:lnTo>
                  <a:lnTo>
                    <a:pt x="1674766" y="55168"/>
                  </a:lnTo>
                  <a:lnTo>
                    <a:pt x="1626951" y="42523"/>
                  </a:lnTo>
                  <a:lnTo>
                    <a:pt x="1578350" y="31450"/>
                  </a:lnTo>
                  <a:lnTo>
                    <a:pt x="1529005" y="21985"/>
                  </a:lnTo>
                  <a:lnTo>
                    <a:pt x="1478955" y="14163"/>
                  </a:lnTo>
                  <a:lnTo>
                    <a:pt x="1428243" y="8019"/>
                  </a:lnTo>
                  <a:lnTo>
                    <a:pt x="1376909" y="3587"/>
                  </a:lnTo>
                  <a:lnTo>
                    <a:pt x="1324994" y="902"/>
                  </a:lnTo>
                  <a:lnTo>
                    <a:pt x="1272539" y="0"/>
                  </a:lnTo>
                  <a:close/>
                </a:path>
              </a:pathLst>
            </a:custGeom>
            <a:solidFill>
              <a:srgbClr val="00000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34305" y="3144773"/>
              <a:ext cx="1955800" cy="1663064"/>
            </a:xfrm>
            <a:custGeom>
              <a:avLst/>
              <a:gdLst/>
              <a:ahLst/>
              <a:cxnLst/>
              <a:rect l="l" t="t" r="r" b="b"/>
              <a:pathLst>
                <a:path w="1955800" h="1663064">
                  <a:moveTo>
                    <a:pt x="977646" y="0"/>
                  </a:moveTo>
                  <a:lnTo>
                    <a:pt x="925729" y="1152"/>
                  </a:lnTo>
                  <a:lnTo>
                    <a:pt x="874518" y="4571"/>
                  </a:lnTo>
                  <a:lnTo>
                    <a:pt x="824080" y="10199"/>
                  </a:lnTo>
                  <a:lnTo>
                    <a:pt x="774482" y="17979"/>
                  </a:lnTo>
                  <a:lnTo>
                    <a:pt x="725792" y="27853"/>
                  </a:lnTo>
                  <a:lnTo>
                    <a:pt x="678077" y="39764"/>
                  </a:lnTo>
                  <a:lnTo>
                    <a:pt x="631406" y="53653"/>
                  </a:lnTo>
                  <a:lnTo>
                    <a:pt x="585845" y="69465"/>
                  </a:lnTo>
                  <a:lnTo>
                    <a:pt x="541463" y="87141"/>
                  </a:lnTo>
                  <a:lnTo>
                    <a:pt x="498327" y="106623"/>
                  </a:lnTo>
                  <a:lnTo>
                    <a:pt x="456504" y="127855"/>
                  </a:lnTo>
                  <a:lnTo>
                    <a:pt x="416062" y="150779"/>
                  </a:lnTo>
                  <a:lnTo>
                    <a:pt x="377069" y="175337"/>
                  </a:lnTo>
                  <a:lnTo>
                    <a:pt x="339592" y="201473"/>
                  </a:lnTo>
                  <a:lnTo>
                    <a:pt x="303700" y="229127"/>
                  </a:lnTo>
                  <a:lnTo>
                    <a:pt x="269459" y="258244"/>
                  </a:lnTo>
                  <a:lnTo>
                    <a:pt x="236937" y="288764"/>
                  </a:lnTo>
                  <a:lnTo>
                    <a:pt x="206202" y="320632"/>
                  </a:lnTo>
                  <a:lnTo>
                    <a:pt x="177321" y="353790"/>
                  </a:lnTo>
                  <a:lnTo>
                    <a:pt x="150362" y="388179"/>
                  </a:lnTo>
                  <a:lnTo>
                    <a:pt x="125393" y="423743"/>
                  </a:lnTo>
                  <a:lnTo>
                    <a:pt x="102481" y="460425"/>
                  </a:lnTo>
                  <a:lnTo>
                    <a:pt x="81693" y="498165"/>
                  </a:lnTo>
                  <a:lnTo>
                    <a:pt x="63098" y="536908"/>
                  </a:lnTo>
                  <a:lnTo>
                    <a:pt x="46764" y="576596"/>
                  </a:lnTo>
                  <a:lnTo>
                    <a:pt x="32756" y="617171"/>
                  </a:lnTo>
                  <a:lnTo>
                    <a:pt x="21144" y="658575"/>
                  </a:lnTo>
                  <a:lnTo>
                    <a:pt x="11995" y="700752"/>
                  </a:lnTo>
                  <a:lnTo>
                    <a:pt x="5376" y="743644"/>
                  </a:lnTo>
                  <a:lnTo>
                    <a:pt x="1355" y="787193"/>
                  </a:lnTo>
                  <a:lnTo>
                    <a:pt x="0" y="831342"/>
                  </a:lnTo>
                  <a:lnTo>
                    <a:pt x="1355" y="875490"/>
                  </a:lnTo>
                  <a:lnTo>
                    <a:pt x="5376" y="919039"/>
                  </a:lnTo>
                  <a:lnTo>
                    <a:pt x="11995" y="961931"/>
                  </a:lnTo>
                  <a:lnTo>
                    <a:pt x="21144" y="1004108"/>
                  </a:lnTo>
                  <a:lnTo>
                    <a:pt x="32756" y="1045512"/>
                  </a:lnTo>
                  <a:lnTo>
                    <a:pt x="46764" y="1086087"/>
                  </a:lnTo>
                  <a:lnTo>
                    <a:pt x="63098" y="1125775"/>
                  </a:lnTo>
                  <a:lnTo>
                    <a:pt x="81693" y="1164518"/>
                  </a:lnTo>
                  <a:lnTo>
                    <a:pt x="102481" y="1202258"/>
                  </a:lnTo>
                  <a:lnTo>
                    <a:pt x="125393" y="1238940"/>
                  </a:lnTo>
                  <a:lnTo>
                    <a:pt x="150362" y="1274504"/>
                  </a:lnTo>
                  <a:lnTo>
                    <a:pt x="177321" y="1308893"/>
                  </a:lnTo>
                  <a:lnTo>
                    <a:pt x="206202" y="1342051"/>
                  </a:lnTo>
                  <a:lnTo>
                    <a:pt x="236937" y="1373919"/>
                  </a:lnTo>
                  <a:lnTo>
                    <a:pt x="269459" y="1404439"/>
                  </a:lnTo>
                  <a:lnTo>
                    <a:pt x="303700" y="1433556"/>
                  </a:lnTo>
                  <a:lnTo>
                    <a:pt x="339592" y="1461210"/>
                  </a:lnTo>
                  <a:lnTo>
                    <a:pt x="377069" y="1487346"/>
                  </a:lnTo>
                  <a:lnTo>
                    <a:pt x="416062" y="1511904"/>
                  </a:lnTo>
                  <a:lnTo>
                    <a:pt x="456504" y="1534828"/>
                  </a:lnTo>
                  <a:lnTo>
                    <a:pt x="498327" y="1556060"/>
                  </a:lnTo>
                  <a:lnTo>
                    <a:pt x="541463" y="1575542"/>
                  </a:lnTo>
                  <a:lnTo>
                    <a:pt x="585845" y="1593218"/>
                  </a:lnTo>
                  <a:lnTo>
                    <a:pt x="631406" y="1609030"/>
                  </a:lnTo>
                  <a:lnTo>
                    <a:pt x="678077" y="1622919"/>
                  </a:lnTo>
                  <a:lnTo>
                    <a:pt x="725792" y="1634830"/>
                  </a:lnTo>
                  <a:lnTo>
                    <a:pt x="774482" y="1644704"/>
                  </a:lnTo>
                  <a:lnTo>
                    <a:pt x="824080" y="1652484"/>
                  </a:lnTo>
                  <a:lnTo>
                    <a:pt x="874518" y="1658112"/>
                  </a:lnTo>
                  <a:lnTo>
                    <a:pt x="925729" y="1661531"/>
                  </a:lnTo>
                  <a:lnTo>
                    <a:pt x="977646" y="1662683"/>
                  </a:lnTo>
                  <a:lnTo>
                    <a:pt x="1029562" y="1661531"/>
                  </a:lnTo>
                  <a:lnTo>
                    <a:pt x="1080773" y="1658112"/>
                  </a:lnTo>
                  <a:lnTo>
                    <a:pt x="1131211" y="1652484"/>
                  </a:lnTo>
                  <a:lnTo>
                    <a:pt x="1180809" y="1644704"/>
                  </a:lnTo>
                  <a:lnTo>
                    <a:pt x="1229499" y="1634830"/>
                  </a:lnTo>
                  <a:lnTo>
                    <a:pt x="1277214" y="1622919"/>
                  </a:lnTo>
                  <a:lnTo>
                    <a:pt x="1323885" y="1609030"/>
                  </a:lnTo>
                  <a:lnTo>
                    <a:pt x="1369446" y="1593218"/>
                  </a:lnTo>
                  <a:lnTo>
                    <a:pt x="1413828" y="1575542"/>
                  </a:lnTo>
                  <a:lnTo>
                    <a:pt x="1456964" y="1556060"/>
                  </a:lnTo>
                  <a:lnTo>
                    <a:pt x="1498787" y="1534828"/>
                  </a:lnTo>
                  <a:lnTo>
                    <a:pt x="1539229" y="1511904"/>
                  </a:lnTo>
                  <a:lnTo>
                    <a:pt x="1578222" y="1487346"/>
                  </a:lnTo>
                  <a:lnTo>
                    <a:pt x="1615699" y="1461210"/>
                  </a:lnTo>
                  <a:lnTo>
                    <a:pt x="1651591" y="1433556"/>
                  </a:lnTo>
                  <a:lnTo>
                    <a:pt x="1685832" y="1404439"/>
                  </a:lnTo>
                  <a:lnTo>
                    <a:pt x="1718354" y="1373919"/>
                  </a:lnTo>
                  <a:lnTo>
                    <a:pt x="1749089" y="1342051"/>
                  </a:lnTo>
                  <a:lnTo>
                    <a:pt x="1777970" y="1308893"/>
                  </a:lnTo>
                  <a:lnTo>
                    <a:pt x="1804929" y="1274504"/>
                  </a:lnTo>
                  <a:lnTo>
                    <a:pt x="1829898" y="1238940"/>
                  </a:lnTo>
                  <a:lnTo>
                    <a:pt x="1852810" y="1202258"/>
                  </a:lnTo>
                  <a:lnTo>
                    <a:pt x="1873598" y="1164518"/>
                  </a:lnTo>
                  <a:lnTo>
                    <a:pt x="1892193" y="1125775"/>
                  </a:lnTo>
                  <a:lnTo>
                    <a:pt x="1908527" y="1086087"/>
                  </a:lnTo>
                  <a:lnTo>
                    <a:pt x="1922535" y="1045512"/>
                  </a:lnTo>
                  <a:lnTo>
                    <a:pt x="1934147" y="1004108"/>
                  </a:lnTo>
                  <a:lnTo>
                    <a:pt x="1943296" y="961931"/>
                  </a:lnTo>
                  <a:lnTo>
                    <a:pt x="1949915" y="919039"/>
                  </a:lnTo>
                  <a:lnTo>
                    <a:pt x="1953936" y="875490"/>
                  </a:lnTo>
                  <a:lnTo>
                    <a:pt x="1955292" y="831342"/>
                  </a:lnTo>
                  <a:lnTo>
                    <a:pt x="1953936" y="787193"/>
                  </a:lnTo>
                  <a:lnTo>
                    <a:pt x="1949915" y="743644"/>
                  </a:lnTo>
                  <a:lnTo>
                    <a:pt x="1943296" y="700752"/>
                  </a:lnTo>
                  <a:lnTo>
                    <a:pt x="1934147" y="658575"/>
                  </a:lnTo>
                  <a:lnTo>
                    <a:pt x="1922535" y="617171"/>
                  </a:lnTo>
                  <a:lnTo>
                    <a:pt x="1908527" y="576596"/>
                  </a:lnTo>
                  <a:lnTo>
                    <a:pt x="1892193" y="536908"/>
                  </a:lnTo>
                  <a:lnTo>
                    <a:pt x="1873598" y="498165"/>
                  </a:lnTo>
                  <a:lnTo>
                    <a:pt x="1852810" y="460425"/>
                  </a:lnTo>
                  <a:lnTo>
                    <a:pt x="1829898" y="423743"/>
                  </a:lnTo>
                  <a:lnTo>
                    <a:pt x="1804929" y="388179"/>
                  </a:lnTo>
                  <a:lnTo>
                    <a:pt x="1777970" y="353790"/>
                  </a:lnTo>
                  <a:lnTo>
                    <a:pt x="1749089" y="320632"/>
                  </a:lnTo>
                  <a:lnTo>
                    <a:pt x="1718354" y="288764"/>
                  </a:lnTo>
                  <a:lnTo>
                    <a:pt x="1685832" y="258244"/>
                  </a:lnTo>
                  <a:lnTo>
                    <a:pt x="1651591" y="229127"/>
                  </a:lnTo>
                  <a:lnTo>
                    <a:pt x="1615699" y="201473"/>
                  </a:lnTo>
                  <a:lnTo>
                    <a:pt x="1578222" y="175337"/>
                  </a:lnTo>
                  <a:lnTo>
                    <a:pt x="1539229" y="150779"/>
                  </a:lnTo>
                  <a:lnTo>
                    <a:pt x="1498787" y="127855"/>
                  </a:lnTo>
                  <a:lnTo>
                    <a:pt x="1456964" y="106623"/>
                  </a:lnTo>
                  <a:lnTo>
                    <a:pt x="1413828" y="87141"/>
                  </a:lnTo>
                  <a:lnTo>
                    <a:pt x="1369446" y="69465"/>
                  </a:lnTo>
                  <a:lnTo>
                    <a:pt x="1323885" y="53653"/>
                  </a:lnTo>
                  <a:lnTo>
                    <a:pt x="1277214" y="39764"/>
                  </a:lnTo>
                  <a:lnTo>
                    <a:pt x="1229499" y="27853"/>
                  </a:lnTo>
                  <a:lnTo>
                    <a:pt x="1180809" y="17979"/>
                  </a:lnTo>
                  <a:lnTo>
                    <a:pt x="1131211" y="10199"/>
                  </a:lnTo>
                  <a:lnTo>
                    <a:pt x="1080773" y="4571"/>
                  </a:lnTo>
                  <a:lnTo>
                    <a:pt x="1029562" y="1152"/>
                  </a:lnTo>
                  <a:lnTo>
                    <a:pt x="9776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34305" y="3144773"/>
              <a:ext cx="1955800" cy="1663064"/>
            </a:xfrm>
            <a:custGeom>
              <a:avLst/>
              <a:gdLst/>
              <a:ahLst/>
              <a:cxnLst/>
              <a:rect l="l" t="t" r="r" b="b"/>
              <a:pathLst>
                <a:path w="1955800" h="1663064">
                  <a:moveTo>
                    <a:pt x="0" y="831342"/>
                  </a:moveTo>
                  <a:lnTo>
                    <a:pt x="1355" y="787193"/>
                  </a:lnTo>
                  <a:lnTo>
                    <a:pt x="5376" y="743644"/>
                  </a:lnTo>
                  <a:lnTo>
                    <a:pt x="11995" y="700752"/>
                  </a:lnTo>
                  <a:lnTo>
                    <a:pt x="21144" y="658575"/>
                  </a:lnTo>
                  <a:lnTo>
                    <a:pt x="32756" y="617171"/>
                  </a:lnTo>
                  <a:lnTo>
                    <a:pt x="46764" y="576596"/>
                  </a:lnTo>
                  <a:lnTo>
                    <a:pt x="63098" y="536908"/>
                  </a:lnTo>
                  <a:lnTo>
                    <a:pt x="81693" y="498165"/>
                  </a:lnTo>
                  <a:lnTo>
                    <a:pt x="102481" y="460425"/>
                  </a:lnTo>
                  <a:lnTo>
                    <a:pt x="125393" y="423743"/>
                  </a:lnTo>
                  <a:lnTo>
                    <a:pt x="150362" y="388179"/>
                  </a:lnTo>
                  <a:lnTo>
                    <a:pt x="177321" y="353790"/>
                  </a:lnTo>
                  <a:lnTo>
                    <a:pt x="206202" y="320632"/>
                  </a:lnTo>
                  <a:lnTo>
                    <a:pt x="236937" y="288764"/>
                  </a:lnTo>
                  <a:lnTo>
                    <a:pt x="269459" y="258244"/>
                  </a:lnTo>
                  <a:lnTo>
                    <a:pt x="303700" y="229127"/>
                  </a:lnTo>
                  <a:lnTo>
                    <a:pt x="339592" y="201473"/>
                  </a:lnTo>
                  <a:lnTo>
                    <a:pt x="377069" y="175337"/>
                  </a:lnTo>
                  <a:lnTo>
                    <a:pt x="416062" y="150779"/>
                  </a:lnTo>
                  <a:lnTo>
                    <a:pt x="456504" y="127855"/>
                  </a:lnTo>
                  <a:lnTo>
                    <a:pt x="498327" y="106623"/>
                  </a:lnTo>
                  <a:lnTo>
                    <a:pt x="541463" y="87141"/>
                  </a:lnTo>
                  <a:lnTo>
                    <a:pt x="585845" y="69465"/>
                  </a:lnTo>
                  <a:lnTo>
                    <a:pt x="631406" y="53653"/>
                  </a:lnTo>
                  <a:lnTo>
                    <a:pt x="678077" y="39764"/>
                  </a:lnTo>
                  <a:lnTo>
                    <a:pt x="725792" y="27853"/>
                  </a:lnTo>
                  <a:lnTo>
                    <a:pt x="774482" y="17979"/>
                  </a:lnTo>
                  <a:lnTo>
                    <a:pt x="824080" y="10199"/>
                  </a:lnTo>
                  <a:lnTo>
                    <a:pt x="874518" y="4571"/>
                  </a:lnTo>
                  <a:lnTo>
                    <a:pt x="925729" y="1152"/>
                  </a:lnTo>
                  <a:lnTo>
                    <a:pt x="977646" y="0"/>
                  </a:lnTo>
                  <a:lnTo>
                    <a:pt x="1029562" y="1152"/>
                  </a:lnTo>
                  <a:lnTo>
                    <a:pt x="1080773" y="4571"/>
                  </a:lnTo>
                  <a:lnTo>
                    <a:pt x="1131211" y="10199"/>
                  </a:lnTo>
                  <a:lnTo>
                    <a:pt x="1180809" y="17979"/>
                  </a:lnTo>
                  <a:lnTo>
                    <a:pt x="1229499" y="27853"/>
                  </a:lnTo>
                  <a:lnTo>
                    <a:pt x="1277214" y="39764"/>
                  </a:lnTo>
                  <a:lnTo>
                    <a:pt x="1323885" y="53653"/>
                  </a:lnTo>
                  <a:lnTo>
                    <a:pt x="1369446" y="69465"/>
                  </a:lnTo>
                  <a:lnTo>
                    <a:pt x="1413828" y="87141"/>
                  </a:lnTo>
                  <a:lnTo>
                    <a:pt x="1456964" y="106623"/>
                  </a:lnTo>
                  <a:lnTo>
                    <a:pt x="1498787" y="127855"/>
                  </a:lnTo>
                  <a:lnTo>
                    <a:pt x="1539229" y="150779"/>
                  </a:lnTo>
                  <a:lnTo>
                    <a:pt x="1578222" y="175337"/>
                  </a:lnTo>
                  <a:lnTo>
                    <a:pt x="1615699" y="201473"/>
                  </a:lnTo>
                  <a:lnTo>
                    <a:pt x="1651591" y="229127"/>
                  </a:lnTo>
                  <a:lnTo>
                    <a:pt x="1685832" y="258244"/>
                  </a:lnTo>
                  <a:lnTo>
                    <a:pt x="1718354" y="288764"/>
                  </a:lnTo>
                  <a:lnTo>
                    <a:pt x="1749089" y="320632"/>
                  </a:lnTo>
                  <a:lnTo>
                    <a:pt x="1777970" y="353790"/>
                  </a:lnTo>
                  <a:lnTo>
                    <a:pt x="1804929" y="388179"/>
                  </a:lnTo>
                  <a:lnTo>
                    <a:pt x="1829898" y="423743"/>
                  </a:lnTo>
                  <a:lnTo>
                    <a:pt x="1852810" y="460425"/>
                  </a:lnTo>
                  <a:lnTo>
                    <a:pt x="1873598" y="498165"/>
                  </a:lnTo>
                  <a:lnTo>
                    <a:pt x="1892193" y="536908"/>
                  </a:lnTo>
                  <a:lnTo>
                    <a:pt x="1908527" y="576596"/>
                  </a:lnTo>
                  <a:lnTo>
                    <a:pt x="1922535" y="617171"/>
                  </a:lnTo>
                  <a:lnTo>
                    <a:pt x="1934147" y="658575"/>
                  </a:lnTo>
                  <a:lnTo>
                    <a:pt x="1943296" y="700752"/>
                  </a:lnTo>
                  <a:lnTo>
                    <a:pt x="1949915" y="743644"/>
                  </a:lnTo>
                  <a:lnTo>
                    <a:pt x="1953936" y="787193"/>
                  </a:lnTo>
                  <a:lnTo>
                    <a:pt x="1955292" y="831342"/>
                  </a:lnTo>
                  <a:lnTo>
                    <a:pt x="1953936" y="875490"/>
                  </a:lnTo>
                  <a:lnTo>
                    <a:pt x="1949915" y="919039"/>
                  </a:lnTo>
                  <a:lnTo>
                    <a:pt x="1943296" y="961931"/>
                  </a:lnTo>
                  <a:lnTo>
                    <a:pt x="1934147" y="1004108"/>
                  </a:lnTo>
                  <a:lnTo>
                    <a:pt x="1922535" y="1045512"/>
                  </a:lnTo>
                  <a:lnTo>
                    <a:pt x="1908527" y="1086087"/>
                  </a:lnTo>
                  <a:lnTo>
                    <a:pt x="1892193" y="1125775"/>
                  </a:lnTo>
                  <a:lnTo>
                    <a:pt x="1873598" y="1164518"/>
                  </a:lnTo>
                  <a:lnTo>
                    <a:pt x="1852810" y="1202258"/>
                  </a:lnTo>
                  <a:lnTo>
                    <a:pt x="1829898" y="1238940"/>
                  </a:lnTo>
                  <a:lnTo>
                    <a:pt x="1804929" y="1274504"/>
                  </a:lnTo>
                  <a:lnTo>
                    <a:pt x="1777970" y="1308893"/>
                  </a:lnTo>
                  <a:lnTo>
                    <a:pt x="1749089" y="1342051"/>
                  </a:lnTo>
                  <a:lnTo>
                    <a:pt x="1718354" y="1373919"/>
                  </a:lnTo>
                  <a:lnTo>
                    <a:pt x="1685832" y="1404439"/>
                  </a:lnTo>
                  <a:lnTo>
                    <a:pt x="1651591" y="1433556"/>
                  </a:lnTo>
                  <a:lnTo>
                    <a:pt x="1615699" y="1461210"/>
                  </a:lnTo>
                  <a:lnTo>
                    <a:pt x="1578222" y="1487346"/>
                  </a:lnTo>
                  <a:lnTo>
                    <a:pt x="1539229" y="1511904"/>
                  </a:lnTo>
                  <a:lnTo>
                    <a:pt x="1498787" y="1534828"/>
                  </a:lnTo>
                  <a:lnTo>
                    <a:pt x="1456964" y="1556060"/>
                  </a:lnTo>
                  <a:lnTo>
                    <a:pt x="1413828" y="1575542"/>
                  </a:lnTo>
                  <a:lnTo>
                    <a:pt x="1369446" y="1593218"/>
                  </a:lnTo>
                  <a:lnTo>
                    <a:pt x="1323885" y="1609030"/>
                  </a:lnTo>
                  <a:lnTo>
                    <a:pt x="1277214" y="1622919"/>
                  </a:lnTo>
                  <a:lnTo>
                    <a:pt x="1229499" y="1634830"/>
                  </a:lnTo>
                  <a:lnTo>
                    <a:pt x="1180809" y="1644704"/>
                  </a:lnTo>
                  <a:lnTo>
                    <a:pt x="1131211" y="1652484"/>
                  </a:lnTo>
                  <a:lnTo>
                    <a:pt x="1080773" y="1658112"/>
                  </a:lnTo>
                  <a:lnTo>
                    <a:pt x="1029562" y="1661531"/>
                  </a:lnTo>
                  <a:lnTo>
                    <a:pt x="977646" y="1662683"/>
                  </a:lnTo>
                  <a:lnTo>
                    <a:pt x="925729" y="1661531"/>
                  </a:lnTo>
                  <a:lnTo>
                    <a:pt x="874518" y="1658112"/>
                  </a:lnTo>
                  <a:lnTo>
                    <a:pt x="824080" y="1652484"/>
                  </a:lnTo>
                  <a:lnTo>
                    <a:pt x="774482" y="1644704"/>
                  </a:lnTo>
                  <a:lnTo>
                    <a:pt x="725792" y="1634830"/>
                  </a:lnTo>
                  <a:lnTo>
                    <a:pt x="678077" y="1622919"/>
                  </a:lnTo>
                  <a:lnTo>
                    <a:pt x="631406" y="1609030"/>
                  </a:lnTo>
                  <a:lnTo>
                    <a:pt x="585845" y="1593218"/>
                  </a:lnTo>
                  <a:lnTo>
                    <a:pt x="541463" y="1575542"/>
                  </a:lnTo>
                  <a:lnTo>
                    <a:pt x="498327" y="1556060"/>
                  </a:lnTo>
                  <a:lnTo>
                    <a:pt x="456504" y="1534828"/>
                  </a:lnTo>
                  <a:lnTo>
                    <a:pt x="416062" y="1511904"/>
                  </a:lnTo>
                  <a:lnTo>
                    <a:pt x="377069" y="1487346"/>
                  </a:lnTo>
                  <a:lnTo>
                    <a:pt x="339592" y="1461210"/>
                  </a:lnTo>
                  <a:lnTo>
                    <a:pt x="303700" y="1433556"/>
                  </a:lnTo>
                  <a:lnTo>
                    <a:pt x="269459" y="1404439"/>
                  </a:lnTo>
                  <a:lnTo>
                    <a:pt x="236937" y="1373919"/>
                  </a:lnTo>
                  <a:lnTo>
                    <a:pt x="206202" y="1342051"/>
                  </a:lnTo>
                  <a:lnTo>
                    <a:pt x="177321" y="1308893"/>
                  </a:lnTo>
                  <a:lnTo>
                    <a:pt x="150362" y="1274504"/>
                  </a:lnTo>
                  <a:lnTo>
                    <a:pt x="125393" y="1238940"/>
                  </a:lnTo>
                  <a:lnTo>
                    <a:pt x="102481" y="1202258"/>
                  </a:lnTo>
                  <a:lnTo>
                    <a:pt x="81693" y="1164518"/>
                  </a:lnTo>
                  <a:lnTo>
                    <a:pt x="63098" y="1125775"/>
                  </a:lnTo>
                  <a:lnTo>
                    <a:pt x="46764" y="1086087"/>
                  </a:lnTo>
                  <a:lnTo>
                    <a:pt x="32756" y="1045512"/>
                  </a:lnTo>
                  <a:lnTo>
                    <a:pt x="21144" y="1004108"/>
                  </a:lnTo>
                  <a:lnTo>
                    <a:pt x="11995" y="961931"/>
                  </a:lnTo>
                  <a:lnTo>
                    <a:pt x="5376" y="919039"/>
                  </a:lnTo>
                  <a:lnTo>
                    <a:pt x="1355" y="875490"/>
                  </a:lnTo>
                  <a:lnTo>
                    <a:pt x="0" y="831342"/>
                  </a:lnTo>
                  <a:close/>
                </a:path>
              </a:pathLst>
            </a:custGeom>
            <a:ln w="202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559" y="3432047"/>
              <a:ext cx="939546" cy="6896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5815" y="3432047"/>
              <a:ext cx="517410" cy="6896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7923" y="3432047"/>
              <a:ext cx="1091946" cy="6896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9179" y="3823728"/>
              <a:ext cx="1700022" cy="5204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2123" y="4110227"/>
              <a:ext cx="700277" cy="4366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6463" y="4110227"/>
              <a:ext cx="1334262" cy="4366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4787" y="4110227"/>
              <a:ext cx="329958" cy="43662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53188" y="5020010"/>
            <a:ext cx="2933053" cy="129173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915280" y="3517468"/>
            <a:ext cx="1591945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INA-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CBG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1075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(289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286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82039" y="2205227"/>
            <a:ext cx="3427095" cy="3719829"/>
            <a:chOff x="1082039" y="2205227"/>
            <a:chExt cx="3427095" cy="3719829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1663" y="2240279"/>
              <a:ext cx="3364229" cy="166649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86611" y="2205227"/>
              <a:ext cx="3363595" cy="1666239"/>
            </a:xfrm>
            <a:custGeom>
              <a:avLst/>
              <a:gdLst/>
              <a:ahLst/>
              <a:cxnLst/>
              <a:rect l="l" t="t" r="r" b="b"/>
              <a:pathLst>
                <a:path w="3363595" h="1666239">
                  <a:moveTo>
                    <a:pt x="2944622" y="0"/>
                  </a:moveTo>
                  <a:lnTo>
                    <a:pt x="0" y="0"/>
                  </a:lnTo>
                  <a:lnTo>
                    <a:pt x="418846" y="832866"/>
                  </a:lnTo>
                  <a:lnTo>
                    <a:pt x="0" y="1665732"/>
                  </a:lnTo>
                  <a:lnTo>
                    <a:pt x="2944622" y="1665732"/>
                  </a:lnTo>
                  <a:lnTo>
                    <a:pt x="3363467" y="832866"/>
                  </a:lnTo>
                  <a:lnTo>
                    <a:pt x="2944622" y="0"/>
                  </a:lnTo>
                  <a:close/>
                </a:path>
              </a:pathLst>
            </a:custGeom>
            <a:solidFill>
              <a:srgbClr val="C4D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7091" y="4216907"/>
              <a:ext cx="3391662" cy="170764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82039" y="4181855"/>
              <a:ext cx="3390900" cy="1706880"/>
            </a:xfrm>
            <a:custGeom>
              <a:avLst/>
              <a:gdLst/>
              <a:ahLst/>
              <a:cxnLst/>
              <a:rect l="l" t="t" r="r" b="b"/>
              <a:pathLst>
                <a:path w="3390900" h="1706879">
                  <a:moveTo>
                    <a:pt x="2961767" y="0"/>
                  </a:moveTo>
                  <a:lnTo>
                    <a:pt x="0" y="0"/>
                  </a:lnTo>
                  <a:lnTo>
                    <a:pt x="429132" y="853440"/>
                  </a:lnTo>
                  <a:lnTo>
                    <a:pt x="0" y="1706880"/>
                  </a:lnTo>
                  <a:lnTo>
                    <a:pt x="2961767" y="1706880"/>
                  </a:lnTo>
                  <a:lnTo>
                    <a:pt x="3390900" y="853440"/>
                  </a:lnTo>
                  <a:lnTo>
                    <a:pt x="2961767" y="0"/>
                  </a:lnTo>
                  <a:close/>
                </a:path>
              </a:pathLst>
            </a:custGeom>
            <a:solidFill>
              <a:srgbClr val="C4D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39366" y="2368118"/>
            <a:ext cx="27470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100"/>
              </a:spcBef>
              <a:buChar char="•"/>
              <a:tabLst>
                <a:tab pos="132715" algn="l"/>
              </a:tabLst>
            </a:pPr>
            <a:r>
              <a:rPr sz="1800" spc="-10" dirty="0">
                <a:latin typeface="Arial"/>
                <a:cs typeface="Arial"/>
              </a:rPr>
              <a:t>INA-</a:t>
            </a:r>
            <a:r>
              <a:rPr sz="1800" dirty="0">
                <a:latin typeface="Arial"/>
                <a:cs typeface="Arial"/>
              </a:rPr>
              <a:t>CBG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merupakan </a:t>
            </a:r>
            <a:r>
              <a:rPr sz="1800" b="1" dirty="0">
                <a:latin typeface="Arial"/>
                <a:cs typeface="Arial"/>
              </a:rPr>
              <a:t>tarif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paket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meliputi </a:t>
            </a:r>
            <a:r>
              <a:rPr sz="1800" dirty="0">
                <a:latin typeface="Arial"/>
                <a:cs typeface="Arial"/>
              </a:rPr>
              <a:t>seluruh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komponen</a:t>
            </a:r>
            <a:r>
              <a:rPr sz="1800" spc="-20" dirty="0">
                <a:latin typeface="Arial"/>
                <a:cs typeface="Arial"/>
              </a:rPr>
              <a:t> biaya </a:t>
            </a:r>
            <a:r>
              <a:rPr sz="1800" dirty="0">
                <a:latin typeface="Arial"/>
                <a:cs typeface="Arial"/>
              </a:rPr>
              <a:t>pelayanan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yang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diberikan </a:t>
            </a:r>
            <a:r>
              <a:rPr sz="1800" dirty="0">
                <a:latin typeface="Arial"/>
                <a:cs typeface="Arial"/>
              </a:rPr>
              <a:t>kepada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pasien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39366" y="4591050"/>
            <a:ext cx="26771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INA-</a:t>
            </a:r>
            <a:r>
              <a:rPr sz="1600" dirty="0">
                <a:latin typeface="Arial"/>
                <a:cs typeface="Arial"/>
              </a:rPr>
              <a:t>CBG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Tariff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divided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buChar char="•"/>
              <a:tabLst>
                <a:tab pos="149225" algn="l"/>
              </a:tabLst>
            </a:pPr>
            <a:r>
              <a:rPr sz="1600" dirty="0">
                <a:latin typeface="Arial"/>
                <a:cs typeface="Arial"/>
              </a:rPr>
              <a:t>Kelas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RS</a:t>
            </a:r>
            <a:r>
              <a:rPr sz="1600" spc="4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D)</a:t>
            </a:r>
            <a:endParaRPr sz="16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buChar char="•"/>
              <a:tabLst>
                <a:tab pos="149225" algn="l"/>
              </a:tabLst>
            </a:pPr>
            <a:r>
              <a:rPr sz="1600" dirty="0">
                <a:latin typeface="Arial"/>
                <a:cs typeface="Arial"/>
              </a:rPr>
              <a:t>Severity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Level</a:t>
            </a:r>
            <a:r>
              <a:rPr sz="1600" spc="3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(1,2,3)</a:t>
            </a:r>
            <a:endParaRPr sz="16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buChar char="•"/>
              <a:tabLst>
                <a:tab pos="149225" algn="l"/>
              </a:tabLst>
            </a:pPr>
            <a:r>
              <a:rPr sz="1600" spc="-10" dirty="0">
                <a:latin typeface="Arial"/>
                <a:cs typeface="Arial"/>
              </a:rPr>
              <a:t>Regional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(1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5)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2554</Words>
  <Application>Microsoft Office PowerPoint</Application>
  <PresentationFormat>Widescreen</PresentationFormat>
  <Paragraphs>424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</vt:lpstr>
      <vt:lpstr>Arial Narrow</vt:lpstr>
      <vt:lpstr>Arial Rounded MT Bold</vt:lpstr>
      <vt:lpstr>ArialMT</vt:lpstr>
      <vt:lpstr>Bodoni MT Black</vt:lpstr>
      <vt:lpstr>Book Antiqua</vt:lpstr>
      <vt:lpstr>BookmanOldStyle</vt:lpstr>
      <vt:lpstr>Calibri</vt:lpstr>
      <vt:lpstr>Century Gothic</vt:lpstr>
      <vt:lpstr>CenturyGothic</vt:lpstr>
      <vt:lpstr>CenturyGothic-Bold</vt:lpstr>
      <vt:lpstr>CenturyGothic-BoldItalic</vt:lpstr>
      <vt:lpstr>Courier New</vt:lpstr>
      <vt:lpstr>Segoe UI Semibold</vt:lpstr>
      <vt:lpstr>Times New Roman</vt:lpstr>
      <vt:lpstr>Wingdings</vt:lpstr>
      <vt:lpstr>Office Theme</vt:lpstr>
      <vt:lpstr> Pengenalan Software INA-CBGs    </vt:lpstr>
      <vt:lpstr>PowerPoint Presentation</vt:lpstr>
      <vt:lpstr>Regulasi Terkait Pembayaran INA-CBG</vt:lpstr>
      <vt:lpstr>PERPRES 82 TAHUN 2018 TENTANG JAMINAN KESEHATAN (1)</vt:lpstr>
      <vt:lpstr>PERPRES 82 TAHUN 2018 TENTANG JAMINAN KESEHATAN (2)</vt:lpstr>
      <vt:lpstr>PERPRES 82 TAHUN 2018 TENTANG JAMINAN KESEHATAN (3)</vt:lpstr>
      <vt:lpstr>PERPRES 82 TAHUN 2018 TENTANG JAMINAN KESEHATAN (4)</vt:lpstr>
      <vt:lpstr>Proses Penetapan Tarif dalam JKN</vt:lpstr>
      <vt:lpstr>Metode Pembayaran INA CBG dan Non INA-CBG</vt:lpstr>
      <vt:lpstr>ROADMAP PENGEMBANGAN  GROUPER INA-CBG  iDRG</vt:lpstr>
      <vt:lpstr>Perubahan ke INA-CBG diperlukan ketika:</vt:lpstr>
      <vt:lpstr>Revisi tarif diperlukan ketika:</vt:lpstr>
      <vt:lpstr>Klasifikasi INA-CBG</vt:lpstr>
      <vt:lpstr>PowerPoint Presentation</vt:lpstr>
      <vt:lpstr>PowerPoint Presentation</vt:lpstr>
      <vt:lpstr>PowerPoint Presentation</vt:lpstr>
      <vt:lpstr>PowerPoint Presentation</vt:lpstr>
      <vt:lpstr>Hasil Pengembangan iDRG Grup iDRG rawat jalan terdiri dari 346 DRG, sedangkan rawat inap terdiri dari 968 DRG</vt:lpstr>
      <vt:lpstr>Perbedaan CMG (Casemix Main Group) &amp; MDC (Major Diagnostic Category) Terdapat 6 MDC baru di iDRG, yaitu MDC 10, 31, 32, 34, 35, dan 90</vt:lpstr>
      <vt:lpstr>Disease Cluster (DC)</vt:lpstr>
      <vt:lpstr>POIN PENTING</vt:lpstr>
      <vt:lpstr>TARIF INA CBG’s</vt:lpstr>
      <vt:lpstr>TARIF INA-CBG</vt:lpstr>
      <vt:lpstr>Pembiayaan Pasien Dengan Fee For Service</vt:lpstr>
      <vt:lpstr>Pembiayaan Pasien Dengan DRG</vt:lpstr>
      <vt:lpstr>PowerPoint Presentation</vt:lpstr>
      <vt:lpstr>Tarif Meliputi</vt:lpstr>
      <vt:lpstr>Tarif Terdiri dari 6 Kelompok (INA CBG’s)</vt:lpstr>
      <vt:lpstr>REGIONALISASI</vt:lpstr>
      <vt:lpstr>Regionalisasi</vt:lpstr>
      <vt:lpstr>SPECIAL CMG DALAM INA-CBGs</vt:lpstr>
      <vt:lpstr>SPECIAL CMG DALAM INA-CBGs</vt:lpstr>
      <vt:lpstr>CONTOH SPECIAL CMG</vt:lpstr>
      <vt:lpstr>Special CMG Subakut dan Kronis</vt:lpstr>
      <vt:lpstr>APLIKASI INA CBG  iDRG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HASIL GRUPING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INA CBG’s DI RS</dc:title>
  <dc:creator>ester.febe</dc:creator>
  <cp:lastModifiedBy>endang suparniati</cp:lastModifiedBy>
  <cp:revision>17</cp:revision>
  <dcterms:created xsi:type="dcterms:W3CDTF">2024-09-25T05:56:22Z</dcterms:created>
  <dcterms:modified xsi:type="dcterms:W3CDTF">2025-10-23T07:42:03Z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2024-09-25T00:00:00Z</vt:filetime>
  </property>
  <property fmtid="{D5CDD505-2E9C-101B-9397-08002B2CF9AE}" pid="5" name="Producer">
    <vt:lpwstr>Microsoft® PowerPoint® 2016</vt:lpwstr>
  </property>
</Properties>
</file>