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4" r:id="rId3"/>
    <p:sldId id="345" r:id="rId4"/>
    <p:sldId id="361" r:id="rId5"/>
    <p:sldId id="362" r:id="rId6"/>
    <p:sldId id="360" r:id="rId7"/>
    <p:sldId id="363" r:id="rId8"/>
    <p:sldId id="359" r:id="rId9"/>
    <p:sldId id="358" r:id="rId10"/>
    <p:sldId id="357" r:id="rId11"/>
    <p:sldId id="364" r:id="rId12"/>
    <p:sldId id="365" r:id="rId13"/>
    <p:sldId id="366" r:id="rId14"/>
    <p:sldId id="367" r:id="rId15"/>
    <p:sldId id="369" r:id="rId16"/>
    <p:sldId id="368" r:id="rId17"/>
    <p:sldId id="370" r:id="rId18"/>
    <p:sldId id="371" r:id="rId19"/>
    <p:sldId id="372" r:id="rId20"/>
    <p:sldId id="375" r:id="rId21"/>
    <p:sldId id="263" r:id="rId22"/>
    <p:sldId id="257" r:id="rId23"/>
    <p:sldId id="373" r:id="rId24"/>
    <p:sldId id="374" r:id="rId25"/>
    <p:sldId id="376" r:id="rId26"/>
    <p:sldId id="377" r:id="rId27"/>
    <p:sldId id="378" r:id="rId28"/>
    <p:sldId id="379" r:id="rId29"/>
    <p:sldId id="380" r:id="rId30"/>
    <p:sldId id="314" r:id="rId31"/>
    <p:sldId id="381" r:id="rId32"/>
    <p:sldId id="26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ster.febe" initials="e" lastIdx="2" clrIdx="0">
    <p:extLst>
      <p:ext uri="{19B8F6BF-5375-455C-9EA6-DF929625EA0E}">
        <p15:presenceInfo xmlns:p15="http://schemas.microsoft.com/office/powerpoint/2012/main" userId="ester.feb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74"/>
    <a:srgbClr val="FFCCCC"/>
    <a:srgbClr val="FDD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Gaya Medium 2 - Akse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Gaya Medium 2 - Akse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Gaya Terang 2 - Akse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Jud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283ED055-0F79-4D83-80C4-33D6AD7F1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Subjudul 2">
            <a:extLst>
              <a:ext uri="{FF2B5EF4-FFF2-40B4-BE49-F238E27FC236}">
                <a16:creationId xmlns:a16="http://schemas.microsoft.com/office/drawing/2014/main" id="{755EA372-9E1A-441C-9045-7B58AFC6C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d-ID"/>
              <a:t>Klik untuk mengedit gaya subjudul Master</a:t>
            </a:r>
            <a:endParaRPr lang="en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8E5E2ED4-EBDD-4655-8F37-67FABAE85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3A777315-E893-4318-B804-B07588DD7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8731905A-93C8-451E-858F-B113B22D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92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Judul dan Teks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B8F17C96-9097-400F-AF3F-E3FD0862D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Teks Vertikal 2">
            <a:extLst>
              <a:ext uri="{FF2B5EF4-FFF2-40B4-BE49-F238E27FC236}">
                <a16:creationId xmlns:a16="http://schemas.microsoft.com/office/drawing/2014/main" id="{21371D42-A087-41F6-BE62-9862AA1707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07C8ACE5-40FC-48EC-AFC6-522B9BCC8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829E5DD2-0CC0-43C7-9BFF-CC2A0201D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FD71F99F-403B-4509-9159-041742099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Judul Vertikal dan Te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Vertikal 1">
            <a:extLst>
              <a:ext uri="{FF2B5EF4-FFF2-40B4-BE49-F238E27FC236}">
                <a16:creationId xmlns:a16="http://schemas.microsoft.com/office/drawing/2014/main" id="{617EB1C0-D07F-4BF3-B60E-C9733576EF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Teks Vertikal 2">
            <a:extLst>
              <a:ext uri="{FF2B5EF4-FFF2-40B4-BE49-F238E27FC236}">
                <a16:creationId xmlns:a16="http://schemas.microsoft.com/office/drawing/2014/main" id="{ACA4F09D-B761-42FD-8EF6-F7CBE77B2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1C588F90-C98D-4841-9605-6070B3361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19AC82D5-5408-4E4C-B3F9-B179FBBA1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0ACB9AEF-27DC-4DD4-A9AB-18FD90A1E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09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udul dan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9D922B0D-988E-433A-A09B-C6665B133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6DD9A303-BDED-4375-8B82-14A19A944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E9C8AE39-70DB-4B33-A960-88846F96B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25D8FA10-835A-4D86-8167-AE915E905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796A547D-D78B-4603-B382-7D34E4626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52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eader Bagi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E5272F39-F618-4584-9AA0-106B00598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4253B6A7-1A25-41FE-B6B7-4CCA1C7C2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A69E15FE-7C30-47A5-8C61-BC9A1F97D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86171E95-1435-4433-B7EC-6F6BE6733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37A86639-EAA0-405E-8544-4A07B94C8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14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9C45951C-F0DF-4FC4-B71F-258CB1E67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AE051F33-9A5C-4795-8AEA-B8FB2B9DE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id="{8718D659-4E43-433A-B860-7300E13AC9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D343370C-8C5C-4FAA-8933-FC5E2EB0F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E5980FEC-CAB5-4A35-A83C-9138E5460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70F4ABD2-348A-48C8-9A9A-EC8CFD25E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61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erbandi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8344B59B-27F9-4774-841F-C6313C928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CCFE64A1-3F0F-436E-899F-EDA57E5EE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id="{E1860131-461F-4C13-8F67-F8250353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5" name="Tampungan Teks 4">
            <a:extLst>
              <a:ext uri="{FF2B5EF4-FFF2-40B4-BE49-F238E27FC236}">
                <a16:creationId xmlns:a16="http://schemas.microsoft.com/office/drawing/2014/main" id="{56DBB1BA-A48A-4ED8-9B14-275CD2F21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6" name="Tampungan Konten 5">
            <a:extLst>
              <a:ext uri="{FF2B5EF4-FFF2-40B4-BE49-F238E27FC236}">
                <a16:creationId xmlns:a16="http://schemas.microsoft.com/office/drawing/2014/main" id="{9B8311B0-BB94-4B8C-96B9-7F2792D0A5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7" name="Tampungan Tanggal 6">
            <a:extLst>
              <a:ext uri="{FF2B5EF4-FFF2-40B4-BE49-F238E27FC236}">
                <a16:creationId xmlns:a16="http://schemas.microsoft.com/office/drawing/2014/main" id="{62AF6C78-E735-497B-B417-184DD9808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8" name="Tampungan Kaki 7">
            <a:extLst>
              <a:ext uri="{FF2B5EF4-FFF2-40B4-BE49-F238E27FC236}">
                <a16:creationId xmlns:a16="http://schemas.microsoft.com/office/drawing/2014/main" id="{5E3BA2CD-44FF-477F-B412-8F4F531C4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ampungan Nomor Slide 8">
            <a:extLst>
              <a:ext uri="{FF2B5EF4-FFF2-40B4-BE49-F238E27FC236}">
                <a16:creationId xmlns:a16="http://schemas.microsoft.com/office/drawing/2014/main" id="{4C408857-D96D-4790-8AA8-A36999797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92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udul S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A6EBECD7-4228-4C3E-BDD2-AFDA95D65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Tanggal 2">
            <a:extLst>
              <a:ext uri="{FF2B5EF4-FFF2-40B4-BE49-F238E27FC236}">
                <a16:creationId xmlns:a16="http://schemas.microsoft.com/office/drawing/2014/main" id="{2242B46A-6140-40F6-A1AE-89EDE4765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4" name="Tampungan Kaki 3">
            <a:extLst>
              <a:ext uri="{FF2B5EF4-FFF2-40B4-BE49-F238E27FC236}">
                <a16:creationId xmlns:a16="http://schemas.microsoft.com/office/drawing/2014/main" id="{D251FC1F-8641-485D-B4C7-D048136DC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ampungan Nomor Slide 4">
            <a:extLst>
              <a:ext uri="{FF2B5EF4-FFF2-40B4-BE49-F238E27FC236}">
                <a16:creationId xmlns:a16="http://schemas.microsoft.com/office/drawing/2014/main" id="{3D087ADE-0335-41F8-99D2-64A72FBB7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06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o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Tanggal 1">
            <a:extLst>
              <a:ext uri="{FF2B5EF4-FFF2-40B4-BE49-F238E27FC236}">
                <a16:creationId xmlns:a16="http://schemas.microsoft.com/office/drawing/2014/main" id="{F69B5FBD-FDE8-4E1E-823E-82F1B60DE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3" name="Tampungan Kaki 2">
            <a:extLst>
              <a:ext uri="{FF2B5EF4-FFF2-40B4-BE49-F238E27FC236}">
                <a16:creationId xmlns:a16="http://schemas.microsoft.com/office/drawing/2014/main" id="{FAC639D6-F7C5-4BE1-88CF-9B6433027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ampungan Nomor Slide 3">
            <a:extLst>
              <a:ext uri="{FF2B5EF4-FFF2-40B4-BE49-F238E27FC236}">
                <a16:creationId xmlns:a16="http://schemas.microsoft.com/office/drawing/2014/main" id="{CC448825-466B-481B-95D2-68FC03C5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70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onten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FE03041D-618B-4A93-AECA-13BC9CF97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5A3548DB-4970-43A4-ADEA-4D80762BE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4" name="Tampungan Teks 3">
            <a:extLst>
              <a:ext uri="{FF2B5EF4-FFF2-40B4-BE49-F238E27FC236}">
                <a16:creationId xmlns:a16="http://schemas.microsoft.com/office/drawing/2014/main" id="{B6B015D1-E1E9-4E91-9C6A-1785D1BDA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4647E9C9-8384-4B83-BC57-A02F11B2C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436BA5D4-9DDF-4C91-AB29-38490E02D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B08F6355-144F-4888-B75F-804F25C21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9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Gambar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56B2394D-FAD9-4EB7-BC55-6E238E959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Gambar 2">
            <a:extLst>
              <a:ext uri="{FF2B5EF4-FFF2-40B4-BE49-F238E27FC236}">
                <a16:creationId xmlns:a16="http://schemas.microsoft.com/office/drawing/2014/main" id="{5F4AC490-A185-4F43-99F7-776767715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ampungan Teks 3">
            <a:extLst>
              <a:ext uri="{FF2B5EF4-FFF2-40B4-BE49-F238E27FC236}">
                <a16:creationId xmlns:a16="http://schemas.microsoft.com/office/drawing/2014/main" id="{1551E396-22EB-4C98-B932-1DF57B057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6A4DE16A-A11C-4EC3-AF68-3BFEC1E35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DF2856BF-A12D-4632-B4F4-ADDAF317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28C1BB1D-6036-4D09-AB20-5753356D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45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Judul 1">
            <a:extLst>
              <a:ext uri="{FF2B5EF4-FFF2-40B4-BE49-F238E27FC236}">
                <a16:creationId xmlns:a16="http://schemas.microsoft.com/office/drawing/2014/main" id="{4A32F969-4399-40DA-B4C9-555FA59AE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E4407794-FD80-4669-884F-447765A07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92086BEB-DAD3-4A4B-A543-6CF23C479F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EFD9C-193E-47F4-9DC8-E025FD84318D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F10BEBA8-BAB4-4774-A2B9-16D9CE9E9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FCB024E0-A1D5-42C0-AB30-139FA3ECD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49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rsegi Panjang 7">
            <a:extLst>
              <a:ext uri="{FF2B5EF4-FFF2-40B4-BE49-F238E27FC236}">
                <a16:creationId xmlns:a16="http://schemas.microsoft.com/office/drawing/2014/main" id="{5F813701-B59E-41C6-B472-1FE8CD18001B}"/>
              </a:ext>
            </a:extLst>
          </p:cNvPr>
          <p:cNvSpPr/>
          <p:nvPr/>
        </p:nvSpPr>
        <p:spPr>
          <a:xfrm>
            <a:off x="11499574" y="0"/>
            <a:ext cx="692426" cy="685800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66B533-7AA6-481E-8B78-567E8D9AACE1}"/>
              </a:ext>
            </a:extLst>
          </p:cNvPr>
          <p:cNvSpPr/>
          <p:nvPr/>
        </p:nvSpPr>
        <p:spPr>
          <a:xfrm>
            <a:off x="10901600" y="0"/>
            <a:ext cx="598373" cy="6858000"/>
          </a:xfrm>
          <a:prstGeom prst="rect">
            <a:avLst/>
          </a:prstGeom>
          <a:solidFill>
            <a:srgbClr val="004A7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Judul 1">
            <a:extLst>
              <a:ext uri="{FF2B5EF4-FFF2-40B4-BE49-F238E27FC236}">
                <a16:creationId xmlns:a16="http://schemas.microsoft.com/office/drawing/2014/main" id="{CDCECEB6-5867-41A4-BA80-9511583F97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378" y="2583400"/>
            <a:ext cx="5200835" cy="1691200"/>
          </a:xfrm>
        </p:spPr>
        <p:txBody>
          <a:bodyPr>
            <a:normAutofit fontScale="90000"/>
          </a:bodyPr>
          <a:lstStyle/>
          <a:p>
            <a:pPr algn="l"/>
            <a:r>
              <a:rPr lang="it-IT" sz="5000" b="1" dirty="0">
                <a:solidFill>
                  <a:srgbClr val="004A74"/>
                </a:solidFill>
                <a:latin typeface="+mn-lt"/>
              </a:rPr>
              <a:t>PENYUSUNAN</a:t>
            </a:r>
            <a:br>
              <a:rPr lang="it-IT" sz="5000" b="1" dirty="0">
                <a:solidFill>
                  <a:srgbClr val="004A74"/>
                </a:solidFill>
                <a:latin typeface="+mn-lt"/>
              </a:rPr>
            </a:br>
            <a:r>
              <a:rPr lang="it-IT" sz="5000" b="1" dirty="0">
                <a:solidFill>
                  <a:srgbClr val="004A74"/>
                </a:solidFill>
                <a:latin typeface="+mn-lt"/>
              </a:rPr>
              <a:t>INDIKATOR MUTU/KINERJA</a:t>
            </a:r>
            <a:endParaRPr lang="en-US" sz="5000" b="1" dirty="0">
              <a:solidFill>
                <a:srgbClr val="004A74"/>
              </a:solidFill>
              <a:latin typeface="+mn-lt"/>
            </a:endParaRPr>
          </a:p>
        </p:txBody>
      </p:sp>
      <p:sp>
        <p:nvSpPr>
          <p:cNvPr id="6" name="Subjudul 2">
            <a:extLst>
              <a:ext uri="{FF2B5EF4-FFF2-40B4-BE49-F238E27FC236}">
                <a16:creationId xmlns:a16="http://schemas.microsoft.com/office/drawing/2014/main" id="{3EBEA9EF-3AF6-41AB-A168-045B13FDFF26}"/>
              </a:ext>
            </a:extLst>
          </p:cNvPr>
          <p:cNvSpPr txBox="1">
            <a:spLocks/>
          </p:cNvSpPr>
          <p:nvPr/>
        </p:nvSpPr>
        <p:spPr>
          <a:xfrm>
            <a:off x="596378" y="4580552"/>
            <a:ext cx="5499622" cy="955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004A74"/>
                </a:solidFill>
                <a:latin typeface="Constantia" panose="02030602050306030303" pitchFamily="18" charset="0"/>
              </a:rPr>
              <a:t>dr. C. </a:t>
            </a:r>
            <a:r>
              <a:rPr lang="en-US" dirty="0" err="1">
                <a:solidFill>
                  <a:srgbClr val="004A74"/>
                </a:solidFill>
                <a:latin typeface="Constantia" panose="02030602050306030303" pitchFamily="18" charset="0"/>
              </a:rPr>
              <a:t>Tjahjono</a:t>
            </a:r>
            <a:r>
              <a:rPr lang="en-US" dirty="0">
                <a:solidFill>
                  <a:srgbClr val="004A74"/>
                </a:solidFill>
                <a:latin typeface="Constantia" panose="02030602050306030303" pitchFamily="18" charset="0"/>
              </a:rPr>
              <a:t> </a:t>
            </a:r>
            <a:r>
              <a:rPr lang="en-US" dirty="0" err="1">
                <a:solidFill>
                  <a:srgbClr val="004A74"/>
                </a:solidFill>
                <a:latin typeface="Constantia" panose="02030602050306030303" pitchFamily="18" charset="0"/>
              </a:rPr>
              <a:t>Kuntjoro</a:t>
            </a:r>
            <a:r>
              <a:rPr lang="en-US" dirty="0">
                <a:solidFill>
                  <a:srgbClr val="004A74"/>
                </a:solidFill>
                <a:latin typeface="Constantia" panose="02030602050306030303" pitchFamily="18" charset="0"/>
              </a:rPr>
              <a:t>, MPH, DrPH</a:t>
            </a:r>
          </a:p>
        </p:txBody>
      </p:sp>
      <p:sp>
        <p:nvSpPr>
          <p:cNvPr id="7" name="Persegi Panjang 6">
            <a:extLst>
              <a:ext uri="{FF2B5EF4-FFF2-40B4-BE49-F238E27FC236}">
                <a16:creationId xmlns:a16="http://schemas.microsoft.com/office/drawing/2014/main" id="{4AEDC01A-BE31-4DFC-8057-E83E934DE22A}"/>
              </a:ext>
            </a:extLst>
          </p:cNvPr>
          <p:cNvSpPr/>
          <p:nvPr/>
        </p:nvSpPr>
        <p:spPr>
          <a:xfrm flipV="1">
            <a:off x="596378" y="4274600"/>
            <a:ext cx="4450672" cy="7037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ambar 16">
            <a:extLst>
              <a:ext uri="{FF2B5EF4-FFF2-40B4-BE49-F238E27FC236}">
                <a16:creationId xmlns:a16="http://schemas.microsoft.com/office/drawing/2014/main" id="{7BD594FF-7500-4CB2-8741-CC0425AA4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28" y="149860"/>
            <a:ext cx="3420362" cy="781655"/>
          </a:xfrm>
          <a:prstGeom prst="rect">
            <a:avLst/>
          </a:prstGeom>
        </p:spPr>
      </p:pic>
      <p:pic>
        <p:nvPicPr>
          <p:cNvPr id="1026" name="Picture 2" descr="doctor writing prescription A - YouTube">
            <a:extLst>
              <a:ext uri="{FF2B5EF4-FFF2-40B4-BE49-F238E27FC236}">
                <a16:creationId xmlns:a16="http://schemas.microsoft.com/office/drawing/2014/main" id="{20A164E7-E513-4762-B677-60A1ADC46D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6" r="19452"/>
          <a:stretch/>
        </p:blipFill>
        <p:spPr bwMode="auto">
          <a:xfrm>
            <a:off x="6096000" y="0"/>
            <a:ext cx="6096000" cy="6858000"/>
          </a:xfrm>
          <a:prstGeom prst="flowChartInputOutpu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00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">
            <a:extLst>
              <a:ext uri="{FF2B5EF4-FFF2-40B4-BE49-F238E27FC236}">
                <a16:creationId xmlns:a16="http://schemas.microsoft.com/office/drawing/2014/main" id="{4533AB2E-A7B1-434B-9225-396554156B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5"/>
          <a:stretch/>
        </p:blipFill>
        <p:spPr bwMode="auto">
          <a:xfrm>
            <a:off x="7944422" y="-32675"/>
            <a:ext cx="4899708" cy="692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ersegi Panjang 3">
            <a:extLst>
              <a:ext uri="{FF2B5EF4-FFF2-40B4-BE49-F238E27FC236}">
                <a16:creationId xmlns:a16="http://schemas.microsoft.com/office/drawing/2014/main" id="{D557BE75-C31F-4A64-AC33-381E58303859}"/>
              </a:ext>
            </a:extLst>
          </p:cNvPr>
          <p:cNvSpPr/>
          <p:nvPr/>
        </p:nvSpPr>
        <p:spPr>
          <a:xfrm>
            <a:off x="1" y="0"/>
            <a:ext cx="934720" cy="3556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41608813-002E-4320-98C2-FACE9BB2C58E}"/>
              </a:ext>
            </a:extLst>
          </p:cNvPr>
          <p:cNvSpPr/>
          <p:nvPr/>
        </p:nvSpPr>
        <p:spPr>
          <a:xfrm>
            <a:off x="934721" y="0"/>
            <a:ext cx="182879" cy="35560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Judul 1">
            <a:extLst>
              <a:ext uri="{FF2B5EF4-FFF2-40B4-BE49-F238E27FC236}">
                <a16:creationId xmlns:a16="http://schemas.microsoft.com/office/drawing/2014/main" id="{DDDA250A-B6AE-4338-A6FD-0A17063D9D2D}"/>
              </a:ext>
            </a:extLst>
          </p:cNvPr>
          <p:cNvSpPr txBox="1">
            <a:spLocks/>
          </p:cNvSpPr>
          <p:nvPr/>
        </p:nvSpPr>
        <p:spPr>
          <a:xfrm>
            <a:off x="563388" y="264367"/>
            <a:ext cx="6800406" cy="200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Pertimbangan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dalam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Memilih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Indikator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yang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Prioritas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untuk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Menilai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Kinerja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Pelayanan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9" name="Persegi Panjang 8">
            <a:extLst>
              <a:ext uri="{FF2B5EF4-FFF2-40B4-BE49-F238E27FC236}">
                <a16:creationId xmlns:a16="http://schemas.microsoft.com/office/drawing/2014/main" id="{14EF2278-8256-443C-BAC6-D8AC9EF5C836}"/>
              </a:ext>
            </a:extLst>
          </p:cNvPr>
          <p:cNvSpPr/>
          <p:nvPr/>
        </p:nvSpPr>
        <p:spPr>
          <a:xfrm flipV="1">
            <a:off x="635858" y="2290242"/>
            <a:ext cx="5484811" cy="70939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ersegi Panjang 10">
            <a:extLst>
              <a:ext uri="{FF2B5EF4-FFF2-40B4-BE49-F238E27FC236}">
                <a16:creationId xmlns:a16="http://schemas.microsoft.com/office/drawing/2014/main" id="{25E6C256-E7D4-4CCD-B277-40D32AD361F0}"/>
              </a:ext>
            </a:extLst>
          </p:cNvPr>
          <p:cNvSpPr/>
          <p:nvPr/>
        </p:nvSpPr>
        <p:spPr>
          <a:xfrm>
            <a:off x="0" y="6675120"/>
            <a:ext cx="5455919" cy="19812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ersegi Panjang 11">
            <a:extLst>
              <a:ext uri="{FF2B5EF4-FFF2-40B4-BE49-F238E27FC236}">
                <a16:creationId xmlns:a16="http://schemas.microsoft.com/office/drawing/2014/main" id="{9FE058F5-622D-4C2B-B567-BD4349F84143}"/>
              </a:ext>
            </a:extLst>
          </p:cNvPr>
          <p:cNvSpPr/>
          <p:nvPr/>
        </p:nvSpPr>
        <p:spPr>
          <a:xfrm>
            <a:off x="5364479" y="6675120"/>
            <a:ext cx="182879" cy="19812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ampungan Konten 2">
            <a:extLst>
              <a:ext uri="{FF2B5EF4-FFF2-40B4-BE49-F238E27FC236}">
                <a16:creationId xmlns:a16="http://schemas.microsoft.com/office/drawing/2014/main" id="{560BBBDE-8638-4BC7-8061-71BB2F8CEFC3}"/>
              </a:ext>
            </a:extLst>
          </p:cNvPr>
          <p:cNvSpPr txBox="1">
            <a:spLocks/>
          </p:cNvSpPr>
          <p:nvPr/>
        </p:nvSpPr>
        <p:spPr>
          <a:xfrm>
            <a:off x="948481" y="2602850"/>
            <a:ext cx="6370869" cy="46434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charset="2"/>
              <a:buBlip>
                <a:blip r:embed="rId3"/>
              </a:buBlip>
              <a:defRPr/>
            </a:pPr>
            <a:r>
              <a:rPr lang="en-US" altLang="en-US" dirty="0" err="1">
                <a:ea typeface="ＭＳ Ｐゴシック" charset="-128"/>
              </a:rPr>
              <a:t>Dipersyaratkan</a:t>
            </a:r>
            <a:r>
              <a:rPr lang="en-US" altLang="en-US" dirty="0">
                <a:ea typeface="ＭＳ Ｐゴシック" charset="-128"/>
              </a:rPr>
              <a:t>  </a:t>
            </a:r>
            <a:r>
              <a:rPr lang="en-US" altLang="en-US" dirty="0" err="1">
                <a:ea typeface="ＭＳ Ｐゴシック" charset="-128"/>
              </a:rPr>
              <a:t>peraturan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perundangan</a:t>
            </a:r>
            <a:endParaRPr lang="en-US" altLang="en-US" dirty="0">
              <a:ea typeface="ＭＳ Ｐゴシック" charset="-128"/>
            </a:endParaRPr>
          </a:p>
          <a:p>
            <a:pPr eaLnBrk="1" hangingPunct="1">
              <a:buFont typeface="Wingdings" charset="2"/>
              <a:buBlip>
                <a:blip r:embed="rId3"/>
              </a:buBlip>
              <a:defRPr/>
            </a:pPr>
            <a:r>
              <a:rPr lang="en-US" altLang="en-US" dirty="0" err="1">
                <a:ea typeface="ＭＳ Ｐゴシック" charset="-128"/>
              </a:rPr>
              <a:t>Dipersyaratkan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pemilik</a:t>
            </a:r>
            <a:r>
              <a:rPr lang="en-US" altLang="en-US" dirty="0">
                <a:ea typeface="ＭＳ Ｐゴシック" charset="-128"/>
              </a:rPr>
              <a:t> (</a:t>
            </a:r>
            <a:r>
              <a:rPr lang="en-US" altLang="en-US" dirty="0" err="1">
                <a:ea typeface="ＭＳ Ｐゴシック" charset="-128"/>
              </a:rPr>
              <a:t>pertanggung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jawaban</a:t>
            </a:r>
            <a:r>
              <a:rPr lang="en-US" altLang="en-US" dirty="0">
                <a:ea typeface="ＭＳ Ｐゴシック" charset="-128"/>
              </a:rPr>
              <a:t>)</a:t>
            </a:r>
          </a:p>
          <a:p>
            <a:pPr eaLnBrk="1" hangingPunct="1">
              <a:buFont typeface="Wingdings" charset="2"/>
              <a:buBlip>
                <a:blip r:embed="rId3"/>
              </a:buBlip>
              <a:defRPr/>
            </a:pPr>
            <a:r>
              <a:rPr lang="en-US" altLang="en-US" dirty="0" err="1">
                <a:ea typeface="ＭＳ Ｐゴシック" charset="-128"/>
              </a:rPr>
              <a:t>Ketersediaan</a:t>
            </a:r>
            <a:r>
              <a:rPr lang="en-US" altLang="en-US" dirty="0">
                <a:ea typeface="ＭＳ Ｐゴシック" charset="-128"/>
              </a:rPr>
              <a:t> data</a:t>
            </a:r>
          </a:p>
          <a:p>
            <a:pPr eaLnBrk="1" hangingPunct="1">
              <a:buFont typeface="Wingdings" charset="2"/>
              <a:buBlip>
                <a:blip r:embed="rId3"/>
              </a:buBlip>
              <a:defRPr/>
            </a:pPr>
            <a:r>
              <a:rPr lang="en-US" altLang="en-US" dirty="0">
                <a:ea typeface="ＭＳ Ｐゴシック" charset="-128"/>
              </a:rPr>
              <a:t>High risk, high cost, high volume, problem prone</a:t>
            </a:r>
          </a:p>
          <a:p>
            <a:pPr eaLnBrk="1" hangingPunct="1">
              <a:buFont typeface="Wingdings" charset="2"/>
              <a:buBlip>
                <a:blip r:embed="rId3"/>
              </a:buBlip>
              <a:defRPr/>
            </a:pPr>
            <a:r>
              <a:rPr lang="en-US" altLang="en-US" dirty="0" err="1">
                <a:ea typeface="ＭＳ Ｐゴシック" charset="-128"/>
              </a:rPr>
              <a:t>Konsensus</a:t>
            </a:r>
            <a:endParaRPr lang="en-US" altLang="en-US" dirty="0">
              <a:ea typeface="ＭＳ Ｐゴシック" charset="-128"/>
            </a:endParaRPr>
          </a:p>
          <a:p>
            <a:pPr eaLnBrk="1" hangingPunct="1">
              <a:buFont typeface="Wingdings" charset="2"/>
              <a:buBlip>
                <a:blip r:embed="rId3"/>
              </a:buBlip>
              <a:defRPr/>
            </a:pPr>
            <a:r>
              <a:rPr lang="en-US" altLang="en-US" dirty="0" err="1">
                <a:ea typeface="ＭＳ Ｐゴシック" charset="-128"/>
              </a:rPr>
              <a:t>Dipersyaratkan</a:t>
            </a:r>
            <a:r>
              <a:rPr lang="en-US" altLang="en-US" dirty="0">
                <a:ea typeface="ＭＳ Ｐゴシック" charset="-128"/>
              </a:rPr>
              <a:t> customer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A4FF568-DC1E-41F8-8A1B-3AB1A12068B6}"/>
              </a:ext>
            </a:extLst>
          </p:cNvPr>
          <p:cNvSpPr/>
          <p:nvPr/>
        </p:nvSpPr>
        <p:spPr>
          <a:xfrm>
            <a:off x="934926" y="5960539"/>
            <a:ext cx="360267" cy="355600"/>
          </a:xfrm>
          <a:prstGeom prst="ellipse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ersegi Panjang 12">
            <a:extLst>
              <a:ext uri="{FF2B5EF4-FFF2-40B4-BE49-F238E27FC236}">
                <a16:creationId xmlns:a16="http://schemas.microsoft.com/office/drawing/2014/main" id="{BDE75ADC-C04B-4A80-8FAE-2C912CE6E7CE}"/>
              </a:ext>
            </a:extLst>
          </p:cNvPr>
          <p:cNvSpPr/>
          <p:nvPr/>
        </p:nvSpPr>
        <p:spPr>
          <a:xfrm>
            <a:off x="7571043" y="0"/>
            <a:ext cx="792480" cy="6891230"/>
          </a:xfrm>
          <a:prstGeom prst="rect">
            <a:avLst/>
          </a:prstGeom>
          <a:solidFill>
            <a:srgbClr val="004A74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96007E2-9701-4C55-9CAD-7FA594AA651D}"/>
              </a:ext>
            </a:extLst>
          </p:cNvPr>
          <p:cNvSpPr/>
          <p:nvPr/>
        </p:nvSpPr>
        <p:spPr>
          <a:xfrm>
            <a:off x="929431" y="5450849"/>
            <a:ext cx="360267" cy="355600"/>
          </a:xfrm>
          <a:prstGeom prst="ellipse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CD94F3F-DEB7-44F3-B5DC-930656DECD05}"/>
              </a:ext>
            </a:extLst>
          </p:cNvPr>
          <p:cNvSpPr/>
          <p:nvPr/>
        </p:nvSpPr>
        <p:spPr>
          <a:xfrm>
            <a:off x="928371" y="4549932"/>
            <a:ext cx="360267" cy="355600"/>
          </a:xfrm>
          <a:prstGeom prst="ellipse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B4E6B16-CDE8-4900-AC9E-EFF10BDC8E9D}"/>
              </a:ext>
            </a:extLst>
          </p:cNvPr>
          <p:cNvSpPr/>
          <p:nvPr/>
        </p:nvSpPr>
        <p:spPr>
          <a:xfrm>
            <a:off x="929430" y="4022462"/>
            <a:ext cx="360267" cy="391160"/>
          </a:xfrm>
          <a:prstGeom prst="ellipse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D528CF2-02F2-46A9-803A-AFF3F461E293}"/>
              </a:ext>
            </a:extLst>
          </p:cNvPr>
          <p:cNvSpPr/>
          <p:nvPr/>
        </p:nvSpPr>
        <p:spPr>
          <a:xfrm>
            <a:off x="928369" y="3147117"/>
            <a:ext cx="360267" cy="355600"/>
          </a:xfrm>
          <a:prstGeom prst="ellipse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DFB08D1-D015-4C79-92D2-722BB049628F}"/>
              </a:ext>
            </a:extLst>
          </p:cNvPr>
          <p:cNvSpPr/>
          <p:nvPr/>
        </p:nvSpPr>
        <p:spPr>
          <a:xfrm>
            <a:off x="927957" y="2634595"/>
            <a:ext cx="360267" cy="355600"/>
          </a:xfrm>
          <a:prstGeom prst="ellipse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994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>
            <a:extLst>
              <a:ext uri="{FF2B5EF4-FFF2-40B4-BE49-F238E27FC236}">
                <a16:creationId xmlns:a16="http://schemas.microsoft.com/office/drawing/2014/main" id="{2AD1960D-7B2C-412A-B267-94682E0D1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884" y="2111532"/>
            <a:ext cx="602319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 typeface="Wingdings" charset="2"/>
              <a:buBlip>
                <a:blip r:embed="rId2"/>
              </a:buBlip>
              <a:defRPr/>
            </a:pPr>
            <a:r>
              <a:rPr lang="en-US" altLang="en-US" sz="3000" kern="0" dirty="0">
                <a:effectLst/>
                <a:ea typeface="ＭＳ Ｐゴシック" charset="-128"/>
              </a:rPr>
              <a:t>Ada </a:t>
            </a:r>
            <a:r>
              <a:rPr lang="en-US" altLang="en-US" sz="3000" kern="0" dirty="0" err="1">
                <a:effectLst/>
                <a:ea typeface="ＭＳ Ｐゴシック" charset="-128"/>
              </a:rPr>
              <a:t>kejelasan</a:t>
            </a:r>
            <a:r>
              <a:rPr lang="en-US" altLang="en-US" sz="3000" kern="0" dirty="0">
                <a:effectLst/>
                <a:ea typeface="ＭＳ Ｐゴシック" charset="-128"/>
              </a:rPr>
              <a:t> </a:t>
            </a:r>
            <a:r>
              <a:rPr lang="en-US" altLang="en-US" sz="3000" kern="0" dirty="0" err="1">
                <a:effectLst/>
                <a:ea typeface="ＭＳ Ｐゴシック" charset="-128"/>
              </a:rPr>
              <a:t>tujuan</a:t>
            </a:r>
            <a:r>
              <a:rPr lang="en-US" altLang="en-US" sz="3000" kern="0" dirty="0">
                <a:effectLst/>
                <a:ea typeface="ＭＳ Ｐゴシック" charset="-128"/>
              </a:rPr>
              <a:t> dan </a:t>
            </a:r>
            <a:r>
              <a:rPr lang="en-US" altLang="en-US" sz="3000" kern="0" dirty="0" err="1">
                <a:effectLst/>
                <a:ea typeface="ＭＳ Ｐゴシック" charset="-128"/>
              </a:rPr>
              <a:t>latar</a:t>
            </a:r>
            <a:r>
              <a:rPr lang="en-US" altLang="en-US" sz="3000" kern="0" dirty="0">
                <a:effectLst/>
                <a:ea typeface="ＭＳ Ｐゴシック" charset="-128"/>
              </a:rPr>
              <a:t> </a:t>
            </a:r>
            <a:r>
              <a:rPr lang="en-US" altLang="en-US" sz="3000" kern="0" dirty="0" err="1">
                <a:effectLst/>
                <a:ea typeface="ＭＳ Ｐゴシック" charset="-128"/>
              </a:rPr>
              <a:t>belakang</a:t>
            </a:r>
            <a:r>
              <a:rPr lang="en-US" altLang="en-US" sz="3000" kern="0" dirty="0">
                <a:effectLst/>
                <a:ea typeface="ＭＳ Ｐゴシック" charset="-128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charset="2"/>
              <a:buBlip>
                <a:blip r:embed="rId2"/>
              </a:buBlip>
              <a:defRPr/>
            </a:pPr>
            <a:r>
              <a:rPr lang="en-US" altLang="en-US" sz="3000" kern="0" dirty="0" err="1">
                <a:effectLst/>
                <a:ea typeface="ＭＳ Ｐゴシック" charset="-128"/>
              </a:rPr>
              <a:t>Kejelasan</a:t>
            </a:r>
            <a:r>
              <a:rPr lang="en-US" altLang="en-US" sz="3000" kern="0" dirty="0">
                <a:effectLst/>
                <a:ea typeface="ＭＳ Ｐゴシック" charset="-128"/>
              </a:rPr>
              <a:t> </a:t>
            </a:r>
            <a:r>
              <a:rPr lang="en-US" altLang="en-US" sz="3000" kern="0" dirty="0" err="1">
                <a:effectLst/>
                <a:ea typeface="ＭＳ Ｐゴシック" charset="-128"/>
              </a:rPr>
              <a:t>terminologi</a:t>
            </a:r>
            <a:r>
              <a:rPr lang="en-US" altLang="en-US" sz="3000" kern="0" dirty="0">
                <a:effectLst/>
                <a:ea typeface="ＭＳ Ｐゴシック" charset="-128"/>
              </a:rPr>
              <a:t> yang </a:t>
            </a:r>
            <a:r>
              <a:rPr lang="en-US" altLang="en-US" sz="3000" kern="0" dirty="0" err="1">
                <a:effectLst/>
                <a:ea typeface="ＭＳ Ｐゴシック" charset="-128"/>
              </a:rPr>
              <a:t>digunakan</a:t>
            </a:r>
            <a:endParaRPr lang="en-US" altLang="en-US" sz="3000" kern="0" dirty="0">
              <a:effectLst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Blip>
                <a:blip r:embed="rId2"/>
              </a:buBlip>
              <a:defRPr/>
            </a:pPr>
            <a:r>
              <a:rPr lang="en-US" altLang="en-US" sz="3000" kern="0" dirty="0" err="1">
                <a:effectLst/>
                <a:ea typeface="ＭＳ Ｐゴシック" charset="-128"/>
              </a:rPr>
              <a:t>Pengumpulan</a:t>
            </a:r>
            <a:r>
              <a:rPr lang="en-US" altLang="en-US" sz="3000" kern="0" dirty="0">
                <a:effectLst/>
                <a:ea typeface="ＭＳ Ｐゴシック" charset="-128"/>
              </a:rPr>
              <a:t>, </a:t>
            </a:r>
            <a:r>
              <a:rPr lang="en-US" altLang="en-US" sz="3000" kern="0" dirty="0" err="1">
                <a:effectLst/>
                <a:ea typeface="ＭＳ Ｐゴシック" charset="-128"/>
              </a:rPr>
              <a:t>analisis</a:t>
            </a:r>
            <a:r>
              <a:rPr lang="en-US" altLang="en-US" sz="3000" kern="0" dirty="0">
                <a:effectLst/>
                <a:ea typeface="ＭＳ Ｐゴシック" charset="-128"/>
              </a:rPr>
              <a:t>, </a:t>
            </a:r>
            <a:r>
              <a:rPr lang="en-US" altLang="en-US" sz="3000" kern="0" dirty="0" err="1">
                <a:effectLst/>
                <a:ea typeface="ＭＳ Ｐゴシック" charset="-128"/>
              </a:rPr>
              <a:t>interpertasi</a:t>
            </a:r>
            <a:r>
              <a:rPr lang="en-US" altLang="en-US" sz="3000" kern="0" dirty="0">
                <a:effectLst/>
                <a:ea typeface="ＭＳ Ｐゴシック" charset="-128"/>
              </a:rPr>
              <a:t> data </a:t>
            </a:r>
          </a:p>
          <a:p>
            <a:pPr eaLnBrk="1" hangingPunct="1">
              <a:lnSpc>
                <a:spcPct val="90000"/>
              </a:lnSpc>
              <a:buFont typeface="Wingdings" charset="2"/>
              <a:buBlip>
                <a:blip r:embed="rId2"/>
              </a:buBlip>
              <a:defRPr/>
            </a:pPr>
            <a:r>
              <a:rPr lang="en-US" altLang="en-US" sz="3000" kern="0" dirty="0">
                <a:effectLst/>
                <a:ea typeface="ＭＳ Ｐゴシック" charset="-128"/>
              </a:rPr>
              <a:t>Numerator dan denominator</a:t>
            </a:r>
          </a:p>
          <a:p>
            <a:pPr eaLnBrk="1" hangingPunct="1">
              <a:lnSpc>
                <a:spcPct val="90000"/>
              </a:lnSpc>
              <a:buFont typeface="Wingdings" charset="2"/>
              <a:buBlip>
                <a:blip r:embed="rId2"/>
              </a:buBlip>
              <a:defRPr/>
            </a:pPr>
            <a:r>
              <a:rPr lang="en-US" altLang="en-US" sz="3000" kern="0" dirty="0">
                <a:effectLst/>
                <a:ea typeface="ＭＳ Ｐゴシック" charset="-128"/>
              </a:rPr>
              <a:t>Threshold (target)</a:t>
            </a:r>
          </a:p>
          <a:p>
            <a:pPr eaLnBrk="1" hangingPunct="1">
              <a:lnSpc>
                <a:spcPct val="90000"/>
              </a:lnSpc>
              <a:buFont typeface="Wingdings" charset="2"/>
              <a:buBlip>
                <a:blip r:embed="rId2"/>
              </a:buBlip>
              <a:defRPr/>
            </a:pPr>
            <a:r>
              <a:rPr lang="en-US" altLang="en-US" sz="3000" kern="0" dirty="0" err="1">
                <a:effectLst/>
                <a:ea typeface="ＭＳ Ｐゴシック" charset="-128"/>
              </a:rPr>
              <a:t>Ketersediaan</a:t>
            </a:r>
            <a:r>
              <a:rPr lang="en-US" altLang="en-US" sz="3000" kern="0" dirty="0">
                <a:effectLst/>
                <a:ea typeface="ＭＳ Ｐゴシック" charset="-128"/>
              </a:rPr>
              <a:t> data</a:t>
            </a: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C2463519-0B59-4E1F-B273-21F279FCA4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4" r="14476"/>
          <a:stretch/>
        </p:blipFill>
        <p:spPr bwMode="auto">
          <a:xfrm>
            <a:off x="7922341" y="476340"/>
            <a:ext cx="581388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ersegi Panjang 3">
            <a:extLst>
              <a:ext uri="{FF2B5EF4-FFF2-40B4-BE49-F238E27FC236}">
                <a16:creationId xmlns:a16="http://schemas.microsoft.com/office/drawing/2014/main" id="{D557BE75-C31F-4A64-AC33-381E58303859}"/>
              </a:ext>
            </a:extLst>
          </p:cNvPr>
          <p:cNvSpPr/>
          <p:nvPr/>
        </p:nvSpPr>
        <p:spPr>
          <a:xfrm>
            <a:off x="1" y="0"/>
            <a:ext cx="934720" cy="3556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41608813-002E-4320-98C2-FACE9BB2C58E}"/>
              </a:ext>
            </a:extLst>
          </p:cNvPr>
          <p:cNvSpPr/>
          <p:nvPr/>
        </p:nvSpPr>
        <p:spPr>
          <a:xfrm>
            <a:off x="934721" y="0"/>
            <a:ext cx="182879" cy="35560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Judul 1">
            <a:extLst>
              <a:ext uri="{FF2B5EF4-FFF2-40B4-BE49-F238E27FC236}">
                <a16:creationId xmlns:a16="http://schemas.microsoft.com/office/drawing/2014/main" id="{DDDA250A-B6AE-4338-A6FD-0A17063D9D2D}"/>
              </a:ext>
            </a:extLst>
          </p:cNvPr>
          <p:cNvSpPr txBox="1">
            <a:spLocks/>
          </p:cNvSpPr>
          <p:nvPr/>
        </p:nvSpPr>
        <p:spPr>
          <a:xfrm>
            <a:off x="563388" y="264367"/>
            <a:ext cx="6800406" cy="200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Cara Menyusun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Indikator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9" name="Persegi Panjang 8">
            <a:extLst>
              <a:ext uri="{FF2B5EF4-FFF2-40B4-BE49-F238E27FC236}">
                <a16:creationId xmlns:a16="http://schemas.microsoft.com/office/drawing/2014/main" id="{14EF2278-8256-443C-BAC6-D8AC9EF5C836}"/>
              </a:ext>
            </a:extLst>
          </p:cNvPr>
          <p:cNvSpPr/>
          <p:nvPr/>
        </p:nvSpPr>
        <p:spPr>
          <a:xfrm flipV="1">
            <a:off x="611189" y="1780663"/>
            <a:ext cx="5484811" cy="70939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ersegi Panjang 10">
            <a:extLst>
              <a:ext uri="{FF2B5EF4-FFF2-40B4-BE49-F238E27FC236}">
                <a16:creationId xmlns:a16="http://schemas.microsoft.com/office/drawing/2014/main" id="{25E6C256-E7D4-4CCD-B277-40D32AD361F0}"/>
              </a:ext>
            </a:extLst>
          </p:cNvPr>
          <p:cNvSpPr/>
          <p:nvPr/>
        </p:nvSpPr>
        <p:spPr>
          <a:xfrm>
            <a:off x="0" y="6675120"/>
            <a:ext cx="5455919" cy="19812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ersegi Panjang 11">
            <a:extLst>
              <a:ext uri="{FF2B5EF4-FFF2-40B4-BE49-F238E27FC236}">
                <a16:creationId xmlns:a16="http://schemas.microsoft.com/office/drawing/2014/main" id="{9FE058F5-622D-4C2B-B567-BD4349F84143}"/>
              </a:ext>
            </a:extLst>
          </p:cNvPr>
          <p:cNvSpPr/>
          <p:nvPr/>
        </p:nvSpPr>
        <p:spPr>
          <a:xfrm>
            <a:off x="5364479" y="6675120"/>
            <a:ext cx="182879" cy="19812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A4FF568-DC1E-41F8-8A1B-3AB1A12068B6}"/>
              </a:ext>
            </a:extLst>
          </p:cNvPr>
          <p:cNvSpPr/>
          <p:nvPr/>
        </p:nvSpPr>
        <p:spPr>
          <a:xfrm>
            <a:off x="694272" y="5937405"/>
            <a:ext cx="360267" cy="355600"/>
          </a:xfrm>
          <a:prstGeom prst="ellipse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ersegi Panjang 12">
            <a:extLst>
              <a:ext uri="{FF2B5EF4-FFF2-40B4-BE49-F238E27FC236}">
                <a16:creationId xmlns:a16="http://schemas.microsoft.com/office/drawing/2014/main" id="{BDE75ADC-C04B-4A80-8FAE-2C912CE6E7CE}"/>
              </a:ext>
            </a:extLst>
          </p:cNvPr>
          <p:cNvSpPr/>
          <p:nvPr/>
        </p:nvSpPr>
        <p:spPr>
          <a:xfrm>
            <a:off x="7571043" y="0"/>
            <a:ext cx="792480" cy="6891230"/>
          </a:xfrm>
          <a:prstGeom prst="rect">
            <a:avLst/>
          </a:prstGeom>
          <a:solidFill>
            <a:srgbClr val="004A74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96007E2-9701-4C55-9CAD-7FA594AA651D}"/>
              </a:ext>
            </a:extLst>
          </p:cNvPr>
          <p:cNvSpPr/>
          <p:nvPr/>
        </p:nvSpPr>
        <p:spPr>
          <a:xfrm>
            <a:off x="694272" y="5433909"/>
            <a:ext cx="360267" cy="355600"/>
          </a:xfrm>
          <a:prstGeom prst="ellipse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CD94F3F-DEB7-44F3-B5DC-930656DECD05}"/>
              </a:ext>
            </a:extLst>
          </p:cNvPr>
          <p:cNvSpPr/>
          <p:nvPr/>
        </p:nvSpPr>
        <p:spPr>
          <a:xfrm>
            <a:off x="694273" y="4924219"/>
            <a:ext cx="360267" cy="355600"/>
          </a:xfrm>
          <a:prstGeom prst="ellipse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B4E6B16-CDE8-4900-AC9E-EFF10BDC8E9D}"/>
              </a:ext>
            </a:extLst>
          </p:cNvPr>
          <p:cNvSpPr/>
          <p:nvPr/>
        </p:nvSpPr>
        <p:spPr>
          <a:xfrm>
            <a:off x="694273" y="4004682"/>
            <a:ext cx="360267" cy="391160"/>
          </a:xfrm>
          <a:prstGeom prst="ellipse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D528CF2-02F2-46A9-803A-AFF3F461E293}"/>
              </a:ext>
            </a:extLst>
          </p:cNvPr>
          <p:cNvSpPr/>
          <p:nvPr/>
        </p:nvSpPr>
        <p:spPr>
          <a:xfrm>
            <a:off x="701507" y="3101225"/>
            <a:ext cx="360267" cy="355600"/>
          </a:xfrm>
          <a:prstGeom prst="ellipse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DFB08D1-D015-4C79-92D2-722BB049628F}"/>
              </a:ext>
            </a:extLst>
          </p:cNvPr>
          <p:cNvSpPr/>
          <p:nvPr/>
        </p:nvSpPr>
        <p:spPr>
          <a:xfrm>
            <a:off x="701508" y="2195617"/>
            <a:ext cx="360267" cy="355600"/>
          </a:xfrm>
          <a:prstGeom prst="ellipse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315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ersegi Panjang 12">
            <a:extLst>
              <a:ext uri="{FF2B5EF4-FFF2-40B4-BE49-F238E27FC236}">
                <a16:creationId xmlns:a16="http://schemas.microsoft.com/office/drawing/2014/main" id="{D70566A0-29A9-43EB-B242-E36D50FAD0A0}"/>
              </a:ext>
            </a:extLst>
          </p:cNvPr>
          <p:cNvSpPr/>
          <p:nvPr/>
        </p:nvSpPr>
        <p:spPr>
          <a:xfrm>
            <a:off x="7625602" y="-16615"/>
            <a:ext cx="792480" cy="6891230"/>
          </a:xfrm>
          <a:prstGeom prst="rect">
            <a:avLst/>
          </a:prstGeom>
          <a:solidFill>
            <a:srgbClr val="004A74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ersegi Panjang 3">
            <a:extLst>
              <a:ext uri="{FF2B5EF4-FFF2-40B4-BE49-F238E27FC236}">
                <a16:creationId xmlns:a16="http://schemas.microsoft.com/office/drawing/2014/main" id="{D557BE75-C31F-4A64-AC33-381E58303859}"/>
              </a:ext>
            </a:extLst>
          </p:cNvPr>
          <p:cNvSpPr/>
          <p:nvPr/>
        </p:nvSpPr>
        <p:spPr>
          <a:xfrm>
            <a:off x="1" y="0"/>
            <a:ext cx="934720" cy="3556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41608813-002E-4320-98C2-FACE9BB2C58E}"/>
              </a:ext>
            </a:extLst>
          </p:cNvPr>
          <p:cNvSpPr/>
          <p:nvPr/>
        </p:nvSpPr>
        <p:spPr>
          <a:xfrm>
            <a:off x="934721" y="0"/>
            <a:ext cx="182879" cy="35560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Judul 1">
            <a:extLst>
              <a:ext uri="{FF2B5EF4-FFF2-40B4-BE49-F238E27FC236}">
                <a16:creationId xmlns:a16="http://schemas.microsoft.com/office/drawing/2014/main" id="{DDDA250A-B6AE-4338-A6FD-0A17063D9D2D}"/>
              </a:ext>
            </a:extLst>
          </p:cNvPr>
          <p:cNvSpPr txBox="1">
            <a:spLocks/>
          </p:cNvSpPr>
          <p:nvPr/>
        </p:nvSpPr>
        <p:spPr>
          <a:xfrm>
            <a:off x="962611" y="2514600"/>
            <a:ext cx="4892531" cy="200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Langkah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Penyusunan</a:t>
            </a:r>
            <a:r>
              <a:rPr lang="en-US" sz="5000" b="1" dirty="0">
                <a:solidFill>
                  <a:srgbClr val="004A74"/>
                </a:solidFill>
                <a:latin typeface="Calibri" panose="020F0502020204030204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Indikator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Kinerja</a:t>
            </a:r>
          </a:p>
        </p:txBody>
      </p:sp>
      <p:sp>
        <p:nvSpPr>
          <p:cNvPr id="11" name="Persegi Panjang 10">
            <a:extLst>
              <a:ext uri="{FF2B5EF4-FFF2-40B4-BE49-F238E27FC236}">
                <a16:creationId xmlns:a16="http://schemas.microsoft.com/office/drawing/2014/main" id="{25E6C256-E7D4-4CCD-B277-40D32AD361F0}"/>
              </a:ext>
            </a:extLst>
          </p:cNvPr>
          <p:cNvSpPr/>
          <p:nvPr/>
        </p:nvSpPr>
        <p:spPr>
          <a:xfrm>
            <a:off x="0" y="6675120"/>
            <a:ext cx="5455919" cy="19812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ersegi Panjang 11">
            <a:extLst>
              <a:ext uri="{FF2B5EF4-FFF2-40B4-BE49-F238E27FC236}">
                <a16:creationId xmlns:a16="http://schemas.microsoft.com/office/drawing/2014/main" id="{9FE058F5-622D-4C2B-B567-BD4349F84143}"/>
              </a:ext>
            </a:extLst>
          </p:cNvPr>
          <p:cNvSpPr/>
          <p:nvPr/>
        </p:nvSpPr>
        <p:spPr>
          <a:xfrm>
            <a:off x="5364479" y="6675120"/>
            <a:ext cx="182879" cy="19812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890" name="Picture 2" descr="Modern design shoes foot step icon on white background — Stock Vector ©  koblizeek #257322778">
            <a:extLst>
              <a:ext uri="{FF2B5EF4-FFF2-40B4-BE49-F238E27FC236}">
                <a16:creationId xmlns:a16="http://schemas.microsoft.com/office/drawing/2014/main" id="{7A29CAD9-F5D2-484D-AC93-F26E3BD52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278" y="-826240"/>
            <a:ext cx="3773918" cy="888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944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811A1920-BFDB-4177-8377-35A9534EF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9281" y="1622890"/>
            <a:ext cx="5751553" cy="5334000"/>
          </a:xfrm>
        </p:spPr>
        <p:txBody>
          <a:bodyPr>
            <a:normAutofit/>
          </a:bodyPr>
          <a:lstStyle/>
          <a:p>
            <a:pPr lvl="1" eaLnBrk="1" hangingPunct="1">
              <a:lnSpc>
                <a:spcPct val="80000"/>
              </a:lnSpc>
              <a:defRPr/>
            </a:pPr>
            <a:r>
              <a:rPr lang="en-US" sz="2700" dirty="0" err="1"/>
              <a:t>Paham</a:t>
            </a:r>
            <a:r>
              <a:rPr lang="en-US" sz="2700" dirty="0"/>
              <a:t> </a:t>
            </a:r>
            <a:r>
              <a:rPr lang="en-US" sz="2700" dirty="0" err="1"/>
              <a:t>latar</a:t>
            </a:r>
            <a:r>
              <a:rPr lang="en-US" sz="2700" dirty="0"/>
              <a:t> </a:t>
            </a:r>
            <a:r>
              <a:rPr lang="en-US" sz="2700" dirty="0" err="1"/>
              <a:t>belakang</a:t>
            </a:r>
            <a:r>
              <a:rPr lang="en-US" sz="2700" dirty="0"/>
              <a:t> </a:t>
            </a:r>
            <a:r>
              <a:rPr lang="en-US" sz="2700" dirty="0" err="1"/>
              <a:t>penyusunan</a:t>
            </a:r>
            <a:r>
              <a:rPr lang="en-US" sz="2700" dirty="0"/>
              <a:t> </a:t>
            </a:r>
            <a:r>
              <a:rPr lang="en-US" sz="2700" dirty="0" err="1"/>
              <a:t>indikator</a:t>
            </a:r>
            <a:endParaRPr lang="en-US" sz="27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700" dirty="0" err="1"/>
              <a:t>Kejelasan</a:t>
            </a:r>
            <a:r>
              <a:rPr lang="en-US" sz="2700" dirty="0"/>
              <a:t> </a:t>
            </a:r>
            <a:r>
              <a:rPr lang="en-US" sz="2700" dirty="0" err="1"/>
              <a:t>tujuan</a:t>
            </a:r>
            <a:r>
              <a:rPr lang="en-US" sz="2700" dirty="0"/>
              <a:t> </a:t>
            </a:r>
            <a:r>
              <a:rPr lang="en-US" sz="2700" dirty="0" err="1"/>
              <a:t>penyusunan</a:t>
            </a:r>
            <a:r>
              <a:rPr lang="en-US" sz="2700" dirty="0"/>
              <a:t> </a:t>
            </a:r>
            <a:r>
              <a:rPr lang="en-US" sz="2700" dirty="0" err="1"/>
              <a:t>indikator</a:t>
            </a:r>
            <a:endParaRPr lang="en-US" sz="27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700" dirty="0" err="1"/>
              <a:t>Identifikasi</a:t>
            </a:r>
            <a:r>
              <a:rPr lang="en-US" sz="2700" dirty="0"/>
              <a:t> </a:t>
            </a:r>
            <a:r>
              <a:rPr lang="en-US" sz="2700" dirty="0" err="1"/>
              <a:t>pendukung</a:t>
            </a:r>
            <a:r>
              <a:rPr lang="en-US" sz="2700" dirty="0"/>
              <a:t> dan </a:t>
            </a:r>
            <a:r>
              <a:rPr lang="en-US" sz="2700" dirty="0" err="1"/>
              <a:t>penghambat</a:t>
            </a:r>
            <a:r>
              <a:rPr lang="en-US" sz="2700" dirty="0"/>
              <a:t> dan </a:t>
            </a:r>
            <a:r>
              <a:rPr lang="en-US" sz="2700" dirty="0" err="1"/>
              <a:t>bagaimana</a:t>
            </a:r>
            <a:r>
              <a:rPr lang="en-US" sz="2700" dirty="0"/>
              <a:t> </a:t>
            </a:r>
            <a:r>
              <a:rPr lang="en-US" sz="2700" dirty="0" err="1"/>
              <a:t>mengatasinya</a:t>
            </a:r>
            <a:endParaRPr lang="en-US" sz="27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700" dirty="0" err="1"/>
              <a:t>Membentuk</a:t>
            </a:r>
            <a:r>
              <a:rPr lang="en-US" sz="2700" dirty="0"/>
              <a:t> </a:t>
            </a:r>
            <a:r>
              <a:rPr lang="en-US" sz="2700" dirty="0" err="1"/>
              <a:t>tim</a:t>
            </a:r>
            <a:r>
              <a:rPr lang="en-US" sz="2700" dirty="0"/>
              <a:t> </a:t>
            </a:r>
            <a:r>
              <a:rPr lang="en-US" sz="2700" dirty="0" err="1"/>
              <a:t>penyusun</a:t>
            </a:r>
            <a:endParaRPr lang="en-US" sz="27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700" dirty="0" err="1"/>
              <a:t>Pelajari</a:t>
            </a:r>
            <a:r>
              <a:rPr lang="en-US" sz="2700" dirty="0"/>
              <a:t> </a:t>
            </a:r>
            <a:r>
              <a:rPr lang="en-US" sz="2700" dirty="0" err="1"/>
              <a:t>sistem</a:t>
            </a:r>
            <a:r>
              <a:rPr lang="en-US" sz="2700" dirty="0"/>
              <a:t> </a:t>
            </a:r>
            <a:r>
              <a:rPr lang="en-US" sz="2700" dirty="0" err="1"/>
              <a:t>mutu</a:t>
            </a:r>
            <a:r>
              <a:rPr lang="en-US" sz="2700" dirty="0"/>
              <a:t> yang </a:t>
            </a:r>
            <a:r>
              <a:rPr lang="en-US" sz="2700" dirty="0" err="1"/>
              <a:t>ada</a:t>
            </a:r>
            <a:endParaRPr lang="en-US" sz="27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700" dirty="0" err="1"/>
              <a:t>Tentukan</a:t>
            </a:r>
            <a:r>
              <a:rPr lang="en-US" sz="2700" dirty="0"/>
              <a:t> </a:t>
            </a:r>
            <a:r>
              <a:rPr lang="en-US" sz="2700" dirty="0" err="1"/>
              <a:t>sumber</a:t>
            </a:r>
            <a:r>
              <a:rPr lang="en-US" sz="2700" dirty="0"/>
              <a:t> </a:t>
            </a:r>
            <a:r>
              <a:rPr lang="en-US" sz="2700" dirty="0" err="1"/>
              <a:t>informasi</a:t>
            </a:r>
            <a:r>
              <a:rPr lang="en-US" sz="2700" dirty="0"/>
              <a:t> yang </a:t>
            </a:r>
            <a:r>
              <a:rPr lang="en-US" sz="2700" dirty="0" err="1"/>
              <a:t>dibutuhkan</a:t>
            </a:r>
            <a:r>
              <a:rPr lang="en-US" sz="2700" dirty="0"/>
              <a:t> </a:t>
            </a:r>
            <a:r>
              <a:rPr lang="en-US" sz="2700" dirty="0" err="1"/>
              <a:t>untuk</a:t>
            </a:r>
            <a:r>
              <a:rPr lang="en-US" sz="2700" dirty="0"/>
              <a:t> </a:t>
            </a:r>
            <a:r>
              <a:rPr lang="en-US" sz="2700" dirty="0" err="1"/>
              <a:t>menyusun</a:t>
            </a:r>
            <a:r>
              <a:rPr lang="en-US" sz="2700" dirty="0"/>
              <a:t> </a:t>
            </a:r>
            <a:r>
              <a:rPr lang="en-US" sz="2700" dirty="0" err="1"/>
              <a:t>indikator</a:t>
            </a:r>
            <a:endParaRPr lang="en-US" sz="27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700" dirty="0"/>
              <a:t>Workshop </a:t>
            </a:r>
            <a:r>
              <a:rPr lang="en-US" sz="2700" dirty="0" err="1"/>
              <a:t>untuk</a:t>
            </a:r>
            <a:r>
              <a:rPr lang="en-US" sz="2700" dirty="0"/>
              <a:t> </a:t>
            </a:r>
            <a:r>
              <a:rPr lang="en-US" sz="2700" dirty="0" err="1"/>
              <a:t>mendapat</a:t>
            </a:r>
            <a:r>
              <a:rPr lang="en-US" sz="2700" dirty="0"/>
              <a:t> </a:t>
            </a:r>
            <a:r>
              <a:rPr lang="en-US" sz="2700" dirty="0" err="1"/>
              <a:t>dukungan</a:t>
            </a:r>
            <a:r>
              <a:rPr lang="en-US" sz="2700" dirty="0"/>
              <a:t> </a:t>
            </a:r>
            <a:r>
              <a:rPr lang="en-US" sz="2700" dirty="0" err="1"/>
              <a:t>dari</a:t>
            </a:r>
            <a:r>
              <a:rPr lang="en-US" sz="2700" dirty="0"/>
              <a:t> </a:t>
            </a:r>
            <a:r>
              <a:rPr lang="en-US" sz="2700" dirty="0" err="1"/>
              <a:t>pihak</a:t>
            </a:r>
            <a:r>
              <a:rPr lang="en-US" sz="2700" dirty="0"/>
              <a:t> </a:t>
            </a:r>
            <a:r>
              <a:rPr lang="en-US" sz="2700" dirty="0" err="1"/>
              <a:t>terkait</a:t>
            </a:r>
            <a:endParaRPr lang="en-US" sz="2700" dirty="0"/>
          </a:p>
          <a:p>
            <a:pPr lvl="1" eaLnBrk="1" hangingPunct="1">
              <a:lnSpc>
                <a:spcPct val="80000"/>
              </a:lnSpc>
              <a:defRPr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3" name="Persegi Panjang 22">
            <a:extLst>
              <a:ext uri="{FF2B5EF4-FFF2-40B4-BE49-F238E27FC236}">
                <a16:creationId xmlns:a16="http://schemas.microsoft.com/office/drawing/2014/main" id="{6D0D3C26-1E72-4125-920C-3BBF32FC1FE8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ersegi Panjang 23">
            <a:extLst>
              <a:ext uri="{FF2B5EF4-FFF2-40B4-BE49-F238E27FC236}">
                <a16:creationId xmlns:a16="http://schemas.microsoft.com/office/drawing/2014/main" id="{E56E8253-1029-4396-B059-4C8C6D98B53B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ersegi Panjang 24">
            <a:extLst>
              <a:ext uri="{FF2B5EF4-FFF2-40B4-BE49-F238E27FC236}">
                <a16:creationId xmlns:a16="http://schemas.microsoft.com/office/drawing/2014/main" id="{89EF4017-5079-4EC9-A4C1-2C43ED7D0C89}"/>
              </a:ext>
            </a:extLst>
          </p:cNvPr>
          <p:cNvSpPr/>
          <p:nvPr/>
        </p:nvSpPr>
        <p:spPr>
          <a:xfrm>
            <a:off x="11441413" y="6116714"/>
            <a:ext cx="748683" cy="741285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ambar 26" descr="Sebuah gambar berisi orang, ruang, pria, wanita&#10;&#10;Deskripsi dihasilkan secara otomatis">
            <a:extLst>
              <a:ext uri="{FF2B5EF4-FFF2-40B4-BE49-F238E27FC236}">
                <a16:creationId xmlns:a16="http://schemas.microsoft.com/office/drawing/2014/main" id="{E59A47FB-86B0-4882-B064-9CBFA5CF2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48702" cy="6858000"/>
          </a:xfrm>
          <a:prstGeom prst="rect">
            <a:avLst/>
          </a:prstGeom>
        </p:spPr>
      </p:pic>
      <p:pic>
        <p:nvPicPr>
          <p:cNvPr id="30" name="Gambar 29" descr="Sebuah gambar berisi roda&#10;&#10;Deskripsi dihasilkan secara otomatis">
            <a:extLst>
              <a:ext uri="{FF2B5EF4-FFF2-40B4-BE49-F238E27FC236}">
                <a16:creationId xmlns:a16="http://schemas.microsoft.com/office/drawing/2014/main" id="{7F302FCF-3D20-4724-9CC4-EAC4182DC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954" y="1695159"/>
            <a:ext cx="192024" cy="188976"/>
          </a:xfrm>
          <a:prstGeom prst="rect">
            <a:avLst/>
          </a:prstGeom>
        </p:spPr>
      </p:pic>
      <p:pic>
        <p:nvPicPr>
          <p:cNvPr id="32" name="Gambar 31" descr="Sebuah gambar berisi roda&#10;&#10;Deskripsi dihasilkan secara otomatis">
            <a:extLst>
              <a:ext uri="{FF2B5EF4-FFF2-40B4-BE49-F238E27FC236}">
                <a16:creationId xmlns:a16="http://schemas.microsoft.com/office/drawing/2014/main" id="{5C3305C6-D8AD-428A-96E8-0188E159E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954" y="2421640"/>
            <a:ext cx="192024" cy="1889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DB8977-DA09-4633-9658-221EFB06691A}"/>
              </a:ext>
            </a:extLst>
          </p:cNvPr>
          <p:cNvSpPr txBox="1"/>
          <p:nvPr/>
        </p:nvSpPr>
        <p:spPr>
          <a:xfrm>
            <a:off x="5874216" y="193504"/>
            <a:ext cx="52216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itchFamily="34" charset="0"/>
              </a:rPr>
              <a:t>Kesadaran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itchFamily="34" charset="0"/>
              </a:rPr>
              <a:t>P</a:t>
            </a: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itchFamily="34" charset="0"/>
              </a:rPr>
              <a:t>entingnya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  <a:cs typeface="Tahoma" pitchFamily="34" charset="0"/>
              </a:rPr>
              <a:t>M</a:t>
            </a: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itchFamily="34" charset="0"/>
              </a:rPr>
              <a:t>engukur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  <a:cs typeface="Tahoma" pitchFamily="34" charset="0"/>
              </a:rPr>
              <a:t>K</a:t>
            </a: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itchFamily="34" charset="0"/>
              </a:rPr>
              <a:t>inerja</a:t>
            </a:r>
          </a:p>
        </p:txBody>
      </p:sp>
      <p:pic>
        <p:nvPicPr>
          <p:cNvPr id="4" name="Gambar 31" descr="Sebuah gambar berisi roda&#10;&#10;Deskripsi dihasilkan secara otomatis">
            <a:extLst>
              <a:ext uri="{FF2B5EF4-FFF2-40B4-BE49-F238E27FC236}">
                <a16:creationId xmlns:a16="http://schemas.microsoft.com/office/drawing/2014/main" id="{C9F3AB85-5433-4579-AEB0-6C82638DC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272" y="3138596"/>
            <a:ext cx="192024" cy="188976"/>
          </a:xfrm>
          <a:prstGeom prst="rect">
            <a:avLst/>
          </a:prstGeom>
        </p:spPr>
      </p:pic>
      <p:pic>
        <p:nvPicPr>
          <p:cNvPr id="5" name="Gambar 31" descr="Sebuah gambar berisi roda&#10;&#10;Deskripsi dihasilkan secara otomatis">
            <a:extLst>
              <a:ext uri="{FF2B5EF4-FFF2-40B4-BE49-F238E27FC236}">
                <a16:creationId xmlns:a16="http://schemas.microsoft.com/office/drawing/2014/main" id="{EE3613DB-C20F-4A70-96EB-71E8BF9A2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954" y="4578467"/>
            <a:ext cx="192024" cy="188976"/>
          </a:xfrm>
          <a:prstGeom prst="rect">
            <a:avLst/>
          </a:prstGeom>
        </p:spPr>
      </p:pic>
      <p:pic>
        <p:nvPicPr>
          <p:cNvPr id="6" name="Gambar 31" descr="Sebuah gambar berisi roda&#10;&#10;Deskripsi dihasilkan secara otomatis">
            <a:extLst>
              <a:ext uri="{FF2B5EF4-FFF2-40B4-BE49-F238E27FC236}">
                <a16:creationId xmlns:a16="http://schemas.microsoft.com/office/drawing/2014/main" id="{9FBF156C-BAB0-49EA-9B1C-FA1EA405C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954" y="4973575"/>
            <a:ext cx="192024" cy="188976"/>
          </a:xfrm>
          <a:prstGeom prst="rect">
            <a:avLst/>
          </a:prstGeom>
        </p:spPr>
      </p:pic>
      <p:pic>
        <p:nvPicPr>
          <p:cNvPr id="7" name="Gambar 31" descr="Sebuah gambar berisi roda&#10;&#10;Deskripsi dihasilkan secara otomatis">
            <a:extLst>
              <a:ext uri="{FF2B5EF4-FFF2-40B4-BE49-F238E27FC236}">
                <a16:creationId xmlns:a16="http://schemas.microsoft.com/office/drawing/2014/main" id="{2BB2C3E4-4545-434A-9E24-3C920C5AE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954" y="6033967"/>
            <a:ext cx="192024" cy="188976"/>
          </a:xfrm>
          <a:prstGeom prst="rect">
            <a:avLst/>
          </a:prstGeom>
        </p:spPr>
      </p:pic>
      <p:pic>
        <p:nvPicPr>
          <p:cNvPr id="8" name="Gambar 31" descr="Sebuah gambar berisi roda&#10;&#10;Deskripsi dihasilkan secara otomatis">
            <a:extLst>
              <a:ext uri="{FF2B5EF4-FFF2-40B4-BE49-F238E27FC236}">
                <a16:creationId xmlns:a16="http://schemas.microsoft.com/office/drawing/2014/main" id="{4B46A407-DB7B-45B0-8E52-C3C435E9F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272" y="4201301"/>
            <a:ext cx="192024" cy="1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47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811A1920-BFDB-4177-8377-35A9534EF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568" y="1626585"/>
            <a:ext cx="5846459" cy="5334000"/>
          </a:xfrm>
        </p:spPr>
        <p:txBody>
          <a:bodyPr>
            <a:normAutofit/>
          </a:bodyPr>
          <a:lstStyle/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800" dirty="0">
                <a:ea typeface="ＭＳ Ｐゴシック" charset="-128"/>
              </a:rPr>
              <a:t>Review </a:t>
            </a:r>
            <a:r>
              <a:rPr lang="en-US" altLang="en-US" sz="2800" dirty="0" err="1">
                <a:ea typeface="ＭＳ Ｐゴシック" charset="-128"/>
              </a:rPr>
              <a:t>indikator</a:t>
            </a:r>
            <a:r>
              <a:rPr lang="en-US" altLang="en-US" sz="2800" dirty="0">
                <a:ea typeface="ＭＳ Ｐゴシック" charset="-128"/>
              </a:rPr>
              <a:t> yang </a:t>
            </a:r>
            <a:r>
              <a:rPr lang="en-US" altLang="en-US" sz="2800" dirty="0" err="1">
                <a:ea typeface="ＭＳ Ｐゴシック" charset="-128"/>
              </a:rPr>
              <a:t>ada</a:t>
            </a:r>
            <a:r>
              <a:rPr lang="en-US" altLang="en-US" sz="2800" dirty="0">
                <a:ea typeface="ＭＳ Ｐゴシック" charset="-128"/>
              </a:rPr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800" dirty="0" err="1">
                <a:ea typeface="ＭＳ Ｐゴシック" charset="-128"/>
              </a:rPr>
              <a:t>Identifikasi</a:t>
            </a:r>
            <a:r>
              <a:rPr lang="en-US" altLang="en-US" sz="2800" dirty="0">
                <a:ea typeface="ＭＳ Ｐゴシック" charset="-128"/>
              </a:rPr>
              <a:t> unit-unit </a:t>
            </a:r>
            <a:r>
              <a:rPr lang="en-US" altLang="en-US" sz="2800" dirty="0" err="1">
                <a:ea typeface="ＭＳ Ｐゴシック" charset="-128"/>
              </a:rPr>
              <a:t>terkait</a:t>
            </a:r>
            <a:endParaRPr lang="en-US" altLang="en-US" sz="2800" dirty="0"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800" dirty="0" err="1">
                <a:ea typeface="ＭＳ Ｐゴシック" charset="-128"/>
              </a:rPr>
              <a:t>Identifikasi</a:t>
            </a:r>
            <a:r>
              <a:rPr lang="en-US" altLang="en-US" sz="2800" dirty="0">
                <a:ea typeface="ＭＳ Ｐゴシック" charset="-128"/>
              </a:rPr>
              <a:t> </a:t>
            </a:r>
            <a:r>
              <a:rPr lang="en-US" altLang="en-US" sz="2800" dirty="0" err="1">
                <a:ea typeface="ＭＳ Ｐゴシック" charset="-128"/>
              </a:rPr>
              <a:t>indikator-indikator</a:t>
            </a:r>
            <a:r>
              <a:rPr lang="en-US" altLang="en-US" sz="2800" dirty="0">
                <a:ea typeface="ＭＳ Ｐゴシック" charset="-128"/>
              </a:rPr>
              <a:t> yang </a:t>
            </a:r>
            <a:r>
              <a:rPr lang="en-US" altLang="en-US" sz="2800" dirty="0" err="1">
                <a:ea typeface="ＭＳ Ｐゴシック" charset="-128"/>
              </a:rPr>
              <a:t>dapat</a:t>
            </a:r>
            <a:r>
              <a:rPr lang="en-US" altLang="en-US" sz="2800" dirty="0">
                <a:ea typeface="ＭＳ Ｐゴシック" charset="-128"/>
              </a:rPr>
              <a:t> </a:t>
            </a:r>
            <a:r>
              <a:rPr lang="en-US" altLang="en-US" sz="2800" dirty="0" err="1">
                <a:ea typeface="ＭＳ Ｐゴシック" charset="-128"/>
              </a:rPr>
              <a:t>dimonitor</a:t>
            </a:r>
            <a:endParaRPr lang="en-US" altLang="en-US" sz="2800" dirty="0"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800" dirty="0" err="1">
                <a:ea typeface="ＭＳ Ｐゴシック" charset="-128"/>
              </a:rPr>
              <a:t>Susun</a:t>
            </a:r>
            <a:r>
              <a:rPr lang="en-US" altLang="en-US" sz="2800" dirty="0">
                <a:ea typeface="ＭＳ Ｐゴシック" charset="-128"/>
              </a:rPr>
              <a:t> </a:t>
            </a:r>
            <a:r>
              <a:rPr lang="en-US" altLang="en-US" sz="2800" dirty="0" err="1">
                <a:ea typeface="ＭＳ Ｐゴシック" charset="-128"/>
              </a:rPr>
              <a:t>indikator</a:t>
            </a:r>
            <a:endParaRPr lang="en-US" altLang="en-US" sz="2800" dirty="0"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800" dirty="0" err="1">
                <a:ea typeface="ＭＳ Ｐゴシック" charset="-128"/>
              </a:rPr>
              <a:t>Tetapkan</a:t>
            </a:r>
            <a:r>
              <a:rPr lang="en-US" altLang="en-US" sz="2800" dirty="0">
                <a:ea typeface="ＭＳ Ｐゴシック" charset="-128"/>
              </a:rPr>
              <a:t> </a:t>
            </a:r>
            <a:r>
              <a:rPr lang="en-US" altLang="en-US" sz="2800" dirty="0" err="1">
                <a:ea typeface="ＭＳ Ｐゴシック" charset="-128"/>
              </a:rPr>
              <a:t>metoda</a:t>
            </a:r>
            <a:r>
              <a:rPr lang="en-US" altLang="en-US" sz="2800" dirty="0">
                <a:ea typeface="ＭＳ Ｐゴシック" charset="-128"/>
              </a:rPr>
              <a:t> </a:t>
            </a:r>
            <a:r>
              <a:rPr lang="en-US" altLang="en-US" sz="2800" dirty="0" err="1">
                <a:ea typeface="ＭＳ Ｐゴシック" charset="-128"/>
              </a:rPr>
              <a:t>pengumpulan</a:t>
            </a:r>
            <a:r>
              <a:rPr lang="en-US" altLang="en-US" sz="2800" dirty="0">
                <a:ea typeface="ＭＳ Ｐゴシック" charset="-128"/>
              </a:rPr>
              <a:t> data dan </a:t>
            </a:r>
            <a:r>
              <a:rPr lang="en-US" altLang="en-US" sz="2800" dirty="0" err="1">
                <a:ea typeface="ＭＳ Ｐゴシック" charset="-128"/>
              </a:rPr>
              <a:t>sumber</a:t>
            </a:r>
            <a:r>
              <a:rPr lang="en-US" altLang="en-US" sz="2800" dirty="0">
                <a:ea typeface="ＭＳ Ｐゴシック" charset="-128"/>
              </a:rPr>
              <a:t> </a:t>
            </a:r>
            <a:r>
              <a:rPr lang="en-US" altLang="en-US" sz="2800" dirty="0" err="1">
                <a:ea typeface="ＭＳ Ｐゴシック" charset="-128"/>
              </a:rPr>
              <a:t>informasi</a:t>
            </a:r>
            <a:r>
              <a:rPr lang="en-US" altLang="en-US" sz="2800" dirty="0">
                <a:ea typeface="ＭＳ Ｐゴシック" charset="-128"/>
              </a:rPr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800" dirty="0" err="1">
                <a:ea typeface="ＭＳ Ｐゴシック" charset="-128"/>
              </a:rPr>
              <a:t>Tentukan</a:t>
            </a:r>
            <a:r>
              <a:rPr lang="en-US" altLang="en-US" sz="2800" dirty="0">
                <a:ea typeface="ＭＳ Ｐゴシック" charset="-128"/>
              </a:rPr>
              <a:t> </a:t>
            </a:r>
            <a:r>
              <a:rPr lang="en-US" altLang="en-US" sz="2800" dirty="0" err="1">
                <a:ea typeface="ＭＳ Ｐゴシック" charset="-128"/>
              </a:rPr>
              <a:t>metoda</a:t>
            </a:r>
            <a:r>
              <a:rPr lang="en-US" altLang="en-US" sz="2800" dirty="0">
                <a:ea typeface="ＭＳ Ｐゴシック" charset="-128"/>
              </a:rPr>
              <a:t> </a:t>
            </a:r>
            <a:r>
              <a:rPr lang="en-US" altLang="en-US" sz="2800" dirty="0" err="1">
                <a:ea typeface="ＭＳ Ｐゴシック" charset="-128"/>
              </a:rPr>
              <a:t>analisis</a:t>
            </a:r>
            <a:endParaRPr lang="en-US" altLang="en-US" sz="2800" dirty="0"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800" dirty="0" err="1">
                <a:ea typeface="ＭＳ Ｐゴシック" charset="-128"/>
              </a:rPr>
              <a:t>Sosialisasi</a:t>
            </a:r>
            <a:endParaRPr lang="en-US" altLang="en-US" sz="2800" dirty="0"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800" dirty="0" err="1">
                <a:ea typeface="ＭＳ Ｐゴシック" charset="-128"/>
              </a:rPr>
              <a:t>Tetapkan</a:t>
            </a:r>
            <a:r>
              <a:rPr lang="en-US" altLang="en-US" sz="2800" dirty="0">
                <a:ea typeface="ＭＳ Ｐゴシック" charset="-128"/>
              </a:rPr>
              <a:t> </a:t>
            </a:r>
            <a:r>
              <a:rPr lang="en-US" altLang="en-US" sz="2800" dirty="0" err="1">
                <a:ea typeface="ＭＳ Ｐゴシック" charset="-128"/>
              </a:rPr>
              <a:t>cara</a:t>
            </a:r>
            <a:r>
              <a:rPr lang="en-US" altLang="en-US" sz="2800" dirty="0">
                <a:ea typeface="ＭＳ Ｐゴシック" charset="-128"/>
              </a:rPr>
              <a:t> </a:t>
            </a:r>
            <a:r>
              <a:rPr lang="en-US" altLang="en-US" sz="2800" dirty="0" err="1">
                <a:ea typeface="ＭＳ Ｐゴシック" charset="-128"/>
              </a:rPr>
              <a:t>pelaporan</a:t>
            </a:r>
            <a:r>
              <a:rPr lang="en-US" altLang="en-US" sz="2800" dirty="0">
                <a:ea typeface="ＭＳ Ｐゴシック" charset="-128"/>
              </a:rPr>
              <a:t> </a:t>
            </a:r>
            <a:r>
              <a:rPr lang="en-US" altLang="en-US" sz="2800" dirty="0" err="1">
                <a:ea typeface="ＭＳ Ｐゴシック" charset="-128"/>
              </a:rPr>
              <a:t>indikator</a:t>
            </a:r>
            <a:endParaRPr lang="en-US" altLang="en-US" sz="2800" dirty="0">
              <a:ea typeface="ＭＳ Ｐゴシック" charset="-128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3" name="Persegi Panjang 22">
            <a:extLst>
              <a:ext uri="{FF2B5EF4-FFF2-40B4-BE49-F238E27FC236}">
                <a16:creationId xmlns:a16="http://schemas.microsoft.com/office/drawing/2014/main" id="{6D0D3C26-1E72-4125-920C-3BBF32FC1FE8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ersegi Panjang 23">
            <a:extLst>
              <a:ext uri="{FF2B5EF4-FFF2-40B4-BE49-F238E27FC236}">
                <a16:creationId xmlns:a16="http://schemas.microsoft.com/office/drawing/2014/main" id="{E56E8253-1029-4396-B059-4C8C6D98B53B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ersegi Panjang 24">
            <a:extLst>
              <a:ext uri="{FF2B5EF4-FFF2-40B4-BE49-F238E27FC236}">
                <a16:creationId xmlns:a16="http://schemas.microsoft.com/office/drawing/2014/main" id="{89EF4017-5079-4EC9-A4C1-2C43ED7D0C89}"/>
              </a:ext>
            </a:extLst>
          </p:cNvPr>
          <p:cNvSpPr/>
          <p:nvPr/>
        </p:nvSpPr>
        <p:spPr>
          <a:xfrm>
            <a:off x="11441413" y="6116714"/>
            <a:ext cx="748683" cy="741285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ambar 29" descr="Sebuah gambar berisi roda&#10;&#10;Deskripsi dihasilkan secara otomatis">
            <a:extLst>
              <a:ext uri="{FF2B5EF4-FFF2-40B4-BE49-F238E27FC236}">
                <a16:creationId xmlns:a16="http://schemas.microsoft.com/office/drawing/2014/main" id="{7F302FCF-3D20-4724-9CC4-EAC4182DC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724" y="1737932"/>
            <a:ext cx="192024" cy="188976"/>
          </a:xfrm>
          <a:prstGeom prst="rect">
            <a:avLst/>
          </a:prstGeom>
        </p:spPr>
      </p:pic>
      <p:pic>
        <p:nvPicPr>
          <p:cNvPr id="32" name="Gambar 31" descr="Sebuah gambar berisi roda&#10;&#10;Deskripsi dihasilkan secara otomatis">
            <a:extLst>
              <a:ext uri="{FF2B5EF4-FFF2-40B4-BE49-F238E27FC236}">
                <a16:creationId xmlns:a16="http://schemas.microsoft.com/office/drawing/2014/main" id="{5C3305C6-D8AD-428A-96E8-0188E159E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982" y="2194897"/>
            <a:ext cx="192024" cy="1889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DB8977-DA09-4633-9658-221EFB06691A}"/>
              </a:ext>
            </a:extLst>
          </p:cNvPr>
          <p:cNvSpPr txBox="1"/>
          <p:nvPr/>
        </p:nvSpPr>
        <p:spPr>
          <a:xfrm>
            <a:off x="5933174" y="520676"/>
            <a:ext cx="52216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itchFamily="34" charset="0"/>
              </a:rPr>
              <a:t>Penyusunan 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/>
                <a:cs typeface="Tahoma" pitchFamily="34" charset="0"/>
              </a:rPr>
              <a:t>I</a:t>
            </a:r>
            <a:r>
              <a:rPr kumimoji="0" lang="id-ID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itchFamily="34" charset="0"/>
              </a:rPr>
              <a:t>ndikator</a:t>
            </a:r>
          </a:p>
        </p:txBody>
      </p:sp>
      <p:pic>
        <p:nvPicPr>
          <p:cNvPr id="4" name="Gambar 31" descr="Sebuah gambar berisi roda&#10;&#10;Deskripsi dihasilkan secara otomatis">
            <a:extLst>
              <a:ext uri="{FF2B5EF4-FFF2-40B4-BE49-F238E27FC236}">
                <a16:creationId xmlns:a16="http://schemas.microsoft.com/office/drawing/2014/main" id="{C9F3AB85-5433-4579-AEB0-6C82638DC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933" y="2642462"/>
            <a:ext cx="192024" cy="188976"/>
          </a:xfrm>
          <a:prstGeom prst="rect">
            <a:avLst/>
          </a:prstGeom>
        </p:spPr>
      </p:pic>
      <p:pic>
        <p:nvPicPr>
          <p:cNvPr id="5" name="Gambar 31" descr="Sebuah gambar berisi roda&#10;&#10;Deskripsi dihasilkan secara otomatis">
            <a:extLst>
              <a:ext uri="{FF2B5EF4-FFF2-40B4-BE49-F238E27FC236}">
                <a16:creationId xmlns:a16="http://schemas.microsoft.com/office/drawing/2014/main" id="{EE3613DB-C20F-4A70-96EB-71E8BF9A2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090" y="3922970"/>
            <a:ext cx="192024" cy="188976"/>
          </a:xfrm>
          <a:prstGeom prst="rect">
            <a:avLst/>
          </a:prstGeom>
        </p:spPr>
      </p:pic>
      <p:pic>
        <p:nvPicPr>
          <p:cNvPr id="6" name="Gambar 31" descr="Sebuah gambar berisi roda&#10;&#10;Deskripsi dihasilkan secara otomatis">
            <a:extLst>
              <a:ext uri="{FF2B5EF4-FFF2-40B4-BE49-F238E27FC236}">
                <a16:creationId xmlns:a16="http://schemas.microsoft.com/office/drawing/2014/main" id="{9FBF156C-BAB0-49EA-9B1C-FA1EA405C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951" y="4753895"/>
            <a:ext cx="192024" cy="188976"/>
          </a:xfrm>
          <a:prstGeom prst="rect">
            <a:avLst/>
          </a:prstGeom>
        </p:spPr>
      </p:pic>
      <p:pic>
        <p:nvPicPr>
          <p:cNvPr id="7" name="Gambar 31" descr="Sebuah gambar berisi roda&#10;&#10;Deskripsi dihasilkan secara otomatis">
            <a:extLst>
              <a:ext uri="{FF2B5EF4-FFF2-40B4-BE49-F238E27FC236}">
                <a16:creationId xmlns:a16="http://schemas.microsoft.com/office/drawing/2014/main" id="{2BB2C3E4-4545-434A-9E24-3C920C5AE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982" y="5193509"/>
            <a:ext cx="192024" cy="188976"/>
          </a:xfrm>
          <a:prstGeom prst="rect">
            <a:avLst/>
          </a:prstGeom>
        </p:spPr>
      </p:pic>
      <p:pic>
        <p:nvPicPr>
          <p:cNvPr id="8" name="Gambar 31" descr="Sebuah gambar berisi roda&#10;&#10;Deskripsi dihasilkan secara otomatis">
            <a:extLst>
              <a:ext uri="{FF2B5EF4-FFF2-40B4-BE49-F238E27FC236}">
                <a16:creationId xmlns:a16="http://schemas.microsoft.com/office/drawing/2014/main" id="{4B46A407-DB7B-45B0-8E52-C3C435E9F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794" y="3465708"/>
            <a:ext cx="192024" cy="188976"/>
          </a:xfrm>
          <a:prstGeom prst="rect">
            <a:avLst/>
          </a:prstGeom>
        </p:spPr>
      </p:pic>
      <p:pic>
        <p:nvPicPr>
          <p:cNvPr id="9" name="Gambar 31" descr="Sebuah gambar berisi roda&#10;&#10;Deskripsi dihasilkan secara otomatis">
            <a:extLst>
              <a:ext uri="{FF2B5EF4-FFF2-40B4-BE49-F238E27FC236}">
                <a16:creationId xmlns:a16="http://schemas.microsoft.com/office/drawing/2014/main" id="{87F9B1A8-23F5-406F-AC42-27ECE847A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020" y="5648716"/>
            <a:ext cx="192024" cy="188976"/>
          </a:xfrm>
          <a:prstGeom prst="rect">
            <a:avLst/>
          </a:prstGeom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B6E322B0-C4CE-4E9E-8009-A7D9A2B384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0" r="-5544"/>
          <a:stretch/>
        </p:blipFill>
        <p:spPr bwMode="auto">
          <a:xfrm>
            <a:off x="-1504651" y="0"/>
            <a:ext cx="71332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097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811A1920-BFDB-4177-8377-35A9534EF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1144" y="-1"/>
            <a:ext cx="6130269" cy="6858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uLnTx/>
              <a:uFillTx/>
              <a:ea typeface="ＭＳ Ｐゴシック" charset="-128"/>
            </a:endParaRPr>
          </a:p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en-US" altLang="en-US" sz="2800" kern="0" dirty="0">
              <a:ea typeface="ＭＳ Ｐゴシック" charset="-128"/>
            </a:endParaRPr>
          </a:p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uLnTx/>
              <a:uFillTx/>
              <a:ea typeface="ＭＳ Ｐゴシック" charset="-128"/>
            </a:endParaRPr>
          </a:p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en-US" altLang="en-US" sz="2800" kern="0" dirty="0">
              <a:ea typeface="ＭＳ Ｐゴシック" charset="-128"/>
            </a:endParaRPr>
          </a:p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uLnTx/>
              <a:uFillTx/>
              <a:ea typeface="ＭＳ Ｐゴシック" charset="-128"/>
            </a:endParaRPr>
          </a:p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uLnTx/>
                <a:uFillTx/>
                <a:ea typeface="ＭＳ Ｐゴシック" charset="-128"/>
              </a:rPr>
              <a:t>Monitor proses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uLnTx/>
                <a:uFillTx/>
                <a:ea typeface="ＭＳ Ｐゴシック" charset="-128"/>
              </a:rPr>
              <a:t>pengumpulan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uLnTx/>
                <a:uFillTx/>
                <a:ea typeface="ＭＳ Ｐゴシック" charset="-128"/>
              </a:rPr>
              <a:t> data</a:t>
            </a:r>
          </a:p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uLnTx/>
                <a:uFillTx/>
                <a:ea typeface="ＭＳ Ｐゴシック" charset="-128"/>
              </a:rPr>
              <a:t>Monitor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uLnTx/>
                <a:uFillTx/>
                <a:ea typeface="ＭＳ Ｐゴシック" charset="-128"/>
              </a:rPr>
              <a:t>analisis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uLnTx/>
                <a:uFillTx/>
                <a:ea typeface="ＭＳ Ｐゴシック" charset="-128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uLnTx/>
                <a:uFillTx/>
                <a:ea typeface="ＭＳ Ｐゴシック" charset="-128"/>
              </a:rPr>
              <a:t>terhadap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uLnTx/>
                <a:uFillTx/>
                <a:ea typeface="ＭＳ Ｐゴシック" charset="-128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uLnTx/>
                <a:uFillTx/>
                <a:ea typeface="ＭＳ Ｐゴシック" charset="-128"/>
              </a:rPr>
              <a:t>indikator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uLnTx/>
                <a:uFillTx/>
                <a:ea typeface="ＭＳ Ｐゴシック" charset="-128"/>
              </a:rPr>
              <a:t> dan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uLnTx/>
                <a:uFillTx/>
                <a:ea typeface="ＭＳ Ｐゴシック" charset="-128"/>
              </a:rPr>
              <a:t>pelaporannya</a:t>
            </a:r>
            <a:endParaRPr kumimoji="0" lang="en-US" altLang="en-US" sz="3000" b="0" i="0" u="none" strike="noStrike" kern="0" cap="none" spc="0" normalizeH="0" baseline="0" noProof="0" dirty="0">
              <a:ln>
                <a:noFill/>
              </a:ln>
              <a:uLnTx/>
              <a:uFillTx/>
              <a:ea typeface="ＭＳ Ｐゴシック" charset="-128"/>
            </a:endParaRPr>
          </a:p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uLnTx/>
                <a:uFillTx/>
                <a:ea typeface="ＭＳ Ｐゴシック" charset="-128"/>
              </a:rPr>
              <a:t>Monitor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uLnTx/>
                <a:uFillTx/>
                <a:ea typeface="ＭＳ Ｐゴシック" charset="-128"/>
              </a:rPr>
              <a:t>penggunaan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uLnTx/>
                <a:uFillTx/>
                <a:ea typeface="ＭＳ Ｐゴシック" charset="-128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uLnTx/>
                <a:uFillTx/>
                <a:ea typeface="ＭＳ Ｐゴシック" charset="-128"/>
              </a:rPr>
              <a:t>hasil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uLnTx/>
                <a:uFillTx/>
                <a:ea typeface="ＭＳ Ｐゴシック" charset="-128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uLnTx/>
                <a:uFillTx/>
                <a:ea typeface="ＭＳ Ｐゴシック" charset="-128"/>
              </a:rPr>
              <a:t>analisis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uLnTx/>
                <a:uFillTx/>
                <a:ea typeface="ＭＳ Ｐゴシック" charset="-128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uLnTx/>
                <a:uFillTx/>
                <a:ea typeface="ＭＳ Ｐゴシック" charset="-128"/>
              </a:rPr>
              <a:t>indikator</a:t>
            </a:r>
            <a:endParaRPr kumimoji="0" lang="en-US" altLang="en-US" sz="3000" b="0" i="0" u="none" strike="noStrike" kern="0" cap="none" spc="0" normalizeH="0" baseline="0" noProof="0" dirty="0">
              <a:ln>
                <a:noFill/>
              </a:ln>
              <a:uLnTx/>
              <a:uFillTx/>
              <a:ea typeface="ＭＳ Ｐゴシック" charset="-128"/>
            </a:endParaRPr>
          </a:p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uLnTx/>
                <a:uFillTx/>
                <a:ea typeface="ＭＳ Ｐゴシック" charset="-128"/>
              </a:rPr>
              <a:t>Monitor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uLnTx/>
                <a:uFillTx/>
                <a:ea typeface="ＭＳ Ｐゴシック" charset="-128"/>
              </a:rPr>
              <a:t>tindak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uLnTx/>
                <a:uFillTx/>
                <a:ea typeface="ＭＳ Ｐゴシック" charset="-128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uLnTx/>
                <a:uFillTx/>
                <a:ea typeface="ＭＳ Ｐゴシック" charset="-128"/>
              </a:rPr>
              <a:t>lanjut</a:t>
            </a:r>
            <a:endParaRPr kumimoji="0" lang="en-US" altLang="en-US" sz="3000" b="0" i="0" u="none" strike="noStrike" kern="0" cap="none" spc="0" normalizeH="0" baseline="0" noProof="0" dirty="0">
              <a:ln>
                <a:noFill/>
              </a:ln>
              <a:uLnTx/>
              <a:uFillTx/>
              <a:ea typeface="ＭＳ Ｐゴシック" charset="-128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3" name="Persegi Panjang 22">
            <a:extLst>
              <a:ext uri="{FF2B5EF4-FFF2-40B4-BE49-F238E27FC236}">
                <a16:creationId xmlns:a16="http://schemas.microsoft.com/office/drawing/2014/main" id="{6D0D3C26-1E72-4125-920C-3BBF32FC1FE8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ersegi Panjang 23">
            <a:extLst>
              <a:ext uri="{FF2B5EF4-FFF2-40B4-BE49-F238E27FC236}">
                <a16:creationId xmlns:a16="http://schemas.microsoft.com/office/drawing/2014/main" id="{E56E8253-1029-4396-B059-4C8C6D98B53B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ersegi Panjang 24">
            <a:extLst>
              <a:ext uri="{FF2B5EF4-FFF2-40B4-BE49-F238E27FC236}">
                <a16:creationId xmlns:a16="http://schemas.microsoft.com/office/drawing/2014/main" id="{89EF4017-5079-4EC9-A4C1-2C43ED7D0C89}"/>
              </a:ext>
            </a:extLst>
          </p:cNvPr>
          <p:cNvSpPr/>
          <p:nvPr/>
        </p:nvSpPr>
        <p:spPr>
          <a:xfrm>
            <a:off x="11441413" y="6116714"/>
            <a:ext cx="748683" cy="741285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Gambar 31" descr="Sebuah gambar berisi roda&#10;&#10;Deskripsi dihasilkan secara otomatis">
            <a:extLst>
              <a:ext uri="{FF2B5EF4-FFF2-40B4-BE49-F238E27FC236}">
                <a16:creationId xmlns:a16="http://schemas.microsoft.com/office/drawing/2014/main" id="{5C3305C6-D8AD-428A-96E8-0188E159E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82" y="2506000"/>
            <a:ext cx="192024" cy="1889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DB8977-DA09-4633-9658-221EFB06691A}"/>
              </a:ext>
            </a:extLst>
          </p:cNvPr>
          <p:cNvSpPr txBox="1"/>
          <p:nvPr/>
        </p:nvSpPr>
        <p:spPr>
          <a:xfrm>
            <a:off x="5933174" y="876063"/>
            <a:ext cx="52216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itchFamily="34" charset="0"/>
              </a:rPr>
              <a:t>Penerapan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itchFamily="34" charset="0"/>
              </a:rPr>
              <a:t>Indikator</a:t>
            </a:r>
            <a:endParaRPr kumimoji="0" lang="id-ID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ahoma" pitchFamily="34" charset="0"/>
            </a:endParaRPr>
          </a:p>
        </p:txBody>
      </p:sp>
      <p:pic>
        <p:nvPicPr>
          <p:cNvPr id="4" name="Gambar 31" descr="Sebuah gambar berisi roda&#10;&#10;Deskripsi dihasilkan secara otomatis">
            <a:extLst>
              <a:ext uri="{FF2B5EF4-FFF2-40B4-BE49-F238E27FC236}">
                <a16:creationId xmlns:a16="http://schemas.microsoft.com/office/drawing/2014/main" id="{C9F3AB85-5433-4579-AEB0-6C82638DC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82" y="3041462"/>
            <a:ext cx="192024" cy="188976"/>
          </a:xfrm>
          <a:prstGeom prst="rect">
            <a:avLst/>
          </a:prstGeom>
        </p:spPr>
      </p:pic>
      <p:pic>
        <p:nvPicPr>
          <p:cNvPr id="5" name="Gambar 31" descr="Sebuah gambar berisi roda&#10;&#10;Deskripsi dihasilkan secara otomatis">
            <a:extLst>
              <a:ext uri="{FF2B5EF4-FFF2-40B4-BE49-F238E27FC236}">
                <a16:creationId xmlns:a16="http://schemas.microsoft.com/office/drawing/2014/main" id="{EE3613DB-C20F-4A70-96EB-71E8BF9A2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82" y="3929394"/>
            <a:ext cx="192024" cy="188976"/>
          </a:xfrm>
          <a:prstGeom prst="rect">
            <a:avLst/>
          </a:prstGeom>
        </p:spPr>
      </p:pic>
      <p:pic>
        <p:nvPicPr>
          <p:cNvPr id="1026" name="Picture 2" descr="Penerapan Program dan Evaluasi | Anak Hebat Mandiri">
            <a:extLst>
              <a:ext uri="{FF2B5EF4-FFF2-40B4-BE49-F238E27FC236}">
                <a16:creationId xmlns:a16="http://schemas.microsoft.com/office/drawing/2014/main" id="{9F1752D6-2C8E-42C5-BF66-4FC2011240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2" r="5692" b="9007"/>
          <a:stretch/>
        </p:blipFill>
        <p:spPr bwMode="auto">
          <a:xfrm>
            <a:off x="-6602044" y="24062"/>
            <a:ext cx="118734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ambar 31" descr="Sebuah gambar berisi roda&#10;&#10;Deskripsi dihasilkan secara otomatis">
            <a:extLst>
              <a:ext uri="{FF2B5EF4-FFF2-40B4-BE49-F238E27FC236}">
                <a16:creationId xmlns:a16="http://schemas.microsoft.com/office/drawing/2014/main" id="{3D14488C-2AEE-4AA7-8811-F59A54895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82" y="4803048"/>
            <a:ext cx="192024" cy="1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67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811A1920-BFDB-4177-8377-35A9534EF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1144" y="-1"/>
            <a:ext cx="5806615" cy="6858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uLnTx/>
              <a:uFillTx/>
              <a:ea typeface="ＭＳ Ｐゴシック" charset="-128"/>
            </a:endParaRPr>
          </a:p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en-US" altLang="en-US" sz="2800" kern="0" dirty="0">
              <a:ea typeface="ＭＳ Ｐゴシック" charset="-128"/>
            </a:endParaRPr>
          </a:p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uLnTx/>
              <a:uFillTx/>
              <a:ea typeface="ＭＳ Ｐゴシック" charset="-128"/>
            </a:endParaRPr>
          </a:p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en-US" altLang="en-US" sz="2800" kern="0" dirty="0">
              <a:ea typeface="ＭＳ Ｐゴシック" charset="-128"/>
            </a:endParaRPr>
          </a:p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uLnTx/>
              <a:uFillTx/>
              <a:ea typeface="ＭＳ Ｐゴシック" charset="-128"/>
            </a:endParaRPr>
          </a:p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uLnTx/>
                <a:uFillTx/>
                <a:ea typeface="ＭＳ Ｐゴシック" charset="-128"/>
              </a:rPr>
              <a:t>	Review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uLnTx/>
                <a:uFillTx/>
                <a:ea typeface="ＭＳ Ｐゴシック" charset="-128"/>
              </a:rPr>
              <a:t>indikator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uLnTx/>
              <a:uFillTx/>
              <a:ea typeface="ＭＳ Ｐゴシック" charset="-128"/>
            </a:endParaRPr>
          </a:p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uLnTx/>
                <a:uFillTx/>
                <a:ea typeface="ＭＳ Ｐゴシック" charset="-128"/>
              </a:rPr>
              <a:t>	Review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uLnTx/>
                <a:uFillTx/>
                <a:ea typeface="ＭＳ Ｐゴシック" charset="-128"/>
              </a:rPr>
              <a:t>cara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uLnTx/>
                <a:uFillTx/>
                <a:ea typeface="ＭＳ Ｐゴシック" charset="-128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uLnTx/>
                <a:uFillTx/>
                <a:ea typeface="ＭＳ Ｐゴシック" charset="-128"/>
              </a:rPr>
              <a:t>pengumpulan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uLnTx/>
                <a:uFillTx/>
                <a:ea typeface="ＭＳ Ｐゴシック" charset="-128"/>
              </a:rPr>
              <a:t> data, 	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uLnTx/>
                <a:uFillTx/>
                <a:ea typeface="ＭＳ Ｐゴシック" charset="-128"/>
              </a:rPr>
              <a:t>analisis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uLnTx/>
                <a:uFillTx/>
                <a:ea typeface="ＭＳ Ｐゴシック" charset="-128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uLnTx/>
                <a:uFillTx/>
                <a:ea typeface="ＭＳ Ｐゴシック" charset="-128"/>
              </a:rPr>
              <a:t>hasil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uLnTx/>
                <a:uFillTx/>
                <a:ea typeface="ＭＳ Ｐゴシック" charset="-128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uLnTx/>
                <a:uFillTx/>
                <a:ea typeface="ＭＳ Ｐゴシック" charset="-128"/>
              </a:rPr>
              <a:t>analisis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uLnTx/>
                <a:uFillTx/>
                <a:ea typeface="ＭＳ Ｐゴシック" charset="-128"/>
              </a:rPr>
              <a:t>, 	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uLnTx/>
                <a:uFillTx/>
                <a:ea typeface="ＭＳ Ｐゴシック" charset="-128"/>
              </a:rPr>
              <a:t>pemanfaatan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uLnTx/>
                <a:uFillTx/>
                <a:ea typeface="ＭＳ Ｐゴシック" charset="-128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uLnTx/>
                <a:uFillTx/>
                <a:ea typeface="ＭＳ Ｐゴシック" charset="-128"/>
              </a:rPr>
              <a:t>indikator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uLnTx/>
                <a:uFillTx/>
                <a:ea typeface="ＭＳ Ｐゴシック" charset="-128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uLnTx/>
                <a:uFillTx/>
                <a:ea typeface="ＭＳ Ｐゴシック" charset="-128"/>
              </a:rPr>
              <a:t>untuk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uLnTx/>
                <a:uFillTx/>
                <a:ea typeface="ＭＳ Ｐゴシック" charset="-128"/>
              </a:rPr>
              <a:t> 	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uLnTx/>
                <a:uFillTx/>
                <a:ea typeface="ＭＳ Ｐゴシック" charset="-128"/>
              </a:rPr>
              <a:t>perbaikan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uLnTx/>
                <a:uFillTx/>
                <a:ea typeface="ＭＳ Ｐゴシック" charset="-128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uLnTx/>
                <a:uFillTx/>
                <a:ea typeface="ＭＳ Ｐゴシック" charset="-128"/>
              </a:rPr>
              <a:t>tindak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uLnTx/>
                <a:uFillTx/>
                <a:ea typeface="ＭＳ Ｐゴシック" charset="-128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uLnTx/>
                <a:uFillTx/>
                <a:ea typeface="ＭＳ Ｐゴシック" charset="-128"/>
              </a:rPr>
              <a:t>lanjut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uLnTx/>
                <a:uFillTx/>
                <a:ea typeface="ＭＳ Ｐゴシック" charset="-128"/>
              </a:rPr>
              <a:t> 	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uLnTx/>
                <a:uFillTx/>
                <a:ea typeface="ＭＳ Ｐゴシック" charset="-128"/>
              </a:rPr>
              <a:t>perbaikan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uLnTx/>
              <a:uFillTx/>
              <a:ea typeface="ＭＳ Ｐゴシック" charset="-128"/>
            </a:endParaRPr>
          </a:p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uLnTx/>
                <a:uFillTx/>
                <a:ea typeface="ＭＳ Ｐゴシック" charset="-128"/>
              </a:rPr>
              <a:t>	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uLnTx/>
                <a:uFillTx/>
                <a:ea typeface="ＭＳ Ｐゴシック" charset="-128"/>
              </a:rPr>
              <a:t>Perbaikan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uLnTx/>
                <a:uFillTx/>
                <a:ea typeface="ＭＳ Ｐゴシック" charset="-128"/>
              </a:rPr>
              <a:t>/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uLnTx/>
                <a:uFillTx/>
                <a:ea typeface="ＭＳ Ｐゴシック" charset="-128"/>
              </a:rPr>
              <a:t>penambahan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uLnTx/>
                <a:uFillTx/>
                <a:ea typeface="ＭＳ Ｐゴシック" charset="-128"/>
              </a:rPr>
              <a:t>/ 	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uLnTx/>
                <a:uFillTx/>
                <a:ea typeface="ＭＳ Ｐゴシック" charset="-128"/>
              </a:rPr>
              <a:t>pengurangan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uLnTx/>
                <a:uFillTx/>
                <a:ea typeface="ＭＳ Ｐゴシック" charset="-128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uLnTx/>
                <a:uFillTx/>
                <a:ea typeface="ＭＳ Ｐゴシック" charset="-128"/>
              </a:rPr>
              <a:t>indikator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uLnTx/>
              <a:uFillTx/>
              <a:ea typeface="ＭＳ Ｐゴシック" charset="-128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3" name="Persegi Panjang 22">
            <a:extLst>
              <a:ext uri="{FF2B5EF4-FFF2-40B4-BE49-F238E27FC236}">
                <a16:creationId xmlns:a16="http://schemas.microsoft.com/office/drawing/2014/main" id="{6D0D3C26-1E72-4125-920C-3BBF32FC1FE8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ersegi Panjang 23">
            <a:extLst>
              <a:ext uri="{FF2B5EF4-FFF2-40B4-BE49-F238E27FC236}">
                <a16:creationId xmlns:a16="http://schemas.microsoft.com/office/drawing/2014/main" id="{E56E8253-1029-4396-B059-4C8C6D98B53B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ersegi Panjang 24">
            <a:extLst>
              <a:ext uri="{FF2B5EF4-FFF2-40B4-BE49-F238E27FC236}">
                <a16:creationId xmlns:a16="http://schemas.microsoft.com/office/drawing/2014/main" id="{89EF4017-5079-4EC9-A4C1-2C43ED7D0C89}"/>
              </a:ext>
            </a:extLst>
          </p:cNvPr>
          <p:cNvSpPr/>
          <p:nvPr/>
        </p:nvSpPr>
        <p:spPr>
          <a:xfrm>
            <a:off x="11441413" y="6116714"/>
            <a:ext cx="748683" cy="741285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Gambar 31" descr="Sebuah gambar berisi roda&#10;&#10;Deskripsi dihasilkan secara otomatis">
            <a:extLst>
              <a:ext uri="{FF2B5EF4-FFF2-40B4-BE49-F238E27FC236}">
                <a16:creationId xmlns:a16="http://schemas.microsoft.com/office/drawing/2014/main" id="{5C3305C6-D8AD-428A-96E8-0188E159E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03" y="2489958"/>
            <a:ext cx="192024" cy="1889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DB8977-DA09-4633-9658-221EFB06691A}"/>
              </a:ext>
            </a:extLst>
          </p:cNvPr>
          <p:cNvSpPr txBox="1"/>
          <p:nvPr/>
        </p:nvSpPr>
        <p:spPr>
          <a:xfrm>
            <a:off x="5933174" y="876063"/>
            <a:ext cx="52216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itchFamily="34" charset="0"/>
              </a:rPr>
              <a:t>Review</a:t>
            </a:r>
            <a:endParaRPr kumimoji="0" lang="id-ID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ahoma" pitchFamily="34" charset="0"/>
            </a:endParaRPr>
          </a:p>
        </p:txBody>
      </p:sp>
      <p:pic>
        <p:nvPicPr>
          <p:cNvPr id="4" name="Gambar 31" descr="Sebuah gambar berisi roda&#10;&#10;Deskripsi dihasilkan secara otomatis">
            <a:extLst>
              <a:ext uri="{FF2B5EF4-FFF2-40B4-BE49-F238E27FC236}">
                <a16:creationId xmlns:a16="http://schemas.microsoft.com/office/drawing/2014/main" id="{C9F3AB85-5433-4579-AEB0-6C82638DC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797" y="2961251"/>
            <a:ext cx="192024" cy="188976"/>
          </a:xfrm>
          <a:prstGeom prst="rect">
            <a:avLst/>
          </a:prstGeom>
        </p:spPr>
      </p:pic>
      <p:pic>
        <p:nvPicPr>
          <p:cNvPr id="5" name="Gambar 31" descr="Sebuah gambar berisi roda&#10;&#10;Deskripsi dihasilkan secara otomatis">
            <a:extLst>
              <a:ext uri="{FF2B5EF4-FFF2-40B4-BE49-F238E27FC236}">
                <a16:creationId xmlns:a16="http://schemas.microsoft.com/office/drawing/2014/main" id="{EE3613DB-C20F-4A70-96EB-71E8BF9A2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880" y="4962246"/>
            <a:ext cx="192024" cy="18897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DDF1B7A-DA87-4BFE-B449-8366FFFDDF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5" r="24884"/>
          <a:stretch/>
        </p:blipFill>
        <p:spPr bwMode="auto">
          <a:xfrm>
            <a:off x="-320990" y="-1"/>
            <a:ext cx="5632133" cy="689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973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ementerian Pariwisata dan Ekonomi Kreatif RI | Monitoring dan Evaluasi  Anggaran Tahun Anggaran 2018-2019">
            <a:extLst>
              <a:ext uri="{FF2B5EF4-FFF2-40B4-BE49-F238E27FC236}">
                <a16:creationId xmlns:a16="http://schemas.microsoft.com/office/drawing/2014/main" id="{71085D53-D4B1-440F-94B0-13C385179E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6" t="6424" r="-1"/>
          <a:stretch/>
        </p:blipFill>
        <p:spPr bwMode="auto">
          <a:xfrm>
            <a:off x="8001521" y="-56026"/>
            <a:ext cx="5588000" cy="692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ersegi Panjang 3">
            <a:extLst>
              <a:ext uri="{FF2B5EF4-FFF2-40B4-BE49-F238E27FC236}">
                <a16:creationId xmlns:a16="http://schemas.microsoft.com/office/drawing/2014/main" id="{D557BE75-C31F-4A64-AC33-381E58303859}"/>
              </a:ext>
            </a:extLst>
          </p:cNvPr>
          <p:cNvSpPr/>
          <p:nvPr/>
        </p:nvSpPr>
        <p:spPr>
          <a:xfrm>
            <a:off x="1" y="0"/>
            <a:ext cx="934720" cy="3556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41608813-002E-4320-98C2-FACE9BB2C58E}"/>
              </a:ext>
            </a:extLst>
          </p:cNvPr>
          <p:cNvSpPr/>
          <p:nvPr/>
        </p:nvSpPr>
        <p:spPr>
          <a:xfrm>
            <a:off x="934721" y="0"/>
            <a:ext cx="182879" cy="35560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Judul 1">
            <a:extLst>
              <a:ext uri="{FF2B5EF4-FFF2-40B4-BE49-F238E27FC236}">
                <a16:creationId xmlns:a16="http://schemas.microsoft.com/office/drawing/2014/main" id="{DDDA250A-B6AE-4338-A6FD-0A17063D9D2D}"/>
              </a:ext>
            </a:extLst>
          </p:cNvPr>
          <p:cNvSpPr txBox="1">
            <a:spLocks/>
          </p:cNvSpPr>
          <p:nvPr/>
        </p:nvSpPr>
        <p:spPr>
          <a:xfrm>
            <a:off x="962611" y="2514600"/>
            <a:ext cx="4892531" cy="200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j-cs"/>
              </a:rPr>
              <a:t>Evaluasi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j-cs"/>
              </a:rPr>
              <a:t> dan Ongoing Monitoring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1" name="Persegi Panjang 10">
            <a:extLst>
              <a:ext uri="{FF2B5EF4-FFF2-40B4-BE49-F238E27FC236}">
                <a16:creationId xmlns:a16="http://schemas.microsoft.com/office/drawing/2014/main" id="{25E6C256-E7D4-4CCD-B277-40D32AD361F0}"/>
              </a:ext>
            </a:extLst>
          </p:cNvPr>
          <p:cNvSpPr/>
          <p:nvPr/>
        </p:nvSpPr>
        <p:spPr>
          <a:xfrm>
            <a:off x="0" y="6675120"/>
            <a:ext cx="5455919" cy="19812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ersegi Panjang 11">
            <a:extLst>
              <a:ext uri="{FF2B5EF4-FFF2-40B4-BE49-F238E27FC236}">
                <a16:creationId xmlns:a16="http://schemas.microsoft.com/office/drawing/2014/main" id="{9FE058F5-622D-4C2B-B567-BD4349F84143}"/>
              </a:ext>
            </a:extLst>
          </p:cNvPr>
          <p:cNvSpPr/>
          <p:nvPr/>
        </p:nvSpPr>
        <p:spPr>
          <a:xfrm>
            <a:off x="5364479" y="6675120"/>
            <a:ext cx="182879" cy="19812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ersegi Panjang 12">
            <a:extLst>
              <a:ext uri="{FF2B5EF4-FFF2-40B4-BE49-F238E27FC236}">
                <a16:creationId xmlns:a16="http://schemas.microsoft.com/office/drawing/2014/main" id="{D70566A0-29A9-43EB-B242-E36D50FAD0A0}"/>
              </a:ext>
            </a:extLst>
          </p:cNvPr>
          <p:cNvSpPr/>
          <p:nvPr/>
        </p:nvSpPr>
        <p:spPr>
          <a:xfrm>
            <a:off x="7625602" y="-16615"/>
            <a:ext cx="792480" cy="6891230"/>
          </a:xfrm>
          <a:prstGeom prst="rect">
            <a:avLst/>
          </a:prstGeom>
          <a:solidFill>
            <a:srgbClr val="004A74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290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10581D-BE8B-47B8-AED3-110B409E24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99" r="27892"/>
          <a:stretch/>
        </p:blipFill>
        <p:spPr>
          <a:xfrm>
            <a:off x="8021842" y="0"/>
            <a:ext cx="4807169" cy="6858000"/>
          </a:xfrm>
          <a:prstGeom prst="rect">
            <a:avLst/>
          </a:prstGeom>
        </p:spPr>
      </p:pic>
      <p:sp>
        <p:nvSpPr>
          <p:cNvPr id="4" name="Persegi Panjang 3">
            <a:extLst>
              <a:ext uri="{FF2B5EF4-FFF2-40B4-BE49-F238E27FC236}">
                <a16:creationId xmlns:a16="http://schemas.microsoft.com/office/drawing/2014/main" id="{D557BE75-C31F-4A64-AC33-381E58303859}"/>
              </a:ext>
            </a:extLst>
          </p:cNvPr>
          <p:cNvSpPr/>
          <p:nvPr/>
        </p:nvSpPr>
        <p:spPr>
          <a:xfrm>
            <a:off x="1" y="0"/>
            <a:ext cx="934720" cy="3556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41608813-002E-4320-98C2-FACE9BB2C58E}"/>
              </a:ext>
            </a:extLst>
          </p:cNvPr>
          <p:cNvSpPr/>
          <p:nvPr/>
        </p:nvSpPr>
        <p:spPr>
          <a:xfrm>
            <a:off x="934721" y="0"/>
            <a:ext cx="182879" cy="35560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Judul 1">
            <a:extLst>
              <a:ext uri="{FF2B5EF4-FFF2-40B4-BE49-F238E27FC236}">
                <a16:creationId xmlns:a16="http://schemas.microsoft.com/office/drawing/2014/main" id="{DDDA250A-B6AE-4338-A6FD-0A17063D9D2D}"/>
              </a:ext>
            </a:extLst>
          </p:cNvPr>
          <p:cNvSpPr txBox="1">
            <a:spLocks/>
          </p:cNvSpPr>
          <p:nvPr/>
        </p:nvSpPr>
        <p:spPr>
          <a:xfrm>
            <a:off x="962611" y="2514600"/>
            <a:ext cx="4892531" cy="200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j-cs"/>
              </a:rPr>
              <a:t>Profil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j-cs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j-cs"/>
              </a:rPr>
              <a:t>Indikator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1" name="Persegi Panjang 10">
            <a:extLst>
              <a:ext uri="{FF2B5EF4-FFF2-40B4-BE49-F238E27FC236}">
                <a16:creationId xmlns:a16="http://schemas.microsoft.com/office/drawing/2014/main" id="{25E6C256-E7D4-4CCD-B277-40D32AD361F0}"/>
              </a:ext>
            </a:extLst>
          </p:cNvPr>
          <p:cNvSpPr/>
          <p:nvPr/>
        </p:nvSpPr>
        <p:spPr>
          <a:xfrm>
            <a:off x="0" y="6675120"/>
            <a:ext cx="5455919" cy="19812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ersegi Panjang 11">
            <a:extLst>
              <a:ext uri="{FF2B5EF4-FFF2-40B4-BE49-F238E27FC236}">
                <a16:creationId xmlns:a16="http://schemas.microsoft.com/office/drawing/2014/main" id="{9FE058F5-622D-4C2B-B567-BD4349F84143}"/>
              </a:ext>
            </a:extLst>
          </p:cNvPr>
          <p:cNvSpPr/>
          <p:nvPr/>
        </p:nvSpPr>
        <p:spPr>
          <a:xfrm>
            <a:off x="5364479" y="6675120"/>
            <a:ext cx="182879" cy="19812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ersegi Panjang 12">
            <a:extLst>
              <a:ext uri="{FF2B5EF4-FFF2-40B4-BE49-F238E27FC236}">
                <a16:creationId xmlns:a16="http://schemas.microsoft.com/office/drawing/2014/main" id="{D70566A0-29A9-43EB-B242-E36D50FAD0A0}"/>
              </a:ext>
            </a:extLst>
          </p:cNvPr>
          <p:cNvSpPr/>
          <p:nvPr/>
        </p:nvSpPr>
        <p:spPr>
          <a:xfrm>
            <a:off x="7625602" y="-16615"/>
            <a:ext cx="792480" cy="6891230"/>
          </a:xfrm>
          <a:prstGeom prst="rect">
            <a:avLst/>
          </a:prstGeom>
          <a:solidFill>
            <a:srgbClr val="004A74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566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 7">
            <a:extLst>
              <a:ext uri="{FF2B5EF4-FFF2-40B4-BE49-F238E27FC236}">
                <a16:creationId xmlns:a16="http://schemas.microsoft.com/office/drawing/2014/main" id="{B179437E-1ACE-4C2F-9E41-4AD1712C50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2866270"/>
              </p:ext>
            </p:extLst>
          </p:nvPr>
        </p:nvGraphicFramePr>
        <p:xfrm>
          <a:off x="1470660" y="228442"/>
          <a:ext cx="9921240" cy="617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1340">
                  <a:extLst>
                    <a:ext uri="{9D8B030D-6E8A-4147-A177-3AD203B41FA5}">
                      <a16:colId xmlns:a16="http://schemas.microsoft.com/office/drawing/2014/main" val="3891692776"/>
                    </a:ext>
                  </a:extLst>
                </a:gridCol>
                <a:gridCol w="6819900">
                  <a:extLst>
                    <a:ext uri="{9D8B030D-6E8A-4147-A177-3AD203B41FA5}">
                      <a16:colId xmlns:a16="http://schemas.microsoft.com/office/drawing/2014/main" val="2211826707"/>
                    </a:ext>
                  </a:extLst>
                </a:gridCol>
              </a:tblGrid>
              <a:tr h="4600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3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Indikator</a:t>
                      </a:r>
                      <a:endParaRPr kumimoji="0" lang="en-US" alt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T="72000" marB="7200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3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Diisi</a:t>
                      </a:r>
                      <a:r>
                        <a:rPr kumimoji="0" lang="en-US" altLang="en-US" sz="3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3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dengan</a:t>
                      </a:r>
                      <a:r>
                        <a:rPr kumimoji="0" lang="en-US" altLang="en-US" sz="3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3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Judul</a:t>
                      </a:r>
                      <a:r>
                        <a:rPr kumimoji="0" lang="en-US" altLang="en-US" sz="3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3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Indikator</a:t>
                      </a:r>
                      <a:endParaRPr kumimoji="0" lang="en-US" alt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T="72000" marB="72000" horzOverflow="overflow"/>
                </a:tc>
                <a:extLst>
                  <a:ext uri="{0D108BD9-81ED-4DB2-BD59-A6C34878D82A}">
                    <a16:rowId xmlns:a16="http://schemas.microsoft.com/office/drawing/2014/main" val="1932713838"/>
                  </a:ext>
                </a:extLst>
              </a:tr>
              <a:tr h="4600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Dimensi mutu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Diisi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dengan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dimensi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mutu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yang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terkait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dengan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indikator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/>
                </a:tc>
                <a:extLst>
                  <a:ext uri="{0D108BD9-81ED-4DB2-BD59-A6C34878D82A}">
                    <a16:rowId xmlns:a16="http://schemas.microsoft.com/office/drawing/2014/main" val="4153707356"/>
                  </a:ext>
                </a:extLst>
              </a:tr>
              <a:tr h="5808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Tujuan indikator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Diisi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dengan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apa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yang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ingin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ditunjukkan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dengan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indikator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tsb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apa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maksud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dari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penggunaan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indikator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);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untuk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memberi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petunjuk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/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tanda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bahwa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…….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/>
                </a:tc>
                <a:extLst>
                  <a:ext uri="{0D108BD9-81ED-4DB2-BD59-A6C34878D82A}">
                    <a16:rowId xmlns:a16="http://schemas.microsoft.com/office/drawing/2014/main" val="2218859096"/>
                  </a:ext>
                </a:extLst>
              </a:tr>
              <a:tr h="5808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Rationalisasi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Diisi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dengan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latar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belakang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dan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alasan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mengapa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indikator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tsb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perlu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diambil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sebagai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alat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pengukuran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kinerja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/>
                </a:tc>
                <a:extLst>
                  <a:ext uri="{0D108BD9-81ED-4DB2-BD59-A6C34878D82A}">
                    <a16:rowId xmlns:a16="http://schemas.microsoft.com/office/drawing/2014/main" val="2454360556"/>
                  </a:ext>
                </a:extLst>
              </a:tr>
              <a:tr h="5808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Definisi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terminologi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yang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digunakan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Jika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ada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istilah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yang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perlu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dijelaskan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maka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didefinisikan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pada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kolom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ini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/>
                </a:tc>
                <a:extLst>
                  <a:ext uri="{0D108BD9-81ED-4DB2-BD59-A6C34878D82A}">
                    <a16:rowId xmlns:a16="http://schemas.microsoft.com/office/drawing/2014/main" val="411204419"/>
                  </a:ext>
                </a:extLst>
              </a:tr>
              <a:tr h="5808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Frekuensi updating data (pengumpulan data)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Diisi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dengan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kapan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pengumpulan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data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harus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dilakukan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apakah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tiap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hari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seminggu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sekali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tiap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bulan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sekali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atau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tiap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tiga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bulan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sekali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/>
                </a:tc>
                <a:extLst>
                  <a:ext uri="{0D108BD9-81ED-4DB2-BD59-A6C34878D82A}">
                    <a16:rowId xmlns:a16="http://schemas.microsoft.com/office/drawing/2014/main" val="2496522443"/>
                  </a:ext>
                </a:extLst>
              </a:tr>
            </a:tbl>
          </a:graphicData>
        </a:graphic>
      </p:graphicFrame>
      <p:pic>
        <p:nvPicPr>
          <p:cNvPr id="17" name="Gambar 16">
            <a:extLst>
              <a:ext uri="{FF2B5EF4-FFF2-40B4-BE49-F238E27FC236}">
                <a16:creationId xmlns:a16="http://schemas.microsoft.com/office/drawing/2014/main" id="{8B294B3C-0562-485D-BB86-56AB99027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  <p:sp>
        <p:nvSpPr>
          <p:cNvPr id="18" name="Persegi Panjang 17">
            <a:extLst>
              <a:ext uri="{FF2B5EF4-FFF2-40B4-BE49-F238E27FC236}">
                <a16:creationId xmlns:a16="http://schemas.microsoft.com/office/drawing/2014/main" id="{1EDCD92B-0B95-440F-89CB-4DBA7E49D947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114B860C-9FCD-4A27-A4FB-40A935257068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910858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ersegi Panjang 22">
            <a:extLst>
              <a:ext uri="{FF2B5EF4-FFF2-40B4-BE49-F238E27FC236}">
                <a16:creationId xmlns:a16="http://schemas.microsoft.com/office/drawing/2014/main" id="{6D0D3C26-1E72-4125-920C-3BBF32FC1FE8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ersegi Panjang 23">
            <a:extLst>
              <a:ext uri="{FF2B5EF4-FFF2-40B4-BE49-F238E27FC236}">
                <a16:creationId xmlns:a16="http://schemas.microsoft.com/office/drawing/2014/main" id="{E56E8253-1029-4396-B059-4C8C6D98B53B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ersegi Panjang 24">
            <a:extLst>
              <a:ext uri="{FF2B5EF4-FFF2-40B4-BE49-F238E27FC236}">
                <a16:creationId xmlns:a16="http://schemas.microsoft.com/office/drawing/2014/main" id="{89EF4017-5079-4EC9-A4C1-2C43ED7D0C89}"/>
              </a:ext>
            </a:extLst>
          </p:cNvPr>
          <p:cNvSpPr/>
          <p:nvPr/>
        </p:nvSpPr>
        <p:spPr>
          <a:xfrm>
            <a:off x="11441413" y="6116714"/>
            <a:ext cx="748683" cy="741285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Gambar 31" descr="Sebuah gambar berisi roda&#10;&#10;Deskripsi dihasilkan secara otomatis">
            <a:extLst>
              <a:ext uri="{FF2B5EF4-FFF2-40B4-BE49-F238E27FC236}">
                <a16:creationId xmlns:a16="http://schemas.microsoft.com/office/drawing/2014/main" id="{5C3305C6-D8AD-428A-96E8-0188E159E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361" y="5069460"/>
            <a:ext cx="192024" cy="1889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DB8977-DA09-4633-9658-221EFB06691A}"/>
              </a:ext>
            </a:extLst>
          </p:cNvPr>
          <p:cNvSpPr txBox="1"/>
          <p:nvPr/>
        </p:nvSpPr>
        <p:spPr>
          <a:xfrm>
            <a:off x="1036320" y="1301632"/>
            <a:ext cx="915828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5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itchFamily="34" charset="0"/>
              </a:rPr>
              <a:t>Mengapa perlu melakukan pengukuran ?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D4ED6F55-FD51-4CF2-BAAA-8AFFEA62C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" y="3596640"/>
            <a:ext cx="90297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279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 7">
            <a:extLst>
              <a:ext uri="{FF2B5EF4-FFF2-40B4-BE49-F238E27FC236}">
                <a16:creationId xmlns:a16="http://schemas.microsoft.com/office/drawing/2014/main" id="{B179437E-1ACE-4C2F-9E41-4AD1712C50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7710163"/>
              </p:ext>
            </p:extLst>
          </p:nvPr>
        </p:nvGraphicFramePr>
        <p:xfrm>
          <a:off x="1135380" y="507842"/>
          <a:ext cx="9921240" cy="5154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5120">
                  <a:extLst>
                    <a:ext uri="{9D8B030D-6E8A-4147-A177-3AD203B41FA5}">
                      <a16:colId xmlns:a16="http://schemas.microsoft.com/office/drawing/2014/main" val="3891692776"/>
                    </a:ext>
                  </a:extLst>
                </a:gridCol>
                <a:gridCol w="7056120">
                  <a:extLst>
                    <a:ext uri="{9D8B030D-6E8A-4147-A177-3AD203B41FA5}">
                      <a16:colId xmlns:a16="http://schemas.microsoft.com/office/drawing/2014/main" val="2211826707"/>
                    </a:ext>
                  </a:extLst>
                </a:gridCol>
              </a:tblGrid>
              <a:tr h="4600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3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Indikator</a:t>
                      </a:r>
                      <a:endParaRPr kumimoji="0" lang="en-US" alt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T="72000" marB="7200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3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Diisi</a:t>
                      </a:r>
                      <a:r>
                        <a:rPr kumimoji="0" lang="en-US" altLang="en-US" sz="3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3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dengan</a:t>
                      </a:r>
                      <a:r>
                        <a:rPr kumimoji="0" lang="en-US" altLang="en-US" sz="3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3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Judul</a:t>
                      </a:r>
                      <a:r>
                        <a:rPr kumimoji="0" lang="en-US" altLang="en-US" sz="3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3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Indikator</a:t>
                      </a:r>
                      <a:endParaRPr kumimoji="0" lang="en-US" alt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T="72000" marB="72000" horzOverflow="overflow"/>
                </a:tc>
                <a:extLst>
                  <a:ext uri="{0D108BD9-81ED-4DB2-BD59-A6C34878D82A}">
                    <a16:rowId xmlns:a16="http://schemas.microsoft.com/office/drawing/2014/main" val="1932713838"/>
                  </a:ext>
                </a:extLst>
              </a:tr>
              <a:tr h="5808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Periode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dilakukan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analisis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Diisi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dengan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kapan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indikator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tsb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dianalisis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untuk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kemudian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dilaporkan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dan </a:t>
                      </a:r>
                      <a:r>
                        <a:rPr kumimoji="0" lang="en-US" alt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feedback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pada unit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terkait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/>
                </a:tc>
                <a:extLst>
                  <a:ext uri="{0D108BD9-81ED-4DB2-BD59-A6C34878D82A}">
                    <a16:rowId xmlns:a16="http://schemas.microsoft.com/office/drawing/2014/main" val="3581934953"/>
                  </a:ext>
                </a:extLst>
              </a:tr>
              <a:tr h="4600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Numerator (pembilang)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Pembilang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dari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indikator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tersebut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/>
                </a:tc>
                <a:extLst>
                  <a:ext uri="{0D108BD9-81ED-4DB2-BD59-A6C34878D82A}">
                    <a16:rowId xmlns:a16="http://schemas.microsoft.com/office/drawing/2014/main" val="1648635439"/>
                  </a:ext>
                </a:extLst>
              </a:tr>
              <a:tr h="4600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Denominator (penyebut)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Pembagi dari indikator tersebut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/>
                </a:tc>
                <a:extLst>
                  <a:ext uri="{0D108BD9-81ED-4DB2-BD59-A6C34878D82A}">
                    <a16:rowId xmlns:a16="http://schemas.microsoft.com/office/drawing/2014/main" val="3983216626"/>
                  </a:ext>
                </a:extLst>
              </a:tr>
              <a:tr h="6286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Standar pencapaian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(threshold/target)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Diisi dengan target yang harus dicapai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/>
                </a:tc>
                <a:extLst>
                  <a:ext uri="{0D108BD9-81ED-4DB2-BD59-A6C34878D82A}">
                    <a16:rowId xmlns:a16="http://schemas.microsoft.com/office/drawing/2014/main" val="2259140338"/>
                  </a:ext>
                </a:extLst>
              </a:tr>
              <a:tr h="5808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Sumber data numerator dan denominator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Diisi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dengan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dari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mana data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dapat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diperoleh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apakah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dari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survei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dari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data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rekam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medik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dari</a:t>
                      </a:r>
                      <a:r>
                        <a:rPr kumimoji="0" lang="en-US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register, </a:t>
                      </a:r>
                      <a:r>
                        <a:rPr kumimoji="0" lang="en-US" altLang="en-US" sz="24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dsb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/>
                </a:tc>
                <a:extLst>
                  <a:ext uri="{0D108BD9-81ED-4DB2-BD59-A6C34878D82A}">
                    <a16:rowId xmlns:a16="http://schemas.microsoft.com/office/drawing/2014/main" val="2184738849"/>
                  </a:ext>
                </a:extLst>
              </a:tr>
            </a:tbl>
          </a:graphicData>
        </a:graphic>
      </p:graphicFrame>
      <p:pic>
        <p:nvPicPr>
          <p:cNvPr id="17" name="Gambar 16">
            <a:extLst>
              <a:ext uri="{FF2B5EF4-FFF2-40B4-BE49-F238E27FC236}">
                <a16:creationId xmlns:a16="http://schemas.microsoft.com/office/drawing/2014/main" id="{8B294B3C-0562-485D-BB86-56AB99027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  <p:sp>
        <p:nvSpPr>
          <p:cNvPr id="18" name="Persegi Panjang 17">
            <a:extLst>
              <a:ext uri="{FF2B5EF4-FFF2-40B4-BE49-F238E27FC236}">
                <a16:creationId xmlns:a16="http://schemas.microsoft.com/office/drawing/2014/main" id="{1EDCD92B-0B95-440F-89CB-4DBA7E49D947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114B860C-9FCD-4A27-A4FB-40A935257068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206601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 3">
            <a:extLst>
              <a:ext uri="{FF2B5EF4-FFF2-40B4-BE49-F238E27FC236}">
                <a16:creationId xmlns:a16="http://schemas.microsoft.com/office/drawing/2014/main" id="{D557BE75-C31F-4A64-AC33-381E58303859}"/>
              </a:ext>
            </a:extLst>
          </p:cNvPr>
          <p:cNvSpPr/>
          <p:nvPr/>
        </p:nvSpPr>
        <p:spPr>
          <a:xfrm>
            <a:off x="1" y="0"/>
            <a:ext cx="934720" cy="3556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41608813-002E-4320-98C2-FACE9BB2C58E}"/>
              </a:ext>
            </a:extLst>
          </p:cNvPr>
          <p:cNvSpPr/>
          <p:nvPr/>
        </p:nvSpPr>
        <p:spPr>
          <a:xfrm>
            <a:off x="934721" y="0"/>
            <a:ext cx="182879" cy="35560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Judul 1">
            <a:extLst>
              <a:ext uri="{FF2B5EF4-FFF2-40B4-BE49-F238E27FC236}">
                <a16:creationId xmlns:a16="http://schemas.microsoft.com/office/drawing/2014/main" id="{DDDA250A-B6AE-4338-A6FD-0A17063D9D2D}"/>
              </a:ext>
            </a:extLst>
          </p:cNvPr>
          <p:cNvSpPr txBox="1">
            <a:spLocks/>
          </p:cNvSpPr>
          <p:nvPr/>
        </p:nvSpPr>
        <p:spPr>
          <a:xfrm>
            <a:off x="4402075" y="3360440"/>
            <a:ext cx="6800406" cy="200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dirty="0" err="1">
                <a:solidFill>
                  <a:srgbClr val="004A74"/>
                </a:solidFill>
                <a:latin typeface="+mn-lt"/>
              </a:rPr>
              <a:t>Dimensi</a:t>
            </a:r>
            <a:r>
              <a:rPr lang="en-US" b="1" dirty="0">
                <a:solidFill>
                  <a:srgbClr val="004A74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4A74"/>
                </a:solidFill>
                <a:latin typeface="+mn-lt"/>
              </a:rPr>
              <a:t>Mutu</a:t>
            </a:r>
            <a:endParaRPr lang="en-US" b="1" dirty="0">
              <a:solidFill>
                <a:srgbClr val="004A74"/>
              </a:solidFill>
              <a:latin typeface="+mn-lt"/>
            </a:endParaRPr>
          </a:p>
        </p:txBody>
      </p:sp>
      <p:sp>
        <p:nvSpPr>
          <p:cNvPr id="9" name="Persegi Panjang 8">
            <a:extLst>
              <a:ext uri="{FF2B5EF4-FFF2-40B4-BE49-F238E27FC236}">
                <a16:creationId xmlns:a16="http://schemas.microsoft.com/office/drawing/2014/main" id="{14EF2278-8256-443C-BAC6-D8AC9EF5C836}"/>
              </a:ext>
            </a:extLst>
          </p:cNvPr>
          <p:cNvSpPr/>
          <p:nvPr/>
        </p:nvSpPr>
        <p:spPr>
          <a:xfrm>
            <a:off x="6970422" y="4797766"/>
            <a:ext cx="4152572" cy="45719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CC560-2108-4F19-86F2-C45169E2F8B4}"/>
              </a:ext>
            </a:extLst>
          </p:cNvPr>
          <p:cNvSpPr/>
          <p:nvPr/>
        </p:nvSpPr>
        <p:spPr>
          <a:xfrm>
            <a:off x="711231" y="595972"/>
            <a:ext cx="375088" cy="370229"/>
          </a:xfrm>
          <a:prstGeom prst="ellipse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1" name="Persegi Panjang 10">
            <a:extLst>
              <a:ext uri="{FF2B5EF4-FFF2-40B4-BE49-F238E27FC236}">
                <a16:creationId xmlns:a16="http://schemas.microsoft.com/office/drawing/2014/main" id="{25E6C256-E7D4-4CCD-B277-40D32AD361F0}"/>
              </a:ext>
            </a:extLst>
          </p:cNvPr>
          <p:cNvSpPr/>
          <p:nvPr/>
        </p:nvSpPr>
        <p:spPr>
          <a:xfrm>
            <a:off x="0" y="6675120"/>
            <a:ext cx="5455919" cy="19812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ersegi Panjang 11">
            <a:extLst>
              <a:ext uri="{FF2B5EF4-FFF2-40B4-BE49-F238E27FC236}">
                <a16:creationId xmlns:a16="http://schemas.microsoft.com/office/drawing/2014/main" id="{9FE058F5-622D-4C2B-B567-BD4349F84143}"/>
              </a:ext>
            </a:extLst>
          </p:cNvPr>
          <p:cNvSpPr/>
          <p:nvPr/>
        </p:nvSpPr>
        <p:spPr>
          <a:xfrm>
            <a:off x="5364479" y="6675120"/>
            <a:ext cx="182879" cy="19812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37A25F3-F79F-4D7D-BF08-93F9AF94CED1}"/>
              </a:ext>
            </a:extLst>
          </p:cNvPr>
          <p:cNvSpPr/>
          <p:nvPr/>
        </p:nvSpPr>
        <p:spPr>
          <a:xfrm>
            <a:off x="711231" y="1223310"/>
            <a:ext cx="375088" cy="370229"/>
          </a:xfrm>
          <a:prstGeom prst="ellipse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33D92672-7FDC-4AEC-BA78-880993862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313" y="554014"/>
            <a:ext cx="1929449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200" b="1" dirty="0" err="1">
                <a:latin typeface="+mn-lt"/>
              </a:rPr>
              <a:t>Accesss</a:t>
            </a:r>
            <a:endParaRPr lang="en-US" altLang="en-US" sz="2200" b="1" dirty="0">
              <a:latin typeface="+mn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200" b="1" dirty="0">
              <a:latin typeface="+mn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200" b="1" dirty="0">
                <a:latin typeface="+mn-lt"/>
              </a:rPr>
              <a:t>Efficacy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200" b="1" dirty="0">
              <a:latin typeface="+mn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200" b="1" dirty="0">
                <a:latin typeface="+mn-lt"/>
              </a:rPr>
              <a:t>Efficiency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200" b="1" dirty="0">
              <a:latin typeface="+mn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200" b="1" dirty="0">
                <a:latin typeface="+mn-lt"/>
              </a:rPr>
              <a:t>Safety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200" b="1" dirty="0">
              <a:latin typeface="+mn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200" b="1" dirty="0">
                <a:latin typeface="+mn-lt"/>
              </a:rPr>
              <a:t>Continuity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200" b="1" dirty="0">
                <a:latin typeface="+mn-lt"/>
              </a:rPr>
              <a:t>Of care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200" b="1" dirty="0">
              <a:latin typeface="+mn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200" b="1" dirty="0">
                <a:latin typeface="+mn-lt"/>
              </a:rPr>
              <a:t>Technical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200" b="1" dirty="0">
                <a:latin typeface="+mn-lt"/>
              </a:rPr>
              <a:t>Competence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200" b="1" dirty="0">
              <a:latin typeface="+mn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200" b="1" dirty="0">
                <a:latin typeface="+mn-lt"/>
              </a:rPr>
              <a:t>Amenities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200" b="1" dirty="0">
              <a:latin typeface="+mn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200" b="1" dirty="0">
                <a:latin typeface="+mn-lt"/>
              </a:rPr>
              <a:t>Human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200" b="1" dirty="0">
                <a:latin typeface="+mn-lt"/>
              </a:rPr>
              <a:t>relation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94E46B8-1363-4CDE-B9B1-33CBA31E78BF}"/>
              </a:ext>
            </a:extLst>
          </p:cNvPr>
          <p:cNvSpPr/>
          <p:nvPr/>
        </p:nvSpPr>
        <p:spPr>
          <a:xfrm>
            <a:off x="711231" y="1922869"/>
            <a:ext cx="375088" cy="370229"/>
          </a:xfrm>
          <a:prstGeom prst="ellipse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4FD763A-F1D5-449E-B64E-B9E6E3C9A4A3}"/>
              </a:ext>
            </a:extLst>
          </p:cNvPr>
          <p:cNvSpPr/>
          <p:nvPr/>
        </p:nvSpPr>
        <p:spPr>
          <a:xfrm>
            <a:off x="711231" y="2635494"/>
            <a:ext cx="375088" cy="370229"/>
          </a:xfrm>
          <a:prstGeom prst="ellipse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EEACF0D-4481-4C68-962B-EB4CCDBA2DEA}"/>
              </a:ext>
            </a:extLst>
          </p:cNvPr>
          <p:cNvSpPr/>
          <p:nvPr/>
        </p:nvSpPr>
        <p:spPr>
          <a:xfrm>
            <a:off x="711231" y="3358177"/>
            <a:ext cx="375088" cy="370229"/>
          </a:xfrm>
          <a:prstGeom prst="ellipse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C6715A-14F8-4C0E-AC48-00BF5E3163C6}"/>
              </a:ext>
            </a:extLst>
          </p:cNvPr>
          <p:cNvSpPr/>
          <p:nvPr/>
        </p:nvSpPr>
        <p:spPr>
          <a:xfrm>
            <a:off x="716856" y="4404971"/>
            <a:ext cx="375088" cy="370229"/>
          </a:xfrm>
          <a:prstGeom prst="ellipse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40D75A4-E4BB-4B74-927B-AFAA32B5EB18}"/>
              </a:ext>
            </a:extLst>
          </p:cNvPr>
          <p:cNvSpPr/>
          <p:nvPr/>
        </p:nvSpPr>
        <p:spPr>
          <a:xfrm>
            <a:off x="701030" y="5252293"/>
            <a:ext cx="375088" cy="370229"/>
          </a:xfrm>
          <a:prstGeom prst="ellipse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5C6F771-6838-4EED-AA50-756BFCBFD2CA}"/>
              </a:ext>
            </a:extLst>
          </p:cNvPr>
          <p:cNvSpPr/>
          <p:nvPr/>
        </p:nvSpPr>
        <p:spPr>
          <a:xfrm>
            <a:off x="716856" y="6032766"/>
            <a:ext cx="375088" cy="370229"/>
          </a:xfrm>
          <a:prstGeom prst="ellipse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8" name="Rectangle 2">
            <a:extLst>
              <a:ext uri="{FF2B5EF4-FFF2-40B4-BE49-F238E27FC236}">
                <a16:creationId xmlns:a16="http://schemas.microsoft.com/office/drawing/2014/main" id="{8F59BB28-6513-4F1D-8500-5AD0654A8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1278" y="368300"/>
            <a:ext cx="2926079" cy="75408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+mn-lt"/>
                <a:ea typeface="ＭＳ Ｐゴシック" panose="020B0600070205080204" pitchFamily="34" charset="-128"/>
              </a:rPr>
              <a:t>Akses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+mn-lt"/>
                <a:ea typeface="ＭＳ Ｐゴシック" panose="020B0600070205080204" pitchFamily="34" charset="-128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+mn-lt"/>
                <a:ea typeface="ＭＳ Ｐゴシック" panose="020B0600070205080204" pitchFamily="34" charset="-128"/>
              </a:rPr>
              <a:t>thd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+mn-lt"/>
                <a:ea typeface="ＭＳ Ｐゴシック" panose="020B0600070205080204" pitchFamily="34" charset="-128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+mn-lt"/>
                <a:ea typeface="ＭＳ Ｐゴシック" panose="020B0600070205080204" pitchFamily="34" charset="-128"/>
              </a:rPr>
              <a:t>pelayanan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CC19F9A6-570D-4833-9172-61614CFDE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1277" y="1075837"/>
            <a:ext cx="2926079" cy="75408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+mn-lt"/>
                <a:ea typeface="ＭＳ Ｐゴシック" panose="020B0600070205080204" pitchFamily="34" charset="-128"/>
              </a:rPr>
              <a:t>Keefektifan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9E0A65A5-B208-4DF0-9122-2A0FF39F9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1276" y="1712117"/>
            <a:ext cx="2926079" cy="75408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+mn-lt"/>
                <a:ea typeface="ＭＳ Ｐゴシック" panose="020B0600070205080204" pitchFamily="34" charset="-128"/>
              </a:rPr>
              <a:t>Efisiensi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2A033318-C201-4409-9812-1D9A71C1F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1276" y="2387875"/>
            <a:ext cx="2926079" cy="75408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+mn-lt"/>
                <a:ea typeface="ＭＳ Ｐゴシック" panose="020B0600070205080204" pitchFamily="34" charset="-128"/>
              </a:rPr>
              <a:t>Keamanan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BE4F9A33-E115-43B4-A3B5-FF68299AD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1277" y="3201028"/>
            <a:ext cx="2926079" cy="75408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+mn-lt"/>
                <a:ea typeface="ＭＳ Ｐゴシック" panose="020B0600070205080204" pitchFamily="34" charset="-128"/>
              </a:rPr>
              <a:t>Kesinambungan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+mn-lt"/>
              <a:ea typeface="ＭＳ Ｐゴシック" panose="020B0600070205080204" pitchFamily="34" charset="-128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+mn-lt"/>
                <a:ea typeface="ＭＳ Ｐゴシック" panose="020B0600070205080204" pitchFamily="34" charset="-128"/>
              </a:rPr>
              <a:t>pelayanan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33" name="Rectangle 7">
            <a:extLst>
              <a:ext uri="{FF2B5EF4-FFF2-40B4-BE49-F238E27FC236}">
                <a16:creationId xmlns:a16="http://schemas.microsoft.com/office/drawing/2014/main" id="{FCF95F0D-9121-4DB2-A7A8-F1CB00C89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1278" y="4089400"/>
            <a:ext cx="2926079" cy="75408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+mn-lt"/>
                <a:ea typeface="ＭＳ Ｐゴシック" panose="020B0600070205080204" pitchFamily="34" charset="-128"/>
              </a:rPr>
              <a:t>Kompetensi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+mn-lt"/>
                <a:ea typeface="ＭＳ Ｐゴシック" panose="020B0600070205080204" pitchFamily="34" charset="-128"/>
              </a:rPr>
              <a:t> </a:t>
            </a:r>
            <a:r>
              <a:rPr lang="en-US" altLang="en-US" sz="2000" b="1" kern="0" dirty="0">
                <a:solidFill>
                  <a:srgbClr val="004A74"/>
                </a:solidFill>
                <a:latin typeface="+mn-lt"/>
              </a:rPr>
              <a:t>T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+mn-lt"/>
                <a:ea typeface="ＭＳ Ｐゴシック" panose="020B0600070205080204" pitchFamily="34" charset="-128"/>
              </a:rPr>
              <a:t>eknis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34" name="Rectangle 8">
            <a:extLst>
              <a:ext uri="{FF2B5EF4-FFF2-40B4-BE49-F238E27FC236}">
                <a16:creationId xmlns:a16="http://schemas.microsoft.com/office/drawing/2014/main" id="{A0F6051E-932A-43C3-B6D6-19EF98BA7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1276" y="5070316"/>
            <a:ext cx="2926079" cy="75408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+mn-lt"/>
                <a:ea typeface="ＭＳ Ｐゴシック" panose="020B0600070205080204" pitchFamily="34" charset="-128"/>
              </a:rPr>
              <a:t>Kenyamanan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35" name="Rectangle 9">
            <a:extLst>
              <a:ext uri="{FF2B5EF4-FFF2-40B4-BE49-F238E27FC236}">
                <a16:creationId xmlns:a16="http://schemas.microsoft.com/office/drawing/2014/main" id="{AFA55431-EAC8-4137-8558-CAF754030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1277" y="5845035"/>
            <a:ext cx="2926079" cy="75408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+mn-lt"/>
                <a:ea typeface="ＭＳ Ｐゴシック" panose="020B0600070205080204" pitchFamily="34" charset="-128"/>
              </a:rPr>
              <a:t>Hub.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+mn-lt"/>
                <a:ea typeface="ＭＳ Ｐゴシック" panose="020B0600070205080204" pitchFamily="34" charset="-128"/>
              </a:rPr>
              <a:t>Antar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+mn-lt"/>
                <a:ea typeface="ＭＳ Ｐゴシック" panose="020B0600070205080204" pitchFamily="34" charset="-128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+mn-lt"/>
                <a:ea typeface="ＭＳ Ｐゴシック" panose="020B0600070205080204" pitchFamily="34" charset="-128"/>
              </a:rPr>
              <a:t>manusia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+mn-lt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0684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811A1920-BFDB-4177-8377-35A9534EF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99564"/>
            <a:ext cx="10740390" cy="4801236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ea typeface="+mn-ea"/>
                <a:cs typeface="+mn-cs"/>
              </a:rPr>
              <a:t>Sentinel event (</a:t>
            </a:r>
            <a:r>
              <a:rPr lang="en-US" sz="2400" dirty="0" err="1">
                <a:ea typeface="+mn-ea"/>
                <a:cs typeface="+mn-cs"/>
              </a:rPr>
              <a:t>kejadian</a:t>
            </a:r>
            <a:r>
              <a:rPr lang="en-US" sz="2400" dirty="0">
                <a:ea typeface="+mn-ea"/>
                <a:cs typeface="+mn-cs"/>
              </a:rPr>
              <a:t> </a:t>
            </a:r>
            <a:r>
              <a:rPr lang="en-US" sz="2400" dirty="0" err="1">
                <a:ea typeface="+mn-ea"/>
                <a:cs typeface="+mn-cs"/>
              </a:rPr>
              <a:t>luar</a:t>
            </a:r>
            <a:r>
              <a:rPr lang="en-US" sz="2400" dirty="0">
                <a:ea typeface="+mn-ea"/>
                <a:cs typeface="+mn-cs"/>
              </a:rPr>
              <a:t> </a:t>
            </a:r>
            <a:r>
              <a:rPr lang="en-US" sz="2400" dirty="0" err="1">
                <a:ea typeface="+mn-ea"/>
                <a:cs typeface="+mn-cs"/>
              </a:rPr>
              <a:t>biasa</a:t>
            </a:r>
            <a:r>
              <a:rPr lang="en-US" sz="2400" dirty="0">
                <a:ea typeface="+mn-ea"/>
                <a:cs typeface="+mn-cs"/>
              </a:rPr>
              <a:t>, a serious, undesirable, and often avoidable process or outcome) indicator: target = 0, </a:t>
            </a:r>
            <a:r>
              <a:rPr lang="en-US" sz="2400" dirty="0" err="1">
                <a:ea typeface="+mn-ea"/>
                <a:cs typeface="+mn-cs"/>
              </a:rPr>
              <a:t>misalnya</a:t>
            </a:r>
            <a:r>
              <a:rPr lang="en-US" sz="2400" dirty="0">
                <a:ea typeface="+mn-ea"/>
                <a:cs typeface="+mn-cs"/>
              </a:rPr>
              <a:t> </a:t>
            </a:r>
            <a:r>
              <a:rPr lang="en-US" sz="2400" dirty="0" err="1">
                <a:ea typeface="+mn-ea"/>
                <a:cs typeface="+mn-cs"/>
              </a:rPr>
              <a:t>pembedahan</a:t>
            </a:r>
            <a:r>
              <a:rPr lang="en-US" sz="2400" dirty="0">
                <a:ea typeface="+mn-ea"/>
                <a:cs typeface="+mn-cs"/>
              </a:rPr>
              <a:t> pada </a:t>
            </a:r>
            <a:r>
              <a:rPr lang="en-US" sz="2400" dirty="0" err="1">
                <a:ea typeface="+mn-ea"/>
                <a:cs typeface="+mn-cs"/>
              </a:rPr>
              <a:t>sisi</a:t>
            </a:r>
            <a:r>
              <a:rPr lang="en-US" sz="2400" dirty="0">
                <a:ea typeface="+mn-ea"/>
                <a:cs typeface="+mn-cs"/>
              </a:rPr>
              <a:t> yang salah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ea typeface="+mn-ea"/>
                <a:cs typeface="+mn-cs"/>
              </a:rPr>
              <a:t>Rate based indicator: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 err="1"/>
              <a:t>Kumpulkan</a:t>
            </a:r>
            <a:r>
              <a:rPr lang="en-US" sz="2000" dirty="0"/>
              <a:t> data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periode</a:t>
            </a:r>
            <a:r>
              <a:rPr lang="en-US" sz="2000" dirty="0"/>
              <a:t> </a:t>
            </a:r>
            <a:r>
              <a:rPr lang="en-US" sz="2000" dirty="0" err="1"/>
              <a:t>waktu</a:t>
            </a:r>
            <a:r>
              <a:rPr lang="en-US" sz="2000" dirty="0"/>
              <a:t> </a:t>
            </a:r>
            <a:r>
              <a:rPr lang="en-US" sz="2000" dirty="0" err="1"/>
              <a:t>tertentu</a:t>
            </a:r>
            <a:endParaRPr lang="en-US" sz="20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 err="1"/>
              <a:t>Hitung</a:t>
            </a:r>
            <a:r>
              <a:rPr lang="en-US" sz="2000" dirty="0"/>
              <a:t> mean dan standard </a:t>
            </a:r>
            <a:r>
              <a:rPr lang="en-US" sz="2000" dirty="0" err="1"/>
              <a:t>deviasi</a:t>
            </a:r>
            <a:endParaRPr lang="en-US" sz="20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 err="1"/>
              <a:t>Tetapkan</a:t>
            </a:r>
            <a:r>
              <a:rPr lang="en-US" sz="2000" dirty="0"/>
              <a:t> </a:t>
            </a:r>
            <a:r>
              <a:rPr lang="en-US" sz="2000" dirty="0" err="1"/>
              <a:t>simpangan</a:t>
            </a:r>
            <a:r>
              <a:rPr lang="en-US" sz="2000" dirty="0"/>
              <a:t> yang </a:t>
            </a:r>
            <a:r>
              <a:rPr lang="en-US" sz="2000" dirty="0" err="1"/>
              <a:t>bisa</a:t>
            </a:r>
            <a:r>
              <a:rPr lang="en-US" sz="2000" dirty="0"/>
              <a:t> </a:t>
            </a:r>
            <a:r>
              <a:rPr lang="en-US" sz="2000" dirty="0" err="1"/>
              <a:t>diterima</a:t>
            </a:r>
            <a:endParaRPr lang="en-US" sz="20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 err="1"/>
              <a:t>Ingat</a:t>
            </a:r>
            <a:r>
              <a:rPr lang="en-US" sz="2000" dirty="0"/>
              <a:t> rate-based indicator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pernah</a:t>
            </a:r>
            <a:r>
              <a:rPr lang="en-US" sz="2000" dirty="0"/>
              <a:t> 100 %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err="1">
                <a:ea typeface="+mn-ea"/>
                <a:cs typeface="+mn-cs"/>
              </a:rPr>
              <a:t>Rujukan</a:t>
            </a:r>
            <a:r>
              <a:rPr lang="en-US" sz="2400" dirty="0">
                <a:ea typeface="+mn-ea"/>
                <a:cs typeface="+mn-cs"/>
              </a:rPr>
              <a:t> (</a:t>
            </a:r>
            <a:r>
              <a:rPr lang="en-US" sz="2400" dirty="0" err="1">
                <a:ea typeface="+mn-ea"/>
                <a:cs typeface="+mn-cs"/>
              </a:rPr>
              <a:t>referensi</a:t>
            </a:r>
            <a:r>
              <a:rPr lang="en-US" sz="2400" dirty="0">
                <a:ea typeface="+mn-ea"/>
                <a:cs typeface="+mn-cs"/>
              </a:rPr>
              <a:t>) </a:t>
            </a:r>
            <a:r>
              <a:rPr lang="en-US" sz="2400" dirty="0" err="1">
                <a:ea typeface="+mn-ea"/>
                <a:cs typeface="+mn-cs"/>
              </a:rPr>
              <a:t>sebagai</a:t>
            </a:r>
            <a:r>
              <a:rPr lang="en-US" sz="2400" dirty="0">
                <a:ea typeface="+mn-ea"/>
                <a:cs typeface="+mn-cs"/>
              </a:rPr>
              <a:t> </a:t>
            </a:r>
            <a:r>
              <a:rPr lang="en-US" sz="2400" dirty="0" err="1">
                <a:ea typeface="+mn-ea"/>
                <a:cs typeface="+mn-cs"/>
              </a:rPr>
              <a:t>konsensus</a:t>
            </a:r>
            <a:r>
              <a:rPr lang="en-US" sz="2400" dirty="0">
                <a:ea typeface="+mn-ea"/>
                <a:cs typeface="+mn-cs"/>
              </a:rPr>
              <a:t> </a:t>
            </a:r>
            <a:r>
              <a:rPr lang="en-US" sz="2400" dirty="0" err="1">
                <a:ea typeface="+mn-ea"/>
                <a:cs typeface="+mn-cs"/>
              </a:rPr>
              <a:t>nasional</a:t>
            </a:r>
            <a:r>
              <a:rPr lang="en-US" sz="2400" dirty="0">
                <a:ea typeface="+mn-ea"/>
                <a:cs typeface="+mn-cs"/>
              </a:rPr>
              <a:t> </a:t>
            </a:r>
            <a:r>
              <a:rPr lang="en-US" sz="2400" dirty="0" err="1">
                <a:ea typeface="+mn-ea"/>
                <a:cs typeface="+mn-cs"/>
              </a:rPr>
              <a:t>atau</a:t>
            </a:r>
            <a:r>
              <a:rPr lang="en-US" sz="2400" dirty="0">
                <a:ea typeface="+mn-ea"/>
                <a:cs typeface="+mn-cs"/>
              </a:rPr>
              <a:t> </a:t>
            </a:r>
            <a:r>
              <a:rPr lang="en-US" sz="2400" dirty="0" err="1">
                <a:ea typeface="+mn-ea"/>
                <a:cs typeface="+mn-cs"/>
              </a:rPr>
              <a:t>konsensus</a:t>
            </a:r>
            <a:r>
              <a:rPr lang="en-US" sz="2400" dirty="0">
                <a:ea typeface="+mn-ea"/>
                <a:cs typeface="+mn-cs"/>
              </a:rPr>
              <a:t> </a:t>
            </a:r>
            <a:r>
              <a:rPr lang="en-US" sz="2400" dirty="0" err="1">
                <a:ea typeface="+mn-ea"/>
                <a:cs typeface="+mn-cs"/>
              </a:rPr>
              <a:t>profesi</a:t>
            </a:r>
            <a:endParaRPr lang="en-US" sz="2400" dirty="0"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ea typeface="+mn-ea"/>
                <a:cs typeface="+mn-cs"/>
              </a:rPr>
              <a:t>Jika rate based indicator </a:t>
            </a:r>
            <a:r>
              <a:rPr lang="en-US" sz="2400" dirty="0" err="1">
                <a:ea typeface="+mn-ea"/>
                <a:cs typeface="+mn-cs"/>
              </a:rPr>
              <a:t>belum</a:t>
            </a:r>
            <a:r>
              <a:rPr lang="en-US" sz="2400" dirty="0">
                <a:ea typeface="+mn-ea"/>
                <a:cs typeface="+mn-cs"/>
              </a:rPr>
              <a:t> </a:t>
            </a:r>
            <a:r>
              <a:rPr lang="en-US" sz="2400" dirty="0" err="1">
                <a:ea typeface="+mn-ea"/>
                <a:cs typeface="+mn-cs"/>
              </a:rPr>
              <a:t>dapat</a:t>
            </a:r>
            <a:r>
              <a:rPr lang="en-US" sz="2400" dirty="0">
                <a:ea typeface="+mn-ea"/>
                <a:cs typeface="+mn-cs"/>
              </a:rPr>
              <a:t> </a:t>
            </a:r>
            <a:r>
              <a:rPr lang="en-US" sz="2400" dirty="0" err="1">
                <a:ea typeface="+mn-ea"/>
                <a:cs typeface="+mn-cs"/>
              </a:rPr>
              <a:t>ditentukan</a:t>
            </a:r>
            <a:r>
              <a:rPr lang="en-US" sz="2400" dirty="0">
                <a:ea typeface="+mn-ea"/>
                <a:cs typeface="+mn-cs"/>
              </a:rPr>
              <a:t>, </a:t>
            </a:r>
            <a:r>
              <a:rPr lang="en-US" sz="2400" dirty="0" err="1">
                <a:ea typeface="+mn-ea"/>
                <a:cs typeface="+mn-cs"/>
              </a:rPr>
              <a:t>dapat</a:t>
            </a:r>
            <a:r>
              <a:rPr lang="en-US" sz="2400" dirty="0">
                <a:ea typeface="+mn-ea"/>
                <a:cs typeface="+mn-cs"/>
              </a:rPr>
              <a:t> </a:t>
            </a:r>
            <a:r>
              <a:rPr lang="en-US" sz="2400" dirty="0" err="1">
                <a:ea typeface="+mn-ea"/>
                <a:cs typeface="+mn-cs"/>
              </a:rPr>
              <a:t>ditetapkan</a:t>
            </a:r>
            <a:r>
              <a:rPr lang="en-US" sz="2400" dirty="0">
                <a:ea typeface="+mn-ea"/>
                <a:cs typeface="+mn-cs"/>
              </a:rPr>
              <a:t> threshold </a:t>
            </a:r>
            <a:r>
              <a:rPr lang="en-US" sz="2400" dirty="0" err="1">
                <a:ea typeface="+mn-ea"/>
                <a:cs typeface="+mn-cs"/>
              </a:rPr>
              <a:t>secara</a:t>
            </a:r>
            <a:r>
              <a:rPr lang="en-US" sz="2400" dirty="0">
                <a:ea typeface="+mn-ea"/>
                <a:cs typeface="+mn-cs"/>
              </a:rPr>
              <a:t> </a:t>
            </a:r>
            <a:r>
              <a:rPr lang="en-US" sz="2400" dirty="0" err="1">
                <a:ea typeface="+mn-ea"/>
                <a:cs typeface="+mn-cs"/>
              </a:rPr>
              <a:t>konsensus</a:t>
            </a:r>
            <a:r>
              <a:rPr lang="en-US" sz="2400" dirty="0">
                <a:ea typeface="+mn-ea"/>
                <a:cs typeface="+mn-cs"/>
              </a:rPr>
              <a:t> pada </a:t>
            </a:r>
            <a:r>
              <a:rPr lang="en-US" sz="2400" dirty="0" err="1">
                <a:ea typeface="+mn-ea"/>
                <a:cs typeface="+mn-cs"/>
              </a:rPr>
              <a:t>tahun</a:t>
            </a:r>
            <a:r>
              <a:rPr lang="en-US" sz="2400" dirty="0">
                <a:ea typeface="+mn-ea"/>
                <a:cs typeface="+mn-cs"/>
              </a:rPr>
              <a:t> </a:t>
            </a:r>
            <a:r>
              <a:rPr lang="en-US" sz="2400" dirty="0" err="1">
                <a:ea typeface="+mn-ea"/>
                <a:cs typeface="+mn-cs"/>
              </a:rPr>
              <a:t>pertama</a:t>
            </a:r>
            <a:r>
              <a:rPr lang="en-US" sz="2400" dirty="0">
                <a:ea typeface="+mn-ea"/>
                <a:cs typeface="+mn-cs"/>
              </a:rPr>
              <a:t>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err="1">
                <a:ea typeface="+mn-ea"/>
                <a:cs typeface="+mn-cs"/>
              </a:rPr>
              <a:t>Adakalanya</a:t>
            </a:r>
            <a:r>
              <a:rPr lang="en-US" sz="2400" dirty="0">
                <a:ea typeface="+mn-ea"/>
                <a:cs typeface="+mn-cs"/>
              </a:rPr>
              <a:t> threshold </a:t>
            </a:r>
            <a:r>
              <a:rPr lang="en-US" sz="2400" dirty="0" err="1">
                <a:ea typeface="+mn-ea"/>
                <a:cs typeface="+mn-cs"/>
              </a:rPr>
              <a:t>tidak</a:t>
            </a:r>
            <a:r>
              <a:rPr lang="en-US" sz="2400" dirty="0">
                <a:ea typeface="+mn-ea"/>
                <a:cs typeface="+mn-cs"/>
              </a:rPr>
              <a:t> </a:t>
            </a:r>
            <a:r>
              <a:rPr lang="en-US" sz="2400" dirty="0" err="1">
                <a:ea typeface="+mn-ea"/>
                <a:cs typeface="+mn-cs"/>
              </a:rPr>
              <a:t>dapat</a:t>
            </a:r>
            <a:r>
              <a:rPr lang="en-US" sz="2400" dirty="0">
                <a:ea typeface="+mn-ea"/>
                <a:cs typeface="+mn-cs"/>
              </a:rPr>
              <a:t> </a:t>
            </a:r>
            <a:r>
              <a:rPr lang="en-US" sz="2400" dirty="0" err="1">
                <a:ea typeface="+mn-ea"/>
                <a:cs typeface="+mn-cs"/>
              </a:rPr>
              <a:t>ditetapkan</a:t>
            </a:r>
            <a:r>
              <a:rPr lang="en-US" sz="2400" dirty="0">
                <a:ea typeface="+mn-ea"/>
                <a:cs typeface="+mn-cs"/>
              </a:rPr>
              <a:t>, </a:t>
            </a:r>
            <a:r>
              <a:rPr lang="en-US" sz="2400" dirty="0" err="1">
                <a:ea typeface="+mn-ea"/>
                <a:cs typeface="+mn-cs"/>
              </a:rPr>
              <a:t>penilaian</a:t>
            </a:r>
            <a:r>
              <a:rPr lang="en-US" sz="2400" dirty="0">
                <a:ea typeface="+mn-ea"/>
                <a:cs typeface="+mn-cs"/>
              </a:rPr>
              <a:t> </a:t>
            </a:r>
            <a:r>
              <a:rPr lang="en-US" sz="2400" dirty="0" err="1">
                <a:ea typeface="+mn-ea"/>
                <a:cs typeface="+mn-cs"/>
              </a:rPr>
              <a:t>terhadap</a:t>
            </a:r>
            <a:r>
              <a:rPr lang="en-US" sz="2400" dirty="0">
                <a:ea typeface="+mn-ea"/>
                <a:cs typeface="+mn-cs"/>
              </a:rPr>
              <a:t> </a:t>
            </a:r>
            <a:r>
              <a:rPr lang="en-US" sz="2400" dirty="0" err="1">
                <a:ea typeface="+mn-ea"/>
                <a:cs typeface="+mn-cs"/>
              </a:rPr>
              <a:t>indikator</a:t>
            </a:r>
            <a:r>
              <a:rPr lang="en-US" sz="2400" dirty="0">
                <a:ea typeface="+mn-ea"/>
                <a:cs typeface="+mn-cs"/>
              </a:rPr>
              <a:t> </a:t>
            </a:r>
            <a:r>
              <a:rPr lang="en-US" sz="2400" dirty="0" err="1">
                <a:ea typeface="+mn-ea"/>
                <a:cs typeface="+mn-cs"/>
              </a:rPr>
              <a:t>berdasarkan</a:t>
            </a:r>
            <a:r>
              <a:rPr lang="en-US" sz="2400" dirty="0">
                <a:ea typeface="+mn-ea"/>
                <a:cs typeface="+mn-cs"/>
              </a:rPr>
              <a:t> trend naik </a:t>
            </a:r>
            <a:r>
              <a:rPr lang="en-US" sz="2400" dirty="0" err="1">
                <a:ea typeface="+mn-ea"/>
                <a:cs typeface="+mn-cs"/>
              </a:rPr>
              <a:t>atau</a:t>
            </a:r>
            <a:r>
              <a:rPr lang="en-US" sz="2400" dirty="0">
                <a:ea typeface="+mn-ea"/>
                <a:cs typeface="+mn-cs"/>
              </a:rPr>
              <a:t> </a:t>
            </a:r>
            <a:r>
              <a:rPr lang="en-US" sz="2400" dirty="0" err="1">
                <a:ea typeface="+mn-ea"/>
                <a:cs typeface="+mn-cs"/>
              </a:rPr>
              <a:t>turun</a:t>
            </a:r>
            <a:r>
              <a:rPr lang="en-US" sz="2400" dirty="0">
                <a:ea typeface="+mn-ea"/>
                <a:cs typeface="+mn-cs"/>
              </a:rPr>
              <a:t>.</a:t>
            </a:r>
          </a:p>
        </p:txBody>
      </p:sp>
      <p:sp>
        <p:nvSpPr>
          <p:cNvPr id="23" name="Persegi Panjang 22">
            <a:extLst>
              <a:ext uri="{FF2B5EF4-FFF2-40B4-BE49-F238E27FC236}">
                <a16:creationId xmlns:a16="http://schemas.microsoft.com/office/drawing/2014/main" id="{6D0D3C26-1E72-4125-920C-3BBF32FC1FE8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ersegi Panjang 23">
            <a:extLst>
              <a:ext uri="{FF2B5EF4-FFF2-40B4-BE49-F238E27FC236}">
                <a16:creationId xmlns:a16="http://schemas.microsoft.com/office/drawing/2014/main" id="{E56E8253-1029-4396-B059-4C8C6D98B53B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ersegi Panjang 24">
            <a:extLst>
              <a:ext uri="{FF2B5EF4-FFF2-40B4-BE49-F238E27FC236}">
                <a16:creationId xmlns:a16="http://schemas.microsoft.com/office/drawing/2014/main" id="{89EF4017-5079-4EC9-A4C1-2C43ED7D0C89}"/>
              </a:ext>
            </a:extLst>
          </p:cNvPr>
          <p:cNvSpPr/>
          <p:nvPr/>
        </p:nvSpPr>
        <p:spPr>
          <a:xfrm>
            <a:off x="11441413" y="6116714"/>
            <a:ext cx="748683" cy="741285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DB8977-DA09-4633-9658-221EFB06691A}"/>
              </a:ext>
            </a:extLst>
          </p:cNvPr>
          <p:cNvSpPr txBox="1"/>
          <p:nvPr/>
        </p:nvSpPr>
        <p:spPr>
          <a:xfrm>
            <a:off x="-1" y="457200"/>
            <a:ext cx="114414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ahoma" pitchFamily="34" charset="0"/>
              </a:rPr>
              <a:t>Cara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ahoma" pitchFamily="34" charset="0"/>
              </a:rPr>
              <a:t>M</a:t>
            </a:r>
            <a:r>
              <a:rPr kumimoji="0" lang="id-ID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ahoma" pitchFamily="34" charset="0"/>
              </a:rPr>
              <a:t>enetapkan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ahoma" pitchFamily="34" charset="0"/>
              </a:rPr>
              <a:t>T</a:t>
            </a:r>
            <a:r>
              <a:rPr kumimoji="0" lang="id-ID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ahoma" pitchFamily="34" charset="0"/>
              </a:rPr>
              <a:t>hreshold (Katz &amp; Green, 1997)</a:t>
            </a:r>
          </a:p>
        </p:txBody>
      </p:sp>
      <p:pic>
        <p:nvPicPr>
          <p:cNvPr id="4" name="Gambar 17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EACB68E7-AA3F-448E-8C7F-124E76E52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6" y="1599564"/>
            <a:ext cx="445009" cy="448057"/>
          </a:xfrm>
          <a:prstGeom prst="rect">
            <a:avLst/>
          </a:prstGeom>
        </p:spPr>
      </p:pic>
      <p:pic>
        <p:nvPicPr>
          <p:cNvPr id="5" name="Gambar 17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E30F38CA-0854-4B8C-84A7-89FD712A2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09" y="2502250"/>
            <a:ext cx="445009" cy="448057"/>
          </a:xfrm>
          <a:prstGeom prst="rect">
            <a:avLst/>
          </a:prstGeom>
        </p:spPr>
      </p:pic>
      <p:pic>
        <p:nvPicPr>
          <p:cNvPr id="6" name="Gambar 17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CD7BEE29-7BBF-40DA-AB6A-E104FEB6F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09" y="4131721"/>
            <a:ext cx="445009" cy="448057"/>
          </a:xfrm>
          <a:prstGeom prst="rect">
            <a:avLst/>
          </a:prstGeom>
        </p:spPr>
      </p:pic>
      <p:pic>
        <p:nvPicPr>
          <p:cNvPr id="7" name="Gambar 17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7437B076-D383-4ACE-A8DB-D05F124A2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09" y="4706492"/>
            <a:ext cx="445009" cy="448057"/>
          </a:xfrm>
          <a:prstGeom prst="rect">
            <a:avLst/>
          </a:prstGeom>
        </p:spPr>
      </p:pic>
      <p:pic>
        <p:nvPicPr>
          <p:cNvPr id="8" name="Gambar 17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F2F0128D-58CF-45A1-82A7-AB2079B6F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09" y="5348667"/>
            <a:ext cx="445009" cy="44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56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mpungan Konten 2">
            <a:extLst>
              <a:ext uri="{FF2B5EF4-FFF2-40B4-BE49-F238E27FC236}">
                <a16:creationId xmlns:a16="http://schemas.microsoft.com/office/drawing/2014/main" id="{AFB280F8-D60F-4D1A-B183-5DB5B38C2A03}"/>
              </a:ext>
            </a:extLst>
          </p:cNvPr>
          <p:cNvSpPr txBox="1">
            <a:spLocks/>
          </p:cNvSpPr>
          <p:nvPr/>
        </p:nvSpPr>
        <p:spPr>
          <a:xfrm>
            <a:off x="2307791" y="2031288"/>
            <a:ext cx="8428812" cy="4824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altLang="en-US" sz="3000" dirty="0" err="1">
                <a:ea typeface="ＭＳ Ｐゴシック" charset="-128"/>
              </a:rPr>
              <a:t>Pilih</a:t>
            </a:r>
            <a:r>
              <a:rPr lang="en-US" altLang="en-US" sz="3000" dirty="0">
                <a:ea typeface="ＭＳ Ｐゴシック" charset="-128"/>
              </a:rPr>
              <a:t> unit </a:t>
            </a:r>
            <a:r>
              <a:rPr lang="en-US" altLang="en-US" sz="3000" dirty="0" err="1">
                <a:ea typeface="ＭＳ Ｐゴシック" charset="-128"/>
              </a:rPr>
              <a:t>pelayanan</a:t>
            </a:r>
            <a:r>
              <a:rPr lang="en-US" altLang="en-US" sz="3000" dirty="0">
                <a:ea typeface="ＭＳ Ｐゴシック" charset="-128"/>
              </a:rPr>
              <a:t> di </a:t>
            </a:r>
            <a:r>
              <a:rPr lang="en-US" altLang="en-US" sz="3000" dirty="0" err="1">
                <a:ea typeface="ＭＳ Ｐゴシック" charset="-128"/>
              </a:rPr>
              <a:t>puskesmas</a:t>
            </a:r>
            <a:r>
              <a:rPr lang="en-US" altLang="en-US" sz="3000" dirty="0">
                <a:ea typeface="ＭＳ Ｐゴシック" charset="-128"/>
              </a:rPr>
              <a:t>/</a:t>
            </a:r>
            <a:r>
              <a:rPr lang="en-US" altLang="en-US" sz="3000" dirty="0" err="1">
                <a:ea typeface="ＭＳ Ｐゴシック" charset="-128"/>
              </a:rPr>
              <a:t>rumah</a:t>
            </a:r>
            <a:r>
              <a:rPr lang="en-US" altLang="en-US" sz="3000" dirty="0">
                <a:ea typeface="ＭＳ Ｐゴシック" charset="-128"/>
              </a:rPr>
              <a:t> </a:t>
            </a:r>
            <a:r>
              <a:rPr lang="en-US" altLang="en-US" sz="3000" dirty="0" err="1">
                <a:ea typeface="ＭＳ Ｐゴシック" charset="-128"/>
              </a:rPr>
              <a:t>sakit</a:t>
            </a:r>
            <a:r>
              <a:rPr lang="en-US" altLang="en-US" sz="3000" dirty="0">
                <a:ea typeface="ＭＳ Ｐゴシック" charset="-128"/>
              </a:rPr>
              <a:t> </a:t>
            </a:r>
            <a:r>
              <a:rPr lang="en-US" altLang="en-US" sz="3000" dirty="0" err="1">
                <a:ea typeface="ＭＳ Ｐゴシック" charset="-128"/>
              </a:rPr>
              <a:t>terkait</a:t>
            </a:r>
            <a:r>
              <a:rPr lang="en-US" altLang="en-US" sz="3000" dirty="0">
                <a:ea typeface="ＭＳ Ｐゴシック" charset="-128"/>
              </a:rPr>
              <a:t> </a:t>
            </a:r>
            <a:r>
              <a:rPr lang="en-US" altLang="en-US" sz="3000" dirty="0" err="1">
                <a:ea typeface="ＭＳ Ｐゴシック" charset="-128"/>
              </a:rPr>
              <a:t>pelayanan</a:t>
            </a:r>
            <a:r>
              <a:rPr lang="en-US" altLang="en-US" sz="3000" dirty="0">
                <a:ea typeface="ＭＳ Ｐゴシック" charset="-128"/>
              </a:rPr>
              <a:t> </a:t>
            </a:r>
            <a:r>
              <a:rPr lang="en-US" altLang="en-US" sz="3000" dirty="0" err="1">
                <a:ea typeface="ＭＳ Ｐゴシック" charset="-128"/>
              </a:rPr>
              <a:t>pasien</a:t>
            </a:r>
            <a:endParaRPr lang="en-US" altLang="en-US" sz="3000" dirty="0">
              <a:ea typeface="ＭＳ Ｐゴシック" charset="-128"/>
            </a:endParaRPr>
          </a:p>
          <a:p>
            <a:pPr marL="0" indent="0" eaLnBrk="1" hangingPunct="1">
              <a:buNone/>
              <a:defRPr/>
            </a:pPr>
            <a:endParaRPr lang="en-US" altLang="en-US" sz="3000" dirty="0">
              <a:ea typeface="ＭＳ Ｐゴシック" charset="-128"/>
            </a:endParaRPr>
          </a:p>
          <a:p>
            <a:pPr marL="0" indent="0" eaLnBrk="1" hangingPunct="1">
              <a:buNone/>
              <a:defRPr/>
            </a:pPr>
            <a:r>
              <a:rPr lang="en-US" altLang="en-US" sz="3000" dirty="0" err="1">
                <a:ea typeface="ＭＳ Ｐゴシック" charset="-128"/>
              </a:rPr>
              <a:t>Susun</a:t>
            </a:r>
            <a:r>
              <a:rPr lang="en-US" altLang="en-US" sz="3000" dirty="0">
                <a:ea typeface="ＭＳ Ｐゴシック" charset="-128"/>
              </a:rPr>
              <a:t> 3 </a:t>
            </a:r>
            <a:r>
              <a:rPr lang="en-US" altLang="en-US" sz="3000" dirty="0" err="1">
                <a:ea typeface="ＭＳ Ｐゴシック" charset="-128"/>
              </a:rPr>
              <a:t>indikator</a:t>
            </a:r>
            <a:endParaRPr lang="en-US" altLang="en-US" sz="3000" dirty="0">
              <a:ea typeface="ＭＳ Ｐゴシック" charset="-128"/>
            </a:endParaRPr>
          </a:p>
          <a:p>
            <a:pPr marL="0" indent="0" eaLnBrk="1" hangingPunct="1">
              <a:buNone/>
              <a:defRPr/>
            </a:pPr>
            <a:endParaRPr lang="en-US" altLang="en-US" sz="3000" dirty="0">
              <a:ea typeface="ＭＳ Ｐゴシック" charset="-128"/>
            </a:endParaRPr>
          </a:p>
          <a:p>
            <a:pPr marL="0" indent="0" eaLnBrk="1" hangingPunct="1">
              <a:buNone/>
              <a:defRPr/>
            </a:pPr>
            <a:r>
              <a:rPr lang="en-US" altLang="en-US" sz="3000" dirty="0" err="1">
                <a:ea typeface="ＭＳ Ｐゴシック" charset="-128"/>
              </a:rPr>
              <a:t>Lengkapi</a:t>
            </a:r>
            <a:r>
              <a:rPr lang="en-US" altLang="en-US" sz="3000" dirty="0">
                <a:ea typeface="ＭＳ Ｐゴシック" charset="-128"/>
              </a:rPr>
              <a:t> </a:t>
            </a:r>
            <a:r>
              <a:rPr lang="en-US" altLang="en-US" sz="3000" dirty="0" err="1">
                <a:ea typeface="ＭＳ Ｐゴシック" charset="-128"/>
              </a:rPr>
              <a:t>profil</a:t>
            </a:r>
            <a:r>
              <a:rPr lang="en-US" altLang="en-US" sz="3000" dirty="0">
                <a:ea typeface="ＭＳ Ｐゴシック" charset="-128"/>
              </a:rPr>
              <a:t> </a:t>
            </a:r>
            <a:r>
              <a:rPr lang="en-US" altLang="en-US" sz="3000" dirty="0" err="1">
                <a:ea typeface="ＭＳ Ｐゴシック" charset="-128"/>
              </a:rPr>
              <a:t>indikator</a:t>
            </a:r>
            <a:r>
              <a:rPr lang="en-US" altLang="en-US" sz="3000" dirty="0">
                <a:ea typeface="ＭＳ Ｐゴシック" charset="-128"/>
              </a:rPr>
              <a:t> </a:t>
            </a:r>
            <a:r>
              <a:rPr lang="en-US" altLang="en-US" sz="3000" dirty="0" err="1">
                <a:ea typeface="ＭＳ Ｐゴシック" charset="-128"/>
              </a:rPr>
              <a:t>untuk</a:t>
            </a:r>
            <a:r>
              <a:rPr lang="en-US" altLang="en-US" sz="3000" dirty="0">
                <a:ea typeface="ＭＳ Ｐゴシック" charset="-128"/>
              </a:rPr>
              <a:t> </a:t>
            </a:r>
            <a:r>
              <a:rPr lang="en-US" altLang="en-US" sz="3000" dirty="0" err="1">
                <a:ea typeface="ＭＳ Ｐゴシック" charset="-128"/>
              </a:rPr>
              <a:t>satu</a:t>
            </a:r>
            <a:r>
              <a:rPr lang="en-US" altLang="en-US" sz="3000" dirty="0">
                <a:ea typeface="ＭＳ Ｐゴシック" charset="-128"/>
              </a:rPr>
              <a:t> </a:t>
            </a:r>
            <a:r>
              <a:rPr lang="en-US" altLang="en-US" sz="3000" dirty="0" err="1">
                <a:ea typeface="ＭＳ Ｐゴシック" charset="-128"/>
              </a:rPr>
              <a:t>indikator</a:t>
            </a:r>
            <a:r>
              <a:rPr lang="en-US" altLang="en-US" sz="3000" dirty="0">
                <a:ea typeface="ＭＳ Ｐゴシック" charset="-128"/>
              </a:rPr>
              <a:t> dg format yang </a:t>
            </a:r>
            <a:r>
              <a:rPr lang="en-US" altLang="en-US" sz="3000" dirty="0" err="1">
                <a:ea typeface="ＭＳ Ｐゴシック" charset="-128"/>
              </a:rPr>
              <a:t>ditentukan</a:t>
            </a:r>
            <a:endParaRPr lang="en-US" altLang="en-US" sz="3000" dirty="0">
              <a:ea typeface="ＭＳ Ｐゴシック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Judul 1">
            <a:extLst>
              <a:ext uri="{FF2B5EF4-FFF2-40B4-BE49-F238E27FC236}">
                <a16:creationId xmlns:a16="http://schemas.microsoft.com/office/drawing/2014/main" id="{C7606DB1-00D9-4C31-ADE8-FF5635D11264}"/>
              </a:ext>
            </a:extLst>
          </p:cNvPr>
          <p:cNvSpPr txBox="1">
            <a:spLocks/>
          </p:cNvSpPr>
          <p:nvPr/>
        </p:nvSpPr>
        <p:spPr>
          <a:xfrm>
            <a:off x="970724" y="347868"/>
            <a:ext cx="6198191" cy="1274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TUGAS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9" name="Persegi Panjang 8">
            <a:extLst>
              <a:ext uri="{FF2B5EF4-FFF2-40B4-BE49-F238E27FC236}">
                <a16:creationId xmlns:a16="http://schemas.microsoft.com/office/drawing/2014/main" id="{A98A6B7E-27A0-4FE8-AE2B-62DFDCB91D44}"/>
              </a:ext>
            </a:extLst>
          </p:cNvPr>
          <p:cNvSpPr/>
          <p:nvPr/>
        </p:nvSpPr>
        <p:spPr>
          <a:xfrm>
            <a:off x="1059624" y="1391789"/>
            <a:ext cx="4728326" cy="70812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ambar 16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FDCAD296-8591-4C8D-AA7F-3EFCC4497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276" y="4774042"/>
            <a:ext cx="445009" cy="448057"/>
          </a:xfrm>
          <a:prstGeom prst="rect">
            <a:avLst/>
          </a:prstGeom>
        </p:spPr>
      </p:pic>
      <p:pic>
        <p:nvPicPr>
          <p:cNvPr id="20" name="Gambar 19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67DCE4D9-452F-468C-A56D-EE2064341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276" y="3507272"/>
            <a:ext cx="445009" cy="448057"/>
          </a:xfrm>
          <a:prstGeom prst="rect">
            <a:avLst/>
          </a:prstGeom>
        </p:spPr>
      </p:pic>
      <p:pic>
        <p:nvPicPr>
          <p:cNvPr id="23" name="Gambar 22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958D1818-7C33-4B7F-9BED-E3A98C342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276" y="2278602"/>
            <a:ext cx="445009" cy="448057"/>
          </a:xfrm>
          <a:prstGeom prst="rect">
            <a:avLst/>
          </a:prstGeom>
        </p:spPr>
      </p:pic>
      <p:pic>
        <p:nvPicPr>
          <p:cNvPr id="31" name="Gambar 30">
            <a:extLst>
              <a:ext uri="{FF2B5EF4-FFF2-40B4-BE49-F238E27FC236}">
                <a16:creationId xmlns:a16="http://schemas.microsoft.com/office/drawing/2014/main" id="{A724566C-CAA4-4723-AD22-AA9E62A98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4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 7">
            <a:extLst>
              <a:ext uri="{FF2B5EF4-FFF2-40B4-BE49-F238E27FC236}">
                <a16:creationId xmlns:a16="http://schemas.microsoft.com/office/drawing/2014/main" id="{B179437E-1ACE-4C2F-9E41-4AD1712C50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4967865"/>
              </p:ext>
            </p:extLst>
          </p:nvPr>
        </p:nvGraphicFramePr>
        <p:xfrm>
          <a:off x="1496060" y="101442"/>
          <a:ext cx="9845040" cy="6681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9973">
                  <a:extLst>
                    <a:ext uri="{9D8B030D-6E8A-4147-A177-3AD203B41FA5}">
                      <a16:colId xmlns:a16="http://schemas.microsoft.com/office/drawing/2014/main" val="3891692776"/>
                    </a:ext>
                  </a:extLst>
                </a:gridCol>
                <a:gridCol w="7385067">
                  <a:extLst>
                    <a:ext uri="{9D8B030D-6E8A-4147-A177-3AD203B41FA5}">
                      <a16:colId xmlns:a16="http://schemas.microsoft.com/office/drawing/2014/main" val="2211826707"/>
                    </a:ext>
                  </a:extLst>
                </a:gridCol>
              </a:tblGrid>
              <a:tr h="4600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Indikator</a:t>
                      </a:r>
                    </a:p>
                  </a:txBody>
                  <a:tcPr marT="45710" marB="4571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Rata-rata LOS Maternal Postnatal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Sesudah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Melahirkan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0" marB="45710" horzOverflow="overflow"/>
                </a:tc>
                <a:extLst>
                  <a:ext uri="{0D108BD9-81ED-4DB2-BD59-A6C34878D82A}">
                    <a16:rowId xmlns:a16="http://schemas.microsoft.com/office/drawing/2014/main" val="1932713838"/>
                  </a:ext>
                </a:extLst>
              </a:tr>
              <a:tr h="4600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Dimensi mutu</a:t>
                      </a:r>
                    </a:p>
                  </a:txBody>
                  <a:tcPr marT="45710" marB="4571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Efficiency</a:t>
                      </a:r>
                    </a:p>
                  </a:txBody>
                  <a:tcPr marT="45710" marB="45710" horzOverflow="overflow"/>
                </a:tc>
                <a:extLst>
                  <a:ext uri="{0D108BD9-81ED-4DB2-BD59-A6C34878D82A}">
                    <a16:rowId xmlns:a16="http://schemas.microsoft.com/office/drawing/2014/main" val="4153707356"/>
                  </a:ext>
                </a:extLst>
              </a:tr>
              <a:tr h="5808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Tujuan indikator</a:t>
                      </a:r>
                    </a:p>
                  </a:txBody>
                  <a:tcPr marT="45710" marB="4571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Memberikan signal apakah postnatal maternal LOS lebih tinggi atau lebih rendah dibandingkan rata-rata rumah sakit mitra benchmark</a:t>
                      </a:r>
                    </a:p>
                  </a:txBody>
                  <a:tcPr marT="45710" marB="45710" horzOverflow="overflow"/>
                </a:tc>
                <a:extLst>
                  <a:ext uri="{0D108BD9-81ED-4DB2-BD59-A6C34878D82A}">
                    <a16:rowId xmlns:a16="http://schemas.microsoft.com/office/drawing/2014/main" val="2218859096"/>
                  </a:ext>
                </a:extLst>
              </a:tr>
              <a:tr h="5808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Rationalisasi</a:t>
                      </a:r>
                    </a:p>
                  </a:txBody>
                  <a:tcPr marT="45710" marB="4571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Ada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kecenderungan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early discharge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bagi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ibu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segera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sesudah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melahirkan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,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sehingga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perawatan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belum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sempurna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,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ibu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sudah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dipulangkan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, dan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dapat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membahayakan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bagi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ibu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dan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bayi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yang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dilahirkan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. Pada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kasus-kasus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tertentu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justru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terjadi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perpanjangan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lama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perawatan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yang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berakibat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pasien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dirugikan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0" marB="45710" horzOverflow="overflow"/>
                </a:tc>
                <a:extLst>
                  <a:ext uri="{0D108BD9-81ED-4DB2-BD59-A6C34878D82A}">
                    <a16:rowId xmlns:a16="http://schemas.microsoft.com/office/drawing/2014/main" val="2454360556"/>
                  </a:ext>
                </a:extLst>
              </a:tr>
              <a:tr h="5808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Definisi terminologi yang digunakan</a:t>
                      </a:r>
                    </a:p>
                  </a:txBody>
                  <a:tcPr marT="45710" marB="4571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Pengertian postnatal :…………….dsb</a:t>
                      </a:r>
                    </a:p>
                  </a:txBody>
                  <a:tcPr marT="45710" marB="45710" horzOverflow="overflow"/>
                </a:tc>
                <a:extLst>
                  <a:ext uri="{0D108BD9-81ED-4DB2-BD59-A6C34878D82A}">
                    <a16:rowId xmlns:a16="http://schemas.microsoft.com/office/drawing/2014/main" val="411204419"/>
                  </a:ext>
                </a:extLst>
              </a:tr>
              <a:tr h="5808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Frekuensi updating indikator (pengumpulan data)</a:t>
                      </a:r>
                    </a:p>
                  </a:txBody>
                  <a:tcPr marT="45710" marB="4571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Tiap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bulan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0" marB="45710" horzOverflow="overflow"/>
                </a:tc>
                <a:extLst>
                  <a:ext uri="{0D108BD9-81ED-4DB2-BD59-A6C34878D82A}">
                    <a16:rowId xmlns:a16="http://schemas.microsoft.com/office/drawing/2014/main" val="2496522443"/>
                  </a:ext>
                </a:extLst>
              </a:tr>
              <a:tr h="5808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Periode dilakukan analisis </a:t>
                      </a:r>
                    </a:p>
                  </a:txBody>
                  <a:tcPr marT="45710" marB="4571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Tiap tiga bulan</a:t>
                      </a:r>
                    </a:p>
                  </a:txBody>
                  <a:tcPr marT="45710" marB="45710" horzOverflow="overflow"/>
                </a:tc>
                <a:extLst>
                  <a:ext uri="{0D108BD9-81ED-4DB2-BD59-A6C34878D82A}">
                    <a16:rowId xmlns:a16="http://schemas.microsoft.com/office/drawing/2014/main" val="3581934953"/>
                  </a:ext>
                </a:extLst>
              </a:tr>
              <a:tr h="4600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Numerator (pembilang)</a:t>
                      </a:r>
                    </a:p>
                  </a:txBody>
                  <a:tcPr marT="45710" marB="4571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Postnatal LOS dari ibu di rumah sakit diukur dalam hari</a:t>
                      </a:r>
                    </a:p>
                  </a:txBody>
                  <a:tcPr marT="45710" marB="45710" horzOverflow="overflow"/>
                </a:tc>
                <a:extLst>
                  <a:ext uri="{0D108BD9-81ED-4DB2-BD59-A6C34878D82A}">
                    <a16:rowId xmlns:a16="http://schemas.microsoft.com/office/drawing/2014/main" val="1648635439"/>
                  </a:ext>
                </a:extLst>
              </a:tr>
              <a:tr h="4600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Denominator (penyebut)</a:t>
                      </a:r>
                    </a:p>
                  </a:txBody>
                  <a:tcPr marT="45710" marB="4571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Tidak ada</a:t>
                      </a:r>
                    </a:p>
                  </a:txBody>
                  <a:tcPr marT="45710" marB="45710" horzOverflow="overflow"/>
                </a:tc>
                <a:extLst>
                  <a:ext uri="{0D108BD9-81ED-4DB2-BD59-A6C34878D82A}">
                    <a16:rowId xmlns:a16="http://schemas.microsoft.com/office/drawing/2014/main" val="3983216626"/>
                  </a:ext>
                </a:extLst>
              </a:tr>
              <a:tr h="6286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Standar pencapaian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(threshold/target)</a:t>
                      </a:r>
                    </a:p>
                  </a:txBody>
                  <a:tcPr marT="45710" marB="4571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0" marB="45710" horzOverflow="overflow"/>
                </a:tc>
                <a:extLst>
                  <a:ext uri="{0D108BD9-81ED-4DB2-BD59-A6C34878D82A}">
                    <a16:rowId xmlns:a16="http://schemas.microsoft.com/office/drawing/2014/main" val="2259140338"/>
                  </a:ext>
                </a:extLst>
              </a:tr>
              <a:tr h="5808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Sumber data numerator dan denominator</a:t>
                      </a:r>
                    </a:p>
                  </a:txBody>
                  <a:tcPr marT="45710" marB="4571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Data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persalinan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dan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statistik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inpatient di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rumah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sakit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0" marB="45710" horzOverflow="overflow"/>
                </a:tc>
                <a:extLst>
                  <a:ext uri="{0D108BD9-81ED-4DB2-BD59-A6C34878D82A}">
                    <a16:rowId xmlns:a16="http://schemas.microsoft.com/office/drawing/2014/main" val="2184738849"/>
                  </a:ext>
                </a:extLst>
              </a:tr>
            </a:tbl>
          </a:graphicData>
        </a:graphic>
      </p:graphicFrame>
      <p:pic>
        <p:nvPicPr>
          <p:cNvPr id="17" name="Gambar 16">
            <a:extLst>
              <a:ext uri="{FF2B5EF4-FFF2-40B4-BE49-F238E27FC236}">
                <a16:creationId xmlns:a16="http://schemas.microsoft.com/office/drawing/2014/main" id="{8B294B3C-0562-485D-BB86-56AB99027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  <p:sp>
        <p:nvSpPr>
          <p:cNvPr id="18" name="Persegi Panjang 17">
            <a:extLst>
              <a:ext uri="{FF2B5EF4-FFF2-40B4-BE49-F238E27FC236}">
                <a16:creationId xmlns:a16="http://schemas.microsoft.com/office/drawing/2014/main" id="{1EDCD92B-0B95-440F-89CB-4DBA7E49D947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114B860C-9FCD-4A27-A4FB-40A935257068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705227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 7">
            <a:extLst>
              <a:ext uri="{FF2B5EF4-FFF2-40B4-BE49-F238E27FC236}">
                <a16:creationId xmlns:a16="http://schemas.microsoft.com/office/drawing/2014/main" id="{B179437E-1ACE-4C2F-9E41-4AD1712C50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1787473"/>
              </p:ext>
            </p:extLst>
          </p:nvPr>
        </p:nvGraphicFramePr>
        <p:xfrm>
          <a:off x="1546859" y="9975"/>
          <a:ext cx="9794241" cy="6848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7280">
                  <a:extLst>
                    <a:ext uri="{9D8B030D-6E8A-4147-A177-3AD203B41FA5}">
                      <a16:colId xmlns:a16="http://schemas.microsoft.com/office/drawing/2014/main" val="3891692776"/>
                    </a:ext>
                  </a:extLst>
                </a:gridCol>
                <a:gridCol w="7346961">
                  <a:extLst>
                    <a:ext uri="{9D8B030D-6E8A-4147-A177-3AD203B41FA5}">
                      <a16:colId xmlns:a16="http://schemas.microsoft.com/office/drawing/2014/main" val="2211826707"/>
                    </a:ext>
                  </a:extLst>
                </a:gridCol>
              </a:tblGrid>
              <a:tr h="4600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Indikator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9" marB="4571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Angka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Kelengkapan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Rekam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Medis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9" marB="45719" horzOverflow="overflow"/>
                </a:tc>
                <a:extLst>
                  <a:ext uri="{0D108BD9-81ED-4DB2-BD59-A6C34878D82A}">
                    <a16:rowId xmlns:a16="http://schemas.microsoft.com/office/drawing/2014/main" val="1932713838"/>
                  </a:ext>
                </a:extLst>
              </a:tr>
              <a:tr h="4600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Dimensi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mutu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9" marB="4571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Continuity of care, patient safety</a:t>
                      </a:r>
                    </a:p>
                  </a:txBody>
                  <a:tcPr marT="45719" marB="45719" horzOverflow="overflow"/>
                </a:tc>
                <a:extLst>
                  <a:ext uri="{0D108BD9-81ED-4DB2-BD59-A6C34878D82A}">
                    <a16:rowId xmlns:a16="http://schemas.microsoft.com/office/drawing/2014/main" val="4153707356"/>
                  </a:ext>
                </a:extLst>
              </a:tr>
              <a:tr h="5808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Tujuan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indikator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9" marB="4571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Untuk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menilai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kinerja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dokter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spesialis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dalam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melakukan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pengisian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dokumen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rekam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medis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9" marB="45719" horzOverflow="overflow"/>
                </a:tc>
                <a:extLst>
                  <a:ext uri="{0D108BD9-81ED-4DB2-BD59-A6C34878D82A}">
                    <a16:rowId xmlns:a16="http://schemas.microsoft.com/office/drawing/2014/main" val="2218859096"/>
                  </a:ext>
                </a:extLst>
              </a:tr>
              <a:tr h="5808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Rationalisasi</a:t>
                      </a:r>
                    </a:p>
                  </a:txBody>
                  <a:tcPr marT="45719" marB="4571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Dari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hasil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survey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tahun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2005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ternyata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50 %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sampel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RM yang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diambil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tidak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diisi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lengkap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. 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Kelengkapan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pengisian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rekam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medis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sangat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diperlukan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untuk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tindak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lanjut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pelayanan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medis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,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begitu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juga pada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saat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kunjungan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ulang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pasien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.</a:t>
                      </a:r>
                    </a:p>
                  </a:txBody>
                  <a:tcPr marT="45719" marB="45719" horzOverflow="overflow"/>
                </a:tc>
                <a:extLst>
                  <a:ext uri="{0D108BD9-81ED-4DB2-BD59-A6C34878D82A}">
                    <a16:rowId xmlns:a16="http://schemas.microsoft.com/office/drawing/2014/main" val="2454360556"/>
                  </a:ext>
                </a:extLst>
              </a:tr>
              <a:tr h="5808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Definisi terminologi yang digunakan</a:t>
                      </a:r>
                    </a:p>
                  </a:txBody>
                  <a:tcPr marT="45719" marB="4571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Rekam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medis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adalah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………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Kelengkapan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rekam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medis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meliputi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kelengkapan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pengisian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identitas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, biodata,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riwayat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penyakit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, diagnosis,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terapi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,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tindak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lanjug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…….</a:t>
                      </a:r>
                    </a:p>
                  </a:txBody>
                  <a:tcPr marT="45719" marB="45719" horzOverflow="overflow"/>
                </a:tc>
                <a:extLst>
                  <a:ext uri="{0D108BD9-81ED-4DB2-BD59-A6C34878D82A}">
                    <a16:rowId xmlns:a16="http://schemas.microsoft.com/office/drawing/2014/main" val="411204419"/>
                  </a:ext>
                </a:extLst>
              </a:tr>
              <a:tr h="5808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Frekuensi updating indikator (pengumpulan data)</a:t>
                      </a:r>
                    </a:p>
                  </a:txBody>
                  <a:tcPr marT="45719" marB="4571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Tiap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bulan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9" marB="45719" horzOverflow="overflow"/>
                </a:tc>
                <a:extLst>
                  <a:ext uri="{0D108BD9-81ED-4DB2-BD59-A6C34878D82A}">
                    <a16:rowId xmlns:a16="http://schemas.microsoft.com/office/drawing/2014/main" val="2496522443"/>
                  </a:ext>
                </a:extLst>
              </a:tr>
              <a:tr h="5808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Periode dilakukan analisis </a:t>
                      </a:r>
                    </a:p>
                  </a:txBody>
                  <a:tcPr marT="45719" marB="4571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Tiap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tiga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bulan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9" marB="45719" horzOverflow="overflow"/>
                </a:tc>
                <a:extLst>
                  <a:ext uri="{0D108BD9-81ED-4DB2-BD59-A6C34878D82A}">
                    <a16:rowId xmlns:a16="http://schemas.microsoft.com/office/drawing/2014/main" val="3581934953"/>
                  </a:ext>
                </a:extLst>
              </a:tr>
              <a:tr h="4600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Numerator (pembilang)</a:t>
                      </a:r>
                    </a:p>
                  </a:txBody>
                  <a:tcPr marT="45719" marB="4571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Jumlah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rekam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medis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yang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disampling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yang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terisi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dengan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lengkap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pada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periode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satu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bulan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9" marB="45719" horzOverflow="overflow"/>
                </a:tc>
                <a:extLst>
                  <a:ext uri="{0D108BD9-81ED-4DB2-BD59-A6C34878D82A}">
                    <a16:rowId xmlns:a16="http://schemas.microsoft.com/office/drawing/2014/main" val="1648635439"/>
                  </a:ext>
                </a:extLst>
              </a:tr>
              <a:tr h="4600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Denominator (penyebut)</a:t>
                      </a:r>
                    </a:p>
                  </a:txBody>
                  <a:tcPr marT="45719" marB="4571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Jumlah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seluruh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rekam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medis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yang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disampling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pada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periode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satu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bulan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9" marB="45719" horzOverflow="overflow"/>
                </a:tc>
                <a:extLst>
                  <a:ext uri="{0D108BD9-81ED-4DB2-BD59-A6C34878D82A}">
                    <a16:rowId xmlns:a16="http://schemas.microsoft.com/office/drawing/2014/main" val="3983216626"/>
                  </a:ext>
                </a:extLst>
              </a:tr>
              <a:tr h="6286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Standar pencapaian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(threshold/target)</a:t>
                      </a:r>
                    </a:p>
                  </a:txBody>
                  <a:tcPr marT="45719" marB="4571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90 %</a:t>
                      </a:r>
                    </a:p>
                  </a:txBody>
                  <a:tcPr marT="45719" marB="45719" horzOverflow="overflow"/>
                </a:tc>
                <a:extLst>
                  <a:ext uri="{0D108BD9-81ED-4DB2-BD59-A6C34878D82A}">
                    <a16:rowId xmlns:a16="http://schemas.microsoft.com/office/drawing/2014/main" val="2259140338"/>
                  </a:ext>
                </a:extLst>
              </a:tr>
              <a:tr h="5808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Sumber data numerator dan denominator</a:t>
                      </a:r>
                    </a:p>
                  </a:txBody>
                  <a:tcPr marT="45719" marB="4571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Dokumen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rekam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medis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9" marB="45719" horzOverflow="overflow"/>
                </a:tc>
                <a:extLst>
                  <a:ext uri="{0D108BD9-81ED-4DB2-BD59-A6C34878D82A}">
                    <a16:rowId xmlns:a16="http://schemas.microsoft.com/office/drawing/2014/main" val="2184738849"/>
                  </a:ext>
                </a:extLst>
              </a:tr>
            </a:tbl>
          </a:graphicData>
        </a:graphic>
      </p:graphicFrame>
      <p:pic>
        <p:nvPicPr>
          <p:cNvPr id="17" name="Gambar 16">
            <a:extLst>
              <a:ext uri="{FF2B5EF4-FFF2-40B4-BE49-F238E27FC236}">
                <a16:creationId xmlns:a16="http://schemas.microsoft.com/office/drawing/2014/main" id="{8B294B3C-0562-485D-BB86-56AB99027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  <p:sp>
        <p:nvSpPr>
          <p:cNvPr id="18" name="Persegi Panjang 17">
            <a:extLst>
              <a:ext uri="{FF2B5EF4-FFF2-40B4-BE49-F238E27FC236}">
                <a16:creationId xmlns:a16="http://schemas.microsoft.com/office/drawing/2014/main" id="{1EDCD92B-0B95-440F-89CB-4DBA7E49D947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114B860C-9FCD-4A27-A4FB-40A935257068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72643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 7">
            <a:extLst>
              <a:ext uri="{FF2B5EF4-FFF2-40B4-BE49-F238E27FC236}">
                <a16:creationId xmlns:a16="http://schemas.microsoft.com/office/drawing/2014/main" id="{B179437E-1ACE-4C2F-9E41-4AD1712C50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1005990"/>
              </p:ext>
            </p:extLst>
          </p:nvPr>
        </p:nvGraphicFramePr>
        <p:xfrm>
          <a:off x="1483359" y="50642"/>
          <a:ext cx="10537005" cy="6772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1641">
                  <a:extLst>
                    <a:ext uri="{9D8B030D-6E8A-4147-A177-3AD203B41FA5}">
                      <a16:colId xmlns:a16="http://schemas.microsoft.com/office/drawing/2014/main" val="3891692776"/>
                    </a:ext>
                  </a:extLst>
                </a:gridCol>
                <a:gridCol w="7575364">
                  <a:extLst>
                    <a:ext uri="{9D8B030D-6E8A-4147-A177-3AD203B41FA5}">
                      <a16:colId xmlns:a16="http://schemas.microsoft.com/office/drawing/2014/main" val="2211826707"/>
                    </a:ext>
                  </a:extLst>
                </a:gridCol>
              </a:tblGrid>
              <a:tr h="7065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 panose="020B0604020202020204" pitchFamily="34" charset="0"/>
                        </a:rPr>
                        <a:t>Indikator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 panose="020B0604020202020204" pitchFamily="34" charset="0"/>
                        </a:rPr>
                        <a:t>Angka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 panose="020B0604020202020204" pitchFamily="34" charset="0"/>
                        </a:rPr>
                        <a:t>Kejadian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 panose="020B0604020202020204" pitchFamily="34" charset="0"/>
                        </a:rPr>
                        <a:t> Phlebitis di Ruang Rawat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 panose="020B0604020202020204" pitchFamily="34" charset="0"/>
                        </a:rPr>
                        <a:t>Inap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 panose="020B0604020202020204" pitchFamily="34" charset="0"/>
                        </a:rPr>
                        <a:t> 2 Hari Setelah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 panose="020B0604020202020204" pitchFamily="34" charset="0"/>
                        </a:rPr>
                        <a:t>Pemasangan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 panose="020B0604020202020204" pitchFamily="34" charset="0"/>
                        </a:rPr>
                        <a:t>Infus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932713838"/>
                  </a:ext>
                </a:extLst>
              </a:tr>
              <a:tr h="4637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Indikator</a:t>
                      </a:r>
                      <a:endParaRPr kumimoji="0" lang="en-US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9" marB="4571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Angka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kejadian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phlebitis di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ruang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rawat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inap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2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hari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setelah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pemasangan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infus</a:t>
                      </a:r>
                      <a:endParaRPr kumimoji="0" lang="en-US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9" marB="45719" horzOverflow="overflow"/>
                </a:tc>
                <a:extLst>
                  <a:ext uri="{0D108BD9-81ED-4DB2-BD59-A6C34878D82A}">
                    <a16:rowId xmlns:a16="http://schemas.microsoft.com/office/drawing/2014/main" val="4153707356"/>
                  </a:ext>
                </a:extLst>
              </a:tr>
              <a:tr h="468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Dimensi mutu</a:t>
                      </a:r>
                    </a:p>
                  </a:txBody>
                  <a:tcPr marT="45719" marB="4571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Keselamatan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pasien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,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kompetensi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tehnis</a:t>
                      </a:r>
                      <a:endParaRPr kumimoji="0" lang="en-US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9" marB="45719" horzOverflow="overflow"/>
                </a:tc>
                <a:extLst>
                  <a:ext uri="{0D108BD9-81ED-4DB2-BD59-A6C34878D82A}">
                    <a16:rowId xmlns:a16="http://schemas.microsoft.com/office/drawing/2014/main" val="2218859096"/>
                  </a:ext>
                </a:extLst>
              </a:tr>
              <a:tr h="5854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Tujuan indikator</a:t>
                      </a:r>
                    </a:p>
                  </a:txBody>
                  <a:tcPr marT="45719" marB="4571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Untuk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mengetahui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apakah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petugas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bekerja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sesuai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protap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pemasangan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infus</a:t>
                      </a:r>
                      <a:endParaRPr kumimoji="0" lang="en-US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9" marB="45719" horzOverflow="overflow"/>
                </a:tc>
                <a:extLst>
                  <a:ext uri="{0D108BD9-81ED-4DB2-BD59-A6C34878D82A}">
                    <a16:rowId xmlns:a16="http://schemas.microsoft.com/office/drawing/2014/main" val="2454360556"/>
                  </a:ext>
                </a:extLst>
              </a:tr>
              <a:tr h="7833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Rationalisasi</a:t>
                      </a:r>
                    </a:p>
                  </a:txBody>
                  <a:tcPr marT="45719" marB="4571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Dari 100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pasien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yang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diinfus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10 %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mengalami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phlebitis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dari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hasil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survei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Jan s/d Mar 2006. 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Terjadiany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phlebitis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terkait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dengan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ketidak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taatan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dalam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menjalankan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prosedur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pemasangan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infus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. Phlebitis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berpotensi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untuk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terjadinya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sepsis</a:t>
                      </a:r>
                    </a:p>
                  </a:txBody>
                  <a:tcPr marT="45719" marB="45719" horzOverflow="overflow"/>
                </a:tc>
                <a:extLst>
                  <a:ext uri="{0D108BD9-81ED-4DB2-BD59-A6C34878D82A}">
                    <a16:rowId xmlns:a16="http://schemas.microsoft.com/office/drawing/2014/main" val="411204419"/>
                  </a:ext>
                </a:extLst>
              </a:tr>
              <a:tr h="5854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Definisi terminologi yang digunakan</a:t>
                      </a:r>
                    </a:p>
                  </a:txBody>
                  <a:tcPr marT="45719" marB="4571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Phlebitis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adalah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radang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pada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pembuluh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darah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balik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setelah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dilakukan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pemasangan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infus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2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hari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dengan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tanda-tanda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:.....</a:t>
                      </a:r>
                    </a:p>
                  </a:txBody>
                  <a:tcPr marT="45719" marB="45719" horzOverflow="overflow"/>
                </a:tc>
                <a:extLst>
                  <a:ext uri="{0D108BD9-81ED-4DB2-BD59-A6C34878D82A}">
                    <a16:rowId xmlns:a16="http://schemas.microsoft.com/office/drawing/2014/main" val="2496522443"/>
                  </a:ext>
                </a:extLst>
              </a:tr>
              <a:tr h="58580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Frekuensi updating indikator (pengumpulan data)</a:t>
                      </a:r>
                    </a:p>
                  </a:txBody>
                  <a:tcPr marT="45719" marB="4571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Setiap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hari</a:t>
                      </a:r>
                      <a:endParaRPr kumimoji="0" lang="en-US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9" marB="45719" horzOverflow="overflow"/>
                </a:tc>
                <a:extLst>
                  <a:ext uri="{0D108BD9-81ED-4DB2-BD59-A6C34878D82A}">
                    <a16:rowId xmlns:a16="http://schemas.microsoft.com/office/drawing/2014/main" val="3581934953"/>
                  </a:ext>
                </a:extLst>
              </a:tr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Periode dilakukan analisis </a:t>
                      </a:r>
                    </a:p>
                  </a:txBody>
                  <a:tcPr marT="45719" marB="4571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Setiap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bulan</a:t>
                      </a:r>
                      <a:endParaRPr kumimoji="0" lang="en-US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9" marB="45719" horzOverflow="overflow"/>
                </a:tc>
                <a:extLst>
                  <a:ext uri="{0D108BD9-81ED-4DB2-BD59-A6C34878D82A}">
                    <a16:rowId xmlns:a16="http://schemas.microsoft.com/office/drawing/2014/main" val="1648635439"/>
                  </a:ext>
                </a:extLst>
              </a:tr>
              <a:tr h="5529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Numerator (pembilang)</a:t>
                      </a:r>
                    </a:p>
                  </a:txBody>
                  <a:tcPr marT="45719" marB="4571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Jumlah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pasien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yang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mengalami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phlebitis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setelah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dilakukan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pemasangan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infus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2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hari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dalam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waktu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satu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bulan</a:t>
                      </a:r>
                      <a:endParaRPr kumimoji="0" lang="en-US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9" marB="45719" horzOverflow="overflow"/>
                </a:tc>
                <a:extLst>
                  <a:ext uri="{0D108BD9-81ED-4DB2-BD59-A6C34878D82A}">
                    <a16:rowId xmlns:a16="http://schemas.microsoft.com/office/drawing/2014/main" val="3983216626"/>
                  </a:ext>
                </a:extLst>
              </a:tr>
              <a:tr h="475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Denominator (penyebut)</a:t>
                      </a:r>
                    </a:p>
                  </a:txBody>
                  <a:tcPr marT="45719" marB="4571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Jumlah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pasien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rawat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inap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yang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dipasang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infus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dalam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waktu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satu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bulan</a:t>
                      </a:r>
                      <a:endParaRPr kumimoji="0" lang="en-US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9" marB="45719" horzOverflow="overflow"/>
                </a:tc>
                <a:extLst>
                  <a:ext uri="{0D108BD9-81ED-4DB2-BD59-A6C34878D82A}">
                    <a16:rowId xmlns:a16="http://schemas.microsoft.com/office/drawing/2014/main" val="2259140338"/>
                  </a:ext>
                </a:extLst>
              </a:tr>
              <a:tr h="5990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Standar pencapaian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(threshold/target)</a:t>
                      </a:r>
                    </a:p>
                  </a:txBody>
                  <a:tcPr marT="45719" marB="4571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5 %</a:t>
                      </a:r>
                    </a:p>
                  </a:txBody>
                  <a:tcPr marT="45719" marB="45719" horzOverflow="overflow"/>
                </a:tc>
                <a:extLst>
                  <a:ext uri="{0D108BD9-81ED-4DB2-BD59-A6C34878D82A}">
                    <a16:rowId xmlns:a16="http://schemas.microsoft.com/office/drawing/2014/main" val="2184738849"/>
                  </a:ext>
                </a:extLst>
              </a:tr>
              <a:tr h="5854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Sumber data numerator dan denominator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Dokumen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rekam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medis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4025404376"/>
                  </a:ext>
                </a:extLst>
              </a:tr>
            </a:tbl>
          </a:graphicData>
        </a:graphic>
      </p:graphicFrame>
      <p:pic>
        <p:nvPicPr>
          <p:cNvPr id="17" name="Gambar 16">
            <a:extLst>
              <a:ext uri="{FF2B5EF4-FFF2-40B4-BE49-F238E27FC236}">
                <a16:creationId xmlns:a16="http://schemas.microsoft.com/office/drawing/2014/main" id="{8B294B3C-0562-485D-BB86-56AB99027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  <p:sp>
        <p:nvSpPr>
          <p:cNvPr id="18" name="Persegi Panjang 17">
            <a:extLst>
              <a:ext uri="{FF2B5EF4-FFF2-40B4-BE49-F238E27FC236}">
                <a16:creationId xmlns:a16="http://schemas.microsoft.com/office/drawing/2014/main" id="{1EDCD92B-0B95-440F-89CB-4DBA7E49D947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114B860C-9FCD-4A27-A4FB-40A935257068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680882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 7">
            <a:extLst>
              <a:ext uri="{FF2B5EF4-FFF2-40B4-BE49-F238E27FC236}">
                <a16:creationId xmlns:a16="http://schemas.microsoft.com/office/drawing/2014/main" id="{B179437E-1ACE-4C2F-9E41-4AD1712C50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6624714"/>
              </p:ext>
            </p:extLst>
          </p:nvPr>
        </p:nvGraphicFramePr>
        <p:xfrm>
          <a:off x="1483360" y="-12858"/>
          <a:ext cx="10187940" cy="70400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5653">
                  <a:extLst>
                    <a:ext uri="{9D8B030D-6E8A-4147-A177-3AD203B41FA5}">
                      <a16:colId xmlns:a16="http://schemas.microsoft.com/office/drawing/2014/main" val="3891692776"/>
                    </a:ext>
                  </a:extLst>
                </a:gridCol>
                <a:gridCol w="7642287">
                  <a:extLst>
                    <a:ext uri="{9D8B030D-6E8A-4147-A177-3AD203B41FA5}">
                      <a16:colId xmlns:a16="http://schemas.microsoft.com/office/drawing/2014/main" val="2211826707"/>
                    </a:ext>
                  </a:extLst>
                </a:gridCol>
              </a:tblGrid>
              <a:tr h="6844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 panose="020B0604020202020204" pitchFamily="34" charset="0"/>
                        </a:rPr>
                        <a:t>Indikator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 panose="020B0604020202020204" pitchFamily="34" charset="0"/>
                        </a:rPr>
                        <a:t>Angka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 panose="020B0604020202020204" pitchFamily="34" charset="0"/>
                        </a:rPr>
                        <a:t>Kejadian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 panose="020B0604020202020204" pitchFamily="34" charset="0"/>
                        </a:rPr>
                        <a:t> Phlebitis di Ruang Rawat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 panose="020B0604020202020204" pitchFamily="34" charset="0"/>
                        </a:rPr>
                        <a:t>Inap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 panose="020B0604020202020204" pitchFamily="34" charset="0"/>
                        </a:rPr>
                        <a:t> 2 Hari Setelah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 panose="020B0604020202020204" pitchFamily="34" charset="0"/>
                        </a:rPr>
                        <a:t>Pemasangan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 panose="020B0604020202020204" pitchFamily="34" charset="0"/>
                        </a:rPr>
                        <a:t>Infus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932713838"/>
                  </a:ext>
                </a:extLst>
              </a:tr>
              <a:tr h="4376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Dimensi mutu</a:t>
                      </a:r>
                    </a:p>
                  </a:txBody>
                  <a:tcPr marT="45719" marB="4571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Keselamatan pasien, kompetensi tehnis</a:t>
                      </a:r>
                    </a:p>
                  </a:txBody>
                  <a:tcPr marT="45719" marB="45719" horzOverflow="overflow"/>
                </a:tc>
                <a:extLst>
                  <a:ext uri="{0D108BD9-81ED-4DB2-BD59-A6C34878D82A}">
                    <a16:rowId xmlns:a16="http://schemas.microsoft.com/office/drawing/2014/main" val="4153707356"/>
                  </a:ext>
                </a:extLst>
              </a:tr>
              <a:tr h="5525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Tujuan indikator</a:t>
                      </a:r>
                    </a:p>
                  </a:txBody>
                  <a:tcPr marT="45719" marB="4571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Untuk mengetahui apakah petugas bekerja sesuai protap pemasangan infus</a:t>
                      </a:r>
                    </a:p>
                  </a:txBody>
                  <a:tcPr marT="45719" marB="45719" horzOverflow="overflow"/>
                </a:tc>
                <a:extLst>
                  <a:ext uri="{0D108BD9-81ED-4DB2-BD59-A6C34878D82A}">
                    <a16:rowId xmlns:a16="http://schemas.microsoft.com/office/drawing/2014/main" val="2218859096"/>
                  </a:ext>
                </a:extLst>
              </a:tr>
              <a:tr h="7142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Rationalisasi</a:t>
                      </a:r>
                    </a:p>
                  </a:txBody>
                  <a:tcPr marT="45719" marB="4571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Dari 100 pasien yang diinfus 10 % mengalami phlebitis dari hasil survei Jan s/d Mar 2006.  Terjadiany phlebitis terkait dengan ketidak taatan dalam menjalankan prosedur pemasangan infus. Phlebitis berpotensi untuk terjadinya sepsis</a:t>
                      </a:r>
                    </a:p>
                  </a:txBody>
                  <a:tcPr marT="45719" marB="45719" horzOverflow="overflow"/>
                </a:tc>
                <a:extLst>
                  <a:ext uri="{0D108BD9-81ED-4DB2-BD59-A6C34878D82A}">
                    <a16:rowId xmlns:a16="http://schemas.microsoft.com/office/drawing/2014/main" val="2454360556"/>
                  </a:ext>
                </a:extLst>
              </a:tr>
              <a:tr h="5525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Definisi terminologi yang digunakan</a:t>
                      </a:r>
                    </a:p>
                  </a:txBody>
                  <a:tcPr marT="45719" marB="4571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Phlebitis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adalah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radang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pada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pembuluh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darah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balik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setelah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dilakukan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pemasangan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infus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2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hari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dengan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tanda-tanda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:.....</a:t>
                      </a:r>
                    </a:p>
                  </a:txBody>
                  <a:tcPr marT="45719" marB="45719" horzOverflow="overflow"/>
                </a:tc>
                <a:extLst>
                  <a:ext uri="{0D108BD9-81ED-4DB2-BD59-A6C34878D82A}">
                    <a16:rowId xmlns:a16="http://schemas.microsoft.com/office/drawing/2014/main" val="411204419"/>
                  </a:ext>
                </a:extLst>
              </a:tr>
              <a:tr h="5525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Frekuensi updating indikator (pengumpulan data)</a:t>
                      </a:r>
                    </a:p>
                  </a:txBody>
                  <a:tcPr marT="45719" marB="4571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Setiap hari</a:t>
                      </a:r>
                    </a:p>
                  </a:txBody>
                  <a:tcPr marT="45719" marB="45719" horzOverflow="overflow"/>
                </a:tc>
                <a:extLst>
                  <a:ext uri="{0D108BD9-81ED-4DB2-BD59-A6C34878D82A}">
                    <a16:rowId xmlns:a16="http://schemas.microsoft.com/office/drawing/2014/main" val="2496522443"/>
                  </a:ext>
                </a:extLst>
              </a:tr>
              <a:tr h="5525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Periode dilakukan analisis </a:t>
                      </a:r>
                    </a:p>
                  </a:txBody>
                  <a:tcPr marT="45719" marB="4571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Setiap bulan</a:t>
                      </a:r>
                    </a:p>
                  </a:txBody>
                  <a:tcPr marT="45719" marB="45719" horzOverflow="overflow"/>
                </a:tc>
                <a:extLst>
                  <a:ext uri="{0D108BD9-81ED-4DB2-BD59-A6C34878D82A}">
                    <a16:rowId xmlns:a16="http://schemas.microsoft.com/office/drawing/2014/main" val="3581934953"/>
                  </a:ext>
                </a:extLst>
              </a:tr>
              <a:tr h="5059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Numerator (pembilang)</a:t>
                      </a:r>
                    </a:p>
                  </a:txBody>
                  <a:tcPr marT="45719" marB="4571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Jumlah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pasien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yang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mengalami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phlebitis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setelah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dilakukan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pemasangan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infus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2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hari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dalam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waktu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satu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bulan</a:t>
                      </a:r>
                      <a:endParaRPr kumimoji="0" lang="en-US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9" marB="45719" horzOverflow="overflow"/>
                </a:tc>
                <a:extLst>
                  <a:ext uri="{0D108BD9-81ED-4DB2-BD59-A6C34878D82A}">
                    <a16:rowId xmlns:a16="http://schemas.microsoft.com/office/drawing/2014/main" val="1648635439"/>
                  </a:ext>
                </a:extLst>
              </a:tr>
              <a:tr h="4376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Denominator (penyebut)</a:t>
                      </a:r>
                    </a:p>
                  </a:txBody>
                  <a:tcPr marT="45719" marB="4571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Jumlah pasien rawat inap yang dipasang infus dalam waktu satu bulan</a:t>
                      </a:r>
                    </a:p>
                  </a:txBody>
                  <a:tcPr marT="45719" marB="45719" horzOverflow="overflow"/>
                </a:tc>
                <a:extLst>
                  <a:ext uri="{0D108BD9-81ED-4DB2-BD59-A6C34878D82A}">
                    <a16:rowId xmlns:a16="http://schemas.microsoft.com/office/drawing/2014/main" val="3983216626"/>
                  </a:ext>
                </a:extLst>
              </a:tr>
              <a:tr h="5980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Standar pencapaian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(threshold/target)</a:t>
                      </a:r>
                    </a:p>
                  </a:txBody>
                  <a:tcPr marT="45719" marB="4571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5 %</a:t>
                      </a:r>
                    </a:p>
                  </a:txBody>
                  <a:tcPr marT="45719" marB="45719" horzOverflow="overflow"/>
                </a:tc>
                <a:extLst>
                  <a:ext uri="{0D108BD9-81ED-4DB2-BD59-A6C34878D82A}">
                    <a16:rowId xmlns:a16="http://schemas.microsoft.com/office/drawing/2014/main" val="2259140338"/>
                  </a:ext>
                </a:extLst>
              </a:tr>
              <a:tr h="5525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Penanggung jawab pengumpulan data</a:t>
                      </a:r>
                    </a:p>
                  </a:txBody>
                  <a:tcPr marT="45719" marB="4571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9" marB="45719" horzOverflow="overflow"/>
                </a:tc>
                <a:extLst>
                  <a:ext uri="{0D108BD9-81ED-4DB2-BD59-A6C34878D82A}">
                    <a16:rowId xmlns:a16="http://schemas.microsoft.com/office/drawing/2014/main" val="2184738849"/>
                  </a:ext>
                </a:extLst>
              </a:tr>
              <a:tr h="5525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Sumber data numerator dan denominator</a:t>
                      </a:r>
                    </a:p>
                  </a:txBody>
                  <a:tcPr marT="45719" marB="4571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Check list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harian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infeksi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nosokomial</a:t>
                      </a:r>
                      <a:endParaRPr kumimoji="0" lang="en-US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9" marB="45719" horzOverflow="overflow"/>
                </a:tc>
                <a:extLst>
                  <a:ext uri="{0D108BD9-81ED-4DB2-BD59-A6C34878D82A}">
                    <a16:rowId xmlns:a16="http://schemas.microsoft.com/office/drawing/2014/main" val="235209114"/>
                  </a:ext>
                </a:extLst>
              </a:tr>
            </a:tbl>
          </a:graphicData>
        </a:graphic>
      </p:graphicFrame>
      <p:pic>
        <p:nvPicPr>
          <p:cNvPr id="17" name="Gambar 16">
            <a:extLst>
              <a:ext uri="{FF2B5EF4-FFF2-40B4-BE49-F238E27FC236}">
                <a16:creationId xmlns:a16="http://schemas.microsoft.com/office/drawing/2014/main" id="{8B294B3C-0562-485D-BB86-56AB99027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  <p:sp>
        <p:nvSpPr>
          <p:cNvPr id="18" name="Persegi Panjang 17">
            <a:extLst>
              <a:ext uri="{FF2B5EF4-FFF2-40B4-BE49-F238E27FC236}">
                <a16:creationId xmlns:a16="http://schemas.microsoft.com/office/drawing/2014/main" id="{1EDCD92B-0B95-440F-89CB-4DBA7E49D947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114B860C-9FCD-4A27-A4FB-40A935257068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622815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 7">
            <a:extLst>
              <a:ext uri="{FF2B5EF4-FFF2-40B4-BE49-F238E27FC236}">
                <a16:creationId xmlns:a16="http://schemas.microsoft.com/office/drawing/2014/main" id="{B179437E-1ACE-4C2F-9E41-4AD1712C50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7543644"/>
              </p:ext>
            </p:extLst>
          </p:nvPr>
        </p:nvGraphicFramePr>
        <p:xfrm>
          <a:off x="1603826" y="405708"/>
          <a:ext cx="10416539" cy="6136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2773">
                  <a:extLst>
                    <a:ext uri="{9D8B030D-6E8A-4147-A177-3AD203B41FA5}">
                      <a16:colId xmlns:a16="http://schemas.microsoft.com/office/drawing/2014/main" val="3891692776"/>
                    </a:ext>
                  </a:extLst>
                </a:gridCol>
                <a:gridCol w="7813766">
                  <a:extLst>
                    <a:ext uri="{9D8B030D-6E8A-4147-A177-3AD203B41FA5}">
                      <a16:colId xmlns:a16="http://schemas.microsoft.com/office/drawing/2014/main" val="2211826707"/>
                    </a:ext>
                  </a:extLst>
                </a:gridCol>
              </a:tblGrid>
              <a:tr h="4065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Indikator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4" marB="45724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Ketepatan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Waktu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Pembayaran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4" marB="45724" horzOverflow="overflow"/>
                </a:tc>
                <a:extLst>
                  <a:ext uri="{0D108BD9-81ED-4DB2-BD59-A6C34878D82A}">
                    <a16:rowId xmlns:a16="http://schemas.microsoft.com/office/drawing/2014/main" val="1932713838"/>
                  </a:ext>
                </a:extLst>
              </a:tr>
              <a:tr h="4267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Dimensi mutu</a:t>
                      </a:r>
                    </a:p>
                  </a:txBody>
                  <a:tcPr marT="45724" marB="45724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Efektivitas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4" marB="45724" horzOverflow="overflow"/>
                </a:tc>
                <a:extLst>
                  <a:ext uri="{0D108BD9-81ED-4DB2-BD59-A6C34878D82A}">
                    <a16:rowId xmlns:a16="http://schemas.microsoft.com/office/drawing/2014/main" val="4153707356"/>
                  </a:ext>
                </a:extLst>
              </a:tr>
              <a:tr h="5387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Tujuan indikator</a:t>
                      </a:r>
                    </a:p>
                  </a:txBody>
                  <a:tcPr marT="45724" marB="45724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Untuk menunjukkan kinerja administrasi bapel</a:t>
                      </a:r>
                    </a:p>
                  </a:txBody>
                  <a:tcPr marT="45724" marB="45724" horzOverflow="overflow"/>
                </a:tc>
                <a:extLst>
                  <a:ext uri="{0D108BD9-81ED-4DB2-BD59-A6C34878D82A}">
                    <a16:rowId xmlns:a16="http://schemas.microsoft.com/office/drawing/2014/main" val="2218859096"/>
                  </a:ext>
                </a:extLst>
              </a:tr>
              <a:tr h="6964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Rationalisasi (alasan mengapa indikator perlu)</a:t>
                      </a:r>
                    </a:p>
                  </a:txBody>
                  <a:tcPr marT="45724" marB="45724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Ketepatan waktu pembayaran klaim akan memperlancar proses pelayanan di PPK</a:t>
                      </a:r>
                    </a:p>
                  </a:txBody>
                  <a:tcPr marT="45724" marB="45724" horzOverflow="overflow"/>
                </a:tc>
                <a:extLst>
                  <a:ext uri="{0D108BD9-81ED-4DB2-BD59-A6C34878D82A}">
                    <a16:rowId xmlns:a16="http://schemas.microsoft.com/office/drawing/2014/main" val="2454360556"/>
                  </a:ext>
                </a:extLst>
              </a:tr>
              <a:tr h="5646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Definisi terminologi yang digunakan</a:t>
                      </a:r>
                    </a:p>
                  </a:txBody>
                  <a:tcPr marT="45724" marB="45724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Waktu pembayaran yang tepat waktu adalah waktu yang dibutuhkan mulai dari klaim masuk sampai dengan klaim dibayarkan, tidak melebihi 6 hari kerja</a:t>
                      </a:r>
                    </a:p>
                  </a:txBody>
                  <a:tcPr marT="45724" marB="45724" horzOverflow="overflow"/>
                </a:tc>
                <a:extLst>
                  <a:ext uri="{0D108BD9-81ED-4DB2-BD59-A6C34878D82A}">
                    <a16:rowId xmlns:a16="http://schemas.microsoft.com/office/drawing/2014/main" val="411204419"/>
                  </a:ext>
                </a:extLst>
              </a:tr>
              <a:tr h="8024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Frekuensi updating indikator (pengumpulan data)</a:t>
                      </a:r>
                    </a:p>
                  </a:txBody>
                  <a:tcPr marT="45724" marB="45724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Setiap bulan</a:t>
                      </a:r>
                    </a:p>
                  </a:txBody>
                  <a:tcPr marT="45724" marB="45724" horzOverflow="overflow"/>
                </a:tc>
                <a:extLst>
                  <a:ext uri="{0D108BD9-81ED-4DB2-BD59-A6C34878D82A}">
                    <a16:rowId xmlns:a16="http://schemas.microsoft.com/office/drawing/2014/main" val="2496522443"/>
                  </a:ext>
                </a:extLst>
              </a:tr>
              <a:tr h="5387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Periode dilakukan analisis </a:t>
                      </a:r>
                    </a:p>
                  </a:txBody>
                  <a:tcPr marT="45724" marB="45724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Setiap tiga bulan</a:t>
                      </a:r>
                    </a:p>
                  </a:txBody>
                  <a:tcPr marT="45724" marB="45724" horzOverflow="overflow"/>
                </a:tc>
                <a:extLst>
                  <a:ext uri="{0D108BD9-81ED-4DB2-BD59-A6C34878D82A}">
                    <a16:rowId xmlns:a16="http://schemas.microsoft.com/office/drawing/2014/main" val="3581934953"/>
                  </a:ext>
                </a:extLst>
              </a:tr>
              <a:tr h="49330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Numerator (pembilang)</a:t>
                      </a:r>
                    </a:p>
                  </a:txBody>
                  <a:tcPr marT="45724" marB="45724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Jumlah klaim yang terbayar tepat waktu dalam waktu satu bulan</a:t>
                      </a:r>
                    </a:p>
                  </a:txBody>
                  <a:tcPr marT="45724" marB="45724" horzOverflow="overflow"/>
                </a:tc>
                <a:extLst>
                  <a:ext uri="{0D108BD9-81ED-4DB2-BD59-A6C34878D82A}">
                    <a16:rowId xmlns:a16="http://schemas.microsoft.com/office/drawing/2014/main" val="1648635439"/>
                  </a:ext>
                </a:extLst>
              </a:tr>
              <a:tr h="4267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Denominator (penyebut)</a:t>
                      </a:r>
                    </a:p>
                  </a:txBody>
                  <a:tcPr marT="45724" marB="45724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Jumlah seluruh klaim dalam satu bulan</a:t>
                      </a:r>
                    </a:p>
                  </a:txBody>
                  <a:tcPr marT="45724" marB="45724" horzOverflow="overflow"/>
                </a:tc>
                <a:extLst>
                  <a:ext uri="{0D108BD9-81ED-4DB2-BD59-A6C34878D82A}">
                    <a16:rowId xmlns:a16="http://schemas.microsoft.com/office/drawing/2014/main" val="3983216626"/>
                  </a:ext>
                </a:extLst>
              </a:tr>
              <a:tr h="6122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Standar pencapaian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(threshold/target)</a:t>
                      </a:r>
                    </a:p>
                  </a:txBody>
                  <a:tcPr marT="45724" marB="45724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100 %</a:t>
                      </a:r>
                    </a:p>
                  </a:txBody>
                  <a:tcPr marT="45724" marB="45724" horzOverflow="overflow"/>
                </a:tc>
                <a:extLst>
                  <a:ext uri="{0D108BD9-81ED-4DB2-BD59-A6C34878D82A}">
                    <a16:rowId xmlns:a16="http://schemas.microsoft.com/office/drawing/2014/main" val="2259140338"/>
                  </a:ext>
                </a:extLst>
              </a:tr>
              <a:tr h="5646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Sumber data numerator dan denominator</a:t>
                      </a:r>
                    </a:p>
                  </a:txBody>
                  <a:tcPr marT="45724" marB="45724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Data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klaim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yang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ada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di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bapel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pada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bulan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dimaksud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4" marB="45724" horzOverflow="overflow"/>
                </a:tc>
                <a:extLst>
                  <a:ext uri="{0D108BD9-81ED-4DB2-BD59-A6C34878D82A}">
                    <a16:rowId xmlns:a16="http://schemas.microsoft.com/office/drawing/2014/main" val="2184738849"/>
                  </a:ext>
                </a:extLst>
              </a:tr>
            </a:tbl>
          </a:graphicData>
        </a:graphic>
      </p:graphicFrame>
      <p:pic>
        <p:nvPicPr>
          <p:cNvPr id="17" name="Gambar 16">
            <a:extLst>
              <a:ext uri="{FF2B5EF4-FFF2-40B4-BE49-F238E27FC236}">
                <a16:creationId xmlns:a16="http://schemas.microsoft.com/office/drawing/2014/main" id="{8B294B3C-0562-485D-BB86-56AB99027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  <p:sp>
        <p:nvSpPr>
          <p:cNvPr id="18" name="Persegi Panjang 17">
            <a:extLst>
              <a:ext uri="{FF2B5EF4-FFF2-40B4-BE49-F238E27FC236}">
                <a16:creationId xmlns:a16="http://schemas.microsoft.com/office/drawing/2014/main" id="{1EDCD92B-0B95-440F-89CB-4DBA7E49D947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114B860C-9FCD-4A27-A4FB-40A935257068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617596"/>
      </p:ext>
    </p:extLst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 7">
            <a:extLst>
              <a:ext uri="{FF2B5EF4-FFF2-40B4-BE49-F238E27FC236}">
                <a16:creationId xmlns:a16="http://schemas.microsoft.com/office/drawing/2014/main" id="{B179437E-1ACE-4C2F-9E41-4AD1712C50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5223840"/>
              </p:ext>
            </p:extLst>
          </p:nvPr>
        </p:nvGraphicFramePr>
        <p:xfrm>
          <a:off x="1043213" y="350668"/>
          <a:ext cx="10105574" cy="5663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9173">
                  <a:extLst>
                    <a:ext uri="{9D8B030D-6E8A-4147-A177-3AD203B41FA5}">
                      <a16:colId xmlns:a16="http://schemas.microsoft.com/office/drawing/2014/main" val="3891692776"/>
                    </a:ext>
                  </a:extLst>
                </a:gridCol>
                <a:gridCol w="5486401">
                  <a:extLst>
                    <a:ext uri="{9D8B030D-6E8A-4147-A177-3AD203B41FA5}">
                      <a16:colId xmlns:a16="http://schemas.microsoft.com/office/drawing/2014/main" val="2211826707"/>
                    </a:ext>
                  </a:extLst>
                </a:gridCol>
              </a:tblGrid>
              <a:tr h="4065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Indikator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4" marB="45724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4" marB="45724" horzOverflow="overflow"/>
                </a:tc>
                <a:extLst>
                  <a:ext uri="{0D108BD9-81ED-4DB2-BD59-A6C34878D82A}">
                    <a16:rowId xmlns:a16="http://schemas.microsoft.com/office/drawing/2014/main" val="1932713838"/>
                  </a:ext>
                </a:extLst>
              </a:tr>
              <a:tr h="4267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Indikator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4" marB="45724" horzOverflow="overflow"/>
                </a:tc>
                <a:extLst>
                  <a:ext uri="{0D108BD9-81ED-4DB2-BD59-A6C34878D82A}">
                    <a16:rowId xmlns:a16="http://schemas.microsoft.com/office/drawing/2014/main" val="4153707356"/>
                  </a:ext>
                </a:extLst>
              </a:tr>
              <a:tr h="4373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Dimensi mutu</a:t>
                      </a:r>
                    </a:p>
                  </a:txBody>
                  <a:tcPr marT="45722" marB="4572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4" marB="45724" horzOverflow="overflow"/>
                </a:tc>
                <a:extLst>
                  <a:ext uri="{0D108BD9-81ED-4DB2-BD59-A6C34878D82A}">
                    <a16:rowId xmlns:a16="http://schemas.microsoft.com/office/drawing/2014/main" val="2218859096"/>
                  </a:ext>
                </a:extLst>
              </a:tr>
              <a:tr h="470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Tujuan indikator</a:t>
                      </a:r>
                    </a:p>
                  </a:txBody>
                  <a:tcPr marT="45722" marB="4572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4" marB="45724" horzOverflow="overflow"/>
                </a:tc>
                <a:extLst>
                  <a:ext uri="{0D108BD9-81ED-4DB2-BD59-A6C34878D82A}">
                    <a16:rowId xmlns:a16="http://schemas.microsoft.com/office/drawing/2014/main" val="2454360556"/>
                  </a:ext>
                </a:extLst>
              </a:tr>
              <a:tr h="4087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Rationalisasi</a:t>
                      </a:r>
                    </a:p>
                  </a:txBody>
                  <a:tcPr marT="45722" marB="4572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4" marB="45724" horzOverflow="overflow"/>
                </a:tc>
                <a:extLst>
                  <a:ext uri="{0D108BD9-81ED-4DB2-BD59-A6C34878D82A}">
                    <a16:rowId xmlns:a16="http://schemas.microsoft.com/office/drawing/2014/main" val="411204419"/>
                  </a:ext>
                </a:extLst>
              </a:tr>
              <a:tr h="4790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Definisi terminologi yang digunakan</a:t>
                      </a:r>
                    </a:p>
                  </a:txBody>
                  <a:tcPr marT="45722" marB="4572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4" marB="45724" horzOverflow="overflow"/>
                </a:tc>
                <a:extLst>
                  <a:ext uri="{0D108BD9-81ED-4DB2-BD59-A6C34878D82A}">
                    <a16:rowId xmlns:a16="http://schemas.microsoft.com/office/drawing/2014/main" val="2496522443"/>
                  </a:ext>
                </a:extLst>
              </a:tr>
              <a:tr h="5387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Frekuensi updating indikator (pengumpulan data)</a:t>
                      </a:r>
                    </a:p>
                  </a:txBody>
                  <a:tcPr marT="45722" marB="4572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4" marB="45724" horzOverflow="overflow"/>
                </a:tc>
                <a:extLst>
                  <a:ext uri="{0D108BD9-81ED-4DB2-BD59-A6C34878D82A}">
                    <a16:rowId xmlns:a16="http://schemas.microsoft.com/office/drawing/2014/main" val="3581934953"/>
                  </a:ext>
                </a:extLst>
              </a:tr>
              <a:tr h="49330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Periode dilakukan analisis </a:t>
                      </a:r>
                    </a:p>
                  </a:txBody>
                  <a:tcPr marT="45722" marB="4572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4" marB="45724" horzOverflow="overflow"/>
                </a:tc>
                <a:extLst>
                  <a:ext uri="{0D108BD9-81ED-4DB2-BD59-A6C34878D82A}">
                    <a16:rowId xmlns:a16="http://schemas.microsoft.com/office/drawing/2014/main" val="1648635439"/>
                  </a:ext>
                </a:extLst>
              </a:tr>
              <a:tr h="4267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Numerator (pembilang)</a:t>
                      </a:r>
                    </a:p>
                  </a:txBody>
                  <a:tcPr marT="45722" marB="4572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4" marB="45724" horzOverflow="overflow"/>
                </a:tc>
                <a:extLst>
                  <a:ext uri="{0D108BD9-81ED-4DB2-BD59-A6C34878D82A}">
                    <a16:rowId xmlns:a16="http://schemas.microsoft.com/office/drawing/2014/main" val="3983216626"/>
                  </a:ext>
                </a:extLst>
              </a:tr>
              <a:tr h="4471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Denominator (penyebut)</a:t>
                      </a:r>
                    </a:p>
                  </a:txBody>
                  <a:tcPr marT="45722" marB="4572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4" marB="45724" horzOverflow="overflow"/>
                </a:tc>
                <a:extLst>
                  <a:ext uri="{0D108BD9-81ED-4DB2-BD59-A6C34878D82A}">
                    <a16:rowId xmlns:a16="http://schemas.microsoft.com/office/drawing/2014/main" val="2259140338"/>
                  </a:ext>
                </a:extLst>
              </a:tr>
              <a:tr h="5646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Standar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pencapaian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(threshold/target)</a:t>
                      </a:r>
                    </a:p>
                  </a:txBody>
                  <a:tcPr marT="45722" marB="4572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4" marB="45724" horzOverflow="overflow"/>
                </a:tc>
                <a:extLst>
                  <a:ext uri="{0D108BD9-81ED-4DB2-BD59-A6C34878D82A}">
                    <a16:rowId xmlns:a16="http://schemas.microsoft.com/office/drawing/2014/main" val="2184738849"/>
                  </a:ext>
                </a:extLst>
              </a:tr>
              <a:tr h="5646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Sumber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data numerator dan denominator</a:t>
                      </a: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4" marB="45724" horzOverflow="overflow"/>
                </a:tc>
                <a:extLst>
                  <a:ext uri="{0D108BD9-81ED-4DB2-BD59-A6C34878D82A}">
                    <a16:rowId xmlns:a16="http://schemas.microsoft.com/office/drawing/2014/main" val="1546271273"/>
                  </a:ext>
                </a:extLst>
              </a:tr>
            </a:tbl>
          </a:graphicData>
        </a:graphic>
      </p:graphicFrame>
      <p:pic>
        <p:nvPicPr>
          <p:cNvPr id="17" name="Gambar 16">
            <a:extLst>
              <a:ext uri="{FF2B5EF4-FFF2-40B4-BE49-F238E27FC236}">
                <a16:creationId xmlns:a16="http://schemas.microsoft.com/office/drawing/2014/main" id="{8B294B3C-0562-485D-BB86-56AB99027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  <p:sp>
        <p:nvSpPr>
          <p:cNvPr id="18" name="Persegi Panjang 17">
            <a:extLst>
              <a:ext uri="{FF2B5EF4-FFF2-40B4-BE49-F238E27FC236}">
                <a16:creationId xmlns:a16="http://schemas.microsoft.com/office/drawing/2014/main" id="{1EDCD92B-0B95-440F-89CB-4DBA7E49D947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114B860C-9FCD-4A27-A4FB-40A935257068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21255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>
            <a:extLst>
              <a:ext uri="{FF2B5EF4-FFF2-40B4-BE49-F238E27FC236}">
                <a16:creationId xmlns:a16="http://schemas.microsoft.com/office/drawing/2014/main" id="{0A6CC2AF-99E7-4BBB-8EE4-F11B4410F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811A1920-BFDB-4177-8377-35A9534EF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3616" y="1"/>
            <a:ext cx="4543983" cy="6857999"/>
          </a:xfrm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>
              <a:buFont typeface="Wingdings" charset="2"/>
              <a:buBlip>
                <a:blip r:embed="rId3"/>
              </a:buBlip>
              <a:defRPr/>
            </a:pPr>
            <a:endParaRPr lang="en-US" altLang="en-US" sz="2800" dirty="0">
              <a:solidFill>
                <a:srgbClr val="004A74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eaLnBrk="1" hangingPunct="1">
              <a:buFont typeface="Wingdings" charset="2"/>
              <a:buBlip>
                <a:blip r:embed="rId3"/>
              </a:buBlip>
              <a:defRPr/>
            </a:pPr>
            <a:endParaRPr lang="en-US" altLang="en-US" dirty="0">
              <a:solidFill>
                <a:srgbClr val="004A74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lvl="1">
              <a:buBlip>
                <a:blip r:embed="rId3"/>
              </a:buBlip>
              <a:defRPr/>
            </a:pPr>
            <a:r>
              <a:rPr lang="en-US" altLang="en-US" dirty="0">
                <a:solidFill>
                  <a:srgbClr val="004A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Present state</a:t>
            </a:r>
          </a:p>
          <a:p>
            <a:pPr lvl="1">
              <a:buBlip>
                <a:blip r:embed="rId3"/>
              </a:buBlip>
              <a:defRPr/>
            </a:pPr>
            <a:r>
              <a:rPr lang="en-US" altLang="en-US" dirty="0">
                <a:solidFill>
                  <a:srgbClr val="004A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Compare to standard</a:t>
            </a:r>
          </a:p>
          <a:p>
            <a:pPr lvl="1">
              <a:buBlip>
                <a:blip r:embed="rId3"/>
              </a:buBlip>
              <a:defRPr/>
            </a:pPr>
            <a:r>
              <a:rPr lang="en-US" altLang="en-US" dirty="0">
                <a:solidFill>
                  <a:srgbClr val="004A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Compare to competitors (benchmarking)</a:t>
            </a:r>
          </a:p>
          <a:p>
            <a:pPr lvl="1">
              <a:buBlip>
                <a:blip r:embed="rId3"/>
              </a:buBlip>
              <a:defRPr/>
            </a:pPr>
            <a:r>
              <a:rPr lang="en-US" altLang="en-US" dirty="0">
                <a:solidFill>
                  <a:srgbClr val="004A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Monitor:</a:t>
            </a:r>
          </a:p>
          <a:p>
            <a:pPr lvl="2">
              <a:defRPr/>
            </a:pPr>
            <a:r>
              <a:rPr lang="en-US" altLang="en-US" dirty="0">
                <a:solidFill>
                  <a:srgbClr val="004A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Stability</a:t>
            </a:r>
          </a:p>
          <a:p>
            <a:pPr lvl="2">
              <a:defRPr/>
            </a:pPr>
            <a:r>
              <a:rPr lang="en-US" altLang="en-US" dirty="0">
                <a:solidFill>
                  <a:srgbClr val="004A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Improvement</a:t>
            </a:r>
          </a:p>
          <a:p>
            <a:pPr lvl="2">
              <a:defRPr/>
            </a:pPr>
            <a:r>
              <a:rPr lang="en-US" altLang="en-US" dirty="0">
                <a:solidFill>
                  <a:srgbClr val="004A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Deterioration</a:t>
            </a:r>
          </a:p>
          <a:p>
            <a:pPr lvl="1">
              <a:buBlip>
                <a:blip r:embed="rId3"/>
              </a:buBlip>
              <a:defRPr/>
            </a:pPr>
            <a:r>
              <a:rPr lang="en-US" altLang="en-US" i="1" dirty="0">
                <a:solidFill>
                  <a:srgbClr val="004A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Opportunity for improvement</a:t>
            </a:r>
          </a:p>
        </p:txBody>
      </p:sp>
      <p:sp>
        <p:nvSpPr>
          <p:cNvPr id="23" name="Persegi Panjang 22">
            <a:extLst>
              <a:ext uri="{FF2B5EF4-FFF2-40B4-BE49-F238E27FC236}">
                <a16:creationId xmlns:a16="http://schemas.microsoft.com/office/drawing/2014/main" id="{6D0D3C26-1E72-4125-920C-3BBF32FC1FE8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ersegi Panjang 23">
            <a:extLst>
              <a:ext uri="{FF2B5EF4-FFF2-40B4-BE49-F238E27FC236}">
                <a16:creationId xmlns:a16="http://schemas.microsoft.com/office/drawing/2014/main" id="{E56E8253-1029-4396-B059-4C8C6D98B53B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ersegi Panjang 24">
            <a:extLst>
              <a:ext uri="{FF2B5EF4-FFF2-40B4-BE49-F238E27FC236}">
                <a16:creationId xmlns:a16="http://schemas.microsoft.com/office/drawing/2014/main" id="{89EF4017-5079-4EC9-A4C1-2C43ED7D0C89}"/>
              </a:ext>
            </a:extLst>
          </p:cNvPr>
          <p:cNvSpPr/>
          <p:nvPr/>
        </p:nvSpPr>
        <p:spPr>
          <a:xfrm>
            <a:off x="11441413" y="6116714"/>
            <a:ext cx="748683" cy="741285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ambar 29" descr="Sebuah gambar berisi roda&#10;&#10;Deskripsi dihasilkan secara otomatis">
            <a:extLst>
              <a:ext uri="{FF2B5EF4-FFF2-40B4-BE49-F238E27FC236}">
                <a16:creationId xmlns:a16="http://schemas.microsoft.com/office/drawing/2014/main" id="{7F302FCF-3D20-4724-9CC4-EAC4182DC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090" y="2923808"/>
            <a:ext cx="192024" cy="188976"/>
          </a:xfrm>
          <a:prstGeom prst="rect">
            <a:avLst/>
          </a:prstGeom>
        </p:spPr>
      </p:pic>
      <p:pic>
        <p:nvPicPr>
          <p:cNvPr id="32" name="Gambar 31" descr="Sebuah gambar berisi roda&#10;&#10;Deskripsi dihasilkan secara otomatis">
            <a:extLst>
              <a:ext uri="{FF2B5EF4-FFF2-40B4-BE49-F238E27FC236}">
                <a16:creationId xmlns:a16="http://schemas.microsoft.com/office/drawing/2014/main" id="{5C3305C6-D8AD-428A-96E8-0188E159E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021" y="3262168"/>
            <a:ext cx="192024" cy="188976"/>
          </a:xfrm>
          <a:prstGeom prst="rect">
            <a:avLst/>
          </a:prstGeom>
        </p:spPr>
      </p:pic>
      <p:pic>
        <p:nvPicPr>
          <p:cNvPr id="4" name="Gambar 29" descr="Sebuah gambar berisi roda&#10;&#10;Deskripsi dihasilkan secara otomatis">
            <a:extLst>
              <a:ext uri="{FF2B5EF4-FFF2-40B4-BE49-F238E27FC236}">
                <a16:creationId xmlns:a16="http://schemas.microsoft.com/office/drawing/2014/main" id="{0D847E5E-7417-4639-A435-205C57784A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090" y="3599785"/>
            <a:ext cx="192024" cy="1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916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 3">
            <a:extLst>
              <a:ext uri="{FF2B5EF4-FFF2-40B4-BE49-F238E27FC236}">
                <a16:creationId xmlns:a16="http://schemas.microsoft.com/office/drawing/2014/main" id="{0C8C8784-6E5C-48C5-B4B3-E715A01D6F42}"/>
              </a:ext>
            </a:extLst>
          </p:cNvPr>
          <p:cNvSpPr/>
          <p:nvPr/>
        </p:nvSpPr>
        <p:spPr>
          <a:xfrm>
            <a:off x="0" y="0"/>
            <a:ext cx="5972537" cy="231494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ersegi Panjang 4">
            <a:extLst>
              <a:ext uri="{FF2B5EF4-FFF2-40B4-BE49-F238E27FC236}">
                <a16:creationId xmlns:a16="http://schemas.microsoft.com/office/drawing/2014/main" id="{364DA2D0-9B59-46FD-BE77-F5F9ED5A65E4}"/>
              </a:ext>
            </a:extLst>
          </p:cNvPr>
          <p:cNvSpPr/>
          <p:nvPr/>
        </p:nvSpPr>
        <p:spPr>
          <a:xfrm>
            <a:off x="5972537" y="0"/>
            <a:ext cx="1086631" cy="2314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FAECAB23-DFA0-4E1E-914C-62084EC184E5}"/>
              </a:ext>
            </a:extLst>
          </p:cNvPr>
          <p:cNvSpPr/>
          <p:nvPr/>
        </p:nvSpPr>
        <p:spPr>
          <a:xfrm>
            <a:off x="0" y="6593840"/>
            <a:ext cx="12190096" cy="26416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Judul 1">
            <a:extLst>
              <a:ext uri="{FF2B5EF4-FFF2-40B4-BE49-F238E27FC236}">
                <a16:creationId xmlns:a16="http://schemas.microsoft.com/office/drawing/2014/main" id="{66120B30-5B45-455E-9C19-BDBDD6FA3D1E}"/>
              </a:ext>
            </a:extLst>
          </p:cNvPr>
          <p:cNvSpPr txBox="1">
            <a:spLocks/>
          </p:cNvSpPr>
          <p:nvPr/>
        </p:nvSpPr>
        <p:spPr>
          <a:xfrm>
            <a:off x="932614" y="464573"/>
            <a:ext cx="11166475" cy="1274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err="1">
                <a:solidFill>
                  <a:srgbClr val="004A74"/>
                </a:solidFill>
                <a:latin typeface="+mn-lt"/>
                <a:ea typeface="ＭＳ Ｐゴシック" charset="-128"/>
              </a:rPr>
              <a:t>Indikator</a:t>
            </a:r>
            <a:r>
              <a:rPr lang="en-US" altLang="en-US" dirty="0">
                <a:solidFill>
                  <a:srgbClr val="004A74"/>
                </a:solidFill>
                <a:latin typeface="+mn-lt"/>
                <a:ea typeface="ＭＳ Ｐゴシック" charset="-128"/>
              </a:rPr>
              <a:t> dan </a:t>
            </a:r>
            <a:r>
              <a:rPr lang="en-US" altLang="en-US" dirty="0" err="1">
                <a:solidFill>
                  <a:srgbClr val="004A74"/>
                </a:solidFill>
                <a:latin typeface="+mn-lt"/>
                <a:ea typeface="ＭＳ Ｐゴシック" charset="-128"/>
              </a:rPr>
              <a:t>Dimensi</a:t>
            </a:r>
            <a:r>
              <a:rPr lang="en-US" altLang="en-US" dirty="0">
                <a:solidFill>
                  <a:srgbClr val="004A74"/>
                </a:solidFill>
                <a:latin typeface="+mn-lt"/>
                <a:ea typeface="ＭＳ Ｐゴシック" charset="-128"/>
              </a:rPr>
              <a:t> </a:t>
            </a:r>
            <a:r>
              <a:rPr lang="en-US" altLang="en-US" dirty="0" err="1">
                <a:solidFill>
                  <a:srgbClr val="004A74"/>
                </a:solidFill>
                <a:latin typeface="+mn-lt"/>
                <a:ea typeface="ＭＳ Ｐゴシック" charset="-128"/>
              </a:rPr>
              <a:t>Mutu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0" name="Persegi Panjang 9">
            <a:extLst>
              <a:ext uri="{FF2B5EF4-FFF2-40B4-BE49-F238E27FC236}">
                <a16:creationId xmlns:a16="http://schemas.microsoft.com/office/drawing/2014/main" id="{D9619875-F856-4A52-9D1D-600108285852}"/>
              </a:ext>
            </a:extLst>
          </p:cNvPr>
          <p:cNvSpPr/>
          <p:nvPr/>
        </p:nvSpPr>
        <p:spPr>
          <a:xfrm rot="16200000">
            <a:off x="169398" y="1068678"/>
            <a:ext cx="1043152" cy="65853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ambar 11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661C9216-1E0F-4110-84D7-C2A2561C1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23" y="1838088"/>
            <a:ext cx="445009" cy="448057"/>
          </a:xfrm>
          <a:prstGeom prst="rect">
            <a:avLst/>
          </a:prstGeom>
        </p:spPr>
      </p:pic>
      <p:pic>
        <p:nvPicPr>
          <p:cNvPr id="15" name="Gambar 14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67F32098-5AA2-4284-B8E0-D7B16CA14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55" y="2798422"/>
            <a:ext cx="445009" cy="448057"/>
          </a:xfrm>
          <a:prstGeom prst="rect">
            <a:avLst/>
          </a:prstGeom>
        </p:spPr>
      </p:pic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D2B8AE76-DE34-437F-8D93-9023BAB91F09}"/>
              </a:ext>
            </a:extLst>
          </p:cNvPr>
          <p:cNvSpPr/>
          <p:nvPr/>
        </p:nvSpPr>
        <p:spPr>
          <a:xfrm>
            <a:off x="0" y="0"/>
            <a:ext cx="5972537" cy="26416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Persegi Panjang 19">
            <a:extLst>
              <a:ext uri="{FF2B5EF4-FFF2-40B4-BE49-F238E27FC236}">
                <a16:creationId xmlns:a16="http://schemas.microsoft.com/office/drawing/2014/main" id="{0AD776CE-24EE-45DE-94B7-64FA80A80C88}"/>
              </a:ext>
            </a:extLst>
          </p:cNvPr>
          <p:cNvSpPr/>
          <p:nvPr/>
        </p:nvSpPr>
        <p:spPr>
          <a:xfrm>
            <a:off x="5625296" y="0"/>
            <a:ext cx="1433872" cy="26416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ersegi Panjang 20">
            <a:extLst>
              <a:ext uri="{FF2B5EF4-FFF2-40B4-BE49-F238E27FC236}">
                <a16:creationId xmlns:a16="http://schemas.microsoft.com/office/drawing/2014/main" id="{03E10024-636E-482E-BB21-E517D8713B76}"/>
              </a:ext>
            </a:extLst>
          </p:cNvPr>
          <p:cNvSpPr/>
          <p:nvPr/>
        </p:nvSpPr>
        <p:spPr>
          <a:xfrm>
            <a:off x="0" y="6602634"/>
            <a:ext cx="12192000" cy="2227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40EDD420-7D4F-48DE-A125-282848674AB6}"/>
              </a:ext>
            </a:extLst>
          </p:cNvPr>
          <p:cNvSpPr txBox="1">
            <a:spLocks/>
          </p:cNvSpPr>
          <p:nvPr/>
        </p:nvSpPr>
        <p:spPr>
          <a:xfrm>
            <a:off x="1696200" y="1837847"/>
            <a:ext cx="9111500" cy="3948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altLang="en-US" dirty="0">
                <a:ea typeface="ＭＳ Ｐゴシック" charset="-128"/>
              </a:rPr>
              <a:t>Angka </a:t>
            </a:r>
            <a:r>
              <a:rPr lang="en-US" altLang="en-US" dirty="0" err="1">
                <a:ea typeface="ＭＳ Ｐゴシック" charset="-128"/>
              </a:rPr>
              <a:t>dekubitus</a:t>
            </a:r>
            <a:r>
              <a:rPr lang="en-US" altLang="en-US" dirty="0">
                <a:ea typeface="ＭＳ Ｐゴシック" charset="-128"/>
              </a:rPr>
              <a:t> :</a:t>
            </a:r>
          </a:p>
          <a:p>
            <a:pPr lvl="1" eaLnBrk="1" hangingPunct="1">
              <a:defRPr/>
            </a:pPr>
            <a:r>
              <a:rPr lang="en-US" altLang="en-US" sz="2800" dirty="0">
                <a:ea typeface="ＭＳ Ｐゴシック" charset="-128"/>
              </a:rPr>
              <a:t>Appropriateness </a:t>
            </a:r>
            <a:r>
              <a:rPr lang="en-US" altLang="en-US" sz="2800" dirty="0" err="1">
                <a:ea typeface="ＭＳ Ｐゴシック" charset="-128"/>
              </a:rPr>
              <a:t>dari</a:t>
            </a:r>
            <a:r>
              <a:rPr lang="en-US" altLang="en-US" sz="2800" dirty="0">
                <a:ea typeface="ＭＳ Ｐゴシック" charset="-128"/>
              </a:rPr>
              <a:t> </a:t>
            </a:r>
            <a:r>
              <a:rPr lang="en-US" altLang="en-US" sz="2800" dirty="0" err="1">
                <a:ea typeface="ＭＳ Ｐゴシック" charset="-128"/>
              </a:rPr>
              <a:t>pelayanan</a:t>
            </a:r>
            <a:r>
              <a:rPr lang="en-US" altLang="en-US" sz="2800" dirty="0">
                <a:ea typeface="ＭＳ Ｐゴシック" charset="-128"/>
              </a:rPr>
              <a:t> </a:t>
            </a:r>
            <a:r>
              <a:rPr lang="en-US" altLang="en-US" sz="2800" dirty="0" err="1">
                <a:ea typeface="ＭＳ Ｐゴシック" charset="-128"/>
              </a:rPr>
              <a:t>keperawatan</a:t>
            </a:r>
            <a:endParaRPr lang="en-US" altLang="en-US" sz="2800" dirty="0">
              <a:ea typeface="ＭＳ Ｐゴシック" charset="-128"/>
            </a:endParaRPr>
          </a:p>
          <a:p>
            <a:pPr marL="0" indent="0" eaLnBrk="1" hangingPunct="1">
              <a:buNone/>
              <a:defRPr/>
            </a:pPr>
            <a:r>
              <a:rPr lang="en-US" altLang="en-US" dirty="0" err="1">
                <a:ea typeface="ＭＳ Ｐゴシック" charset="-128"/>
              </a:rPr>
              <a:t>Jumlah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pasien</a:t>
            </a:r>
            <a:r>
              <a:rPr lang="en-US" altLang="en-US" dirty="0">
                <a:ea typeface="ＭＳ Ｐゴシック" charset="-128"/>
              </a:rPr>
              <a:t> yang </a:t>
            </a:r>
            <a:r>
              <a:rPr lang="en-US" altLang="en-US" dirty="0" err="1">
                <a:ea typeface="ＭＳ Ｐゴシック" charset="-128"/>
              </a:rPr>
              <a:t>jatuh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dari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tempat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tidur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dalam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waktu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satu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bulan</a:t>
            </a:r>
            <a:r>
              <a:rPr lang="en-US" altLang="en-US" dirty="0">
                <a:ea typeface="ＭＳ Ｐゴシック" charset="-128"/>
              </a:rPr>
              <a:t>:</a:t>
            </a:r>
          </a:p>
          <a:p>
            <a:pPr lvl="1" eaLnBrk="1" hangingPunct="1">
              <a:defRPr/>
            </a:pPr>
            <a:r>
              <a:rPr lang="en-US" altLang="en-US" sz="2800" dirty="0">
                <a:ea typeface="ＭＳ Ｐゴシック" charset="-128"/>
              </a:rPr>
              <a:t>Patient safety</a:t>
            </a:r>
          </a:p>
          <a:p>
            <a:pPr marL="0" indent="0" eaLnBrk="1" hangingPunct="1">
              <a:buNone/>
              <a:defRPr/>
            </a:pPr>
            <a:r>
              <a:rPr lang="en-US" altLang="en-US" dirty="0">
                <a:ea typeface="ＭＳ Ｐゴシック" charset="-128"/>
              </a:rPr>
              <a:t>Angka </a:t>
            </a:r>
            <a:r>
              <a:rPr lang="en-US" altLang="en-US" dirty="0" err="1">
                <a:ea typeface="ＭＳ Ｐゴシック" charset="-128"/>
              </a:rPr>
              <a:t>kelengkapan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rekam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medis</a:t>
            </a:r>
            <a:r>
              <a:rPr lang="en-US" altLang="en-US" dirty="0">
                <a:ea typeface="ＭＳ Ｐゴシック" charset="-128"/>
              </a:rPr>
              <a:t>:</a:t>
            </a:r>
          </a:p>
          <a:p>
            <a:pPr lvl="1" eaLnBrk="1" hangingPunct="1">
              <a:defRPr/>
            </a:pPr>
            <a:r>
              <a:rPr lang="en-US" altLang="en-US" sz="2800" dirty="0">
                <a:ea typeface="ＭＳ Ｐゴシック" charset="-128"/>
              </a:rPr>
              <a:t>Continuity of care (</a:t>
            </a:r>
            <a:r>
              <a:rPr lang="en-US" altLang="en-US" sz="2800" dirty="0" err="1">
                <a:ea typeface="ＭＳ Ｐゴシック" charset="-128"/>
              </a:rPr>
              <a:t>kesinambungan</a:t>
            </a:r>
            <a:r>
              <a:rPr lang="en-US" altLang="en-US" sz="2800" dirty="0">
                <a:ea typeface="ＭＳ Ｐゴシック" charset="-128"/>
              </a:rPr>
              <a:t> </a:t>
            </a:r>
            <a:r>
              <a:rPr lang="en-US" altLang="en-US" sz="2800" dirty="0" err="1">
                <a:ea typeface="ＭＳ Ｐゴシック" charset="-128"/>
              </a:rPr>
              <a:t>pelayanan</a:t>
            </a:r>
            <a:r>
              <a:rPr lang="en-US" altLang="en-US" sz="2800" dirty="0">
                <a:ea typeface="ＭＳ Ｐゴシック" charset="-128"/>
              </a:rPr>
              <a:t>)</a:t>
            </a:r>
          </a:p>
          <a:p>
            <a:pPr lvl="1" eaLnBrk="1" hangingPunct="1">
              <a:defRPr/>
            </a:pPr>
            <a:r>
              <a:rPr lang="en-US" altLang="en-US" sz="2800" dirty="0">
                <a:ea typeface="ＭＳ Ｐゴシック" charset="-128"/>
              </a:rPr>
              <a:t>Patient safety</a:t>
            </a:r>
          </a:p>
        </p:txBody>
      </p:sp>
      <p:pic>
        <p:nvPicPr>
          <p:cNvPr id="2" name="Gambar 17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88FAA9F6-C50C-4588-9245-9B63F94BB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407" y="4132289"/>
            <a:ext cx="445009" cy="44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922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 3">
            <a:extLst>
              <a:ext uri="{FF2B5EF4-FFF2-40B4-BE49-F238E27FC236}">
                <a16:creationId xmlns:a16="http://schemas.microsoft.com/office/drawing/2014/main" id="{0C8C8784-6E5C-48C5-B4B3-E715A01D6F42}"/>
              </a:ext>
            </a:extLst>
          </p:cNvPr>
          <p:cNvSpPr/>
          <p:nvPr/>
        </p:nvSpPr>
        <p:spPr>
          <a:xfrm>
            <a:off x="0" y="0"/>
            <a:ext cx="5972537" cy="231494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ersegi Panjang 4">
            <a:extLst>
              <a:ext uri="{FF2B5EF4-FFF2-40B4-BE49-F238E27FC236}">
                <a16:creationId xmlns:a16="http://schemas.microsoft.com/office/drawing/2014/main" id="{364DA2D0-9B59-46FD-BE77-F5F9ED5A65E4}"/>
              </a:ext>
            </a:extLst>
          </p:cNvPr>
          <p:cNvSpPr/>
          <p:nvPr/>
        </p:nvSpPr>
        <p:spPr>
          <a:xfrm>
            <a:off x="5972537" y="0"/>
            <a:ext cx="1086631" cy="2314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FAECAB23-DFA0-4E1E-914C-62084EC184E5}"/>
              </a:ext>
            </a:extLst>
          </p:cNvPr>
          <p:cNvSpPr/>
          <p:nvPr/>
        </p:nvSpPr>
        <p:spPr>
          <a:xfrm>
            <a:off x="0" y="6593840"/>
            <a:ext cx="12190096" cy="26416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Judul 1">
            <a:extLst>
              <a:ext uri="{FF2B5EF4-FFF2-40B4-BE49-F238E27FC236}">
                <a16:creationId xmlns:a16="http://schemas.microsoft.com/office/drawing/2014/main" id="{66120B30-5B45-455E-9C19-BDBDD6FA3D1E}"/>
              </a:ext>
            </a:extLst>
          </p:cNvPr>
          <p:cNvSpPr txBox="1">
            <a:spLocks/>
          </p:cNvSpPr>
          <p:nvPr/>
        </p:nvSpPr>
        <p:spPr>
          <a:xfrm>
            <a:off x="1" y="240288"/>
            <a:ext cx="12190096" cy="1274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j-cs"/>
              </a:rPr>
              <a:t>Reference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D2B8AE76-DE34-437F-8D93-9023BAB91F09}"/>
              </a:ext>
            </a:extLst>
          </p:cNvPr>
          <p:cNvSpPr/>
          <p:nvPr/>
        </p:nvSpPr>
        <p:spPr>
          <a:xfrm>
            <a:off x="0" y="0"/>
            <a:ext cx="5972537" cy="26416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Persegi Panjang 19">
            <a:extLst>
              <a:ext uri="{FF2B5EF4-FFF2-40B4-BE49-F238E27FC236}">
                <a16:creationId xmlns:a16="http://schemas.microsoft.com/office/drawing/2014/main" id="{0AD776CE-24EE-45DE-94B7-64FA80A80C88}"/>
              </a:ext>
            </a:extLst>
          </p:cNvPr>
          <p:cNvSpPr/>
          <p:nvPr/>
        </p:nvSpPr>
        <p:spPr>
          <a:xfrm>
            <a:off x="5625296" y="0"/>
            <a:ext cx="1433872" cy="26416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ersegi Panjang 20">
            <a:extLst>
              <a:ext uri="{FF2B5EF4-FFF2-40B4-BE49-F238E27FC236}">
                <a16:creationId xmlns:a16="http://schemas.microsoft.com/office/drawing/2014/main" id="{03E10024-636E-482E-BB21-E517D8713B76}"/>
              </a:ext>
            </a:extLst>
          </p:cNvPr>
          <p:cNvSpPr/>
          <p:nvPr/>
        </p:nvSpPr>
        <p:spPr>
          <a:xfrm>
            <a:off x="0" y="6602634"/>
            <a:ext cx="12192000" cy="2227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40EDD420-7D4F-48DE-A125-282848674AB6}"/>
              </a:ext>
            </a:extLst>
          </p:cNvPr>
          <p:cNvSpPr txBox="1">
            <a:spLocks/>
          </p:cNvSpPr>
          <p:nvPr/>
        </p:nvSpPr>
        <p:spPr>
          <a:xfrm>
            <a:off x="351982" y="1405528"/>
            <a:ext cx="11980500" cy="39816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50000"/>
              </a:lnSpc>
              <a:buNone/>
              <a:defRPr/>
            </a:pPr>
            <a:r>
              <a:rPr lang="en-US" sz="1400" dirty="0">
                <a:ea typeface="+mn-ea"/>
                <a:cs typeface="+mn-cs"/>
              </a:rPr>
              <a:t>Katz, J.M., Green, E.,(1997) </a:t>
            </a:r>
            <a:r>
              <a:rPr lang="en-US" sz="1400" i="1" dirty="0">
                <a:ea typeface="+mn-ea"/>
                <a:cs typeface="+mn-cs"/>
              </a:rPr>
              <a:t>Managing Quality: A Guide to System-Wide Performance Management in Health Care</a:t>
            </a:r>
            <a:r>
              <a:rPr lang="en-US" sz="1400" dirty="0">
                <a:ea typeface="+mn-ea"/>
                <a:cs typeface="+mn-cs"/>
              </a:rPr>
              <a:t>, 2</a:t>
            </a:r>
            <a:r>
              <a:rPr lang="en-US" sz="1400" baseline="30000" dirty="0">
                <a:ea typeface="+mn-ea"/>
                <a:cs typeface="+mn-cs"/>
              </a:rPr>
              <a:t>nd</a:t>
            </a:r>
            <a:r>
              <a:rPr lang="en-US" sz="1400" dirty="0">
                <a:ea typeface="+mn-ea"/>
                <a:cs typeface="+mn-cs"/>
              </a:rPr>
              <a:t> ed, Mosby, St Louis: 24-32</a:t>
            </a:r>
          </a:p>
          <a:p>
            <a:pPr marL="0" indent="0" eaLnBrk="1" hangingPunct="1">
              <a:lnSpc>
                <a:spcPct val="150000"/>
              </a:lnSpc>
              <a:buNone/>
              <a:defRPr/>
            </a:pPr>
            <a:r>
              <a:rPr lang="en-US" sz="1400" dirty="0" err="1">
                <a:ea typeface="+mn-ea"/>
                <a:cs typeface="+mn-cs"/>
              </a:rPr>
              <a:t>Meisenheimer</a:t>
            </a:r>
            <a:r>
              <a:rPr lang="en-US" sz="1400" dirty="0">
                <a:ea typeface="+mn-ea"/>
                <a:cs typeface="+mn-cs"/>
              </a:rPr>
              <a:t>, C.G., (1997) </a:t>
            </a:r>
            <a:r>
              <a:rPr lang="en-US" sz="1400" i="1" dirty="0">
                <a:ea typeface="+mn-ea"/>
                <a:cs typeface="+mn-cs"/>
              </a:rPr>
              <a:t>Improving Quality: A guide to Effective Programs</a:t>
            </a:r>
            <a:r>
              <a:rPr lang="en-US" sz="1400" dirty="0">
                <a:ea typeface="+mn-ea"/>
                <a:cs typeface="+mn-cs"/>
              </a:rPr>
              <a:t>, 2</a:t>
            </a:r>
            <a:r>
              <a:rPr lang="en-US" sz="1400" baseline="30000" dirty="0">
                <a:ea typeface="+mn-ea"/>
                <a:cs typeface="+mn-cs"/>
              </a:rPr>
              <a:t>nd</a:t>
            </a:r>
            <a:r>
              <a:rPr lang="en-US" sz="1400" dirty="0">
                <a:ea typeface="+mn-ea"/>
                <a:cs typeface="+mn-cs"/>
              </a:rPr>
              <a:t> ed, Aspen, Maryland:33-44.</a:t>
            </a:r>
          </a:p>
          <a:p>
            <a:pPr marL="0" indent="0" eaLnBrk="1" hangingPunct="1">
              <a:lnSpc>
                <a:spcPct val="150000"/>
              </a:lnSpc>
              <a:buNone/>
              <a:defRPr/>
            </a:pPr>
            <a:r>
              <a:rPr lang="en-US" sz="1400" dirty="0">
                <a:ea typeface="+mn-ea"/>
                <a:cs typeface="+mn-cs"/>
              </a:rPr>
              <a:t>Mohr, J.J., </a:t>
            </a:r>
            <a:r>
              <a:rPr lang="en-US" sz="1400" dirty="0" err="1">
                <a:ea typeface="+mn-ea"/>
                <a:cs typeface="+mn-cs"/>
              </a:rPr>
              <a:t>Batalden</a:t>
            </a:r>
            <a:r>
              <a:rPr lang="en-US" sz="1400" dirty="0">
                <a:ea typeface="+mn-ea"/>
                <a:cs typeface="+mn-cs"/>
              </a:rPr>
              <a:t>, P.B., (2002), Improving Safety on the front lines: the role of clinical microsystems,</a:t>
            </a:r>
            <a:r>
              <a:rPr lang="en-US" sz="1400" i="1" dirty="0">
                <a:ea typeface="+mn-ea"/>
                <a:cs typeface="+mn-cs"/>
              </a:rPr>
              <a:t> Qual </a:t>
            </a:r>
            <a:r>
              <a:rPr lang="en-US" sz="1400" i="1" dirty="0" err="1">
                <a:ea typeface="+mn-ea"/>
                <a:cs typeface="+mn-cs"/>
              </a:rPr>
              <a:t>Saf</a:t>
            </a:r>
            <a:r>
              <a:rPr lang="en-US" sz="1400" i="1" dirty="0">
                <a:ea typeface="+mn-ea"/>
                <a:cs typeface="+mn-cs"/>
              </a:rPr>
              <a:t> Health Care</a:t>
            </a:r>
            <a:r>
              <a:rPr lang="en-US" sz="1400" dirty="0">
                <a:ea typeface="+mn-ea"/>
                <a:cs typeface="+mn-cs"/>
              </a:rPr>
              <a:t>: 11:45-50.</a:t>
            </a:r>
          </a:p>
          <a:p>
            <a:pPr marL="0" indent="0" eaLnBrk="1" hangingPunct="1">
              <a:lnSpc>
                <a:spcPct val="150000"/>
              </a:lnSpc>
              <a:buNone/>
              <a:defRPr/>
            </a:pPr>
            <a:r>
              <a:rPr lang="en-US" sz="1400" dirty="0">
                <a:ea typeface="+mn-ea"/>
                <a:cs typeface="+mn-cs"/>
              </a:rPr>
              <a:t>Morris, A.H., Decision support and safety of clinical environment, </a:t>
            </a:r>
            <a:r>
              <a:rPr lang="en-US" sz="1400" i="1" dirty="0">
                <a:ea typeface="+mn-ea"/>
                <a:cs typeface="+mn-cs"/>
              </a:rPr>
              <a:t>Qual </a:t>
            </a:r>
            <a:r>
              <a:rPr lang="en-US" sz="1400" i="1" dirty="0" err="1">
                <a:ea typeface="+mn-ea"/>
                <a:cs typeface="+mn-cs"/>
              </a:rPr>
              <a:t>Saf</a:t>
            </a:r>
            <a:r>
              <a:rPr lang="en-US" sz="1400" i="1" dirty="0">
                <a:ea typeface="+mn-ea"/>
                <a:cs typeface="+mn-cs"/>
              </a:rPr>
              <a:t> Health Care</a:t>
            </a:r>
            <a:r>
              <a:rPr lang="en-US" sz="1400" dirty="0">
                <a:ea typeface="+mn-ea"/>
                <a:cs typeface="+mn-cs"/>
              </a:rPr>
              <a:t>. 11:69-75.</a:t>
            </a:r>
          </a:p>
          <a:p>
            <a:pPr marL="0" indent="0" eaLnBrk="1" hangingPunct="1">
              <a:lnSpc>
                <a:spcPct val="150000"/>
              </a:lnSpc>
              <a:buNone/>
              <a:defRPr/>
            </a:pPr>
            <a:r>
              <a:rPr lang="en-US" sz="1400" dirty="0">
                <a:ea typeface="+mn-ea"/>
                <a:cs typeface="+mn-cs"/>
              </a:rPr>
              <a:t>Moss, F., </a:t>
            </a:r>
            <a:r>
              <a:rPr lang="en-US" sz="1400" dirty="0" err="1">
                <a:ea typeface="+mn-ea"/>
                <a:cs typeface="+mn-cs"/>
              </a:rPr>
              <a:t>Barach</a:t>
            </a:r>
            <a:r>
              <a:rPr lang="en-US" sz="1400" dirty="0">
                <a:ea typeface="+mn-ea"/>
                <a:cs typeface="+mn-cs"/>
              </a:rPr>
              <a:t>, P., (2002), Quality and Safety in Health Care: a time of transition,</a:t>
            </a:r>
            <a:r>
              <a:rPr lang="en-US" sz="1400" i="1" dirty="0">
                <a:ea typeface="+mn-ea"/>
                <a:cs typeface="+mn-cs"/>
              </a:rPr>
              <a:t> Qual </a:t>
            </a:r>
            <a:r>
              <a:rPr lang="en-US" sz="1400" i="1" dirty="0" err="1">
                <a:ea typeface="+mn-ea"/>
                <a:cs typeface="+mn-cs"/>
              </a:rPr>
              <a:t>Saf</a:t>
            </a:r>
            <a:r>
              <a:rPr lang="en-US" sz="1400" i="1" dirty="0">
                <a:ea typeface="+mn-ea"/>
                <a:cs typeface="+mn-cs"/>
              </a:rPr>
              <a:t> Health Care</a:t>
            </a:r>
            <a:r>
              <a:rPr lang="en-US" sz="1400" dirty="0">
                <a:ea typeface="+mn-ea"/>
                <a:cs typeface="+mn-cs"/>
              </a:rPr>
              <a:t>, 11:1.</a:t>
            </a:r>
          </a:p>
          <a:p>
            <a:pPr marL="0" indent="0" eaLnBrk="1" hangingPunct="1">
              <a:lnSpc>
                <a:spcPct val="150000"/>
              </a:lnSpc>
              <a:buNone/>
              <a:defRPr/>
            </a:pPr>
            <a:r>
              <a:rPr lang="en-US" sz="1400" dirty="0">
                <a:ea typeface="+mn-ea"/>
                <a:cs typeface="+mn-cs"/>
              </a:rPr>
              <a:t>NHMRC (National Health and Medical Research Council), 1998, </a:t>
            </a:r>
            <a:r>
              <a:rPr lang="en-US" sz="1400" i="1" dirty="0">
                <a:ea typeface="+mn-ea"/>
                <a:cs typeface="+mn-cs"/>
              </a:rPr>
              <a:t>A guide to development, implementation, and evaluation of clinical practice guidelines</a:t>
            </a:r>
            <a:r>
              <a:rPr lang="en-US" sz="1400" dirty="0">
                <a:ea typeface="+mn-ea"/>
                <a:cs typeface="+mn-cs"/>
              </a:rPr>
              <a:t>, Canberra.</a:t>
            </a:r>
          </a:p>
          <a:p>
            <a:pPr marL="0" indent="0" eaLnBrk="1" hangingPunct="1">
              <a:lnSpc>
                <a:spcPct val="150000"/>
              </a:lnSpc>
              <a:buNone/>
              <a:defRPr/>
            </a:pPr>
            <a:r>
              <a:rPr lang="en-US" sz="1400" dirty="0" err="1">
                <a:ea typeface="+mn-ea"/>
                <a:cs typeface="+mn-cs"/>
              </a:rPr>
              <a:t>Pusdiklat</a:t>
            </a:r>
            <a:r>
              <a:rPr lang="en-US" sz="1400" dirty="0">
                <a:ea typeface="+mn-ea"/>
                <a:cs typeface="+mn-cs"/>
              </a:rPr>
              <a:t> </a:t>
            </a:r>
            <a:r>
              <a:rPr lang="en-US" sz="1400" dirty="0" err="1">
                <a:ea typeface="+mn-ea"/>
                <a:cs typeface="+mn-cs"/>
              </a:rPr>
              <a:t>DepKes</a:t>
            </a:r>
            <a:r>
              <a:rPr lang="en-US" sz="1400" dirty="0">
                <a:ea typeface="+mn-ea"/>
                <a:cs typeface="+mn-cs"/>
              </a:rPr>
              <a:t> RI, (1996) </a:t>
            </a:r>
            <a:r>
              <a:rPr lang="en-US" sz="1400" i="1" dirty="0">
                <a:ea typeface="+mn-ea"/>
                <a:cs typeface="+mn-cs"/>
              </a:rPr>
              <a:t>Modul </a:t>
            </a:r>
            <a:r>
              <a:rPr lang="en-US" sz="1400" i="1" dirty="0" err="1">
                <a:ea typeface="+mn-ea"/>
                <a:cs typeface="+mn-cs"/>
              </a:rPr>
              <a:t>Pelatihan</a:t>
            </a:r>
            <a:r>
              <a:rPr lang="en-US" sz="1400" i="1" dirty="0">
                <a:ea typeface="+mn-ea"/>
                <a:cs typeface="+mn-cs"/>
              </a:rPr>
              <a:t> </a:t>
            </a:r>
            <a:r>
              <a:rPr lang="en-US" sz="1400" i="1" dirty="0" err="1">
                <a:ea typeface="+mn-ea"/>
                <a:cs typeface="+mn-cs"/>
              </a:rPr>
              <a:t>Jaminan</a:t>
            </a:r>
            <a:r>
              <a:rPr lang="en-US" sz="1400" i="1" dirty="0">
                <a:ea typeface="+mn-ea"/>
                <a:cs typeface="+mn-cs"/>
              </a:rPr>
              <a:t> </a:t>
            </a:r>
            <a:r>
              <a:rPr lang="en-US" sz="1400" i="1" dirty="0" err="1">
                <a:ea typeface="+mn-ea"/>
                <a:cs typeface="+mn-cs"/>
              </a:rPr>
              <a:t>Mutu</a:t>
            </a:r>
            <a:r>
              <a:rPr lang="en-US" sz="1400" i="1" dirty="0">
                <a:ea typeface="+mn-ea"/>
                <a:cs typeface="+mn-cs"/>
              </a:rPr>
              <a:t> </a:t>
            </a:r>
            <a:r>
              <a:rPr lang="en-US" sz="1400" i="1" dirty="0" err="1">
                <a:ea typeface="+mn-ea"/>
                <a:cs typeface="+mn-cs"/>
              </a:rPr>
              <a:t>Pelayanan</a:t>
            </a:r>
            <a:r>
              <a:rPr lang="en-US" sz="1400" i="1" dirty="0">
                <a:ea typeface="+mn-ea"/>
                <a:cs typeface="+mn-cs"/>
              </a:rPr>
              <a:t> Kesehatan Dasar di </a:t>
            </a:r>
            <a:r>
              <a:rPr lang="en-US" sz="1400" i="1" dirty="0" err="1">
                <a:ea typeface="+mn-ea"/>
                <a:cs typeface="+mn-cs"/>
              </a:rPr>
              <a:t>Puskesmas</a:t>
            </a:r>
            <a:r>
              <a:rPr lang="en-US" sz="1400" dirty="0">
                <a:ea typeface="+mn-ea"/>
                <a:cs typeface="+mn-cs"/>
              </a:rPr>
              <a:t>,  Jakarta</a:t>
            </a:r>
          </a:p>
          <a:p>
            <a:pPr marL="0" indent="0" eaLnBrk="1" hangingPunct="1">
              <a:lnSpc>
                <a:spcPct val="150000"/>
              </a:lnSpc>
              <a:buNone/>
              <a:defRPr/>
            </a:pPr>
            <a:r>
              <a:rPr lang="en-US" sz="1400" dirty="0">
                <a:ea typeface="+mn-ea"/>
                <a:cs typeface="+mn-cs"/>
              </a:rPr>
              <a:t>Reason, J., Combating omission errors through task analysis and good reminders, </a:t>
            </a:r>
            <a:r>
              <a:rPr lang="en-US" sz="1400" i="1" dirty="0">
                <a:ea typeface="+mn-ea"/>
                <a:cs typeface="+mn-cs"/>
              </a:rPr>
              <a:t>Qual </a:t>
            </a:r>
            <a:r>
              <a:rPr lang="en-US" sz="1400" i="1" dirty="0" err="1">
                <a:ea typeface="+mn-ea"/>
                <a:cs typeface="+mn-cs"/>
              </a:rPr>
              <a:t>Saf</a:t>
            </a:r>
            <a:r>
              <a:rPr lang="en-US" sz="1400" i="1" dirty="0">
                <a:ea typeface="+mn-ea"/>
                <a:cs typeface="+mn-cs"/>
              </a:rPr>
              <a:t> Health Care,</a:t>
            </a:r>
            <a:r>
              <a:rPr lang="en-US" sz="1400" dirty="0">
                <a:ea typeface="+mn-ea"/>
                <a:cs typeface="+mn-cs"/>
              </a:rPr>
              <a:t> 11:40-44.</a:t>
            </a:r>
          </a:p>
          <a:p>
            <a:pPr marL="0" indent="0" eaLnBrk="1" hangingPunct="1">
              <a:lnSpc>
                <a:spcPct val="150000"/>
              </a:lnSpc>
              <a:buNone/>
              <a:defRPr/>
            </a:pPr>
            <a:r>
              <a:rPr lang="en-US" sz="1400" dirty="0">
                <a:ea typeface="+mn-ea"/>
                <a:cs typeface="+mn-cs"/>
              </a:rPr>
              <a:t>Schroeder, P., (1994), </a:t>
            </a:r>
            <a:r>
              <a:rPr lang="en-US" sz="1400" i="1" dirty="0">
                <a:ea typeface="+mn-ea"/>
                <a:cs typeface="+mn-cs"/>
              </a:rPr>
              <a:t>Improving Quality and Performance: Concepts, Programs, and </a:t>
            </a:r>
            <a:r>
              <a:rPr lang="en-US" sz="1400" i="1" dirty="0" err="1">
                <a:ea typeface="+mn-ea"/>
                <a:cs typeface="+mn-cs"/>
              </a:rPr>
              <a:t>Technioques</a:t>
            </a:r>
            <a:r>
              <a:rPr lang="en-US" sz="1400" dirty="0">
                <a:ea typeface="+mn-ea"/>
                <a:cs typeface="+mn-cs"/>
              </a:rPr>
              <a:t>, Mosby, St Louis: 9-11</a:t>
            </a:r>
          </a:p>
          <a:p>
            <a:pPr marL="0" indent="0" eaLnBrk="1" hangingPunct="1">
              <a:lnSpc>
                <a:spcPct val="150000"/>
              </a:lnSpc>
              <a:buNone/>
              <a:defRPr/>
            </a:pPr>
            <a:r>
              <a:rPr lang="en-US" sz="1400" dirty="0">
                <a:ea typeface="+mn-ea"/>
                <a:cs typeface="+mn-cs"/>
              </a:rPr>
              <a:t>Swage, T., (2000), </a:t>
            </a:r>
            <a:r>
              <a:rPr lang="en-US" sz="1400" i="1" dirty="0">
                <a:ea typeface="+mn-ea"/>
                <a:cs typeface="+mn-cs"/>
              </a:rPr>
              <a:t>Clinical Governance in Health Care Practice</a:t>
            </a:r>
            <a:r>
              <a:rPr lang="en-US" sz="1400" dirty="0">
                <a:ea typeface="+mn-ea"/>
                <a:cs typeface="+mn-cs"/>
              </a:rPr>
              <a:t>, Butterworth Heinemann, Oxford: 197.</a:t>
            </a:r>
          </a:p>
          <a:p>
            <a:pPr marL="0" indent="0" eaLnBrk="1" hangingPunct="1">
              <a:lnSpc>
                <a:spcPct val="150000"/>
              </a:lnSpc>
              <a:buNone/>
              <a:defRPr/>
            </a:pPr>
            <a:r>
              <a:rPr lang="en-US" sz="1400" dirty="0">
                <a:ea typeface="+mn-ea"/>
                <a:cs typeface="+mn-cs"/>
              </a:rPr>
              <a:t>WHO, Division of Strengthening of Health Services District Health System, </a:t>
            </a:r>
            <a:r>
              <a:rPr lang="en-US" sz="1400" i="1" dirty="0">
                <a:ea typeface="+mn-ea"/>
                <a:cs typeface="+mn-cs"/>
              </a:rPr>
              <a:t>The Contemporary use of Standards in Health Care</a:t>
            </a:r>
            <a:r>
              <a:rPr lang="en-US" sz="1400" dirty="0">
                <a:ea typeface="+mn-ea"/>
                <a:cs typeface="+mn-cs"/>
              </a:rPr>
              <a:t>, 1993</a:t>
            </a:r>
            <a:r>
              <a:rPr lang="en-US" sz="1000" dirty="0"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2521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rsegi Panjang 5">
            <a:extLst>
              <a:ext uri="{FF2B5EF4-FFF2-40B4-BE49-F238E27FC236}">
                <a16:creationId xmlns:a16="http://schemas.microsoft.com/office/drawing/2014/main" id="{759330BC-A55E-4B5C-B5AF-CE9F8CDE370B}"/>
              </a:ext>
            </a:extLst>
          </p:cNvPr>
          <p:cNvSpPr/>
          <p:nvPr/>
        </p:nvSpPr>
        <p:spPr>
          <a:xfrm>
            <a:off x="-1" y="0"/>
            <a:ext cx="702617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ersegi Panjang 6">
            <a:extLst>
              <a:ext uri="{FF2B5EF4-FFF2-40B4-BE49-F238E27FC236}">
                <a16:creationId xmlns:a16="http://schemas.microsoft.com/office/drawing/2014/main" id="{3FC1F765-E31D-4D2A-8B48-BA40C56681CD}"/>
              </a:ext>
            </a:extLst>
          </p:cNvPr>
          <p:cNvSpPr/>
          <p:nvPr/>
        </p:nvSpPr>
        <p:spPr>
          <a:xfrm>
            <a:off x="0" y="0"/>
            <a:ext cx="825623" cy="825623"/>
          </a:xfrm>
          <a:prstGeom prst="rect">
            <a:avLst/>
          </a:prstGeom>
          <a:solidFill>
            <a:srgbClr val="FDD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Judul 1">
            <a:extLst>
              <a:ext uri="{FF2B5EF4-FFF2-40B4-BE49-F238E27FC236}">
                <a16:creationId xmlns:a16="http://schemas.microsoft.com/office/drawing/2014/main" id="{583397FD-9CD1-4947-B621-CD6B313C285B}"/>
              </a:ext>
            </a:extLst>
          </p:cNvPr>
          <p:cNvSpPr txBox="1">
            <a:spLocks/>
          </p:cNvSpPr>
          <p:nvPr/>
        </p:nvSpPr>
        <p:spPr>
          <a:xfrm>
            <a:off x="825623" y="1975282"/>
            <a:ext cx="5547360" cy="6447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Thank You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Persegi Panjang 9">
            <a:extLst>
              <a:ext uri="{FF2B5EF4-FFF2-40B4-BE49-F238E27FC236}">
                <a16:creationId xmlns:a16="http://schemas.microsoft.com/office/drawing/2014/main" id="{A27B85FD-CA36-4B6B-9C60-425E5B18E259}"/>
              </a:ext>
            </a:extLst>
          </p:cNvPr>
          <p:cNvSpPr/>
          <p:nvPr/>
        </p:nvSpPr>
        <p:spPr>
          <a:xfrm>
            <a:off x="957703" y="2673339"/>
            <a:ext cx="3817398" cy="45719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ambar 12" descr="Sebuah gambar berisi dalam ruangan, meja, teratas, duduk&#10;&#10;Deskripsi dihasilkan secara otomatis">
            <a:extLst>
              <a:ext uri="{FF2B5EF4-FFF2-40B4-BE49-F238E27FC236}">
                <a16:creationId xmlns:a16="http://schemas.microsoft.com/office/drawing/2014/main" id="{49821A7D-AA5D-4D93-8434-B1CB1939E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177" y="0"/>
            <a:ext cx="5164871" cy="6858000"/>
          </a:xfrm>
          <a:prstGeom prst="rect">
            <a:avLst/>
          </a:prstGeom>
        </p:spPr>
      </p:pic>
      <p:sp>
        <p:nvSpPr>
          <p:cNvPr id="11" name="Persegi Panjang 10">
            <a:extLst>
              <a:ext uri="{FF2B5EF4-FFF2-40B4-BE49-F238E27FC236}">
                <a16:creationId xmlns:a16="http://schemas.microsoft.com/office/drawing/2014/main" id="{81826A7C-F238-4FC5-8404-0B774B0DDA2F}"/>
              </a:ext>
            </a:extLst>
          </p:cNvPr>
          <p:cNvSpPr/>
          <p:nvPr/>
        </p:nvSpPr>
        <p:spPr>
          <a:xfrm>
            <a:off x="10999433" y="0"/>
            <a:ext cx="1191615" cy="6858000"/>
          </a:xfrm>
          <a:prstGeom prst="rect">
            <a:avLst/>
          </a:prstGeom>
          <a:solidFill>
            <a:srgbClr val="FDD300">
              <a:alpha val="4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ambar 14" descr="Sebuah gambar berisi computer, komputer, meja, air&#10;&#10;Deskripsi dihasilkan secara otomatis">
            <a:extLst>
              <a:ext uri="{FF2B5EF4-FFF2-40B4-BE49-F238E27FC236}">
                <a16:creationId xmlns:a16="http://schemas.microsoft.com/office/drawing/2014/main" id="{D852AC2A-B5B9-42AD-B80D-442D6E8B1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97" y="5752674"/>
            <a:ext cx="4140293" cy="95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59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E5F29A05-DD03-4AE5-B3CC-6DBEFB5683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7" r="19065" b="6834"/>
          <a:stretch/>
        </p:blipFill>
        <p:spPr bwMode="auto">
          <a:xfrm>
            <a:off x="8021842" y="354187"/>
            <a:ext cx="5290121" cy="614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ersegi Panjang 3">
            <a:extLst>
              <a:ext uri="{FF2B5EF4-FFF2-40B4-BE49-F238E27FC236}">
                <a16:creationId xmlns:a16="http://schemas.microsoft.com/office/drawing/2014/main" id="{D557BE75-C31F-4A64-AC33-381E58303859}"/>
              </a:ext>
            </a:extLst>
          </p:cNvPr>
          <p:cNvSpPr/>
          <p:nvPr/>
        </p:nvSpPr>
        <p:spPr>
          <a:xfrm>
            <a:off x="1" y="0"/>
            <a:ext cx="934720" cy="3556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41608813-002E-4320-98C2-FACE9BB2C58E}"/>
              </a:ext>
            </a:extLst>
          </p:cNvPr>
          <p:cNvSpPr/>
          <p:nvPr/>
        </p:nvSpPr>
        <p:spPr>
          <a:xfrm>
            <a:off x="934721" y="0"/>
            <a:ext cx="182879" cy="35560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Judul 1">
            <a:extLst>
              <a:ext uri="{FF2B5EF4-FFF2-40B4-BE49-F238E27FC236}">
                <a16:creationId xmlns:a16="http://schemas.microsoft.com/office/drawing/2014/main" id="{DDDA250A-B6AE-4338-A6FD-0A17063D9D2D}"/>
              </a:ext>
            </a:extLst>
          </p:cNvPr>
          <p:cNvSpPr txBox="1">
            <a:spLocks/>
          </p:cNvSpPr>
          <p:nvPr/>
        </p:nvSpPr>
        <p:spPr>
          <a:xfrm>
            <a:off x="962611" y="2514600"/>
            <a:ext cx="4892531" cy="200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What To Measure?</a:t>
            </a:r>
          </a:p>
        </p:txBody>
      </p:sp>
      <p:sp>
        <p:nvSpPr>
          <p:cNvPr id="11" name="Persegi Panjang 10">
            <a:extLst>
              <a:ext uri="{FF2B5EF4-FFF2-40B4-BE49-F238E27FC236}">
                <a16:creationId xmlns:a16="http://schemas.microsoft.com/office/drawing/2014/main" id="{25E6C256-E7D4-4CCD-B277-40D32AD361F0}"/>
              </a:ext>
            </a:extLst>
          </p:cNvPr>
          <p:cNvSpPr/>
          <p:nvPr/>
        </p:nvSpPr>
        <p:spPr>
          <a:xfrm>
            <a:off x="0" y="6675120"/>
            <a:ext cx="5455919" cy="19812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ersegi Panjang 11">
            <a:extLst>
              <a:ext uri="{FF2B5EF4-FFF2-40B4-BE49-F238E27FC236}">
                <a16:creationId xmlns:a16="http://schemas.microsoft.com/office/drawing/2014/main" id="{9FE058F5-622D-4C2B-B567-BD4349F84143}"/>
              </a:ext>
            </a:extLst>
          </p:cNvPr>
          <p:cNvSpPr/>
          <p:nvPr/>
        </p:nvSpPr>
        <p:spPr>
          <a:xfrm>
            <a:off x="5364479" y="6675120"/>
            <a:ext cx="182879" cy="19812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ersegi Panjang 12">
            <a:extLst>
              <a:ext uri="{FF2B5EF4-FFF2-40B4-BE49-F238E27FC236}">
                <a16:creationId xmlns:a16="http://schemas.microsoft.com/office/drawing/2014/main" id="{D70566A0-29A9-43EB-B242-E36D50FAD0A0}"/>
              </a:ext>
            </a:extLst>
          </p:cNvPr>
          <p:cNvSpPr/>
          <p:nvPr/>
        </p:nvSpPr>
        <p:spPr>
          <a:xfrm>
            <a:off x="7625602" y="-16615"/>
            <a:ext cx="792480" cy="6891230"/>
          </a:xfrm>
          <a:prstGeom prst="rect">
            <a:avLst/>
          </a:prstGeom>
          <a:solidFill>
            <a:srgbClr val="004A74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877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w to Measure Height Without a Measuring Tape: 10 Steps">
            <a:extLst>
              <a:ext uri="{FF2B5EF4-FFF2-40B4-BE49-F238E27FC236}">
                <a16:creationId xmlns:a16="http://schemas.microsoft.com/office/drawing/2014/main" id="{4ADA24C3-900A-4436-B455-F7699B5EA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856"/>
            <a:ext cx="9342473" cy="700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811A1920-BFDB-4177-8377-35A9534EF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3616" y="1"/>
            <a:ext cx="4543983" cy="6857999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  <a:buFont typeface="Wingdings" charset="2"/>
              <a:buNone/>
              <a:tabLst/>
              <a:defRPr/>
            </a:pP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  <a:buFont typeface="Wingdings" charset="2"/>
              <a:buNone/>
              <a:tabLst/>
              <a:defRPr/>
            </a:pPr>
            <a:endParaRPr lang="en-US" altLang="en-US" sz="3600" kern="0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  <a:buFont typeface="Wingdings" charset="2"/>
              <a:buNone/>
              <a:tabLst/>
              <a:defRPr/>
            </a:pP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-12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  <a:buFont typeface="Wingdings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ＭＳ Ｐゴシック" charset="-128"/>
                <a:cs typeface="Arial" panose="020B0604020202020204" pitchFamily="34" charset="0"/>
              </a:rPr>
              <a:t>	The importance of 	indicators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  <a:buFont typeface="Wingdings" charset="2"/>
              <a:buNone/>
              <a:tabLst/>
              <a:defRPr/>
            </a:pP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ea typeface="ＭＳ Ｐゴシック" charset="-128"/>
              <a:cs typeface="Arial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  <a:buFont typeface="Wingdings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ＭＳ Ｐゴシック" charset="-128"/>
                <a:cs typeface="Arial" panose="020B0604020202020204" pitchFamily="34" charset="0"/>
              </a:rPr>
              <a:t>	The importance of 	instruments</a:t>
            </a:r>
          </a:p>
        </p:txBody>
      </p:sp>
      <p:sp>
        <p:nvSpPr>
          <p:cNvPr id="23" name="Persegi Panjang 22">
            <a:extLst>
              <a:ext uri="{FF2B5EF4-FFF2-40B4-BE49-F238E27FC236}">
                <a16:creationId xmlns:a16="http://schemas.microsoft.com/office/drawing/2014/main" id="{6D0D3C26-1E72-4125-920C-3BBF32FC1FE8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ersegi Panjang 23">
            <a:extLst>
              <a:ext uri="{FF2B5EF4-FFF2-40B4-BE49-F238E27FC236}">
                <a16:creationId xmlns:a16="http://schemas.microsoft.com/office/drawing/2014/main" id="{E56E8253-1029-4396-B059-4C8C6D98B53B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ersegi Panjang 24">
            <a:extLst>
              <a:ext uri="{FF2B5EF4-FFF2-40B4-BE49-F238E27FC236}">
                <a16:creationId xmlns:a16="http://schemas.microsoft.com/office/drawing/2014/main" id="{89EF4017-5079-4EC9-A4C1-2C43ED7D0C89}"/>
              </a:ext>
            </a:extLst>
          </p:cNvPr>
          <p:cNvSpPr/>
          <p:nvPr/>
        </p:nvSpPr>
        <p:spPr>
          <a:xfrm>
            <a:off x="11441413" y="6116714"/>
            <a:ext cx="748683" cy="741285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05D49D8-8129-4256-AA13-140FF6B41E2D}"/>
              </a:ext>
            </a:extLst>
          </p:cNvPr>
          <p:cNvSpPr/>
          <p:nvPr/>
        </p:nvSpPr>
        <p:spPr>
          <a:xfrm>
            <a:off x="6915340" y="2098910"/>
            <a:ext cx="702520" cy="693420"/>
          </a:xfrm>
          <a:prstGeom prst="ellipse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5C8DC6A-AFA3-444B-89CF-F7659A8BAB00}"/>
              </a:ext>
            </a:extLst>
          </p:cNvPr>
          <p:cNvSpPr/>
          <p:nvPr/>
        </p:nvSpPr>
        <p:spPr>
          <a:xfrm>
            <a:off x="6915340" y="3972257"/>
            <a:ext cx="702520" cy="693420"/>
          </a:xfrm>
          <a:prstGeom prst="ellipse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12022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>
            <a:extLst>
              <a:ext uri="{FF2B5EF4-FFF2-40B4-BE49-F238E27FC236}">
                <a16:creationId xmlns:a16="http://schemas.microsoft.com/office/drawing/2014/main" id="{B10E768D-88DD-4753-9C6B-D2E0C7F97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288" y="0"/>
            <a:ext cx="7917711" cy="791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ersegi Panjang 3">
            <a:extLst>
              <a:ext uri="{FF2B5EF4-FFF2-40B4-BE49-F238E27FC236}">
                <a16:creationId xmlns:a16="http://schemas.microsoft.com/office/drawing/2014/main" id="{D557BE75-C31F-4A64-AC33-381E58303859}"/>
              </a:ext>
            </a:extLst>
          </p:cNvPr>
          <p:cNvSpPr/>
          <p:nvPr/>
        </p:nvSpPr>
        <p:spPr>
          <a:xfrm>
            <a:off x="1" y="0"/>
            <a:ext cx="934720" cy="3556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41608813-002E-4320-98C2-FACE9BB2C58E}"/>
              </a:ext>
            </a:extLst>
          </p:cNvPr>
          <p:cNvSpPr/>
          <p:nvPr/>
        </p:nvSpPr>
        <p:spPr>
          <a:xfrm>
            <a:off x="934721" y="0"/>
            <a:ext cx="182879" cy="35560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Judul 1">
            <a:extLst>
              <a:ext uri="{FF2B5EF4-FFF2-40B4-BE49-F238E27FC236}">
                <a16:creationId xmlns:a16="http://schemas.microsoft.com/office/drawing/2014/main" id="{DDDA250A-B6AE-4338-A6FD-0A17063D9D2D}"/>
              </a:ext>
            </a:extLst>
          </p:cNvPr>
          <p:cNvSpPr txBox="1">
            <a:spLocks/>
          </p:cNvSpPr>
          <p:nvPr/>
        </p:nvSpPr>
        <p:spPr>
          <a:xfrm>
            <a:off x="158239" y="709783"/>
            <a:ext cx="4892531" cy="200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000" b="1" dirty="0">
                <a:solidFill>
                  <a:srgbClr val="004A74"/>
                </a:solidFill>
                <a:latin typeface="+mn-lt"/>
                <a:ea typeface="ＭＳ Ｐゴシック" charset="-128"/>
              </a:rPr>
              <a:t>Problems in measurement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Persegi Panjang 10">
            <a:extLst>
              <a:ext uri="{FF2B5EF4-FFF2-40B4-BE49-F238E27FC236}">
                <a16:creationId xmlns:a16="http://schemas.microsoft.com/office/drawing/2014/main" id="{25E6C256-E7D4-4CCD-B277-40D32AD361F0}"/>
              </a:ext>
            </a:extLst>
          </p:cNvPr>
          <p:cNvSpPr/>
          <p:nvPr/>
        </p:nvSpPr>
        <p:spPr>
          <a:xfrm>
            <a:off x="0" y="6675120"/>
            <a:ext cx="5455919" cy="19812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ersegi Panjang 11">
            <a:extLst>
              <a:ext uri="{FF2B5EF4-FFF2-40B4-BE49-F238E27FC236}">
                <a16:creationId xmlns:a16="http://schemas.microsoft.com/office/drawing/2014/main" id="{9FE058F5-622D-4C2B-B567-BD4349F84143}"/>
              </a:ext>
            </a:extLst>
          </p:cNvPr>
          <p:cNvSpPr/>
          <p:nvPr/>
        </p:nvSpPr>
        <p:spPr>
          <a:xfrm>
            <a:off x="5364479" y="6675120"/>
            <a:ext cx="182879" cy="19812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75FDAA91-9688-404C-8E13-C8FA7504D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405" y="2947817"/>
            <a:ext cx="3886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None/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buFont typeface="Wingdings" charset="2"/>
              <a:buNone/>
              <a:defRPr/>
            </a:pPr>
            <a:r>
              <a:rPr lang="en-US" altLang="en-US" sz="4000" kern="0" dirty="0">
                <a:effectLst/>
                <a:ea typeface="ＭＳ Ｐゴシック" charset="-128"/>
              </a:rPr>
              <a:t>Precision </a:t>
            </a:r>
          </a:p>
          <a:p>
            <a:pPr eaLnBrk="1" hangingPunct="1">
              <a:lnSpc>
                <a:spcPct val="80000"/>
              </a:lnSpc>
              <a:buFont typeface="Wingdings" charset="2"/>
              <a:buNone/>
              <a:defRPr/>
            </a:pPr>
            <a:r>
              <a:rPr lang="en-US" altLang="en-US" sz="4000" kern="0" dirty="0">
                <a:effectLst/>
                <a:ea typeface="ＭＳ Ｐゴシック" charset="-128"/>
              </a:rPr>
              <a:t>Accuracy </a:t>
            </a:r>
          </a:p>
          <a:p>
            <a:pPr eaLnBrk="1" hangingPunct="1">
              <a:lnSpc>
                <a:spcPct val="80000"/>
              </a:lnSpc>
              <a:buFont typeface="Wingdings" charset="2"/>
              <a:buNone/>
              <a:defRPr/>
            </a:pPr>
            <a:r>
              <a:rPr lang="en-US" altLang="en-US" sz="4000" kern="0" dirty="0">
                <a:effectLst/>
                <a:ea typeface="ＭＳ Ｐゴシック" charset="-128"/>
              </a:rPr>
              <a:t>Validity</a:t>
            </a:r>
          </a:p>
          <a:p>
            <a:pPr eaLnBrk="1" hangingPunct="1">
              <a:lnSpc>
                <a:spcPct val="80000"/>
              </a:lnSpc>
              <a:buFont typeface="Wingdings" charset="2"/>
              <a:buNone/>
              <a:defRPr/>
            </a:pPr>
            <a:r>
              <a:rPr lang="en-US" altLang="en-US" sz="4000" kern="0" dirty="0">
                <a:effectLst/>
                <a:ea typeface="ＭＳ Ｐゴシック" charset="-128"/>
              </a:rPr>
              <a:t>Reliability</a:t>
            </a:r>
          </a:p>
        </p:txBody>
      </p:sp>
    </p:spTree>
    <p:extLst>
      <p:ext uri="{BB962C8B-B14F-4D97-AF65-F5344CB8AC3E}">
        <p14:creationId xmlns:p14="http://schemas.microsoft.com/office/powerpoint/2010/main" val="3873813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500FF471-77A2-4469-84F5-4B122A58C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50" y="1799264"/>
            <a:ext cx="9142412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Persegi Panjang 22">
            <a:extLst>
              <a:ext uri="{FF2B5EF4-FFF2-40B4-BE49-F238E27FC236}">
                <a16:creationId xmlns:a16="http://schemas.microsoft.com/office/drawing/2014/main" id="{6D0D3C26-1E72-4125-920C-3BBF32FC1FE8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ersegi Panjang 23">
            <a:extLst>
              <a:ext uri="{FF2B5EF4-FFF2-40B4-BE49-F238E27FC236}">
                <a16:creationId xmlns:a16="http://schemas.microsoft.com/office/drawing/2014/main" id="{E56E8253-1029-4396-B059-4C8C6D98B53B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ersegi Panjang 24">
            <a:extLst>
              <a:ext uri="{FF2B5EF4-FFF2-40B4-BE49-F238E27FC236}">
                <a16:creationId xmlns:a16="http://schemas.microsoft.com/office/drawing/2014/main" id="{89EF4017-5079-4EC9-A4C1-2C43ED7D0C89}"/>
              </a:ext>
            </a:extLst>
          </p:cNvPr>
          <p:cNvSpPr/>
          <p:nvPr/>
        </p:nvSpPr>
        <p:spPr>
          <a:xfrm>
            <a:off x="11441413" y="6116714"/>
            <a:ext cx="748683" cy="741285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Judul 1">
            <a:extLst>
              <a:ext uri="{FF2B5EF4-FFF2-40B4-BE49-F238E27FC236}">
                <a16:creationId xmlns:a16="http://schemas.microsoft.com/office/drawing/2014/main" id="{B38BE1C3-F1A4-4318-BD26-E98A87471D46}"/>
              </a:ext>
            </a:extLst>
          </p:cNvPr>
          <p:cNvSpPr txBox="1">
            <a:spLocks/>
          </p:cNvSpPr>
          <p:nvPr/>
        </p:nvSpPr>
        <p:spPr>
          <a:xfrm>
            <a:off x="285829" y="1113820"/>
            <a:ext cx="11155583" cy="200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000" b="1" dirty="0" err="1">
                <a:solidFill>
                  <a:srgbClr val="004A74"/>
                </a:solidFill>
                <a:latin typeface="+mn-lt"/>
                <a:ea typeface="ＭＳ Ｐゴシック" charset="-128"/>
              </a:rPr>
              <a:t>Untuk</a:t>
            </a:r>
            <a:r>
              <a:rPr lang="en-US" altLang="en-US" sz="5000" b="1" dirty="0">
                <a:solidFill>
                  <a:srgbClr val="004A74"/>
                </a:solidFill>
                <a:latin typeface="+mn-lt"/>
                <a:ea typeface="ＭＳ Ｐゴシック" charset="-128"/>
              </a:rPr>
              <a:t> </a:t>
            </a:r>
            <a:r>
              <a:rPr lang="en-US" altLang="en-US" sz="5000" b="1" dirty="0" err="1">
                <a:solidFill>
                  <a:srgbClr val="004A74"/>
                </a:solidFill>
                <a:latin typeface="+mn-lt"/>
                <a:ea typeface="ＭＳ Ｐゴシック" charset="-128"/>
              </a:rPr>
              <a:t>Mengukur</a:t>
            </a:r>
            <a:endParaRPr lang="en-US" altLang="en-US" sz="5000" b="1" dirty="0">
              <a:solidFill>
                <a:srgbClr val="004A74"/>
              </a:solidFill>
              <a:latin typeface="+mn-lt"/>
              <a:ea typeface="ＭＳ Ｐゴシック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000" b="1" dirty="0" err="1">
                <a:solidFill>
                  <a:srgbClr val="004A74"/>
                </a:solidFill>
                <a:latin typeface="+mn-lt"/>
                <a:ea typeface="ＭＳ Ｐゴシック" charset="-128"/>
              </a:rPr>
              <a:t>Diperlukan</a:t>
            </a:r>
            <a:r>
              <a:rPr lang="en-US" altLang="en-US" sz="5000" b="1" dirty="0">
                <a:solidFill>
                  <a:srgbClr val="004A74"/>
                </a:solidFill>
                <a:latin typeface="+mn-lt"/>
                <a:ea typeface="ＭＳ Ｐゴシック" charset="-128"/>
              </a:rPr>
              <a:t> </a:t>
            </a:r>
            <a:r>
              <a:rPr lang="en-US" altLang="en-US" sz="5000" b="1" dirty="0" err="1">
                <a:solidFill>
                  <a:srgbClr val="004A74"/>
                </a:solidFill>
                <a:latin typeface="+mn-lt"/>
                <a:ea typeface="ＭＳ Ｐゴシック" charset="-128"/>
              </a:rPr>
              <a:t>Indikator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7883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BFBD2503-AB98-4540-AE13-FD1A4A9AB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3" r="22079"/>
          <a:stretch/>
        </p:blipFill>
        <p:spPr bwMode="auto">
          <a:xfrm>
            <a:off x="8016552" y="368737"/>
            <a:ext cx="5274145" cy="61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ersegi Panjang 3">
            <a:extLst>
              <a:ext uri="{FF2B5EF4-FFF2-40B4-BE49-F238E27FC236}">
                <a16:creationId xmlns:a16="http://schemas.microsoft.com/office/drawing/2014/main" id="{D557BE75-C31F-4A64-AC33-381E58303859}"/>
              </a:ext>
            </a:extLst>
          </p:cNvPr>
          <p:cNvSpPr/>
          <p:nvPr/>
        </p:nvSpPr>
        <p:spPr>
          <a:xfrm>
            <a:off x="1" y="0"/>
            <a:ext cx="934720" cy="3556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41608813-002E-4320-98C2-FACE9BB2C58E}"/>
              </a:ext>
            </a:extLst>
          </p:cNvPr>
          <p:cNvSpPr/>
          <p:nvPr/>
        </p:nvSpPr>
        <p:spPr>
          <a:xfrm>
            <a:off x="934721" y="0"/>
            <a:ext cx="182879" cy="35560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Judul 1">
            <a:extLst>
              <a:ext uri="{FF2B5EF4-FFF2-40B4-BE49-F238E27FC236}">
                <a16:creationId xmlns:a16="http://schemas.microsoft.com/office/drawing/2014/main" id="{DDDA250A-B6AE-4338-A6FD-0A17063D9D2D}"/>
              </a:ext>
            </a:extLst>
          </p:cNvPr>
          <p:cNvSpPr txBox="1">
            <a:spLocks/>
          </p:cNvSpPr>
          <p:nvPr/>
        </p:nvSpPr>
        <p:spPr>
          <a:xfrm>
            <a:off x="962611" y="2514600"/>
            <a:ext cx="4892531" cy="200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000" b="1" dirty="0" err="1">
                <a:solidFill>
                  <a:srgbClr val="004A74"/>
                </a:solidFill>
                <a:latin typeface="+mn-lt"/>
                <a:ea typeface="ＭＳ Ｐゴシック" charset="-128"/>
              </a:rPr>
              <a:t>Indikator</a:t>
            </a:r>
            <a:r>
              <a:rPr lang="en-US" altLang="en-US" sz="5000" b="1" dirty="0">
                <a:solidFill>
                  <a:srgbClr val="004A74"/>
                </a:solidFill>
                <a:latin typeface="+mn-lt"/>
                <a:ea typeface="ＭＳ Ｐゴシック" charset="-128"/>
              </a:rPr>
              <a:t> </a:t>
            </a:r>
            <a:r>
              <a:rPr lang="en-US" altLang="en-US" sz="5000" b="1" dirty="0" err="1">
                <a:solidFill>
                  <a:srgbClr val="004A74"/>
                </a:solidFill>
                <a:latin typeface="+mn-lt"/>
                <a:ea typeface="ＭＳ Ｐゴシック" charset="-128"/>
              </a:rPr>
              <a:t>ntuk</a:t>
            </a:r>
            <a:r>
              <a:rPr lang="en-US" altLang="en-US" sz="5000" b="1" dirty="0">
                <a:solidFill>
                  <a:srgbClr val="004A74"/>
                </a:solidFill>
                <a:latin typeface="+mn-lt"/>
                <a:ea typeface="ＭＳ Ｐゴシック" charset="-128"/>
              </a:rPr>
              <a:t> </a:t>
            </a:r>
            <a:r>
              <a:rPr lang="en-US" altLang="en-US" sz="5000" b="1" dirty="0" err="1">
                <a:solidFill>
                  <a:srgbClr val="004A74"/>
                </a:solidFill>
                <a:latin typeface="+mn-lt"/>
                <a:ea typeface="ＭＳ Ｐゴシック" charset="-128"/>
              </a:rPr>
              <a:t>Mengukur</a:t>
            </a:r>
            <a:r>
              <a:rPr lang="en-US" altLang="en-US" sz="5000" b="1" dirty="0">
                <a:solidFill>
                  <a:srgbClr val="004A74"/>
                </a:solidFill>
                <a:latin typeface="+mn-lt"/>
                <a:ea typeface="ＭＳ Ｐゴシック" charset="-128"/>
              </a:rPr>
              <a:t> </a:t>
            </a:r>
            <a:r>
              <a:rPr lang="en-US" altLang="en-US" sz="5000" b="1" dirty="0" err="1">
                <a:solidFill>
                  <a:srgbClr val="004A74"/>
                </a:solidFill>
                <a:latin typeface="+mn-lt"/>
                <a:ea typeface="ＭＳ Ｐゴシック" charset="-128"/>
              </a:rPr>
              <a:t>Pencapaian</a:t>
            </a:r>
            <a:r>
              <a:rPr lang="en-US" altLang="en-US" sz="5000" b="1" dirty="0">
                <a:solidFill>
                  <a:srgbClr val="004A74"/>
                </a:solidFill>
                <a:latin typeface="+mn-lt"/>
                <a:ea typeface="ＭＳ Ｐゴシック" charset="-128"/>
              </a:rPr>
              <a:t> Target Kinerja/</a:t>
            </a:r>
            <a:r>
              <a:rPr lang="en-US" altLang="en-US" sz="5000" b="1" dirty="0" err="1">
                <a:solidFill>
                  <a:srgbClr val="004A74"/>
                </a:solidFill>
                <a:latin typeface="+mn-lt"/>
                <a:ea typeface="ＭＳ Ｐゴシック" charset="-128"/>
              </a:rPr>
              <a:t>Mutu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Persegi Panjang 10">
            <a:extLst>
              <a:ext uri="{FF2B5EF4-FFF2-40B4-BE49-F238E27FC236}">
                <a16:creationId xmlns:a16="http://schemas.microsoft.com/office/drawing/2014/main" id="{25E6C256-E7D4-4CCD-B277-40D32AD361F0}"/>
              </a:ext>
            </a:extLst>
          </p:cNvPr>
          <p:cNvSpPr/>
          <p:nvPr/>
        </p:nvSpPr>
        <p:spPr>
          <a:xfrm>
            <a:off x="0" y="6675120"/>
            <a:ext cx="5455919" cy="19812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ersegi Panjang 11">
            <a:extLst>
              <a:ext uri="{FF2B5EF4-FFF2-40B4-BE49-F238E27FC236}">
                <a16:creationId xmlns:a16="http://schemas.microsoft.com/office/drawing/2014/main" id="{9FE058F5-622D-4C2B-B567-BD4349F84143}"/>
              </a:ext>
            </a:extLst>
          </p:cNvPr>
          <p:cNvSpPr/>
          <p:nvPr/>
        </p:nvSpPr>
        <p:spPr>
          <a:xfrm>
            <a:off x="5364479" y="6675120"/>
            <a:ext cx="182879" cy="19812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ersegi Panjang 12">
            <a:extLst>
              <a:ext uri="{FF2B5EF4-FFF2-40B4-BE49-F238E27FC236}">
                <a16:creationId xmlns:a16="http://schemas.microsoft.com/office/drawing/2014/main" id="{D70566A0-29A9-43EB-B242-E36D50FAD0A0}"/>
              </a:ext>
            </a:extLst>
          </p:cNvPr>
          <p:cNvSpPr/>
          <p:nvPr/>
        </p:nvSpPr>
        <p:spPr>
          <a:xfrm>
            <a:off x="7625602" y="-16615"/>
            <a:ext cx="792480" cy="6891230"/>
          </a:xfrm>
          <a:prstGeom prst="rect">
            <a:avLst/>
          </a:prstGeom>
          <a:solidFill>
            <a:srgbClr val="004A74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854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 3">
            <a:extLst>
              <a:ext uri="{FF2B5EF4-FFF2-40B4-BE49-F238E27FC236}">
                <a16:creationId xmlns:a16="http://schemas.microsoft.com/office/drawing/2014/main" id="{D557BE75-C31F-4A64-AC33-381E58303859}"/>
              </a:ext>
            </a:extLst>
          </p:cNvPr>
          <p:cNvSpPr/>
          <p:nvPr/>
        </p:nvSpPr>
        <p:spPr>
          <a:xfrm>
            <a:off x="1" y="0"/>
            <a:ext cx="934720" cy="3556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41608813-002E-4320-98C2-FACE9BB2C58E}"/>
              </a:ext>
            </a:extLst>
          </p:cNvPr>
          <p:cNvSpPr/>
          <p:nvPr/>
        </p:nvSpPr>
        <p:spPr>
          <a:xfrm>
            <a:off x="934721" y="0"/>
            <a:ext cx="182879" cy="35560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Judul 1">
            <a:extLst>
              <a:ext uri="{FF2B5EF4-FFF2-40B4-BE49-F238E27FC236}">
                <a16:creationId xmlns:a16="http://schemas.microsoft.com/office/drawing/2014/main" id="{DDDA250A-B6AE-4338-A6FD-0A17063D9D2D}"/>
              </a:ext>
            </a:extLst>
          </p:cNvPr>
          <p:cNvSpPr txBox="1">
            <a:spLocks/>
          </p:cNvSpPr>
          <p:nvPr/>
        </p:nvSpPr>
        <p:spPr>
          <a:xfrm>
            <a:off x="962611" y="2514600"/>
            <a:ext cx="4892531" cy="200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Indikator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Mutu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Sebagai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Wujud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Akuntabilitas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Pengukuran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Kinerja</a:t>
            </a:r>
          </a:p>
        </p:txBody>
      </p:sp>
      <p:sp>
        <p:nvSpPr>
          <p:cNvPr id="11" name="Persegi Panjang 10">
            <a:extLst>
              <a:ext uri="{FF2B5EF4-FFF2-40B4-BE49-F238E27FC236}">
                <a16:creationId xmlns:a16="http://schemas.microsoft.com/office/drawing/2014/main" id="{25E6C256-E7D4-4CCD-B277-40D32AD361F0}"/>
              </a:ext>
            </a:extLst>
          </p:cNvPr>
          <p:cNvSpPr/>
          <p:nvPr/>
        </p:nvSpPr>
        <p:spPr>
          <a:xfrm>
            <a:off x="0" y="6675120"/>
            <a:ext cx="5455919" cy="19812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ersegi Panjang 11">
            <a:extLst>
              <a:ext uri="{FF2B5EF4-FFF2-40B4-BE49-F238E27FC236}">
                <a16:creationId xmlns:a16="http://schemas.microsoft.com/office/drawing/2014/main" id="{9FE058F5-622D-4C2B-B567-BD4349F84143}"/>
              </a:ext>
            </a:extLst>
          </p:cNvPr>
          <p:cNvSpPr/>
          <p:nvPr/>
        </p:nvSpPr>
        <p:spPr>
          <a:xfrm>
            <a:off x="5364479" y="6675120"/>
            <a:ext cx="182879" cy="19812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E344193A-315D-4D6B-83EF-7614C10818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3"/>
          <a:stretch/>
        </p:blipFill>
        <p:spPr bwMode="auto">
          <a:xfrm>
            <a:off x="8021842" y="355600"/>
            <a:ext cx="5290121" cy="607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ersegi Panjang 12">
            <a:extLst>
              <a:ext uri="{FF2B5EF4-FFF2-40B4-BE49-F238E27FC236}">
                <a16:creationId xmlns:a16="http://schemas.microsoft.com/office/drawing/2014/main" id="{D70566A0-29A9-43EB-B242-E36D50FAD0A0}"/>
              </a:ext>
            </a:extLst>
          </p:cNvPr>
          <p:cNvSpPr/>
          <p:nvPr/>
        </p:nvSpPr>
        <p:spPr>
          <a:xfrm>
            <a:off x="7625602" y="-16615"/>
            <a:ext cx="792480" cy="6891230"/>
          </a:xfrm>
          <a:prstGeom prst="rect">
            <a:avLst/>
          </a:prstGeom>
          <a:solidFill>
            <a:srgbClr val="004A74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5877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1732</Words>
  <Application>Microsoft Office PowerPoint</Application>
  <PresentationFormat>Widescreen</PresentationFormat>
  <Paragraphs>302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Constantia</vt:lpstr>
      <vt:lpstr>Wingdings</vt:lpstr>
      <vt:lpstr>Tema Office</vt:lpstr>
      <vt:lpstr>PENYUSUNAN INDIKATOR MUTU/KINERJA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Minimal Medical Presentation</dc:title>
  <dc:creator>masgustian .</dc:creator>
  <cp:lastModifiedBy>ester.febe</cp:lastModifiedBy>
  <cp:revision>112</cp:revision>
  <dcterms:created xsi:type="dcterms:W3CDTF">2020-07-13T18:59:42Z</dcterms:created>
  <dcterms:modified xsi:type="dcterms:W3CDTF">2020-09-07T16:43:11Z</dcterms:modified>
</cp:coreProperties>
</file>