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311" r:id="rId3"/>
    <p:sldId id="310" r:id="rId4"/>
    <p:sldId id="312" r:id="rId5"/>
    <p:sldId id="313" r:id="rId6"/>
    <p:sldId id="278" r:id="rId7"/>
    <p:sldId id="334" r:id="rId8"/>
    <p:sldId id="309" r:id="rId9"/>
    <p:sldId id="307" r:id="rId10"/>
    <p:sldId id="308" r:id="rId11"/>
    <p:sldId id="335" r:id="rId12"/>
    <p:sldId id="314" r:id="rId13"/>
    <p:sldId id="336" r:id="rId14"/>
    <p:sldId id="279" r:id="rId15"/>
    <p:sldId id="315" r:id="rId16"/>
    <p:sldId id="316" r:id="rId17"/>
    <p:sldId id="317" r:id="rId18"/>
    <p:sldId id="318" r:id="rId19"/>
    <p:sldId id="319" r:id="rId20"/>
    <p:sldId id="320" r:id="rId21"/>
    <p:sldId id="321" r:id="rId22"/>
    <p:sldId id="322" r:id="rId23"/>
    <p:sldId id="323" r:id="rId24"/>
    <p:sldId id="256" r:id="rId25"/>
    <p:sldId id="257" r:id="rId26"/>
    <p:sldId id="258" r:id="rId27"/>
    <p:sldId id="259" r:id="rId28"/>
    <p:sldId id="260" r:id="rId29"/>
    <p:sldId id="261" r:id="rId30"/>
    <p:sldId id="262" r:id="rId31"/>
    <p:sldId id="264" r:id="rId32"/>
    <p:sldId id="325" r:id="rId33"/>
    <p:sldId id="263" r:id="rId34"/>
    <p:sldId id="265" r:id="rId35"/>
    <p:sldId id="266" r:id="rId36"/>
    <p:sldId id="267" r:id="rId37"/>
    <p:sldId id="268" r:id="rId38"/>
    <p:sldId id="269" r:id="rId39"/>
    <p:sldId id="329" r:id="rId40"/>
    <p:sldId id="330" r:id="rId41"/>
    <p:sldId id="324" r:id="rId42"/>
    <p:sldId id="326" r:id="rId43"/>
    <p:sldId id="331" r:id="rId44"/>
    <p:sldId id="327" r:id="rId45"/>
    <p:sldId id="337" r:id="rId46"/>
    <p:sldId id="328" r:id="rId47"/>
    <p:sldId id="332" r:id="rId48"/>
    <p:sldId id="333" r:id="rId49"/>
    <p:sldId id="270" r:id="rId50"/>
    <p:sldId id="271" r:id="rId51"/>
    <p:sldId id="272" r:id="rId52"/>
    <p:sldId id="273" r:id="rId53"/>
    <p:sldId id="274" r:id="rId54"/>
    <p:sldId id="338" r:id="rId55"/>
    <p:sldId id="27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0" autoAdjust="0"/>
    <p:restoredTop sz="93250"/>
  </p:normalViewPr>
  <p:slideViewPr>
    <p:cSldViewPr>
      <p:cViewPr varScale="1">
        <p:scale>
          <a:sx n="57" d="100"/>
          <a:sy n="57" d="100"/>
        </p:scale>
        <p:origin x="1456"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1FECD13-1D05-4212-858C-0EDCE66FF375}" type="datetimeFigureOut">
              <a:rPr lang="en-US" smtClean="0"/>
              <a:t>11/21/20</a:t>
            </a:fld>
            <a:endParaRPr lang="en-US"/>
          </a:p>
        </p:txBody>
      </p:sp>
      <p:sp>
        <p:nvSpPr>
          <p:cNvPr id="8" name="Slide Number Placeholder 7"/>
          <p:cNvSpPr>
            <a:spLocks noGrp="1"/>
          </p:cNvSpPr>
          <p:nvPr>
            <p:ph type="sldNum" sz="quarter" idx="11"/>
          </p:nvPr>
        </p:nvSpPr>
        <p:spPr/>
        <p:txBody>
          <a:bodyPr/>
          <a:lstStyle/>
          <a:p>
            <a:fld id="{71E8F66C-B138-4A3B-A9F0-C226187F2CE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ECD13-1D05-4212-858C-0EDCE66FF375}"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ECD13-1D05-4212-858C-0EDCE66FF375}"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3F2C-AF08-4382-B7A0-276FEC57841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209B241-8200-42FF-8211-4A9F5525563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E7D7577-F029-4667-8E97-EEF5A2DDF1A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D56D586-3025-4B93-906B-16CB8B44F91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DFBFC25-ED34-4A76-8DF8-F680985637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78FFD6-C79B-46F9-8796-45B7F3FAEC2D}"/>
              </a:ext>
            </a:extLst>
          </p:cNvPr>
          <p:cNvSpPr>
            <a:spLocks noGrp="1"/>
          </p:cNvSpPr>
          <p:nvPr>
            <p:ph type="sldNum" sz="quarter" idx="12"/>
          </p:nvPr>
        </p:nvSpPr>
        <p:spPr/>
        <p:txBody>
          <a:bodyPr/>
          <a:lstStyle>
            <a:lvl1pPr>
              <a:defRPr/>
            </a:lvl1pPr>
          </a:lstStyle>
          <a:p>
            <a:fld id="{CE5F1A44-D77C-4AEF-B7C5-1D389702D774}" type="slidenum">
              <a:rPr lang="en-US" altLang="en-US"/>
              <a:pPr/>
              <a:t>‹#›</a:t>
            </a:fld>
            <a:endParaRPr lang="en-US" altLang="en-US"/>
          </a:p>
        </p:txBody>
      </p:sp>
    </p:spTree>
    <p:extLst>
      <p:ext uri="{BB962C8B-B14F-4D97-AF65-F5344CB8AC3E}">
        <p14:creationId xmlns:p14="http://schemas.microsoft.com/office/powerpoint/2010/main" val="1053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ECD13-1D05-4212-858C-0EDCE66FF375}"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ECD13-1D05-4212-858C-0EDCE66FF375}" type="datetimeFigureOut">
              <a:rPr lang="en-US" smtClean="0"/>
              <a:t>11/21/20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8F66C-B138-4A3B-A9F0-C226187F2CE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ECD13-1D05-4212-858C-0EDCE66FF375}"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8F66C-B138-4A3B-A9F0-C226187F2CE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1FECD13-1D05-4212-858C-0EDCE66FF375}" type="datetimeFigureOut">
              <a:rPr lang="en-US" smtClean="0"/>
              <a:t>11/21/20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8F66C-B138-4A3B-A9F0-C226187F2CE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ECD13-1D05-4212-858C-0EDCE66FF375}" type="datetimeFigureOut">
              <a:rPr lang="en-US" smtClean="0"/>
              <a:t>11/21/20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ECD13-1D05-4212-858C-0EDCE66FF375}" type="datetimeFigureOut">
              <a:rPr lang="en-US" smtClean="0"/>
              <a:t>11/21/20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ECD13-1D05-4212-858C-0EDCE66FF375}"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ECD13-1D05-4212-858C-0EDCE66FF375}" type="datetimeFigureOut">
              <a:rPr lang="en-US" smtClean="0"/>
              <a:t>11/21/20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8F66C-B138-4A3B-A9F0-C226187F2C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1FECD13-1D05-4212-858C-0EDCE66FF375}" type="datetimeFigureOut">
              <a:rPr lang="en-US" smtClean="0"/>
              <a:t>11/21/20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1E8F66C-B138-4A3B-A9F0-C226187F2CE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7F220B-A2C8-4AF7-ADEA-BFA3855A7A5B}"/>
              </a:ext>
            </a:extLst>
          </p:cNvPr>
          <p:cNvSpPr>
            <a:spLocks noGrp="1"/>
          </p:cNvSpPr>
          <p:nvPr>
            <p:ph type="ctrTitle"/>
          </p:nvPr>
        </p:nvSpPr>
        <p:spPr/>
        <p:txBody>
          <a:bodyPr/>
          <a:lstStyle/>
          <a:p>
            <a:r>
              <a:rPr lang="en-US" dirty="0"/>
              <a:t>Human Biology</a:t>
            </a:r>
            <a:endParaRPr lang="en-ID" dirty="0"/>
          </a:p>
        </p:txBody>
      </p:sp>
      <p:sp>
        <p:nvSpPr>
          <p:cNvPr id="3" name="Subtitle 2">
            <a:extLst>
              <a:ext uri="{FF2B5EF4-FFF2-40B4-BE49-F238E27FC236}">
                <a16:creationId xmlns:a16="http://schemas.microsoft.com/office/drawing/2014/main" id="{7F928F59-C68C-4942-811E-D63A336B03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174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89F9404-BE1F-47F2-A2F0-2CA5AD4B2674}"/>
              </a:ext>
            </a:extLst>
          </p:cNvPr>
          <p:cNvSpPr>
            <a:spLocks noGrp="1" noChangeArrowheads="1"/>
          </p:cNvSpPr>
          <p:nvPr>
            <p:ph type="title"/>
          </p:nvPr>
        </p:nvSpPr>
        <p:spPr>
          <a:xfrm>
            <a:off x="196850" y="436563"/>
            <a:ext cx="8763000" cy="503237"/>
          </a:xfrm>
        </p:spPr>
        <p:txBody>
          <a:bodyPr/>
          <a:lstStyle/>
          <a:p>
            <a:pPr eaLnBrk="1" hangingPunct="1">
              <a:defRPr/>
            </a:pPr>
            <a:r>
              <a:rPr lang="en-US" altLang="zh-TW">
                <a:ea typeface="新細明體" charset="-120"/>
              </a:rPr>
              <a:t>Olfactor: Sense of Smell</a:t>
            </a:r>
          </a:p>
        </p:txBody>
      </p:sp>
      <p:pic>
        <p:nvPicPr>
          <p:cNvPr id="15364" name="Picture 4" descr="10-14c_1.jpg                                                   0007E07AMacintosh HD                   ABA78158:">
            <a:extLst>
              <a:ext uri="{FF2B5EF4-FFF2-40B4-BE49-F238E27FC236}">
                <a16:creationId xmlns:a16="http://schemas.microsoft.com/office/drawing/2014/main" id="{BEEBB767-2462-4E1E-BC54-EFBE388C7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26" b="8452"/>
          <a:stretch>
            <a:fillRect/>
          </a:stretch>
        </p:blipFill>
        <p:spPr bwMode="auto">
          <a:xfrm>
            <a:off x="277813" y="969963"/>
            <a:ext cx="855503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4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279A-C741-4104-8765-72DC79679C8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D46DF3CB-14AD-48FA-B700-81B35A2F6500}"/>
              </a:ext>
            </a:extLst>
          </p:cNvPr>
          <p:cNvSpPr>
            <a:spLocks noGrp="1"/>
          </p:cNvSpPr>
          <p:nvPr>
            <p:ph idx="1"/>
          </p:nvPr>
        </p:nvSpPr>
        <p:spPr/>
        <p:txBody>
          <a:bodyPr>
            <a:normAutofit/>
          </a:bodyPr>
          <a:lstStyle/>
          <a:p>
            <a:r>
              <a:rPr lang="en-US" dirty="0"/>
              <a:t>Molecules that produce a similar odor are similarly shaped and that they bind to one type of receptor on the </a:t>
            </a:r>
            <a:r>
              <a:rPr lang="en-ID" dirty="0"/>
              <a:t>olfactory hairs.</a:t>
            </a:r>
          </a:p>
          <a:p>
            <a:r>
              <a:rPr lang="en-US" dirty="0"/>
              <a:t>Various combinations of the primary odors give rise to the many odors we perceive.</a:t>
            </a:r>
          </a:p>
          <a:p>
            <a:r>
              <a:rPr lang="en-US" dirty="0"/>
              <a:t>Some researchers hypothesize that there may be thousands of kinds of smell receptors providing odor discrimination.</a:t>
            </a:r>
          </a:p>
          <a:p>
            <a:r>
              <a:rPr lang="en-US" dirty="0"/>
              <a:t>Research shows that there are at least 1,000 different protein receptor molecules.</a:t>
            </a:r>
            <a:endParaRPr lang="en-ID" dirty="0"/>
          </a:p>
        </p:txBody>
      </p:sp>
    </p:spTree>
    <p:extLst>
      <p:ext uri="{BB962C8B-B14F-4D97-AF65-F5344CB8AC3E}">
        <p14:creationId xmlns:p14="http://schemas.microsoft.com/office/powerpoint/2010/main" val="215518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FE1CE27-E9E5-4235-B85B-24B862DFAA4D}"/>
              </a:ext>
            </a:extLst>
          </p:cNvPr>
          <p:cNvSpPr>
            <a:spLocks noGrp="1" noChangeArrowheads="1"/>
          </p:cNvSpPr>
          <p:nvPr>
            <p:ph type="title"/>
          </p:nvPr>
        </p:nvSpPr>
        <p:spPr/>
        <p:txBody>
          <a:bodyPr/>
          <a:lstStyle/>
          <a:p>
            <a:r>
              <a:rPr lang="en-US" altLang="en-US"/>
              <a:t>Mastication releases gases</a:t>
            </a:r>
          </a:p>
        </p:txBody>
      </p:sp>
      <p:sp>
        <p:nvSpPr>
          <p:cNvPr id="9219" name="Rectangle 3">
            <a:extLst>
              <a:ext uri="{FF2B5EF4-FFF2-40B4-BE49-F238E27FC236}">
                <a16:creationId xmlns:a16="http://schemas.microsoft.com/office/drawing/2014/main" id="{21901A79-72F0-4ECF-BD33-A34387901C57}"/>
              </a:ext>
            </a:extLst>
          </p:cNvPr>
          <p:cNvSpPr>
            <a:spLocks noGrp="1" noChangeArrowheads="1"/>
          </p:cNvSpPr>
          <p:nvPr>
            <p:ph type="body" idx="1"/>
          </p:nvPr>
        </p:nvSpPr>
        <p:spPr>
          <a:xfrm>
            <a:off x="457200" y="1600200"/>
            <a:ext cx="3429000" cy="4525963"/>
          </a:xfrm>
        </p:spPr>
        <p:txBody>
          <a:bodyPr/>
          <a:lstStyle/>
          <a:p>
            <a:pPr>
              <a:lnSpc>
                <a:spcPct val="90000"/>
              </a:lnSpc>
            </a:pPr>
            <a:r>
              <a:rPr lang="en-US" altLang="en-US" sz="2400"/>
              <a:t>Thin layer of nerve cells called olfactory epithelium receives gases and transduces them into smell signals</a:t>
            </a:r>
          </a:p>
          <a:p>
            <a:pPr>
              <a:lnSpc>
                <a:spcPct val="90000"/>
              </a:lnSpc>
            </a:pPr>
            <a:r>
              <a:rPr lang="en-US" altLang="en-US" sz="2400"/>
              <a:t>Brain combines smells signals with simple taste signals and decides if its something you want to eat. </a:t>
            </a:r>
          </a:p>
        </p:txBody>
      </p:sp>
      <p:pic>
        <p:nvPicPr>
          <p:cNvPr id="9221" name="Picture 5" descr="olfactory">
            <a:extLst>
              <a:ext uri="{FF2B5EF4-FFF2-40B4-BE49-F238E27FC236}">
                <a16:creationId xmlns:a16="http://schemas.microsoft.com/office/drawing/2014/main" id="{54984B65-511E-471C-8FE6-9C589BABF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828675"/>
            <a:ext cx="4943475" cy="602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B99A-F6DA-4F96-B621-89EBFA444551}"/>
              </a:ext>
            </a:extLst>
          </p:cNvPr>
          <p:cNvSpPr>
            <a:spLocks noGrp="1"/>
          </p:cNvSpPr>
          <p:nvPr>
            <p:ph type="title"/>
          </p:nvPr>
        </p:nvSpPr>
        <p:spPr/>
        <p:txBody>
          <a:bodyPr/>
          <a:lstStyle/>
          <a:p>
            <a:r>
              <a:rPr lang="en-US" dirty="0"/>
              <a:t>You can taste the smell</a:t>
            </a:r>
            <a:endParaRPr lang="en-ID" dirty="0"/>
          </a:p>
        </p:txBody>
      </p:sp>
      <p:sp>
        <p:nvSpPr>
          <p:cNvPr id="3" name="Content Placeholder 2">
            <a:extLst>
              <a:ext uri="{FF2B5EF4-FFF2-40B4-BE49-F238E27FC236}">
                <a16:creationId xmlns:a16="http://schemas.microsoft.com/office/drawing/2014/main" id="{589A4BC5-F035-4625-AA5E-F139C8B8270B}"/>
              </a:ext>
            </a:extLst>
          </p:cNvPr>
          <p:cNvSpPr>
            <a:spLocks noGrp="1"/>
          </p:cNvSpPr>
          <p:nvPr>
            <p:ph idx="1"/>
          </p:nvPr>
        </p:nvSpPr>
        <p:spPr/>
        <p:txBody>
          <a:bodyPr/>
          <a:lstStyle/>
          <a:p>
            <a:r>
              <a:rPr lang="en-US" dirty="0"/>
              <a:t>Molecules given off by the food enter the nose, where they stimulate receptors in the olfactory epithelium. They also reach the mouth through the pharynx and dissolve in the saliva, where they stimulate taste receptors on the tongue.</a:t>
            </a:r>
            <a:endParaRPr lang="en-ID" dirty="0"/>
          </a:p>
        </p:txBody>
      </p:sp>
    </p:spTree>
    <p:extLst>
      <p:ext uri="{BB962C8B-B14F-4D97-AF65-F5344CB8AC3E}">
        <p14:creationId xmlns:p14="http://schemas.microsoft.com/office/powerpoint/2010/main" val="20405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pic28">
            <a:extLst>
              <a:ext uri="{FF2B5EF4-FFF2-40B4-BE49-F238E27FC236}">
                <a16:creationId xmlns:a16="http://schemas.microsoft.com/office/drawing/2014/main" id="{9E141C51-A94F-4D90-A6D2-A940ECA6D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001000" cy="688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F0CBC6-E72C-40A4-AF2C-B2F7E72CEA47}"/>
              </a:ext>
            </a:extLst>
          </p:cNvPr>
          <p:cNvSpPr>
            <a:spLocks noGrp="1" noChangeArrowheads="1"/>
          </p:cNvSpPr>
          <p:nvPr>
            <p:ph type="title"/>
          </p:nvPr>
        </p:nvSpPr>
        <p:spPr/>
        <p:txBody>
          <a:bodyPr/>
          <a:lstStyle/>
          <a:p>
            <a:r>
              <a:rPr lang="en-US" altLang="en-US" sz="4000"/>
              <a:t>Food preferences &amp; personality form early in life</a:t>
            </a:r>
          </a:p>
        </p:txBody>
      </p:sp>
      <p:sp>
        <p:nvSpPr>
          <p:cNvPr id="10243" name="Rectangle 3">
            <a:extLst>
              <a:ext uri="{FF2B5EF4-FFF2-40B4-BE49-F238E27FC236}">
                <a16:creationId xmlns:a16="http://schemas.microsoft.com/office/drawing/2014/main" id="{DC3EF577-F951-407F-9887-B0A80C18BC10}"/>
              </a:ext>
            </a:extLst>
          </p:cNvPr>
          <p:cNvSpPr>
            <a:spLocks noGrp="1" noChangeArrowheads="1"/>
          </p:cNvSpPr>
          <p:nvPr>
            <p:ph type="body" idx="1"/>
          </p:nvPr>
        </p:nvSpPr>
        <p:spPr/>
        <p:txBody>
          <a:bodyPr/>
          <a:lstStyle/>
          <a:p>
            <a:r>
              <a:rPr lang="en-US" altLang="en-US"/>
              <a:t>Babies will adjust to hot &amp; spicy, bland health food, or fast food depending on what the people around them eat.  </a:t>
            </a:r>
          </a:p>
        </p:txBody>
      </p:sp>
      <p:pic>
        <p:nvPicPr>
          <p:cNvPr id="10245" name="Picture 5" descr="ashsushi">
            <a:extLst>
              <a:ext uri="{FF2B5EF4-FFF2-40B4-BE49-F238E27FC236}">
                <a16:creationId xmlns:a16="http://schemas.microsoft.com/office/drawing/2014/main" id="{82AF832E-CF9F-4EF4-A51A-8B72A10D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3619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a:extLst>
              <a:ext uri="{FF2B5EF4-FFF2-40B4-BE49-F238E27FC236}">
                <a16:creationId xmlns:a16="http://schemas.microsoft.com/office/drawing/2014/main" id="{CB6ABCE3-BC02-4214-8411-4487B16AC331}"/>
              </a:ext>
            </a:extLst>
          </p:cNvPr>
          <p:cNvSpPr txBox="1">
            <a:spLocks noChangeArrowheads="1"/>
          </p:cNvSpPr>
          <p:nvPr/>
        </p:nvSpPr>
        <p:spPr bwMode="auto">
          <a:xfrm>
            <a:off x="3505200" y="6248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Baby eating sushi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99CC39-DB20-4653-859A-DA0E1093F8C4}"/>
              </a:ext>
            </a:extLst>
          </p:cNvPr>
          <p:cNvSpPr>
            <a:spLocks noGrp="1" noChangeArrowheads="1"/>
          </p:cNvSpPr>
          <p:nvPr>
            <p:ph type="title"/>
          </p:nvPr>
        </p:nvSpPr>
        <p:spPr>
          <a:xfrm>
            <a:off x="457200" y="274638"/>
            <a:ext cx="6629400" cy="1143000"/>
          </a:xfrm>
        </p:spPr>
        <p:txBody>
          <a:bodyPr/>
          <a:lstStyle/>
          <a:p>
            <a:r>
              <a:rPr lang="en-US" altLang="en-US"/>
              <a:t>We don’t know it all yet</a:t>
            </a:r>
          </a:p>
        </p:txBody>
      </p:sp>
      <p:sp>
        <p:nvSpPr>
          <p:cNvPr id="11267" name="Rectangle 3">
            <a:extLst>
              <a:ext uri="{FF2B5EF4-FFF2-40B4-BE49-F238E27FC236}">
                <a16:creationId xmlns:a16="http://schemas.microsoft.com/office/drawing/2014/main" id="{BC281097-6F95-43E4-9038-2A70BACC6FC2}"/>
              </a:ext>
            </a:extLst>
          </p:cNvPr>
          <p:cNvSpPr>
            <a:spLocks noGrp="1" noChangeArrowheads="1"/>
          </p:cNvSpPr>
          <p:nvPr>
            <p:ph type="body" idx="1"/>
          </p:nvPr>
        </p:nvSpPr>
        <p:spPr>
          <a:xfrm>
            <a:off x="457200" y="1600200"/>
            <a:ext cx="4648200" cy="4525963"/>
          </a:xfrm>
        </p:spPr>
        <p:txBody>
          <a:bodyPr/>
          <a:lstStyle/>
          <a:p>
            <a:pPr>
              <a:lnSpc>
                <a:spcPct val="90000"/>
              </a:lnSpc>
            </a:pPr>
            <a:r>
              <a:rPr lang="en-US" altLang="en-US" sz="2400"/>
              <a:t>Psychosomatic effects happen</a:t>
            </a:r>
          </a:p>
          <a:p>
            <a:pPr>
              <a:lnSpc>
                <a:spcPct val="90000"/>
              </a:lnSpc>
            </a:pPr>
            <a:r>
              <a:rPr lang="en-US" altLang="en-US" sz="2400"/>
              <a:t>Color of food can determine perception of its taste</a:t>
            </a:r>
          </a:p>
          <a:p>
            <a:pPr>
              <a:lnSpc>
                <a:spcPct val="90000"/>
              </a:lnSpc>
            </a:pPr>
            <a:r>
              <a:rPr lang="en-US" altLang="en-US" sz="2400"/>
              <a:t>People can grow accustomed to bad smells.  </a:t>
            </a:r>
          </a:p>
          <a:p>
            <a:pPr lvl="1">
              <a:lnSpc>
                <a:spcPct val="90000"/>
              </a:lnSpc>
            </a:pPr>
            <a:r>
              <a:rPr lang="en-US" altLang="en-US" sz="2000"/>
              <a:t>Come back from a long vacation and immediately take a good whiff of what your house smells like.  Other people smell that whenever they visit you </a:t>
            </a:r>
          </a:p>
        </p:txBody>
      </p:sp>
      <p:pic>
        <p:nvPicPr>
          <p:cNvPr id="2" name="Picture 2" descr="Image result for berbagai jenis jus">
            <a:extLst>
              <a:ext uri="{FF2B5EF4-FFF2-40B4-BE49-F238E27FC236}">
                <a16:creationId xmlns:a16="http://schemas.microsoft.com/office/drawing/2014/main" id="{E8E08A12-72DF-4E86-AF73-304CBB15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688" y="1166018"/>
            <a:ext cx="4097824"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4BAFB39-44F5-4989-A2DA-E6690ACCB3B8}"/>
              </a:ext>
            </a:extLst>
          </p:cNvPr>
          <p:cNvSpPr>
            <a:spLocks noGrp="1" noChangeArrowheads="1"/>
          </p:cNvSpPr>
          <p:nvPr>
            <p:ph type="title"/>
          </p:nvPr>
        </p:nvSpPr>
        <p:spPr>
          <a:xfrm>
            <a:off x="381000" y="0"/>
            <a:ext cx="8229600" cy="1143000"/>
          </a:xfrm>
        </p:spPr>
        <p:txBody>
          <a:bodyPr/>
          <a:lstStyle/>
          <a:p>
            <a:r>
              <a:rPr lang="en-US" altLang="en-US"/>
              <a:t>Aroma &amp; memory</a:t>
            </a:r>
          </a:p>
        </p:txBody>
      </p:sp>
      <p:sp>
        <p:nvSpPr>
          <p:cNvPr id="12291" name="Rectangle 3">
            <a:extLst>
              <a:ext uri="{FF2B5EF4-FFF2-40B4-BE49-F238E27FC236}">
                <a16:creationId xmlns:a16="http://schemas.microsoft.com/office/drawing/2014/main" id="{D151728A-F6B0-4F8C-9F5C-91FF54464563}"/>
              </a:ext>
            </a:extLst>
          </p:cNvPr>
          <p:cNvSpPr>
            <a:spLocks noGrp="1" noChangeArrowheads="1"/>
          </p:cNvSpPr>
          <p:nvPr>
            <p:ph type="body" idx="1"/>
          </p:nvPr>
        </p:nvSpPr>
        <p:spPr>
          <a:xfrm>
            <a:off x="381000" y="990600"/>
            <a:ext cx="8229600" cy="4525963"/>
          </a:xfrm>
        </p:spPr>
        <p:txBody>
          <a:bodyPr/>
          <a:lstStyle/>
          <a:p>
            <a:r>
              <a:rPr lang="en-US" altLang="en-US" dirty="0"/>
              <a:t>Nerve signals for smell go right past parts of our brain associated with memory.</a:t>
            </a:r>
          </a:p>
          <a:p>
            <a:pPr lvl="1"/>
            <a:r>
              <a:rPr lang="en-US" altLang="en-US" dirty="0"/>
              <a:t>Smelling salts (ammonium carbonate can wake you up by causing an inhalation reflex</a:t>
            </a:r>
          </a:p>
          <a:p>
            <a:pPr lvl="1"/>
            <a:r>
              <a:rPr lang="en-US" altLang="en-US" dirty="0"/>
              <a:t>Smells can bring back memories</a:t>
            </a:r>
          </a:p>
          <a:p>
            <a:pPr lvl="1"/>
            <a:r>
              <a:rPr lang="en-US" altLang="en-US" dirty="0"/>
              <a:t>Comfort foods</a:t>
            </a:r>
          </a:p>
          <a:p>
            <a:pPr lvl="1"/>
            <a:endParaRPr lang="en-US" altLang="en-US" dirty="0"/>
          </a:p>
        </p:txBody>
      </p:sp>
      <p:pic>
        <p:nvPicPr>
          <p:cNvPr id="12293" name="Picture 5" descr="happymeal">
            <a:extLst>
              <a:ext uri="{FF2B5EF4-FFF2-40B4-BE49-F238E27FC236}">
                <a16:creationId xmlns:a16="http://schemas.microsoft.com/office/drawing/2014/main" id="{623EE039-92F2-4B99-BD4C-906924AEE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652963"/>
            <a:ext cx="2895600" cy="2205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131792F-2D02-491D-8716-738D96900CE8}"/>
              </a:ext>
            </a:extLst>
          </p:cNvPr>
          <p:cNvSpPr>
            <a:spLocks noGrp="1" noChangeArrowheads="1"/>
          </p:cNvSpPr>
          <p:nvPr>
            <p:ph type="title"/>
          </p:nvPr>
        </p:nvSpPr>
        <p:spPr>
          <a:xfrm>
            <a:off x="457200" y="274638"/>
            <a:ext cx="5715000" cy="1143000"/>
          </a:xfrm>
        </p:spPr>
        <p:txBody>
          <a:bodyPr/>
          <a:lstStyle/>
          <a:p>
            <a:r>
              <a:rPr lang="en-US" altLang="en-US"/>
              <a:t>Tech</a:t>
            </a:r>
          </a:p>
        </p:txBody>
      </p:sp>
      <p:sp>
        <p:nvSpPr>
          <p:cNvPr id="16387" name="Rectangle 3">
            <a:extLst>
              <a:ext uri="{FF2B5EF4-FFF2-40B4-BE49-F238E27FC236}">
                <a16:creationId xmlns:a16="http://schemas.microsoft.com/office/drawing/2014/main" id="{08305938-4973-450B-89DF-96DEC6139BD4}"/>
              </a:ext>
            </a:extLst>
          </p:cNvPr>
          <p:cNvSpPr>
            <a:spLocks noGrp="1" noChangeArrowheads="1"/>
          </p:cNvSpPr>
          <p:nvPr>
            <p:ph type="body" idx="1"/>
          </p:nvPr>
        </p:nvSpPr>
        <p:spPr>
          <a:xfrm>
            <a:off x="457200" y="1447800"/>
            <a:ext cx="8229600" cy="4525963"/>
          </a:xfrm>
        </p:spPr>
        <p:txBody>
          <a:bodyPr/>
          <a:lstStyle/>
          <a:p>
            <a:r>
              <a:rPr lang="en-US" altLang="en-US"/>
              <a:t>Spectrometers</a:t>
            </a:r>
          </a:p>
          <a:p>
            <a:r>
              <a:rPr lang="en-US" altLang="en-US"/>
              <a:t>Gas chromatographs</a:t>
            </a:r>
          </a:p>
          <a:p>
            <a:r>
              <a:rPr lang="en-US" altLang="en-US"/>
              <a:t>Vapor detectors</a:t>
            </a:r>
          </a:p>
          <a:p>
            <a:r>
              <a:rPr lang="en-US" altLang="en-US"/>
              <a:t>Can discern chemicals at 1 ppb</a:t>
            </a:r>
          </a:p>
          <a:p>
            <a:r>
              <a:rPr lang="en-US" altLang="en-US"/>
              <a:t>Human nose can tell 0.000000000003 %</a:t>
            </a:r>
          </a:p>
          <a:p>
            <a:r>
              <a:rPr lang="en-US" altLang="en-US"/>
              <a:t>Dogs better still</a:t>
            </a:r>
          </a:p>
        </p:txBody>
      </p:sp>
      <p:pic>
        <p:nvPicPr>
          <p:cNvPr id="16390" name="Picture 6" descr="dog-nose-in-camera">
            <a:extLst>
              <a:ext uri="{FF2B5EF4-FFF2-40B4-BE49-F238E27FC236}">
                <a16:creationId xmlns:a16="http://schemas.microsoft.com/office/drawing/2014/main" id="{A61BD3DF-3D19-42A4-B019-CEDA96346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4391025"/>
            <a:ext cx="33337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20060212-dognose">
            <a:extLst>
              <a:ext uri="{FF2B5EF4-FFF2-40B4-BE49-F238E27FC236}">
                <a16:creationId xmlns:a16="http://schemas.microsoft.com/office/drawing/2014/main" id="{649B6C7A-89C9-4780-BC7D-0D628C76C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0"/>
            <a:ext cx="2879725"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5" name="Picture 13" descr="istockphoto_605709_cut_grass_with_dew_drops_on_white_background">
            <a:extLst>
              <a:ext uri="{FF2B5EF4-FFF2-40B4-BE49-F238E27FC236}">
                <a16:creationId xmlns:a16="http://schemas.microsoft.com/office/drawing/2014/main" id="{13E68ED1-E311-4896-9917-4C71D64CE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14750"/>
            <a:ext cx="3619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istockphoto_605709_cut_grass_with_dew_drops_on_white_background">
            <a:extLst>
              <a:ext uri="{FF2B5EF4-FFF2-40B4-BE49-F238E27FC236}">
                <a16:creationId xmlns:a16="http://schemas.microsoft.com/office/drawing/2014/main" id="{7D23CAB7-09D3-487A-9559-DA91972F3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0"/>
            <a:ext cx="3619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a:extLst>
              <a:ext uri="{FF2B5EF4-FFF2-40B4-BE49-F238E27FC236}">
                <a16:creationId xmlns:a16="http://schemas.microsoft.com/office/drawing/2014/main" id="{B308E1D6-E162-4FC7-93C1-2F9FE6E5BE85}"/>
              </a:ext>
            </a:extLst>
          </p:cNvPr>
          <p:cNvSpPr>
            <a:spLocks noGrp="1" noChangeArrowheads="1"/>
          </p:cNvSpPr>
          <p:nvPr>
            <p:ph type="body" idx="1"/>
          </p:nvPr>
        </p:nvSpPr>
        <p:spPr>
          <a:xfrm>
            <a:off x="152400" y="228600"/>
            <a:ext cx="7010400" cy="4800600"/>
          </a:xfrm>
        </p:spPr>
        <p:txBody>
          <a:bodyPr/>
          <a:lstStyle/>
          <a:p>
            <a:r>
              <a:rPr lang="en-US" altLang="en-US"/>
              <a:t>Often though, 1 chemical provides the over-riding sense of the food. </a:t>
            </a:r>
          </a:p>
          <a:p>
            <a:r>
              <a:rPr lang="en-US" altLang="en-US"/>
              <a:t>Ethyl-2-methyl butyrate = apple</a:t>
            </a:r>
          </a:p>
          <a:p>
            <a:r>
              <a:rPr lang="en-US" altLang="en-US"/>
              <a:t>Methyl-2-peridylketone = popcorn</a:t>
            </a:r>
          </a:p>
          <a:p>
            <a:r>
              <a:rPr lang="en-US" altLang="en-US"/>
              <a:t>Ethyl-3-hydroxybutanoate = marshmallow</a:t>
            </a:r>
          </a:p>
          <a:p>
            <a:r>
              <a:rPr lang="en-US" altLang="en-US"/>
              <a:t>Hexanal = fresh cut grass</a:t>
            </a:r>
          </a:p>
          <a:p>
            <a:r>
              <a:rPr lang="en-US" altLang="en-US"/>
              <a:t>3-methyl butanoic acid = B.O.</a:t>
            </a:r>
          </a:p>
        </p:txBody>
      </p:sp>
      <p:pic>
        <p:nvPicPr>
          <p:cNvPr id="18437" name="Picture 5" descr="green-apple-03b">
            <a:extLst>
              <a:ext uri="{FF2B5EF4-FFF2-40B4-BE49-F238E27FC236}">
                <a16:creationId xmlns:a16="http://schemas.microsoft.com/office/drawing/2014/main" id="{DA768130-7200-4558-8175-138B12FA7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0"/>
            <a:ext cx="2019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a6106_1550">
            <a:extLst>
              <a:ext uri="{FF2B5EF4-FFF2-40B4-BE49-F238E27FC236}">
                <a16:creationId xmlns:a16="http://schemas.microsoft.com/office/drawing/2014/main" id="{FBE1D855-1784-4413-AC01-1392A43C3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752600"/>
            <a:ext cx="17145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382590~Roasted-Marshmallow-on-a-Stick-Posters">
            <a:extLst>
              <a:ext uri="{FF2B5EF4-FFF2-40B4-BE49-F238E27FC236}">
                <a16:creationId xmlns:a16="http://schemas.microsoft.com/office/drawing/2014/main" id="{00880BBF-E833-4595-9719-D4794781A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76847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Sense of Tastes and Smell</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7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E4D5A6-2A13-4343-BD45-D0F534CA6897}"/>
              </a:ext>
            </a:extLst>
          </p:cNvPr>
          <p:cNvSpPr>
            <a:spLocks noGrp="1" noChangeArrowheads="1"/>
          </p:cNvSpPr>
          <p:nvPr>
            <p:ph type="title"/>
          </p:nvPr>
        </p:nvSpPr>
        <p:spPr/>
        <p:txBody>
          <a:bodyPr/>
          <a:lstStyle/>
          <a:p>
            <a:r>
              <a:rPr lang="en-US" altLang="en-US" sz="4000"/>
              <a:t>So what?</a:t>
            </a:r>
            <a:br>
              <a:rPr lang="en-US" altLang="en-US" sz="4000"/>
            </a:br>
            <a:r>
              <a:rPr lang="en-US" altLang="en-US" sz="2400"/>
              <a:t>So natural flavor means its made using old technology</a:t>
            </a:r>
          </a:p>
        </p:txBody>
      </p:sp>
      <p:sp>
        <p:nvSpPr>
          <p:cNvPr id="19460" name="Rectangle 4">
            <a:extLst>
              <a:ext uri="{FF2B5EF4-FFF2-40B4-BE49-F238E27FC236}">
                <a16:creationId xmlns:a16="http://schemas.microsoft.com/office/drawing/2014/main" id="{4826EF7B-CF1E-4AB0-ACC7-1FD0845A1024}"/>
              </a:ext>
            </a:extLst>
          </p:cNvPr>
          <p:cNvSpPr>
            <a:spLocks noGrp="1" noChangeArrowheads="1"/>
          </p:cNvSpPr>
          <p:nvPr>
            <p:ph type="body" sz="half" idx="1"/>
          </p:nvPr>
        </p:nvSpPr>
        <p:spPr>
          <a:xfrm>
            <a:off x="457200" y="1600200"/>
            <a:ext cx="4038600" cy="3200400"/>
          </a:xfrm>
        </p:spPr>
        <p:txBody>
          <a:bodyPr/>
          <a:lstStyle/>
          <a:p>
            <a:r>
              <a:rPr lang="en-US" altLang="en-US" sz="2800"/>
              <a:t>Natural</a:t>
            </a:r>
          </a:p>
          <a:p>
            <a:pPr>
              <a:buFontTx/>
              <a:buNone/>
            </a:pPr>
            <a:r>
              <a:rPr lang="en-US" altLang="en-US" sz="2800"/>
              <a:t>Getting amyl acetate from distilling bananas with a solvent</a:t>
            </a:r>
          </a:p>
        </p:txBody>
      </p:sp>
      <p:sp>
        <p:nvSpPr>
          <p:cNvPr id="19461" name="Rectangle 5">
            <a:extLst>
              <a:ext uri="{FF2B5EF4-FFF2-40B4-BE49-F238E27FC236}">
                <a16:creationId xmlns:a16="http://schemas.microsoft.com/office/drawing/2014/main" id="{35ED5EA0-EB7F-4222-BF5D-7153FF790A6F}"/>
              </a:ext>
            </a:extLst>
          </p:cNvPr>
          <p:cNvSpPr>
            <a:spLocks noGrp="1" noChangeArrowheads="1"/>
          </p:cNvSpPr>
          <p:nvPr>
            <p:ph type="body" sz="half" idx="2"/>
          </p:nvPr>
        </p:nvSpPr>
        <p:spPr>
          <a:xfrm>
            <a:off x="4648200" y="1600200"/>
            <a:ext cx="4038600" cy="3124200"/>
          </a:xfrm>
        </p:spPr>
        <p:txBody>
          <a:bodyPr/>
          <a:lstStyle/>
          <a:p>
            <a:r>
              <a:rPr lang="en-US" altLang="en-US" sz="2800"/>
              <a:t>Artificial</a:t>
            </a:r>
          </a:p>
          <a:p>
            <a:pPr>
              <a:buFontTx/>
              <a:buNone/>
            </a:pPr>
            <a:r>
              <a:rPr lang="en-US" altLang="en-US" sz="2800"/>
              <a:t>Getting amyl acetate from mixing vinegar with amyl alcohol, adding H</a:t>
            </a:r>
            <a:r>
              <a:rPr lang="en-US" altLang="en-US" sz="2800" baseline="-25000"/>
              <a:t>2</a:t>
            </a:r>
            <a:r>
              <a:rPr lang="en-US" altLang="en-US" sz="2800"/>
              <a:t>SO</a:t>
            </a:r>
            <a:r>
              <a:rPr lang="en-US" altLang="en-US" sz="2800" baseline="-25000"/>
              <a:t>4</a:t>
            </a:r>
            <a:r>
              <a:rPr lang="en-US" altLang="en-US" sz="2800"/>
              <a:t> as a catalyst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5EA2A6-507F-4AA0-BC40-9B6FA6409A77}"/>
              </a:ext>
            </a:extLst>
          </p:cNvPr>
          <p:cNvSpPr>
            <a:spLocks noGrp="1" noChangeArrowheads="1"/>
          </p:cNvSpPr>
          <p:nvPr>
            <p:ph type="title"/>
          </p:nvPr>
        </p:nvSpPr>
        <p:spPr/>
        <p:txBody>
          <a:bodyPr/>
          <a:lstStyle/>
          <a:p>
            <a:r>
              <a:rPr lang="en-US" altLang="en-US"/>
              <a:t>Genetics</a:t>
            </a:r>
          </a:p>
        </p:txBody>
      </p:sp>
      <p:sp>
        <p:nvSpPr>
          <p:cNvPr id="23555" name="Rectangle 3">
            <a:extLst>
              <a:ext uri="{FF2B5EF4-FFF2-40B4-BE49-F238E27FC236}">
                <a16:creationId xmlns:a16="http://schemas.microsoft.com/office/drawing/2014/main" id="{8CD7E34C-C912-47F5-8318-18D147E16002}"/>
              </a:ext>
            </a:extLst>
          </p:cNvPr>
          <p:cNvSpPr>
            <a:spLocks noGrp="1" noChangeArrowheads="1"/>
          </p:cNvSpPr>
          <p:nvPr>
            <p:ph type="body" idx="1"/>
          </p:nvPr>
        </p:nvSpPr>
        <p:spPr>
          <a:xfrm>
            <a:off x="457200" y="1600200"/>
            <a:ext cx="4114800" cy="4525963"/>
          </a:xfrm>
        </p:spPr>
        <p:txBody>
          <a:bodyPr>
            <a:normAutofit lnSpcReduction="10000"/>
          </a:bodyPr>
          <a:lstStyle/>
          <a:p>
            <a:pPr>
              <a:lnSpc>
                <a:spcPct val="80000"/>
              </a:lnSpc>
            </a:pPr>
            <a:r>
              <a:rPr lang="en-US" altLang="en-US" sz="2400"/>
              <a:t>Dominant gene </a:t>
            </a:r>
          </a:p>
          <a:p>
            <a:pPr>
              <a:lnSpc>
                <a:spcPct val="80000"/>
              </a:lnSpc>
            </a:pPr>
            <a:r>
              <a:rPr lang="en-US" altLang="en-US" sz="2400" b="1"/>
              <a:t>Phenylthiocarbamide</a:t>
            </a:r>
            <a:r>
              <a:rPr lang="en-US" altLang="en-US" sz="2400"/>
              <a:t>, also known as </a:t>
            </a:r>
            <a:r>
              <a:rPr lang="en-US" altLang="en-US" sz="2400" b="1"/>
              <a:t>PTC</a:t>
            </a:r>
            <a:r>
              <a:rPr lang="en-US" altLang="en-US" sz="2400"/>
              <a:t>, or </a:t>
            </a:r>
            <a:r>
              <a:rPr lang="en-US" altLang="en-US" sz="2400" b="1"/>
              <a:t>phenylthiourea</a:t>
            </a:r>
            <a:r>
              <a:rPr lang="en-US" altLang="en-US" sz="2400"/>
              <a:t> tastes very bitter or not at all depending on genetics</a:t>
            </a:r>
          </a:p>
          <a:p>
            <a:pPr>
              <a:lnSpc>
                <a:spcPct val="80000"/>
              </a:lnSpc>
            </a:pPr>
            <a:r>
              <a:rPr lang="en-US" altLang="en-US" sz="2400"/>
              <a:t>Discovered when a guy at duPont accidently spilled a bunch of crystalline PTC, some complained, some did not</a:t>
            </a:r>
          </a:p>
          <a:p>
            <a:pPr>
              <a:lnSpc>
                <a:spcPct val="80000"/>
              </a:lnSpc>
            </a:pPr>
            <a:r>
              <a:rPr lang="en-US" altLang="en-US" sz="2400"/>
              <a:t>May explain why some people are more offended by cig. smoke</a:t>
            </a:r>
          </a:p>
        </p:txBody>
      </p:sp>
      <p:pic>
        <p:nvPicPr>
          <p:cNvPr id="23557" name="Picture 5" descr="coolface_02">
            <a:extLst>
              <a:ext uri="{FF2B5EF4-FFF2-40B4-BE49-F238E27FC236}">
                <a16:creationId xmlns:a16="http://schemas.microsoft.com/office/drawing/2014/main" id="{87C074A1-7C37-4FB7-AF6E-8C3E13102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1600200"/>
            <a:ext cx="3678237" cy="505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31F768-7DEC-4738-93D0-F1ED00CC8355}"/>
              </a:ext>
            </a:extLst>
          </p:cNvPr>
          <p:cNvSpPr>
            <a:spLocks noGrp="1" noChangeArrowheads="1"/>
          </p:cNvSpPr>
          <p:nvPr>
            <p:ph type="title"/>
          </p:nvPr>
        </p:nvSpPr>
        <p:spPr/>
        <p:txBody>
          <a:bodyPr/>
          <a:lstStyle/>
          <a:p>
            <a:r>
              <a:rPr lang="en-US" altLang="en-US"/>
              <a:t>Super Taster</a:t>
            </a:r>
          </a:p>
        </p:txBody>
      </p:sp>
      <p:sp>
        <p:nvSpPr>
          <p:cNvPr id="24579" name="Rectangle 3">
            <a:extLst>
              <a:ext uri="{FF2B5EF4-FFF2-40B4-BE49-F238E27FC236}">
                <a16:creationId xmlns:a16="http://schemas.microsoft.com/office/drawing/2014/main" id="{84C93D56-1D5A-47D4-A013-F7B318CF56E6}"/>
              </a:ext>
            </a:extLst>
          </p:cNvPr>
          <p:cNvSpPr>
            <a:spLocks noGrp="1" noChangeArrowheads="1"/>
          </p:cNvSpPr>
          <p:nvPr>
            <p:ph type="body" idx="1"/>
          </p:nvPr>
        </p:nvSpPr>
        <p:spPr>
          <a:xfrm>
            <a:off x="4267200" y="1600200"/>
            <a:ext cx="4419600" cy="4525963"/>
          </a:xfrm>
        </p:spPr>
        <p:txBody>
          <a:bodyPr>
            <a:normAutofit lnSpcReduction="10000"/>
          </a:bodyPr>
          <a:lstStyle/>
          <a:p>
            <a:pPr>
              <a:buFontTx/>
              <a:buNone/>
            </a:pPr>
            <a:r>
              <a:rPr lang="en-US" altLang="en-US" sz="2800"/>
              <a:t>~25% of people of European dissent</a:t>
            </a:r>
          </a:p>
          <a:p>
            <a:r>
              <a:rPr lang="en-US" altLang="en-US" sz="2800"/>
              <a:t>Maybe more fungiform papillae</a:t>
            </a:r>
          </a:p>
          <a:p>
            <a:r>
              <a:rPr lang="en-US" altLang="en-US" sz="2800"/>
              <a:t>Linked to food preference, body type</a:t>
            </a:r>
          </a:p>
          <a:p>
            <a:r>
              <a:rPr lang="en-US" altLang="en-US" sz="2800"/>
              <a:t>Coffee, alcohol, may be too intense</a:t>
            </a:r>
          </a:p>
          <a:p>
            <a:r>
              <a:rPr lang="en-US" altLang="en-US" sz="2800"/>
              <a:t>Olives too salty</a:t>
            </a:r>
          </a:p>
          <a:p>
            <a:pPr>
              <a:buFontTx/>
              <a:buNone/>
            </a:pPr>
            <a:endParaRPr lang="en-US" altLang="en-US" sz="2800"/>
          </a:p>
        </p:txBody>
      </p:sp>
      <p:pic>
        <p:nvPicPr>
          <p:cNvPr id="24581" name="Picture 5" descr="supertaster-howto">
            <a:extLst>
              <a:ext uri="{FF2B5EF4-FFF2-40B4-BE49-F238E27FC236}">
                <a16:creationId xmlns:a16="http://schemas.microsoft.com/office/drawing/2014/main" id="{19B034AD-ADA3-4992-8639-E95851E95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4"/>
          <a:stretch/>
        </p:blipFill>
        <p:spPr bwMode="auto">
          <a:xfrm>
            <a:off x="-2362200" y="1752600"/>
            <a:ext cx="5791200" cy="467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752FE04-2848-4F21-B421-45DB0FEA76AF}"/>
              </a:ext>
            </a:extLst>
          </p:cNvPr>
          <p:cNvSpPr>
            <a:spLocks noGrp="1" noChangeArrowheads="1"/>
          </p:cNvSpPr>
          <p:nvPr>
            <p:ph type="title"/>
          </p:nvPr>
        </p:nvSpPr>
        <p:spPr/>
        <p:txBody>
          <a:bodyPr/>
          <a:lstStyle/>
          <a:p>
            <a:r>
              <a:rPr lang="en-US" altLang="en-US" dirty="0" err="1"/>
              <a:t>Pathologis</a:t>
            </a:r>
            <a:endParaRPr lang="en-US" altLang="en-US" dirty="0"/>
          </a:p>
        </p:txBody>
      </p:sp>
      <p:sp>
        <p:nvSpPr>
          <p:cNvPr id="25603" name="Rectangle 3">
            <a:extLst>
              <a:ext uri="{FF2B5EF4-FFF2-40B4-BE49-F238E27FC236}">
                <a16:creationId xmlns:a16="http://schemas.microsoft.com/office/drawing/2014/main" id="{0DE08367-5AFF-4C93-B3B6-F20E7F3DB795}"/>
              </a:ext>
            </a:extLst>
          </p:cNvPr>
          <p:cNvSpPr>
            <a:spLocks noGrp="1" noChangeArrowheads="1"/>
          </p:cNvSpPr>
          <p:nvPr>
            <p:ph type="body" idx="1"/>
          </p:nvPr>
        </p:nvSpPr>
        <p:spPr>
          <a:xfrm>
            <a:off x="381000" y="1981200"/>
            <a:ext cx="8229600" cy="3916363"/>
          </a:xfrm>
        </p:spPr>
        <p:txBody>
          <a:bodyPr/>
          <a:lstStyle/>
          <a:p>
            <a:r>
              <a:rPr lang="en-US" altLang="en-US" b="1" dirty="0"/>
              <a:t>Ageusia</a:t>
            </a:r>
            <a:r>
              <a:rPr lang="en-US" altLang="en-US" dirty="0"/>
              <a:t> - Loss of sense of taste </a:t>
            </a:r>
          </a:p>
          <a:p>
            <a:pPr lvl="1"/>
            <a:r>
              <a:rPr lang="en-US" altLang="en-US" dirty="0"/>
              <a:t>From neural damage</a:t>
            </a:r>
          </a:p>
          <a:p>
            <a:r>
              <a:rPr lang="en-US" altLang="en-US" b="1" dirty="0"/>
              <a:t>Anosmia</a:t>
            </a:r>
            <a:r>
              <a:rPr lang="en-US" altLang="en-US" dirty="0"/>
              <a:t> - a loss of the sense of smell. </a:t>
            </a:r>
          </a:p>
          <a:p>
            <a:pPr lvl="1"/>
            <a:r>
              <a:rPr lang="en-US" altLang="en-US" dirty="0"/>
              <a:t>Cold</a:t>
            </a:r>
          </a:p>
          <a:p>
            <a:pPr lvl="1"/>
            <a:r>
              <a:rPr lang="en-US" altLang="en-US" dirty="0"/>
              <a:t>Parkinson’s</a:t>
            </a:r>
          </a:p>
          <a:p>
            <a:pPr lvl="1"/>
            <a:r>
              <a:rPr lang="en-US" altLang="en-US" dirty="0"/>
              <a:t>Alzheimer's</a:t>
            </a:r>
          </a:p>
          <a:p>
            <a:pPr lvl="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Sense of Hearing and Equilibrium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812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Parts</a:t>
            </a:r>
          </a:p>
        </p:txBody>
      </p:sp>
      <p:sp>
        <p:nvSpPr>
          <p:cNvPr id="3" name="Content Placeholder 2"/>
          <p:cNvSpPr>
            <a:spLocks noGrp="1"/>
          </p:cNvSpPr>
          <p:nvPr>
            <p:ph idx="1"/>
          </p:nvPr>
        </p:nvSpPr>
        <p:spPr>
          <a:xfrm>
            <a:off x="457200" y="1600200"/>
            <a:ext cx="3962400" cy="4953000"/>
          </a:xfrm>
        </p:spPr>
        <p:txBody>
          <a:bodyPr/>
          <a:lstStyle/>
          <a:p>
            <a:r>
              <a:rPr lang="en-US" dirty="0"/>
              <a:t>Sense of Hearing</a:t>
            </a:r>
          </a:p>
          <a:p>
            <a:pPr lvl="1"/>
            <a:r>
              <a:rPr lang="en-US" dirty="0"/>
              <a:t>Made up of: </a:t>
            </a:r>
          </a:p>
          <a:p>
            <a:pPr lvl="2"/>
            <a:r>
              <a:rPr lang="en-US" dirty="0"/>
              <a:t>Outer ear</a:t>
            </a:r>
          </a:p>
          <a:p>
            <a:pPr lvl="2"/>
            <a:r>
              <a:rPr lang="en-US" dirty="0"/>
              <a:t>Middle ear</a:t>
            </a:r>
          </a:p>
          <a:p>
            <a:pPr lvl="2"/>
            <a:r>
              <a:rPr lang="en-US" dirty="0"/>
              <a:t>Inner ear</a:t>
            </a:r>
          </a:p>
          <a:p>
            <a:pPr lvl="1"/>
            <a:endParaRPr lang="en-US" dirty="0"/>
          </a:p>
          <a:p>
            <a:r>
              <a:rPr lang="en-US" dirty="0"/>
              <a:t>Ear also functions as sense of equilibrium</a:t>
            </a:r>
          </a:p>
          <a:p>
            <a:pPr lvl="1"/>
            <a:endParaRPr lang="en-US" dirty="0"/>
          </a:p>
        </p:txBody>
      </p:sp>
      <p:pic>
        <p:nvPicPr>
          <p:cNvPr id="4" name="Picture 3">
            <a:extLst>
              <a:ext uri="{FF2B5EF4-FFF2-40B4-BE49-F238E27FC236}">
                <a16:creationId xmlns:a16="http://schemas.microsoft.com/office/drawing/2014/main" id="{F5BFC38B-FE48-4E8C-A325-2A42FD4A3773}"/>
              </a:ext>
            </a:extLst>
          </p:cNvPr>
          <p:cNvPicPr>
            <a:picLocks noChangeAspect="1"/>
          </p:cNvPicPr>
          <p:nvPr/>
        </p:nvPicPr>
        <p:blipFill>
          <a:blip r:embed="rId2"/>
          <a:stretch>
            <a:fillRect/>
          </a:stretch>
        </p:blipFill>
        <p:spPr>
          <a:xfrm>
            <a:off x="4093867" y="1689675"/>
            <a:ext cx="4918666" cy="3568125"/>
          </a:xfrm>
          <a:prstGeom prst="rect">
            <a:avLst/>
          </a:prstGeom>
        </p:spPr>
      </p:pic>
    </p:spTree>
    <p:extLst>
      <p:ext uri="{BB962C8B-B14F-4D97-AF65-F5344CB8AC3E}">
        <p14:creationId xmlns:p14="http://schemas.microsoft.com/office/powerpoint/2010/main" val="72302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sha.gov/dts/osta/otm/noise/images/outer_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724400" cy="3214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Outer (External) Ear</a:t>
            </a:r>
          </a:p>
        </p:txBody>
      </p:sp>
      <p:sp>
        <p:nvSpPr>
          <p:cNvPr id="3" name="Content Placeholder 2"/>
          <p:cNvSpPr>
            <a:spLocks noGrp="1"/>
          </p:cNvSpPr>
          <p:nvPr>
            <p:ph idx="1"/>
          </p:nvPr>
        </p:nvSpPr>
        <p:spPr>
          <a:xfrm>
            <a:off x="457200" y="1600200"/>
            <a:ext cx="3990109" cy="5105400"/>
          </a:xfrm>
        </p:spPr>
        <p:txBody>
          <a:bodyPr/>
          <a:lstStyle/>
          <a:p>
            <a:r>
              <a:rPr lang="en-US" dirty="0"/>
              <a:t>3 parts</a:t>
            </a:r>
          </a:p>
          <a:p>
            <a:pPr lvl="1"/>
            <a:r>
              <a:rPr lang="en-US" dirty="0"/>
              <a:t>Auricle (Pinna)</a:t>
            </a:r>
          </a:p>
          <a:p>
            <a:pPr lvl="2"/>
            <a:r>
              <a:rPr lang="en-US" dirty="0"/>
              <a:t>Funnel-like structure</a:t>
            </a:r>
          </a:p>
          <a:p>
            <a:pPr lvl="1"/>
            <a:r>
              <a:rPr lang="en-US" dirty="0"/>
              <a:t>External Acoustic Meatus (External Auditory Canal)</a:t>
            </a:r>
          </a:p>
          <a:p>
            <a:pPr lvl="2"/>
            <a:r>
              <a:rPr lang="en-US" dirty="0"/>
              <a:t>S-shaped tube</a:t>
            </a:r>
          </a:p>
          <a:p>
            <a:pPr lvl="1"/>
            <a:r>
              <a:rPr lang="en-US" dirty="0"/>
              <a:t>Eardrum (tympanic membrane) </a:t>
            </a:r>
          </a:p>
          <a:p>
            <a:pPr lvl="2"/>
            <a:r>
              <a:rPr lang="en-US" dirty="0"/>
              <a:t>Cone shaped</a:t>
            </a:r>
          </a:p>
          <a:p>
            <a:pPr lvl="2"/>
            <a:r>
              <a:rPr lang="en-US" dirty="0"/>
              <a:t>Sometimes considered part of middle ear</a:t>
            </a:r>
          </a:p>
          <a:p>
            <a:pPr lvl="1"/>
            <a:endParaRPr lang="en-US" dirty="0"/>
          </a:p>
        </p:txBody>
      </p:sp>
    </p:spTree>
    <p:extLst>
      <p:ext uri="{BB962C8B-B14F-4D97-AF65-F5344CB8AC3E}">
        <p14:creationId xmlns:p14="http://schemas.microsoft.com/office/powerpoint/2010/main" val="241874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Auricle</a:t>
            </a:r>
          </a:p>
        </p:txBody>
      </p:sp>
      <p:sp>
        <p:nvSpPr>
          <p:cNvPr id="3" name="Content Placeholder 2"/>
          <p:cNvSpPr>
            <a:spLocks noGrp="1"/>
          </p:cNvSpPr>
          <p:nvPr>
            <p:ph idx="1"/>
          </p:nvPr>
        </p:nvSpPr>
        <p:spPr>
          <a:xfrm>
            <a:off x="457200" y="1600200"/>
            <a:ext cx="3276600" cy="4962526"/>
          </a:xfrm>
        </p:spPr>
        <p:txBody>
          <a:bodyPr/>
          <a:lstStyle/>
          <a:p>
            <a:r>
              <a:rPr lang="en-US" dirty="0"/>
              <a:t>Helps collect sound waves traveling through the air and directs them into the external acoustic meatus.</a:t>
            </a:r>
          </a:p>
        </p:txBody>
      </p:sp>
      <p:pic>
        <p:nvPicPr>
          <p:cNvPr id="3074" name="Picture 2" descr="http://www.healthline.com/vp/body/graphics/fullsize/aur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524000"/>
            <a:ext cx="516255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4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Acoustic Meatus</a:t>
            </a:r>
          </a:p>
        </p:txBody>
      </p:sp>
      <p:sp>
        <p:nvSpPr>
          <p:cNvPr id="3" name="Content Placeholder 2"/>
          <p:cNvSpPr>
            <a:spLocks noGrp="1"/>
          </p:cNvSpPr>
          <p:nvPr>
            <p:ph idx="1"/>
          </p:nvPr>
        </p:nvSpPr>
        <p:spPr/>
        <p:txBody>
          <a:bodyPr/>
          <a:lstStyle/>
          <a:p>
            <a:r>
              <a:rPr lang="en-US" dirty="0"/>
              <a:t>As sound waves enter they change the pressure on the eardrum.</a:t>
            </a:r>
          </a:p>
        </p:txBody>
      </p:sp>
      <p:pic>
        <p:nvPicPr>
          <p:cNvPr id="4098" name="Picture 2" descr="http://human-physiology---ashley-vg.wikispaces.com/file/view/How_the_Ear_Hears.jpg/133885195/How_the_Ear_H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6248400" cy="37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6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upload.wikimedia.org/wikipedia/commons/thumb/4/40/Ear-anatomy-text-small-en.svg/230px-Ear-anatomy-text-small-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5" y="3535015"/>
            <a:ext cx="4191000" cy="3170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Eardrum</a:t>
            </a:r>
          </a:p>
        </p:txBody>
      </p:sp>
      <p:sp>
        <p:nvSpPr>
          <p:cNvPr id="3" name="Content Placeholder 2"/>
          <p:cNvSpPr>
            <a:spLocks noGrp="1"/>
          </p:cNvSpPr>
          <p:nvPr>
            <p:ph idx="1"/>
          </p:nvPr>
        </p:nvSpPr>
        <p:spPr/>
        <p:txBody>
          <a:bodyPr/>
          <a:lstStyle/>
          <a:p>
            <a:r>
              <a:rPr lang="en-US" dirty="0"/>
              <a:t>Semitransparent membrane covered by a thin layer of skin on its outer surface and a mucosa membrane in the inside</a:t>
            </a:r>
          </a:p>
          <a:p>
            <a:r>
              <a:rPr lang="en-US" dirty="0"/>
              <a:t>Has an oval margin and cone-shape with the cone apex pointing inward.</a:t>
            </a:r>
          </a:p>
        </p:txBody>
      </p:sp>
      <p:pic>
        <p:nvPicPr>
          <p:cNvPr id="5122" name="Picture 2" descr="http://medicalimages.allrefer.com/large/ruptured-eard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7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ood">
            <a:extLst>
              <a:ext uri="{FF2B5EF4-FFF2-40B4-BE49-F238E27FC236}">
                <a16:creationId xmlns:a16="http://schemas.microsoft.com/office/drawing/2014/main" id="{A08AF38F-D094-4371-91F4-D56CE13F5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5963"/>
            <a:ext cx="9144000" cy="6142037"/>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66582D2E-8C0C-4DE6-AA64-7853BB00698D}"/>
              </a:ext>
            </a:extLst>
          </p:cNvPr>
          <p:cNvSpPr>
            <a:spLocks noGrp="1" noChangeArrowheads="1"/>
          </p:cNvSpPr>
          <p:nvPr>
            <p:ph type="ctrTitle"/>
          </p:nvPr>
        </p:nvSpPr>
        <p:spPr>
          <a:xfrm>
            <a:off x="609600" y="0"/>
            <a:ext cx="7772400" cy="685800"/>
          </a:xfrm>
        </p:spPr>
        <p:txBody>
          <a:bodyPr anchor="ctr"/>
          <a:lstStyle/>
          <a:p>
            <a:r>
              <a:rPr lang="en-US" altLang="en-US" sz="4000"/>
              <a:t>Taste &amp; Smell: Chemical senses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webmd.com/dtmcms/live/webmd/consumer_assets/site_images/media/medical/hw/hwhb17_013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355" y="3965864"/>
            <a:ext cx="4381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Middle Ear </a:t>
            </a:r>
            <a:br>
              <a:rPr lang="en-US" dirty="0"/>
            </a:br>
            <a:r>
              <a:rPr lang="en-US" dirty="0"/>
              <a:t>(Tympanic Cavity)</a:t>
            </a:r>
          </a:p>
        </p:txBody>
      </p:sp>
      <p:sp>
        <p:nvSpPr>
          <p:cNvPr id="3" name="Content Placeholder 2"/>
          <p:cNvSpPr>
            <a:spLocks noGrp="1"/>
          </p:cNvSpPr>
          <p:nvPr>
            <p:ph idx="1"/>
          </p:nvPr>
        </p:nvSpPr>
        <p:spPr/>
        <p:txBody>
          <a:bodyPr>
            <a:normAutofit/>
          </a:bodyPr>
          <a:lstStyle/>
          <a:p>
            <a:r>
              <a:rPr lang="en-US" dirty="0"/>
              <a:t>Air-filled space in the temporal bone</a:t>
            </a:r>
          </a:p>
          <a:p>
            <a:r>
              <a:rPr lang="en-US" dirty="0"/>
              <a:t>Contains three bones called Auditory </a:t>
            </a:r>
            <a:r>
              <a:rPr lang="en-US" dirty="0" err="1"/>
              <a:t>Ossicles</a:t>
            </a:r>
            <a:endParaRPr lang="en-US" dirty="0"/>
          </a:p>
          <a:p>
            <a:pPr lvl="1"/>
            <a:r>
              <a:rPr lang="en-US" dirty="0"/>
              <a:t>Malleus</a:t>
            </a:r>
          </a:p>
          <a:p>
            <a:pPr lvl="1"/>
            <a:r>
              <a:rPr lang="en-US" dirty="0"/>
              <a:t>Incus</a:t>
            </a:r>
          </a:p>
          <a:p>
            <a:pPr lvl="1"/>
            <a:r>
              <a:rPr lang="en-US" dirty="0"/>
              <a:t>Stapes</a:t>
            </a:r>
          </a:p>
          <a:p>
            <a:r>
              <a:rPr lang="en-US" dirty="0"/>
              <a:t>Oval Window</a:t>
            </a:r>
          </a:p>
          <a:p>
            <a:pPr lvl="1"/>
            <a:r>
              <a:rPr lang="en-US" dirty="0"/>
              <a:t>Opening of tympanic cavity that leads to inner ear</a:t>
            </a:r>
          </a:p>
          <a:p>
            <a:r>
              <a:rPr lang="en-US" dirty="0"/>
              <a:t>Auditory Tube (Eustachian Tube)</a:t>
            </a:r>
          </a:p>
          <a:p>
            <a:pPr lvl="1"/>
            <a:r>
              <a:rPr lang="en-US" dirty="0"/>
              <a:t>Connects middle ear to nasal cavity</a:t>
            </a:r>
          </a:p>
          <a:p>
            <a:pPr lvl="1"/>
            <a:r>
              <a:rPr lang="en-US" altLang="zh-TW" dirty="0"/>
              <a:t>Allows for equalizing pressure during</a:t>
            </a:r>
          </a:p>
          <a:p>
            <a:pPr marL="457200" lvl="1" indent="0">
              <a:buNone/>
            </a:pPr>
            <a:r>
              <a:rPr lang="en-US" altLang="zh-TW" dirty="0"/>
              <a:t>yawning or swallowing</a:t>
            </a:r>
          </a:p>
          <a:p>
            <a:pPr lvl="1"/>
            <a:r>
              <a:rPr lang="en-US" altLang="zh-TW" dirty="0"/>
              <a:t>This tube is otherwise collapsed</a:t>
            </a:r>
          </a:p>
          <a:p>
            <a:pPr lvl="1"/>
            <a:endParaRPr lang="en-US" dirty="0"/>
          </a:p>
          <a:p>
            <a:pPr lvl="1"/>
            <a:endParaRPr lang="en-US" dirty="0"/>
          </a:p>
        </p:txBody>
      </p:sp>
    </p:spTree>
    <p:extLst>
      <p:ext uri="{BB962C8B-B14F-4D97-AF65-F5344CB8AC3E}">
        <p14:creationId xmlns:p14="http://schemas.microsoft.com/office/powerpoint/2010/main" val="3430581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917" y="838200"/>
            <a:ext cx="4880592" cy="1600200"/>
          </a:xfrm>
        </p:spPr>
        <p:txBody>
          <a:bodyPr/>
          <a:lstStyle/>
          <a:p>
            <a:r>
              <a:rPr lang="en-US" dirty="0"/>
              <a:t>Auditory Tube</a:t>
            </a:r>
            <a:br>
              <a:rPr lang="en-US" dirty="0"/>
            </a:br>
            <a:r>
              <a:rPr lang="en-US" dirty="0"/>
              <a:t>Eustachian Tube</a:t>
            </a:r>
          </a:p>
        </p:txBody>
      </p:sp>
      <p:sp>
        <p:nvSpPr>
          <p:cNvPr id="3" name="Content Placeholder 2"/>
          <p:cNvSpPr>
            <a:spLocks noGrp="1"/>
          </p:cNvSpPr>
          <p:nvPr>
            <p:ph idx="1"/>
          </p:nvPr>
        </p:nvSpPr>
        <p:spPr>
          <a:xfrm>
            <a:off x="914400" y="3094037"/>
            <a:ext cx="8229600" cy="3763963"/>
          </a:xfrm>
        </p:spPr>
        <p:txBody>
          <a:bodyPr/>
          <a:lstStyle/>
          <a:p>
            <a:r>
              <a:rPr lang="en-US" dirty="0"/>
              <a:t>Connects middle ear to back of </a:t>
            </a:r>
            <a:r>
              <a:rPr lang="en-US" dirty="0" err="1"/>
              <a:t>nasopharynx</a:t>
            </a:r>
            <a:endParaRPr lang="en-US" dirty="0"/>
          </a:p>
          <a:p>
            <a:r>
              <a:rPr lang="en-US" dirty="0"/>
              <a:t>Conducts air between tympanic cavity and the outside of body by way of nose and mouth</a:t>
            </a:r>
          </a:p>
          <a:p>
            <a:r>
              <a:rPr lang="en-US" dirty="0"/>
              <a:t>Helps maintain equal pressure of both sides of eardrum</a:t>
            </a:r>
          </a:p>
          <a:p>
            <a:r>
              <a:rPr lang="en-US" dirty="0"/>
              <a:t>Function is noticeable during rapid altitude changes</a:t>
            </a:r>
          </a:p>
          <a:p>
            <a:r>
              <a:rPr lang="en-US" dirty="0"/>
              <a:t>Popping sound is heard when hearing is restored back to normal</a:t>
            </a:r>
          </a:p>
        </p:txBody>
      </p:sp>
      <p:pic>
        <p:nvPicPr>
          <p:cNvPr id="8194" name="Picture 2" descr="http://t1.gstatic.com/images?q=tbn:ANd9GcRTcHMcOJQLmrnnsZ5WqmHM5C6qq7ehX8GPVAQ9mO_dV6uMh1OEHw:www.nlm.nih.gov/medlineplus/ency/images/ency/fullsize/19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0620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81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CD44-D35B-413F-AAEA-7FC05416E77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A3CADA3-AF39-4815-BA76-A5298DC9299C}"/>
              </a:ext>
            </a:extLst>
          </p:cNvPr>
          <p:cNvSpPr>
            <a:spLocks noGrp="1"/>
          </p:cNvSpPr>
          <p:nvPr>
            <p:ph idx="1"/>
          </p:nvPr>
        </p:nvSpPr>
        <p:spPr/>
        <p:txBody>
          <a:bodyPr/>
          <a:lstStyle/>
          <a:p>
            <a:endParaRPr lang="en-ID" dirty="0"/>
          </a:p>
        </p:txBody>
      </p:sp>
      <p:sp>
        <p:nvSpPr>
          <p:cNvPr id="4" name="Text Box 7">
            <a:extLst>
              <a:ext uri="{FF2B5EF4-FFF2-40B4-BE49-F238E27FC236}">
                <a16:creationId xmlns:a16="http://schemas.microsoft.com/office/drawing/2014/main" id="{7D8A87B1-29BA-41BE-BED5-7A7C33ABCE0F}"/>
              </a:ext>
            </a:extLst>
          </p:cNvPr>
          <p:cNvSpPr txBox="1">
            <a:spLocks noChangeArrowheads="1"/>
          </p:cNvSpPr>
          <p:nvPr/>
        </p:nvSpPr>
        <p:spPr bwMode="auto">
          <a:xfrm>
            <a:off x="381000" y="1981200"/>
            <a:ext cx="35052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200" i="1">
                <a:solidFill>
                  <a:schemeClr val="tx1"/>
                </a:solidFill>
                <a:latin typeface="Times New Roman" panose="02020603050405020304" pitchFamily="18" charset="0"/>
              </a:defRPr>
            </a:lvl1pPr>
            <a:lvl2pPr marL="687388" indent="-230188">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nSpc>
                <a:spcPct val="90000"/>
              </a:lnSpc>
              <a:spcAft>
                <a:spcPct val="50000"/>
              </a:spcAft>
              <a:buClr>
                <a:srgbClr val="FF6600"/>
              </a:buClr>
              <a:buFont typeface="Symbol" panose="05050102010706020507" pitchFamily="18" charset="2"/>
              <a:buChar char="·"/>
            </a:pPr>
            <a:r>
              <a:rPr lang="en-US" altLang="zh-TW" sz="3400" dirty="0">
                <a:latin typeface="Arial" panose="020B0604020202020204" pitchFamily="34" charset="0"/>
                <a:ea typeface="新細明體" panose="02020500000000000000" pitchFamily="18" charset="-120"/>
              </a:rPr>
              <a:t>Three bones span the cavity</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ea typeface="新細明體" panose="02020500000000000000" pitchFamily="18" charset="-120"/>
              </a:rPr>
              <a:t>Malleus (hammer)</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ea typeface="新細明體" panose="02020500000000000000" pitchFamily="18" charset="-120"/>
              </a:rPr>
              <a:t>Incus (anvil)</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ea typeface="新細明體" panose="02020500000000000000" pitchFamily="18" charset="-120"/>
              </a:rPr>
              <a:t>Stapes (</a:t>
            </a:r>
            <a:r>
              <a:rPr lang="en-US" altLang="zh-TW" sz="3000" dirty="0" err="1">
                <a:latin typeface="Arial" panose="020B0604020202020204" pitchFamily="34" charset="0"/>
                <a:ea typeface="新細明體" panose="02020500000000000000" pitchFamily="18" charset="-120"/>
              </a:rPr>
              <a:t>stirrip</a:t>
            </a:r>
            <a:r>
              <a:rPr lang="en-US" altLang="zh-TW" sz="3000" dirty="0">
                <a:latin typeface="Arial" panose="020B0604020202020204" pitchFamily="34" charset="0"/>
                <a:ea typeface="新細明體" panose="02020500000000000000" pitchFamily="18" charset="-120"/>
              </a:rPr>
              <a:t>)</a:t>
            </a:r>
          </a:p>
        </p:txBody>
      </p:sp>
      <p:pic>
        <p:nvPicPr>
          <p:cNvPr id="5" name="Picture 9" descr="0812_mid.jpg                                                   0000A9A7KARL's Pocketrans              B81D7FDE:">
            <a:extLst>
              <a:ext uri="{FF2B5EF4-FFF2-40B4-BE49-F238E27FC236}">
                <a16:creationId xmlns:a16="http://schemas.microsoft.com/office/drawing/2014/main" id="{0A6E62FE-CA1D-4B72-B7CC-7A56FEF8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74"/>
          <a:stretch>
            <a:fillRect/>
          </a:stretch>
        </p:blipFill>
        <p:spPr bwMode="auto">
          <a:xfrm>
            <a:off x="3733800" y="1068388"/>
            <a:ext cx="5221288"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825A10E-4649-4979-87E3-0D62F2220764}"/>
              </a:ext>
            </a:extLst>
          </p:cNvPr>
          <p:cNvSpPr>
            <a:spLocks noChangeArrowheads="1"/>
          </p:cNvSpPr>
          <p:nvPr/>
        </p:nvSpPr>
        <p:spPr bwMode="auto">
          <a:xfrm>
            <a:off x="381000" y="340579"/>
            <a:ext cx="8382000" cy="554038"/>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defRPr/>
            </a:pPr>
            <a:r>
              <a:rPr lang="en-US" altLang="zh-TW" sz="3000" b="1" i="0" dirty="0">
                <a:latin typeface="+mj-lt"/>
                <a:ea typeface="新細明體" charset="-120"/>
                <a:cs typeface="+mj-cs"/>
              </a:rPr>
              <a:t>Bones of the Tympanic Cavity</a:t>
            </a:r>
          </a:p>
        </p:txBody>
      </p:sp>
    </p:spTree>
    <p:extLst>
      <p:ext uri="{BB962C8B-B14F-4D97-AF65-F5344CB8AC3E}">
        <p14:creationId xmlns:p14="http://schemas.microsoft.com/office/powerpoint/2010/main" val="32440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ssolv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b/b0/Illu_auditory_ossicles.jpg/250px-Illu_auditory_oss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3429000" cy="2551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5791200" cy="1771652"/>
          </a:xfrm>
        </p:spPr>
        <p:txBody>
          <a:bodyPr/>
          <a:lstStyle/>
          <a:p>
            <a:r>
              <a:rPr lang="en-US" dirty="0"/>
              <a:t>Auditory </a:t>
            </a:r>
            <a:r>
              <a:rPr lang="en-US" dirty="0" err="1"/>
              <a:t>Ossicles</a:t>
            </a:r>
            <a:endParaRPr lang="en-US" dirty="0"/>
          </a:p>
        </p:txBody>
      </p:sp>
      <p:sp>
        <p:nvSpPr>
          <p:cNvPr id="3" name="Content Placeholder 2"/>
          <p:cNvSpPr>
            <a:spLocks noGrp="1"/>
          </p:cNvSpPr>
          <p:nvPr>
            <p:ph idx="1"/>
          </p:nvPr>
        </p:nvSpPr>
        <p:spPr>
          <a:xfrm>
            <a:off x="0" y="2332037"/>
            <a:ext cx="8229600" cy="4525963"/>
          </a:xfrm>
        </p:spPr>
        <p:txBody>
          <a:bodyPr>
            <a:normAutofit lnSpcReduction="10000"/>
          </a:bodyPr>
          <a:lstStyle/>
          <a:p>
            <a:r>
              <a:rPr lang="en-US" dirty="0"/>
              <a:t>Tiny ligaments attach bones to wall of tympanic cavity</a:t>
            </a:r>
          </a:p>
          <a:p>
            <a:r>
              <a:rPr lang="en-US" dirty="0"/>
              <a:t>Are covered by mucous membrane</a:t>
            </a:r>
          </a:p>
          <a:p>
            <a:r>
              <a:rPr lang="en-US" dirty="0"/>
              <a:t>Bridge the ear drum and the inner ear</a:t>
            </a:r>
          </a:p>
          <a:p>
            <a:r>
              <a:rPr lang="en-US" dirty="0"/>
              <a:t>Transmit vibrations between eardrum and I.E.</a:t>
            </a:r>
          </a:p>
          <a:p>
            <a:pPr lvl="1"/>
            <a:r>
              <a:rPr lang="en-US" dirty="0"/>
              <a:t>Malleus is attached to ear drum</a:t>
            </a:r>
          </a:p>
          <a:p>
            <a:pPr lvl="1"/>
            <a:r>
              <a:rPr lang="en-US" dirty="0"/>
              <a:t>Once eardrum vibrates so does malleus which causes Incus and then Stapes to vibrate in unison.</a:t>
            </a:r>
          </a:p>
          <a:p>
            <a:pPr lvl="1"/>
            <a:r>
              <a:rPr lang="en-US" dirty="0"/>
              <a:t>Stapes is attached to oval window</a:t>
            </a:r>
          </a:p>
          <a:p>
            <a:r>
              <a:rPr lang="en-US" dirty="0"/>
              <a:t>Help increase(amplify) the force of vibrations from eardrum to oval window</a:t>
            </a:r>
          </a:p>
          <a:p>
            <a:r>
              <a:rPr lang="en-US" dirty="0"/>
              <a:t>Oval window vibrations move fluid in inner ear to stimulate hearing receptors</a:t>
            </a:r>
          </a:p>
        </p:txBody>
      </p:sp>
    </p:spTree>
    <p:extLst>
      <p:ext uri="{BB962C8B-B14F-4D97-AF65-F5344CB8AC3E}">
        <p14:creationId xmlns:p14="http://schemas.microsoft.com/office/powerpoint/2010/main" val="1993873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(Internal) Ear</a:t>
            </a:r>
          </a:p>
        </p:txBody>
      </p:sp>
      <p:sp>
        <p:nvSpPr>
          <p:cNvPr id="3" name="Content Placeholder 2"/>
          <p:cNvSpPr>
            <a:spLocks noGrp="1"/>
          </p:cNvSpPr>
          <p:nvPr>
            <p:ph idx="1"/>
          </p:nvPr>
        </p:nvSpPr>
        <p:spPr>
          <a:xfrm>
            <a:off x="152400" y="1600200"/>
            <a:ext cx="2590800" cy="5067300"/>
          </a:xfrm>
        </p:spPr>
        <p:txBody>
          <a:bodyPr/>
          <a:lstStyle/>
          <a:p>
            <a:r>
              <a:rPr lang="en-US" dirty="0"/>
              <a:t>Consists of:</a:t>
            </a:r>
          </a:p>
          <a:p>
            <a:pPr lvl="1"/>
            <a:r>
              <a:rPr lang="en-US" dirty="0"/>
              <a:t>Labyrinth</a:t>
            </a:r>
          </a:p>
          <a:p>
            <a:pPr lvl="1"/>
            <a:r>
              <a:rPr lang="en-US" dirty="0"/>
              <a:t>Semicircular canals</a:t>
            </a:r>
          </a:p>
          <a:p>
            <a:pPr lvl="1"/>
            <a:r>
              <a:rPr lang="en-US" dirty="0"/>
              <a:t>Cochlea</a:t>
            </a:r>
          </a:p>
          <a:p>
            <a:pPr lvl="1"/>
            <a:r>
              <a:rPr lang="en-US" dirty="0"/>
              <a:t>Round window</a:t>
            </a:r>
          </a:p>
          <a:p>
            <a:pPr lvl="1"/>
            <a:r>
              <a:rPr lang="en-US" dirty="0"/>
              <a:t>Spiral Organ (Organ of </a:t>
            </a:r>
            <a:r>
              <a:rPr lang="en-US" dirty="0" err="1"/>
              <a:t>Corti</a:t>
            </a:r>
            <a:r>
              <a:rPr lang="en-US" dirty="0"/>
              <a:t>)</a:t>
            </a:r>
          </a:p>
        </p:txBody>
      </p:sp>
      <p:pic>
        <p:nvPicPr>
          <p:cNvPr id="9220" name="Picture 4" descr="http://drharris.ucsd.edu/Portals/0/inner%20ear%20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05000"/>
            <a:ext cx="5771508"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7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Labyrinth</a:t>
            </a:r>
          </a:p>
        </p:txBody>
      </p:sp>
      <p:sp>
        <p:nvSpPr>
          <p:cNvPr id="3" name="Content Placeholder 2"/>
          <p:cNvSpPr>
            <a:spLocks noGrp="1"/>
          </p:cNvSpPr>
          <p:nvPr>
            <p:ph idx="1"/>
          </p:nvPr>
        </p:nvSpPr>
        <p:spPr/>
        <p:txBody>
          <a:bodyPr/>
          <a:lstStyle/>
          <a:p>
            <a:r>
              <a:rPr lang="en-US" dirty="0"/>
              <a:t>Complex system of communicating chambers</a:t>
            </a:r>
          </a:p>
          <a:p>
            <a:r>
              <a:rPr lang="en-US" dirty="0"/>
              <a:t>2 Parts:</a:t>
            </a:r>
          </a:p>
          <a:p>
            <a:pPr lvl="1"/>
            <a:r>
              <a:rPr lang="en-US" dirty="0"/>
              <a:t>Osseous Labyrinth</a:t>
            </a:r>
          </a:p>
          <a:p>
            <a:pPr lvl="2"/>
            <a:r>
              <a:rPr lang="en-US" dirty="0"/>
              <a:t>Bony canal in temporal bone</a:t>
            </a:r>
          </a:p>
          <a:p>
            <a:pPr lvl="2"/>
            <a:endParaRPr lang="en-US" dirty="0"/>
          </a:p>
          <a:p>
            <a:pPr lvl="1"/>
            <a:r>
              <a:rPr lang="en-US" dirty="0"/>
              <a:t>Membranous Labyrinth</a:t>
            </a:r>
          </a:p>
          <a:p>
            <a:pPr lvl="2"/>
            <a:r>
              <a:rPr lang="en-US" dirty="0"/>
              <a:t>Similar shape of osseous labyrinth</a:t>
            </a:r>
          </a:p>
          <a:p>
            <a:pPr lvl="2"/>
            <a:r>
              <a:rPr lang="en-US" dirty="0"/>
              <a:t>Found within osseous </a:t>
            </a:r>
            <a:r>
              <a:rPr lang="en-US" dirty="0" err="1"/>
              <a:t>labyrintjh</a:t>
            </a:r>
            <a:endParaRPr lang="en-US" dirty="0"/>
          </a:p>
          <a:p>
            <a:pPr lvl="2"/>
            <a:endParaRPr lang="en-US" dirty="0"/>
          </a:p>
          <a:p>
            <a:pPr lvl="1"/>
            <a:r>
              <a:rPr lang="en-US" dirty="0"/>
              <a:t>Fluid between labyrinths is called perilymph which is secreted by cells in the walls of the bony canal</a:t>
            </a:r>
          </a:p>
          <a:p>
            <a:pPr lvl="1"/>
            <a:r>
              <a:rPr lang="en-US" dirty="0"/>
              <a:t>Fluid within Membranous is called </a:t>
            </a:r>
            <a:r>
              <a:rPr lang="en-US" dirty="0" err="1"/>
              <a:t>endolymph</a:t>
            </a:r>
            <a:endParaRPr lang="en-US" dirty="0"/>
          </a:p>
          <a:p>
            <a:pPr lvl="2"/>
            <a:endParaRPr lang="en-US" dirty="0"/>
          </a:p>
        </p:txBody>
      </p:sp>
      <p:pic>
        <p:nvPicPr>
          <p:cNvPr id="10242" name="Picture 2" descr="http://www.marshfieldclinic.org/proxy/MC-ent_earLabyrint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3152775" cy="24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08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Semicircular Canals and Cochlea</a:t>
            </a:r>
          </a:p>
        </p:txBody>
      </p:sp>
      <p:sp>
        <p:nvSpPr>
          <p:cNvPr id="3" name="Content Placeholder 2"/>
          <p:cNvSpPr>
            <a:spLocks noGrp="1"/>
          </p:cNvSpPr>
          <p:nvPr>
            <p:ph idx="1"/>
          </p:nvPr>
        </p:nvSpPr>
        <p:spPr/>
        <p:txBody>
          <a:bodyPr/>
          <a:lstStyle/>
          <a:p>
            <a:r>
              <a:rPr lang="en-US" dirty="0"/>
              <a:t>SCC</a:t>
            </a:r>
          </a:p>
          <a:p>
            <a:pPr lvl="1"/>
            <a:r>
              <a:rPr lang="en-US" dirty="0"/>
              <a:t>Part of labyrinth</a:t>
            </a:r>
          </a:p>
          <a:p>
            <a:pPr lvl="1"/>
            <a:r>
              <a:rPr lang="en-US" dirty="0"/>
              <a:t>Provide sense of equilibrium</a:t>
            </a:r>
          </a:p>
          <a:p>
            <a:r>
              <a:rPr lang="en-US" dirty="0" err="1"/>
              <a:t>Chochlea</a:t>
            </a:r>
            <a:endParaRPr lang="en-US" dirty="0"/>
          </a:p>
          <a:p>
            <a:pPr lvl="1"/>
            <a:r>
              <a:rPr lang="en-US" dirty="0"/>
              <a:t>Functions in hearing</a:t>
            </a:r>
          </a:p>
          <a:p>
            <a:pPr lvl="1"/>
            <a:r>
              <a:rPr lang="en-US" dirty="0"/>
              <a:t>Has bony core and thin bony shelf that winds around the core like the threads of a screw</a:t>
            </a:r>
          </a:p>
          <a:p>
            <a:pPr lvl="1"/>
            <a:r>
              <a:rPr lang="en-US" dirty="0"/>
              <a:t>Shelf divides the osseous labyrinth of cochlea into upper and lower compartments</a:t>
            </a:r>
          </a:p>
          <a:p>
            <a:pPr lvl="2"/>
            <a:r>
              <a:rPr lang="en-US" dirty="0"/>
              <a:t>Upper Compartment (</a:t>
            </a:r>
            <a:r>
              <a:rPr lang="en-US" dirty="0" err="1"/>
              <a:t>Scala</a:t>
            </a:r>
            <a:r>
              <a:rPr lang="en-US" dirty="0"/>
              <a:t> </a:t>
            </a:r>
            <a:r>
              <a:rPr lang="en-US" dirty="0" err="1"/>
              <a:t>Vestibuli</a:t>
            </a:r>
            <a:r>
              <a:rPr lang="en-US" dirty="0"/>
              <a:t>)</a:t>
            </a:r>
          </a:p>
          <a:p>
            <a:pPr lvl="3"/>
            <a:r>
              <a:rPr lang="en-US" dirty="0"/>
              <a:t>Leads from oval window to apex of spiral</a:t>
            </a:r>
          </a:p>
          <a:p>
            <a:pPr lvl="2"/>
            <a:r>
              <a:rPr lang="en-US" dirty="0"/>
              <a:t>Lower Compartment (</a:t>
            </a:r>
            <a:r>
              <a:rPr lang="en-US" dirty="0" err="1"/>
              <a:t>Scala</a:t>
            </a:r>
            <a:r>
              <a:rPr lang="en-US" dirty="0"/>
              <a:t> Tympani)</a:t>
            </a:r>
          </a:p>
          <a:p>
            <a:pPr lvl="3"/>
            <a:r>
              <a:rPr lang="en-US" dirty="0"/>
              <a:t>Extends from Apex to round window</a:t>
            </a:r>
          </a:p>
        </p:txBody>
      </p:sp>
      <p:pic>
        <p:nvPicPr>
          <p:cNvPr id="11266" name="Picture 2" descr="http://t0.gstatic.com/images?q=tbn:ANd9GcTsZC4afBAby6cwQVoq57M0ZMSicFcIDskbiqj6awcI02ozrhp1:labspace.open.ac.uk/file.php/6434/SD329_1_003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1295400"/>
            <a:ext cx="34671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21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Cochlea Cont.</a:t>
            </a:r>
          </a:p>
        </p:txBody>
      </p:sp>
      <p:sp>
        <p:nvSpPr>
          <p:cNvPr id="3" name="Content Placeholder 2"/>
          <p:cNvSpPr>
            <a:spLocks noGrp="1"/>
          </p:cNvSpPr>
          <p:nvPr>
            <p:ph idx="1"/>
          </p:nvPr>
        </p:nvSpPr>
        <p:spPr/>
        <p:txBody>
          <a:bodyPr/>
          <a:lstStyle/>
          <a:p>
            <a:r>
              <a:rPr lang="en-US" dirty="0"/>
              <a:t>Round Window</a:t>
            </a:r>
          </a:p>
          <a:p>
            <a:pPr lvl="1"/>
            <a:r>
              <a:rPr lang="en-US" dirty="0"/>
              <a:t>Opening in the wall of inner ear</a:t>
            </a:r>
          </a:p>
          <a:p>
            <a:r>
              <a:rPr lang="en-US" dirty="0"/>
              <a:t>Cochlear Duct</a:t>
            </a:r>
          </a:p>
          <a:p>
            <a:pPr lvl="1"/>
            <a:r>
              <a:rPr lang="en-US" dirty="0"/>
              <a:t>Part of membranous labyrinth</a:t>
            </a:r>
          </a:p>
          <a:p>
            <a:pPr lvl="1"/>
            <a:r>
              <a:rPr lang="en-US" dirty="0"/>
              <a:t>Lies between to bony compartments and ends as a closed sac at the apex </a:t>
            </a:r>
          </a:p>
          <a:p>
            <a:pPr lvl="1"/>
            <a:r>
              <a:rPr lang="en-US" dirty="0"/>
              <a:t>Separated from </a:t>
            </a:r>
            <a:r>
              <a:rPr lang="en-US" dirty="0" err="1"/>
              <a:t>scala</a:t>
            </a:r>
            <a:r>
              <a:rPr lang="en-US" dirty="0"/>
              <a:t> </a:t>
            </a:r>
            <a:r>
              <a:rPr lang="en-US" dirty="0" err="1"/>
              <a:t>vestibuli</a:t>
            </a:r>
            <a:r>
              <a:rPr lang="en-US" dirty="0"/>
              <a:t> by vestibular membrane (</a:t>
            </a:r>
            <a:r>
              <a:rPr lang="en-US" dirty="0" err="1"/>
              <a:t>Reissner’s</a:t>
            </a:r>
            <a:r>
              <a:rPr lang="en-US" dirty="0"/>
              <a:t> membrane) </a:t>
            </a:r>
          </a:p>
          <a:p>
            <a:pPr lvl="1"/>
            <a:r>
              <a:rPr lang="en-US" dirty="0"/>
              <a:t>Separated from </a:t>
            </a:r>
            <a:r>
              <a:rPr lang="en-US" dirty="0" err="1"/>
              <a:t>Scala</a:t>
            </a:r>
            <a:r>
              <a:rPr lang="en-US" dirty="0"/>
              <a:t> Tympani by basilar membrane</a:t>
            </a:r>
          </a:p>
        </p:txBody>
      </p:sp>
      <p:pic>
        <p:nvPicPr>
          <p:cNvPr id="12290" name="Picture 2" descr="http://www.acousticimplants.com/images/normal-hearing-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11146"/>
            <a:ext cx="3733800" cy="244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32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Spiral Organ</a:t>
            </a:r>
          </a:p>
        </p:txBody>
      </p:sp>
      <p:sp>
        <p:nvSpPr>
          <p:cNvPr id="3" name="Content Placeholder 2"/>
          <p:cNvSpPr>
            <a:spLocks noGrp="1"/>
          </p:cNvSpPr>
          <p:nvPr>
            <p:ph idx="1"/>
          </p:nvPr>
        </p:nvSpPr>
        <p:spPr/>
        <p:txBody>
          <a:bodyPr/>
          <a:lstStyle/>
          <a:p>
            <a:r>
              <a:rPr lang="en-US" dirty="0"/>
              <a:t>AKA Organ of </a:t>
            </a:r>
            <a:r>
              <a:rPr lang="en-US" dirty="0" err="1"/>
              <a:t>Corti</a:t>
            </a:r>
            <a:endParaRPr lang="en-US" dirty="0"/>
          </a:p>
          <a:p>
            <a:pPr lvl="1"/>
            <a:r>
              <a:rPr lang="en-US" dirty="0"/>
              <a:t>Contains hearing receptors</a:t>
            </a:r>
          </a:p>
          <a:p>
            <a:r>
              <a:rPr lang="en-US" dirty="0"/>
              <a:t>Receptor Cells</a:t>
            </a:r>
          </a:p>
          <a:p>
            <a:pPr lvl="1"/>
            <a:r>
              <a:rPr lang="en-US" dirty="0"/>
              <a:t>AKA Hair cells</a:t>
            </a:r>
          </a:p>
          <a:p>
            <a:pPr lvl="1"/>
            <a:r>
              <a:rPr lang="en-US" dirty="0"/>
              <a:t>Function somewhat like neurons</a:t>
            </a:r>
          </a:p>
          <a:p>
            <a:pPr lvl="1"/>
            <a:r>
              <a:rPr lang="en-US" dirty="0"/>
              <a:t>Move back and forth depending on pitch of sound</a:t>
            </a:r>
          </a:p>
          <a:p>
            <a:r>
              <a:rPr lang="en-US" dirty="0"/>
              <a:t>Young person</a:t>
            </a:r>
          </a:p>
          <a:p>
            <a:pPr lvl="1"/>
            <a:r>
              <a:rPr lang="en-US" dirty="0"/>
              <a:t>Detect sound waves ranging from 20-20,000 or more vibrations per second</a:t>
            </a:r>
          </a:p>
          <a:p>
            <a:pPr lvl="1"/>
            <a:r>
              <a:rPr lang="en-US" dirty="0"/>
              <a:t>2,000-3,000 is the range of greatest sensitivity</a:t>
            </a:r>
          </a:p>
        </p:txBody>
      </p:sp>
    </p:spTree>
    <p:extLst>
      <p:ext uri="{BB962C8B-B14F-4D97-AF65-F5344CB8AC3E}">
        <p14:creationId xmlns:p14="http://schemas.microsoft.com/office/powerpoint/2010/main" val="50123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9B6E-8FCF-4DA5-9511-A23135920C67}"/>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D11E40D4-9BE4-480F-A802-6BF74DD2654C}"/>
              </a:ext>
            </a:extLst>
          </p:cNvPr>
          <p:cNvSpPr>
            <a:spLocks noGrp="1"/>
          </p:cNvSpPr>
          <p:nvPr>
            <p:ph idx="1"/>
          </p:nvPr>
        </p:nvSpPr>
        <p:spPr/>
        <p:txBody>
          <a:bodyPr>
            <a:normAutofit fontScale="92500" lnSpcReduction="20000"/>
          </a:bodyPr>
          <a:lstStyle/>
          <a:p>
            <a:pPr>
              <a:lnSpc>
                <a:spcPct val="90000"/>
              </a:lnSpc>
              <a:spcAft>
                <a:spcPct val="50000"/>
              </a:spcAft>
              <a:buClr>
                <a:srgbClr val="FF6600"/>
              </a:buClr>
              <a:buFont typeface="Symbol" panose="05050102010706020507" pitchFamily="18" charset="2"/>
              <a:buChar char="·"/>
            </a:pPr>
            <a:r>
              <a:rPr lang="en-US" altLang="zh-TW" sz="3400" dirty="0">
                <a:latin typeface="Arial" panose="020B0604020202020204" pitchFamily="34" charset="0"/>
              </a:rPr>
              <a:t>Organ of </a:t>
            </a:r>
            <a:r>
              <a:rPr lang="en-US" altLang="zh-TW" sz="3400" dirty="0" err="1">
                <a:latin typeface="Arial" panose="020B0604020202020204" pitchFamily="34" charset="0"/>
              </a:rPr>
              <a:t>Corti</a:t>
            </a:r>
            <a:endParaRPr lang="en-US" altLang="zh-TW" sz="3400" dirty="0">
              <a:latin typeface="Arial" panose="020B0604020202020204" pitchFamily="34" charset="0"/>
            </a:endParaRP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rPr>
              <a:t>Located within the cochlea</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rPr>
              <a:t>Receptors = hair cells on the basilar membrane</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rPr>
              <a:t>Gel-like tectorial membrane is capable of bending hair cells</a:t>
            </a:r>
          </a:p>
          <a:p>
            <a:pPr lvl="1">
              <a:lnSpc>
                <a:spcPct val="90000"/>
              </a:lnSpc>
              <a:spcAft>
                <a:spcPct val="50000"/>
              </a:spcAft>
              <a:buClr>
                <a:srgbClr val="FF6600"/>
              </a:buClr>
              <a:buFont typeface="Symbol" panose="05050102010706020507" pitchFamily="18" charset="2"/>
              <a:buChar char="·"/>
            </a:pPr>
            <a:r>
              <a:rPr lang="en-US" altLang="zh-TW" sz="3000" dirty="0">
                <a:latin typeface="Arial" panose="020B0604020202020204" pitchFamily="34" charset="0"/>
              </a:rPr>
              <a:t>Cochlear nerve attached to hair cells transmits nerve impulses to auditory cortex on temporal lobe</a:t>
            </a:r>
          </a:p>
          <a:p>
            <a:endParaRPr lang="en-ID" dirty="0"/>
          </a:p>
        </p:txBody>
      </p:sp>
    </p:spTree>
    <p:extLst>
      <p:ext uri="{BB962C8B-B14F-4D97-AF65-F5344CB8AC3E}">
        <p14:creationId xmlns:p14="http://schemas.microsoft.com/office/powerpoint/2010/main" val="44924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05B309-4283-41DC-B59C-1D801FD52CB4}"/>
              </a:ext>
            </a:extLst>
          </p:cNvPr>
          <p:cNvSpPr>
            <a:spLocks noGrp="1" noChangeArrowheads="1"/>
          </p:cNvSpPr>
          <p:nvPr>
            <p:ph type="title"/>
          </p:nvPr>
        </p:nvSpPr>
        <p:spPr/>
        <p:txBody>
          <a:bodyPr/>
          <a:lstStyle/>
          <a:p>
            <a:r>
              <a:rPr lang="en-US" altLang="en-US"/>
              <a:t>Smell owns taste</a:t>
            </a:r>
          </a:p>
        </p:txBody>
      </p:sp>
      <p:sp>
        <p:nvSpPr>
          <p:cNvPr id="7171" name="Rectangle 3">
            <a:extLst>
              <a:ext uri="{FF2B5EF4-FFF2-40B4-BE49-F238E27FC236}">
                <a16:creationId xmlns:a16="http://schemas.microsoft.com/office/drawing/2014/main" id="{7544117E-CBE7-4268-8A67-0528BBBA660F}"/>
              </a:ext>
            </a:extLst>
          </p:cNvPr>
          <p:cNvSpPr>
            <a:spLocks noGrp="1" noChangeArrowheads="1"/>
          </p:cNvSpPr>
          <p:nvPr>
            <p:ph type="body" idx="1"/>
          </p:nvPr>
        </p:nvSpPr>
        <p:spPr>
          <a:xfrm>
            <a:off x="457200" y="1600200"/>
            <a:ext cx="4114800" cy="4525963"/>
          </a:xfrm>
        </p:spPr>
        <p:txBody>
          <a:bodyPr/>
          <a:lstStyle/>
          <a:p>
            <a:r>
              <a:rPr lang="en-US" altLang="en-US" sz="2800"/>
              <a:t>Aroma can be 90% of a food’s flavor</a:t>
            </a:r>
          </a:p>
          <a:p>
            <a:r>
              <a:rPr lang="en-US" altLang="en-US" sz="2800"/>
              <a:t>What  evolutionary benefit would organisms with a better sense of smell have?</a:t>
            </a:r>
          </a:p>
          <a:p>
            <a:pPr lvl="1"/>
            <a:r>
              <a:rPr lang="en-US" altLang="en-US" sz="2400"/>
              <a:t>Find food</a:t>
            </a:r>
          </a:p>
          <a:p>
            <a:pPr lvl="1"/>
            <a:r>
              <a:rPr lang="en-US" altLang="en-US" sz="2400"/>
              <a:t>Distinguish good food from bad</a:t>
            </a:r>
          </a:p>
        </p:txBody>
      </p:sp>
      <p:pic>
        <p:nvPicPr>
          <p:cNvPr id="7173" name="Picture 5" descr="fat-man-food">
            <a:extLst>
              <a:ext uri="{FF2B5EF4-FFF2-40B4-BE49-F238E27FC236}">
                <a16:creationId xmlns:a16="http://schemas.microsoft.com/office/drawing/2014/main" id="{06485C88-1D74-4FB3-9911-C557E87D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571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a:extLst>
              <a:ext uri="{FF2B5EF4-FFF2-40B4-BE49-F238E27FC236}">
                <a16:creationId xmlns:a16="http://schemas.microsoft.com/office/drawing/2014/main" id="{6D43A325-670B-4789-AF5C-65FB2770F8C8}"/>
              </a:ext>
            </a:extLst>
          </p:cNvPr>
          <p:cNvSpPr txBox="1">
            <a:spLocks noChangeArrowheads="1"/>
          </p:cNvSpPr>
          <p:nvPr/>
        </p:nvSpPr>
        <p:spPr bwMode="auto">
          <a:xfrm>
            <a:off x="5029200" y="63246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Evolution puts pressure on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0813_Cochlea-Anatomy_1.JPG                                     000164EAMacintosh HD                   ABA78158:">
            <a:extLst>
              <a:ext uri="{FF2B5EF4-FFF2-40B4-BE49-F238E27FC236}">
                <a16:creationId xmlns:a16="http://schemas.microsoft.com/office/drawing/2014/main" id="{E87BB068-C386-4AC5-BD9A-B4CA536F7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23"/>
          <a:stretch>
            <a:fillRect/>
          </a:stretch>
        </p:blipFill>
        <p:spPr bwMode="auto">
          <a:xfrm>
            <a:off x="315913" y="1538288"/>
            <a:ext cx="8770937"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9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5532-744D-4876-9D2C-7AB47EFB4B1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480FB581-B6A9-4D8A-BD48-7C513E46694E}"/>
              </a:ext>
            </a:extLst>
          </p:cNvPr>
          <p:cNvSpPr>
            <a:spLocks noGrp="1"/>
          </p:cNvSpPr>
          <p:nvPr>
            <p:ph idx="1"/>
          </p:nvPr>
        </p:nvSpPr>
        <p:spPr/>
        <p:txBody>
          <a:bodyPr/>
          <a:lstStyle/>
          <a:p>
            <a:endParaRPr lang="en-ID" dirty="0"/>
          </a:p>
        </p:txBody>
      </p:sp>
      <p:sp>
        <p:nvSpPr>
          <p:cNvPr id="4" name="Rectangle 2">
            <a:extLst>
              <a:ext uri="{FF2B5EF4-FFF2-40B4-BE49-F238E27FC236}">
                <a16:creationId xmlns:a16="http://schemas.microsoft.com/office/drawing/2014/main" id="{C1630EB5-ADC5-462A-94EE-29FCC225BC2A}"/>
              </a:ext>
            </a:extLst>
          </p:cNvPr>
          <p:cNvSpPr txBox="1">
            <a:spLocks noChangeArrowheads="1"/>
          </p:cNvSpPr>
          <p:nvPr/>
        </p:nvSpPr>
        <p:spPr bwMode="auto">
          <a:xfrm>
            <a:off x="266700" y="1738313"/>
            <a:ext cx="86106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ea typeface="+mn-ea"/>
                <a:cs typeface="+mn-cs"/>
              </a:defRPr>
            </a:lvl1pPr>
            <a:lvl2pPr marL="742950" indent="-28575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2pPr>
            <a:lvl3pPr marL="11430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3pPr>
            <a:lvl4pPr marL="16002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4pPr>
            <a:lvl5pPr marL="2057400" indent="-228600"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2900">
                <a:solidFill>
                  <a:srgbClr val="003333"/>
                </a:solidFill>
                <a:latin typeface="+mn-lt"/>
              </a:defRPr>
            </a:lvl5pPr>
            <a:lvl6pPr marL="2514600" indent="-228600" algn="l" rtl="0" fontAlgn="base">
              <a:lnSpc>
                <a:spcPct val="90000"/>
              </a:lnSpc>
              <a:spcBef>
                <a:spcPct val="40000"/>
              </a:spcBef>
              <a:spcAft>
                <a:spcPct val="0"/>
              </a:spcAft>
              <a:buClr>
                <a:schemeClr val="accent2"/>
              </a:buClr>
              <a:buFont typeface="Times New Roman" charset="0"/>
              <a:buChar char="•"/>
              <a:defRPr sz="2900">
                <a:solidFill>
                  <a:srgbClr val="003333"/>
                </a:solidFill>
                <a:latin typeface="+mn-lt"/>
              </a:defRPr>
            </a:lvl6pPr>
            <a:lvl7pPr marL="2971800" indent="-228600" algn="l" rtl="0" fontAlgn="base">
              <a:lnSpc>
                <a:spcPct val="90000"/>
              </a:lnSpc>
              <a:spcBef>
                <a:spcPct val="40000"/>
              </a:spcBef>
              <a:spcAft>
                <a:spcPct val="0"/>
              </a:spcAft>
              <a:buClr>
                <a:schemeClr val="accent2"/>
              </a:buClr>
              <a:buFont typeface="Times New Roman" charset="0"/>
              <a:buChar char="•"/>
              <a:defRPr sz="2900">
                <a:solidFill>
                  <a:srgbClr val="003333"/>
                </a:solidFill>
                <a:latin typeface="+mn-lt"/>
              </a:defRPr>
            </a:lvl7pPr>
            <a:lvl8pPr marL="3429000" indent="-228600" algn="l" rtl="0" fontAlgn="base">
              <a:lnSpc>
                <a:spcPct val="90000"/>
              </a:lnSpc>
              <a:spcBef>
                <a:spcPct val="40000"/>
              </a:spcBef>
              <a:spcAft>
                <a:spcPct val="0"/>
              </a:spcAft>
              <a:buClr>
                <a:schemeClr val="accent2"/>
              </a:buClr>
              <a:buFont typeface="Times New Roman" charset="0"/>
              <a:buChar char="•"/>
              <a:defRPr sz="2900">
                <a:solidFill>
                  <a:srgbClr val="003333"/>
                </a:solidFill>
                <a:latin typeface="+mn-lt"/>
              </a:defRPr>
            </a:lvl8pPr>
            <a:lvl9pPr marL="3886200" indent="-228600" algn="l" rtl="0" fontAlgn="base">
              <a:lnSpc>
                <a:spcPct val="90000"/>
              </a:lnSpc>
              <a:spcBef>
                <a:spcPct val="40000"/>
              </a:spcBef>
              <a:spcAft>
                <a:spcPct val="0"/>
              </a:spcAft>
              <a:buClr>
                <a:schemeClr val="accent2"/>
              </a:buClr>
              <a:buFont typeface="Times New Roman" charset="0"/>
              <a:buChar char="•"/>
              <a:defRPr sz="2900">
                <a:solidFill>
                  <a:srgbClr val="003333"/>
                </a:solidFill>
                <a:latin typeface="+mn-lt"/>
              </a:defRPr>
            </a:lvl9pPr>
          </a:lstStyle>
          <a:p>
            <a:pPr eaLnBrk="1" hangingPunct="1"/>
            <a:r>
              <a:rPr lang="en-US" altLang="zh-TW" i="0" kern="0">
                <a:solidFill>
                  <a:schemeClr val="tx1"/>
                </a:solidFill>
                <a:ea typeface="新細明體" panose="02020500000000000000" pitchFamily="18" charset="-120"/>
              </a:rPr>
              <a:t>Sound waves</a:t>
            </a:r>
          </a:p>
          <a:p>
            <a:pPr eaLnBrk="1" hangingPunct="1"/>
            <a:r>
              <a:rPr lang="en-US" altLang="zh-TW" i="0" kern="0">
                <a:solidFill>
                  <a:schemeClr val="tx1"/>
                </a:solidFill>
                <a:ea typeface="新細明體" panose="02020500000000000000" pitchFamily="18" charset="-120"/>
              </a:rPr>
              <a:t>Conduction</a:t>
            </a:r>
          </a:p>
          <a:p>
            <a:pPr lvl="1" eaLnBrk="1" hangingPunct="1"/>
            <a:r>
              <a:rPr lang="en-US" altLang="zh-TW" i="0" kern="0">
                <a:solidFill>
                  <a:schemeClr val="tx1"/>
                </a:solidFill>
                <a:ea typeface="新細明體" panose="02020500000000000000" pitchFamily="18" charset="-120"/>
              </a:rPr>
              <a:t>Air</a:t>
            </a:r>
          </a:p>
          <a:p>
            <a:pPr lvl="1" eaLnBrk="1" hangingPunct="1"/>
            <a:r>
              <a:rPr lang="en-US" altLang="zh-TW" i="0" kern="0">
                <a:solidFill>
                  <a:schemeClr val="tx1"/>
                </a:solidFill>
                <a:ea typeface="新細明體" panose="02020500000000000000" pitchFamily="18" charset="-120"/>
              </a:rPr>
              <a:t>Bone</a:t>
            </a:r>
          </a:p>
          <a:p>
            <a:pPr lvl="1" eaLnBrk="1" hangingPunct="1"/>
            <a:r>
              <a:rPr lang="en-US" altLang="zh-TW" i="0" kern="0">
                <a:solidFill>
                  <a:schemeClr val="tx1"/>
                </a:solidFill>
                <a:ea typeface="新細明體" panose="02020500000000000000" pitchFamily="18" charset="-120"/>
              </a:rPr>
              <a:t>Fluid</a:t>
            </a:r>
          </a:p>
          <a:p>
            <a:pPr lvl="1" eaLnBrk="1" hangingPunct="1"/>
            <a:r>
              <a:rPr lang="en-US" altLang="zh-TW" i="0" kern="0">
                <a:solidFill>
                  <a:schemeClr val="tx1"/>
                </a:solidFill>
                <a:ea typeface="新細明體" panose="02020500000000000000" pitchFamily="18" charset="-120"/>
              </a:rPr>
              <a:t>Membranes</a:t>
            </a:r>
          </a:p>
          <a:p>
            <a:pPr lvl="1" eaLnBrk="1" hangingPunct="1"/>
            <a:r>
              <a:rPr lang="en-US" altLang="zh-TW" i="0" kern="0">
                <a:solidFill>
                  <a:schemeClr val="tx1"/>
                </a:solidFill>
                <a:ea typeface="新細明體" panose="02020500000000000000" pitchFamily="18" charset="-120"/>
              </a:rPr>
              <a:t>To hair cell</a:t>
            </a:r>
            <a:endParaRPr lang="en-US" altLang="zh-TW" i="0" kern="0" dirty="0">
              <a:solidFill>
                <a:schemeClr val="tx1"/>
              </a:solidFill>
              <a:ea typeface="新細明體" panose="02020500000000000000" pitchFamily="18" charset="-120"/>
            </a:endParaRPr>
          </a:p>
        </p:txBody>
      </p:sp>
      <p:sp>
        <p:nvSpPr>
          <p:cNvPr id="5" name="Rectangle 3">
            <a:extLst>
              <a:ext uri="{FF2B5EF4-FFF2-40B4-BE49-F238E27FC236}">
                <a16:creationId xmlns:a16="http://schemas.microsoft.com/office/drawing/2014/main" id="{29AEFEBD-E95A-475C-AF58-E962969EE882}"/>
              </a:ext>
            </a:extLst>
          </p:cNvPr>
          <p:cNvSpPr txBox="1">
            <a:spLocks noChangeArrowheads="1"/>
          </p:cNvSpPr>
          <p:nvPr/>
        </p:nvSpPr>
        <p:spPr bwMode="auto">
          <a:xfrm>
            <a:off x="158750" y="436563"/>
            <a:ext cx="8763000" cy="503237"/>
          </a:xfrm>
          <a:prstGeom prst="rect">
            <a:avLst/>
          </a:prstGeom>
          <a:noFill/>
          <a:ln w="9525">
            <a:noFill/>
            <a:miter lim="800000"/>
            <a:headEnd/>
            <a:tailEnd/>
          </a:ln>
          <a:effectLst>
            <a:outerShdw dist="28398" dir="3806097" algn="ctr" rotWithShape="0">
              <a:srgbClr val="006666"/>
            </a:outerShdw>
          </a:effec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tabLst>
                <a:tab pos="4686300" algn="l"/>
              </a:tabLst>
              <a:defRPr sz="3000" b="1">
                <a:solidFill>
                  <a:srgbClr val="FFFFCC"/>
                </a:solidFill>
                <a:latin typeface="+mj-lt"/>
                <a:ea typeface="+mj-ea"/>
                <a:cs typeface="+mj-cs"/>
              </a:defRPr>
            </a:lvl1pPr>
            <a:lvl2pPr algn="l" rtl="0" eaLnBrk="0" fontAlgn="base" hangingPunct="0">
              <a:lnSpc>
                <a:spcPct val="90000"/>
              </a:lnSpc>
              <a:spcBef>
                <a:spcPct val="0"/>
              </a:spcBef>
              <a:spcAft>
                <a:spcPct val="0"/>
              </a:spcAft>
              <a:tabLst>
                <a:tab pos="4686300" algn="l"/>
              </a:tabLst>
              <a:defRPr sz="3000" b="1">
                <a:solidFill>
                  <a:srgbClr val="FFFFCC"/>
                </a:solidFill>
                <a:latin typeface="Times New Roman" charset="0"/>
              </a:defRPr>
            </a:lvl2pPr>
            <a:lvl3pPr algn="l" rtl="0" eaLnBrk="0" fontAlgn="base" hangingPunct="0">
              <a:lnSpc>
                <a:spcPct val="90000"/>
              </a:lnSpc>
              <a:spcBef>
                <a:spcPct val="0"/>
              </a:spcBef>
              <a:spcAft>
                <a:spcPct val="0"/>
              </a:spcAft>
              <a:tabLst>
                <a:tab pos="4686300" algn="l"/>
              </a:tabLst>
              <a:defRPr sz="3000" b="1">
                <a:solidFill>
                  <a:srgbClr val="FFFFCC"/>
                </a:solidFill>
                <a:latin typeface="Times New Roman" charset="0"/>
              </a:defRPr>
            </a:lvl3pPr>
            <a:lvl4pPr algn="l" rtl="0" eaLnBrk="0" fontAlgn="base" hangingPunct="0">
              <a:lnSpc>
                <a:spcPct val="90000"/>
              </a:lnSpc>
              <a:spcBef>
                <a:spcPct val="0"/>
              </a:spcBef>
              <a:spcAft>
                <a:spcPct val="0"/>
              </a:spcAft>
              <a:tabLst>
                <a:tab pos="4686300" algn="l"/>
              </a:tabLst>
              <a:defRPr sz="3000" b="1">
                <a:solidFill>
                  <a:srgbClr val="FFFFCC"/>
                </a:solidFill>
                <a:latin typeface="Times New Roman" charset="0"/>
              </a:defRPr>
            </a:lvl4pPr>
            <a:lvl5pPr algn="l" rtl="0" eaLnBrk="0" fontAlgn="base" hangingPunct="0">
              <a:lnSpc>
                <a:spcPct val="90000"/>
              </a:lnSpc>
              <a:spcBef>
                <a:spcPct val="0"/>
              </a:spcBef>
              <a:spcAft>
                <a:spcPct val="0"/>
              </a:spcAft>
              <a:tabLst>
                <a:tab pos="4686300" algn="l"/>
              </a:tabLst>
              <a:defRPr sz="3000" b="1">
                <a:solidFill>
                  <a:srgbClr val="FFFFCC"/>
                </a:solidFill>
                <a:latin typeface="Times New Roman" charset="0"/>
              </a:defRPr>
            </a:lvl5pPr>
            <a:lvl6pPr marL="457200" algn="l" rtl="0" fontAlgn="base">
              <a:lnSpc>
                <a:spcPct val="90000"/>
              </a:lnSpc>
              <a:spcBef>
                <a:spcPct val="0"/>
              </a:spcBef>
              <a:spcAft>
                <a:spcPct val="0"/>
              </a:spcAft>
              <a:tabLst>
                <a:tab pos="4686300" algn="l"/>
              </a:tabLst>
              <a:defRPr sz="3000" b="1">
                <a:solidFill>
                  <a:srgbClr val="FFFFCC"/>
                </a:solidFill>
                <a:latin typeface="Times New Roman" charset="0"/>
              </a:defRPr>
            </a:lvl6pPr>
            <a:lvl7pPr marL="914400" algn="l" rtl="0" fontAlgn="base">
              <a:lnSpc>
                <a:spcPct val="90000"/>
              </a:lnSpc>
              <a:spcBef>
                <a:spcPct val="0"/>
              </a:spcBef>
              <a:spcAft>
                <a:spcPct val="0"/>
              </a:spcAft>
              <a:tabLst>
                <a:tab pos="4686300" algn="l"/>
              </a:tabLst>
              <a:defRPr sz="3000" b="1">
                <a:solidFill>
                  <a:srgbClr val="FFFFCC"/>
                </a:solidFill>
                <a:latin typeface="Times New Roman" charset="0"/>
              </a:defRPr>
            </a:lvl7pPr>
            <a:lvl8pPr marL="1371600" algn="l" rtl="0" fontAlgn="base">
              <a:lnSpc>
                <a:spcPct val="90000"/>
              </a:lnSpc>
              <a:spcBef>
                <a:spcPct val="0"/>
              </a:spcBef>
              <a:spcAft>
                <a:spcPct val="0"/>
              </a:spcAft>
              <a:tabLst>
                <a:tab pos="4686300" algn="l"/>
              </a:tabLst>
              <a:defRPr sz="3000" b="1">
                <a:solidFill>
                  <a:srgbClr val="FFFFCC"/>
                </a:solidFill>
                <a:latin typeface="Times New Roman" charset="0"/>
              </a:defRPr>
            </a:lvl8pPr>
            <a:lvl9pPr marL="1828800" algn="l" rtl="0" fontAlgn="base">
              <a:lnSpc>
                <a:spcPct val="90000"/>
              </a:lnSpc>
              <a:spcBef>
                <a:spcPct val="0"/>
              </a:spcBef>
              <a:spcAft>
                <a:spcPct val="0"/>
              </a:spcAft>
              <a:tabLst>
                <a:tab pos="4686300" algn="l"/>
              </a:tabLst>
              <a:defRPr sz="3000" b="1">
                <a:solidFill>
                  <a:srgbClr val="FFFFCC"/>
                </a:solidFill>
                <a:latin typeface="Times New Roman" charset="0"/>
              </a:defRPr>
            </a:lvl9pPr>
          </a:lstStyle>
          <a:p>
            <a:pPr eaLnBrk="1" hangingPunct="1">
              <a:defRPr/>
            </a:pPr>
            <a:r>
              <a:rPr lang="en-US" altLang="zh-TW" i="0" kern="0" dirty="0">
                <a:solidFill>
                  <a:schemeClr val="tx1"/>
                </a:solidFill>
                <a:ea typeface="新細明體" charset="-120"/>
              </a:rPr>
              <a:t>Hearing: Mechanoreceptors</a:t>
            </a:r>
          </a:p>
        </p:txBody>
      </p:sp>
    </p:spTree>
    <p:extLst>
      <p:ext uri="{BB962C8B-B14F-4D97-AF65-F5344CB8AC3E}">
        <p14:creationId xmlns:p14="http://schemas.microsoft.com/office/powerpoint/2010/main" val="3111367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19_1.jpg                                                    0007E07AMacintosh HD                   ABA78158:">
            <a:extLst>
              <a:ext uri="{FF2B5EF4-FFF2-40B4-BE49-F238E27FC236}">
                <a16:creationId xmlns:a16="http://schemas.microsoft.com/office/drawing/2014/main" id="{4862BE41-1FBB-497A-8C15-97F059F6D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090" b="9045"/>
          <a:stretch>
            <a:fillRect/>
          </a:stretch>
        </p:blipFill>
        <p:spPr bwMode="auto">
          <a:xfrm>
            <a:off x="255588" y="457200"/>
            <a:ext cx="86868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64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D7FF-C14F-46C5-999F-474AEA201A0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CCC109E-B9D9-469A-A5A9-EC66CC7A236B}"/>
              </a:ext>
            </a:extLst>
          </p:cNvPr>
          <p:cNvSpPr>
            <a:spLocks noGrp="1"/>
          </p:cNvSpPr>
          <p:nvPr>
            <p:ph idx="1"/>
          </p:nvPr>
        </p:nvSpPr>
        <p:spPr/>
        <p:txBody>
          <a:bodyPr/>
          <a:lstStyle/>
          <a:p>
            <a:endParaRPr lang="en-ID" dirty="0"/>
          </a:p>
        </p:txBody>
      </p:sp>
      <p:sp>
        <p:nvSpPr>
          <p:cNvPr id="4" name="Text Box 7">
            <a:extLst>
              <a:ext uri="{FF2B5EF4-FFF2-40B4-BE49-F238E27FC236}">
                <a16:creationId xmlns:a16="http://schemas.microsoft.com/office/drawing/2014/main" id="{18CC887D-E407-4016-9908-61A777009B29}"/>
              </a:ext>
            </a:extLst>
          </p:cNvPr>
          <p:cNvSpPr txBox="1">
            <a:spLocks noChangeArrowheads="1"/>
          </p:cNvSpPr>
          <p:nvPr/>
        </p:nvSpPr>
        <p:spPr bwMode="auto">
          <a:xfrm>
            <a:off x="381000" y="1676400"/>
            <a:ext cx="82454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200" i="1">
                <a:solidFill>
                  <a:schemeClr val="tx1"/>
                </a:solidFill>
                <a:latin typeface="Times New Roman" panose="02020603050405020304" pitchFamily="18" charset="0"/>
              </a:defRPr>
            </a:lvl1pPr>
            <a:lvl2pPr marL="742950" indent="-285750">
              <a:defRPr sz="2200" i="1">
                <a:solidFill>
                  <a:schemeClr val="tx1"/>
                </a:solidFill>
                <a:latin typeface="Times New Roman" panose="02020603050405020304" pitchFamily="18" charset="0"/>
              </a:defRPr>
            </a:lvl2pPr>
            <a:lvl3pPr marL="1143000" indent="-228600">
              <a:defRPr sz="2200" i="1">
                <a:solidFill>
                  <a:schemeClr val="tx1"/>
                </a:solidFill>
                <a:latin typeface="Times New Roman" panose="02020603050405020304" pitchFamily="18" charset="0"/>
              </a:defRPr>
            </a:lvl3pPr>
            <a:lvl4pPr marL="1600200" indent="-228600">
              <a:defRPr sz="2200" i="1">
                <a:solidFill>
                  <a:schemeClr val="tx1"/>
                </a:solidFill>
                <a:latin typeface="Times New Roman" panose="02020603050405020304" pitchFamily="18" charset="0"/>
              </a:defRPr>
            </a:lvl4pPr>
            <a:lvl5pPr marL="2057400" indent="-228600">
              <a:defRPr sz="22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i="1">
                <a:solidFill>
                  <a:schemeClr val="tx1"/>
                </a:solidFill>
                <a:latin typeface="Times New Roman" panose="02020603050405020304" pitchFamily="18" charset="0"/>
              </a:defRPr>
            </a:lvl9pPr>
          </a:lstStyle>
          <a:p>
            <a:pPr>
              <a:lnSpc>
                <a:spcPct val="90000"/>
              </a:lnSpc>
              <a:spcAft>
                <a:spcPct val="50000"/>
              </a:spcAft>
              <a:buClr>
                <a:srgbClr val="FF6600"/>
              </a:buClr>
              <a:buFont typeface="Symbol" panose="05050102010706020507" pitchFamily="18" charset="2"/>
              <a:buChar char="·"/>
            </a:pPr>
            <a:r>
              <a:rPr lang="en-US" altLang="zh-TW" sz="3400">
                <a:latin typeface="Arial" panose="020B0604020202020204" pitchFamily="34" charset="0"/>
                <a:ea typeface="新細明體" panose="02020500000000000000" pitchFamily="18" charset="-120"/>
              </a:rPr>
              <a:t>Vibrations from sound waves move tectorial membrane</a:t>
            </a:r>
          </a:p>
          <a:p>
            <a:pPr>
              <a:lnSpc>
                <a:spcPct val="90000"/>
              </a:lnSpc>
              <a:spcAft>
                <a:spcPct val="50000"/>
              </a:spcAft>
              <a:buClr>
                <a:srgbClr val="FF6600"/>
              </a:buClr>
              <a:buFont typeface="Symbol" panose="05050102010706020507" pitchFamily="18" charset="2"/>
              <a:buChar char="·"/>
            </a:pPr>
            <a:r>
              <a:rPr lang="en-US" altLang="zh-TW" sz="3400">
                <a:latin typeface="Arial" panose="020B0604020202020204" pitchFamily="34" charset="0"/>
                <a:ea typeface="新細明體" panose="02020500000000000000" pitchFamily="18" charset="-120"/>
              </a:rPr>
              <a:t>Hair cells are bent by the membrane</a:t>
            </a:r>
          </a:p>
          <a:p>
            <a:pPr>
              <a:lnSpc>
                <a:spcPct val="90000"/>
              </a:lnSpc>
              <a:spcAft>
                <a:spcPct val="50000"/>
              </a:spcAft>
              <a:buClr>
                <a:srgbClr val="FF6600"/>
              </a:buClr>
              <a:buFont typeface="Symbol" panose="05050102010706020507" pitchFamily="18" charset="2"/>
              <a:buChar char="·"/>
            </a:pPr>
            <a:r>
              <a:rPr lang="en-US" altLang="zh-TW" sz="3400">
                <a:latin typeface="Arial" panose="020B0604020202020204" pitchFamily="34" charset="0"/>
                <a:ea typeface="新細明體" panose="02020500000000000000" pitchFamily="18" charset="-120"/>
              </a:rPr>
              <a:t>An action potential starts in the cochlear nerve</a:t>
            </a:r>
          </a:p>
          <a:p>
            <a:pPr>
              <a:lnSpc>
                <a:spcPct val="90000"/>
              </a:lnSpc>
              <a:spcAft>
                <a:spcPct val="50000"/>
              </a:spcAft>
              <a:buClr>
                <a:srgbClr val="FF6600"/>
              </a:buClr>
              <a:buFont typeface="Symbol" panose="05050102010706020507" pitchFamily="18" charset="2"/>
              <a:buChar char="·"/>
            </a:pPr>
            <a:r>
              <a:rPr lang="en-US" altLang="zh-TW" sz="3400">
                <a:latin typeface="Arial" panose="020B0604020202020204" pitchFamily="34" charset="0"/>
                <a:ea typeface="新細明體" panose="02020500000000000000" pitchFamily="18" charset="-120"/>
              </a:rPr>
              <a:t>Continued stimulation can lead to adaptation</a:t>
            </a:r>
            <a:endParaRPr lang="en-US" altLang="zh-TW" sz="3000">
              <a:latin typeface="Arial" panose="020B0604020202020204" pitchFamily="34" charset="0"/>
              <a:ea typeface="新細明體" panose="02020500000000000000" pitchFamily="18" charset="-120"/>
            </a:endParaRPr>
          </a:p>
        </p:txBody>
      </p:sp>
      <p:sp>
        <p:nvSpPr>
          <p:cNvPr id="5" name="Rectangle 2">
            <a:extLst>
              <a:ext uri="{FF2B5EF4-FFF2-40B4-BE49-F238E27FC236}">
                <a16:creationId xmlns:a16="http://schemas.microsoft.com/office/drawing/2014/main" id="{3EEB726D-17F6-4C9B-A69C-1771EE481D27}"/>
              </a:ext>
            </a:extLst>
          </p:cNvPr>
          <p:cNvSpPr>
            <a:spLocks noChangeArrowheads="1"/>
          </p:cNvSpPr>
          <p:nvPr/>
        </p:nvSpPr>
        <p:spPr bwMode="auto">
          <a:xfrm>
            <a:off x="381000" y="324583"/>
            <a:ext cx="8382000" cy="554038"/>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defRPr/>
            </a:pPr>
            <a:r>
              <a:rPr lang="en-US" altLang="zh-TW" sz="3000" b="1" i="0" dirty="0">
                <a:latin typeface="+mj-lt"/>
                <a:ea typeface="新細明體" charset="-120"/>
                <a:cs typeface="+mj-cs"/>
              </a:rPr>
              <a:t>Mechanisms of Hearing</a:t>
            </a:r>
          </a:p>
        </p:txBody>
      </p:sp>
    </p:spTree>
    <p:extLst>
      <p:ext uri="{BB962C8B-B14F-4D97-AF65-F5344CB8AC3E}">
        <p14:creationId xmlns:p14="http://schemas.microsoft.com/office/powerpoint/2010/main" val="22486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D778-8063-4487-BFCE-E23D39363C3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8643173A-F6CE-483F-914C-E91ED3382C59}"/>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DF4C7135-2763-4431-A751-DAEF0FBF7CD5}"/>
              </a:ext>
            </a:extLst>
          </p:cNvPr>
          <p:cNvSpPr>
            <a:spLocks noChangeArrowheads="1"/>
          </p:cNvSpPr>
          <p:nvPr/>
        </p:nvSpPr>
        <p:spPr bwMode="auto">
          <a:xfrm>
            <a:off x="381000" y="304800"/>
            <a:ext cx="8382000" cy="554038"/>
          </a:xfrm>
          <a:prstGeom prst="rect">
            <a:avLst/>
          </a:prstGeom>
          <a:noFill/>
          <a:ln w="9525">
            <a:noFill/>
            <a:miter lim="800000"/>
            <a:headEnd/>
            <a:tailEnd/>
          </a:ln>
        </p:spPr>
        <p:txBody>
          <a:bodyPr>
            <a:spAutoFit/>
          </a:bodyPr>
          <a:lstStyle/>
          <a:p>
            <a:pPr marL="342900" indent="-342900">
              <a:spcBef>
                <a:spcPct val="20000"/>
              </a:spcBef>
              <a:buClr>
                <a:srgbClr val="339933"/>
              </a:buClr>
              <a:tabLst>
                <a:tab pos="2743200" algn="l"/>
              </a:tabLst>
              <a:defRPr/>
            </a:pPr>
            <a:r>
              <a:rPr lang="en-US" altLang="zh-TW" sz="3000" b="1" i="0" dirty="0">
                <a:latin typeface="+mj-lt"/>
                <a:ea typeface="新細明體" charset="-120"/>
                <a:cs typeface="+mj-cs"/>
              </a:rPr>
              <a:t>Mechanisms of Hearing</a:t>
            </a:r>
          </a:p>
        </p:txBody>
      </p:sp>
      <p:pic>
        <p:nvPicPr>
          <p:cNvPr id="5" name="Picture 8" descr="0814.jpg                                                       0000A9A7KARL's Pocketrans              B81D7FDE:">
            <a:extLst>
              <a:ext uri="{FF2B5EF4-FFF2-40B4-BE49-F238E27FC236}">
                <a16:creationId xmlns:a16="http://schemas.microsoft.com/office/drawing/2014/main" id="{0997DA01-4C48-4901-B9EB-7C8804100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554"/>
          <a:stretch>
            <a:fillRect/>
          </a:stretch>
        </p:blipFill>
        <p:spPr bwMode="auto">
          <a:xfrm>
            <a:off x="317500" y="973138"/>
            <a:ext cx="8308975"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3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B5ECF0-80DB-4F5D-BDE0-AC8413FFC951}"/>
              </a:ext>
            </a:extLst>
          </p:cNvPr>
          <p:cNvPicPr>
            <a:picLocks noChangeAspect="1"/>
          </p:cNvPicPr>
          <p:nvPr/>
        </p:nvPicPr>
        <p:blipFill>
          <a:blip r:embed="rId2"/>
          <a:stretch>
            <a:fillRect/>
          </a:stretch>
        </p:blipFill>
        <p:spPr>
          <a:xfrm>
            <a:off x="1368986" y="63505"/>
            <a:ext cx="6406028" cy="6730989"/>
          </a:xfrm>
          <a:prstGeom prst="rect">
            <a:avLst/>
          </a:prstGeom>
        </p:spPr>
      </p:pic>
    </p:spTree>
    <p:extLst>
      <p:ext uri="{BB962C8B-B14F-4D97-AF65-F5344CB8AC3E}">
        <p14:creationId xmlns:p14="http://schemas.microsoft.com/office/powerpoint/2010/main" val="4191844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38F9-2EA6-4E91-8587-A4192EF3CC1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DF3B906D-B3B1-48FB-A9C6-8A9779B7CD3E}"/>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ADEE0836-EE50-48F9-98FA-2AD82250666A}"/>
              </a:ext>
            </a:extLst>
          </p:cNvPr>
          <p:cNvSpPr txBox="1">
            <a:spLocks noChangeArrowheads="1"/>
          </p:cNvSpPr>
          <p:nvPr/>
        </p:nvSpPr>
        <p:spPr>
          <a:xfrm>
            <a:off x="196850" y="436563"/>
            <a:ext cx="8763000" cy="50323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zh-TW" sz="3200" dirty="0">
                <a:ea typeface="新細明體" charset="-120"/>
              </a:rPr>
              <a:t>Hearing: Hair Cell Transduction</a:t>
            </a:r>
          </a:p>
        </p:txBody>
      </p:sp>
      <p:pic>
        <p:nvPicPr>
          <p:cNvPr id="5" name="Picture 4" descr="10-20_1.jpg                                                    0007E07AMacintosh HD                   ABA78158:">
            <a:extLst>
              <a:ext uri="{FF2B5EF4-FFF2-40B4-BE49-F238E27FC236}">
                <a16:creationId xmlns:a16="http://schemas.microsoft.com/office/drawing/2014/main" id="{E838450B-CB81-4AE4-8D7B-C041F422F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53" b="8543"/>
          <a:stretch>
            <a:fillRect/>
          </a:stretch>
        </p:blipFill>
        <p:spPr bwMode="auto">
          <a:xfrm>
            <a:off x="196850" y="1033462"/>
            <a:ext cx="8591550"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464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3934-DEE0-4798-BD7C-2F58698A3C3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26B737BC-2B62-4FD5-9F13-68A237FFCA37}"/>
              </a:ext>
            </a:extLst>
          </p:cNvPr>
          <p:cNvSpPr>
            <a:spLocks noGrp="1"/>
          </p:cNvSpPr>
          <p:nvPr>
            <p:ph idx="1"/>
          </p:nvPr>
        </p:nvSpPr>
        <p:spPr/>
        <p:txBody>
          <a:bodyPr/>
          <a:lstStyle/>
          <a:p>
            <a:endParaRPr lang="en-ID" dirty="0"/>
          </a:p>
        </p:txBody>
      </p:sp>
      <p:sp>
        <p:nvSpPr>
          <p:cNvPr id="4" name="Rectangle 2">
            <a:extLst>
              <a:ext uri="{FF2B5EF4-FFF2-40B4-BE49-F238E27FC236}">
                <a16:creationId xmlns:a16="http://schemas.microsoft.com/office/drawing/2014/main" id="{70DF7DB4-E5CB-49B0-8E20-5F249CE2ACDD}"/>
              </a:ext>
            </a:extLst>
          </p:cNvPr>
          <p:cNvSpPr txBox="1">
            <a:spLocks noChangeArrowheads="1"/>
          </p:cNvSpPr>
          <p:nvPr/>
        </p:nvSpPr>
        <p:spPr>
          <a:xfrm>
            <a:off x="304800" y="1738313"/>
            <a:ext cx="8610600" cy="3927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TW" dirty="0">
                <a:solidFill>
                  <a:schemeClr val="tx1"/>
                </a:solidFill>
                <a:ea typeface="新細明體" panose="02020500000000000000" pitchFamily="18" charset="-120"/>
              </a:rPr>
              <a:t>Fluid wave moves Tectorial membrane </a:t>
            </a:r>
          </a:p>
          <a:p>
            <a:r>
              <a:rPr lang="en-US" altLang="zh-TW" dirty="0" err="1">
                <a:solidFill>
                  <a:schemeClr val="tx1"/>
                </a:solidFill>
                <a:ea typeface="新細明體" panose="02020500000000000000" pitchFamily="18" charset="-120"/>
              </a:rPr>
              <a:t>Steriocilia</a:t>
            </a:r>
            <a:r>
              <a:rPr lang="en-US" altLang="zh-TW" dirty="0">
                <a:solidFill>
                  <a:schemeClr val="tx1"/>
                </a:solidFill>
                <a:ea typeface="新細明體" panose="02020500000000000000" pitchFamily="18" charset="-120"/>
              </a:rPr>
              <a:t> move</a:t>
            </a:r>
          </a:p>
          <a:p>
            <a:r>
              <a:rPr lang="en-US" altLang="zh-TW" dirty="0">
                <a:solidFill>
                  <a:schemeClr val="tx1"/>
                </a:solidFill>
                <a:ea typeface="新細明體" panose="02020500000000000000" pitchFamily="18" charset="-120"/>
              </a:rPr>
              <a:t>Ion channels open</a:t>
            </a:r>
          </a:p>
          <a:p>
            <a:r>
              <a:rPr lang="en-US" altLang="zh-TW" dirty="0">
                <a:solidFill>
                  <a:schemeClr val="tx1"/>
                </a:solidFill>
                <a:ea typeface="新細明體" panose="02020500000000000000" pitchFamily="18" charset="-120"/>
              </a:rPr>
              <a:t>Depolarization</a:t>
            </a:r>
          </a:p>
          <a:p>
            <a:r>
              <a:rPr lang="en-US" altLang="zh-TW" dirty="0">
                <a:solidFill>
                  <a:schemeClr val="tx1"/>
                </a:solidFill>
                <a:ea typeface="新細明體" panose="02020500000000000000" pitchFamily="18" charset="-120"/>
              </a:rPr>
              <a:t>NT release</a:t>
            </a:r>
          </a:p>
          <a:p>
            <a:r>
              <a:rPr lang="en-US" altLang="zh-TW" dirty="0">
                <a:solidFill>
                  <a:schemeClr val="tx1"/>
                </a:solidFill>
                <a:ea typeface="新細明體" panose="02020500000000000000" pitchFamily="18" charset="-120"/>
              </a:rPr>
              <a:t>Sensory nerve AP</a:t>
            </a:r>
          </a:p>
        </p:txBody>
      </p:sp>
      <p:sp>
        <p:nvSpPr>
          <p:cNvPr id="5" name="Rectangle 3">
            <a:extLst>
              <a:ext uri="{FF2B5EF4-FFF2-40B4-BE49-F238E27FC236}">
                <a16:creationId xmlns:a16="http://schemas.microsoft.com/office/drawing/2014/main" id="{D8B2A7EF-08B5-4A72-B460-5931C3FC2D01}"/>
              </a:ext>
            </a:extLst>
          </p:cNvPr>
          <p:cNvSpPr txBox="1">
            <a:spLocks noChangeArrowheads="1"/>
          </p:cNvSpPr>
          <p:nvPr/>
        </p:nvSpPr>
        <p:spPr>
          <a:xfrm>
            <a:off x="196850" y="436563"/>
            <a:ext cx="8763000" cy="50323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zh-TW" sz="3200" dirty="0">
                <a:ea typeface="新細明體" charset="-120"/>
              </a:rPr>
              <a:t>Hearing: Hair Cell Transduction</a:t>
            </a:r>
          </a:p>
        </p:txBody>
      </p:sp>
    </p:spTree>
    <p:extLst>
      <p:ext uri="{BB962C8B-B14F-4D97-AF65-F5344CB8AC3E}">
        <p14:creationId xmlns:p14="http://schemas.microsoft.com/office/powerpoint/2010/main" val="4198424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2E9C-130F-4C60-A944-F42AD95F729B}"/>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C793902D-9F23-4AD1-8F35-6D0E9FAAC00E}"/>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D6CAF26F-46CF-4FA4-9483-93B2DE6CE399}"/>
              </a:ext>
            </a:extLst>
          </p:cNvPr>
          <p:cNvSpPr txBox="1">
            <a:spLocks noChangeArrowheads="1"/>
          </p:cNvSpPr>
          <p:nvPr/>
        </p:nvSpPr>
        <p:spPr>
          <a:xfrm>
            <a:off x="196850" y="436563"/>
            <a:ext cx="8763000" cy="50323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defRPr/>
            </a:pPr>
            <a:r>
              <a:rPr lang="en-US" altLang="zh-TW" sz="2800" dirty="0">
                <a:ea typeface="新細明體" charset="-120"/>
              </a:rPr>
              <a:t>Hearing: Hair Cell Transduction</a:t>
            </a:r>
          </a:p>
        </p:txBody>
      </p:sp>
      <p:pic>
        <p:nvPicPr>
          <p:cNvPr id="5" name="Picture 4" descr="10-21_1.jpg                                                    0007E07AMacintosh HD                   ABA78158:">
            <a:extLst>
              <a:ext uri="{FF2B5EF4-FFF2-40B4-BE49-F238E27FC236}">
                <a16:creationId xmlns:a16="http://schemas.microsoft.com/office/drawing/2014/main" id="{C8899BC5-1A2A-4E71-B4D2-AC631E435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700088" y="966788"/>
            <a:ext cx="77279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1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Pathways</a:t>
            </a:r>
          </a:p>
        </p:txBody>
      </p:sp>
      <p:sp>
        <p:nvSpPr>
          <p:cNvPr id="3" name="Content Placeholder 2"/>
          <p:cNvSpPr>
            <a:spLocks noGrp="1"/>
          </p:cNvSpPr>
          <p:nvPr>
            <p:ph idx="1"/>
          </p:nvPr>
        </p:nvSpPr>
        <p:spPr/>
        <p:txBody>
          <a:bodyPr/>
          <a:lstStyle/>
          <a:p>
            <a:r>
              <a:rPr lang="en-US" dirty="0"/>
              <a:t>Temporal Lobes interpret hearing</a:t>
            </a:r>
          </a:p>
          <a:p>
            <a:r>
              <a:rPr lang="en-US" dirty="0"/>
              <a:t>Follow the </a:t>
            </a:r>
            <a:r>
              <a:rPr lang="en-US" dirty="0" err="1"/>
              <a:t>Vestibulocochlear</a:t>
            </a:r>
            <a:r>
              <a:rPr lang="en-US" dirty="0"/>
              <a:t> cranial nerve</a:t>
            </a:r>
          </a:p>
        </p:txBody>
      </p:sp>
      <p:pic>
        <p:nvPicPr>
          <p:cNvPr id="13314" name="Picture 2" descr="http://www.medicalook.com/systems_images/Vestibulocochlear_ne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0782"/>
            <a:ext cx="6477000" cy="422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A5215CF-EBC7-4997-8D66-173B822AAD1A}"/>
              </a:ext>
            </a:extLst>
          </p:cNvPr>
          <p:cNvSpPr>
            <a:spLocks noGrp="1" noChangeArrowheads="1"/>
          </p:cNvSpPr>
          <p:nvPr>
            <p:ph type="title"/>
          </p:nvPr>
        </p:nvSpPr>
        <p:spPr/>
        <p:txBody>
          <a:bodyPr/>
          <a:lstStyle/>
          <a:p>
            <a:r>
              <a:rPr lang="en-US" altLang="en-US"/>
              <a:t>Flavors vs. smells</a:t>
            </a:r>
          </a:p>
        </p:txBody>
      </p:sp>
      <p:sp>
        <p:nvSpPr>
          <p:cNvPr id="8195" name="Rectangle 3">
            <a:extLst>
              <a:ext uri="{FF2B5EF4-FFF2-40B4-BE49-F238E27FC236}">
                <a16:creationId xmlns:a16="http://schemas.microsoft.com/office/drawing/2014/main" id="{B353017C-9420-4C5D-B9E9-EEF6C2045E7D}"/>
              </a:ext>
            </a:extLst>
          </p:cNvPr>
          <p:cNvSpPr>
            <a:spLocks noGrp="1" noChangeArrowheads="1"/>
          </p:cNvSpPr>
          <p:nvPr>
            <p:ph type="body" idx="1"/>
          </p:nvPr>
        </p:nvSpPr>
        <p:spPr>
          <a:xfrm>
            <a:off x="457200" y="1600200"/>
            <a:ext cx="4114800" cy="5105400"/>
          </a:xfrm>
        </p:spPr>
        <p:txBody>
          <a:bodyPr>
            <a:normAutofit fontScale="92500"/>
          </a:bodyPr>
          <a:lstStyle/>
          <a:p>
            <a:r>
              <a:rPr lang="en-US" altLang="en-US" sz="2800"/>
              <a:t>Taste buds can detect ~ 5 basic flavors</a:t>
            </a:r>
          </a:p>
          <a:p>
            <a:pPr lvl="1"/>
            <a:r>
              <a:rPr lang="en-US" altLang="en-US" sz="2400"/>
              <a:t>Sweet, sour, bitter, salty, astringent, umami</a:t>
            </a:r>
          </a:p>
          <a:p>
            <a:pPr lvl="1"/>
            <a:r>
              <a:rPr lang="en-US" altLang="en-US" sz="2400"/>
              <a:t>About 4-10K taste buds on tongue, cheek, pharynx, epiglottis</a:t>
            </a:r>
          </a:p>
          <a:p>
            <a:pPr lvl="1"/>
            <a:r>
              <a:rPr lang="en-US" altLang="en-US" sz="2400"/>
              <a:t>Bumps called papillae</a:t>
            </a:r>
          </a:p>
          <a:p>
            <a:r>
              <a:rPr lang="en-US" altLang="en-US" sz="2800"/>
              <a:t>Olfactory system can percieve thousands of different chemicals</a:t>
            </a:r>
          </a:p>
          <a:p>
            <a:endParaRPr lang="en-US" altLang="en-US" sz="2800"/>
          </a:p>
        </p:txBody>
      </p:sp>
      <p:pic>
        <p:nvPicPr>
          <p:cNvPr id="8197" name="Picture 5" descr="09504loa">
            <a:extLst>
              <a:ext uri="{FF2B5EF4-FFF2-40B4-BE49-F238E27FC236}">
                <a16:creationId xmlns:a16="http://schemas.microsoft.com/office/drawing/2014/main" id="{657951A3-BBCD-4F13-992A-9658B3E25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90800"/>
            <a:ext cx="4191000" cy="2716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 of Equilibrium</a:t>
            </a:r>
          </a:p>
        </p:txBody>
      </p:sp>
      <p:sp>
        <p:nvSpPr>
          <p:cNvPr id="3" name="Content Placeholder 2"/>
          <p:cNvSpPr>
            <a:spLocks noGrp="1"/>
          </p:cNvSpPr>
          <p:nvPr>
            <p:ph idx="1"/>
          </p:nvPr>
        </p:nvSpPr>
        <p:spPr/>
        <p:txBody>
          <a:bodyPr/>
          <a:lstStyle/>
          <a:p>
            <a:r>
              <a:rPr lang="en-US" dirty="0"/>
              <a:t>2 Senses-2 different sensory organs</a:t>
            </a:r>
          </a:p>
          <a:p>
            <a:pPr lvl="1"/>
            <a:r>
              <a:rPr lang="en-US" dirty="0"/>
              <a:t>Static </a:t>
            </a:r>
          </a:p>
          <a:p>
            <a:pPr lvl="2"/>
            <a:r>
              <a:rPr lang="en-US" dirty="0"/>
              <a:t>Sense position of head</a:t>
            </a:r>
          </a:p>
          <a:p>
            <a:pPr lvl="2"/>
            <a:r>
              <a:rPr lang="en-US" dirty="0"/>
              <a:t>Maintain stability and posture when head is still</a:t>
            </a:r>
          </a:p>
          <a:p>
            <a:pPr lvl="1"/>
            <a:r>
              <a:rPr lang="en-US" dirty="0"/>
              <a:t>Dynamic</a:t>
            </a:r>
          </a:p>
          <a:p>
            <a:pPr lvl="2"/>
            <a:r>
              <a:rPr lang="en-US" dirty="0"/>
              <a:t>Sudden movement or rotation of head</a:t>
            </a:r>
          </a:p>
          <a:p>
            <a:pPr lvl="2"/>
            <a:r>
              <a:rPr lang="en-US" dirty="0"/>
              <a:t>Aid in maintaining balance</a:t>
            </a:r>
          </a:p>
          <a:p>
            <a:pPr lvl="1"/>
            <a:endParaRPr lang="en-US" dirty="0"/>
          </a:p>
        </p:txBody>
      </p:sp>
      <p:pic>
        <p:nvPicPr>
          <p:cNvPr id="14338" name="Picture 2" descr="http://lexiconicles.files.wordpress.com/2010/07/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4343399" cy="293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78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Equilibrium</a:t>
            </a:r>
          </a:p>
        </p:txBody>
      </p:sp>
      <p:sp>
        <p:nvSpPr>
          <p:cNvPr id="3" name="Content Placeholder 2"/>
          <p:cNvSpPr>
            <a:spLocks noGrp="1"/>
          </p:cNvSpPr>
          <p:nvPr>
            <p:ph idx="1"/>
          </p:nvPr>
        </p:nvSpPr>
        <p:spPr/>
        <p:txBody>
          <a:bodyPr/>
          <a:lstStyle/>
          <a:p>
            <a:r>
              <a:rPr lang="en-US" dirty="0"/>
              <a:t>Vestibule</a:t>
            </a:r>
          </a:p>
          <a:p>
            <a:pPr lvl="1"/>
            <a:r>
              <a:rPr lang="en-US" dirty="0"/>
              <a:t>Bony chamber between SCC and Cochlea</a:t>
            </a:r>
          </a:p>
          <a:p>
            <a:pPr lvl="1"/>
            <a:r>
              <a:rPr lang="en-US" dirty="0"/>
              <a:t>Contains:</a:t>
            </a:r>
          </a:p>
          <a:p>
            <a:pPr lvl="2"/>
            <a:r>
              <a:rPr lang="en-US" dirty="0"/>
              <a:t>Utricle</a:t>
            </a:r>
          </a:p>
          <a:p>
            <a:pPr lvl="2"/>
            <a:r>
              <a:rPr lang="en-US" dirty="0" err="1"/>
              <a:t>Saccule</a:t>
            </a:r>
            <a:endParaRPr lang="en-US" dirty="0"/>
          </a:p>
          <a:p>
            <a:pPr lvl="2"/>
            <a:r>
              <a:rPr lang="en-US" dirty="0"/>
              <a:t>Each of these have tiny hair like structures called macula</a:t>
            </a:r>
          </a:p>
          <a:p>
            <a:pPr lvl="3"/>
            <a:r>
              <a:rPr lang="en-US" dirty="0"/>
              <a:t>Head bending forward, backward, or to one side stimulate hair cells</a:t>
            </a:r>
          </a:p>
          <a:p>
            <a:pPr lvl="3"/>
            <a:endParaRPr lang="en-US" dirty="0"/>
          </a:p>
          <a:p>
            <a:pPr lvl="1"/>
            <a:endParaRPr lang="en-US" dirty="0"/>
          </a:p>
        </p:txBody>
      </p:sp>
      <p:pic>
        <p:nvPicPr>
          <p:cNvPr id="15362" name="Picture 2" descr="http://www.dizziness-and-balance.com/images/labyrinth-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24148"/>
            <a:ext cx="3581400" cy="291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39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lance Recep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8229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Dynamic Equilibrium</a:t>
            </a:r>
          </a:p>
        </p:txBody>
      </p:sp>
      <p:sp>
        <p:nvSpPr>
          <p:cNvPr id="3" name="Content Placeholder 2"/>
          <p:cNvSpPr>
            <a:spLocks noGrp="1"/>
          </p:cNvSpPr>
          <p:nvPr>
            <p:ph idx="1"/>
          </p:nvPr>
        </p:nvSpPr>
        <p:spPr/>
        <p:txBody>
          <a:bodyPr>
            <a:normAutofit lnSpcReduction="10000"/>
          </a:bodyPr>
          <a:lstStyle/>
          <a:p>
            <a:r>
              <a:rPr lang="en-US" dirty="0"/>
              <a:t>Organs are the three SCC</a:t>
            </a:r>
          </a:p>
          <a:p>
            <a:r>
              <a:rPr lang="en-US" dirty="0"/>
              <a:t>Contain:</a:t>
            </a:r>
          </a:p>
          <a:p>
            <a:pPr lvl="1"/>
            <a:r>
              <a:rPr lang="en-US" dirty="0"/>
              <a:t>Ampulla</a:t>
            </a:r>
          </a:p>
          <a:p>
            <a:pPr lvl="2"/>
            <a:r>
              <a:rPr lang="en-US" dirty="0"/>
              <a:t>Houses sensory organs called crista </a:t>
            </a:r>
            <a:r>
              <a:rPr lang="en-US" dirty="0" err="1"/>
              <a:t>ampularis</a:t>
            </a:r>
            <a:r>
              <a:rPr lang="en-US" dirty="0"/>
              <a:t> contain a number of sensory hair cells and supporting cells</a:t>
            </a:r>
          </a:p>
          <a:p>
            <a:r>
              <a:rPr lang="en-US" dirty="0"/>
              <a:t>Rapid turns of head stimulate crista </a:t>
            </a:r>
            <a:r>
              <a:rPr lang="en-US" dirty="0" err="1"/>
              <a:t>ampularis</a:t>
            </a:r>
            <a:endParaRPr lang="en-US" dirty="0"/>
          </a:p>
          <a:p>
            <a:pPr lvl="1"/>
            <a:r>
              <a:rPr lang="en-US" dirty="0"/>
              <a:t>SCC move with head but fluid stays stationary</a:t>
            </a:r>
          </a:p>
          <a:p>
            <a:r>
              <a:rPr lang="en-US" dirty="0"/>
              <a:t>Cerebellum</a:t>
            </a:r>
          </a:p>
          <a:p>
            <a:pPr lvl="1"/>
            <a:r>
              <a:rPr lang="en-US" dirty="0"/>
              <a:t>Parts interpret impulses from SCC</a:t>
            </a:r>
          </a:p>
          <a:p>
            <a:r>
              <a:rPr lang="en-US" dirty="0"/>
              <a:t>Other organs help maintain </a:t>
            </a:r>
            <a:br>
              <a:rPr lang="en-US" dirty="0"/>
            </a:br>
            <a:r>
              <a:rPr lang="en-US" dirty="0"/>
              <a:t>balance</a:t>
            </a:r>
          </a:p>
          <a:p>
            <a:pPr lvl="1"/>
            <a:r>
              <a:rPr lang="en-US" dirty="0"/>
              <a:t>Eyes</a:t>
            </a:r>
          </a:p>
          <a:p>
            <a:pPr lvl="1"/>
            <a:r>
              <a:rPr lang="en-US" dirty="0"/>
              <a:t>Joints in neck</a:t>
            </a:r>
          </a:p>
          <a:p>
            <a:pPr lvl="1"/>
            <a:r>
              <a:rPr lang="en-US" dirty="0"/>
              <a:t>Skin, joints and muscles</a:t>
            </a:r>
          </a:p>
          <a:p>
            <a:pPr lvl="1"/>
            <a:endParaRPr lang="en-US" dirty="0"/>
          </a:p>
        </p:txBody>
      </p:sp>
    </p:spTree>
    <p:extLst>
      <p:ext uri="{BB962C8B-B14F-4D97-AF65-F5344CB8AC3E}">
        <p14:creationId xmlns:p14="http://schemas.microsoft.com/office/powerpoint/2010/main" val="2837420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84F8E-54B2-494E-B1C3-BEB99F745B72}"/>
              </a:ext>
            </a:extLst>
          </p:cNvPr>
          <p:cNvPicPr>
            <a:picLocks noChangeAspect="1"/>
          </p:cNvPicPr>
          <p:nvPr/>
        </p:nvPicPr>
        <p:blipFill>
          <a:blip r:embed="rId2"/>
          <a:stretch>
            <a:fillRect/>
          </a:stretch>
        </p:blipFill>
        <p:spPr>
          <a:xfrm>
            <a:off x="228600" y="901231"/>
            <a:ext cx="8717865" cy="4065332"/>
          </a:xfrm>
          <a:prstGeom prst="rect">
            <a:avLst/>
          </a:prstGeom>
        </p:spPr>
      </p:pic>
    </p:spTree>
    <p:extLst>
      <p:ext uri="{BB962C8B-B14F-4D97-AF65-F5344CB8AC3E}">
        <p14:creationId xmlns:p14="http://schemas.microsoft.com/office/powerpoint/2010/main" val="78913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C8C0-12A4-47DC-9C00-6087761390F6}"/>
              </a:ext>
            </a:extLst>
          </p:cNvPr>
          <p:cNvSpPr>
            <a:spLocks noGrp="1"/>
          </p:cNvSpPr>
          <p:nvPr>
            <p:ph type="title"/>
          </p:nvPr>
        </p:nvSpPr>
        <p:spPr/>
        <p:txBody>
          <a:bodyPr/>
          <a:lstStyle/>
          <a:p>
            <a:r>
              <a:rPr lang="en-US" dirty="0"/>
              <a:t>References</a:t>
            </a:r>
            <a:endParaRPr lang="en-ID" dirty="0"/>
          </a:p>
        </p:txBody>
      </p:sp>
      <p:sp>
        <p:nvSpPr>
          <p:cNvPr id="3" name="Content Placeholder 2">
            <a:extLst>
              <a:ext uri="{FF2B5EF4-FFF2-40B4-BE49-F238E27FC236}">
                <a16:creationId xmlns:a16="http://schemas.microsoft.com/office/drawing/2014/main" id="{5EBB974B-3908-4C86-A93B-C16E2D7EE325}"/>
              </a:ext>
            </a:extLst>
          </p:cNvPr>
          <p:cNvSpPr>
            <a:spLocks noGrp="1"/>
          </p:cNvSpPr>
          <p:nvPr>
            <p:ph idx="1"/>
          </p:nvPr>
        </p:nvSpPr>
        <p:spPr/>
        <p:txBody>
          <a:bodyPr/>
          <a:lstStyle/>
          <a:p>
            <a:pPr marL="457200" indent="-457200">
              <a:lnSpc>
                <a:spcPct val="125000"/>
              </a:lnSpc>
              <a:buFont typeface="+mj-lt"/>
              <a:buAutoNum type="arabicPeriod"/>
            </a:pPr>
            <a:r>
              <a:rPr lang="en-US" altLang="en-US" dirty="0" err="1">
                <a:solidFill>
                  <a:srgbClr val="000000"/>
                </a:solidFill>
              </a:rPr>
              <a:t>Chiras</a:t>
            </a:r>
            <a:r>
              <a:rPr lang="en-US" altLang="en-US" dirty="0">
                <a:solidFill>
                  <a:srgbClr val="000000"/>
                </a:solidFill>
              </a:rPr>
              <a:t> DD (2019). Human Biology, 9</a:t>
            </a:r>
            <a:r>
              <a:rPr lang="en-US" altLang="en-US" baseline="30000" dirty="0">
                <a:solidFill>
                  <a:srgbClr val="000000"/>
                </a:solidFill>
              </a:rPr>
              <a:t>th</a:t>
            </a:r>
            <a:r>
              <a:rPr lang="en-US" altLang="en-US" dirty="0">
                <a:solidFill>
                  <a:srgbClr val="000000"/>
                </a:solidFill>
              </a:rPr>
              <a:t> ed. Chapter 14, Hal. 305 – 308 &amp; Hal. </a:t>
            </a:r>
            <a:r>
              <a:rPr lang="en-US" altLang="en-US">
                <a:solidFill>
                  <a:srgbClr val="000000"/>
                </a:solidFill>
              </a:rPr>
              <a:t>315 – 322 </a:t>
            </a:r>
            <a:endParaRPr lang="en-US" altLang="en-US" dirty="0">
              <a:solidFill>
                <a:srgbClr val="000000"/>
              </a:solidFill>
            </a:endParaRPr>
          </a:p>
          <a:p>
            <a:pPr marL="457200" indent="-457200">
              <a:lnSpc>
                <a:spcPct val="125000"/>
              </a:lnSpc>
              <a:buFont typeface="+mj-lt"/>
              <a:buAutoNum type="arabicPeriod"/>
            </a:pPr>
            <a:r>
              <a:rPr lang="en-US" altLang="en-US" dirty="0">
                <a:solidFill>
                  <a:srgbClr val="000000"/>
                </a:solidFill>
              </a:rPr>
              <a:t>Totora GJ &amp; </a:t>
            </a:r>
            <a:r>
              <a:rPr lang="en-US" altLang="en-US" dirty="0" err="1">
                <a:solidFill>
                  <a:srgbClr val="000000"/>
                </a:solidFill>
              </a:rPr>
              <a:t>Derrickson</a:t>
            </a:r>
            <a:r>
              <a:rPr lang="en-US" altLang="en-US" dirty="0">
                <a:solidFill>
                  <a:srgbClr val="000000"/>
                </a:solidFill>
              </a:rPr>
              <a:t> B (2017). Principles of Anatomy and Physiology, 15</a:t>
            </a:r>
            <a:r>
              <a:rPr lang="en-US" altLang="en-US" baseline="30000" dirty="0">
                <a:solidFill>
                  <a:srgbClr val="000000"/>
                </a:solidFill>
              </a:rPr>
              <a:t>th</a:t>
            </a:r>
            <a:r>
              <a:rPr lang="en-US" altLang="en-US" dirty="0">
                <a:solidFill>
                  <a:srgbClr val="000000"/>
                </a:solidFill>
              </a:rPr>
              <a:t> ed. Vol. 1. Chapter 17, Hal. 577 – 583 &amp; Hal. 601 – 614</a:t>
            </a:r>
          </a:p>
          <a:p>
            <a:pPr>
              <a:lnSpc>
                <a:spcPct val="125000"/>
              </a:lnSpc>
              <a:buFontTx/>
              <a:buAutoNum type="arabicPeriod"/>
            </a:pPr>
            <a:endParaRPr lang="en-ID" altLang="en-US" dirty="0">
              <a:solidFill>
                <a:srgbClr val="000000"/>
              </a:solidFill>
            </a:endParaRPr>
          </a:p>
          <a:p>
            <a:pPr>
              <a:lnSpc>
                <a:spcPct val="125000"/>
              </a:lnSpc>
              <a:buFontTx/>
              <a:buAutoNum type="arabicPeriod"/>
            </a:pPr>
            <a:endParaRPr lang="en-US" altLang="en-US" dirty="0">
              <a:solidFill>
                <a:srgbClr val="000000"/>
              </a:solidFill>
            </a:endParaRPr>
          </a:p>
        </p:txBody>
      </p:sp>
    </p:spTree>
    <p:extLst>
      <p:ext uri="{BB962C8B-B14F-4D97-AF65-F5344CB8AC3E}">
        <p14:creationId xmlns:p14="http://schemas.microsoft.com/office/powerpoint/2010/main" val="3795402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2" name="Picture 4" descr="Image result for thank you ppt">
            <a:extLst>
              <a:ext uri="{FF2B5EF4-FFF2-40B4-BE49-F238E27FC236}">
                <a16:creationId xmlns:a16="http://schemas.microsoft.com/office/drawing/2014/main" id="{1C0E9009-2C1B-4543-B130-AD005174BE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632" y="-18757"/>
            <a:ext cx="8506736" cy="680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papillae">
            <a:extLst>
              <a:ext uri="{FF2B5EF4-FFF2-40B4-BE49-F238E27FC236}">
                <a16:creationId xmlns:a16="http://schemas.microsoft.com/office/drawing/2014/main" id="{489A8CB8-EC18-41CF-8DCB-16BF99AF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91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91A7-E8A6-48AC-AB77-55C0AAF8BCC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90185AA-1E14-448C-B71F-2F76F5BCB394}"/>
              </a:ext>
            </a:extLst>
          </p:cNvPr>
          <p:cNvSpPr>
            <a:spLocks noGrp="1"/>
          </p:cNvSpPr>
          <p:nvPr>
            <p:ph idx="1"/>
          </p:nvPr>
        </p:nvSpPr>
        <p:spPr/>
        <p:txBody>
          <a:bodyPr>
            <a:normAutofit fontScale="92500" lnSpcReduction="10000"/>
          </a:bodyPr>
          <a:lstStyle/>
          <a:p>
            <a:r>
              <a:rPr lang="en-ID" dirty="0"/>
              <a:t>Sweet </a:t>
            </a:r>
            <a:r>
              <a:rPr lang="en-ID" dirty="0" err="1"/>
              <a:t>flavors</a:t>
            </a:r>
            <a:r>
              <a:rPr lang="en-ID" dirty="0"/>
              <a:t> </a:t>
            </a:r>
            <a:r>
              <a:rPr lang="en-US" dirty="0"/>
              <a:t>result from </a:t>
            </a:r>
            <a:r>
              <a:rPr lang="en-US" b="1" dirty="0"/>
              <a:t>sugars</a:t>
            </a:r>
            <a:r>
              <a:rPr lang="en-US" dirty="0"/>
              <a:t> and some amino acids.</a:t>
            </a:r>
          </a:p>
          <a:p>
            <a:r>
              <a:rPr lang="en-US" dirty="0"/>
              <a:t>Sour flavors result from </a:t>
            </a:r>
            <a:r>
              <a:rPr lang="en-US" b="1" dirty="0"/>
              <a:t>acidic</a:t>
            </a:r>
            <a:r>
              <a:rPr lang="en-US" dirty="0"/>
              <a:t> substances.</a:t>
            </a:r>
          </a:p>
          <a:p>
            <a:r>
              <a:rPr lang="en-US" dirty="0"/>
              <a:t>Salty tastes result from </a:t>
            </a:r>
            <a:r>
              <a:rPr lang="en-US" b="1" dirty="0"/>
              <a:t>metal ions </a:t>
            </a:r>
            <a:r>
              <a:rPr lang="en-US" dirty="0"/>
              <a:t>(like sodium in table salt).</a:t>
            </a:r>
          </a:p>
          <a:p>
            <a:r>
              <a:rPr lang="en-US" dirty="0"/>
              <a:t>Bitter flavors result from chemical substances belonging to a group called </a:t>
            </a:r>
            <a:r>
              <a:rPr lang="en-US" b="1" i="1" dirty="0"/>
              <a:t>alkaloids</a:t>
            </a:r>
            <a:r>
              <a:rPr lang="en-US" dirty="0"/>
              <a:t>, among them caffeine, and some </a:t>
            </a:r>
            <a:r>
              <a:rPr lang="en-US" b="1" dirty="0"/>
              <a:t>nonalkaloid</a:t>
            </a:r>
            <a:r>
              <a:rPr lang="en-US" dirty="0"/>
              <a:t> substances such as aspirin.</a:t>
            </a:r>
          </a:p>
          <a:p>
            <a:r>
              <a:rPr lang="en-US" dirty="0"/>
              <a:t>Umami is the meaty taste associated with the </a:t>
            </a:r>
            <a:r>
              <a:rPr lang="en-US" dirty="0" err="1"/>
              <a:t>flavorant</a:t>
            </a:r>
            <a:r>
              <a:rPr lang="en-US" dirty="0"/>
              <a:t> monosodium glutamate (</a:t>
            </a:r>
            <a:r>
              <a:rPr lang="en-US" b="1" dirty="0"/>
              <a:t>MSG</a:t>
            </a:r>
            <a:r>
              <a:rPr lang="en-US" dirty="0"/>
              <a:t>).</a:t>
            </a:r>
          </a:p>
          <a:p>
            <a:endParaRPr lang="en-US" dirty="0"/>
          </a:p>
          <a:p>
            <a:r>
              <a:rPr lang="en-US" i="1" dirty="0"/>
              <a:t>All taste buds respond, in varying degree, to all five taste sensations, but each responds preferentially </a:t>
            </a:r>
            <a:r>
              <a:rPr lang="en-ID" i="1" dirty="0"/>
              <a:t>to one taste.</a:t>
            </a:r>
          </a:p>
        </p:txBody>
      </p:sp>
    </p:spTree>
    <p:extLst>
      <p:ext uri="{BB962C8B-B14F-4D97-AF65-F5344CB8AC3E}">
        <p14:creationId xmlns:p14="http://schemas.microsoft.com/office/powerpoint/2010/main" val="69773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9A55709-12D7-4267-8023-9A54F3740179}"/>
              </a:ext>
            </a:extLst>
          </p:cNvPr>
          <p:cNvSpPr>
            <a:spLocks noGrp="1" noChangeArrowheads="1"/>
          </p:cNvSpPr>
          <p:nvPr>
            <p:ph type="body" idx="1"/>
          </p:nvPr>
        </p:nvSpPr>
        <p:spPr>
          <a:xfrm>
            <a:off x="304800" y="1004888"/>
            <a:ext cx="3387725" cy="4956175"/>
          </a:xfrm>
        </p:spPr>
        <p:txBody>
          <a:bodyPr/>
          <a:lstStyle/>
          <a:p>
            <a:pPr eaLnBrk="1" hangingPunct="1"/>
            <a:r>
              <a:rPr lang="zh-TW" altLang="en-US">
                <a:solidFill>
                  <a:schemeClr val="tx1"/>
                </a:solidFill>
                <a:ea typeface="新細明體" panose="02020500000000000000" pitchFamily="18" charset="-120"/>
              </a:rPr>
              <a:t>5 </a:t>
            </a:r>
            <a:r>
              <a:rPr lang="en-US" altLang="zh-TW">
                <a:solidFill>
                  <a:schemeClr val="tx1"/>
                </a:solidFill>
                <a:ea typeface="新細明體" panose="02020500000000000000" pitchFamily="18" charset="-120"/>
              </a:rPr>
              <a:t>Tastes</a:t>
            </a:r>
          </a:p>
          <a:p>
            <a:pPr eaLnBrk="1" hangingPunct="1"/>
            <a:r>
              <a:rPr lang="en-US" altLang="zh-TW">
                <a:solidFill>
                  <a:schemeClr val="tx1"/>
                </a:solidFill>
                <a:ea typeface="新細明體" panose="02020500000000000000" pitchFamily="18" charset="-120"/>
              </a:rPr>
              <a:t>Taste buds </a:t>
            </a:r>
          </a:p>
          <a:p>
            <a:pPr eaLnBrk="1" hangingPunct="1"/>
            <a:r>
              <a:rPr lang="en-US" altLang="zh-TW">
                <a:solidFill>
                  <a:schemeClr val="tx1"/>
                </a:solidFill>
                <a:ea typeface="新細明體" panose="02020500000000000000" pitchFamily="18" charset="-120"/>
              </a:rPr>
              <a:t>Taste cells</a:t>
            </a:r>
          </a:p>
          <a:p>
            <a:pPr lvl="1" eaLnBrk="1" hangingPunct="1"/>
            <a:r>
              <a:rPr lang="en-US" altLang="zh-TW">
                <a:solidFill>
                  <a:schemeClr val="tx1"/>
                </a:solidFill>
                <a:ea typeface="新細明體" panose="02020500000000000000" pitchFamily="18" charset="-120"/>
              </a:rPr>
              <a:t>Mechanism</a:t>
            </a:r>
          </a:p>
          <a:p>
            <a:pPr lvl="1" eaLnBrk="1" hangingPunct="1"/>
            <a:r>
              <a:rPr lang="en-US" altLang="zh-TW">
                <a:solidFill>
                  <a:schemeClr val="tx1"/>
                </a:solidFill>
                <a:ea typeface="新細明體" panose="02020500000000000000" pitchFamily="18" charset="-120"/>
              </a:rPr>
              <a:t>Transduction</a:t>
            </a:r>
          </a:p>
          <a:p>
            <a:pPr eaLnBrk="1" hangingPunct="1"/>
            <a:r>
              <a:rPr lang="en-US" altLang="zh-TW">
                <a:solidFill>
                  <a:schemeClr val="tx1"/>
                </a:solidFill>
                <a:ea typeface="新細明體" panose="02020500000000000000" pitchFamily="18" charset="-120"/>
              </a:rPr>
              <a:t>Integration</a:t>
            </a:r>
          </a:p>
          <a:p>
            <a:pPr lvl="1" eaLnBrk="1" hangingPunct="1"/>
            <a:r>
              <a:rPr lang="en-US" altLang="zh-TW">
                <a:solidFill>
                  <a:schemeClr val="tx1"/>
                </a:solidFill>
                <a:ea typeface="新細明體" panose="02020500000000000000" pitchFamily="18" charset="-120"/>
              </a:rPr>
              <a:t>Thalamus</a:t>
            </a:r>
          </a:p>
          <a:p>
            <a:pPr lvl="1" eaLnBrk="1" hangingPunct="1"/>
            <a:r>
              <a:rPr lang="en-US" altLang="zh-TW">
                <a:solidFill>
                  <a:schemeClr val="tx1"/>
                </a:solidFill>
                <a:ea typeface="新細明體" panose="02020500000000000000" pitchFamily="18" charset="-120"/>
              </a:rPr>
              <a:t>Gustatory cortex</a:t>
            </a:r>
          </a:p>
        </p:txBody>
      </p:sp>
      <p:sp>
        <p:nvSpPr>
          <p:cNvPr id="204803" name="Rectangle 3">
            <a:extLst>
              <a:ext uri="{FF2B5EF4-FFF2-40B4-BE49-F238E27FC236}">
                <a16:creationId xmlns:a16="http://schemas.microsoft.com/office/drawing/2014/main" id="{D743A03A-A166-4710-9D03-0756255440BA}"/>
              </a:ext>
            </a:extLst>
          </p:cNvPr>
          <p:cNvSpPr>
            <a:spLocks noGrp="1" noChangeArrowheads="1"/>
          </p:cNvSpPr>
          <p:nvPr>
            <p:ph type="title"/>
          </p:nvPr>
        </p:nvSpPr>
        <p:spPr>
          <a:xfrm>
            <a:off x="196850" y="436563"/>
            <a:ext cx="8763000" cy="503237"/>
          </a:xfrm>
        </p:spPr>
        <p:txBody>
          <a:bodyPr/>
          <a:lstStyle/>
          <a:p>
            <a:pPr eaLnBrk="1" hangingPunct="1">
              <a:defRPr/>
            </a:pPr>
            <a:r>
              <a:rPr lang="en-US" altLang="zh-TW">
                <a:ea typeface="新細明體" charset="-120"/>
              </a:rPr>
              <a:t>Taste: Chemoreceptors</a:t>
            </a:r>
          </a:p>
        </p:txBody>
      </p:sp>
      <p:pic>
        <p:nvPicPr>
          <p:cNvPr id="16389" name="Picture 5" descr="10-16_1.jpg                                                    0007E07AMacintosh HD                   ABA78158:">
            <a:extLst>
              <a:ext uri="{FF2B5EF4-FFF2-40B4-BE49-F238E27FC236}">
                <a16:creationId xmlns:a16="http://schemas.microsoft.com/office/drawing/2014/main" id="{D0BD25C6-FB14-4AD2-8FD8-2A67CFF82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55" r="16641" b="3400"/>
          <a:stretch>
            <a:fillRect/>
          </a:stretch>
        </p:blipFill>
        <p:spPr bwMode="auto">
          <a:xfrm>
            <a:off x="3124201" y="1031875"/>
            <a:ext cx="5913438"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32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10-14ab_1.jpg                                                  0007E07AMacintosh HD                   ABA78158:">
            <a:extLst>
              <a:ext uri="{FF2B5EF4-FFF2-40B4-BE49-F238E27FC236}">
                <a16:creationId xmlns:a16="http://schemas.microsoft.com/office/drawing/2014/main" id="{505B20AA-ED64-4BBC-BF35-34B5BC810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54" b="4926"/>
          <a:stretch>
            <a:fillRect/>
          </a:stretch>
        </p:blipFill>
        <p:spPr bwMode="auto">
          <a:xfrm>
            <a:off x="436563" y="987425"/>
            <a:ext cx="809942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3">
            <a:extLst>
              <a:ext uri="{FF2B5EF4-FFF2-40B4-BE49-F238E27FC236}">
                <a16:creationId xmlns:a16="http://schemas.microsoft.com/office/drawing/2014/main" id="{DAD6A43D-AEC6-4F01-BFB6-BFFFE8D52835}"/>
              </a:ext>
            </a:extLst>
          </p:cNvPr>
          <p:cNvSpPr>
            <a:spLocks noGrp="1" noChangeArrowheads="1"/>
          </p:cNvSpPr>
          <p:nvPr>
            <p:ph type="title"/>
          </p:nvPr>
        </p:nvSpPr>
        <p:spPr>
          <a:xfrm>
            <a:off x="196850" y="436563"/>
            <a:ext cx="8763000" cy="503237"/>
          </a:xfrm>
        </p:spPr>
        <p:txBody>
          <a:bodyPr/>
          <a:lstStyle/>
          <a:p>
            <a:pPr eaLnBrk="1" hangingPunct="1">
              <a:defRPr/>
            </a:pPr>
            <a:r>
              <a:rPr lang="en-US" altLang="zh-TW" dirty="0" err="1">
                <a:ea typeface="新細明體" charset="-120"/>
              </a:rPr>
              <a:t>Olfactor</a:t>
            </a:r>
            <a:r>
              <a:rPr lang="en-US" altLang="zh-TW" dirty="0">
                <a:ea typeface="新細明體" charset="-120"/>
              </a:rPr>
              <a:t>: Sense of Smell</a:t>
            </a:r>
          </a:p>
        </p:txBody>
      </p:sp>
    </p:spTree>
    <p:extLst>
      <p:ext uri="{BB962C8B-B14F-4D97-AF65-F5344CB8AC3E}">
        <p14:creationId xmlns:p14="http://schemas.microsoft.com/office/powerpoint/2010/main" val="3576098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1612</Words>
  <Application>Microsoft Macintosh PowerPoint</Application>
  <PresentationFormat>On-screen Show (4:3)</PresentationFormat>
  <Paragraphs>262</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新細明體</vt:lpstr>
      <vt:lpstr>Arial</vt:lpstr>
      <vt:lpstr>Century Gothic</vt:lpstr>
      <vt:lpstr>Courier New</vt:lpstr>
      <vt:lpstr>Palatino Linotype</vt:lpstr>
      <vt:lpstr>Symbol</vt:lpstr>
      <vt:lpstr>Times New Roman</vt:lpstr>
      <vt:lpstr>Executive</vt:lpstr>
      <vt:lpstr>Human Biology</vt:lpstr>
      <vt:lpstr>Sense of Tastes and Smell</vt:lpstr>
      <vt:lpstr>Taste &amp; Smell: Chemical senses</vt:lpstr>
      <vt:lpstr>Smell owns taste</vt:lpstr>
      <vt:lpstr>Flavors vs. smells</vt:lpstr>
      <vt:lpstr>PowerPoint Presentation</vt:lpstr>
      <vt:lpstr>PowerPoint Presentation</vt:lpstr>
      <vt:lpstr>Taste: Chemoreceptors</vt:lpstr>
      <vt:lpstr>Olfactor: Sense of Smell</vt:lpstr>
      <vt:lpstr>Olfactor: Sense of Smell</vt:lpstr>
      <vt:lpstr>PowerPoint Presentation</vt:lpstr>
      <vt:lpstr>Mastication releases gases</vt:lpstr>
      <vt:lpstr>You can taste the smell</vt:lpstr>
      <vt:lpstr>PowerPoint Presentation</vt:lpstr>
      <vt:lpstr>Food preferences &amp; personality form early in life</vt:lpstr>
      <vt:lpstr>We don’t know it all yet</vt:lpstr>
      <vt:lpstr>Aroma &amp; memory</vt:lpstr>
      <vt:lpstr>Tech</vt:lpstr>
      <vt:lpstr>PowerPoint Presentation</vt:lpstr>
      <vt:lpstr>So what? So natural flavor means its made using old technology</vt:lpstr>
      <vt:lpstr>Genetics</vt:lpstr>
      <vt:lpstr>Super Taster</vt:lpstr>
      <vt:lpstr>Pathologis</vt:lpstr>
      <vt:lpstr>Sense of Hearing and Equilibrium</vt:lpstr>
      <vt:lpstr>3 Parts</vt:lpstr>
      <vt:lpstr>Outer (External) Ear</vt:lpstr>
      <vt:lpstr>Auricle</vt:lpstr>
      <vt:lpstr>External Acoustic Meatus</vt:lpstr>
      <vt:lpstr>Eardrum</vt:lpstr>
      <vt:lpstr>Middle Ear  (Tympanic Cavity)</vt:lpstr>
      <vt:lpstr>Auditory Tube Eustachian Tube</vt:lpstr>
      <vt:lpstr>PowerPoint Presentation</vt:lpstr>
      <vt:lpstr>Auditory Ossicles</vt:lpstr>
      <vt:lpstr>Inner (Internal) Ear</vt:lpstr>
      <vt:lpstr>Labyrinth</vt:lpstr>
      <vt:lpstr>Semicircular Canals and Cochlea</vt:lpstr>
      <vt:lpstr>Cochlea Cont.</vt:lpstr>
      <vt:lpstr>Spiral Organ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Nerve Pathways</vt:lpstr>
      <vt:lpstr>Sense of Equilibrium</vt:lpstr>
      <vt:lpstr>Static Equilibrium</vt:lpstr>
      <vt:lpstr>Dynamic Equilibrium</vt:lpstr>
      <vt:lpstr>PowerPoint Presentation</vt:lpstr>
      <vt:lpstr>References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Meida</dc:creator>
  <cp:lastModifiedBy>Wiwit Ananda Wahyu Setyaningsih</cp:lastModifiedBy>
  <cp:revision>31</cp:revision>
  <dcterms:created xsi:type="dcterms:W3CDTF">2012-02-07T15:22:14Z</dcterms:created>
  <dcterms:modified xsi:type="dcterms:W3CDTF">2020-11-21T04:17:24Z</dcterms:modified>
</cp:coreProperties>
</file>