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sldIdLst>
    <p:sldId id="256" r:id="rId2"/>
    <p:sldId id="287" r:id="rId3"/>
    <p:sldId id="296" r:id="rId4"/>
    <p:sldId id="297" r:id="rId5"/>
    <p:sldId id="298" r:id="rId6"/>
    <p:sldId id="273" r:id="rId7"/>
    <p:sldId id="258" r:id="rId8"/>
    <p:sldId id="294" r:id="rId9"/>
    <p:sldId id="300" r:id="rId10"/>
    <p:sldId id="295" r:id="rId11"/>
    <p:sldId id="259" r:id="rId12"/>
    <p:sldId id="260" r:id="rId13"/>
    <p:sldId id="261" r:id="rId14"/>
    <p:sldId id="262" r:id="rId15"/>
    <p:sldId id="302" r:id="rId16"/>
    <p:sldId id="303" r:id="rId17"/>
    <p:sldId id="304" r:id="rId18"/>
    <p:sldId id="305" r:id="rId19"/>
    <p:sldId id="290" r:id="rId20"/>
    <p:sldId id="270" r:id="rId21"/>
    <p:sldId id="291" r:id="rId22"/>
    <p:sldId id="337" r:id="rId23"/>
    <p:sldId id="338" r:id="rId24"/>
    <p:sldId id="334" r:id="rId25"/>
    <p:sldId id="335" r:id="rId26"/>
    <p:sldId id="336" r:id="rId27"/>
    <p:sldId id="310" r:id="rId28"/>
    <p:sldId id="307" r:id="rId29"/>
    <p:sldId id="308" r:id="rId30"/>
    <p:sldId id="309" r:id="rId31"/>
    <p:sldId id="276" r:id="rId32"/>
    <p:sldId id="277" r:id="rId33"/>
    <p:sldId id="311" r:id="rId34"/>
    <p:sldId id="312" r:id="rId35"/>
    <p:sldId id="313" r:id="rId36"/>
    <p:sldId id="263" r:id="rId37"/>
    <p:sldId id="267" r:id="rId38"/>
    <p:sldId id="320" r:id="rId39"/>
    <p:sldId id="271" r:id="rId40"/>
    <p:sldId id="360" r:id="rId41"/>
    <p:sldId id="288" r:id="rId42"/>
    <p:sldId id="353" r:id="rId43"/>
    <p:sldId id="293" r:id="rId44"/>
    <p:sldId id="354" r:id="rId45"/>
    <p:sldId id="356" r:id="rId46"/>
    <p:sldId id="357" r:id="rId47"/>
    <p:sldId id="358" r:id="rId48"/>
    <p:sldId id="359" r:id="rId49"/>
    <p:sldId id="361" r:id="rId50"/>
    <p:sldId id="314" r:id="rId51"/>
    <p:sldId id="315" r:id="rId52"/>
    <p:sldId id="316" r:id="rId53"/>
    <p:sldId id="317" r:id="rId54"/>
    <p:sldId id="318" r:id="rId55"/>
    <p:sldId id="342" r:id="rId56"/>
    <p:sldId id="343" r:id="rId57"/>
    <p:sldId id="344" r:id="rId58"/>
    <p:sldId id="345" r:id="rId59"/>
    <p:sldId id="346" r:id="rId60"/>
    <p:sldId id="347" r:id="rId61"/>
    <p:sldId id="348" r:id="rId62"/>
    <p:sldId id="349" r:id="rId63"/>
    <p:sldId id="350" r:id="rId64"/>
    <p:sldId id="351" r:id="rId65"/>
    <p:sldId id="352" r:id="rId66"/>
    <p:sldId id="319" r:id="rId67"/>
    <p:sldId id="321" r:id="rId68"/>
    <p:sldId id="339" r:id="rId69"/>
    <p:sldId id="340" r:id="rId70"/>
    <p:sldId id="322" r:id="rId71"/>
    <p:sldId id="323" r:id="rId72"/>
    <p:sldId id="278" r:id="rId73"/>
    <p:sldId id="341" r:id="rId74"/>
    <p:sldId id="269" r:id="rId75"/>
    <p:sldId id="280" r:id="rId76"/>
    <p:sldId id="283" r:id="rId77"/>
    <p:sldId id="274" r:id="rId78"/>
    <p:sldId id="284" r:id="rId79"/>
    <p:sldId id="285" r:id="rId80"/>
    <p:sldId id="333" r:id="rId81"/>
    <p:sldId id="286" r:id="rId82"/>
    <p:sldId id="264" r:id="rId83"/>
    <p:sldId id="265" r:id="rId84"/>
    <p:sldId id="266" r:id="rId85"/>
    <p:sldId id="272" r:id="rId86"/>
    <p:sldId id="301" r:id="rId87"/>
    <p:sldId id="281" r:id="rId88"/>
    <p:sldId id="292" r:id="rId89"/>
    <p:sldId id="324" r:id="rId90"/>
    <p:sldId id="325" r:id="rId91"/>
    <p:sldId id="326" r:id="rId92"/>
    <p:sldId id="327" r:id="rId93"/>
    <p:sldId id="328" r:id="rId94"/>
    <p:sldId id="329" r:id="rId95"/>
    <p:sldId id="330" r:id="rId96"/>
    <p:sldId id="331" r:id="rId97"/>
    <p:sldId id="332" r:id="rId9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3FC0B6-EC33-462C-B5E8-FFD1C68C4CE4}" type="datetimeFigureOut">
              <a:rPr lang="en-US" smtClean="0"/>
              <a:pPr/>
              <a:t>2/12/2018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1D64CB-F76D-4711-8C7D-4882F4A4442D}" type="slidenum">
              <a:rPr lang="en-US" smtClean="0"/>
              <a:pPr/>
              <a:t>‹#›</a:t>
            </a:fld>
            <a:endParaRPr lang="en-US"/>
          </a:p>
        </p:txBody>
      </p:sp>
    </p:spTree>
    <p:extLst>
      <p:ext uri="{BB962C8B-B14F-4D97-AF65-F5344CB8AC3E}">
        <p14:creationId xmlns="" xmlns:p14="http://schemas.microsoft.com/office/powerpoint/2010/main" val="399152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Ask the students to classify these stimuli as external, internal, or combination of both.</a:t>
            </a:r>
          </a:p>
          <a:p>
            <a:endParaRPr lang="en-US" altLang="en-US" smtClean="0">
              <a:latin typeface="Arial" panose="020B0604020202020204" pitchFamily="34" charset="0"/>
            </a:endParaRPr>
          </a:p>
          <a:p>
            <a:r>
              <a:rPr lang="en-US" altLang="en-US" smtClean="0">
                <a:latin typeface="Arial" panose="020B0604020202020204" pitchFamily="34" charset="0"/>
              </a:rPr>
              <a:t>Pictures from:</a:t>
            </a:r>
          </a:p>
          <a:p>
            <a:r>
              <a:rPr lang="en-US" altLang="en-US" smtClean="0">
                <a:latin typeface="Arial" panose="020B0604020202020204" pitchFamily="34" charset="0"/>
              </a:rPr>
              <a:t>http://www.terrylove.com/images/mean_dog.jpg</a:t>
            </a:r>
          </a:p>
          <a:p>
            <a:r>
              <a:rPr lang="en-US" altLang="en-US" smtClean="0">
                <a:latin typeface="Arial" panose="020B0604020202020204" pitchFamily="34" charset="0"/>
              </a:rPr>
              <a:t>http://ww-recipes.net/wp-content/uploads/2008/07/weight-watchers-snickers-candy-bar-recipe.jpg</a:t>
            </a:r>
          </a:p>
          <a:p>
            <a:r>
              <a:rPr lang="en-US" altLang="en-US" smtClean="0">
                <a:latin typeface="Arial" panose="020B0604020202020204" pitchFamily="34" charset="0"/>
              </a:rPr>
              <a:t>http://4.bp.blogspot.com/_axq6RYBy3y0/SdhgTpVDTKI/AAAAAAAAAQM/o2qCmfSVHIg/s400/balloon-pop.jpg</a:t>
            </a:r>
          </a:p>
          <a:p>
            <a:endParaRPr lang="en-US" altLang="en-US"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A2A0750D-AE06-4F98-9C14-92D9DDCC9183}" type="slidenum">
              <a:rPr lang="en-US" altLang="en-US" sz="1200"/>
              <a:pPr eaLnBrk="1" hangingPunct="1"/>
              <a:t>25</a:t>
            </a:fld>
            <a:endParaRPr lang="en-US" altLang="en-US" sz="1200"/>
          </a:p>
        </p:txBody>
      </p:sp>
    </p:spTree>
    <p:extLst>
      <p:ext uri="{BB962C8B-B14F-4D97-AF65-F5344CB8AC3E}">
        <p14:creationId xmlns="" xmlns:p14="http://schemas.microsoft.com/office/powerpoint/2010/main" val="359389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Picture from:</a:t>
            </a:r>
          </a:p>
          <a:p>
            <a:r>
              <a:rPr lang="en-US" altLang="en-US" smtClean="0">
                <a:latin typeface="Arial" panose="020B0604020202020204" pitchFamily="34" charset="0"/>
              </a:rPr>
              <a:t>http://geekswithblogs.net/images/geekswithblogs_net/jkhines/Running_Away.gif</a:t>
            </a:r>
          </a:p>
          <a:p>
            <a:endParaRPr lang="en-US" altLang="en-US"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fld id="{D0881702-7C1C-4156-B3A0-42FD6EC2C79A}" type="slidenum">
              <a:rPr lang="en-US" altLang="en-US" sz="1200"/>
              <a:pPr eaLnBrk="1" hangingPunct="1"/>
              <a:t>26</a:t>
            </a:fld>
            <a:endParaRPr lang="en-US" altLang="en-US" sz="1200"/>
          </a:p>
        </p:txBody>
      </p:sp>
    </p:spTree>
    <p:extLst>
      <p:ext uri="{BB962C8B-B14F-4D97-AF65-F5344CB8AC3E}">
        <p14:creationId xmlns="" xmlns:p14="http://schemas.microsoft.com/office/powerpoint/2010/main" val="3097771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77618291-687B-4128-AF5C-B3E878FC9F91}" type="datetimeFigureOut">
              <a:rPr lang="id-ID" smtClean="0"/>
              <a:pPr/>
              <a:t>12/02/2018</a:t>
            </a:fld>
            <a:endParaRPr lang="id-ID"/>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d-ID"/>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F298A3C-18CE-4F73-918E-1D11A20C241F}"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618291-687B-4128-AF5C-B3E878FC9F91}" type="datetimeFigureOut">
              <a:rPr lang="id-ID" smtClean="0"/>
              <a:pPr/>
              <a:t>12/02/2018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F298A3C-18CE-4F73-918E-1D11A20C241F}"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77618291-687B-4128-AF5C-B3E878FC9F91}" type="datetimeFigureOut">
              <a:rPr lang="id-ID" smtClean="0"/>
              <a:pPr/>
              <a:t>12/02/2018</a:t>
            </a:fld>
            <a:endParaRPr lang="id-ID"/>
          </a:p>
        </p:txBody>
      </p:sp>
      <p:sp>
        <p:nvSpPr>
          <p:cNvPr id="5" name="Footer Placeholder 4"/>
          <p:cNvSpPr>
            <a:spLocks noGrp="1"/>
          </p:cNvSpPr>
          <p:nvPr>
            <p:ph type="ftr" sz="quarter" idx="11"/>
          </p:nvPr>
        </p:nvSpPr>
        <p:spPr>
          <a:xfrm>
            <a:off x="457201" y="6248207"/>
            <a:ext cx="5573483" cy="365125"/>
          </a:xfrm>
        </p:spPr>
        <p:txBody>
          <a:bodyPr/>
          <a:lstStyle/>
          <a:p>
            <a:endParaRPr lang="id-ID"/>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F298A3C-18CE-4F73-918E-1D11A20C241F}"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685EF3AF-CE7D-4590-83E8-90AC316048A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7618291-687B-4128-AF5C-B3E878FC9F91}" type="datetimeFigureOut">
              <a:rPr lang="id-ID" smtClean="0"/>
              <a:pPr/>
              <a:t>12/02/2018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298A3C-18CE-4F73-918E-1D11A20C241F}"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7618291-687B-4128-AF5C-B3E878FC9F91}" type="datetimeFigureOut">
              <a:rPr lang="id-ID" smtClean="0"/>
              <a:pPr/>
              <a:t>12/02/2018</a:t>
            </a:fld>
            <a:endParaRPr lang="id-ID"/>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F298A3C-18CE-4F73-918E-1D11A20C241F}" type="slidenum">
              <a:rPr lang="id-ID" smtClean="0"/>
              <a:pPr/>
              <a:t>‹#›</a:t>
            </a:fld>
            <a:endParaRPr lang="id-ID"/>
          </a:p>
        </p:txBody>
      </p:sp>
      <p:sp>
        <p:nvSpPr>
          <p:cNvPr id="14" name="Footer Placeholder 13"/>
          <p:cNvSpPr>
            <a:spLocks noGrp="1"/>
          </p:cNvSpPr>
          <p:nvPr>
            <p:ph type="ftr" sz="quarter" idx="12"/>
          </p:nvPr>
        </p:nvSpPr>
        <p:spPr/>
        <p:txBody>
          <a:bodyPr/>
          <a:lstStyle/>
          <a:p>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7618291-687B-4128-AF5C-B3E878FC9F91}" type="datetimeFigureOut">
              <a:rPr lang="id-ID" smtClean="0"/>
              <a:pPr/>
              <a:t>12/02/2018</a:t>
            </a:fld>
            <a:endParaRPr lang="id-ID"/>
          </a:p>
        </p:txBody>
      </p:sp>
      <p:sp>
        <p:nvSpPr>
          <p:cNvPr id="10" name="Slide Number Placeholder 9"/>
          <p:cNvSpPr>
            <a:spLocks noGrp="1"/>
          </p:cNvSpPr>
          <p:nvPr>
            <p:ph type="sldNum" sz="quarter" idx="16"/>
          </p:nvPr>
        </p:nvSpPr>
        <p:spPr/>
        <p:txBody>
          <a:bodyPr rtlCol="0"/>
          <a:lstStyle/>
          <a:p>
            <a:fld id="{7F298A3C-18CE-4F73-918E-1D11A20C241F}" type="slidenum">
              <a:rPr lang="id-ID" smtClean="0"/>
              <a:pPr/>
              <a:t>‹#›</a:t>
            </a:fld>
            <a:endParaRPr lang="id-ID"/>
          </a:p>
        </p:txBody>
      </p:sp>
      <p:sp>
        <p:nvSpPr>
          <p:cNvPr id="12" name="Footer Placeholder 11"/>
          <p:cNvSpPr>
            <a:spLocks noGrp="1"/>
          </p:cNvSpPr>
          <p:nvPr>
            <p:ph type="ftr" sz="quarter" idx="17"/>
          </p:nvPr>
        </p:nvSpPr>
        <p:spPr/>
        <p:txBody>
          <a:bodyPr rtlCol="0"/>
          <a:lstStyle/>
          <a:p>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77618291-687B-4128-AF5C-B3E878FC9F91}" type="datetimeFigureOut">
              <a:rPr lang="id-ID" smtClean="0"/>
              <a:pPr/>
              <a:t>12/02/2018</a:t>
            </a:fld>
            <a:endParaRPr lang="id-ID"/>
          </a:p>
        </p:txBody>
      </p:sp>
      <p:sp>
        <p:nvSpPr>
          <p:cNvPr id="12" name="Slide Number Placeholder 11"/>
          <p:cNvSpPr>
            <a:spLocks noGrp="1"/>
          </p:cNvSpPr>
          <p:nvPr>
            <p:ph type="sldNum" sz="quarter" idx="16"/>
          </p:nvPr>
        </p:nvSpPr>
        <p:spPr/>
        <p:txBody>
          <a:bodyPr rtlCol="0"/>
          <a:lstStyle/>
          <a:p>
            <a:fld id="{7F298A3C-18CE-4F73-918E-1D11A20C241F}" type="slidenum">
              <a:rPr lang="id-ID" smtClean="0"/>
              <a:pPr/>
              <a:t>‹#›</a:t>
            </a:fld>
            <a:endParaRPr lang="id-ID"/>
          </a:p>
        </p:txBody>
      </p:sp>
      <p:sp>
        <p:nvSpPr>
          <p:cNvPr id="14" name="Footer Placeholder 13"/>
          <p:cNvSpPr>
            <a:spLocks noGrp="1"/>
          </p:cNvSpPr>
          <p:nvPr>
            <p:ph type="ftr" sz="quarter" idx="17"/>
          </p:nvPr>
        </p:nvSpPr>
        <p:spPr/>
        <p:txBody>
          <a:bodyPr rtlCol="0"/>
          <a:lstStyle/>
          <a:p>
            <a:endParaRPr lang="id-ID"/>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7618291-687B-4128-AF5C-B3E878FC9F91}" type="datetimeFigureOut">
              <a:rPr lang="id-ID" smtClean="0"/>
              <a:pPr/>
              <a:t>12/02/2018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F298A3C-18CE-4F73-918E-1D11A20C241F}"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618291-687B-4128-AF5C-B3E878FC9F91}" type="datetimeFigureOut">
              <a:rPr lang="id-ID" smtClean="0"/>
              <a:pPr/>
              <a:t>12/02/2018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F298A3C-18CE-4F73-918E-1D11A20C241F}"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7618291-687B-4128-AF5C-B3E878FC9F91}" type="datetimeFigureOut">
              <a:rPr lang="id-ID" smtClean="0"/>
              <a:pPr/>
              <a:t>12/02/2018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F298A3C-18CE-4F73-918E-1D11A20C241F}" type="slidenum">
              <a:rPr lang="id-ID" smtClean="0"/>
              <a:pPr/>
              <a:t>‹#›</a:t>
            </a:fld>
            <a:endParaRPr lang="id-ID"/>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77618291-687B-4128-AF5C-B3E878FC9F91}" type="datetimeFigureOut">
              <a:rPr lang="id-ID" smtClean="0"/>
              <a:pPr/>
              <a:t>12/02/2018</a:t>
            </a:fld>
            <a:endParaRPr lang="id-ID"/>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F298A3C-18CE-4F73-918E-1D11A20C241F}" type="slidenum">
              <a:rPr lang="id-ID" smtClean="0"/>
              <a:pPr/>
              <a:t>‹#›</a:t>
            </a:fld>
            <a:endParaRPr lang="id-ID"/>
          </a:p>
        </p:txBody>
      </p:sp>
      <p:sp>
        <p:nvSpPr>
          <p:cNvPr id="14" name="Footer Placeholder 13"/>
          <p:cNvSpPr>
            <a:spLocks noGrp="1"/>
          </p:cNvSpPr>
          <p:nvPr>
            <p:ph type="ftr" sz="quarter" idx="12"/>
          </p:nvPr>
        </p:nvSpPr>
        <p:spPr>
          <a:xfrm>
            <a:off x="1600200" y="6248206"/>
            <a:ext cx="4572000" cy="365125"/>
          </a:xfrm>
        </p:spPr>
        <p:txBody>
          <a:bodyPr rtlCol="0"/>
          <a:lstStyle/>
          <a:p>
            <a:endParaRPr lang="id-ID"/>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7618291-687B-4128-AF5C-B3E878FC9F91}" type="datetimeFigureOut">
              <a:rPr lang="id-ID" smtClean="0"/>
              <a:pPr/>
              <a:t>12/02/2018</a:t>
            </a:fld>
            <a:endParaRPr lang="id-ID"/>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d-ID"/>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F298A3C-18CE-4F73-918E-1D11A20C241F}"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8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www.news-medical.net/health/What-are-Hormones.aspx"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Introduction to endocrinology</a:t>
            </a:r>
            <a:endParaRPr lang="id-ID" dirty="0"/>
          </a:p>
        </p:txBody>
      </p:sp>
      <p:sp>
        <p:nvSpPr>
          <p:cNvPr id="3" name="Subtitle 2"/>
          <p:cNvSpPr>
            <a:spLocks noGrp="1"/>
          </p:cNvSpPr>
          <p:nvPr>
            <p:ph type="subTitle" idx="1"/>
          </p:nvPr>
        </p:nvSpPr>
        <p:spPr/>
        <p:txBody>
          <a:bodyPr>
            <a:normAutofit fontScale="77500" lnSpcReduction="20000"/>
          </a:bodyPr>
          <a:lstStyle/>
          <a:p>
            <a:r>
              <a:rPr lang="id-ID" dirty="0" smtClean="0"/>
              <a:t>Dicky Moch Rizal</a:t>
            </a:r>
          </a:p>
          <a:p>
            <a:r>
              <a:rPr lang="id-ID" dirty="0" smtClean="0"/>
              <a:t>Dept. Of Physiology, Fac. Of Medicine, Gadjah Mada University</a:t>
            </a: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fontAlgn="auto" hangingPunct="1">
              <a:spcAft>
                <a:spcPts val="0"/>
              </a:spcAft>
              <a:defRPr/>
            </a:pPr>
            <a:r>
              <a:rPr lang="en-US" b="1" smtClean="0">
                <a:solidFill>
                  <a:srgbClr val="FF0000"/>
                </a:solidFill>
                <a:latin typeface="Arial" charset="0"/>
              </a:rPr>
              <a:t>Jim Ferguson</a:t>
            </a:r>
            <a:br>
              <a:rPr lang="en-US" b="1" smtClean="0">
                <a:solidFill>
                  <a:srgbClr val="FF0000"/>
                </a:solidFill>
                <a:latin typeface="Arial" charset="0"/>
              </a:rPr>
            </a:br>
            <a:r>
              <a:rPr lang="en-US" smtClean="0">
                <a:solidFill>
                  <a:schemeClr val="tx1"/>
                </a:solidFill>
                <a:latin typeface="Arial" charset="0"/>
              </a:rPr>
              <a:t>1947-2002</a:t>
            </a:r>
          </a:p>
        </p:txBody>
      </p:sp>
      <p:pic>
        <p:nvPicPr>
          <p:cNvPr id="14339" name="Picture 3" descr="M:\Jim Ferguson.jpg"/>
          <p:cNvPicPr>
            <a:picLocks noChangeAspect="1" noChangeArrowheads="1"/>
          </p:cNvPicPr>
          <p:nvPr/>
        </p:nvPicPr>
        <p:blipFill>
          <a:blip r:embed="rId2" cstate="print"/>
          <a:srcRect/>
          <a:stretch>
            <a:fillRect/>
          </a:stretch>
        </p:blipFill>
        <p:spPr bwMode="auto">
          <a:xfrm>
            <a:off x="5715000" y="2133600"/>
            <a:ext cx="2759075" cy="3962400"/>
          </a:xfrm>
          <a:prstGeom prst="rect">
            <a:avLst/>
          </a:prstGeom>
          <a:noFill/>
          <a:ln w="9525">
            <a:noFill/>
            <a:miter lim="800000"/>
            <a:headEnd/>
            <a:tailEnd/>
          </a:ln>
        </p:spPr>
      </p:pic>
      <p:sp>
        <p:nvSpPr>
          <p:cNvPr id="14340" name="Text Box 4"/>
          <p:cNvSpPr txBox="1">
            <a:spLocks noChangeArrowheads="1"/>
          </p:cNvSpPr>
          <p:nvPr/>
        </p:nvSpPr>
        <p:spPr bwMode="auto">
          <a:xfrm>
            <a:off x="762000" y="2057400"/>
            <a:ext cx="4648200" cy="3937000"/>
          </a:xfrm>
          <a:prstGeom prst="rect">
            <a:avLst/>
          </a:prstGeom>
          <a:noFill/>
          <a:ln w="9525">
            <a:noFill/>
            <a:miter lim="800000"/>
            <a:headEnd/>
            <a:tailEnd/>
          </a:ln>
        </p:spPr>
        <p:txBody>
          <a:bodyPr>
            <a:spAutoFit/>
          </a:bodyPr>
          <a:lstStyle/>
          <a:p>
            <a:pPr>
              <a:spcBef>
                <a:spcPct val="50000"/>
              </a:spcBef>
              <a:buFontTx/>
              <a:buChar char="•"/>
            </a:pPr>
            <a:r>
              <a:rPr lang="en-US" sz="2800"/>
              <a:t>Famous cardiovascular physiologist</a:t>
            </a:r>
          </a:p>
          <a:p>
            <a:pPr>
              <a:spcBef>
                <a:spcPct val="50000"/>
              </a:spcBef>
              <a:buFontTx/>
              <a:buChar char="•"/>
            </a:pPr>
            <a:r>
              <a:rPr lang="en-US" sz="2800"/>
              <a:t>Truly understood “Starling’s Law”</a:t>
            </a:r>
          </a:p>
          <a:p>
            <a:pPr>
              <a:spcBef>
                <a:spcPct val="50000"/>
              </a:spcBef>
              <a:buFontTx/>
              <a:buChar char="•"/>
            </a:pPr>
            <a:r>
              <a:rPr lang="en-US" sz="2800"/>
              <a:t>Disputed that the main purpose of the cardiovascular system was to deliver hormones. </a:t>
            </a:r>
          </a:p>
        </p:txBody>
      </p:sp>
    </p:spTree>
    <p:extLst>
      <p:ext uri="{BB962C8B-B14F-4D97-AF65-F5344CB8AC3E}">
        <p14:creationId xmlns="" xmlns:p14="http://schemas.microsoft.com/office/powerpoint/2010/main" val="1753046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899592" y="404668"/>
          <a:ext cx="7200800" cy="6164485"/>
        </p:xfrm>
        <a:graphic>
          <a:graphicData uri="http://schemas.openxmlformats.org/drawingml/2006/table">
            <a:tbl>
              <a:tblPr/>
              <a:tblGrid>
                <a:gridCol w="1728192"/>
                <a:gridCol w="5472608"/>
              </a:tblGrid>
              <a:tr h="561460">
                <a:tc>
                  <a:txBody>
                    <a:bodyPr/>
                    <a:lstStyle/>
                    <a:p>
                      <a:pPr algn="ctr"/>
                      <a:r>
                        <a:rPr lang="id-ID" sz="1600" dirty="0">
                          <a:latin typeface="arial"/>
                        </a:rPr>
                        <a:t>1889</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D098FC"/>
                      </a:solidFill>
                      <a:prstDash val="solid"/>
                      <a:round/>
                      <a:headEnd type="none" w="med" len="med"/>
                      <a:tailEnd type="none" w="med" len="med"/>
                    </a:lnR>
                    <a:lnT w="9525" cap="flat" cmpd="sng" algn="ctr">
                      <a:solidFill>
                        <a:srgbClr val="0013E6"/>
                      </a:solidFill>
                      <a:prstDash val="solid"/>
                      <a:round/>
                      <a:headEnd type="none" w="med" len="med"/>
                      <a:tailEnd type="none" w="med" len="med"/>
                    </a:lnT>
                    <a:lnB w="9525" cap="flat" cmpd="sng" algn="ctr">
                      <a:solidFill>
                        <a:srgbClr val="6013E6"/>
                      </a:solidFill>
                      <a:prstDash val="solid"/>
                      <a:round/>
                      <a:headEnd type="none" w="med" len="med"/>
                      <a:tailEnd type="none" w="med" len="med"/>
                    </a:lnB>
                    <a:solidFill>
                      <a:srgbClr val="F2F2F2"/>
                    </a:solidFill>
                  </a:tcPr>
                </a:tc>
                <a:tc>
                  <a:txBody>
                    <a:bodyPr/>
                    <a:lstStyle/>
                    <a:p>
                      <a:r>
                        <a:rPr lang="id-ID" sz="1800" dirty="0">
                          <a:latin typeface="arial"/>
                        </a:rPr>
                        <a:t>Brown-Séquard self-administers testis extracts</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1098FC"/>
                      </a:solidFill>
                      <a:prstDash val="solid"/>
                      <a:round/>
                      <a:headEnd type="none" w="med" len="med"/>
                      <a:tailEnd type="none" w="med" len="med"/>
                    </a:lnT>
                    <a:lnB w="9525" cap="flat" cmpd="sng" algn="ctr">
                      <a:solidFill>
                        <a:srgbClr val="2093FC"/>
                      </a:solidFill>
                      <a:prstDash val="solid"/>
                      <a:round/>
                      <a:headEnd type="none" w="med" len="med"/>
                      <a:tailEnd type="none" w="med" len="med"/>
                    </a:lnB>
                    <a:solidFill>
                      <a:srgbClr val="F2F2F2"/>
                    </a:solidFill>
                  </a:tcPr>
                </a:tc>
              </a:tr>
              <a:tr h="561460">
                <a:tc>
                  <a:txBody>
                    <a:bodyPr/>
                    <a:lstStyle/>
                    <a:p>
                      <a:pPr algn="ctr"/>
                      <a:r>
                        <a:rPr lang="id-ID" sz="1600" dirty="0">
                          <a:latin typeface="arial"/>
                        </a:rPr>
                        <a:t>1891</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D098FC"/>
                      </a:solidFill>
                      <a:prstDash val="solid"/>
                      <a:round/>
                      <a:headEnd type="none" w="med" len="med"/>
                      <a:tailEnd type="none" w="med" len="med"/>
                    </a:lnR>
                    <a:lnT w="9525" cap="flat" cmpd="sng" algn="ctr">
                      <a:solidFill>
                        <a:srgbClr val="6013E6"/>
                      </a:solidFill>
                      <a:prstDash val="solid"/>
                      <a:round/>
                      <a:headEnd type="none" w="med" len="med"/>
                      <a:tailEnd type="none" w="med" len="med"/>
                    </a:lnT>
                    <a:lnB w="9525" cap="flat" cmpd="sng" algn="ctr">
                      <a:solidFill>
                        <a:srgbClr val="70E6F9"/>
                      </a:solidFill>
                      <a:prstDash val="solid"/>
                      <a:round/>
                      <a:headEnd type="none" w="med" len="med"/>
                      <a:tailEnd type="none" w="med" len="med"/>
                    </a:lnB>
                    <a:solidFill>
                      <a:srgbClr val="FAFAFA"/>
                    </a:solidFill>
                  </a:tcPr>
                </a:tc>
                <a:tc>
                  <a:txBody>
                    <a:bodyPr/>
                    <a:lstStyle/>
                    <a:p>
                      <a:r>
                        <a:rPr lang="en-US" sz="1800" dirty="0">
                          <a:latin typeface="arial"/>
                        </a:rPr>
                        <a:t>Murray treats </a:t>
                      </a:r>
                      <a:r>
                        <a:rPr lang="en-US" sz="1800" dirty="0" err="1">
                          <a:latin typeface="arial"/>
                        </a:rPr>
                        <a:t>myxoedema</a:t>
                      </a:r>
                      <a:r>
                        <a:rPr lang="en-US" sz="1800" dirty="0">
                          <a:latin typeface="arial"/>
                        </a:rPr>
                        <a:t> with thyroid extract</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2093FC"/>
                      </a:solidFill>
                      <a:prstDash val="solid"/>
                      <a:round/>
                      <a:headEnd type="none" w="med" len="med"/>
                      <a:tailEnd type="none" w="med" len="med"/>
                    </a:lnT>
                    <a:lnB w="9525" cap="flat" cmpd="sng" algn="ctr">
                      <a:solidFill>
                        <a:srgbClr val="A095FC"/>
                      </a:solidFill>
                      <a:prstDash val="solid"/>
                      <a:round/>
                      <a:headEnd type="none" w="med" len="med"/>
                      <a:tailEnd type="none" w="med" len="med"/>
                    </a:lnB>
                    <a:solidFill>
                      <a:srgbClr val="FAFAFA"/>
                    </a:solidFill>
                  </a:tcPr>
                </a:tc>
              </a:tr>
              <a:tr h="605268">
                <a:tc>
                  <a:txBody>
                    <a:bodyPr/>
                    <a:lstStyle/>
                    <a:p>
                      <a:pPr algn="ctr"/>
                      <a:r>
                        <a:rPr lang="id-ID" sz="1600" dirty="0">
                          <a:latin typeface="arial"/>
                        </a:rPr>
                        <a:t>1894</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D098FC"/>
                      </a:solidFill>
                      <a:prstDash val="solid"/>
                      <a:round/>
                      <a:headEnd type="none" w="med" len="med"/>
                      <a:tailEnd type="none" w="med" len="med"/>
                    </a:lnR>
                    <a:lnT w="9525" cap="flat" cmpd="sng" algn="ctr">
                      <a:solidFill>
                        <a:srgbClr val="70E6F9"/>
                      </a:solidFill>
                      <a:prstDash val="solid"/>
                      <a:round/>
                      <a:headEnd type="none" w="med" len="med"/>
                      <a:tailEnd type="none" w="med" len="med"/>
                    </a:lnT>
                    <a:lnB w="9525" cap="flat" cmpd="sng" algn="ctr">
                      <a:solidFill>
                        <a:srgbClr val="5098FC"/>
                      </a:solidFill>
                      <a:prstDash val="solid"/>
                      <a:round/>
                      <a:headEnd type="none" w="med" len="med"/>
                      <a:tailEnd type="none" w="med" len="med"/>
                    </a:lnB>
                    <a:solidFill>
                      <a:srgbClr val="F2F2F2"/>
                    </a:solidFill>
                  </a:tcPr>
                </a:tc>
                <a:tc>
                  <a:txBody>
                    <a:bodyPr/>
                    <a:lstStyle/>
                    <a:p>
                      <a:r>
                        <a:rPr lang="en-US" sz="1800" dirty="0">
                          <a:latin typeface="arial"/>
                        </a:rPr>
                        <a:t>Oliver and Schaefer describe epinephrine</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A095FC"/>
                      </a:solidFill>
                      <a:prstDash val="solid"/>
                      <a:round/>
                      <a:headEnd type="none" w="med" len="med"/>
                      <a:tailEnd type="none" w="med" len="med"/>
                    </a:lnT>
                    <a:lnB w="9525" cap="flat" cmpd="sng" algn="ctr">
                      <a:solidFill>
                        <a:srgbClr val="2099FC"/>
                      </a:solidFill>
                      <a:prstDash val="solid"/>
                      <a:round/>
                      <a:headEnd type="none" w="med" len="med"/>
                      <a:tailEnd type="none" w="med" len="med"/>
                    </a:lnB>
                    <a:solidFill>
                      <a:srgbClr val="F2F2F2"/>
                    </a:solidFill>
                  </a:tcPr>
                </a:tc>
              </a:tr>
              <a:tr h="561460">
                <a:tc>
                  <a:txBody>
                    <a:bodyPr/>
                    <a:lstStyle/>
                    <a:p>
                      <a:pPr algn="ctr"/>
                      <a:r>
                        <a:rPr lang="id-ID" sz="1600" dirty="0">
                          <a:latin typeface="arial"/>
                        </a:rPr>
                        <a:t>1903</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D098FC"/>
                      </a:solidFill>
                      <a:prstDash val="solid"/>
                      <a:round/>
                      <a:headEnd type="none" w="med" len="med"/>
                      <a:tailEnd type="none" w="med" len="med"/>
                    </a:lnR>
                    <a:lnT w="9525" cap="flat" cmpd="sng" algn="ctr">
                      <a:solidFill>
                        <a:srgbClr val="5098FC"/>
                      </a:solidFill>
                      <a:prstDash val="solid"/>
                      <a:round/>
                      <a:headEnd type="none" w="med" len="med"/>
                      <a:tailEnd type="none" w="med" len="med"/>
                    </a:lnT>
                    <a:lnB w="9525" cap="flat" cmpd="sng" algn="ctr">
                      <a:solidFill>
                        <a:srgbClr val="709B4A"/>
                      </a:solidFill>
                      <a:prstDash val="solid"/>
                      <a:round/>
                      <a:headEnd type="none" w="med" len="med"/>
                      <a:tailEnd type="none" w="med" len="med"/>
                    </a:lnB>
                    <a:solidFill>
                      <a:srgbClr val="FAFAFA"/>
                    </a:solidFill>
                  </a:tcPr>
                </a:tc>
                <a:tc>
                  <a:txBody>
                    <a:bodyPr/>
                    <a:lstStyle/>
                    <a:p>
                      <a:r>
                        <a:rPr lang="en-US" sz="1600" dirty="0" err="1">
                          <a:latin typeface="arial"/>
                        </a:rPr>
                        <a:t>Bayliss</a:t>
                      </a:r>
                      <a:r>
                        <a:rPr lang="en-US" sz="1600" dirty="0">
                          <a:latin typeface="arial"/>
                        </a:rPr>
                        <a:t> and Starling discover </a:t>
                      </a:r>
                      <a:r>
                        <a:rPr lang="en-US" sz="1600" dirty="0" err="1">
                          <a:latin typeface="arial"/>
                        </a:rPr>
                        <a:t>secretin</a:t>
                      </a:r>
                      <a:endParaRPr lang="en-US" sz="1600" dirty="0">
                        <a:latin typeface="arial"/>
                      </a:endParaRP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2099FC"/>
                      </a:solidFill>
                      <a:prstDash val="solid"/>
                      <a:round/>
                      <a:headEnd type="none" w="med" len="med"/>
                      <a:tailEnd type="none" w="med" len="med"/>
                    </a:lnT>
                    <a:lnB w="9525" cap="flat" cmpd="sng" algn="ctr">
                      <a:solidFill>
                        <a:srgbClr val="D095FC"/>
                      </a:solidFill>
                      <a:prstDash val="solid"/>
                      <a:round/>
                      <a:headEnd type="none" w="med" len="med"/>
                      <a:tailEnd type="none" w="med" len="med"/>
                    </a:lnB>
                    <a:solidFill>
                      <a:srgbClr val="FAFAFA"/>
                    </a:solidFill>
                  </a:tcPr>
                </a:tc>
              </a:tr>
              <a:tr h="988475">
                <a:tc>
                  <a:txBody>
                    <a:bodyPr/>
                    <a:lstStyle/>
                    <a:p>
                      <a:pPr algn="ctr"/>
                      <a:r>
                        <a:rPr lang="id-ID" sz="1600" dirty="0">
                          <a:latin typeface="arial"/>
                        </a:rPr>
                        <a:t>1904</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D098FC"/>
                      </a:solidFill>
                      <a:prstDash val="solid"/>
                      <a:round/>
                      <a:headEnd type="none" w="med" len="med"/>
                      <a:tailEnd type="none" w="med" len="med"/>
                    </a:lnR>
                    <a:lnT w="9525" cap="flat" cmpd="sng" algn="ctr">
                      <a:solidFill>
                        <a:srgbClr val="709B4A"/>
                      </a:solidFill>
                      <a:prstDash val="solid"/>
                      <a:round/>
                      <a:headEnd type="none" w="med" len="med"/>
                      <a:tailEnd type="none" w="med" len="med"/>
                    </a:lnT>
                    <a:lnB w="9525" cap="flat" cmpd="sng" algn="ctr">
                      <a:solidFill>
                        <a:srgbClr val="C098FC"/>
                      </a:solidFill>
                      <a:prstDash val="solid"/>
                      <a:round/>
                      <a:headEnd type="none" w="med" len="med"/>
                      <a:tailEnd type="none" w="med" len="med"/>
                    </a:lnB>
                    <a:solidFill>
                      <a:srgbClr val="F2F2F2"/>
                    </a:solidFill>
                  </a:tcPr>
                </a:tc>
                <a:tc>
                  <a:txBody>
                    <a:bodyPr/>
                    <a:lstStyle/>
                    <a:p>
                      <a:r>
                        <a:rPr lang="en-US" sz="1600" dirty="0" err="1">
                          <a:latin typeface="arial"/>
                        </a:rPr>
                        <a:t>Bouin</a:t>
                      </a:r>
                      <a:r>
                        <a:rPr lang="en-US" sz="1600" dirty="0">
                          <a:latin typeface="arial"/>
                        </a:rPr>
                        <a:t> and </a:t>
                      </a:r>
                      <a:r>
                        <a:rPr lang="en-US" sz="1600" dirty="0" err="1">
                          <a:latin typeface="arial"/>
                        </a:rPr>
                        <a:t>Ancel</a:t>
                      </a:r>
                      <a:r>
                        <a:rPr lang="en-US" sz="1600" dirty="0">
                          <a:latin typeface="arial"/>
                        </a:rPr>
                        <a:t> deduce role of the </a:t>
                      </a:r>
                      <a:r>
                        <a:rPr lang="en-US" sz="1600" dirty="0" err="1">
                          <a:latin typeface="arial"/>
                        </a:rPr>
                        <a:t>Leydig</a:t>
                      </a:r>
                      <a:r>
                        <a:rPr lang="en-US" sz="1600" dirty="0">
                          <a:latin typeface="arial"/>
                        </a:rPr>
                        <a:t> cell in male phenotypic differentiation</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D095FC"/>
                      </a:solidFill>
                      <a:prstDash val="solid"/>
                      <a:round/>
                      <a:headEnd type="none" w="med" len="med"/>
                      <a:tailEnd type="none" w="med" len="med"/>
                    </a:lnT>
                    <a:lnB w="9525" cap="flat" cmpd="sng" algn="ctr">
                      <a:solidFill>
                        <a:srgbClr val="B098FC"/>
                      </a:solidFill>
                      <a:prstDash val="solid"/>
                      <a:round/>
                      <a:headEnd type="none" w="med" len="med"/>
                      <a:tailEnd type="none" w="med" len="med"/>
                    </a:lnB>
                    <a:solidFill>
                      <a:srgbClr val="F2F2F2"/>
                    </a:solidFill>
                  </a:tcPr>
                </a:tc>
              </a:tr>
              <a:tr h="988475">
                <a:tc>
                  <a:txBody>
                    <a:bodyPr/>
                    <a:lstStyle/>
                    <a:p>
                      <a:pPr algn="ctr"/>
                      <a:r>
                        <a:rPr lang="id-ID" sz="1600" dirty="0">
                          <a:latin typeface="arial"/>
                        </a:rPr>
                        <a:t>1909</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D098FC"/>
                      </a:solidFill>
                      <a:prstDash val="solid"/>
                      <a:round/>
                      <a:headEnd type="none" w="med" len="med"/>
                      <a:tailEnd type="none" w="med" len="med"/>
                    </a:lnR>
                    <a:lnT w="9525" cap="flat" cmpd="sng" algn="ctr">
                      <a:solidFill>
                        <a:srgbClr val="C098FC"/>
                      </a:solidFill>
                      <a:prstDash val="solid"/>
                      <a:round/>
                      <a:headEnd type="none" w="med" len="med"/>
                      <a:tailEnd type="none" w="med" len="med"/>
                    </a:lnT>
                    <a:lnB w="9525" cap="flat" cmpd="sng" algn="ctr">
                      <a:solidFill>
                        <a:srgbClr val="E0CC77"/>
                      </a:solidFill>
                      <a:prstDash val="solid"/>
                      <a:round/>
                      <a:headEnd type="none" w="med" len="med"/>
                      <a:tailEnd type="none" w="med" len="med"/>
                    </a:lnB>
                    <a:solidFill>
                      <a:srgbClr val="FAFAFA"/>
                    </a:solidFill>
                  </a:tcPr>
                </a:tc>
                <a:tc>
                  <a:txBody>
                    <a:bodyPr/>
                    <a:lstStyle/>
                    <a:p>
                      <a:r>
                        <a:rPr lang="en-US" sz="1600" dirty="0" err="1">
                          <a:latin typeface="arial"/>
                        </a:rPr>
                        <a:t>MacCallum</a:t>
                      </a:r>
                      <a:r>
                        <a:rPr lang="en-US" sz="1600" dirty="0">
                          <a:latin typeface="arial"/>
                        </a:rPr>
                        <a:t> and </a:t>
                      </a:r>
                      <a:r>
                        <a:rPr lang="en-US" sz="1600" dirty="0" err="1">
                          <a:latin typeface="arial"/>
                        </a:rPr>
                        <a:t>Voetlin</a:t>
                      </a:r>
                      <a:r>
                        <a:rPr lang="en-US" sz="1600" dirty="0">
                          <a:latin typeface="arial"/>
                        </a:rPr>
                        <a:t> discover link between parathyroid glands and calcium metabolism</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B098FC"/>
                      </a:solidFill>
                      <a:prstDash val="solid"/>
                      <a:round/>
                      <a:headEnd type="none" w="med" len="med"/>
                      <a:tailEnd type="none" w="med" len="med"/>
                    </a:lnT>
                    <a:lnB w="9525" cap="flat" cmpd="sng" algn="ctr">
                      <a:solidFill>
                        <a:srgbClr val="1097FC"/>
                      </a:solidFill>
                      <a:prstDash val="solid"/>
                      <a:round/>
                      <a:headEnd type="none" w="med" len="med"/>
                      <a:tailEnd type="none" w="med" len="med"/>
                    </a:lnB>
                    <a:solidFill>
                      <a:srgbClr val="FAFAFA"/>
                    </a:solidFill>
                  </a:tcPr>
                </a:tc>
              </a:tr>
              <a:tr h="774967">
                <a:tc>
                  <a:txBody>
                    <a:bodyPr/>
                    <a:lstStyle/>
                    <a:p>
                      <a:pPr algn="ctr"/>
                      <a:r>
                        <a:rPr lang="id-ID" sz="1600" dirty="0">
                          <a:latin typeface="arial"/>
                        </a:rPr>
                        <a:t>1913</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D098FC"/>
                      </a:solidFill>
                      <a:prstDash val="solid"/>
                      <a:round/>
                      <a:headEnd type="none" w="med" len="med"/>
                      <a:tailEnd type="none" w="med" len="med"/>
                    </a:lnR>
                    <a:lnT w="9525" cap="flat" cmpd="sng" algn="ctr">
                      <a:solidFill>
                        <a:srgbClr val="E0CC77"/>
                      </a:solidFill>
                      <a:prstDash val="solid"/>
                      <a:round/>
                      <a:headEnd type="none" w="med" len="med"/>
                      <a:tailEnd type="none" w="med" len="med"/>
                    </a:lnT>
                    <a:lnB w="9525" cap="flat" cmpd="sng" algn="ctr">
                      <a:solidFill>
                        <a:srgbClr val="1094FC"/>
                      </a:solidFill>
                      <a:prstDash val="solid"/>
                      <a:round/>
                      <a:headEnd type="none" w="med" len="med"/>
                      <a:tailEnd type="none" w="med" len="med"/>
                    </a:lnB>
                    <a:solidFill>
                      <a:srgbClr val="F2F2F2"/>
                    </a:solidFill>
                  </a:tcPr>
                </a:tc>
                <a:tc>
                  <a:txBody>
                    <a:bodyPr/>
                    <a:lstStyle/>
                    <a:p>
                      <a:r>
                        <a:rPr lang="en-US" sz="1600" dirty="0" err="1">
                          <a:latin typeface="arial"/>
                        </a:rPr>
                        <a:t>Farmi</a:t>
                      </a:r>
                      <a:r>
                        <a:rPr lang="en-US" sz="1600" dirty="0">
                          <a:latin typeface="arial"/>
                        </a:rPr>
                        <a:t> and von den </a:t>
                      </a:r>
                      <a:r>
                        <a:rPr lang="en-US" sz="1600" dirty="0" err="1">
                          <a:latin typeface="arial"/>
                        </a:rPr>
                        <a:t>Velden</a:t>
                      </a:r>
                      <a:r>
                        <a:rPr lang="en-US" sz="1600" dirty="0">
                          <a:latin typeface="arial"/>
                        </a:rPr>
                        <a:t> treat diabetes </a:t>
                      </a:r>
                      <a:r>
                        <a:rPr lang="en-US" sz="1600" dirty="0" err="1">
                          <a:latin typeface="arial"/>
                        </a:rPr>
                        <a:t>insipidus</a:t>
                      </a:r>
                      <a:r>
                        <a:rPr lang="en-US" sz="1600" dirty="0">
                          <a:latin typeface="arial"/>
                        </a:rPr>
                        <a:t> with posterior pituitary extracts</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1097FC"/>
                      </a:solidFill>
                      <a:prstDash val="solid"/>
                      <a:round/>
                      <a:headEnd type="none" w="med" len="med"/>
                      <a:tailEnd type="none" w="med" len="med"/>
                    </a:lnT>
                    <a:lnB w="9525" cap="flat" cmpd="sng" algn="ctr">
                      <a:solidFill>
                        <a:srgbClr val="C014E6"/>
                      </a:solidFill>
                      <a:prstDash val="solid"/>
                      <a:round/>
                      <a:headEnd type="none" w="med" len="med"/>
                      <a:tailEnd type="none" w="med" len="med"/>
                    </a:lnB>
                    <a:solidFill>
                      <a:srgbClr val="F2F2F2"/>
                    </a:solidFill>
                  </a:tcPr>
                </a:tc>
              </a:tr>
              <a:tr h="561460">
                <a:tc>
                  <a:txBody>
                    <a:bodyPr/>
                    <a:lstStyle/>
                    <a:p>
                      <a:pPr algn="ctr"/>
                      <a:r>
                        <a:rPr lang="id-ID" sz="1600" dirty="0">
                          <a:latin typeface="arial"/>
                        </a:rPr>
                        <a:t>1921</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D098FC"/>
                      </a:solidFill>
                      <a:prstDash val="solid"/>
                      <a:round/>
                      <a:headEnd type="none" w="med" len="med"/>
                      <a:tailEnd type="none" w="med" len="med"/>
                    </a:lnR>
                    <a:lnT w="9525" cap="flat" cmpd="sng" algn="ctr">
                      <a:solidFill>
                        <a:srgbClr val="1094FC"/>
                      </a:solidFill>
                      <a:prstDash val="solid"/>
                      <a:round/>
                      <a:headEnd type="none" w="med" len="med"/>
                      <a:tailEnd type="none" w="med" len="med"/>
                    </a:lnT>
                    <a:lnB w="9525" cap="flat" cmpd="sng" algn="ctr">
                      <a:solidFill>
                        <a:srgbClr val="9096FC"/>
                      </a:solidFill>
                      <a:prstDash val="solid"/>
                      <a:round/>
                      <a:headEnd type="none" w="med" len="med"/>
                      <a:tailEnd type="none" w="med" len="med"/>
                    </a:lnB>
                    <a:solidFill>
                      <a:srgbClr val="FAFAFA"/>
                    </a:solidFill>
                  </a:tcPr>
                </a:tc>
                <a:tc>
                  <a:txBody>
                    <a:bodyPr/>
                    <a:lstStyle/>
                    <a:p>
                      <a:r>
                        <a:rPr lang="en-US" sz="1600" dirty="0">
                          <a:latin typeface="arial"/>
                        </a:rPr>
                        <a:t>Evans and Long describe growth hormone</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014E6"/>
                      </a:solidFill>
                      <a:prstDash val="solid"/>
                      <a:round/>
                      <a:headEnd type="none" w="med" len="med"/>
                      <a:tailEnd type="none" w="med" len="med"/>
                    </a:lnT>
                    <a:lnB w="9525" cap="flat" cmpd="sng" algn="ctr">
                      <a:solidFill>
                        <a:srgbClr val="0099FC"/>
                      </a:solidFill>
                      <a:prstDash val="solid"/>
                      <a:round/>
                      <a:headEnd type="none" w="med" len="med"/>
                      <a:tailEnd type="none" w="med" len="med"/>
                    </a:lnB>
                    <a:solidFill>
                      <a:srgbClr val="FAFAFA"/>
                    </a:solidFill>
                  </a:tcPr>
                </a:tc>
              </a:tr>
              <a:tr h="561460">
                <a:tc>
                  <a:txBody>
                    <a:bodyPr/>
                    <a:lstStyle/>
                    <a:p>
                      <a:pPr algn="ctr"/>
                      <a:r>
                        <a:rPr lang="id-ID" sz="1600" dirty="0">
                          <a:latin typeface="arial"/>
                        </a:rPr>
                        <a:t>1922</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D098FC"/>
                      </a:solidFill>
                      <a:prstDash val="solid"/>
                      <a:round/>
                      <a:headEnd type="none" w="med" len="med"/>
                      <a:tailEnd type="none" w="med" len="med"/>
                    </a:lnR>
                    <a:lnT w="9525" cap="flat" cmpd="sng" algn="ctr">
                      <a:solidFill>
                        <a:srgbClr val="9096F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c>
                  <a:txBody>
                    <a:bodyPr/>
                    <a:lstStyle/>
                    <a:p>
                      <a:r>
                        <a:rPr lang="en-US" sz="1600" dirty="0">
                          <a:latin typeface="arial"/>
                        </a:rPr>
                        <a:t>Discovery of insulin by </a:t>
                      </a:r>
                      <a:r>
                        <a:rPr lang="en-US" sz="1600" dirty="0" err="1">
                          <a:latin typeface="arial"/>
                        </a:rPr>
                        <a:t>Banting</a:t>
                      </a:r>
                      <a:r>
                        <a:rPr lang="en-US" sz="1600" dirty="0">
                          <a:latin typeface="arial"/>
                        </a:rPr>
                        <a:t> and Best</a:t>
                      </a:r>
                    </a:p>
                  </a:txBody>
                  <a:tcPr marL="20204" marR="20204" marT="20204" marB="75764">
                    <a:lnL w="9525" cap="flat" cmpd="sng" algn="ctr">
                      <a:solidFill>
                        <a:srgbClr val="D098F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0099F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2F2F2"/>
                    </a:solidFill>
                  </a:tcPr>
                </a:tc>
              </a:tr>
            </a:tbl>
          </a:graphicData>
        </a:graphic>
      </p:graphicFrame>
      <p:sp>
        <p:nvSpPr>
          <p:cNvPr id="1027"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d-ID"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fontScale="92500"/>
          </a:bodyPr>
          <a:lstStyle/>
          <a:p>
            <a:r>
              <a:rPr lang="en-US" dirty="0"/>
              <a:t> In 1910, </a:t>
            </a:r>
            <a:r>
              <a:rPr lang="en-US" dirty="0" err="1"/>
              <a:t>Artur</a:t>
            </a:r>
            <a:r>
              <a:rPr lang="en-US" dirty="0"/>
              <a:t> </a:t>
            </a:r>
            <a:r>
              <a:rPr lang="en-US" dirty="0" err="1"/>
              <a:t>Biedl</a:t>
            </a:r>
            <a:r>
              <a:rPr lang="en-US" dirty="0"/>
              <a:t>, Professor of General and Experimental Pathology at the German University in Prague, published a textbook of </a:t>
            </a:r>
            <a:r>
              <a:rPr lang="en-US" dirty="0" smtClean="0"/>
              <a:t>endocrinology</a:t>
            </a:r>
            <a:r>
              <a:rPr lang="en-US" u="sng" baseline="30000" dirty="0" smtClean="0"/>
              <a:t>[</a:t>
            </a:r>
            <a:r>
              <a:rPr lang="en-US" dirty="0" smtClean="0"/>
              <a:t>that </a:t>
            </a:r>
            <a:r>
              <a:rPr lang="en-US" dirty="0"/>
              <a:t>was promptly translated into English. </a:t>
            </a:r>
            <a:endParaRPr lang="id-ID" dirty="0" smtClean="0"/>
          </a:p>
          <a:p>
            <a:r>
              <a:rPr lang="en-US" dirty="0" smtClean="0"/>
              <a:t>The </a:t>
            </a:r>
            <a:r>
              <a:rPr lang="en-US" dirty="0"/>
              <a:t>book listed more than 8500 references, only about 1% of which had been published prior to 1889</a:t>
            </a:r>
            <a:r>
              <a:rPr lang="en-US" dirty="0" smtClean="0"/>
              <a:t>.</a:t>
            </a:r>
            <a:endParaRPr lang="id-ID" dirty="0" smtClean="0"/>
          </a:p>
          <a:p>
            <a:r>
              <a:rPr lang="en-US" dirty="0" smtClean="0"/>
              <a:t>This </a:t>
            </a:r>
            <a:r>
              <a:rPr lang="en-US" dirty="0"/>
              <a:t>averages to more than 400 papers a year during the first 20 years of the field. </a:t>
            </a:r>
            <a:endParaRPr lang="id-ID" dirty="0" smtClean="0"/>
          </a:p>
          <a:p>
            <a:r>
              <a:rPr lang="en-US" dirty="0" smtClean="0"/>
              <a:t>The </a:t>
            </a:r>
            <a:r>
              <a:rPr lang="en-US" dirty="0"/>
              <a:t>second edition in 1916 had almost 10 000 references.</a:t>
            </a: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sz="quarter" idx="1"/>
          </p:nvPr>
        </p:nvSpPr>
        <p:spPr/>
        <p:txBody>
          <a:bodyPr>
            <a:normAutofit/>
          </a:bodyPr>
          <a:lstStyle/>
          <a:p>
            <a:r>
              <a:rPr lang="en-US" sz="2400" dirty="0"/>
              <a:t>Doisy, E.A. (1936</a:t>
            </a:r>
            <a:r>
              <a:rPr lang="en-US" sz="2400" dirty="0" smtClean="0"/>
              <a:t>) Sex </a:t>
            </a:r>
            <a:r>
              <a:rPr lang="en-US" sz="2400" dirty="0"/>
              <a:t>Hormones. Porter Lectures Delivered at the University of Kansas School of Medicine. University of Kansas </a:t>
            </a:r>
            <a:r>
              <a:rPr lang="en-US" sz="2400" dirty="0" err="1" smtClean="0"/>
              <a:t>Press,Lawrence</a:t>
            </a:r>
            <a:r>
              <a:rPr lang="en-US" dirty="0" smtClean="0"/>
              <a:t>.</a:t>
            </a:r>
            <a:endParaRPr lang="id-ID" dirty="0" smtClean="0"/>
          </a:p>
          <a:p>
            <a:pPr lvl="1"/>
            <a:r>
              <a:rPr lang="en-US" dirty="0"/>
              <a:t>Identification of the tissue that produces a hormone</a:t>
            </a:r>
          </a:p>
          <a:p>
            <a:pPr lvl="1"/>
            <a:r>
              <a:rPr lang="en-US" dirty="0"/>
              <a:t>Development of bioassay methods to identify the hormone</a:t>
            </a:r>
          </a:p>
          <a:p>
            <a:pPr lvl="1"/>
            <a:r>
              <a:rPr lang="en-US" dirty="0"/>
              <a:t>Preparation of active extracts that can be purified, using the relevant bioassay</a:t>
            </a:r>
          </a:p>
          <a:p>
            <a:pPr lvl="1"/>
            <a:r>
              <a:rPr lang="en-US" dirty="0"/>
              <a:t>Isolation, identification of structure, and synthesis of the hormone.</a:t>
            </a:r>
          </a:p>
          <a:p>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normAutofit/>
          </a:bodyPr>
          <a:lstStyle/>
          <a:p>
            <a:r>
              <a:rPr lang="en-US" dirty="0"/>
              <a:t>The most dramatic example of early hormone development is that of epinephrine</a:t>
            </a:r>
            <a:r>
              <a:rPr lang="en-US" dirty="0" smtClean="0"/>
              <a:t>.</a:t>
            </a:r>
            <a:endParaRPr lang="id-ID" u="sng" baseline="30000" dirty="0"/>
          </a:p>
          <a:p>
            <a:r>
              <a:rPr lang="en-US" dirty="0"/>
              <a:t> In 1894 George Oliver, a physician in Harrogate, had the idea that patients with low blood pressure might benefit from extracts of the adrenal</a:t>
            </a:r>
            <a:r>
              <a:rPr lang="en-US" dirty="0" smtClean="0"/>
              <a:t>.</a:t>
            </a:r>
            <a:endParaRPr lang="id-ID" dirty="0" smtClean="0"/>
          </a:p>
          <a:p>
            <a:r>
              <a:rPr lang="en-US" dirty="0" smtClean="0"/>
              <a:t> </a:t>
            </a:r>
            <a:r>
              <a:rPr lang="en-US" dirty="0"/>
              <a:t>Therefore, he prepared a glycerin extract of beef adrenal medulla obtained from the local butcher, injected the extract into his son, and observed contraction of the boy's radial artery</a:t>
            </a:r>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endocrinology </a:t>
            </a:r>
            <a:r>
              <a:rPr lang="en-US" dirty="0"/>
              <a:t>today resembles the field in the early twentieth century. </a:t>
            </a:r>
            <a:endParaRPr lang="en-US" dirty="0" smtClean="0"/>
          </a:p>
          <a:p>
            <a:r>
              <a:rPr lang="en-US" dirty="0" smtClean="0"/>
              <a:t>The </a:t>
            </a:r>
            <a:r>
              <a:rPr lang="en-US" dirty="0"/>
              <a:t>profound changes in the field in the past 75 years are largely due to </a:t>
            </a:r>
            <a:r>
              <a:rPr lang="en-US" dirty="0">
                <a:solidFill>
                  <a:srgbClr val="FF0000"/>
                </a:solidFill>
              </a:rPr>
              <a:t>the application of advances in other fields chemistry, physics, cell and molecular biology, genetics, immunology, neuroscience and cybernetics so that hormones are now discovered, synthesized, measured and investigated in new ways</a:t>
            </a:r>
          </a:p>
        </p:txBody>
      </p:sp>
    </p:spTree>
    <p:extLst>
      <p:ext uri="{BB962C8B-B14F-4D97-AF65-F5344CB8AC3E}">
        <p14:creationId xmlns="" xmlns:p14="http://schemas.microsoft.com/office/powerpoint/2010/main" val="844117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04800"/>
            <a:ext cx="8305800" cy="182563"/>
          </a:xfrm>
        </p:spPr>
        <p:txBody>
          <a:bodyPr>
            <a:normAutofit fontScale="90000"/>
          </a:bodyPr>
          <a:lstStyle/>
          <a:p>
            <a:endParaRPr lang="id-ID" sz="4000"/>
          </a:p>
        </p:txBody>
      </p:sp>
      <p:sp>
        <p:nvSpPr>
          <p:cNvPr id="3075" name="Rectangle 3"/>
          <p:cNvSpPr>
            <a:spLocks noGrp="1" noChangeArrowheads="1"/>
          </p:cNvSpPr>
          <p:nvPr>
            <p:ph type="body" idx="1"/>
          </p:nvPr>
        </p:nvSpPr>
        <p:spPr>
          <a:xfrm>
            <a:off x="533400" y="1447800"/>
            <a:ext cx="8229600" cy="5181600"/>
          </a:xfrm>
        </p:spPr>
        <p:txBody>
          <a:bodyPr/>
          <a:lstStyle/>
          <a:p>
            <a:pPr>
              <a:lnSpc>
                <a:spcPct val="90000"/>
              </a:lnSpc>
            </a:pPr>
            <a:r>
              <a:rPr lang="en-US" dirty="0"/>
              <a:t>The endocrine and nervous systems are the major controllers of the flow of information between different cells and tissues (control &amp; communication system) </a:t>
            </a:r>
          </a:p>
          <a:p>
            <a:pPr>
              <a:lnSpc>
                <a:spcPct val="90000"/>
              </a:lnSpc>
            </a:pPr>
            <a:endParaRPr lang="en-US" dirty="0"/>
          </a:p>
          <a:p>
            <a:pPr>
              <a:lnSpc>
                <a:spcPct val="90000"/>
              </a:lnSpc>
            </a:pPr>
            <a:r>
              <a:rPr lang="en-US" dirty="0"/>
              <a:t>The term: </a:t>
            </a:r>
          </a:p>
          <a:p>
            <a:pPr lvl="1">
              <a:lnSpc>
                <a:spcPct val="90000"/>
              </a:lnSpc>
            </a:pPr>
            <a:r>
              <a:rPr lang="en-US" dirty="0"/>
              <a:t>endocrine:  internal secretion of biologically active substances</a:t>
            </a:r>
          </a:p>
          <a:p>
            <a:pPr lvl="1">
              <a:lnSpc>
                <a:spcPct val="90000"/>
              </a:lnSpc>
            </a:pPr>
            <a:r>
              <a:rPr lang="en-US" dirty="0"/>
              <a:t>exocrine:    secretion outside the body through sweat glands or ducts that lead into the gastrointestinal tract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457200" y="304800"/>
            <a:ext cx="8229600" cy="6248400"/>
          </a:xfrm>
        </p:spPr>
        <p:txBody>
          <a:bodyPr/>
          <a:lstStyle/>
          <a:p>
            <a:pPr marL="533400" indent="-533400">
              <a:buFont typeface="Wingdings" pitchFamily="2" charset="2"/>
              <a:buNone/>
            </a:pPr>
            <a:r>
              <a:rPr lang="en-US" sz="4000" dirty="0"/>
              <a:t>	If we are talking about hormones, we always have to think about:</a:t>
            </a:r>
          </a:p>
          <a:p>
            <a:pPr marL="1295400" lvl="2" indent="-381000">
              <a:buFontTx/>
              <a:buAutoNum type="arabicPeriod"/>
            </a:pPr>
            <a:r>
              <a:rPr lang="en-US" sz="3200" dirty="0"/>
              <a:t>the name</a:t>
            </a:r>
          </a:p>
          <a:p>
            <a:pPr marL="1295400" lvl="2" indent="-381000">
              <a:buFontTx/>
              <a:buAutoNum type="arabicPeriod"/>
            </a:pPr>
            <a:r>
              <a:rPr lang="en-US" sz="3200" dirty="0"/>
              <a:t>the glands/cells</a:t>
            </a:r>
          </a:p>
          <a:p>
            <a:pPr marL="1295400" lvl="2" indent="-381000">
              <a:buFontTx/>
              <a:buAutoNum type="arabicPeriod"/>
            </a:pPr>
            <a:r>
              <a:rPr lang="en-US" sz="3200" dirty="0"/>
              <a:t>the target cells</a:t>
            </a:r>
          </a:p>
          <a:p>
            <a:pPr marL="1295400" lvl="2" indent="-381000">
              <a:buFontTx/>
              <a:buAutoNum type="arabicPeriod"/>
            </a:pPr>
            <a:r>
              <a:rPr lang="en-US" sz="3200" dirty="0"/>
              <a:t>the function in the target cells</a:t>
            </a:r>
          </a:p>
          <a:p>
            <a:pPr marL="1295400" lvl="2" indent="-381000">
              <a:buFontTx/>
              <a:buAutoNum type="arabicPeriod"/>
            </a:pPr>
            <a:r>
              <a:rPr lang="en-US" sz="3200" dirty="0"/>
              <a:t>the stimulators</a:t>
            </a:r>
          </a:p>
          <a:p>
            <a:pPr marL="1295400" lvl="2" indent="-381000">
              <a:buFontTx/>
              <a:buAutoNum type="arabicPeriod"/>
            </a:pPr>
            <a:r>
              <a:rPr lang="en-US" sz="3200" dirty="0"/>
              <a:t>the inhibitors</a:t>
            </a:r>
          </a:p>
          <a:p>
            <a:pPr marL="1295400" lvl="2" indent="-381000">
              <a:buFontTx/>
              <a:buAutoNum type="arabicPeriod"/>
            </a:pPr>
            <a:r>
              <a:rPr lang="en-US" sz="3200" dirty="0"/>
              <a:t>feedback mechanism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en-US" dirty="0"/>
              <a:t>The word endocrine derives from the Greek words "</a:t>
            </a:r>
            <a:r>
              <a:rPr lang="en-US" dirty="0" err="1"/>
              <a:t>endo</a:t>
            </a:r>
            <a:r>
              <a:rPr lang="en-US" dirty="0"/>
              <a:t>" meaning inside, within, and "</a:t>
            </a:r>
            <a:r>
              <a:rPr lang="en-US" dirty="0" err="1"/>
              <a:t>crinis</a:t>
            </a:r>
            <a:r>
              <a:rPr lang="en-US" dirty="0"/>
              <a:t>" for secrete. </a:t>
            </a:r>
            <a:endParaRPr lang="id-ID" dirty="0" smtClean="0"/>
          </a:p>
          <a:p>
            <a:r>
              <a:rPr lang="en-US" dirty="0" smtClean="0"/>
              <a:t>The </a:t>
            </a:r>
            <a:r>
              <a:rPr lang="en-US" dirty="0"/>
              <a:t>endocrine system is an information signal system like the nervous system, yet its effects and mechanism are classifiably different.</a:t>
            </a:r>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solidFill>
                  <a:srgbClr val="FF0000"/>
                </a:solidFill>
                <a:latin typeface="Arial" charset="0"/>
              </a:rPr>
              <a:t>Hormones travel via the bloodstream to target cells</a:t>
            </a:r>
          </a:p>
        </p:txBody>
      </p:sp>
      <p:pic>
        <p:nvPicPr>
          <p:cNvPr id="18435" name="Picture 3" descr="C:\1\anim_endo.gif"/>
          <p:cNvPicPr>
            <a:picLocks noChangeAspect="1" noChangeArrowheads="1" noCrop="1"/>
          </p:cNvPicPr>
          <p:nvPr/>
        </p:nvPicPr>
        <p:blipFill>
          <a:blip r:embed="rId2" cstate="print"/>
          <a:srcRect/>
          <a:stretch>
            <a:fillRect/>
          </a:stretch>
        </p:blipFill>
        <p:spPr bwMode="auto">
          <a:xfrm>
            <a:off x="533400" y="1981200"/>
            <a:ext cx="1182688" cy="3943350"/>
          </a:xfrm>
          <a:prstGeom prst="rect">
            <a:avLst/>
          </a:prstGeom>
          <a:noFill/>
          <a:ln w="9525">
            <a:noFill/>
            <a:miter lim="800000"/>
            <a:headEnd/>
            <a:tailEnd/>
          </a:ln>
        </p:spPr>
      </p:pic>
      <p:sp>
        <p:nvSpPr>
          <p:cNvPr id="18436" name="Text Box 4"/>
          <p:cNvSpPr txBox="1">
            <a:spLocks noChangeArrowheads="1"/>
          </p:cNvSpPr>
          <p:nvPr/>
        </p:nvSpPr>
        <p:spPr bwMode="auto">
          <a:xfrm>
            <a:off x="2667000" y="2057400"/>
            <a:ext cx="5791200" cy="3935413"/>
          </a:xfrm>
          <a:prstGeom prst="rect">
            <a:avLst/>
          </a:prstGeom>
          <a:noFill/>
          <a:ln w="9525">
            <a:noFill/>
            <a:miter lim="800000"/>
            <a:headEnd/>
            <a:tailEnd/>
          </a:ln>
        </p:spPr>
        <p:txBody>
          <a:bodyPr>
            <a:spAutoFit/>
          </a:bodyPr>
          <a:lstStyle/>
          <a:p>
            <a:pPr>
              <a:spcBef>
                <a:spcPct val="50000"/>
              </a:spcBef>
              <a:buFontTx/>
              <a:buChar char="•"/>
            </a:pPr>
            <a:r>
              <a:rPr lang="en-US" sz="2800" b="1">
                <a:solidFill>
                  <a:srgbClr val="0000FF"/>
                </a:solidFill>
              </a:rPr>
              <a:t>The endocrine system</a:t>
            </a:r>
            <a:r>
              <a:rPr lang="en-US" sz="2800"/>
              <a:t> broadcasts its hormonal messages to essentially all cells by secretion into blood and extracellular fluid. Like a radio broadcast, it requires a receiver to get the message - in the case of endocrine messages, cells must bear a </a:t>
            </a:r>
            <a:r>
              <a:rPr lang="en-US" sz="2800" i="1"/>
              <a:t>receptor</a:t>
            </a:r>
            <a:r>
              <a:rPr lang="en-US" sz="2800"/>
              <a:t> for the hormone being broadcast in order to respond.</a:t>
            </a:r>
          </a:p>
        </p:txBody>
      </p:sp>
    </p:spTree>
    <p:extLst>
      <p:ext uri="{BB962C8B-B14F-4D97-AF65-F5344CB8AC3E}">
        <p14:creationId xmlns="" xmlns:p14="http://schemas.microsoft.com/office/powerpoint/2010/main" val="3724000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no mobile phon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99592" y="1700808"/>
            <a:ext cx="3715785" cy="3715785"/>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Image result for dont sleep at clas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92080" y="1744185"/>
            <a:ext cx="3147779" cy="36724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99937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nvasi.com/wp-content/uploads/2014/08/Endocrine-and-nervous-system.png"/>
          <p:cNvPicPr>
            <a:picLocks noChangeAspect="1" noChangeArrowheads="1"/>
          </p:cNvPicPr>
          <p:nvPr/>
        </p:nvPicPr>
        <p:blipFill>
          <a:blip r:embed="rId2" cstate="print"/>
          <a:srcRect/>
          <a:stretch>
            <a:fillRect/>
          </a:stretch>
        </p:blipFill>
        <p:spPr bwMode="auto">
          <a:xfrm>
            <a:off x="1331640" y="548680"/>
            <a:ext cx="7396518" cy="554461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381000"/>
            <a:ext cx="7772400" cy="1143000"/>
          </a:xfrm>
        </p:spPr>
        <p:txBody>
          <a:bodyPr/>
          <a:lstStyle/>
          <a:p>
            <a:pPr eaLnBrk="1" hangingPunct="1"/>
            <a:r>
              <a:rPr lang="en-US" smtClean="0">
                <a:solidFill>
                  <a:srgbClr val="FF0000"/>
                </a:solidFill>
                <a:latin typeface="Arial" pitchFamily="34" charset="0"/>
              </a:rPr>
              <a:t>Nervous system</a:t>
            </a:r>
          </a:p>
        </p:txBody>
      </p:sp>
      <p:sp>
        <p:nvSpPr>
          <p:cNvPr id="17411" name="Rectangle 3"/>
          <p:cNvSpPr>
            <a:spLocks noChangeArrowheads="1"/>
          </p:cNvSpPr>
          <p:nvPr/>
        </p:nvSpPr>
        <p:spPr bwMode="auto">
          <a:xfrm>
            <a:off x="2743200" y="2133600"/>
            <a:ext cx="5562600" cy="4362450"/>
          </a:xfrm>
          <a:prstGeom prst="rect">
            <a:avLst/>
          </a:prstGeom>
          <a:noFill/>
          <a:ln w="9525">
            <a:noFill/>
            <a:miter lim="800000"/>
            <a:headEnd/>
            <a:tailEnd/>
          </a:ln>
        </p:spPr>
        <p:txBody>
          <a:bodyPr>
            <a:spAutoFit/>
          </a:bodyPr>
          <a:lstStyle/>
          <a:p>
            <a:endParaRPr lang="en-US" sz="2800"/>
          </a:p>
          <a:p>
            <a:pPr lvl="1" eaLnBrk="0" hangingPunct="0">
              <a:buFontTx/>
              <a:buChar char="•"/>
            </a:pPr>
            <a:r>
              <a:rPr lang="en-US" sz="2800" b="1">
                <a:solidFill>
                  <a:srgbClr val="0000FF"/>
                </a:solidFill>
              </a:rPr>
              <a:t>The nervous system</a:t>
            </a:r>
            <a:r>
              <a:rPr lang="en-US" sz="2800"/>
              <a:t> exerts point-to-point control through nerves, similar to sending messages by conventional telephone. Nervous control is electrical in nature and fast.</a:t>
            </a:r>
            <a:br>
              <a:rPr lang="en-US" sz="2800"/>
            </a:br>
            <a:r>
              <a:rPr lang="en-US" sz="2800"/>
              <a:t/>
            </a:r>
            <a:br>
              <a:rPr lang="en-US" sz="2800"/>
            </a:br>
            <a:endParaRPr lang="en-US" sz="2800"/>
          </a:p>
          <a:p>
            <a:pPr eaLnBrk="0" hangingPunct="0"/>
            <a:endParaRPr lang="en-US" sz="2800"/>
          </a:p>
        </p:txBody>
      </p:sp>
      <p:pic>
        <p:nvPicPr>
          <p:cNvPr id="17412" name="Picture 4" descr="C:\1\anim_nerve.gif"/>
          <p:cNvPicPr>
            <a:picLocks noChangeAspect="1" noChangeArrowheads="1" noCrop="1"/>
          </p:cNvPicPr>
          <p:nvPr/>
        </p:nvPicPr>
        <p:blipFill>
          <a:blip r:embed="rId2" cstate="print"/>
          <a:srcRect/>
          <a:stretch>
            <a:fillRect/>
          </a:stretch>
        </p:blipFill>
        <p:spPr bwMode="auto">
          <a:xfrm>
            <a:off x="838200" y="1524000"/>
            <a:ext cx="1371600" cy="4572000"/>
          </a:xfrm>
          <a:prstGeom prst="rect">
            <a:avLst/>
          </a:prstGeom>
          <a:noFill/>
          <a:ln w="9525">
            <a:noFill/>
            <a:miter lim="800000"/>
            <a:headEnd/>
            <a:tailEnd/>
          </a:ln>
        </p:spPr>
      </p:pic>
    </p:spTree>
    <p:extLst>
      <p:ext uri="{BB962C8B-B14F-4D97-AF65-F5344CB8AC3E}">
        <p14:creationId xmlns="" xmlns:p14="http://schemas.microsoft.com/office/powerpoint/2010/main" val="1883013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686800" cy="1143000"/>
          </a:xfrm>
        </p:spPr>
        <p:txBody>
          <a:bodyPr/>
          <a:lstStyle/>
          <a:p>
            <a:r>
              <a:rPr lang="en-US" altLang="en-US"/>
              <a:t>Communication		          </a:t>
            </a:r>
            <a:br>
              <a:rPr lang="en-US" altLang="en-US"/>
            </a:br>
            <a:r>
              <a:rPr lang="en-US" altLang="en-US" sz="2400"/>
              <a:t>Pathways</a:t>
            </a:r>
          </a:p>
        </p:txBody>
      </p:sp>
      <p:sp>
        <p:nvSpPr>
          <p:cNvPr id="15363" name="Rectangle 3"/>
          <p:cNvSpPr>
            <a:spLocks noGrp="1" noChangeArrowheads="1"/>
          </p:cNvSpPr>
          <p:nvPr>
            <p:ph type="body" idx="1"/>
          </p:nvPr>
        </p:nvSpPr>
        <p:spPr>
          <a:xfrm>
            <a:off x="457200" y="1422400"/>
            <a:ext cx="8229600" cy="1069975"/>
          </a:xfrm>
        </p:spPr>
        <p:txBody>
          <a:bodyPr/>
          <a:lstStyle/>
          <a:p>
            <a:r>
              <a:rPr lang="en-US" altLang="en-US"/>
              <a:t>Similarities between neural and endocrine pathways?</a:t>
            </a:r>
          </a:p>
        </p:txBody>
      </p:sp>
      <p:pic>
        <p:nvPicPr>
          <p:cNvPr id="15364" name="Picture 4" descr="table_06_04_labeled"/>
          <p:cNvPicPr>
            <a:picLocks noChangeAspect="1" noChangeArrowheads="1"/>
          </p:cNvPicPr>
          <p:nvPr/>
        </p:nvPicPr>
        <p:blipFill>
          <a:blip r:embed="rId2" cstate="print">
            <a:extLst>
              <a:ext uri="{28A0092B-C50C-407E-A947-70E740481C1C}">
                <a14:useLocalDpi xmlns="" xmlns:a14="http://schemas.microsoft.com/office/drawing/2010/main" val="0"/>
              </a:ext>
            </a:extLst>
          </a:blip>
          <a:srcRect l="3471" t="73705" r="1953" b="11684"/>
          <a:stretch>
            <a:fillRect/>
          </a:stretch>
        </p:blipFill>
        <p:spPr bwMode="auto">
          <a:xfrm>
            <a:off x="0" y="6003925"/>
            <a:ext cx="9144000" cy="720725"/>
          </a:xfrm>
          <a:prstGeom prst="rect">
            <a:avLst/>
          </a:prstGeom>
          <a:noFill/>
          <a:extLst>
            <a:ext uri="{909E8E84-426E-40DD-AFC4-6F175D3DCCD1}">
              <a14:hiddenFill xmlns="" xmlns:a14="http://schemas.microsoft.com/office/drawing/2010/main">
                <a:solidFill>
                  <a:srgbClr val="FFFFFF"/>
                </a:solidFill>
              </a14:hiddenFill>
            </a:ext>
          </a:extLst>
        </p:spPr>
      </p:pic>
      <p:pic>
        <p:nvPicPr>
          <p:cNvPr id="15365" name="Picture 5" descr="table_06_04_labeled"/>
          <p:cNvPicPr>
            <a:picLocks noChangeAspect="1" noChangeArrowheads="1"/>
          </p:cNvPicPr>
          <p:nvPr/>
        </p:nvPicPr>
        <p:blipFill>
          <a:blip r:embed="rId2" cstate="print">
            <a:extLst>
              <a:ext uri="{28A0092B-C50C-407E-A947-70E740481C1C}">
                <a14:useLocalDpi xmlns="" xmlns:a14="http://schemas.microsoft.com/office/drawing/2010/main" val="0"/>
              </a:ext>
            </a:extLst>
          </a:blip>
          <a:srcRect l="3471" t="53397" r="1953" b="36337"/>
          <a:stretch>
            <a:fillRect/>
          </a:stretch>
        </p:blipFill>
        <p:spPr bwMode="auto">
          <a:xfrm>
            <a:off x="-3175" y="5021263"/>
            <a:ext cx="9144000" cy="506412"/>
          </a:xfrm>
          <a:prstGeom prst="rect">
            <a:avLst/>
          </a:prstGeom>
          <a:noFill/>
          <a:extLst>
            <a:ext uri="{909E8E84-426E-40DD-AFC4-6F175D3DCCD1}">
              <a14:hiddenFill xmlns="" xmlns:a14="http://schemas.microsoft.com/office/drawing/2010/main">
                <a:solidFill>
                  <a:srgbClr val="FFFFFF"/>
                </a:solidFill>
              </a14:hiddenFill>
            </a:ext>
          </a:extLst>
        </p:spPr>
      </p:pic>
      <p:pic>
        <p:nvPicPr>
          <p:cNvPr id="15366" name="Picture 6" descr="table_06_04_labeled"/>
          <p:cNvPicPr>
            <a:picLocks noChangeAspect="1" noChangeArrowheads="1"/>
          </p:cNvPicPr>
          <p:nvPr/>
        </p:nvPicPr>
        <p:blipFill>
          <a:blip r:embed="rId2" cstate="print">
            <a:extLst>
              <a:ext uri="{28A0092B-C50C-407E-A947-70E740481C1C}">
                <a14:useLocalDpi xmlns="" xmlns:a14="http://schemas.microsoft.com/office/drawing/2010/main" val="0"/>
              </a:ext>
            </a:extLst>
          </a:blip>
          <a:srcRect l="3471" t="37303" r="1953" b="46733"/>
          <a:stretch>
            <a:fillRect/>
          </a:stretch>
        </p:blipFill>
        <p:spPr bwMode="auto">
          <a:xfrm>
            <a:off x="0" y="4241800"/>
            <a:ext cx="9144000" cy="787400"/>
          </a:xfrm>
          <a:prstGeom prst="rect">
            <a:avLst/>
          </a:prstGeom>
          <a:noFill/>
          <a:extLst>
            <a:ext uri="{909E8E84-426E-40DD-AFC4-6F175D3DCCD1}">
              <a14:hiddenFill xmlns="" xmlns:a14="http://schemas.microsoft.com/office/drawing/2010/main">
                <a:solidFill>
                  <a:srgbClr val="FFFFFF"/>
                </a:solidFill>
              </a14:hiddenFill>
            </a:ext>
          </a:extLst>
        </p:spPr>
      </p:pic>
      <p:pic>
        <p:nvPicPr>
          <p:cNvPr id="15367" name="Picture 7" descr="table_06_04_labeled"/>
          <p:cNvPicPr>
            <a:picLocks noChangeAspect="1" noChangeArrowheads="1"/>
          </p:cNvPicPr>
          <p:nvPr/>
        </p:nvPicPr>
        <p:blipFill>
          <a:blip r:embed="rId2" cstate="print">
            <a:extLst>
              <a:ext uri="{28A0092B-C50C-407E-A947-70E740481C1C}">
                <a14:useLocalDpi xmlns="" xmlns:a14="http://schemas.microsoft.com/office/drawing/2010/main" val="0"/>
              </a:ext>
            </a:extLst>
          </a:blip>
          <a:srcRect l="3471" t="23303" r="1953" b="63695"/>
          <a:stretch>
            <a:fillRect/>
          </a:stretch>
        </p:blipFill>
        <p:spPr bwMode="auto">
          <a:xfrm>
            <a:off x="0" y="3617913"/>
            <a:ext cx="9144000" cy="641350"/>
          </a:xfrm>
          <a:prstGeom prst="rect">
            <a:avLst/>
          </a:prstGeom>
          <a:noFill/>
          <a:extLst>
            <a:ext uri="{909E8E84-426E-40DD-AFC4-6F175D3DCCD1}">
              <a14:hiddenFill xmlns="" xmlns:a14="http://schemas.microsoft.com/office/drawing/2010/main">
                <a:solidFill>
                  <a:srgbClr val="FFFFFF"/>
                </a:solidFill>
              </a14:hiddenFill>
            </a:ext>
          </a:extLst>
        </p:spPr>
      </p:pic>
      <p:pic>
        <p:nvPicPr>
          <p:cNvPr id="15368" name="Picture 8" descr="table_06_04_labeled"/>
          <p:cNvPicPr>
            <a:picLocks noChangeAspect="1" noChangeArrowheads="1"/>
          </p:cNvPicPr>
          <p:nvPr/>
        </p:nvPicPr>
        <p:blipFill>
          <a:blip r:embed="rId2" cstate="print">
            <a:extLst>
              <a:ext uri="{28A0092B-C50C-407E-A947-70E740481C1C}">
                <a14:useLocalDpi xmlns="" xmlns:a14="http://schemas.microsoft.com/office/drawing/2010/main" val="0"/>
              </a:ext>
            </a:extLst>
          </a:blip>
          <a:srcRect l="3471" t="3864" r="1953" b="77245"/>
          <a:stretch>
            <a:fillRect/>
          </a:stretch>
        </p:blipFill>
        <p:spPr bwMode="auto">
          <a:xfrm>
            <a:off x="0" y="2689225"/>
            <a:ext cx="9144000" cy="931863"/>
          </a:xfrm>
          <a:prstGeom prst="rect">
            <a:avLst/>
          </a:prstGeom>
          <a:noFill/>
          <a:extLst>
            <a:ext uri="{909E8E84-426E-40DD-AFC4-6F175D3DCCD1}">
              <a14:hiddenFill xmlns="" xmlns:a14="http://schemas.microsoft.com/office/drawing/2010/main">
                <a:solidFill>
                  <a:srgbClr val="FFFFFF"/>
                </a:solidFill>
              </a14:hiddenFill>
            </a:ext>
          </a:extLst>
        </p:spPr>
      </p:pic>
      <p:pic>
        <p:nvPicPr>
          <p:cNvPr id="15369" name="Picture 9" descr="table_06_04_labeled"/>
          <p:cNvPicPr>
            <a:picLocks noChangeAspect="1" noChangeArrowheads="1"/>
          </p:cNvPicPr>
          <p:nvPr/>
        </p:nvPicPr>
        <p:blipFill>
          <a:blip r:embed="rId2" cstate="print">
            <a:extLst>
              <a:ext uri="{28A0092B-C50C-407E-A947-70E740481C1C}">
                <a14:useLocalDpi xmlns="" xmlns:a14="http://schemas.microsoft.com/office/drawing/2010/main" val="0"/>
              </a:ext>
            </a:extLst>
          </a:blip>
          <a:srcRect l="3471" t="63759" r="1953" b="26392"/>
          <a:stretch>
            <a:fillRect/>
          </a:stretch>
        </p:blipFill>
        <p:spPr bwMode="auto">
          <a:xfrm>
            <a:off x="0" y="5519738"/>
            <a:ext cx="9144000" cy="4857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82675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p:txBody>
          <a:bodyPr/>
          <a:lstStyle/>
          <a:p>
            <a:r>
              <a:rPr lang="en-US" altLang="en-US"/>
              <a:t>The homeostatic pathways are</a:t>
            </a:r>
          </a:p>
        </p:txBody>
      </p:sp>
      <p:sp>
        <p:nvSpPr>
          <p:cNvPr id="16388" name="Rectangle 4"/>
          <p:cNvSpPr>
            <a:spLocks noGrp="1" noChangeArrowheads="1"/>
          </p:cNvSpPr>
          <p:nvPr>
            <p:ph type="title"/>
          </p:nvPr>
        </p:nvSpPr>
        <p:spPr>
          <a:xfrm>
            <a:off x="457200" y="274638"/>
            <a:ext cx="8686800" cy="1143000"/>
          </a:xfrm>
          <a:noFill/>
          <a:ln/>
        </p:spPr>
        <p:txBody>
          <a:bodyPr/>
          <a:lstStyle/>
          <a:p>
            <a:r>
              <a:rPr lang="en-US" altLang="en-US" sz="4000"/>
              <a:t>Communication		          </a:t>
            </a:r>
            <a:br>
              <a:rPr lang="en-US" altLang="en-US" sz="4000"/>
            </a:br>
            <a:r>
              <a:rPr lang="en-US" altLang="en-US" sz="2400"/>
              <a:t>Pathways</a:t>
            </a:r>
          </a:p>
        </p:txBody>
      </p:sp>
      <p:pic>
        <p:nvPicPr>
          <p:cNvPr id="16389" name="Picture 5" descr="table_06_05_labeled"/>
          <p:cNvPicPr>
            <a:picLocks noChangeAspect="1" noChangeArrowheads="1"/>
          </p:cNvPicPr>
          <p:nvPr/>
        </p:nvPicPr>
        <p:blipFill>
          <a:blip r:embed="rId2" cstate="print">
            <a:extLst>
              <a:ext uri="{28A0092B-C50C-407E-A947-70E740481C1C}">
                <a14:useLocalDpi xmlns="" xmlns:a14="http://schemas.microsoft.com/office/drawing/2010/main" val="0"/>
              </a:ext>
            </a:extLst>
          </a:blip>
          <a:srcRect t="4089" b="10942"/>
          <a:stretch>
            <a:fillRect/>
          </a:stretch>
        </p:blipFill>
        <p:spPr bwMode="auto">
          <a:xfrm>
            <a:off x="0" y="2660650"/>
            <a:ext cx="9144000" cy="37115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0632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Title 1"/>
          <p:cNvPicPr>
            <a:picLocks noGrp="1" noChangeArrowheads="1"/>
          </p:cNvPicPr>
          <p:nvPr>
            <p:ph type="title"/>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8150" y="-219075"/>
            <a:ext cx="8242300" cy="1468438"/>
          </a:xfrm>
        </p:spPr>
      </p:pic>
      <p:sp>
        <p:nvSpPr>
          <p:cNvPr id="3" name="TextBox 2"/>
          <p:cNvSpPr txBox="1">
            <a:spLocks noChangeArrowheads="1"/>
          </p:cNvSpPr>
          <p:nvPr/>
        </p:nvSpPr>
        <p:spPr bwMode="auto">
          <a:xfrm>
            <a:off x="449263" y="1219200"/>
            <a:ext cx="8432800"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a:t>Remember, external means coming from outside of your body and internal means coming from inside of your body.</a:t>
            </a:r>
          </a:p>
        </p:txBody>
      </p:sp>
      <p:pic>
        <p:nvPicPr>
          <p:cNvPr id="15364" name="Picture 3" descr="C:\Documents and Settings\Ljlab\Local Settings\Temporary Internet Files\Content.IE5\MJ5Y6LWR\MPj0442320000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157538" y="2928938"/>
            <a:ext cx="2503487" cy="3754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5" name="Picture 4" descr="C:\Documents and Settings\Ljlab\Local Settings\Temporary Internet Files\Content.IE5\ZOZW2NCI\MPj04393330000[1].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73775" y="2903538"/>
            <a:ext cx="2513013" cy="354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6"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1600" y="2847975"/>
            <a:ext cx="2714625" cy="3835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75977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Title 1"/>
          <p:cNvPicPr>
            <a:picLocks noGrp="1" noChangeArrowheads="1"/>
          </p:cNvPicPr>
          <p:nvPr>
            <p:ph type="title"/>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5263" y="-73025"/>
            <a:ext cx="8534400" cy="1676400"/>
          </a:xfrm>
        </p:spPr>
      </p:pic>
      <p:sp>
        <p:nvSpPr>
          <p:cNvPr id="16387" name="Text Placeholder 2"/>
          <p:cNvSpPr>
            <a:spLocks noGrp="1"/>
          </p:cNvSpPr>
          <p:nvPr>
            <p:ph type="body" idx="1"/>
          </p:nvPr>
        </p:nvSpPr>
        <p:spPr>
          <a:xfrm>
            <a:off x="457200" y="1870075"/>
            <a:ext cx="4040188" cy="639763"/>
          </a:xfrm>
        </p:spPr>
        <p:txBody>
          <a:bodyPr/>
          <a:lstStyle/>
          <a:p>
            <a:pPr eaLnBrk="1" hangingPunct="1"/>
            <a:r>
              <a:rPr lang="en-US" altLang="en-US" smtClean="0"/>
              <a:t>Stimulus:	</a:t>
            </a:r>
          </a:p>
        </p:txBody>
      </p:sp>
      <p:sp>
        <p:nvSpPr>
          <p:cNvPr id="15364" name="Content Placeholder 3"/>
          <p:cNvSpPr>
            <a:spLocks noGrp="1"/>
          </p:cNvSpPr>
          <p:nvPr>
            <p:ph sz="half" idx="2"/>
          </p:nvPr>
        </p:nvSpPr>
        <p:spPr>
          <a:xfrm>
            <a:off x="231775" y="2465388"/>
            <a:ext cx="4237038" cy="4683125"/>
          </a:xfrm>
        </p:spPr>
        <p:txBody>
          <a:bodyPr/>
          <a:lstStyle/>
          <a:p>
            <a:pPr eaLnBrk="1" hangingPunct="1"/>
            <a:r>
              <a:rPr lang="en-US" altLang="en-US" sz="2000" smtClean="0"/>
              <a:t>You hear a loud noise</a:t>
            </a:r>
          </a:p>
          <a:p>
            <a:pPr eaLnBrk="1" hangingPunct="1"/>
            <a:endParaRPr lang="en-US" altLang="en-US" sz="2000" smtClean="0"/>
          </a:p>
          <a:p>
            <a:pPr eaLnBrk="1" hangingPunct="1"/>
            <a:r>
              <a:rPr lang="en-US" altLang="en-US" sz="2000" smtClean="0"/>
              <a:t>A large dog runs toward you, growling and barking</a:t>
            </a:r>
          </a:p>
          <a:p>
            <a:pPr eaLnBrk="1" hangingPunct="1"/>
            <a:endParaRPr lang="en-US" altLang="en-US" sz="2000" smtClean="0"/>
          </a:p>
          <a:p>
            <a:pPr eaLnBrk="1" hangingPunct="1"/>
            <a:r>
              <a:rPr lang="en-US" altLang="en-US" sz="2000" smtClean="0"/>
              <a:t>You eat a large candy bar</a:t>
            </a:r>
          </a:p>
          <a:p>
            <a:pPr eaLnBrk="1" hangingPunct="1"/>
            <a:endParaRPr lang="en-US" altLang="en-US" sz="2000" smtClean="0"/>
          </a:p>
          <a:p>
            <a:pPr eaLnBrk="1" hangingPunct="1"/>
            <a:r>
              <a:rPr lang="en-US" altLang="en-US" sz="2000" smtClean="0"/>
              <a:t>You have not eaten in six hours</a:t>
            </a:r>
          </a:p>
          <a:p>
            <a:pPr eaLnBrk="1" hangingPunct="1">
              <a:buFont typeface="Wingdings" panose="05000000000000000000" pitchFamily="2" charset="2"/>
              <a:buNone/>
            </a:pPr>
            <a:endParaRPr lang="en-US" altLang="en-US" sz="2000" smtClean="0"/>
          </a:p>
          <a:p>
            <a:pPr eaLnBrk="1" hangingPunct="1"/>
            <a:r>
              <a:rPr lang="en-US" altLang="en-US" sz="2000" smtClean="0"/>
              <a:t>You have strep throat</a:t>
            </a:r>
          </a:p>
        </p:txBody>
      </p:sp>
      <p:pic>
        <p:nvPicPr>
          <p:cNvPr id="16389" name="Picture 2" descr="http://www.terrylove.com/images/mean_do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1875" y="2235200"/>
            <a:ext cx="2959100" cy="221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0" name="Picture 4" descr="http://ww-recipes.net/wp-content/uploads/2008/07/weight-watchers-snickers-candy-bar-recipe.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51338" y="4692650"/>
            <a:ext cx="2295525" cy="1976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1" name="Picture 6" descr="http://4.bp.blogspot.com/_axq6RYBy3y0/SdhgTpVDTKI/AAAAAAAAAQM/o2qCmfSVHIg/s400/balloon-pop.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306888" y="1604963"/>
            <a:ext cx="1590675" cy="2381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91943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fade">
                                      <p:cBhvr>
                                        <p:cTn id="7" dur="2000"/>
                                        <p:tgtEl>
                                          <p:spTgt spid="153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4">
                                            <p:txEl>
                                              <p:pRg st="2" end="2"/>
                                            </p:txEl>
                                          </p:spTgt>
                                        </p:tgtEl>
                                        <p:attrNameLst>
                                          <p:attrName>style.visibility</p:attrName>
                                        </p:attrNameLst>
                                      </p:cBhvr>
                                      <p:to>
                                        <p:strVal val="visible"/>
                                      </p:to>
                                    </p:set>
                                    <p:animEffect transition="in" filter="fade">
                                      <p:cBhvr>
                                        <p:cTn id="12" dur="2000"/>
                                        <p:tgtEl>
                                          <p:spTgt spid="15364">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4">
                                            <p:txEl>
                                              <p:pRg st="4" end="4"/>
                                            </p:txEl>
                                          </p:spTgt>
                                        </p:tgtEl>
                                        <p:attrNameLst>
                                          <p:attrName>style.visibility</p:attrName>
                                        </p:attrNameLst>
                                      </p:cBhvr>
                                      <p:to>
                                        <p:strVal val="visible"/>
                                      </p:to>
                                    </p:set>
                                    <p:animEffect transition="in" filter="fade">
                                      <p:cBhvr>
                                        <p:cTn id="17" dur="2000"/>
                                        <p:tgtEl>
                                          <p:spTgt spid="15364">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4">
                                            <p:txEl>
                                              <p:pRg st="6" end="6"/>
                                            </p:txEl>
                                          </p:spTgt>
                                        </p:tgtEl>
                                        <p:attrNameLst>
                                          <p:attrName>style.visibility</p:attrName>
                                        </p:attrNameLst>
                                      </p:cBhvr>
                                      <p:to>
                                        <p:strVal val="visible"/>
                                      </p:to>
                                    </p:set>
                                    <p:animEffect transition="in" filter="fade">
                                      <p:cBhvr>
                                        <p:cTn id="22" dur="2000"/>
                                        <p:tgtEl>
                                          <p:spTgt spid="15364">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64">
                                            <p:txEl>
                                              <p:pRg st="8" end="8"/>
                                            </p:txEl>
                                          </p:spTgt>
                                        </p:tgtEl>
                                        <p:attrNameLst>
                                          <p:attrName>style.visibility</p:attrName>
                                        </p:attrNameLst>
                                      </p:cBhvr>
                                      <p:to>
                                        <p:strVal val="visible"/>
                                      </p:to>
                                    </p:set>
                                    <p:animEffect transition="in" filter="fade">
                                      <p:cBhvr>
                                        <p:cTn id="27" dur="2000"/>
                                        <p:tgtEl>
                                          <p:spTgt spid="1536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Title 1"/>
          <p:cNvPicPr>
            <a:picLocks noGrp="1" noChangeArrowheads="1"/>
          </p:cNvPicPr>
          <p:nvPr>
            <p:ph type="title"/>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0850" y="171450"/>
            <a:ext cx="8242300" cy="1468438"/>
          </a:xfrm>
        </p:spPr>
      </p:pic>
      <p:sp>
        <p:nvSpPr>
          <p:cNvPr id="17411" name="Content Placeholder 3"/>
          <p:cNvSpPr>
            <a:spLocks noGrp="1"/>
          </p:cNvSpPr>
          <p:nvPr>
            <p:ph sz="half" idx="2"/>
          </p:nvPr>
        </p:nvSpPr>
        <p:spPr>
          <a:xfrm>
            <a:off x="457200" y="2174875"/>
            <a:ext cx="7845425" cy="1206500"/>
          </a:xfrm>
        </p:spPr>
        <p:txBody>
          <a:bodyPr/>
          <a:lstStyle/>
          <a:p>
            <a:pPr eaLnBrk="1" hangingPunct="1"/>
            <a:r>
              <a:rPr lang="en-US" altLang="en-US" sz="2800" dirty="0" smtClean="0">
                <a:solidFill>
                  <a:srgbClr val="FFC000"/>
                </a:solidFill>
              </a:rPr>
              <a:t> </a:t>
            </a:r>
            <a:r>
              <a:rPr lang="en-US" altLang="en-US" sz="2800" dirty="0" smtClean="0">
                <a:solidFill>
                  <a:srgbClr val="FF0000"/>
                </a:solidFill>
              </a:rPr>
              <a:t>A chain of events occur that lead from the stimulus to the response.</a:t>
            </a:r>
          </a:p>
        </p:txBody>
      </p:sp>
      <p:pic>
        <p:nvPicPr>
          <p:cNvPr id="17412" name="Picture 2" descr="http://www.terrylove.com/images/mean_dog.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5813" y="3367088"/>
            <a:ext cx="2959100" cy="249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ight Arrow 7"/>
          <p:cNvSpPr/>
          <p:nvPr/>
        </p:nvSpPr>
        <p:spPr>
          <a:xfrm>
            <a:off x="4427538" y="4659313"/>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7414" name="Picture 4" descr="http://geekswithblogs.net/images/geekswithblogs_net/jkhines/Running_Away.gi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124575" y="3186113"/>
            <a:ext cx="2801938" cy="290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1850862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57200" y="228600"/>
            <a:ext cx="8229600" cy="6324600"/>
          </a:xfrm>
        </p:spPr>
        <p:txBody>
          <a:bodyPr/>
          <a:lstStyle/>
          <a:p>
            <a:pPr marL="609600" indent="-609600"/>
            <a:r>
              <a:rPr lang="en-US" sz="3600"/>
              <a:t>Regulation of hormone secretion, normally prevents overproduction or underproduction any of the hormone</a:t>
            </a:r>
          </a:p>
          <a:p>
            <a:pPr marL="609600" indent="-609600"/>
            <a:endParaRPr lang="en-US" sz="3600"/>
          </a:p>
          <a:p>
            <a:pPr marL="609600" indent="-609600"/>
            <a:r>
              <a:rPr lang="en-US" sz="3600"/>
              <a:t>Hormone secretion is regulated by:</a:t>
            </a:r>
          </a:p>
          <a:p>
            <a:pPr marL="1371600" lvl="2" indent="-457200">
              <a:buFontTx/>
              <a:buAutoNum type="arabicPeriod"/>
            </a:pPr>
            <a:r>
              <a:rPr lang="en-US" sz="2800"/>
              <a:t>signal from nervous system</a:t>
            </a:r>
          </a:p>
          <a:p>
            <a:pPr marL="1371600" lvl="2" indent="-457200">
              <a:buFontTx/>
              <a:buAutoNum type="arabicPeriod"/>
            </a:pPr>
            <a:r>
              <a:rPr lang="en-US" sz="2800"/>
              <a:t>chemical changes in the blood</a:t>
            </a:r>
          </a:p>
          <a:p>
            <a:pPr marL="1371600" lvl="2" indent="-457200">
              <a:buFontTx/>
              <a:buAutoNum type="arabicPeriod"/>
            </a:pPr>
            <a:r>
              <a:rPr lang="en-US" sz="2800"/>
              <a:t>others / hormones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Signal from the nervous system</a:t>
            </a:r>
          </a:p>
        </p:txBody>
      </p:sp>
      <p:pic>
        <p:nvPicPr>
          <p:cNvPr id="6148" name="Picture 4" descr="161b"/>
          <p:cNvPicPr>
            <a:picLocks noChangeAspect="1" noChangeArrowheads="1"/>
          </p:cNvPicPr>
          <p:nvPr/>
        </p:nvPicPr>
        <p:blipFill>
          <a:blip r:embed="rId2" cstate="print"/>
          <a:srcRect/>
          <a:stretch>
            <a:fillRect/>
          </a:stretch>
        </p:blipFill>
        <p:spPr bwMode="auto">
          <a:xfrm>
            <a:off x="323850" y="1412875"/>
            <a:ext cx="4321175" cy="3960813"/>
          </a:xfrm>
          <a:prstGeom prst="rect">
            <a:avLst/>
          </a:prstGeom>
          <a:noFill/>
        </p:spPr>
      </p:pic>
      <p:pic>
        <p:nvPicPr>
          <p:cNvPr id="6149" name="Picture 5" descr="161a"/>
          <p:cNvPicPr>
            <a:picLocks noChangeAspect="1" noChangeArrowheads="1"/>
          </p:cNvPicPr>
          <p:nvPr/>
        </p:nvPicPr>
        <p:blipFill>
          <a:blip r:embed="rId3" cstate="print"/>
          <a:srcRect/>
          <a:stretch>
            <a:fillRect/>
          </a:stretch>
        </p:blipFill>
        <p:spPr bwMode="auto">
          <a:xfrm>
            <a:off x="4716463" y="1412875"/>
            <a:ext cx="4229100" cy="39528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762000"/>
          </a:xfrm>
        </p:spPr>
        <p:txBody>
          <a:bodyPr/>
          <a:lstStyle/>
          <a:p>
            <a:r>
              <a:rPr lang="en-US" sz="3200"/>
              <a:t>Chemical changes in the blood</a:t>
            </a:r>
          </a:p>
        </p:txBody>
      </p:sp>
      <p:pic>
        <p:nvPicPr>
          <p:cNvPr id="7172" name="Picture 4" descr="349"/>
          <p:cNvPicPr>
            <a:picLocks noChangeAspect="1" noChangeArrowheads="1"/>
          </p:cNvPicPr>
          <p:nvPr/>
        </p:nvPicPr>
        <p:blipFill>
          <a:blip r:embed="rId2" cstate="print">
            <a:lum contrast="36000"/>
          </a:blip>
          <a:srcRect/>
          <a:stretch>
            <a:fillRect/>
          </a:stretch>
        </p:blipFill>
        <p:spPr bwMode="auto">
          <a:xfrm>
            <a:off x="1828800" y="838200"/>
            <a:ext cx="5688013" cy="58435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fontAlgn="auto" hangingPunct="1">
              <a:spcAft>
                <a:spcPts val="0"/>
              </a:spcAft>
              <a:defRPr/>
            </a:pPr>
            <a:r>
              <a:rPr lang="en-US" b="1" smtClean="0">
                <a:solidFill>
                  <a:srgbClr val="FF0000"/>
                </a:solidFill>
                <a:latin typeface="Arial" charset="0"/>
              </a:rPr>
              <a:t>Arnold A Berthold</a:t>
            </a:r>
            <a:r>
              <a:rPr lang="en-US" b="1" smtClean="0">
                <a:latin typeface="Arial" charset="0"/>
              </a:rPr>
              <a:t/>
            </a:r>
            <a:br>
              <a:rPr lang="en-US" b="1" smtClean="0">
                <a:latin typeface="Arial" charset="0"/>
              </a:rPr>
            </a:br>
            <a:r>
              <a:rPr lang="en-US" b="1" smtClean="0">
                <a:latin typeface="Arial" charset="0"/>
              </a:rPr>
              <a:t> (1803-1861) </a:t>
            </a:r>
          </a:p>
        </p:txBody>
      </p:sp>
      <p:sp>
        <p:nvSpPr>
          <p:cNvPr id="8195" name="Rectangle 3"/>
          <p:cNvSpPr>
            <a:spLocks noGrp="1" noChangeArrowheads="1"/>
          </p:cNvSpPr>
          <p:nvPr>
            <p:ph sz="quarter" idx="1"/>
          </p:nvPr>
        </p:nvSpPr>
        <p:spPr>
          <a:xfrm>
            <a:off x="3124200" y="1981200"/>
            <a:ext cx="5791200" cy="4114800"/>
          </a:xfrm>
        </p:spPr>
        <p:txBody>
          <a:bodyPr/>
          <a:lstStyle/>
          <a:p>
            <a:pPr eaLnBrk="1" hangingPunct="1"/>
            <a:r>
              <a:rPr lang="en-US" smtClean="0"/>
              <a:t>In one of the first endocrine experiments ever recorded, Professor Arnold A. Berthold of Gottingen did a series of tests on roosters in 1849 while he was curator of the local zoo. </a:t>
            </a:r>
          </a:p>
        </p:txBody>
      </p:sp>
      <p:pic>
        <p:nvPicPr>
          <p:cNvPr id="8196" name="Picture 4" descr="C:\1\berthold.jpg"/>
          <p:cNvPicPr>
            <a:picLocks noChangeAspect="1" noChangeArrowheads="1"/>
          </p:cNvPicPr>
          <p:nvPr/>
        </p:nvPicPr>
        <p:blipFill>
          <a:blip r:embed="rId2" cstate="print"/>
          <a:srcRect/>
          <a:stretch>
            <a:fillRect/>
          </a:stretch>
        </p:blipFill>
        <p:spPr bwMode="auto">
          <a:xfrm>
            <a:off x="381000" y="2057400"/>
            <a:ext cx="2808288" cy="3657600"/>
          </a:xfrm>
          <a:prstGeom prst="rect">
            <a:avLst/>
          </a:prstGeom>
          <a:noFill/>
          <a:ln w="9525">
            <a:noFill/>
            <a:miter lim="800000"/>
            <a:headEnd/>
            <a:tailEnd/>
          </a:ln>
        </p:spPr>
      </p:pic>
    </p:spTree>
    <p:extLst>
      <p:ext uri="{BB962C8B-B14F-4D97-AF65-F5344CB8AC3E}">
        <p14:creationId xmlns="" xmlns:p14="http://schemas.microsoft.com/office/powerpoint/2010/main" val="1025278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76200"/>
            <a:ext cx="8229600" cy="685800"/>
          </a:xfrm>
        </p:spPr>
        <p:txBody>
          <a:bodyPr/>
          <a:lstStyle/>
          <a:p>
            <a:r>
              <a:rPr lang="en-US" sz="3600"/>
              <a:t>Others / hormones</a:t>
            </a:r>
          </a:p>
        </p:txBody>
      </p:sp>
      <p:pic>
        <p:nvPicPr>
          <p:cNvPr id="8196" name="Picture 4" descr="367"/>
          <p:cNvPicPr>
            <a:picLocks noChangeAspect="1" noChangeArrowheads="1"/>
          </p:cNvPicPr>
          <p:nvPr/>
        </p:nvPicPr>
        <p:blipFill>
          <a:blip r:embed="rId2" cstate="print">
            <a:lum contrast="36000"/>
          </a:blip>
          <a:srcRect/>
          <a:stretch>
            <a:fillRect/>
          </a:stretch>
        </p:blipFill>
        <p:spPr bwMode="auto">
          <a:xfrm>
            <a:off x="1042988" y="1030288"/>
            <a:ext cx="7056437" cy="552291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solidFill>
                  <a:srgbClr val="FF0000"/>
                </a:solidFill>
                <a:latin typeface="Arial" charset="0"/>
              </a:rPr>
              <a:t>Endocrine system maintains homeostasis</a:t>
            </a:r>
          </a:p>
        </p:txBody>
      </p:sp>
      <p:sp>
        <p:nvSpPr>
          <p:cNvPr id="11267" name="Rectangle 3"/>
          <p:cNvSpPr>
            <a:spLocks noGrp="1" noChangeArrowheads="1"/>
          </p:cNvSpPr>
          <p:nvPr>
            <p:ph sz="quarter" idx="1"/>
          </p:nvPr>
        </p:nvSpPr>
        <p:spPr/>
        <p:txBody>
          <a:bodyPr/>
          <a:lstStyle/>
          <a:p>
            <a:pPr eaLnBrk="1" hangingPunct="1">
              <a:buFontTx/>
              <a:buNone/>
            </a:pPr>
            <a:r>
              <a:rPr lang="en-US" sz="2800" smtClean="0"/>
              <a:t>The concept that hormones acting on distant target cells to maintain the stability of the internal milieu was a major advance in physiological understanding.  </a:t>
            </a:r>
          </a:p>
          <a:p>
            <a:pPr eaLnBrk="1" hangingPunct="1">
              <a:buFontTx/>
              <a:buNone/>
            </a:pPr>
            <a:r>
              <a:rPr lang="en-US" sz="2800" smtClean="0"/>
              <a:t>The secretion of the hormone was evoked by a change in the milieu and the resulting action on the target cell restored the milieu to normal.</a:t>
            </a:r>
            <a:br>
              <a:rPr lang="en-US" sz="2800" smtClean="0"/>
            </a:br>
            <a:r>
              <a:rPr lang="en-US" sz="2800" smtClean="0"/>
              <a:t>The desired return to the status quo results in the maintenance of </a:t>
            </a:r>
            <a:r>
              <a:rPr lang="en-US" sz="2800" b="1" smtClean="0"/>
              <a:t>homeostasis</a:t>
            </a:r>
            <a:r>
              <a:rPr lang="en-US" sz="2800"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fontAlgn="auto" hangingPunct="1">
              <a:lnSpc>
                <a:spcPct val="90000"/>
              </a:lnSpc>
              <a:spcAft>
                <a:spcPts val="0"/>
              </a:spcAft>
              <a:defRPr/>
            </a:pPr>
            <a:r>
              <a:rPr lang="en-US" smtClean="0">
                <a:solidFill>
                  <a:srgbClr val="FF0000"/>
                </a:solidFill>
                <a:latin typeface="Arial" charset="0"/>
                <a:cs typeface="Times New Roman" pitchFamily="18" charset="0"/>
              </a:rPr>
              <a:t>Principal functions of the endocrine system</a:t>
            </a:r>
          </a:p>
        </p:txBody>
      </p:sp>
      <p:sp>
        <p:nvSpPr>
          <p:cNvPr id="20483" name="Rectangle 3"/>
          <p:cNvSpPr>
            <a:spLocks noGrp="1" noChangeArrowheads="1"/>
          </p:cNvSpPr>
          <p:nvPr>
            <p:ph sz="quarter" idx="1"/>
          </p:nvPr>
        </p:nvSpPr>
        <p:spPr/>
        <p:txBody>
          <a:bodyPr/>
          <a:lstStyle/>
          <a:p>
            <a:pPr algn="just" eaLnBrk="1" hangingPunct="1"/>
            <a:r>
              <a:rPr lang="en-US" sz="2800" smtClean="0">
                <a:cs typeface="Times New Roman" pitchFamily="18" charset="0"/>
              </a:rPr>
              <a:t>Maintenance of the internal environment in the body (maintaining the optimum biochemical environment).</a:t>
            </a:r>
          </a:p>
          <a:p>
            <a:pPr algn="just" eaLnBrk="1" hangingPunct="1"/>
            <a:r>
              <a:rPr lang="en-US" sz="2800" smtClean="0">
                <a:cs typeface="Times New Roman" pitchFamily="18" charset="0"/>
              </a:rPr>
              <a:t>Integration and regulation of growth and development.</a:t>
            </a:r>
          </a:p>
          <a:p>
            <a:pPr algn="just" eaLnBrk="1" hangingPunct="1"/>
            <a:r>
              <a:rPr lang="en-US" sz="2800" smtClean="0">
                <a:cs typeface="Times New Roman" pitchFamily="18" charset="0"/>
              </a:rPr>
              <a:t>Control, maintenance and instigation of sexual reproduction, including gametogenesis, coitus, fertilization, fetal growth and development and nourishment of the newborn. </a:t>
            </a:r>
          </a:p>
          <a:p>
            <a:pPr eaLnBrk="1" hangingPunct="1"/>
            <a:endParaRPr lang="en-US" sz="28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id-ID"/>
          </a:p>
        </p:txBody>
      </p:sp>
      <p:sp>
        <p:nvSpPr>
          <p:cNvPr id="12291" name="Rectangle 3"/>
          <p:cNvSpPr>
            <a:spLocks noGrp="1" noChangeArrowheads="1"/>
          </p:cNvSpPr>
          <p:nvPr>
            <p:ph type="body" idx="1"/>
          </p:nvPr>
        </p:nvSpPr>
        <p:spPr/>
        <p:txBody>
          <a:bodyPr/>
          <a:lstStyle/>
          <a:p>
            <a:r>
              <a:rPr lang="en-US"/>
              <a:t>The endocrine system is composed of various glands located throughout the body</a:t>
            </a:r>
          </a:p>
          <a:p>
            <a:endParaRPr lang="en-US"/>
          </a:p>
          <a:p>
            <a:r>
              <a:rPr lang="en-US"/>
              <a:t>These glands are capable of synthesizing and releasing special chemical messengers called hormones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id-ID"/>
          </a:p>
        </p:txBody>
      </p:sp>
      <p:sp>
        <p:nvSpPr>
          <p:cNvPr id="13315" name="Rectangle 3"/>
          <p:cNvSpPr>
            <a:spLocks noGrp="1" noChangeArrowheads="1"/>
          </p:cNvSpPr>
          <p:nvPr>
            <p:ph type="body" idx="1"/>
          </p:nvPr>
        </p:nvSpPr>
        <p:spPr/>
        <p:txBody>
          <a:bodyPr/>
          <a:lstStyle/>
          <a:p>
            <a:r>
              <a:rPr lang="en-US"/>
              <a:t>The endocrine glands respond to specific signals by synthesizing and releasing hormones into the circulation</a:t>
            </a:r>
          </a:p>
          <a:p>
            <a:endParaRPr lang="en-US"/>
          </a:p>
          <a:p>
            <a:r>
              <a:rPr lang="en-US"/>
              <a:t>The endocrine and nervous system work together to regulate responses to the internal and external environments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en-US" dirty="0"/>
              <a:t>In addition to the </a:t>
            </a:r>
            <a:r>
              <a:rPr lang="en-US" dirty="0" err="1"/>
              <a:t>specialised</a:t>
            </a:r>
            <a:r>
              <a:rPr lang="en-US" dirty="0"/>
              <a:t> endocrine organs mentioned above, many other organs that are part of other body systems, such as the </a:t>
            </a:r>
            <a:r>
              <a:rPr lang="id-ID" dirty="0" smtClean="0"/>
              <a:t>kidney, liver and gonad</a:t>
            </a:r>
            <a:r>
              <a:rPr lang="en-US" dirty="0" smtClean="0"/>
              <a:t> </a:t>
            </a:r>
            <a:r>
              <a:rPr lang="en-US" dirty="0"/>
              <a:t>have secondary endocrine functions</a:t>
            </a:r>
            <a:r>
              <a:rPr lang="en-US" dirty="0" smtClean="0"/>
              <a:t>.</a:t>
            </a:r>
            <a:endParaRPr lang="id-ID" dirty="0" smtClean="0"/>
          </a:p>
          <a:p>
            <a:r>
              <a:rPr lang="en-US" dirty="0" smtClean="0"/>
              <a:t> </a:t>
            </a:r>
            <a:r>
              <a:rPr lang="en-US" dirty="0"/>
              <a:t>For example the kidney secretes endocrine hormones such as </a:t>
            </a:r>
            <a:r>
              <a:rPr lang="id-ID" dirty="0" smtClean="0"/>
              <a:t>EPO</a:t>
            </a:r>
            <a:r>
              <a:rPr lang="en-US" dirty="0"/>
              <a:t> and </a:t>
            </a:r>
            <a:r>
              <a:rPr lang="id-ID" dirty="0" smtClean="0"/>
              <a:t>renin</a:t>
            </a:r>
            <a:endParaRPr lang="id-ID"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drtonymorrow.com.au/images/drmorrow_weblayout2_13.jpg"/>
          <p:cNvPicPr>
            <a:picLocks noChangeAspect="1" noChangeArrowheads="1"/>
          </p:cNvPicPr>
          <p:nvPr/>
        </p:nvPicPr>
        <p:blipFill>
          <a:blip r:embed="rId2" cstate="print"/>
          <a:srcRect/>
          <a:stretch>
            <a:fillRect/>
          </a:stretch>
        </p:blipFill>
        <p:spPr bwMode="auto">
          <a:xfrm>
            <a:off x="2195736" y="620688"/>
            <a:ext cx="4807172" cy="581293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t2.gstatic.com/images?q=tbn:ANd9GcRljgpPP5R-smuNlttZXLwAr4Ecu29GaU5NA-3fQysO-S61YIEB"/>
          <p:cNvPicPr>
            <a:picLocks noChangeAspect="1" noChangeArrowheads="1"/>
          </p:cNvPicPr>
          <p:nvPr/>
        </p:nvPicPr>
        <p:blipFill>
          <a:blip r:embed="rId2" cstate="print"/>
          <a:srcRect/>
          <a:stretch>
            <a:fillRect/>
          </a:stretch>
        </p:blipFill>
        <p:spPr bwMode="auto">
          <a:xfrm>
            <a:off x="971600" y="428863"/>
            <a:ext cx="6218824" cy="5250319"/>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upload.wikimedia.org/wikipedia/commons/thumb/9/96/Endocrine_central_nervous_en.svg/500px-Endocrine_central_nervous_en.svg.png"/>
          <p:cNvPicPr>
            <a:picLocks noChangeAspect="1" noChangeArrowheads="1"/>
          </p:cNvPicPr>
          <p:nvPr/>
        </p:nvPicPr>
        <p:blipFill>
          <a:blip r:embed="rId2" cstate="print"/>
          <a:srcRect/>
          <a:stretch>
            <a:fillRect/>
          </a:stretch>
        </p:blipFill>
        <p:spPr bwMode="auto">
          <a:xfrm>
            <a:off x="609600" y="990600"/>
            <a:ext cx="7878484" cy="4238626"/>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systems.hanyang.ac.kr/tumor/5/image/endocrine.jpg"/>
          <p:cNvPicPr>
            <a:picLocks noChangeAspect="1" noChangeArrowheads="1"/>
          </p:cNvPicPr>
          <p:nvPr/>
        </p:nvPicPr>
        <p:blipFill>
          <a:blip r:embed="rId2" cstate="print"/>
          <a:srcRect/>
          <a:stretch>
            <a:fillRect/>
          </a:stretch>
        </p:blipFill>
        <p:spPr bwMode="auto">
          <a:xfrm>
            <a:off x="436197" y="1484784"/>
            <a:ext cx="3701895" cy="3451473"/>
          </a:xfrm>
          <a:prstGeom prst="rect">
            <a:avLst/>
          </a:prstGeom>
          <a:noFill/>
        </p:spPr>
      </p:pic>
      <p:pic>
        <p:nvPicPr>
          <p:cNvPr id="28676" name="Picture 4" descr="http://systems.hanyang.ac.kr/tumor/5/image/paracrine.jpg"/>
          <p:cNvPicPr>
            <a:picLocks noChangeAspect="1" noChangeArrowheads="1"/>
          </p:cNvPicPr>
          <p:nvPr/>
        </p:nvPicPr>
        <p:blipFill>
          <a:blip r:embed="rId3" cstate="print"/>
          <a:srcRect/>
          <a:stretch>
            <a:fillRect/>
          </a:stretch>
        </p:blipFill>
        <p:spPr bwMode="auto">
          <a:xfrm>
            <a:off x="4459988" y="1484784"/>
            <a:ext cx="3782560" cy="350443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a:lstStyle/>
          <a:p>
            <a:pPr eaLnBrk="1" hangingPunct="1"/>
            <a:r>
              <a:rPr lang="en-US" smtClean="0">
                <a:solidFill>
                  <a:srgbClr val="FF0000"/>
                </a:solidFill>
                <a:latin typeface="Arial" pitchFamily="34" charset="0"/>
              </a:rPr>
              <a:t>Ablation and replacement</a:t>
            </a:r>
          </a:p>
        </p:txBody>
      </p:sp>
      <p:sp>
        <p:nvSpPr>
          <p:cNvPr id="9219" name="Rectangle 3"/>
          <p:cNvSpPr>
            <a:spLocks noChangeArrowheads="1"/>
          </p:cNvSpPr>
          <p:nvPr/>
        </p:nvSpPr>
        <p:spPr bwMode="auto">
          <a:xfrm>
            <a:off x="609600" y="1600200"/>
            <a:ext cx="7467600" cy="3763963"/>
          </a:xfrm>
          <a:prstGeom prst="rect">
            <a:avLst/>
          </a:prstGeom>
          <a:noFill/>
          <a:ln w="9525">
            <a:noFill/>
            <a:miter lim="800000"/>
            <a:headEnd/>
            <a:tailEnd/>
          </a:ln>
        </p:spPr>
        <p:txBody>
          <a:bodyPr>
            <a:spAutoFit/>
          </a:bodyPr>
          <a:lstStyle/>
          <a:p>
            <a:pPr>
              <a:lnSpc>
                <a:spcPct val="90000"/>
              </a:lnSpc>
              <a:spcBef>
                <a:spcPct val="50000"/>
              </a:spcBef>
              <a:buFontTx/>
              <a:buChar char="•"/>
            </a:pPr>
            <a:r>
              <a:rPr lang="en-US" sz="2800"/>
              <a:t>Bethold found that a rooster's comb is an androgen-dependent structure. Following castration, the comb atrophies, aggressive male behavior disappears, and interest in the hens is lost.</a:t>
            </a:r>
          </a:p>
          <a:p>
            <a:pPr>
              <a:lnSpc>
                <a:spcPct val="90000"/>
              </a:lnSpc>
              <a:spcBef>
                <a:spcPct val="50000"/>
              </a:spcBef>
              <a:buFontTx/>
              <a:buChar char="•"/>
            </a:pPr>
            <a:r>
              <a:rPr lang="en-US" sz="2800"/>
              <a:t>Importantly, Berthold also found that these castration-induced changes could be reversed by administration of a crude testicular extract (or prevented by transplantation of the testes).</a:t>
            </a:r>
          </a:p>
        </p:txBody>
      </p:sp>
    </p:spTree>
    <p:extLst>
      <p:ext uri="{BB962C8B-B14F-4D97-AF65-F5344CB8AC3E}">
        <p14:creationId xmlns="" xmlns:p14="http://schemas.microsoft.com/office/powerpoint/2010/main" val="35629429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commonsensehealth.com/wp-content/uploads/2013/08/endocrineglands.gif"/>
          <p:cNvPicPr>
            <a:picLocks noChangeAspect="1" noChangeArrowheads="1"/>
          </p:cNvPicPr>
          <p:nvPr/>
        </p:nvPicPr>
        <p:blipFill>
          <a:blip r:embed="rId2" cstate="print"/>
          <a:srcRect/>
          <a:stretch>
            <a:fillRect/>
          </a:stretch>
        </p:blipFill>
        <p:spPr bwMode="auto">
          <a:xfrm>
            <a:off x="1828800" y="3962400"/>
            <a:ext cx="5181600" cy="2279904"/>
          </a:xfrm>
          <a:prstGeom prst="rect">
            <a:avLst/>
          </a:prstGeom>
          <a:noFill/>
        </p:spPr>
      </p:pic>
      <p:pic>
        <p:nvPicPr>
          <p:cNvPr id="25604" name="Picture 4" descr="http://t0.gstatic.com/images?q=tbn:ANd9GcTkzB51IKECMjNjuavT25Qk3Dev3gy5aeOOonnO0NxH4lwzkeFE"/>
          <p:cNvPicPr>
            <a:picLocks noChangeAspect="1" noChangeArrowheads="1"/>
          </p:cNvPicPr>
          <p:nvPr/>
        </p:nvPicPr>
        <p:blipFill>
          <a:blip r:embed="rId3" cstate="print"/>
          <a:srcRect/>
          <a:stretch>
            <a:fillRect/>
          </a:stretch>
        </p:blipFill>
        <p:spPr bwMode="auto">
          <a:xfrm>
            <a:off x="1981200" y="1295400"/>
            <a:ext cx="5136976" cy="2817606"/>
          </a:xfrm>
          <a:prstGeom prst="rect">
            <a:avLst/>
          </a:prstGeom>
          <a:noFill/>
        </p:spPr>
      </p:pic>
      <p:sp>
        <p:nvSpPr>
          <p:cNvPr id="7" name="Title 6"/>
          <p:cNvSpPr>
            <a:spLocks noGrp="1"/>
          </p:cNvSpPr>
          <p:nvPr>
            <p:ph type="title"/>
          </p:nvPr>
        </p:nvSpPr>
        <p:spPr/>
        <p:txBody>
          <a:bodyPr>
            <a:normAutofit fontScale="90000"/>
          </a:bodyPr>
          <a:lstStyle/>
          <a:p>
            <a:r>
              <a:rPr lang="en-US" dirty="0" smtClean="0"/>
              <a:t>Endocrine and exocrine</a:t>
            </a:r>
            <a:br>
              <a:rPr lang="en-US" dirty="0" smtClean="0"/>
            </a:b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asil gambar untuk pancreas exocrine"/>
          <p:cNvPicPr>
            <a:picLocks noChangeAspect="1" noChangeArrowheads="1"/>
          </p:cNvPicPr>
          <p:nvPr/>
        </p:nvPicPr>
        <p:blipFill>
          <a:blip r:embed="rId2" cstate="print"/>
          <a:srcRect/>
          <a:stretch>
            <a:fillRect/>
          </a:stretch>
        </p:blipFill>
        <p:spPr bwMode="auto">
          <a:xfrm>
            <a:off x="6172200" y="3048000"/>
            <a:ext cx="2579192" cy="1828800"/>
          </a:xfrm>
          <a:prstGeom prst="rect">
            <a:avLst/>
          </a:prstGeom>
          <a:noFill/>
        </p:spPr>
      </p:pic>
      <p:pic>
        <p:nvPicPr>
          <p:cNvPr id="20484" name="Picture 4" descr="Hasil gambar untuk testis endocrine"/>
          <p:cNvPicPr>
            <a:picLocks noChangeAspect="1" noChangeArrowheads="1"/>
          </p:cNvPicPr>
          <p:nvPr/>
        </p:nvPicPr>
        <p:blipFill>
          <a:blip r:embed="rId3" cstate="print"/>
          <a:srcRect/>
          <a:stretch>
            <a:fillRect/>
          </a:stretch>
        </p:blipFill>
        <p:spPr bwMode="auto">
          <a:xfrm>
            <a:off x="3048000" y="3048000"/>
            <a:ext cx="2641600" cy="1981200"/>
          </a:xfrm>
          <a:prstGeom prst="rect">
            <a:avLst/>
          </a:prstGeom>
          <a:noFill/>
        </p:spPr>
      </p:pic>
      <p:sp>
        <p:nvSpPr>
          <p:cNvPr id="20486" name="AutoShape 6" descr="Hasil gambar untuk ovarian hormone endocr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8" name="Picture 8" descr="Hasil gambar untuk ovarian hormone endocrine"/>
          <p:cNvPicPr>
            <a:picLocks noChangeAspect="1" noChangeArrowheads="1"/>
          </p:cNvPicPr>
          <p:nvPr/>
        </p:nvPicPr>
        <p:blipFill>
          <a:blip r:embed="rId4" cstate="print"/>
          <a:srcRect/>
          <a:stretch>
            <a:fillRect/>
          </a:stretch>
        </p:blipFill>
        <p:spPr bwMode="auto">
          <a:xfrm>
            <a:off x="762000" y="2895600"/>
            <a:ext cx="1945532" cy="2514600"/>
          </a:xfrm>
          <a:prstGeom prst="rect">
            <a:avLst/>
          </a:prstGeom>
          <a:noFill/>
        </p:spPr>
      </p:pic>
      <p:sp>
        <p:nvSpPr>
          <p:cNvPr id="7" name="Title 6"/>
          <p:cNvSpPr>
            <a:spLocks noGrp="1"/>
          </p:cNvSpPr>
          <p:nvPr>
            <p:ph type="title"/>
          </p:nvPr>
        </p:nvSpPr>
        <p:spPr/>
        <p:txBody>
          <a:bodyPr/>
          <a:lstStyle/>
          <a:p>
            <a:r>
              <a:rPr lang="en-US" dirty="0" smtClean="0"/>
              <a:t>Exocrine and endocrine capability</a:t>
            </a:r>
            <a:endParaRPr lang="en-US" dirty="0"/>
          </a:p>
        </p:txBody>
      </p:sp>
    </p:spTree>
    <p:extLst>
      <p:ext uri="{BB962C8B-B14F-4D97-AF65-F5344CB8AC3E}">
        <p14:creationId xmlns="" xmlns:p14="http://schemas.microsoft.com/office/powerpoint/2010/main" val="1539503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asil gambar untuk cytokines cell communication"/>
          <p:cNvPicPr>
            <a:picLocks noChangeAspect="1" noChangeArrowheads="1"/>
          </p:cNvPicPr>
          <p:nvPr/>
        </p:nvPicPr>
        <p:blipFill>
          <a:blip r:embed="rId2" cstate="print"/>
          <a:srcRect/>
          <a:stretch>
            <a:fillRect/>
          </a:stretch>
        </p:blipFill>
        <p:spPr bwMode="auto">
          <a:xfrm>
            <a:off x="1371600" y="533400"/>
            <a:ext cx="6787407" cy="509587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2.hubimg.com/u/6282687_f520.jpg"/>
          <p:cNvPicPr>
            <a:picLocks noChangeAspect="1" noChangeArrowheads="1"/>
          </p:cNvPicPr>
          <p:nvPr/>
        </p:nvPicPr>
        <p:blipFill>
          <a:blip r:embed="rId2" cstate="print"/>
          <a:srcRect/>
          <a:stretch>
            <a:fillRect/>
          </a:stretch>
        </p:blipFill>
        <p:spPr bwMode="auto">
          <a:xfrm>
            <a:off x="1475656" y="1052736"/>
            <a:ext cx="6744779" cy="5055180"/>
          </a:xfrm>
          <a:prstGeom prst="rect">
            <a:avLst/>
          </a:prstGeom>
          <a:noFill/>
        </p:spPr>
      </p:pic>
    </p:spTree>
    <p:extLst>
      <p:ext uri="{BB962C8B-B14F-4D97-AF65-F5344CB8AC3E}">
        <p14:creationId xmlns="" xmlns:p14="http://schemas.microsoft.com/office/powerpoint/2010/main" val="5110752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ambar terkait"/>
          <p:cNvPicPr>
            <a:picLocks noChangeAspect="1" noChangeArrowheads="1"/>
          </p:cNvPicPr>
          <p:nvPr/>
        </p:nvPicPr>
        <p:blipFill>
          <a:blip r:embed="rId2" cstate="print"/>
          <a:srcRect/>
          <a:stretch>
            <a:fillRect/>
          </a:stretch>
        </p:blipFill>
        <p:spPr bwMode="auto">
          <a:xfrm>
            <a:off x="1295400" y="1600200"/>
            <a:ext cx="6667500" cy="4476751"/>
          </a:xfrm>
          <a:prstGeom prst="rect">
            <a:avLst/>
          </a:prstGeom>
          <a:noFill/>
        </p:spPr>
      </p:pic>
      <p:sp>
        <p:nvSpPr>
          <p:cNvPr id="3" name="Title 2"/>
          <p:cNvSpPr>
            <a:spLocks noGrp="1"/>
          </p:cNvSpPr>
          <p:nvPr>
            <p:ph type="title"/>
          </p:nvPr>
        </p:nvSpPr>
        <p:spPr/>
        <p:txBody>
          <a:bodyPr>
            <a:normAutofit fontScale="90000"/>
          </a:bodyPr>
          <a:lstStyle/>
          <a:p>
            <a:r>
              <a:rPr lang="en-US" dirty="0" smtClean="0"/>
              <a:t>Mix interaction cytokine-hormone-neural system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asil gambar untuk axis hypothalamus"/>
          <p:cNvPicPr>
            <a:picLocks noChangeAspect="1" noChangeArrowheads="1"/>
          </p:cNvPicPr>
          <p:nvPr/>
        </p:nvPicPr>
        <p:blipFill>
          <a:blip r:embed="rId2" cstate="print"/>
          <a:srcRect/>
          <a:stretch>
            <a:fillRect/>
          </a:stretch>
        </p:blipFill>
        <p:spPr bwMode="auto">
          <a:xfrm>
            <a:off x="1981200" y="2133600"/>
            <a:ext cx="5305425" cy="4511965"/>
          </a:xfrm>
          <a:prstGeom prst="rect">
            <a:avLst/>
          </a:prstGeom>
          <a:noFill/>
        </p:spPr>
      </p:pic>
      <p:sp>
        <p:nvSpPr>
          <p:cNvPr id="3" name="Title 2"/>
          <p:cNvSpPr>
            <a:spLocks noGrp="1"/>
          </p:cNvSpPr>
          <p:nvPr>
            <p:ph type="title"/>
          </p:nvPr>
        </p:nvSpPr>
        <p:spPr/>
        <p:txBody>
          <a:bodyPr>
            <a:normAutofit fontScale="90000"/>
          </a:bodyPr>
          <a:lstStyle/>
          <a:p>
            <a:r>
              <a:rPr lang="en-US" dirty="0" smtClean="0"/>
              <a:t>Hypothalamus-</a:t>
            </a:r>
            <a:r>
              <a:rPr lang="en-US" dirty="0" err="1" smtClean="0"/>
              <a:t>hypophysis</a:t>
            </a:r>
            <a:r>
              <a:rPr lang="en-US" dirty="0" smtClean="0"/>
              <a:t>-adrenal axis</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asil gambar untuk axis hypothalamus"/>
          <p:cNvPicPr>
            <a:picLocks noChangeAspect="1" noChangeArrowheads="1"/>
          </p:cNvPicPr>
          <p:nvPr/>
        </p:nvPicPr>
        <p:blipFill>
          <a:blip r:embed="rId2" cstate="print"/>
          <a:srcRect/>
          <a:stretch>
            <a:fillRect/>
          </a:stretch>
        </p:blipFill>
        <p:spPr bwMode="auto">
          <a:xfrm>
            <a:off x="5334000" y="2286000"/>
            <a:ext cx="3419475" cy="2856175"/>
          </a:xfrm>
          <a:prstGeom prst="rect">
            <a:avLst/>
          </a:prstGeom>
          <a:noFill/>
        </p:spPr>
      </p:pic>
      <p:pic>
        <p:nvPicPr>
          <p:cNvPr id="113668" name="Picture 4" descr="Hasil gambar untuk axis hypothalamus"/>
          <p:cNvPicPr>
            <a:picLocks noChangeAspect="1" noChangeArrowheads="1"/>
          </p:cNvPicPr>
          <p:nvPr/>
        </p:nvPicPr>
        <p:blipFill>
          <a:blip r:embed="rId3" cstate="print"/>
          <a:srcRect/>
          <a:stretch>
            <a:fillRect/>
          </a:stretch>
        </p:blipFill>
        <p:spPr bwMode="auto">
          <a:xfrm>
            <a:off x="304800" y="2286000"/>
            <a:ext cx="4883467" cy="2713038"/>
          </a:xfrm>
          <a:prstGeom prst="rect">
            <a:avLst/>
          </a:prstGeom>
          <a:noFill/>
        </p:spPr>
      </p:pic>
      <p:sp>
        <p:nvSpPr>
          <p:cNvPr id="7" name="Title 6"/>
          <p:cNvSpPr>
            <a:spLocks noGrp="1"/>
          </p:cNvSpPr>
          <p:nvPr>
            <p:ph type="title"/>
          </p:nvPr>
        </p:nvSpPr>
        <p:spPr/>
        <p:txBody>
          <a:bodyPr>
            <a:normAutofit fontScale="90000"/>
          </a:bodyPr>
          <a:lstStyle/>
          <a:p>
            <a:r>
              <a:rPr lang="en-US" dirty="0" smtClean="0"/>
              <a:t>Hypothalamus-</a:t>
            </a:r>
            <a:r>
              <a:rPr lang="en-US" dirty="0" err="1" smtClean="0"/>
              <a:t>hypophysis</a:t>
            </a:r>
            <a:r>
              <a:rPr lang="en-US" dirty="0" smtClean="0"/>
              <a:t>-gonad axis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Hypothalamus-</a:t>
            </a:r>
            <a:r>
              <a:rPr lang="en-US" dirty="0" err="1" smtClean="0"/>
              <a:t>hypophysis</a:t>
            </a:r>
            <a:r>
              <a:rPr lang="en-US" dirty="0" smtClean="0"/>
              <a:t>-thyroid axis</a:t>
            </a:r>
            <a:endParaRPr lang="en-US" dirty="0"/>
          </a:p>
        </p:txBody>
      </p:sp>
      <p:pic>
        <p:nvPicPr>
          <p:cNvPr id="114690" name="Picture 2" descr="Gambar terkait"/>
          <p:cNvPicPr>
            <a:picLocks noChangeAspect="1" noChangeArrowheads="1"/>
          </p:cNvPicPr>
          <p:nvPr/>
        </p:nvPicPr>
        <p:blipFill>
          <a:blip r:embed="rId2" cstate="print"/>
          <a:srcRect/>
          <a:stretch>
            <a:fillRect/>
          </a:stretch>
        </p:blipFill>
        <p:spPr bwMode="auto">
          <a:xfrm>
            <a:off x="2743200" y="1981200"/>
            <a:ext cx="3371850" cy="4436017"/>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HPA axis and other system </a:t>
            </a:r>
            <a:endParaRPr lang="en-US" dirty="0"/>
          </a:p>
        </p:txBody>
      </p:sp>
      <p:pic>
        <p:nvPicPr>
          <p:cNvPr id="115714" name="Picture 2" descr="Gambar terkait"/>
          <p:cNvPicPr>
            <a:picLocks noChangeAspect="1" noChangeArrowheads="1"/>
          </p:cNvPicPr>
          <p:nvPr/>
        </p:nvPicPr>
        <p:blipFill>
          <a:blip r:embed="rId2" cstate="print"/>
          <a:srcRect/>
          <a:stretch>
            <a:fillRect/>
          </a:stretch>
        </p:blipFill>
        <p:spPr bwMode="auto">
          <a:xfrm>
            <a:off x="1981200" y="1828800"/>
            <a:ext cx="5257800" cy="4536142"/>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 and down regulation of hormone receptors</a:t>
            </a:r>
            <a:endParaRPr lang="en-US" dirty="0"/>
          </a:p>
        </p:txBody>
      </p:sp>
      <p:pic>
        <p:nvPicPr>
          <p:cNvPr id="98306" name="Picture 2" descr="Hasil gambar untuk up regulation down regulation hormone"/>
          <p:cNvPicPr>
            <a:picLocks noChangeAspect="1" noChangeArrowheads="1"/>
          </p:cNvPicPr>
          <p:nvPr/>
        </p:nvPicPr>
        <p:blipFill>
          <a:blip r:embed="rId2" cstate="print"/>
          <a:srcRect/>
          <a:stretch>
            <a:fillRect/>
          </a:stretch>
        </p:blipFill>
        <p:spPr bwMode="auto">
          <a:xfrm>
            <a:off x="4724400" y="2286000"/>
            <a:ext cx="3552287" cy="2667000"/>
          </a:xfrm>
          <a:prstGeom prst="rect">
            <a:avLst/>
          </a:prstGeom>
          <a:noFill/>
        </p:spPr>
      </p:pic>
      <p:pic>
        <p:nvPicPr>
          <p:cNvPr id="98308" name="Picture 4" descr="Hasil gambar untuk up regulation down regulation hormone"/>
          <p:cNvPicPr>
            <a:picLocks noChangeAspect="1" noChangeArrowheads="1"/>
          </p:cNvPicPr>
          <p:nvPr/>
        </p:nvPicPr>
        <p:blipFill>
          <a:blip r:embed="rId3" cstate="print"/>
          <a:srcRect/>
          <a:stretch>
            <a:fillRect/>
          </a:stretch>
        </p:blipFill>
        <p:spPr bwMode="auto">
          <a:xfrm>
            <a:off x="762000" y="2286000"/>
            <a:ext cx="3454400" cy="2590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1219200" y="2209800"/>
            <a:ext cx="2787650" cy="3381375"/>
          </a:xfrm>
          <a:prstGeom prst="rect">
            <a:avLst/>
          </a:prstGeom>
          <a:noFill/>
          <a:ln w="9525">
            <a:noFill/>
            <a:miter lim="800000"/>
            <a:headEnd/>
            <a:tailEnd/>
          </a:ln>
        </p:spPr>
      </p:pic>
      <p:sp>
        <p:nvSpPr>
          <p:cNvPr id="10243" name="Text Box 3"/>
          <p:cNvSpPr txBox="1">
            <a:spLocks noChangeArrowheads="1"/>
          </p:cNvSpPr>
          <p:nvPr/>
        </p:nvSpPr>
        <p:spPr bwMode="auto">
          <a:xfrm>
            <a:off x="457200" y="457200"/>
            <a:ext cx="6781800" cy="1311275"/>
          </a:xfrm>
          <a:prstGeom prst="rect">
            <a:avLst/>
          </a:prstGeom>
          <a:noFill/>
          <a:ln w="9525">
            <a:noFill/>
            <a:miter lim="800000"/>
            <a:headEnd/>
            <a:tailEnd/>
          </a:ln>
        </p:spPr>
        <p:txBody>
          <a:bodyPr>
            <a:spAutoFit/>
          </a:bodyPr>
          <a:lstStyle/>
          <a:p>
            <a:pPr algn="ctr"/>
            <a:r>
              <a:rPr lang="en-US" sz="4000" b="1">
                <a:solidFill>
                  <a:srgbClr val="FF0000"/>
                </a:solidFill>
                <a:latin typeface="Arial" pitchFamily="34" charset="0"/>
              </a:rPr>
              <a:t>Claude Bernard</a:t>
            </a:r>
          </a:p>
          <a:p>
            <a:pPr algn="ctr"/>
            <a:r>
              <a:rPr lang="en-US" sz="4000" b="1">
                <a:latin typeface="Arial" pitchFamily="34" charset="0"/>
              </a:rPr>
              <a:t>(1813-1878)</a:t>
            </a:r>
          </a:p>
        </p:txBody>
      </p:sp>
      <p:sp>
        <p:nvSpPr>
          <p:cNvPr id="10244" name="Text Box 4"/>
          <p:cNvSpPr txBox="1">
            <a:spLocks noChangeArrowheads="1"/>
          </p:cNvSpPr>
          <p:nvPr/>
        </p:nvSpPr>
        <p:spPr bwMode="auto">
          <a:xfrm>
            <a:off x="4495800" y="1836738"/>
            <a:ext cx="4343400" cy="4656137"/>
          </a:xfrm>
          <a:prstGeom prst="rect">
            <a:avLst/>
          </a:prstGeom>
          <a:noFill/>
          <a:ln w="9525">
            <a:noFill/>
            <a:miter lim="800000"/>
            <a:headEnd/>
            <a:tailEnd/>
          </a:ln>
        </p:spPr>
        <p:txBody>
          <a:bodyPr>
            <a:spAutoFit/>
          </a:bodyPr>
          <a:lstStyle/>
          <a:p>
            <a:pPr>
              <a:spcBef>
                <a:spcPct val="50000"/>
              </a:spcBef>
            </a:pPr>
            <a:r>
              <a:rPr lang="en-US"/>
              <a:t>Claude Bernard stated that the endocrine system regulates the internal milieu of an animal.  The “internal secretions” were liberated by one part of the body, traveled via the bloodstream to distant </a:t>
            </a:r>
            <a:r>
              <a:rPr lang="en-US" u="sng"/>
              <a:t>targets cells</a:t>
            </a:r>
            <a:r>
              <a:rPr lang="en-US"/>
              <a:t>. </a:t>
            </a:r>
            <a:r>
              <a:rPr lang="en-US" i="1"/>
              <a:t>Circa 1854</a:t>
            </a:r>
          </a:p>
          <a:p>
            <a:pPr>
              <a:spcBef>
                <a:spcPct val="50000"/>
              </a:spcBef>
            </a:pPr>
            <a:r>
              <a:rPr lang="en-US"/>
              <a:t>Bernard's charge was to demonstrate that medicine, in order to progress, must be founded on experimental physiology. </a:t>
            </a:r>
          </a:p>
        </p:txBody>
      </p:sp>
    </p:spTree>
    <p:extLst>
      <p:ext uri="{BB962C8B-B14F-4D97-AF65-F5344CB8AC3E}">
        <p14:creationId xmlns="" xmlns:p14="http://schemas.microsoft.com/office/powerpoint/2010/main" val="23119795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id-ID"/>
          </a:p>
        </p:txBody>
      </p:sp>
      <p:sp>
        <p:nvSpPr>
          <p:cNvPr id="15363" name="Rectangle 3"/>
          <p:cNvSpPr>
            <a:spLocks noGrp="1" noChangeArrowheads="1"/>
          </p:cNvSpPr>
          <p:nvPr>
            <p:ph type="body" idx="1"/>
          </p:nvPr>
        </p:nvSpPr>
        <p:spPr/>
        <p:txBody>
          <a:bodyPr/>
          <a:lstStyle/>
          <a:p>
            <a:r>
              <a:rPr lang="en-US"/>
              <a:t>The biologic activity of individual hormones is dependent upon their interactions with specific high-affinity receptors on the surface (peptide and neurotransmitter) or in the cytoplasm (steroid hormones) or nuclear compartements (steroid hormones, thyroid hormone, vitamin 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Amine-derived hormones are derivatives of the amino acids tyrosine and tryptophan. Examples are catecholamines and thyroxine.</a:t>
            </a:r>
          </a:p>
          <a:p>
            <a:r>
              <a:rPr lang="id-ID" dirty="0"/>
              <a:t>Peptide hormones consist of chains of amino acids. Examples of small peptide hormones are TRH and vasopressin. Peptides composed of scores or hundreds of amino acids are referred to as proteins.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Examples of protein hormones include insulin and GH. More complex protein hormones bear carbohydrate side chains and are called glycoprotein hormones. LH, FSH and TSH are glycoprotein hormones.</a:t>
            </a:r>
          </a:p>
          <a:p>
            <a:endParaRPr lang="id-ID"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en-US" dirty="0"/>
              <a:t>Lipid and </a:t>
            </a:r>
            <a:r>
              <a:rPr lang="en-US" dirty="0" err="1"/>
              <a:t>phospholipid</a:t>
            </a:r>
            <a:r>
              <a:rPr lang="en-US" dirty="0"/>
              <a:t>-derived hormones derive from </a:t>
            </a:r>
            <a:r>
              <a:rPr lang="id-ID" dirty="0" smtClean="0"/>
              <a:t>lipids</a:t>
            </a:r>
            <a:r>
              <a:rPr lang="en-US" dirty="0"/>
              <a:t> such as </a:t>
            </a:r>
            <a:r>
              <a:rPr lang="id-ID" dirty="0" smtClean="0"/>
              <a:t>linoleic acid</a:t>
            </a:r>
            <a:r>
              <a:rPr lang="en-US" dirty="0"/>
              <a:t> and </a:t>
            </a:r>
            <a:r>
              <a:rPr lang="en-US" dirty="0" err="1"/>
              <a:t>arachidonic</a:t>
            </a:r>
            <a:r>
              <a:rPr lang="en-US" dirty="0"/>
              <a:t> acid and phospholipids. The main classes are the steroid hormones that derive from </a:t>
            </a:r>
            <a:r>
              <a:rPr lang="id-ID" dirty="0" smtClean="0"/>
              <a:t>cholesterol</a:t>
            </a:r>
            <a:r>
              <a:rPr lang="en-US" dirty="0"/>
              <a:t> and the </a:t>
            </a:r>
            <a:r>
              <a:rPr lang="en-US" dirty="0" err="1"/>
              <a:t>eicosanoids</a:t>
            </a:r>
            <a:r>
              <a:rPr lang="en-US" dirty="0"/>
              <a:t>. </a:t>
            </a:r>
            <a:endParaRPr lang="id-ID"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en-US" dirty="0" smtClean="0"/>
              <a:t>Examples of</a:t>
            </a:r>
            <a:r>
              <a:rPr lang="id-ID" dirty="0" smtClean="0"/>
              <a:t> </a:t>
            </a:r>
            <a:r>
              <a:rPr lang="en-US" dirty="0" smtClean="0"/>
              <a:t>steroid </a:t>
            </a:r>
            <a:r>
              <a:rPr lang="id-ID" dirty="0" smtClean="0"/>
              <a:t>hormones</a:t>
            </a:r>
            <a:r>
              <a:rPr lang="en-US" dirty="0" smtClean="0"/>
              <a:t> are</a:t>
            </a:r>
            <a:r>
              <a:rPr lang="id-ID" dirty="0" smtClean="0"/>
              <a:t> testosterone </a:t>
            </a:r>
            <a:r>
              <a:rPr lang="en-US" dirty="0" smtClean="0"/>
              <a:t>and </a:t>
            </a:r>
            <a:r>
              <a:rPr lang="en-US" dirty="0" err="1" smtClean="0"/>
              <a:t>cortisol</a:t>
            </a:r>
            <a:r>
              <a:rPr lang="en-US" dirty="0" smtClean="0"/>
              <a:t>. Sterol hormones such as </a:t>
            </a:r>
            <a:r>
              <a:rPr lang="en-US" dirty="0" err="1" smtClean="0"/>
              <a:t>calcitriol</a:t>
            </a:r>
            <a:r>
              <a:rPr lang="en-US" dirty="0" smtClean="0"/>
              <a:t> are a homologous system. The adrenal cortex and the gonads are primary sources of steroid hormones. Examples of </a:t>
            </a:r>
            <a:r>
              <a:rPr lang="en-US" dirty="0" err="1" smtClean="0"/>
              <a:t>eicosanoids</a:t>
            </a:r>
            <a:r>
              <a:rPr lang="en-US" dirty="0" smtClean="0"/>
              <a:t> are the widely studied prostaglandins</a:t>
            </a:r>
            <a:endParaRPr lang="id-ID"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686800" cy="982663"/>
          </a:xfrm>
        </p:spPr>
        <p:txBody>
          <a:bodyPr/>
          <a:lstStyle/>
          <a:p>
            <a:r>
              <a:rPr lang="en-US" altLang="en-US" sz="4000" dirty="0" smtClean="0"/>
              <a:t>       </a:t>
            </a:r>
            <a:r>
              <a:rPr lang="en-US" altLang="en-US" sz="2400" dirty="0"/>
              <a:t>Hormone Classification</a:t>
            </a:r>
          </a:p>
        </p:txBody>
      </p:sp>
      <p:sp>
        <p:nvSpPr>
          <p:cNvPr id="26627" name="Rectangle 3"/>
          <p:cNvSpPr>
            <a:spLocks noGrp="1" noChangeArrowheads="1"/>
          </p:cNvSpPr>
          <p:nvPr>
            <p:ph type="body" idx="1"/>
          </p:nvPr>
        </p:nvSpPr>
        <p:spPr>
          <a:xfrm>
            <a:off x="468313" y="931863"/>
            <a:ext cx="8675687" cy="1247775"/>
          </a:xfrm>
        </p:spPr>
        <p:txBody>
          <a:bodyPr/>
          <a:lstStyle/>
          <a:p>
            <a:r>
              <a:rPr lang="en-US" altLang="en-US" sz="2000"/>
              <a:t>Peptide/protein hormones &amp; how they are made, stored and released</a:t>
            </a:r>
          </a:p>
        </p:txBody>
      </p:sp>
      <p:pic>
        <p:nvPicPr>
          <p:cNvPr id="26628" name="Picture 4" descr="figure_07_03_0_labeled"/>
          <p:cNvPicPr>
            <a:picLocks noChangeAspect="1" noChangeArrowheads="1"/>
          </p:cNvPicPr>
          <p:nvPr/>
        </p:nvPicPr>
        <p:blipFill>
          <a:blip r:embed="rId2" cstate="print">
            <a:extLst>
              <a:ext uri="{28A0092B-C50C-407E-A947-70E740481C1C}">
                <a14:useLocalDpi xmlns="" xmlns:a14="http://schemas.microsoft.com/office/drawing/2010/main" val="0"/>
              </a:ext>
            </a:extLst>
          </a:blip>
          <a:srcRect l="1302" r="520" b="5635"/>
          <a:stretch>
            <a:fillRect/>
          </a:stretch>
        </p:blipFill>
        <p:spPr bwMode="auto">
          <a:xfrm>
            <a:off x="501650" y="1373188"/>
            <a:ext cx="8193088" cy="54848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295010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686800" cy="982663"/>
          </a:xfrm>
        </p:spPr>
        <p:txBody>
          <a:bodyPr/>
          <a:lstStyle/>
          <a:p>
            <a:r>
              <a:rPr lang="en-US" altLang="en-US" sz="4000" dirty="0" smtClean="0"/>
              <a:t>       </a:t>
            </a:r>
            <a:r>
              <a:rPr lang="en-US" altLang="en-US" sz="2400" dirty="0"/>
              <a:t>Hormone Classification</a:t>
            </a:r>
          </a:p>
        </p:txBody>
      </p:sp>
      <p:sp>
        <p:nvSpPr>
          <p:cNvPr id="28675" name="Rectangle 3"/>
          <p:cNvSpPr>
            <a:spLocks noGrp="1" noChangeArrowheads="1"/>
          </p:cNvSpPr>
          <p:nvPr>
            <p:ph type="body" idx="1"/>
          </p:nvPr>
        </p:nvSpPr>
        <p:spPr>
          <a:xfrm>
            <a:off x="468313" y="931863"/>
            <a:ext cx="8675687" cy="555625"/>
          </a:xfrm>
        </p:spPr>
        <p:txBody>
          <a:bodyPr/>
          <a:lstStyle/>
          <a:p>
            <a:r>
              <a:rPr lang="en-US" altLang="en-US" sz="2000"/>
              <a:t>Examples of hormone processing</a:t>
            </a:r>
          </a:p>
        </p:txBody>
      </p:sp>
      <p:pic>
        <p:nvPicPr>
          <p:cNvPr id="28677" name="Picture 5" descr="figure_07_04_labeled"/>
          <p:cNvPicPr>
            <a:picLocks noChangeAspect="1" noChangeArrowheads="1"/>
          </p:cNvPicPr>
          <p:nvPr/>
        </p:nvPicPr>
        <p:blipFill>
          <a:blip r:embed="rId2" cstate="print">
            <a:extLst>
              <a:ext uri="{28A0092B-C50C-407E-A947-70E740481C1C}">
                <a14:useLocalDpi xmlns="" xmlns:a14="http://schemas.microsoft.com/office/drawing/2010/main" val="0"/>
              </a:ext>
            </a:extLst>
          </a:blip>
          <a:srcRect l="1692" t="2777" r="1692" b="4514"/>
          <a:stretch>
            <a:fillRect/>
          </a:stretch>
        </p:blipFill>
        <p:spPr bwMode="auto">
          <a:xfrm>
            <a:off x="482600" y="923925"/>
            <a:ext cx="8245475" cy="5934075"/>
          </a:xfrm>
          <a:prstGeom prst="rect">
            <a:avLst/>
          </a:prstGeom>
          <a:noFill/>
          <a:extLst>
            <a:ext uri="{909E8E84-426E-40DD-AFC4-6F175D3DCCD1}">
              <a14:hiddenFill xmlns="" xmlns:a14="http://schemas.microsoft.com/office/drawing/2010/main">
                <a:solidFill>
                  <a:srgbClr val="FFFFFF"/>
                </a:solidFill>
              </a14:hiddenFill>
            </a:ext>
          </a:extLst>
        </p:spPr>
      </p:pic>
      <p:sp>
        <p:nvSpPr>
          <p:cNvPr id="28678" name="Text Box 6"/>
          <p:cNvSpPr txBox="1">
            <a:spLocks noChangeArrowheads="1"/>
          </p:cNvSpPr>
          <p:nvPr/>
        </p:nvSpPr>
        <p:spPr bwMode="auto">
          <a:xfrm>
            <a:off x="747713" y="925513"/>
            <a:ext cx="7850187"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PreproTSH (</a:t>
            </a:r>
            <a:r>
              <a:rPr lang="en-US" altLang="en-US" sz="1200" b="1"/>
              <a:t>thyrotropin releasing hormone</a:t>
            </a:r>
            <a:r>
              <a:rPr lang="en-US" altLang="en-US" sz="1400" b="1"/>
              <a:t>) has six copies of the 3-amino acid hormones TRH</a:t>
            </a:r>
          </a:p>
        </p:txBody>
      </p:sp>
      <p:sp>
        <p:nvSpPr>
          <p:cNvPr id="28679" name="Text Box 7"/>
          <p:cNvSpPr txBox="1">
            <a:spLocks noChangeArrowheads="1"/>
          </p:cNvSpPr>
          <p:nvPr/>
        </p:nvSpPr>
        <p:spPr bwMode="auto">
          <a:xfrm>
            <a:off x="722313" y="2928938"/>
            <a:ext cx="7850187"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Prohormones may contain several peptide sequences that have biological activity</a:t>
            </a:r>
          </a:p>
        </p:txBody>
      </p:sp>
      <p:sp>
        <p:nvSpPr>
          <p:cNvPr id="28680" name="Text Box 8"/>
          <p:cNvSpPr txBox="1">
            <a:spLocks noChangeArrowheads="1"/>
          </p:cNvSpPr>
          <p:nvPr/>
        </p:nvSpPr>
        <p:spPr bwMode="auto">
          <a:xfrm>
            <a:off x="755650" y="4646613"/>
            <a:ext cx="80391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a:t>The peptide chain of insulin’s prohormone folds back and is cleaved into insulin &amp; C-peptide</a:t>
            </a:r>
          </a:p>
        </p:txBody>
      </p:sp>
    </p:spTree>
    <p:extLst>
      <p:ext uri="{BB962C8B-B14F-4D97-AF65-F5344CB8AC3E}">
        <p14:creationId xmlns="" xmlns:p14="http://schemas.microsoft.com/office/powerpoint/2010/main" val="83455909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686800" cy="1143000"/>
          </a:xfrm>
        </p:spPr>
        <p:txBody>
          <a:bodyPr/>
          <a:lstStyle/>
          <a:p>
            <a:r>
              <a:rPr lang="en-US" altLang="en-US" sz="4000" dirty="0" smtClean="0"/>
              <a:t>       </a:t>
            </a:r>
            <a:r>
              <a:rPr lang="en-US" altLang="en-US" sz="4000" dirty="0"/>
              <a:t/>
            </a:r>
            <a:br>
              <a:rPr lang="en-US" altLang="en-US" sz="4000" dirty="0"/>
            </a:br>
            <a:r>
              <a:rPr lang="en-US" altLang="en-US" sz="2400" dirty="0"/>
              <a:t>Hormone Classification</a:t>
            </a:r>
          </a:p>
        </p:txBody>
      </p:sp>
      <p:sp>
        <p:nvSpPr>
          <p:cNvPr id="29699" name="Rectangle 3"/>
          <p:cNvSpPr>
            <a:spLocks noGrp="1" noChangeArrowheads="1"/>
          </p:cNvSpPr>
          <p:nvPr>
            <p:ph type="body" idx="1"/>
          </p:nvPr>
        </p:nvSpPr>
        <p:spPr/>
        <p:txBody>
          <a:bodyPr/>
          <a:lstStyle/>
          <a:p>
            <a:r>
              <a:rPr lang="en-US" altLang="en-US"/>
              <a:t>Peptide/protein hormones</a:t>
            </a:r>
          </a:p>
          <a:p>
            <a:pPr lvl="1"/>
            <a:r>
              <a:rPr lang="en-US" altLang="en-US"/>
              <a:t>Cellular action mechanism</a:t>
            </a:r>
          </a:p>
          <a:p>
            <a:pPr lvl="2"/>
            <a:r>
              <a:rPr lang="en-US" altLang="en-US"/>
              <a:t>Lipophobic – must bind to receptors on membrane’s ECF surface</a:t>
            </a:r>
          </a:p>
          <a:p>
            <a:pPr lvl="2"/>
            <a:r>
              <a:rPr lang="en-US" altLang="en-US"/>
              <a:t>Most work via cAMP messenger system</a:t>
            </a:r>
          </a:p>
          <a:p>
            <a:pPr lvl="2"/>
            <a:r>
              <a:rPr lang="en-US" altLang="en-US"/>
              <a:t>Some via receptor-enzyme complexes</a:t>
            </a:r>
          </a:p>
          <a:p>
            <a:pPr lvl="3"/>
            <a:r>
              <a:rPr lang="en-US" altLang="en-US"/>
              <a:t>Enzyme attached and activated by binding is tyrosine kinase (recall these enzymes phosphorylate various substrates)</a:t>
            </a:r>
          </a:p>
          <a:p>
            <a:pPr lvl="4"/>
            <a:r>
              <a:rPr lang="en-US" altLang="en-US"/>
              <a:t>Insulin binds, tyrosine kinase activated and phosphorylates glucose to glucose 6-phosphate</a:t>
            </a:r>
          </a:p>
        </p:txBody>
      </p:sp>
    </p:spTree>
    <p:extLst>
      <p:ext uri="{BB962C8B-B14F-4D97-AF65-F5344CB8AC3E}">
        <p14:creationId xmlns="" xmlns:p14="http://schemas.microsoft.com/office/powerpoint/2010/main" val="35933467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274638"/>
            <a:ext cx="8686800" cy="1143000"/>
          </a:xfrm>
        </p:spPr>
        <p:txBody>
          <a:bodyPr/>
          <a:lstStyle/>
          <a:p>
            <a:r>
              <a:rPr lang="en-US" altLang="en-US" sz="4000"/>
              <a:t>Communication        </a:t>
            </a:r>
            <a:br>
              <a:rPr lang="en-US" altLang="en-US" sz="4000"/>
            </a:br>
            <a:r>
              <a:rPr lang="en-US" altLang="en-US" sz="2400"/>
              <a:t>Hormone Classification</a:t>
            </a:r>
          </a:p>
        </p:txBody>
      </p:sp>
      <p:sp>
        <p:nvSpPr>
          <p:cNvPr id="30723" name="Rectangle 3"/>
          <p:cNvSpPr>
            <a:spLocks noGrp="1" noChangeArrowheads="1"/>
          </p:cNvSpPr>
          <p:nvPr>
            <p:ph type="body" idx="1"/>
          </p:nvPr>
        </p:nvSpPr>
        <p:spPr/>
        <p:txBody>
          <a:bodyPr/>
          <a:lstStyle/>
          <a:p>
            <a:r>
              <a:rPr lang="en-US" altLang="en-US"/>
              <a:t>Peptide/protein hormones</a:t>
            </a:r>
          </a:p>
          <a:p>
            <a:pPr lvl="1"/>
            <a:r>
              <a:rPr lang="en-US" altLang="en-US"/>
              <a:t>Duration</a:t>
            </a:r>
          </a:p>
          <a:p>
            <a:pPr lvl="2"/>
            <a:r>
              <a:rPr lang="en-US" altLang="en-US"/>
              <a:t>Depends on method of hormone action termination</a:t>
            </a:r>
          </a:p>
          <a:p>
            <a:pPr lvl="2"/>
            <a:r>
              <a:rPr lang="en-US" altLang="en-US"/>
              <a:t>Depends on molecule (some synthetic hormones have been modified to last longer)</a:t>
            </a:r>
          </a:p>
          <a:p>
            <a:pPr lvl="2"/>
            <a:endParaRPr lang="en-US" altLang="en-US"/>
          </a:p>
        </p:txBody>
      </p:sp>
    </p:spTree>
    <p:extLst>
      <p:ext uri="{BB962C8B-B14F-4D97-AF65-F5344CB8AC3E}">
        <p14:creationId xmlns="" xmlns:p14="http://schemas.microsoft.com/office/powerpoint/2010/main" val="37804023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686800" cy="1143000"/>
          </a:xfrm>
        </p:spPr>
        <p:txBody>
          <a:bodyPr/>
          <a:lstStyle/>
          <a:p>
            <a:r>
              <a:rPr lang="en-US" altLang="en-US" sz="4000" dirty="0" smtClean="0"/>
              <a:t>        </a:t>
            </a:r>
            <a:r>
              <a:rPr lang="en-US" altLang="en-US" sz="4000" dirty="0"/>
              <a:t/>
            </a:r>
            <a:br>
              <a:rPr lang="en-US" altLang="en-US" sz="4000" dirty="0"/>
            </a:br>
            <a:r>
              <a:rPr lang="en-US" altLang="en-US" sz="2400" dirty="0"/>
              <a:t>Hormone Classification</a:t>
            </a:r>
          </a:p>
        </p:txBody>
      </p:sp>
      <p:sp>
        <p:nvSpPr>
          <p:cNvPr id="37891" name="Rectangle 3"/>
          <p:cNvSpPr>
            <a:spLocks noGrp="1" noChangeArrowheads="1"/>
          </p:cNvSpPr>
          <p:nvPr>
            <p:ph type="body" idx="1"/>
          </p:nvPr>
        </p:nvSpPr>
        <p:spPr>
          <a:xfrm>
            <a:off x="457200" y="1600200"/>
            <a:ext cx="8351838" cy="5072063"/>
          </a:xfrm>
        </p:spPr>
        <p:txBody>
          <a:bodyPr/>
          <a:lstStyle/>
          <a:p>
            <a:r>
              <a:rPr lang="en-US" altLang="en-US"/>
              <a:t>Steroid Hormones</a:t>
            </a:r>
          </a:p>
          <a:p>
            <a:pPr lvl="1"/>
            <a:r>
              <a:rPr lang="en-US" altLang="en-US"/>
              <a:t>Lipophilic – creates problems</a:t>
            </a:r>
          </a:p>
          <a:p>
            <a:pPr lvl="2"/>
            <a:r>
              <a:rPr lang="en-US" altLang="en-US"/>
              <a:t>No storage</a:t>
            </a:r>
          </a:p>
          <a:p>
            <a:pPr lvl="2"/>
            <a:r>
              <a:rPr lang="en-US" altLang="en-US"/>
              <a:t>Production is on an “as needed” basis</a:t>
            </a:r>
          </a:p>
          <a:p>
            <a:pPr lvl="2"/>
            <a:r>
              <a:rPr lang="en-US" altLang="en-US"/>
              <a:t>Can have the precursors in cytoplasm ready to go</a:t>
            </a:r>
          </a:p>
          <a:p>
            <a:pPr lvl="2"/>
            <a:r>
              <a:rPr lang="en-US" altLang="en-US"/>
              <a:t>Require protein transports in blood</a:t>
            </a:r>
          </a:p>
          <a:p>
            <a:pPr lvl="3"/>
            <a:r>
              <a:rPr lang="en-US" altLang="en-US"/>
              <a:t>prolongs duration of hormone</a:t>
            </a:r>
          </a:p>
          <a:p>
            <a:pPr lvl="3"/>
            <a:r>
              <a:rPr lang="en-US" altLang="en-US"/>
              <a:t>Blocks entrance into cell… it must disengage from carrier</a:t>
            </a:r>
          </a:p>
          <a:p>
            <a:pPr lvl="3">
              <a:buFontTx/>
              <a:buNone/>
            </a:pPr>
            <a:r>
              <a:rPr lang="en-US" altLang="en-US"/>
              <a:t>	this follows law of mass action…</a:t>
            </a:r>
          </a:p>
        </p:txBody>
      </p:sp>
    </p:spTree>
    <p:extLst>
      <p:ext uri="{BB962C8B-B14F-4D97-AF65-F5344CB8AC3E}">
        <p14:creationId xmlns="" xmlns:p14="http://schemas.microsoft.com/office/powerpoint/2010/main" val="981642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sz="quarter" idx="1"/>
          </p:nvPr>
        </p:nvSpPr>
        <p:spPr/>
        <p:txBody>
          <a:bodyPr/>
          <a:lstStyle/>
          <a:p>
            <a:r>
              <a:rPr lang="en-US" dirty="0"/>
              <a:t>Claude Bernard (in 1872) found that a regulated internal environment (le milieu </a:t>
            </a:r>
            <a:r>
              <a:rPr lang="en-US" dirty="0" err="1"/>
              <a:t>intérieur</a:t>
            </a:r>
            <a:r>
              <a:rPr lang="en-US" dirty="0"/>
              <a:t>) in a changing, and challenging, environment was noteworthy</a:t>
            </a:r>
            <a:r>
              <a:rPr lang="en-US" dirty="0" smtClean="0"/>
              <a:t>.</a:t>
            </a:r>
            <a:endParaRPr lang="id-ID" dirty="0" smtClean="0"/>
          </a:p>
          <a:p>
            <a:r>
              <a:rPr lang="en-US" dirty="0" smtClean="0"/>
              <a:t> </a:t>
            </a:r>
            <a:r>
              <a:rPr lang="en-US" dirty="0"/>
              <a:t>He noted that cells and tissues need to communicate for coordination of physiological activities.</a:t>
            </a:r>
            <a:endParaRPr lang="id-ID"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686800" cy="1143000"/>
          </a:xfrm>
        </p:spPr>
        <p:txBody>
          <a:bodyPr/>
          <a:lstStyle/>
          <a:p>
            <a:r>
              <a:rPr lang="en-US" altLang="en-US" sz="4000" dirty="0" smtClean="0"/>
              <a:t>        </a:t>
            </a:r>
            <a:r>
              <a:rPr lang="en-US" altLang="en-US" sz="4000" dirty="0"/>
              <a:t/>
            </a:r>
            <a:br>
              <a:rPr lang="en-US" altLang="en-US" sz="4000" dirty="0"/>
            </a:br>
            <a:r>
              <a:rPr lang="en-US" altLang="en-US" sz="2400" dirty="0"/>
              <a:t>Hormone Classification</a:t>
            </a:r>
          </a:p>
        </p:txBody>
      </p:sp>
      <p:sp>
        <p:nvSpPr>
          <p:cNvPr id="31747" name="Rectangle 3"/>
          <p:cNvSpPr>
            <a:spLocks noGrp="1" noChangeArrowheads="1"/>
          </p:cNvSpPr>
          <p:nvPr>
            <p:ph type="body" idx="1"/>
          </p:nvPr>
        </p:nvSpPr>
        <p:spPr>
          <a:xfrm>
            <a:off x="457200" y="1600200"/>
            <a:ext cx="3768725" cy="5072063"/>
          </a:xfrm>
        </p:spPr>
        <p:txBody>
          <a:bodyPr/>
          <a:lstStyle/>
          <a:p>
            <a:r>
              <a:rPr lang="en-US" altLang="en-US"/>
              <a:t>Steroid hormones</a:t>
            </a:r>
          </a:p>
          <a:p>
            <a:pPr lvl="1"/>
            <a:r>
              <a:rPr lang="en-US" altLang="en-US"/>
              <a:t>Based on cholesterol</a:t>
            </a:r>
          </a:p>
          <a:p>
            <a:pPr lvl="1"/>
            <a:r>
              <a:rPr lang="en-US" altLang="en-US"/>
              <a:t>Produced using SER in the </a:t>
            </a:r>
          </a:p>
          <a:p>
            <a:pPr lvl="2"/>
            <a:r>
              <a:rPr lang="en-US" altLang="en-US"/>
              <a:t>Adrenal cortex</a:t>
            </a:r>
          </a:p>
          <a:p>
            <a:pPr lvl="2"/>
            <a:r>
              <a:rPr lang="en-US" altLang="en-US"/>
              <a:t>Gonads</a:t>
            </a:r>
          </a:p>
          <a:p>
            <a:pPr lvl="2"/>
            <a:r>
              <a:rPr lang="en-US" altLang="en-US"/>
              <a:t>Placenta</a:t>
            </a:r>
          </a:p>
          <a:p>
            <a:pPr lvl="1"/>
            <a:r>
              <a:rPr lang="en-US" altLang="en-US"/>
              <a:t>Secretion is by simple diffusion</a:t>
            </a:r>
          </a:p>
          <a:p>
            <a:pPr lvl="2"/>
            <a:endParaRPr lang="en-US" altLang="en-US"/>
          </a:p>
        </p:txBody>
      </p:sp>
      <p:pic>
        <p:nvPicPr>
          <p:cNvPr id="31748" name="Picture 4" descr="figure_07_06_0_labeled"/>
          <p:cNvPicPr>
            <a:picLocks noChangeAspect="1" noChangeArrowheads="1"/>
          </p:cNvPicPr>
          <p:nvPr/>
        </p:nvPicPr>
        <p:blipFill>
          <a:blip r:embed="rId2" cstate="print">
            <a:extLst>
              <a:ext uri="{28A0092B-C50C-407E-A947-70E740481C1C}">
                <a14:useLocalDpi xmlns="" xmlns:a14="http://schemas.microsoft.com/office/drawing/2010/main" val="0"/>
              </a:ext>
            </a:extLst>
          </a:blip>
          <a:srcRect l="2721" r="2692" b="5522"/>
          <a:stretch>
            <a:fillRect/>
          </a:stretch>
        </p:blipFill>
        <p:spPr bwMode="auto">
          <a:xfrm>
            <a:off x="3922713" y="2309813"/>
            <a:ext cx="5076825" cy="3041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03481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686800" cy="1143000"/>
          </a:xfrm>
        </p:spPr>
        <p:txBody>
          <a:bodyPr/>
          <a:lstStyle/>
          <a:p>
            <a:r>
              <a:rPr lang="en-US" altLang="en-US" sz="4000"/>
              <a:t>Communication        </a:t>
            </a:r>
            <a:br>
              <a:rPr lang="en-US" altLang="en-US" sz="4000"/>
            </a:br>
            <a:r>
              <a:rPr lang="en-US" altLang="en-US" sz="2400"/>
              <a:t>Hormone Classification</a:t>
            </a:r>
          </a:p>
        </p:txBody>
      </p:sp>
      <p:sp>
        <p:nvSpPr>
          <p:cNvPr id="33795" name="Rectangle 3"/>
          <p:cNvSpPr>
            <a:spLocks noGrp="1" noChangeArrowheads="1"/>
          </p:cNvSpPr>
          <p:nvPr>
            <p:ph type="body" idx="1"/>
          </p:nvPr>
        </p:nvSpPr>
        <p:spPr>
          <a:xfrm>
            <a:off x="457200" y="1600200"/>
            <a:ext cx="8351838" cy="5072063"/>
          </a:xfrm>
        </p:spPr>
        <p:txBody>
          <a:bodyPr/>
          <a:lstStyle/>
          <a:p>
            <a:pPr>
              <a:lnSpc>
                <a:spcPct val="80000"/>
              </a:lnSpc>
            </a:pPr>
            <a:r>
              <a:rPr lang="en-US" altLang="en-US" sz="2800"/>
              <a:t>Steroid Hormones</a:t>
            </a:r>
          </a:p>
          <a:p>
            <a:pPr lvl="1">
              <a:lnSpc>
                <a:spcPct val="80000"/>
              </a:lnSpc>
            </a:pPr>
            <a:r>
              <a:rPr lang="en-US" altLang="en-US" sz="2400"/>
              <a:t>Cellular mechanism of action</a:t>
            </a:r>
          </a:p>
          <a:p>
            <a:pPr lvl="2">
              <a:lnSpc>
                <a:spcPct val="80000"/>
              </a:lnSpc>
            </a:pPr>
            <a:r>
              <a:rPr lang="en-US" altLang="en-US" sz="2000"/>
              <a:t>Diffuses into cytosol and or into the nucleus</a:t>
            </a:r>
          </a:p>
          <a:p>
            <a:pPr lvl="2">
              <a:lnSpc>
                <a:spcPct val="80000"/>
              </a:lnSpc>
            </a:pPr>
            <a:r>
              <a:rPr lang="en-US" altLang="en-US" sz="2000"/>
              <a:t>Acts as a transcription factors in the nucleus to alter gene activity by</a:t>
            </a:r>
          </a:p>
          <a:p>
            <a:pPr lvl="3">
              <a:lnSpc>
                <a:spcPct val="80000"/>
              </a:lnSpc>
            </a:pPr>
            <a:r>
              <a:rPr lang="en-US" altLang="en-US" sz="1800"/>
              <a:t>Repressing or activating rates of transcription</a:t>
            </a:r>
          </a:p>
          <a:p>
            <a:pPr lvl="3">
              <a:lnSpc>
                <a:spcPct val="80000"/>
              </a:lnSpc>
            </a:pPr>
            <a:r>
              <a:rPr lang="en-US" altLang="en-US" sz="1800"/>
              <a:t>Lag period due to the processes that have to occur</a:t>
            </a:r>
          </a:p>
          <a:p>
            <a:pPr lvl="2">
              <a:lnSpc>
                <a:spcPct val="80000"/>
              </a:lnSpc>
            </a:pPr>
            <a:r>
              <a:rPr lang="en-US" altLang="en-US" sz="2000"/>
              <a:t>Transcription factors have DNA binding domains (DBDs) that tells them where to bind on the DNA (there are approx. 2000 known human transcription factors with specific DBDs</a:t>
            </a:r>
          </a:p>
          <a:p>
            <a:pPr lvl="2">
              <a:lnSpc>
                <a:spcPct val="80000"/>
              </a:lnSpc>
            </a:pPr>
            <a:endParaRPr lang="en-US" altLang="en-US" sz="2000"/>
          </a:p>
          <a:p>
            <a:pPr lvl="2">
              <a:lnSpc>
                <a:spcPct val="80000"/>
              </a:lnSpc>
            </a:pPr>
            <a:r>
              <a:rPr lang="en-US" altLang="en-US" sz="2000"/>
              <a:t>How are they regulated?</a:t>
            </a:r>
          </a:p>
          <a:p>
            <a:pPr lvl="3">
              <a:lnSpc>
                <a:spcPct val="80000"/>
              </a:lnSpc>
            </a:pPr>
            <a:r>
              <a:rPr lang="en-US" altLang="en-US" sz="1800"/>
              <a:t>Negative feedback loop – increased transcription factors cause a decrease in production</a:t>
            </a:r>
          </a:p>
          <a:p>
            <a:pPr lvl="3">
              <a:lnSpc>
                <a:spcPct val="80000"/>
              </a:lnSpc>
            </a:pPr>
            <a:r>
              <a:rPr lang="en-US" altLang="en-US" sz="1800"/>
              <a:t>Phosphorylation – may stop transcription</a:t>
            </a:r>
          </a:p>
          <a:p>
            <a:pPr lvl="3">
              <a:lnSpc>
                <a:spcPct val="80000"/>
              </a:lnSpc>
            </a:pPr>
            <a:r>
              <a:rPr lang="en-US" altLang="en-US" sz="1800"/>
              <a:t>Ligand binding to transcription factors or cofactors that regulate the transcription factors…</a:t>
            </a:r>
          </a:p>
        </p:txBody>
      </p:sp>
    </p:spTree>
    <p:extLst>
      <p:ext uri="{BB962C8B-B14F-4D97-AF65-F5344CB8AC3E}">
        <p14:creationId xmlns="" xmlns:p14="http://schemas.microsoft.com/office/powerpoint/2010/main" val="26489249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68300" y="0"/>
            <a:ext cx="8229600" cy="1487488"/>
          </a:xfrm>
        </p:spPr>
        <p:txBody>
          <a:bodyPr/>
          <a:lstStyle/>
          <a:p>
            <a:pPr>
              <a:lnSpc>
                <a:spcPct val="90000"/>
              </a:lnSpc>
            </a:pPr>
            <a:r>
              <a:rPr lang="en-US" altLang="en-US" sz="2400"/>
              <a:t>New(er) research indicates that some steroid hormones have membrane receptors and signal transduction pathways similar in process to peptide/protein hormones</a:t>
            </a:r>
          </a:p>
          <a:p>
            <a:pPr lvl="1">
              <a:lnSpc>
                <a:spcPct val="90000"/>
              </a:lnSpc>
            </a:pPr>
            <a:r>
              <a:rPr lang="en-US" altLang="en-US" sz="2000"/>
              <a:t>Nongenomic actions also attributed to aldosterone and estrogen</a:t>
            </a:r>
          </a:p>
          <a:p>
            <a:pPr lvl="2">
              <a:lnSpc>
                <a:spcPct val="90000"/>
              </a:lnSpc>
            </a:pPr>
            <a:endParaRPr lang="en-US" altLang="en-US" sz="1800"/>
          </a:p>
          <a:p>
            <a:pPr>
              <a:lnSpc>
                <a:spcPct val="90000"/>
              </a:lnSpc>
            </a:pPr>
            <a:endParaRPr lang="en-US" altLang="en-US" sz="2400"/>
          </a:p>
        </p:txBody>
      </p:sp>
      <p:pic>
        <p:nvPicPr>
          <p:cNvPr id="2765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r="37917" b="42154"/>
          <a:stretch>
            <a:fillRect/>
          </a:stretch>
        </p:blipFill>
        <p:spPr bwMode="auto">
          <a:xfrm>
            <a:off x="0" y="1531938"/>
            <a:ext cx="9144000" cy="53260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5333127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686800" cy="1143000"/>
          </a:xfrm>
        </p:spPr>
        <p:txBody>
          <a:bodyPr/>
          <a:lstStyle/>
          <a:p>
            <a:r>
              <a:rPr lang="en-US" altLang="en-US" sz="4000" dirty="0" smtClean="0"/>
              <a:t>        </a:t>
            </a:r>
            <a:r>
              <a:rPr lang="en-US" altLang="en-US" sz="4000" dirty="0"/>
              <a:t/>
            </a:r>
            <a:br>
              <a:rPr lang="en-US" altLang="en-US" sz="4000" dirty="0"/>
            </a:br>
            <a:r>
              <a:rPr lang="en-US" altLang="en-US" sz="2400" dirty="0"/>
              <a:t>Hormone Classification</a:t>
            </a:r>
          </a:p>
        </p:txBody>
      </p:sp>
      <p:sp>
        <p:nvSpPr>
          <p:cNvPr id="36867" name="Rectangle 3"/>
          <p:cNvSpPr>
            <a:spLocks noGrp="1" noChangeArrowheads="1"/>
          </p:cNvSpPr>
          <p:nvPr>
            <p:ph type="body" idx="1"/>
          </p:nvPr>
        </p:nvSpPr>
        <p:spPr/>
        <p:txBody>
          <a:bodyPr/>
          <a:lstStyle/>
          <a:p>
            <a:r>
              <a:rPr lang="en-US" altLang="en-US"/>
              <a:t>Steroid Hormone Action</a:t>
            </a:r>
          </a:p>
        </p:txBody>
      </p:sp>
      <p:pic>
        <p:nvPicPr>
          <p:cNvPr id="36868" name="Picture 4" descr="figure_07_07_0_labele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0350" y="2197100"/>
            <a:ext cx="8534400" cy="4660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7514675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686800" cy="1143000"/>
          </a:xfrm>
        </p:spPr>
        <p:txBody>
          <a:bodyPr/>
          <a:lstStyle/>
          <a:p>
            <a:r>
              <a:rPr lang="en-US" altLang="en-US" sz="4000" dirty="0" smtClean="0"/>
              <a:t>    </a:t>
            </a:r>
            <a:r>
              <a:rPr lang="en-US" altLang="en-US" sz="4000" dirty="0"/>
              <a:t/>
            </a:r>
            <a:br>
              <a:rPr lang="en-US" altLang="en-US" sz="4000" dirty="0"/>
            </a:br>
            <a:r>
              <a:rPr lang="en-US" altLang="en-US" sz="2400" dirty="0"/>
              <a:t>Hormone Classification</a:t>
            </a:r>
          </a:p>
        </p:txBody>
      </p:sp>
      <p:sp>
        <p:nvSpPr>
          <p:cNvPr id="35843" name="Rectangle 3"/>
          <p:cNvSpPr>
            <a:spLocks noGrp="1" noChangeArrowheads="1"/>
          </p:cNvSpPr>
          <p:nvPr>
            <p:ph type="body" idx="1"/>
          </p:nvPr>
        </p:nvSpPr>
        <p:spPr>
          <a:xfrm>
            <a:off x="222250" y="1422400"/>
            <a:ext cx="8575675" cy="5072063"/>
          </a:xfrm>
        </p:spPr>
        <p:txBody>
          <a:bodyPr/>
          <a:lstStyle/>
          <a:p>
            <a:r>
              <a:rPr lang="en-US" altLang="en-US"/>
              <a:t>Amino acid derived hormones may be</a:t>
            </a:r>
          </a:p>
          <a:p>
            <a:pPr lvl="1"/>
            <a:r>
              <a:rPr lang="en-US" altLang="en-US"/>
              <a:t>Derived </a:t>
            </a:r>
            <a:br>
              <a:rPr lang="en-US" altLang="en-US"/>
            </a:br>
            <a:r>
              <a:rPr lang="en-US" altLang="en-US"/>
              <a:t>from </a:t>
            </a:r>
            <a:br>
              <a:rPr lang="en-US" altLang="en-US"/>
            </a:br>
            <a:r>
              <a:rPr lang="en-US" altLang="en-US"/>
              <a:t>tyrosine</a:t>
            </a:r>
          </a:p>
          <a:p>
            <a:pPr lvl="1"/>
            <a:r>
              <a:rPr lang="en-US" altLang="en-US"/>
              <a:t>Produces</a:t>
            </a:r>
          </a:p>
          <a:p>
            <a:pPr lvl="2"/>
            <a:r>
              <a:rPr lang="en-US" altLang="en-US"/>
              <a:t>T</a:t>
            </a:r>
            <a:r>
              <a:rPr lang="en-US" altLang="en-US" baseline="-25000"/>
              <a:t>3</a:t>
            </a:r>
            <a:r>
              <a:rPr lang="en-US" altLang="en-US"/>
              <a:t> &amp; T</a:t>
            </a:r>
            <a:r>
              <a:rPr lang="en-US" altLang="en-US" baseline="-25000"/>
              <a:t>4</a:t>
            </a:r>
          </a:p>
          <a:p>
            <a:pPr lvl="2"/>
            <a:r>
              <a:rPr lang="en-US" altLang="en-US"/>
              <a:t>Epinephrine &amp;</a:t>
            </a:r>
            <a:br>
              <a:rPr lang="en-US" altLang="en-US"/>
            </a:br>
            <a:r>
              <a:rPr lang="en-US" altLang="en-US"/>
              <a:t>norepinephrine</a:t>
            </a:r>
          </a:p>
          <a:p>
            <a:endParaRPr lang="en-US" altLang="en-US"/>
          </a:p>
        </p:txBody>
      </p:sp>
      <p:pic>
        <p:nvPicPr>
          <p:cNvPr id="35844" name="Picture 4" descr="figure_07_08_0_labeled"/>
          <p:cNvPicPr>
            <a:picLocks noChangeAspect="1" noChangeArrowheads="1"/>
          </p:cNvPicPr>
          <p:nvPr/>
        </p:nvPicPr>
        <p:blipFill>
          <a:blip r:embed="rId2" cstate="print">
            <a:extLst>
              <a:ext uri="{28A0092B-C50C-407E-A947-70E740481C1C}">
                <a14:useLocalDpi xmlns="" xmlns:a14="http://schemas.microsoft.com/office/drawing/2010/main" val="0"/>
              </a:ext>
            </a:extLst>
          </a:blip>
          <a:srcRect t="1389" b="4712"/>
          <a:stretch>
            <a:fillRect/>
          </a:stretch>
        </p:blipFill>
        <p:spPr bwMode="auto">
          <a:xfrm>
            <a:off x="3548063" y="2076450"/>
            <a:ext cx="5427662" cy="38227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695596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686800" cy="1143000"/>
          </a:xfrm>
        </p:spPr>
        <p:txBody>
          <a:bodyPr/>
          <a:lstStyle/>
          <a:p>
            <a:r>
              <a:rPr lang="en-US" altLang="en-US" sz="4000" dirty="0" smtClean="0"/>
              <a:t>       </a:t>
            </a:r>
            <a:r>
              <a:rPr lang="en-US" altLang="en-US" sz="4000" dirty="0"/>
              <a:t/>
            </a:r>
            <a:br>
              <a:rPr lang="en-US" altLang="en-US" sz="4000" dirty="0"/>
            </a:br>
            <a:r>
              <a:rPr lang="en-US" altLang="en-US" sz="2400" dirty="0"/>
              <a:t>Hormone Classification</a:t>
            </a:r>
          </a:p>
        </p:txBody>
      </p:sp>
      <p:sp>
        <p:nvSpPr>
          <p:cNvPr id="38915" name="Rectangle 3"/>
          <p:cNvSpPr>
            <a:spLocks noGrp="1" noChangeArrowheads="1"/>
          </p:cNvSpPr>
          <p:nvPr>
            <p:ph type="body" idx="1"/>
          </p:nvPr>
        </p:nvSpPr>
        <p:spPr>
          <a:xfrm>
            <a:off x="222250" y="1422400"/>
            <a:ext cx="8575675" cy="5072063"/>
          </a:xfrm>
        </p:spPr>
        <p:txBody>
          <a:bodyPr/>
          <a:lstStyle/>
          <a:p>
            <a:r>
              <a:rPr lang="en-US" altLang="en-US"/>
              <a:t>Amino acid derived hormones may be</a:t>
            </a:r>
          </a:p>
          <a:p>
            <a:pPr lvl="1"/>
            <a:r>
              <a:rPr lang="en-US" altLang="en-US"/>
              <a:t>Derived </a:t>
            </a:r>
            <a:br>
              <a:rPr lang="en-US" altLang="en-US"/>
            </a:br>
            <a:r>
              <a:rPr lang="en-US" altLang="en-US"/>
              <a:t>from </a:t>
            </a:r>
            <a:br>
              <a:rPr lang="en-US" altLang="en-US"/>
            </a:br>
            <a:r>
              <a:rPr lang="en-US" altLang="en-US"/>
              <a:t>tyrptophan</a:t>
            </a:r>
          </a:p>
          <a:p>
            <a:pPr lvl="1"/>
            <a:r>
              <a:rPr lang="en-US" altLang="en-US"/>
              <a:t>Produces</a:t>
            </a:r>
          </a:p>
          <a:p>
            <a:pPr lvl="2"/>
            <a:r>
              <a:rPr lang="en-US" altLang="en-US"/>
              <a:t>Melatonin</a:t>
            </a:r>
          </a:p>
          <a:p>
            <a:pPr lvl="2"/>
            <a:r>
              <a:rPr lang="en-US" altLang="en-US"/>
              <a:t>Serotonin*</a:t>
            </a:r>
          </a:p>
          <a:p>
            <a:endParaRPr lang="en-US" altLang="en-US"/>
          </a:p>
        </p:txBody>
      </p:sp>
      <p:pic>
        <p:nvPicPr>
          <p:cNvPr id="38917"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87800" y="2554288"/>
            <a:ext cx="4733925" cy="2820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8918" name="Text Box 6"/>
          <p:cNvSpPr txBox="1">
            <a:spLocks noChangeArrowheads="1"/>
          </p:cNvSpPr>
          <p:nvPr/>
        </p:nvSpPr>
        <p:spPr bwMode="auto">
          <a:xfrm>
            <a:off x="736600" y="5942013"/>
            <a:ext cx="7783513"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i="1">
                <a:solidFill>
                  <a:srgbClr val="FFFF66"/>
                </a:solidFill>
              </a:rPr>
              <a:t>*serotonin is classified as a neurohormone as it is synthesized and secreted by neurons of the GI tract for regulation of motility and CNS</a:t>
            </a:r>
          </a:p>
        </p:txBody>
      </p:sp>
    </p:spTree>
    <p:extLst>
      <p:ext uri="{BB962C8B-B14F-4D97-AF65-F5344CB8AC3E}">
        <p14:creationId xmlns="" xmlns:p14="http://schemas.microsoft.com/office/powerpoint/2010/main" val="32358439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8" name="Object 4"/>
          <p:cNvGraphicFramePr>
            <a:graphicFrameLocks noGrp="1" noChangeAspect="1"/>
          </p:cNvGraphicFramePr>
          <p:nvPr>
            <p:ph idx="1"/>
          </p:nvPr>
        </p:nvGraphicFramePr>
        <p:xfrm>
          <a:off x="609600" y="158750"/>
          <a:ext cx="8001000" cy="6546850"/>
        </p:xfrm>
        <a:graphic>
          <a:graphicData uri="http://schemas.openxmlformats.org/presentationml/2006/ole">
            <p:oleObj spid="_x0000_s1033" name="CorelDRAW" r:id="rId3" imgW="6153120" imgH="4751280" progId="">
              <p:embed/>
            </p:oleObj>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1600200"/>
            <a:ext cx="8229600" cy="5029200"/>
          </a:xfrm>
        </p:spPr>
        <p:txBody>
          <a:bodyPr/>
          <a:lstStyle/>
          <a:p>
            <a:pPr marL="533400" indent="-533400">
              <a:buFontTx/>
              <a:buAutoNum type="arabicPeriod"/>
            </a:pPr>
            <a:r>
              <a:rPr lang="en-US" sz="2800" dirty="0"/>
              <a:t>differentiation  of the reproductive and central nervous systems in the developing fetus</a:t>
            </a:r>
          </a:p>
          <a:p>
            <a:pPr marL="533400" indent="-533400">
              <a:buFontTx/>
              <a:buAutoNum type="arabicPeriod"/>
            </a:pPr>
            <a:r>
              <a:rPr lang="en-US" sz="2800" dirty="0"/>
              <a:t>stimulation of sequential growth and development during childhood and </a:t>
            </a:r>
            <a:r>
              <a:rPr lang="en-US" sz="2800" dirty="0" err="1"/>
              <a:t>adolescenc</a:t>
            </a:r>
            <a:endParaRPr lang="en-US" sz="2800" dirty="0"/>
          </a:p>
          <a:p>
            <a:pPr marL="533400" indent="-533400">
              <a:buFontTx/>
              <a:buAutoNum type="arabicPeriod"/>
            </a:pPr>
            <a:r>
              <a:rPr lang="en-US" sz="2800" dirty="0"/>
              <a:t>coordination of the male and female reproductive systems, which makes sexual reproduction possible </a:t>
            </a:r>
          </a:p>
          <a:p>
            <a:pPr marL="533400" indent="-533400">
              <a:buFontTx/>
              <a:buAutoNum type="arabicPeriod"/>
            </a:pPr>
            <a:r>
              <a:rPr lang="en-US" sz="2800" dirty="0"/>
              <a:t>maintenance of an optimal internal environment throughout the life span</a:t>
            </a:r>
          </a:p>
          <a:p>
            <a:pPr marL="533400" indent="-533400">
              <a:buFontTx/>
              <a:buAutoNum type="arabicPeriod"/>
            </a:pPr>
            <a:r>
              <a:rPr lang="en-US" sz="2800" dirty="0"/>
              <a:t>initiation of corrective and adaptive responses when emergency demands occur</a:t>
            </a:r>
          </a:p>
        </p:txBody>
      </p:sp>
      <p:sp>
        <p:nvSpPr>
          <p:cNvPr id="17412" name="Rectangle 4"/>
          <p:cNvSpPr>
            <a:spLocks noGrp="1" noChangeArrowheads="1"/>
          </p:cNvSpPr>
          <p:nvPr>
            <p:ph type="title"/>
          </p:nvPr>
        </p:nvSpPr>
        <p:spPr>
          <a:xfrm>
            <a:off x="228600" y="228600"/>
            <a:ext cx="8686800" cy="868363"/>
          </a:xfrm>
        </p:spPr>
        <p:txBody>
          <a:bodyPr>
            <a:normAutofit fontScale="90000"/>
          </a:bodyPr>
          <a:lstStyle/>
          <a:p>
            <a:r>
              <a:rPr lang="en-US" sz="3200"/>
              <a:t>The endocrine system has 5 general functions:</a:t>
            </a:r>
            <a:br>
              <a:rPr lang="en-US" sz="3200"/>
            </a:br>
            <a:endParaRPr lang="en-US" sz="320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z="4000"/>
              <a:t>Communication		    </a:t>
            </a:r>
            <a:r>
              <a:rPr lang="en-US" altLang="en-US" sz="2800"/>
              <a:t>Hormones</a:t>
            </a:r>
          </a:p>
        </p:txBody>
      </p:sp>
      <p:sp>
        <p:nvSpPr>
          <p:cNvPr id="17411" name="Rectangle 3"/>
          <p:cNvSpPr>
            <a:spLocks noGrp="1" noChangeArrowheads="1"/>
          </p:cNvSpPr>
          <p:nvPr>
            <p:ph type="body" idx="1"/>
          </p:nvPr>
        </p:nvSpPr>
        <p:spPr>
          <a:xfrm>
            <a:off x="457200" y="1600200"/>
            <a:ext cx="8229600" cy="5038725"/>
          </a:xfrm>
        </p:spPr>
        <p:txBody>
          <a:bodyPr/>
          <a:lstStyle/>
          <a:p>
            <a:pPr marL="533400" indent="-533400"/>
            <a:r>
              <a:rPr lang="en-US" altLang="en-US"/>
              <a:t>What are they?</a:t>
            </a:r>
          </a:p>
          <a:p>
            <a:pPr marL="914400" lvl="1" indent="-457200"/>
            <a:r>
              <a:rPr lang="en-US" altLang="en-US"/>
              <a:t>Chemical messengers secreted by specialized cells</a:t>
            </a:r>
          </a:p>
          <a:p>
            <a:pPr marL="1295400" lvl="2" indent="-381000"/>
            <a:r>
              <a:rPr lang="en-US" altLang="en-US"/>
              <a:t>from isolated endocrine cells which makes up the diffuse endocrine system</a:t>
            </a:r>
          </a:p>
          <a:p>
            <a:pPr marL="1295400" lvl="2" indent="-381000"/>
            <a:r>
              <a:rPr lang="en-US" altLang="en-US"/>
              <a:t>from neurons</a:t>
            </a:r>
          </a:p>
          <a:p>
            <a:pPr marL="1295400" lvl="2" indent="-381000"/>
            <a:r>
              <a:rPr lang="en-US" altLang="en-US"/>
              <a:t>from immune system cells producing cytokines</a:t>
            </a:r>
          </a:p>
          <a:p>
            <a:pPr marL="914400" lvl="1" indent="-457200"/>
            <a:r>
              <a:rPr lang="en-US" altLang="en-US"/>
              <a:t>Where do they go?</a:t>
            </a:r>
          </a:p>
          <a:p>
            <a:pPr marL="1295400" lvl="2" indent="-381000"/>
            <a:r>
              <a:rPr lang="en-US" altLang="en-US"/>
              <a:t>Into blood (most)</a:t>
            </a:r>
          </a:p>
          <a:p>
            <a:pPr marL="1295400" lvl="2" indent="-381000"/>
            <a:r>
              <a:rPr lang="en-US" altLang="en-US"/>
              <a:t>Into environment (ectohormones or pheromones)</a:t>
            </a:r>
          </a:p>
        </p:txBody>
      </p:sp>
    </p:spTree>
    <p:extLst>
      <p:ext uri="{BB962C8B-B14F-4D97-AF65-F5344CB8AC3E}">
        <p14:creationId xmlns="" xmlns:p14="http://schemas.microsoft.com/office/powerpoint/2010/main" val="15235088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altLang="en-US" sz="4000"/>
              <a:t>Communication		    </a:t>
            </a:r>
            <a:br>
              <a:rPr lang="en-US" altLang="en-US" sz="4000"/>
            </a:br>
            <a:r>
              <a:rPr lang="en-US" altLang="en-US" sz="2800"/>
              <a:t>Hormones</a:t>
            </a:r>
          </a:p>
        </p:txBody>
      </p:sp>
      <p:sp>
        <p:nvSpPr>
          <p:cNvPr id="19459" name="Rectangle 3"/>
          <p:cNvSpPr>
            <a:spLocks noGrp="1" noChangeArrowheads="1"/>
          </p:cNvSpPr>
          <p:nvPr>
            <p:ph type="body" idx="1"/>
          </p:nvPr>
        </p:nvSpPr>
        <p:spPr>
          <a:xfrm>
            <a:off x="457200" y="1600200"/>
            <a:ext cx="8229600" cy="5038725"/>
          </a:xfrm>
        </p:spPr>
        <p:txBody>
          <a:bodyPr/>
          <a:lstStyle/>
          <a:p>
            <a:pPr marL="914400" lvl="1" indent="-457200"/>
            <a:r>
              <a:rPr lang="en-US" altLang="en-US"/>
              <a:t>Involved in</a:t>
            </a:r>
          </a:p>
          <a:p>
            <a:pPr marL="1295400" lvl="2" indent="-381000"/>
            <a:r>
              <a:rPr lang="en-US" altLang="en-US"/>
              <a:t>Growth</a:t>
            </a:r>
          </a:p>
          <a:p>
            <a:pPr marL="1295400" lvl="2" indent="-381000"/>
            <a:r>
              <a:rPr lang="en-US" altLang="en-US"/>
              <a:t>Development</a:t>
            </a:r>
          </a:p>
          <a:p>
            <a:pPr marL="1295400" lvl="2" indent="-381000"/>
            <a:r>
              <a:rPr lang="en-US" altLang="en-US"/>
              <a:t>Metabolism</a:t>
            </a:r>
          </a:p>
          <a:p>
            <a:pPr marL="1295400" lvl="2" indent="-381000"/>
            <a:r>
              <a:rPr lang="en-US" altLang="en-US"/>
              <a:t>Reproduction</a:t>
            </a:r>
          </a:p>
          <a:p>
            <a:pPr marL="914400" lvl="1" indent="-457200"/>
            <a:r>
              <a:rPr lang="en-US" altLang="en-US"/>
              <a:t>Act by</a:t>
            </a:r>
          </a:p>
          <a:p>
            <a:pPr marL="1295400" lvl="2" indent="-381000">
              <a:buFontTx/>
              <a:buAutoNum type="arabicPeriod"/>
            </a:pPr>
            <a:r>
              <a:rPr lang="en-US" altLang="en-US"/>
              <a:t>Altering rates of enzyme mediated reactions</a:t>
            </a:r>
          </a:p>
          <a:p>
            <a:pPr marL="1295400" lvl="2" indent="-381000">
              <a:buFontTx/>
              <a:buAutoNum type="arabicPeriod"/>
            </a:pPr>
            <a:r>
              <a:rPr lang="en-US" altLang="en-US"/>
              <a:t>Control the movement of molecules across the plasma membrane</a:t>
            </a:r>
          </a:p>
          <a:p>
            <a:pPr marL="1295400" lvl="2" indent="-381000">
              <a:buFontTx/>
              <a:buAutoNum type="arabicPeriod"/>
            </a:pPr>
            <a:r>
              <a:rPr lang="en-US" altLang="en-US"/>
              <a:t>Regulating the rate of gene expression (&amp; therefore protein production)</a:t>
            </a:r>
          </a:p>
        </p:txBody>
      </p:sp>
    </p:spTree>
    <p:extLst>
      <p:ext uri="{BB962C8B-B14F-4D97-AF65-F5344CB8AC3E}">
        <p14:creationId xmlns="" xmlns:p14="http://schemas.microsoft.com/office/powerpoint/2010/main" val="423550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sz="quarter" idx="1"/>
          </p:nvPr>
        </p:nvSpPr>
        <p:spPr/>
        <p:txBody>
          <a:bodyPr>
            <a:normAutofit lnSpcReduction="10000"/>
          </a:bodyPr>
          <a:lstStyle/>
          <a:p>
            <a:r>
              <a:rPr lang="id-ID" dirty="0" smtClean="0"/>
              <a:t>T</a:t>
            </a:r>
            <a:r>
              <a:rPr lang="en-US" dirty="0" smtClean="0"/>
              <a:t>he </a:t>
            </a:r>
            <a:r>
              <a:rPr lang="en-US" dirty="0"/>
              <a:t>presentation of a paper in 1889 to the </a:t>
            </a:r>
            <a:r>
              <a:rPr lang="en-US" dirty="0" err="1"/>
              <a:t>Societe</a:t>
            </a:r>
            <a:r>
              <a:rPr lang="en-US" dirty="0"/>
              <a:t> de </a:t>
            </a:r>
            <a:r>
              <a:rPr lang="en-US" dirty="0" err="1"/>
              <a:t>Biologie</a:t>
            </a:r>
            <a:r>
              <a:rPr lang="en-US" dirty="0"/>
              <a:t> in Paris by Charles-</a:t>
            </a:r>
            <a:r>
              <a:rPr lang="en-US" dirty="0" err="1"/>
              <a:t>Edouard</a:t>
            </a:r>
            <a:r>
              <a:rPr lang="en-US" dirty="0"/>
              <a:t> Brown-</a:t>
            </a:r>
            <a:r>
              <a:rPr lang="en-US" dirty="0" err="1"/>
              <a:t>Séquard</a:t>
            </a:r>
            <a:r>
              <a:rPr lang="en-US" dirty="0"/>
              <a:t>, a professor at the College de France and one of the most distinguished physiologists of the </a:t>
            </a:r>
            <a:r>
              <a:rPr lang="id-ID" dirty="0" smtClean="0"/>
              <a:t>19</a:t>
            </a:r>
            <a:r>
              <a:rPr lang="id-ID" baseline="30000" dirty="0" smtClean="0"/>
              <a:t>th</a:t>
            </a:r>
            <a:r>
              <a:rPr lang="en-US" dirty="0" smtClean="0"/>
              <a:t> </a:t>
            </a:r>
            <a:r>
              <a:rPr lang="en-US" dirty="0"/>
              <a:t>century. </a:t>
            </a:r>
            <a:endParaRPr lang="id-ID" dirty="0" smtClean="0"/>
          </a:p>
          <a:p>
            <a:r>
              <a:rPr lang="en-US" dirty="0" smtClean="0"/>
              <a:t>Brown-</a:t>
            </a:r>
            <a:r>
              <a:rPr lang="en-US" dirty="0" err="1" smtClean="0"/>
              <a:t>Séquard</a:t>
            </a:r>
            <a:r>
              <a:rPr lang="en-US" u="sng" baseline="30000" dirty="0" smtClean="0"/>
              <a:t> </a:t>
            </a:r>
            <a:r>
              <a:rPr lang="en-US" dirty="0"/>
              <a:t> reported that self-administration of aqueous extracts of animal </a:t>
            </a:r>
            <a:r>
              <a:rPr lang="en-US" dirty="0" smtClean="0"/>
              <a:t>testes (guinea pig and dogs) </a:t>
            </a:r>
            <a:r>
              <a:rPr lang="en-US" dirty="0"/>
              <a:t>had enhanced his physical strength, improved his intellectual capacity, and increased his sexual potency</a:t>
            </a:r>
            <a:endParaRPr lang="id-ID"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p:txBody>
          <a:bodyPr/>
          <a:lstStyle/>
          <a:p>
            <a:pPr marL="609600" indent="-609600">
              <a:buFont typeface="Wingdings" pitchFamily="2" charset="2"/>
              <a:buNone/>
            </a:pPr>
            <a:r>
              <a:rPr lang="en-US"/>
              <a:t>The hormones have general characteristics:</a:t>
            </a:r>
          </a:p>
          <a:p>
            <a:pPr marL="609600" indent="-609600">
              <a:buFontTx/>
              <a:buAutoNum type="arabicPeriod"/>
            </a:pPr>
            <a:r>
              <a:rPr lang="en-US"/>
              <a:t>hormones have specific rates and rhythms of secretion</a:t>
            </a:r>
          </a:p>
          <a:p>
            <a:pPr marL="609600" indent="-609600">
              <a:buFont typeface="Wingdings" pitchFamily="2" charset="2"/>
              <a:buNone/>
            </a:pPr>
            <a:r>
              <a:rPr lang="en-US"/>
              <a:t>	The basic secretion patterns are:</a:t>
            </a:r>
          </a:p>
          <a:p>
            <a:pPr marL="990600" lvl="1" indent="-533400">
              <a:buFontTx/>
              <a:buAutoNum type="alphaLcPeriod"/>
            </a:pPr>
            <a:r>
              <a:rPr lang="en-US"/>
              <a:t>diurnal patterns</a:t>
            </a:r>
          </a:p>
          <a:p>
            <a:pPr marL="990600" lvl="1" indent="-533400">
              <a:buFontTx/>
              <a:buAutoNum type="alphaLcPeriod"/>
            </a:pPr>
            <a:r>
              <a:rPr lang="en-US"/>
              <a:t>pulsatile and cyclic patterns, and</a:t>
            </a:r>
          </a:p>
          <a:p>
            <a:pPr marL="990600" lvl="1" indent="-533400">
              <a:buFontTx/>
              <a:buAutoNum type="alphaLcPeriod"/>
            </a:pPr>
            <a:r>
              <a:rPr lang="en-US"/>
              <a:t>patterns that depend on levels of circulating substrates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endParaRPr lang="id-ID"/>
          </a:p>
        </p:txBody>
      </p:sp>
      <p:sp>
        <p:nvSpPr>
          <p:cNvPr id="20483" name="Rectangle 3"/>
          <p:cNvSpPr>
            <a:spLocks noGrp="1" noChangeArrowheads="1"/>
          </p:cNvSpPr>
          <p:nvPr>
            <p:ph type="body" idx="1"/>
          </p:nvPr>
        </p:nvSpPr>
        <p:spPr/>
        <p:txBody>
          <a:bodyPr/>
          <a:lstStyle/>
          <a:p>
            <a:pPr marL="609600" indent="-609600">
              <a:lnSpc>
                <a:spcPct val="90000"/>
              </a:lnSpc>
              <a:buClr>
                <a:schemeClr val="tx1"/>
              </a:buClr>
              <a:buFontTx/>
              <a:buAutoNum type="arabicPeriod" startAt="2"/>
            </a:pPr>
            <a:r>
              <a:rPr lang="en-US" sz="2800"/>
              <a:t>hormones operate within feedback systems, either positive or negative, to maintain an optimal internal environment</a:t>
            </a:r>
          </a:p>
          <a:p>
            <a:pPr marL="609600" indent="-609600">
              <a:lnSpc>
                <a:spcPct val="90000"/>
              </a:lnSpc>
              <a:buClr>
                <a:schemeClr val="tx1"/>
              </a:buClr>
              <a:buFontTx/>
              <a:buAutoNum type="arabicPeriod" startAt="2"/>
            </a:pPr>
            <a:r>
              <a:rPr lang="en-US" sz="2800"/>
              <a:t>hormones affect only cells with appropriate receptors and then act on those cells to initiate specific cell function or activities</a:t>
            </a:r>
          </a:p>
          <a:p>
            <a:pPr marL="609600" indent="-609600">
              <a:lnSpc>
                <a:spcPct val="90000"/>
              </a:lnSpc>
              <a:buClr>
                <a:schemeClr val="tx1"/>
              </a:buClr>
              <a:buFontTx/>
              <a:buAutoNum type="arabicPeriod" startAt="2"/>
            </a:pPr>
            <a:r>
              <a:rPr lang="en-US" sz="2800"/>
              <a:t>the kidneys excrete hormones, where as the liver metabolizes hormones, inactiviting them and rendering the hormone more water soluble for renal excretion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619250" y="620713"/>
            <a:ext cx="5761038" cy="4978400"/>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altLang="en-US" sz="4000" dirty="0"/>
              <a:t>	    </a:t>
            </a:r>
            <a:br>
              <a:rPr lang="en-US" altLang="en-US" sz="4000" dirty="0"/>
            </a:br>
            <a:r>
              <a:rPr lang="en-US" altLang="en-US" sz="2800" dirty="0"/>
              <a:t>Hormones</a:t>
            </a:r>
          </a:p>
        </p:txBody>
      </p:sp>
      <p:sp>
        <p:nvSpPr>
          <p:cNvPr id="21507" name="Rectangle 3"/>
          <p:cNvSpPr>
            <a:spLocks noGrp="1" noChangeArrowheads="1"/>
          </p:cNvSpPr>
          <p:nvPr>
            <p:ph type="body" idx="1"/>
          </p:nvPr>
        </p:nvSpPr>
        <p:spPr>
          <a:xfrm>
            <a:off x="457200" y="1600200"/>
            <a:ext cx="8229600" cy="5038725"/>
          </a:xfrm>
        </p:spPr>
        <p:txBody>
          <a:bodyPr/>
          <a:lstStyle/>
          <a:p>
            <a:pPr marL="533400" indent="-533400">
              <a:lnSpc>
                <a:spcPct val="80000"/>
              </a:lnSpc>
            </a:pPr>
            <a:r>
              <a:rPr lang="en-US" altLang="en-US" sz="2800" dirty="0" smtClean="0"/>
              <a:t>Hormones </a:t>
            </a:r>
            <a:r>
              <a:rPr lang="en-US" altLang="en-US" sz="2800" dirty="0"/>
              <a:t>have to have a mechanism for ending the effect</a:t>
            </a:r>
          </a:p>
          <a:p>
            <a:pPr marL="914400" lvl="1" indent="-457200">
              <a:lnSpc>
                <a:spcPct val="80000"/>
              </a:lnSpc>
            </a:pPr>
            <a:r>
              <a:rPr lang="en-US" altLang="en-US" sz="2400" dirty="0"/>
              <a:t>Stop/reduce production of hormone</a:t>
            </a:r>
          </a:p>
          <a:p>
            <a:pPr marL="914400" lvl="1" indent="-457200">
              <a:lnSpc>
                <a:spcPct val="80000"/>
              </a:lnSpc>
            </a:pPr>
            <a:r>
              <a:rPr lang="en-US" altLang="en-US" sz="2400" dirty="0" err="1"/>
              <a:t>Degrate</a:t>
            </a:r>
            <a:r>
              <a:rPr lang="en-US" altLang="en-US" sz="2400" dirty="0"/>
              <a:t> hormones</a:t>
            </a:r>
          </a:p>
          <a:p>
            <a:pPr marL="914400" lvl="1" indent="-457200">
              <a:lnSpc>
                <a:spcPct val="80000"/>
              </a:lnSpc>
            </a:pPr>
            <a:r>
              <a:rPr lang="en-US" altLang="en-US" sz="2400" dirty="0"/>
              <a:t>Enzymatic removal from receptor</a:t>
            </a:r>
          </a:p>
          <a:p>
            <a:pPr marL="914400" lvl="1" indent="-457200">
              <a:lnSpc>
                <a:spcPct val="80000"/>
              </a:lnSpc>
            </a:pPr>
            <a:r>
              <a:rPr lang="en-US" altLang="en-US" sz="2400" dirty="0"/>
              <a:t>Endocytosis of receptor-hormone complex</a:t>
            </a:r>
          </a:p>
        </p:txBody>
      </p:sp>
    </p:spTree>
    <p:extLst>
      <p:ext uri="{BB962C8B-B14F-4D97-AF65-F5344CB8AC3E}">
        <p14:creationId xmlns="" xmlns:p14="http://schemas.microsoft.com/office/powerpoint/2010/main" val="3123465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2.estrellamountain.edu/faculty/farabee/biobk/hormone_1.gif"/>
          <p:cNvPicPr>
            <a:picLocks noChangeAspect="1" noChangeArrowheads="1"/>
          </p:cNvPicPr>
          <p:nvPr/>
        </p:nvPicPr>
        <p:blipFill>
          <a:blip r:embed="rId2" cstate="print"/>
          <a:srcRect/>
          <a:stretch>
            <a:fillRect/>
          </a:stretch>
        </p:blipFill>
        <p:spPr bwMode="auto">
          <a:xfrm>
            <a:off x="1907704" y="3501008"/>
            <a:ext cx="4800600" cy="2524126"/>
          </a:xfrm>
          <a:prstGeom prst="rect">
            <a:avLst/>
          </a:prstGeom>
          <a:noFill/>
        </p:spPr>
      </p:pic>
      <p:pic>
        <p:nvPicPr>
          <p:cNvPr id="26628" name="Picture 4" descr="http://t0.gstatic.com/images?q=tbn:ANd9GcSubSea88BK-JqkXHqHL5AvQFNfYMUD5y_21GQqTPkth-nlBmmD"/>
          <p:cNvPicPr>
            <a:picLocks noChangeAspect="1" noChangeArrowheads="1"/>
          </p:cNvPicPr>
          <p:nvPr/>
        </p:nvPicPr>
        <p:blipFill>
          <a:blip r:embed="rId3" cstate="print"/>
          <a:srcRect/>
          <a:stretch>
            <a:fillRect/>
          </a:stretch>
        </p:blipFill>
        <p:spPr bwMode="auto">
          <a:xfrm>
            <a:off x="1835696" y="692696"/>
            <a:ext cx="4791050" cy="2441301"/>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685800" y="457200"/>
            <a:ext cx="7772400" cy="1143000"/>
          </a:xfrm>
          <a:noFill/>
        </p:spPr>
        <p:txBody>
          <a:bodyPr>
            <a:normAutofit fontScale="90000"/>
          </a:bodyPr>
          <a:lstStyle/>
          <a:p>
            <a:pPr eaLnBrk="1" hangingPunct="1"/>
            <a:r>
              <a:rPr lang="en-US" b="1" smtClean="0">
                <a:solidFill>
                  <a:srgbClr val="FF0000"/>
                </a:solidFill>
                <a:latin typeface="Arial" pitchFamily="34" charset="0"/>
              </a:rPr>
              <a:t>Feedback Control of Hormone Production</a:t>
            </a:r>
          </a:p>
        </p:txBody>
      </p:sp>
      <p:sp>
        <p:nvSpPr>
          <p:cNvPr id="68611" name="Rectangle 3"/>
          <p:cNvSpPr>
            <a:spLocks noChangeArrowheads="1"/>
          </p:cNvSpPr>
          <p:nvPr/>
        </p:nvSpPr>
        <p:spPr bwMode="auto">
          <a:xfrm>
            <a:off x="228600" y="2133600"/>
            <a:ext cx="4648200" cy="3935413"/>
          </a:xfrm>
          <a:prstGeom prst="rect">
            <a:avLst/>
          </a:prstGeom>
          <a:noFill/>
          <a:ln w="9525">
            <a:noFill/>
            <a:miter lim="800000"/>
            <a:headEnd/>
            <a:tailEnd/>
          </a:ln>
        </p:spPr>
        <p:txBody>
          <a:bodyPr>
            <a:spAutoFit/>
          </a:bodyPr>
          <a:lstStyle/>
          <a:p>
            <a:r>
              <a:rPr lang="en-US" sz="2800" b="1" dirty="0"/>
              <a:t>Feedback loops are used extensively to regulate secretion of hormones</a:t>
            </a:r>
            <a:r>
              <a:rPr lang="en-US" sz="2800" dirty="0"/>
              <a:t> in the hypothalamic-pituitary axis. An important example of a negative feedback loop is seen in control of thyroid hormone secretion</a:t>
            </a:r>
          </a:p>
          <a:p>
            <a:pPr eaLnBrk="0" hangingPunct="0"/>
            <a:endParaRPr lang="en-US" sz="2800" dirty="0"/>
          </a:p>
        </p:txBody>
      </p:sp>
      <p:pic>
        <p:nvPicPr>
          <p:cNvPr id="68612" name="Picture 4" descr="C:\1\negfeed.gif"/>
          <p:cNvPicPr>
            <a:picLocks noChangeAspect="1" noChangeArrowheads="1" noCrop="1"/>
          </p:cNvPicPr>
          <p:nvPr/>
        </p:nvPicPr>
        <p:blipFill>
          <a:blip r:embed="rId2" cstate="print"/>
          <a:srcRect/>
          <a:stretch>
            <a:fillRect/>
          </a:stretch>
        </p:blipFill>
        <p:spPr bwMode="auto">
          <a:xfrm>
            <a:off x="4759325" y="1752600"/>
            <a:ext cx="3698875"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feedback</a:t>
            </a:r>
            <a:endParaRPr lang="en-US" dirty="0"/>
          </a:p>
        </p:txBody>
      </p:sp>
      <p:sp>
        <p:nvSpPr>
          <p:cNvPr id="3" name="Content Placeholder 2"/>
          <p:cNvSpPr>
            <a:spLocks noGrp="1"/>
          </p:cNvSpPr>
          <p:nvPr>
            <p:ph sz="quarter" idx="1"/>
          </p:nvPr>
        </p:nvSpPr>
        <p:spPr/>
        <p:txBody>
          <a:bodyPr/>
          <a:lstStyle/>
          <a:p>
            <a:r>
              <a:rPr lang="en-US" dirty="0"/>
              <a:t>The term </a:t>
            </a:r>
            <a:r>
              <a:rPr lang="en-US" i="1" dirty="0"/>
              <a:t>feed-back</a:t>
            </a:r>
            <a:r>
              <a:rPr lang="en-US" dirty="0"/>
              <a:t> was first applied to endocrine control systems by Roy G. </a:t>
            </a:r>
            <a:r>
              <a:rPr lang="en-US" dirty="0" smtClean="0"/>
              <a:t>Haskins (1930)</a:t>
            </a:r>
          </a:p>
          <a:p>
            <a:endParaRPr lang="en-US" dirty="0"/>
          </a:p>
        </p:txBody>
      </p:sp>
      <p:pic>
        <p:nvPicPr>
          <p:cNvPr id="2050" name="Picture 2" descr="Image result for feedbaCk mechanis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73769" y="2996952"/>
            <a:ext cx="6477000" cy="30670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016477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p:txBody>
          <a:bodyPr/>
          <a:lstStyle/>
          <a:p>
            <a:pPr eaLnBrk="1" hangingPunct="1"/>
            <a:r>
              <a:rPr lang="en-US" sz="3600" smtClean="0"/>
              <a:t>An example of a feedback loop</a:t>
            </a:r>
          </a:p>
        </p:txBody>
      </p:sp>
      <p:sp>
        <p:nvSpPr>
          <p:cNvPr id="18434" name="Slide Number Placeholder 6"/>
          <p:cNvSpPr>
            <a:spLocks noGrp="1"/>
          </p:cNvSpPr>
          <p:nvPr>
            <p:ph type="sldNum" sz="quarter" idx="12"/>
          </p:nvPr>
        </p:nvSpPr>
        <p:spPr>
          <a:noFill/>
        </p:spPr>
        <p:txBody>
          <a:bodyPr>
            <a:normAutofit fontScale="85000" lnSpcReduction="20000"/>
          </a:bodyPr>
          <a:lstStyle/>
          <a:p>
            <a:fld id="{0A45C413-709E-40AA-8EFA-EDB26906EA95}" type="slidenum">
              <a:rPr lang="en-US"/>
              <a:pPr/>
              <a:t>77</a:t>
            </a:fld>
            <a:endParaRPr lang="en-US"/>
          </a:p>
        </p:txBody>
      </p:sp>
      <p:sp>
        <p:nvSpPr>
          <p:cNvPr id="18436" name="Rectangle 5"/>
          <p:cNvSpPr>
            <a:spLocks noGrp="1" noChangeArrowheads="1"/>
          </p:cNvSpPr>
          <p:nvPr>
            <p:ph sz="quarter" idx="1"/>
          </p:nvPr>
        </p:nvSpPr>
        <p:spPr/>
        <p:txBody>
          <a:bodyPr/>
          <a:lstStyle/>
          <a:p>
            <a:pPr eaLnBrk="1" hangingPunct="1">
              <a:lnSpc>
                <a:spcPct val="80000"/>
              </a:lnSpc>
            </a:pPr>
            <a:r>
              <a:rPr lang="en-US" sz="2800" dirty="0" smtClean="0"/>
              <a:t>A certain item in the blood decreases</a:t>
            </a:r>
          </a:p>
          <a:p>
            <a:pPr eaLnBrk="1" hangingPunct="1">
              <a:lnSpc>
                <a:spcPct val="80000"/>
              </a:lnSpc>
            </a:pPr>
            <a:r>
              <a:rPr lang="en-US" sz="2800" dirty="0" smtClean="0"/>
              <a:t>A certain area of the brain senses this decrease</a:t>
            </a:r>
          </a:p>
          <a:p>
            <a:pPr eaLnBrk="1" hangingPunct="1">
              <a:lnSpc>
                <a:spcPct val="80000"/>
              </a:lnSpc>
            </a:pPr>
            <a:r>
              <a:rPr lang="en-US" sz="2800" dirty="0" smtClean="0"/>
              <a:t>A certain hormone is released</a:t>
            </a:r>
          </a:p>
          <a:p>
            <a:pPr eaLnBrk="1" hangingPunct="1">
              <a:lnSpc>
                <a:spcPct val="80000"/>
              </a:lnSpc>
            </a:pPr>
            <a:r>
              <a:rPr lang="en-US" sz="2800" dirty="0" smtClean="0"/>
              <a:t>This hormone stimulates the release of another hormone</a:t>
            </a:r>
          </a:p>
          <a:p>
            <a:pPr eaLnBrk="1" hangingPunct="1">
              <a:lnSpc>
                <a:spcPct val="80000"/>
              </a:lnSpc>
            </a:pPr>
            <a:r>
              <a:rPr lang="en-US" sz="2800" dirty="0" smtClean="0"/>
              <a:t>This other hormone stimulates the release of  the hormone which was sensed to be decreased in the first place, causing it to be increased to desired level</a:t>
            </a:r>
          </a:p>
          <a:p>
            <a:pPr eaLnBrk="1" hangingPunct="1">
              <a:lnSpc>
                <a:spcPct val="80000"/>
              </a:lnSpc>
            </a:pPr>
            <a:endParaRPr lang="en-US" sz="2400" dirty="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Image result for feedbaCk mechanis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65350" y="692696"/>
            <a:ext cx="4019550" cy="5638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864333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Image result for feedbaCk mechanis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3648" y="1700808"/>
            <a:ext cx="6243555" cy="45437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7322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fontAlgn="auto" hangingPunct="1">
              <a:spcAft>
                <a:spcPts val="0"/>
              </a:spcAft>
              <a:defRPr/>
            </a:pPr>
            <a:r>
              <a:rPr lang="en-US" b="1" smtClean="0">
                <a:solidFill>
                  <a:srgbClr val="FF0000"/>
                </a:solidFill>
                <a:latin typeface="Arial" charset="0"/>
              </a:rPr>
              <a:t>Ernest Henry Starling </a:t>
            </a:r>
            <a:br>
              <a:rPr lang="en-US" b="1" smtClean="0">
                <a:solidFill>
                  <a:srgbClr val="FF0000"/>
                </a:solidFill>
                <a:latin typeface="Arial" charset="0"/>
              </a:rPr>
            </a:br>
            <a:r>
              <a:rPr lang="en-US" b="1" smtClean="0">
                <a:latin typeface="Arial" charset="0"/>
              </a:rPr>
              <a:t>(1866-1927)</a:t>
            </a:r>
          </a:p>
        </p:txBody>
      </p:sp>
      <p:sp>
        <p:nvSpPr>
          <p:cNvPr id="13315" name="Rectangle 3"/>
          <p:cNvSpPr>
            <a:spLocks noGrp="1" noChangeArrowheads="1"/>
          </p:cNvSpPr>
          <p:nvPr>
            <p:ph sz="quarter" idx="1"/>
          </p:nvPr>
        </p:nvSpPr>
        <p:spPr/>
        <p:txBody>
          <a:bodyPr/>
          <a:lstStyle/>
          <a:p>
            <a:pPr eaLnBrk="1" hangingPunct="1"/>
            <a:r>
              <a:rPr lang="en-US" sz="2800" smtClean="0"/>
              <a:t>Besides "his" law of the heart, Starling discovered the functional significance of serum proteins. </a:t>
            </a:r>
          </a:p>
          <a:p>
            <a:pPr eaLnBrk="1" hangingPunct="1"/>
            <a:r>
              <a:rPr lang="en-US" sz="2800" smtClean="0"/>
              <a:t>In 1902 along with Bayliss he demonstrated that secretin stimulates pancreatic secretion. </a:t>
            </a:r>
          </a:p>
          <a:p>
            <a:pPr eaLnBrk="1" hangingPunct="1"/>
            <a:r>
              <a:rPr lang="en-US" sz="2800" smtClean="0"/>
              <a:t>In 1924 along with E. B. Vernay he demonstrated the reabsorption of water by the tubules of the kidney.</a:t>
            </a:r>
          </a:p>
          <a:p>
            <a:pPr eaLnBrk="1" hangingPunct="1"/>
            <a:r>
              <a:rPr lang="en-US" sz="2800" smtClean="0"/>
              <a:t>He was the first to use the term </a:t>
            </a:r>
            <a:r>
              <a:rPr lang="en-US" sz="2800" b="1" i="1" smtClean="0">
                <a:solidFill>
                  <a:srgbClr val="FF0000"/>
                </a:solidFill>
              </a:rPr>
              <a:t>hormone</a:t>
            </a:r>
          </a:p>
        </p:txBody>
      </p:sp>
    </p:spTree>
    <p:extLst>
      <p:ext uri="{BB962C8B-B14F-4D97-AF65-F5344CB8AC3E}">
        <p14:creationId xmlns="" xmlns:p14="http://schemas.microsoft.com/office/powerpoint/2010/main" val="10842424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Grp="1" noChangeAspect="1"/>
          </p:cNvGraphicFramePr>
          <p:nvPr>
            <p:ph sz="half" idx="2"/>
          </p:nvPr>
        </p:nvGraphicFramePr>
        <p:xfrm>
          <a:off x="1905000" y="0"/>
          <a:ext cx="5480050" cy="6858000"/>
        </p:xfrm>
        <a:graphic>
          <a:graphicData uri="http://schemas.openxmlformats.org/presentationml/2006/ole">
            <p:oleObj spid="_x0000_s2057" name="CorelDRAW" r:id="rId3" imgW="2523600" imgH="3163680" progId="">
              <p:embed/>
            </p:oleObj>
          </a:graphicData>
        </a:graphic>
      </p:graphicFrame>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Image result for feedbaCk mechanism"/>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1484784"/>
            <a:ext cx="6528724" cy="48965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8782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228600" y="274638"/>
            <a:ext cx="5029200" cy="1143000"/>
          </a:xfrm>
        </p:spPr>
        <p:txBody>
          <a:bodyPr/>
          <a:lstStyle/>
          <a:p>
            <a:pPr eaLnBrk="1" hangingPunct="1"/>
            <a:r>
              <a:rPr lang="en-US" sz="3600" smtClean="0"/>
              <a:t>The Parathyroid Glands</a:t>
            </a:r>
          </a:p>
        </p:txBody>
      </p:sp>
      <p:sp>
        <p:nvSpPr>
          <p:cNvPr id="21506" name="Slide Number Placeholder 5"/>
          <p:cNvSpPr>
            <a:spLocks noGrp="1"/>
          </p:cNvSpPr>
          <p:nvPr>
            <p:ph type="sldNum" sz="quarter" idx="12"/>
          </p:nvPr>
        </p:nvSpPr>
        <p:spPr>
          <a:noFill/>
        </p:spPr>
        <p:txBody>
          <a:bodyPr>
            <a:normAutofit fontScale="85000" lnSpcReduction="20000"/>
          </a:bodyPr>
          <a:lstStyle/>
          <a:p>
            <a:fld id="{4E3B8EDA-5735-4BBE-B601-F4A48BCFD1B5}" type="slidenum">
              <a:rPr lang="en-US"/>
              <a:pPr/>
              <a:t>82</a:t>
            </a:fld>
            <a:endParaRPr lang="en-US"/>
          </a:p>
        </p:txBody>
      </p:sp>
      <p:sp>
        <p:nvSpPr>
          <p:cNvPr id="21508" name="Rectangle 3"/>
          <p:cNvSpPr>
            <a:spLocks noGrp="1" noChangeArrowheads="1"/>
          </p:cNvSpPr>
          <p:nvPr>
            <p:ph sz="quarter" idx="1"/>
          </p:nvPr>
        </p:nvSpPr>
        <p:spPr>
          <a:xfrm>
            <a:off x="304800" y="1600200"/>
            <a:ext cx="5486400" cy="4525963"/>
          </a:xfrm>
        </p:spPr>
        <p:txBody>
          <a:bodyPr/>
          <a:lstStyle/>
          <a:p>
            <a:pPr eaLnBrk="1" hangingPunct="1"/>
            <a:r>
              <a:rPr lang="en-US" smtClean="0"/>
              <a:t>Most people have four</a:t>
            </a:r>
          </a:p>
          <a:p>
            <a:pPr eaLnBrk="1" hangingPunct="1"/>
            <a:r>
              <a:rPr lang="en-US" smtClean="0"/>
              <a:t>On posterior surface of thyroid gland</a:t>
            </a:r>
          </a:p>
          <a:p>
            <a:pPr eaLnBrk="1" hangingPunct="1">
              <a:buFont typeface="Wingdings" pitchFamily="2" charset="2"/>
              <a:buNone/>
            </a:pPr>
            <a:r>
              <a:rPr lang="en-US" smtClean="0"/>
              <a:t>(sometimes embedded)</a:t>
            </a:r>
          </a:p>
        </p:txBody>
      </p:sp>
      <p:pic>
        <p:nvPicPr>
          <p:cNvPr id="21509" name="Picture 4" descr="25-08a_ParaThyrdGlnd_1"/>
          <p:cNvPicPr>
            <a:picLocks noChangeAspect="1" noChangeArrowheads="1"/>
          </p:cNvPicPr>
          <p:nvPr/>
        </p:nvPicPr>
        <p:blipFill>
          <a:blip r:embed="rId2" cstate="print"/>
          <a:srcRect l="20000" t="8182" r="17647" b="11818"/>
          <a:stretch>
            <a:fillRect/>
          </a:stretch>
        </p:blipFill>
        <p:spPr bwMode="auto">
          <a:xfrm>
            <a:off x="5489575" y="228600"/>
            <a:ext cx="3536950" cy="587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274638"/>
            <a:ext cx="3657600" cy="1143000"/>
          </a:xfrm>
        </p:spPr>
        <p:txBody>
          <a:bodyPr/>
          <a:lstStyle/>
          <a:p>
            <a:pPr eaLnBrk="1" hangingPunct="1"/>
            <a:r>
              <a:rPr lang="en-US" sz="3200" smtClean="0"/>
              <a:t>Parathyroids</a:t>
            </a:r>
            <a:br>
              <a:rPr lang="en-US" sz="3200" smtClean="0"/>
            </a:br>
            <a:r>
              <a:rPr lang="en-US" sz="3200" smtClean="0"/>
              <a:t>(two types of cells)</a:t>
            </a:r>
          </a:p>
        </p:txBody>
      </p:sp>
      <p:sp>
        <p:nvSpPr>
          <p:cNvPr id="22530" name="Slide Number Placeholder 5"/>
          <p:cNvSpPr>
            <a:spLocks noGrp="1"/>
          </p:cNvSpPr>
          <p:nvPr>
            <p:ph type="sldNum" sz="quarter" idx="12"/>
          </p:nvPr>
        </p:nvSpPr>
        <p:spPr>
          <a:noFill/>
        </p:spPr>
        <p:txBody>
          <a:bodyPr>
            <a:normAutofit fontScale="85000" lnSpcReduction="20000"/>
          </a:bodyPr>
          <a:lstStyle/>
          <a:p>
            <a:fld id="{D19012D0-06F5-4D65-A4ED-F16139AE132B}" type="slidenum">
              <a:rPr lang="en-US"/>
              <a:pPr/>
              <a:t>83</a:t>
            </a:fld>
            <a:endParaRPr lang="en-US"/>
          </a:p>
        </p:txBody>
      </p:sp>
      <p:sp>
        <p:nvSpPr>
          <p:cNvPr id="22532" name="Rectangle 3"/>
          <p:cNvSpPr>
            <a:spLocks noGrp="1" noChangeArrowheads="1"/>
          </p:cNvSpPr>
          <p:nvPr>
            <p:ph sz="quarter" idx="1"/>
          </p:nvPr>
        </p:nvSpPr>
        <p:spPr>
          <a:xfrm>
            <a:off x="152400" y="1600200"/>
            <a:ext cx="4648200" cy="4525963"/>
          </a:xfrm>
        </p:spPr>
        <p:txBody>
          <a:bodyPr/>
          <a:lstStyle/>
          <a:p>
            <a:pPr eaLnBrk="1" hangingPunct="1"/>
            <a:r>
              <a:rPr lang="en-US" sz="2800" smtClean="0"/>
              <a:t>Rare chief cells</a:t>
            </a:r>
          </a:p>
          <a:p>
            <a:pPr eaLnBrk="1" hangingPunct="1"/>
            <a:r>
              <a:rPr lang="en-US" sz="2800" smtClean="0"/>
              <a:t>Abundant oxyphil cells (unknown function)</a:t>
            </a:r>
          </a:p>
          <a:p>
            <a:pPr eaLnBrk="1" hangingPunct="1"/>
            <a:endParaRPr lang="en-US" sz="2800" smtClean="0"/>
          </a:p>
          <a:p>
            <a:pPr eaLnBrk="1" hangingPunct="1"/>
            <a:r>
              <a:rPr lang="en-US" sz="2800" smtClean="0"/>
              <a:t>Chief cells produce PTH  </a:t>
            </a:r>
          </a:p>
          <a:p>
            <a:pPr lvl="1" eaLnBrk="1" hangingPunct="1"/>
            <a:r>
              <a:rPr lang="en-US" sz="2400" smtClean="0"/>
              <a:t>Parathyroid hormone, or parathormone</a:t>
            </a:r>
          </a:p>
          <a:p>
            <a:pPr lvl="1" eaLnBrk="1" hangingPunct="1"/>
            <a:r>
              <a:rPr lang="en-US" sz="2400" smtClean="0"/>
              <a:t>A small protein hormone</a:t>
            </a:r>
          </a:p>
          <a:p>
            <a:pPr eaLnBrk="1" hangingPunct="1"/>
            <a:endParaRPr lang="en-US" sz="2800" smtClean="0"/>
          </a:p>
          <a:p>
            <a:pPr eaLnBrk="1" hangingPunct="1"/>
            <a:endParaRPr lang="en-US" sz="2800" smtClean="0"/>
          </a:p>
        </p:txBody>
      </p:sp>
      <p:pic>
        <p:nvPicPr>
          <p:cNvPr id="22533" name="Picture 4" descr="25-08bc_ParaThyrdGlnd_1"/>
          <p:cNvPicPr>
            <a:picLocks noChangeAspect="1" noChangeArrowheads="1"/>
          </p:cNvPicPr>
          <p:nvPr/>
        </p:nvPicPr>
        <p:blipFill>
          <a:blip r:embed="rId2" cstate="print"/>
          <a:srcRect l="11765" t="10001" r="9412" b="9091"/>
          <a:stretch>
            <a:fillRect/>
          </a:stretch>
        </p:blipFill>
        <p:spPr bwMode="auto">
          <a:xfrm>
            <a:off x="4572000" y="533400"/>
            <a:ext cx="4594225" cy="610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fontScale="90000"/>
          </a:bodyPr>
          <a:lstStyle/>
          <a:p>
            <a:pPr eaLnBrk="1" hangingPunct="1"/>
            <a:r>
              <a:rPr lang="en-US" sz="3600" smtClean="0"/>
              <a:t>Function of PTH </a:t>
            </a:r>
            <a:br>
              <a:rPr lang="en-US" sz="3600" smtClean="0"/>
            </a:br>
            <a:r>
              <a:rPr lang="en-US" sz="3200" smtClean="0"/>
              <a:t>(parathyroid hormone or “parathormone”)</a:t>
            </a:r>
            <a:endParaRPr lang="en-US" sz="3600" smtClean="0"/>
          </a:p>
        </p:txBody>
      </p:sp>
      <p:sp>
        <p:nvSpPr>
          <p:cNvPr id="23554" name="Slide Number Placeholder 5"/>
          <p:cNvSpPr>
            <a:spLocks noGrp="1"/>
          </p:cNvSpPr>
          <p:nvPr>
            <p:ph type="sldNum" sz="quarter" idx="12"/>
          </p:nvPr>
        </p:nvSpPr>
        <p:spPr>
          <a:noFill/>
        </p:spPr>
        <p:txBody>
          <a:bodyPr>
            <a:normAutofit fontScale="85000" lnSpcReduction="20000"/>
          </a:bodyPr>
          <a:lstStyle/>
          <a:p>
            <a:fld id="{53664BE0-3380-4F4A-9088-5460E337188D}" type="slidenum">
              <a:rPr lang="en-US"/>
              <a:pPr/>
              <a:t>84</a:t>
            </a:fld>
            <a:endParaRPr lang="en-US"/>
          </a:p>
        </p:txBody>
      </p:sp>
      <p:sp>
        <p:nvSpPr>
          <p:cNvPr id="23556" name="Rectangle 3"/>
          <p:cNvSpPr>
            <a:spLocks noGrp="1" noChangeArrowheads="1"/>
          </p:cNvSpPr>
          <p:nvPr>
            <p:ph sz="quarter" idx="1"/>
          </p:nvPr>
        </p:nvSpPr>
        <p:spPr>
          <a:xfrm>
            <a:off x="381000" y="1752600"/>
            <a:ext cx="8229600" cy="4754563"/>
          </a:xfrm>
        </p:spPr>
        <p:txBody>
          <a:bodyPr/>
          <a:lstStyle/>
          <a:p>
            <a:pPr marL="609600" indent="-609600" eaLnBrk="1" hangingPunct="1">
              <a:lnSpc>
                <a:spcPct val="80000"/>
              </a:lnSpc>
            </a:pPr>
            <a:r>
              <a:rPr lang="en-US" sz="2800" b="1" i="1" dirty="0" smtClean="0"/>
              <a:t>Increases blood </a:t>
            </a:r>
            <a:r>
              <a:rPr lang="en-US" sz="2800" b="1" i="1" dirty="0" err="1" smtClean="0"/>
              <a:t>Ca</a:t>
            </a:r>
            <a:r>
              <a:rPr lang="en-US" sz="2800" b="1" i="1" dirty="0" smtClean="0"/>
              <a:t>++</a:t>
            </a:r>
            <a:r>
              <a:rPr lang="en-US" sz="2800" dirty="0" smtClean="0"/>
              <a:t> </a:t>
            </a:r>
            <a:r>
              <a:rPr lang="en-US" sz="2800" b="1" i="1" dirty="0" smtClean="0"/>
              <a:t>(calcium)</a:t>
            </a:r>
            <a:r>
              <a:rPr lang="en-US" sz="2800" dirty="0" smtClean="0"/>
              <a:t> </a:t>
            </a:r>
            <a:r>
              <a:rPr lang="en-US" sz="2800" b="1" i="1" dirty="0" smtClean="0"/>
              <a:t>concentration when it gets too low</a:t>
            </a:r>
          </a:p>
          <a:p>
            <a:pPr marL="609600" indent="-609600" eaLnBrk="1" hangingPunct="1">
              <a:lnSpc>
                <a:spcPct val="80000"/>
              </a:lnSpc>
            </a:pPr>
            <a:r>
              <a:rPr lang="en-US" sz="2800" dirty="0" smtClean="0"/>
              <a:t>Mechanism of raising blood calcium</a:t>
            </a:r>
          </a:p>
          <a:p>
            <a:pPr marL="990600" lvl="1" indent="-533400" eaLnBrk="1" hangingPunct="1">
              <a:lnSpc>
                <a:spcPct val="80000"/>
              </a:lnSpc>
              <a:buFont typeface="Wingdings" pitchFamily="2" charset="2"/>
              <a:buAutoNum type="arabicPeriod"/>
            </a:pPr>
            <a:r>
              <a:rPr lang="en-US" sz="2400" dirty="0" smtClean="0"/>
              <a:t>Stimulates osteoclasts to release more </a:t>
            </a:r>
            <a:r>
              <a:rPr lang="en-US" sz="2400" dirty="0" err="1" smtClean="0"/>
              <a:t>Ca</a:t>
            </a:r>
            <a:r>
              <a:rPr lang="en-US" sz="2400" dirty="0" smtClean="0"/>
              <a:t>++ from bone</a:t>
            </a:r>
          </a:p>
          <a:p>
            <a:pPr marL="990600" lvl="1" indent="-533400" eaLnBrk="1" hangingPunct="1">
              <a:lnSpc>
                <a:spcPct val="80000"/>
              </a:lnSpc>
              <a:buFont typeface="Wingdings" pitchFamily="2" charset="2"/>
              <a:buAutoNum type="arabicPeriod"/>
            </a:pPr>
            <a:r>
              <a:rPr lang="en-US" sz="2400" dirty="0" smtClean="0"/>
              <a:t>Decreases secretion of </a:t>
            </a:r>
            <a:r>
              <a:rPr lang="en-US" sz="2400" dirty="0" err="1" smtClean="0"/>
              <a:t>Ca</a:t>
            </a:r>
            <a:r>
              <a:rPr lang="en-US" sz="2400" dirty="0" smtClean="0"/>
              <a:t>++ by kidney</a:t>
            </a:r>
          </a:p>
          <a:p>
            <a:pPr marL="990600" lvl="1" indent="-533400" eaLnBrk="1" hangingPunct="1">
              <a:lnSpc>
                <a:spcPct val="80000"/>
              </a:lnSpc>
              <a:buFont typeface="Wingdings" pitchFamily="2" charset="2"/>
              <a:buAutoNum type="arabicPeriod"/>
            </a:pPr>
            <a:r>
              <a:rPr lang="en-US" sz="2400" dirty="0" smtClean="0"/>
              <a:t>Activates Vitamin D, which stimulates the uptake of </a:t>
            </a:r>
            <a:r>
              <a:rPr lang="en-US" sz="2400" dirty="0" err="1" smtClean="0"/>
              <a:t>Ca</a:t>
            </a:r>
            <a:r>
              <a:rPr lang="en-US" sz="2400" dirty="0" smtClean="0"/>
              <a:t>++ from the intestine</a:t>
            </a:r>
          </a:p>
          <a:p>
            <a:pPr marL="609600" indent="-609600" eaLnBrk="1" hangingPunct="1">
              <a:lnSpc>
                <a:spcPct val="80000"/>
              </a:lnSpc>
            </a:pPr>
            <a:r>
              <a:rPr lang="en-US" sz="2800" b="1" i="1" dirty="0" smtClean="0"/>
              <a:t>Has opposite effect on calcium as calcitonin (which lowers </a:t>
            </a:r>
            <a:r>
              <a:rPr lang="en-US" sz="2800" b="1" i="1" dirty="0" err="1" smtClean="0"/>
              <a:t>Ca</a:t>
            </a:r>
            <a:r>
              <a:rPr lang="en-US" sz="2800" b="1" i="1" dirty="0" smtClean="0"/>
              <a:t>++ levels) </a:t>
            </a:r>
          </a:p>
          <a:p>
            <a:pPr marL="990600" lvl="1" indent="-533400" eaLnBrk="1" hangingPunct="1">
              <a:lnSpc>
                <a:spcPct val="80000"/>
              </a:lnSpc>
            </a:pPr>
            <a:endParaRPr lang="en-US" sz="2400" b="1" i="1"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media.tumblr.com/tumblr_m6hpybfN5h1r7m6md.jpg"/>
          <p:cNvPicPr>
            <a:picLocks noChangeAspect="1" noChangeArrowheads="1"/>
          </p:cNvPicPr>
          <p:nvPr/>
        </p:nvPicPr>
        <p:blipFill>
          <a:blip r:embed="rId2" cstate="print"/>
          <a:srcRect/>
          <a:stretch>
            <a:fillRect/>
          </a:stretch>
        </p:blipFill>
        <p:spPr bwMode="auto">
          <a:xfrm>
            <a:off x="1331640" y="404664"/>
            <a:ext cx="6202660" cy="5991771"/>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dirty="0"/>
              <a:t>Parathyroid hormone (PTH) promotes absorption of calcium from the bone in 2 ways. </a:t>
            </a:r>
            <a:endParaRPr lang="en-US" dirty="0" smtClean="0"/>
          </a:p>
          <a:p>
            <a:pPr lvl="1"/>
            <a:r>
              <a:rPr lang="en-US" dirty="0" smtClean="0">
                <a:solidFill>
                  <a:srgbClr val="FF0000"/>
                </a:solidFill>
              </a:rPr>
              <a:t>The </a:t>
            </a:r>
            <a:r>
              <a:rPr lang="en-US" dirty="0">
                <a:solidFill>
                  <a:srgbClr val="FF0000"/>
                </a:solidFill>
              </a:rPr>
              <a:t>rapid phase</a:t>
            </a:r>
            <a:r>
              <a:rPr lang="en-US" dirty="0"/>
              <a:t> brings about </a:t>
            </a:r>
            <a:r>
              <a:rPr lang="en-US" dirty="0">
                <a:solidFill>
                  <a:srgbClr val="FF0000"/>
                </a:solidFill>
              </a:rPr>
              <a:t>a rise in serum calcium within minutes</a:t>
            </a:r>
            <a:r>
              <a:rPr lang="en-US" dirty="0"/>
              <a:t> and appears to occur at the level of the osteoblasts and </a:t>
            </a:r>
            <a:r>
              <a:rPr lang="en-US" dirty="0" smtClean="0"/>
              <a:t>osteocytes</a:t>
            </a:r>
          </a:p>
          <a:p>
            <a:pPr lvl="1"/>
            <a:r>
              <a:rPr lang="en-US" dirty="0">
                <a:solidFill>
                  <a:srgbClr val="FF0000"/>
                </a:solidFill>
              </a:rPr>
              <a:t>The slow phase </a:t>
            </a:r>
            <a:r>
              <a:rPr lang="en-US" dirty="0"/>
              <a:t>of bone </a:t>
            </a:r>
            <a:r>
              <a:rPr lang="en-US" dirty="0" err="1"/>
              <a:t>resorption</a:t>
            </a:r>
            <a:r>
              <a:rPr lang="en-US" dirty="0"/>
              <a:t> occurs over </a:t>
            </a:r>
            <a:r>
              <a:rPr lang="en-US" dirty="0">
                <a:solidFill>
                  <a:srgbClr val="FF0000"/>
                </a:solidFill>
              </a:rPr>
              <a:t>several days </a:t>
            </a:r>
            <a:r>
              <a:rPr lang="en-US" dirty="0"/>
              <a:t>and has 2 components. </a:t>
            </a:r>
            <a:endParaRPr lang="en-US" dirty="0" smtClean="0"/>
          </a:p>
          <a:p>
            <a:pPr lvl="2"/>
            <a:r>
              <a:rPr lang="en-US" dirty="0" smtClean="0"/>
              <a:t>First</a:t>
            </a:r>
            <a:r>
              <a:rPr lang="en-US" dirty="0"/>
              <a:t>, osteoclasts are activated to digest formed bone</a:t>
            </a:r>
            <a:r>
              <a:rPr lang="en-US" dirty="0" smtClean="0"/>
              <a:t>,</a:t>
            </a:r>
          </a:p>
          <a:p>
            <a:pPr lvl="2"/>
            <a:r>
              <a:rPr lang="en-US" dirty="0" smtClean="0"/>
              <a:t>second</a:t>
            </a:r>
            <a:r>
              <a:rPr lang="en-US" dirty="0"/>
              <a:t>, proliferation of osteoclasts occurs</a:t>
            </a:r>
          </a:p>
        </p:txBody>
      </p:sp>
    </p:spTree>
    <p:extLst>
      <p:ext uri="{BB962C8B-B14F-4D97-AF65-F5344CB8AC3E}">
        <p14:creationId xmlns="" xmlns:p14="http://schemas.microsoft.com/office/powerpoint/2010/main" val="39221552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medscapestatic.com/pi/meds/ckb/01/249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692696"/>
            <a:ext cx="7499119" cy="51845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484508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parathyroid calcitonin thyroi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908720"/>
            <a:ext cx="6096000" cy="45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383306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endocrine disease</a:t>
            </a:r>
            <a:endParaRPr lang="id-ID" dirty="0"/>
          </a:p>
        </p:txBody>
      </p:sp>
      <p:sp>
        <p:nvSpPr>
          <p:cNvPr id="6" name="Content Placeholder 5"/>
          <p:cNvSpPr>
            <a:spLocks noGrp="1"/>
          </p:cNvSpPr>
          <p:nvPr>
            <p:ph idx="1"/>
          </p:nvPr>
        </p:nvSpPr>
        <p:spPr/>
        <p:txBody>
          <a:bodyPr/>
          <a:lstStyle/>
          <a:p>
            <a:r>
              <a:rPr lang="id-ID" dirty="0" smtClean="0"/>
              <a:t>E</a:t>
            </a:r>
            <a:r>
              <a:rPr lang="en-US" dirty="0" err="1" smtClean="0"/>
              <a:t>ndocrine</a:t>
            </a:r>
            <a:r>
              <a:rPr lang="en-US" dirty="0" smtClean="0"/>
              <a:t> </a:t>
            </a:r>
            <a:r>
              <a:rPr lang="en-US" dirty="0"/>
              <a:t>disorders may be subdivided into three </a:t>
            </a:r>
            <a:r>
              <a:rPr lang="en-US" dirty="0" smtClean="0"/>
              <a:t>groups</a:t>
            </a:r>
            <a:r>
              <a:rPr lang="id-ID" dirty="0"/>
              <a:t> </a:t>
            </a:r>
            <a:r>
              <a:rPr lang="id-ID" dirty="0" smtClean="0"/>
              <a:t>:</a:t>
            </a:r>
            <a:endParaRPr lang="en-US" dirty="0"/>
          </a:p>
          <a:p>
            <a:pPr lvl="1"/>
            <a:r>
              <a:rPr lang="en-US" dirty="0"/>
              <a:t>Endocrine gland </a:t>
            </a:r>
            <a:r>
              <a:rPr lang="en-US" dirty="0" err="1"/>
              <a:t>hyposecretion</a:t>
            </a:r>
            <a:r>
              <a:rPr lang="en-US" dirty="0"/>
              <a:t> (leading to hormone deficiency)</a:t>
            </a:r>
          </a:p>
          <a:p>
            <a:pPr lvl="1"/>
            <a:r>
              <a:rPr lang="en-US" dirty="0"/>
              <a:t>Endocrine gland </a:t>
            </a:r>
            <a:r>
              <a:rPr lang="en-US" dirty="0" err="1"/>
              <a:t>hypersecretion</a:t>
            </a:r>
            <a:r>
              <a:rPr lang="en-US" dirty="0"/>
              <a:t> (leading to hormone excess)</a:t>
            </a:r>
          </a:p>
          <a:p>
            <a:pPr lvl="1"/>
            <a:r>
              <a:rPr lang="en-US" dirty="0" err="1"/>
              <a:t>Tumours</a:t>
            </a:r>
            <a:r>
              <a:rPr lang="en-US" dirty="0"/>
              <a:t> (benign or malignant) of endocrine glands</a:t>
            </a:r>
          </a:p>
          <a:p>
            <a:endParaRPr lang="id-ID"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t>Starling defined the word, derived from the Greek meaning </a:t>
            </a:r>
            <a:r>
              <a:rPr lang="en-US" dirty="0">
                <a:solidFill>
                  <a:srgbClr val="FF0000"/>
                </a:solidFill>
              </a:rPr>
              <a:t>'to arouse or excite</a:t>
            </a:r>
            <a:r>
              <a:rPr lang="en-US" dirty="0"/>
              <a:t>', as “the chemical messengers which speeding from cell to cell along the blood stream, may coordinate the activities and growth of different parts of the body”</a:t>
            </a:r>
          </a:p>
        </p:txBody>
      </p:sp>
    </p:spTree>
    <p:extLst>
      <p:ext uri="{BB962C8B-B14F-4D97-AF65-F5344CB8AC3E}">
        <p14:creationId xmlns="" xmlns:p14="http://schemas.microsoft.com/office/powerpoint/2010/main" val="23174293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data:image/jpeg;base64,/9j/4AAQSkZJRgABAQAAAQABAAD/2wCEAAkGBxQQEhUUEhAUFRQVFBUYFBUXFBQVFRUVFBcXFxQXFRUYHSggGRolHBcUITEhJSkrLi4uFx8zODMtNygtLisBCgoKDg0OGhAQGiwkHCQsLCwsLCwsLCwsLCwsLCwsLCwsLCwsLCwsLCwsLCwsLCwsLCwsLCwsLCwsLCwsLCwsLP/AABEIAPYAzQMBIgACEQEDEQH/xAAbAAABBQEBAAAAAAAAAAAAAAAAAQMEBQYCB//EAD4QAAEDAgQDBQcCBAQHAQAAAAEAAhEDIQQFEjFBUWETInGBkQYyQqGxwdFS8BQjcuEVM4LCNENTYpKy8Rb/xAAYAQEAAwEAAAAAAAAAAAAAAAAAAQIDBP/EACMRAQEAAgEEAgMBAQAAAAAAAAABAhEhAxIxQRNRBCJhMpH/2gAMAwEAAhEDEQA/APbwhCFCQhKkQKhCAgEIQgEISIBCEIBKkQgVCEIBCEIBCEIBCEIBCEIBCEIEQhCASpEkoIubYh9Ok51Nup4LYbBMy9oO3QlZ/Ee1VWiCKmG7/aQJc5jND8WMKwlwY641U3bXBJC1Ups02kyWiTpkwJOky2/Q3HJNmmcZ7TV3yGYEh2lpbre4CTT7Q6gKZIEgtbbvEGdKTCe0lfS01MKO+5rWFrngTULms1BzLN1hjdQmz9RAgrTuTLwDBIBIMgkTBgiRyMEjzKjadM6z2orHfAvENa6A5z3uDhTdABYAJDy2Sffp1BEN1Hin7UVg7vYYOBdTALHVdID3VAdLjSmoRoafdHvTtdaN9ThxXbHyJTZpR0M+rOZULsLoc2i6oyHvqS5rWO0EGm2/8xu03a8cL9/4zVdRc/seyIqU2yQ+qG03tY41C3S0yNRaRsCJJgFXSJUjOM9p6wDNWFJ1Oa0uJfTM21u0aXBoEggazIDr2XZ9qKsiME8A0y+XOLLgvaWkFnAsMngHsPxW0SQW8PomzShxWdVv5TmMjXSpP7M06jnOc94D2B3d06W3kttuRCZw3tTVdoBwbpLqQcdThAeJJILLP5Mm44i06gFEptGmWpe11Rw/4J2z9nvuWs1iJpju3AJMabiCYB0WW4k1aTHuZoLmglszB8YEjrAT8pUCoSIQKhIhAqEIQCEIQIhCQoEJSSlTb3RdFgXpHVgFDxNfQ2Olzwvuqb/Ehe+1pJ5Klq8w20XaalyXQs0/PALA3SUMzJEgzPHh6myjui3x1pe0DRJN1yyqBM/2Wd/xDjMnnIgeB287pHY8FszFxHEAcSU7j42gGK6pwYkLO4LGAk32sRyP4Kdp468FJkXBoGVxtOycbUlZCnnoa4yZG08vH8q1oZk12xVpZVMsLF2Dfoh5i4UWligbceHIp8VQUVdtdK6a+DB8lXvqaTvb6f24+RHJS/eH73CbTYklCYo1eB47HmPynmlWlUsKhCFISV0uHLoKAqEIQIuSUpXCJhSVFqVJE8OHX9lOV3W8beqpc2zAMBEwGiB4x9hHqovC2M3VfnuY30DjusvmeM0kAG4vAknYjhsLpvMsfBJnvOJjjp5mPl5hQcANQc40y5oPec4jSSeAAPe4b9LDZcuWbv6fT1D+G11Z0tMfE6eHETsPVS8ZmApx3hIaB/2tjg3n4qDWxtWr3afuj4vdptjlzUJ3Yt3Lq7+h00/Xc+SibXut/bvEZvUqHTSDieMb+pszxJnwRg8ZUpuhzg9kQ5rTLb7w7idr7SBHMuUKFStDbNZ+ho0sHlx81b/4JDbJLFMv6iUMcaZDmuO/debtLf0VW7x1vHor6jiG1hvodwvbyOxCzVTAOZMbcQuaHaU9iI5f24q++VO1Y5hl9WmNTxuILhsTsT57+aby3GubAm3D/wCqfhM3MBjtjaHAObJsIIuOWxVZmeWmi8vYYa5oLR8O9xNoi49Es1zEy74rTUM1DY1Gx9R1CtMPmUkQbcY2nn4EfRec08U4njI3B3H9lY4bFkQWnbh9W/hW72d6UekuIeOh3/fQrnK8RIgnvCWnqWHTPmIKz+TZxqgHirPDVYqCD/zHtP8Aqb2o/wDY+qtv2yuOuFzTEgjk4+XEfUJ6i6d9+PiFGoP7zv8ASfUR/tT9M39PuPsFeMqkIQhWVIQlSJUAhCECFcFOLhyJiLiD9Cft9ysJnlbV4TPmbj5fZbnFnf8ApXm+Y15k+IE8JJuR0F/KFTqeG/Q87UlTDGvWDZIDb1HxOkHgJ+Lb1E2RnGL7gDRppwW0mg3PAu6kmTPQqywuHihqcdOpoc/mGm534mTfqsvjqxr1JiBAgfppiw8J4dFhMdOu57S8CHV7vMt2A2aANobsrzCZSHEQFzkeD7ogLU4TD6N7LO7tN68DAZeGDZSK1O1giriAOI+SZOK5lMuFOagYihe6iuwgKtXtDtlEFMrKXKVrNWKt+FA3FinsPiSJY+XNIESbgj4mnraR+oA/EpzcOT4Ja2Dpx3nweBtI8Fvj1PtnnipcbhoIsC34SLW46Tw6tMjw3UWrhgDLXEGJFrH6jyVxWrNaNILagO4J0k+HCeqr3VWDYnTN2mNTD48/SfQrXUvhnMrPIy3FFphwjiDeJ4z9fVXbMdFQO6NcOUskOnxaR6LP4rvN0lxAOzmkifA7g/NNYbEu097drt+RFr9CD6FPHBZvl6jhq0vB5tgjlBBH/sVYsN/T6lYnJM2nQDu0gHnpIIHobLaYd3HofqtY5spqpTClXDDuu1ZmEqRKgEIQgCuHLtNvQimz6sWsJaYOkj/yIAPkvNc2gywbHujjZ259IXo3tBT1U3iN2mPHgvP209Za48JLuhG49fos+pXT0SZ3iAQKVrjU8cAAO63wj6qiy3D6iCeME9SdymfaKub6T33NdJ43/ABKtctZEfvgstt/4vcDh3uENdoZzHvHz4BTa2TQJLyfEmfqqrHZoaLWhjZc8hrBwLnGAPGVCzt2MosDqrokE6Gu90DfUdJG3U8VWYzW0d13pbVcFAtNuqhFzm/F5SqnLs0rPaTqLgLxIcSOJBAb9CpIxAcYJnr+RwKzyntthfVW+HzB20oZmBlVVCrD4TtZ2mTZY7rS4RYVsY53uuhO4DLtQDnu1eJgeizZzCSA0KwwGMqVHaKY1uG42aCf1PNh4XPRbYS1jndRoH4KkBs1U2Z4NoEgbbQqXN8bVpVNJrXOwDzBjfRa49Er34jsu0D+0p7Egd5hE6g+nFuFwXb7AXW048MtfZaVQtMT3TuDt0n8p/DYlhsJ7wm/BwsfG0Ku7fUJMeW17WPFM1H6WyBJBAHD3u6frMdFecxHir/AOLXxsQbdQIO/791ej5ZiNTQDvx8N/pC8uFcPe7SYJAJ3s5kEDzBOy9A9kXF4uZDQ1szMwPmrYX0p1Z7aumLJxcsXS1ctCVIlUAQhCBFy9drlyEVOZDulee5n3A8gQC6T0tsPSV6PjmAtM8F5P7Q4qaQvepVMDk2XBvyAPmserXX+POWddQNUuebaWujzBn5fVaHKGFz/ADVWO5Td4O+jSrzIrOnqs/Tep2b4FzamHrU2gvovJAMwZFxI2PWCoPtThHYoh4JHd0vYXNaQRcFsmHcZ8lqKjtQvsUwcK4XBn0+6rjlucqWau2Sy7CNoNBPcABDQ4tLnk8YaTbh5qJj6hceQtNhJA681psdh594fdQMPlXaOuIE36pl40vj52j4Nmojn+91OzrC6ae28LQZXlzWnZN+0lMFhCz7OF/k3lI8+qsMW5j6q89nappEy0Frj8IgiwG33n8pqhhw5ql5fhi3f1/Knp2zlGeMs0ztT2fJqzoe7Se44FveaLtm9jfjHHgr002spBvxdp2hLXnS1ze7plp75EXG26txhCRYhVmKYQYK1l0zs3wpjTDRZtt7QD4kbEzy0hRsUyaZ03drpmADqgVGl1t9uIsrTGU+74qrxDO6Adu0pn0e0/ZaY5cK5Y8p2Do97e7XkvjmQZ+vpC2nsLjC0BhsHNbB5kTKx1BpaHvHMC/iB72+87z4LYZIG0aY7QFoboAjvXe4MbBEH3nNEkDnsq4bOrrV239LYJxVWEzakG9+qxpETqc0ESARN7GL/ADTpzvD6g3t2SdQ94ES0tBaTsHS4CON+S6HFVghVmFz/AA9Vuptdkd3c6ffAc2xvcGU4zOsOTHb0w6J0lzQ4DTquCZFr35ohPQo2Hx9KoYZVY4xqgOBMTE26qQgVcvXS4cgp/aF5FF8G5EDzsvHc+ZqiNmuZHgHjUfSfRexe0GGNSkWt339F5dnuGNOQ9sSC3xDrLDqTddnQy1LPaJjsNNGObCR1JBB+oVnlDtiFVYHEl7Cx13MdpPWwLT5yrTItgOVvSWn6KLP1a75ahokQUDDuGxTYcbeCcp11yy6re48OHYOdzKJDbWXFfEE+CZwjdbr7BTc7bwpMOOU7DVSdlFzet3T1Vm17WlwbG0KjzOpwWlUkimwLrlvUq/wVObLM6CHFwWjynFgtCpivlLpNq4W1uKqMVgYMk+Ssq+LPNVteuSr96kxqBmDbBVlYWFviHyU7G1JIUGoJLR4n7f7lr0/8q5f6SzbDaAZcZg8zBdPqFsctbTNCa2rR/KPdMO19ozsoPPWWrDtB7RjeAEnzsPkCtrkdDtqNNh92KZtvqYQ5h8iAY9Uwv7I6s/RKy+vhMQNZFQF0fE573NFMNABoud8NUtgXl7rSZU3BNwYI/mPc7vtBcakFrXuqkN+HTNF7hG4a6FcMyynpaCz3WhrYLgWhsEBrgZEQLofk9EiOyETMAkRZzbQe7Z7xA4PPNdEcFUlahgtPZEVNDG2M1bg/y4bHef7ouARYGZTuI/gjTqG72sa0PAc4DS5wYIc4hpGqnGoGxY69irhuVUgdXZ36lxi8wJNhPAWTGGyGlT7SA4ipp7swGBjnPaGaYI7znOneTupFfha+DoHtu00uIc0lzy/3i2q4uLS5pnW18zABJsJVic9ojd5iSA7S6CWmHAWm1r7d4RKU5JSJcXNL9Wgd5xJAYHBoDvePvvuSSdZExAAcjokklk6jJEmNWxdzkgNHKGiIQWS5cukhUCLiAsL7W6HuFOJdw891u8SYBPILBUsOatR9Uib28bx91TO+m/S87ZvG5IWEVaYLjEOaLEgXtNiQZseZTuTHvulrm3BAdE3Amw6/VbPMMNNIkbwfnuvPa+P7J1N3CwPUEhn4Pksrxw3xvdy2hTRXFKtqAPNdELksm3TLwR/VUtXGPpucQLGI6R+Veso6hfZPOwQPBXmvSly5YUe0VUOh7HtnYkW9Vzis6dEk+l1qM6y5rhpjdUX/AOfDPBbWfSsyU2FzlzyRpe1oG7gL9P3zWjyCQ3dMUMsZOwVjSYGbbclTS+zlWqo1V6ce5RcQ9Z63VrdI7ruULF4zs6kRPdgAcTufLa/BTmu0tLjyt4nYKqLTUeOcj1JMrqt7cZGEndltPypjqryYgn5H3QJ6WC9W9ncA2lSaB+kD03WO9m8GGtba5c4+XBb3Lfcb++NlPTx1yy/Iz3xFg1dBctXS2cgQkSoBCEIBCEiCJmFPUxwHJZ/Jw0MdTcIJJ48trjjsZWoqBVWNwAcZEtdzH4VbOdtMbxpTZ0XMokgzExPpdeY5xTHcgn/LbIPAmNvQL1DOGkUtLjJE39T915pmbZcRygDyEfWVj1Z4dX498rr2dxQczTNwBHh/YyPJXLSsFkmJ7JzXONi6PBrrfWCt8w7ELmzjfwkBwbAm/JOYnMqdJsucJ5KkxeW9s6S945aXFsenVMH2UaT3q7oN5m/qrYqZSe6XFZ6wkkXi90yzOA/4QPM/hP1vZJjRLa7reH3F1Wn2bif5zpnmFpbTGYJbcU2eXj+V3Wcq/E5SGf8APd5hpVcWVJgV5Cpla07Z6XPaJms5MUpAuZUbFYzSCRuBYdfwrdPH7Z505jKs90bNuf6o+w+vRT8tyzS0O+OoRHQD8BVeTYcvIm+m56uPeM+ZWqo0y97IO9oA+GJOn0F+K083at/Wa/6u8pw+sj9At4gfawHmtdQCp8BQ09OEcldUAt5NRx5Zbp8LpIhSzCEqEAhCEAhCRAjlHqhSSmXqKmKHOMPqH7uPBedZphHU6h1iJBIj6+O69WxTJCy+e5Z2okCXDhzB38Ngoyx7p/W3Tz7br081rUob1bpI8jfyWlyDMQ7+W43F29W8h4fSFS5vgXMDrEQHA9Advom2dxwIMEG3iuXL+u3z4bpoUXH6nCASI5KPleaCoOTh7w6qyp0w47rPG6pYzNfFVm93UfMfgqAa9YcfUH8rdPwzYvCqsZTYDZaW1EsZeqaj/edI5bf3Q1sDZW1QAqvxLb2TW/BcvszWr6Qqx9IvI5vIHg0kfZS6oDjHBpv1PJWOUYfXXpW4uPo0rSRS3XKzy7C9kyAJe5zgB57+HVazI8t7Nsuu4jfkOQS4HABtzdx3P0A6K0Y1bY4yVy552nqLbq0pBQcNTVhTCvWTtCEKEBKkKUIBCEIBCEiAKZcnXFNPKipiPX2VPi3Bu/HbmTBMDmYB9FY4qrETsZk8jEjysfkqPF1BdzzENneGxYzzbBbN7iSpiWb9pq4fSMtjUWBu0nURbrxPh5rMsbqCm+0eYfxD6ZZam0uLbRrOlw1AfpEiOck7RMfBCVzfkXl3fjThFdLXBzTDhx38iOIVlQ9oSLPaQeYEtPgRt5wnRl+pQcZlhabSs8Mp7a542+Fy3PGOH+a0eJCjYjH04/zG/wDkPyqM4Qjdvyj5hNnCE7A+pK2+TGemXx2puIzVjfimdov9FEqYl1XYaBxJ96Og4J+hlbnGSE/Wy7QNlFz2TDSGIaIAgDh+VaezlSK9Lq5w9WOVNVBBUrAVtLmn9BDvGLx8lONM5w9aoFSmhVuDrSAQbEAg8wdip7aoEAuALpDZIBJAk6QdyBfyXQ4Vdgc6qgwaLn2pEns30xqeHa6bbGXgjZ0RxdcJ2j7Q4gQDhHOJm41NAGgOaHS0mb3IECR4Lmji8TRa57++0GoT2jWNhrX19JD2aQBoZSmQffGyk1swxcS2gLxDQ12oAtpky7UWhzdbzcEHstO7hEId43NarcQ2mAAyDqhpdLh2JbDgDAd2lUCQP8o3sUy/2grtN8K4g9lYazGsFziHabw0tBECC13DZ9uIxB7U6SI7ENinDgO0eK2nVPaOFPSRaJIgTMxXZljGAFtB1TvRDm7t7RwJ1NayO6Wu7zdmRYmVKCVPaiqLfwhL9Oosa5xc21Mw6WD/AKkWkyNuCtcozCpWqVQ+noazTpEPmSagcCXNAJhrPdkX3MqvxWLxLCDoa0/E5tI/zCO0DGlxcdIkUmxudcghaSECoQhQBCRN1Kwag6eq/GOBLQdpn/UBI+64x2PLRaJ63+Q/KzGY45zyQ50g8It6bEeKpctNccLU3OM8ptbAHaEzDWwQYIglxsOfE9FjMfXq4l2qsRE92k2ezb/V/wBQ+NrC03VhVJdYIZgiscupa6MelIoauGJOo8AfnH4XWFZdWuIw6h0KcFY58unDhaYKnIUz+B1cEzgCFe4WIVcZtGeWlFUwAHBMfwQHBaqrQBCgVqQC1uLOdRXUMMOShZpTANldOcAFS5m51tLA6TBl+nS2D3h3TqMxa2+9lNhKzOMp3TeGp6Xd63/bu7w08P8AVA6qVjib3j+m3z3I2sTFtlGwlO3JWxs2ZS6ar2czCYompo02bsXO4xJsLXiCd4NjGuy9jGElo7xgFxJLiOAc83PhK83pUGzLheAJEggAyII4giQdwr/Lc4fTAFQl7R8YHfH9bWi/i0eQXRjlLNOXPCy7j0Ki5SGqhy3MmvALXAg7EGQrmlUlLGSQ1dJtpXYSIpUISqUBCEIOXKJWCmLh7JRKhxdCbqqq4IcQtY7DApipgAVGWMrTHPTIvw8FPsZZXlXK1Bq5e5qxy6f03nVlVGJoSquvQ0mfVaN+GKh4rDSNljni2wyVNOqGlWuHxXIqoxFAg7JcO+FlLprcdxf/AMYo9fE9VV1a8cU32/Vad22fZpMdV5qHiq1k1UxKYdLkuXpMxQq9PUnKGEmLKwo4IlW+Dy+BJVsLpGasZgrRC7bhy3gr0YbonG4OeC1x2xyyimwlA6tTSWOO5Gx/qbsVqstxLwAHierfwVDpYKDZWuDwhWvLntlWdJ4KeCZpUoTymM6Eq5hKpQVCEIBIlQg5ISQukIbcEJt7ZTxC5LUSrq+H6Kvr4WeCvyxcGkFFxlXxzsY/FYLoq3EYE7gLfuwoPBRquVtPRYXofTfH8j7ea4hhC4psJW4zLIhv9p+SiYfIb2BPkQPmsviu23zzTKswhJVng8tPJaijkoG6m0sGBsFfHoX2pl+RPSnwmWc/RWVHABWVOkAnQxbTpyOfLq2oDMIOSe/hRyUwNRCvIztQxhgOClU2wl0rsBSgIQhEBKkKVAIQhAiVCEAhIhAIQhAhCSEIRMCUBCEBCQhCEQTSk0IQiXQCWEIQKkKEIAJUIQCEIRAKVCEAhC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50180" name="Picture 4" descr="http://jama.jamanetwork.com/data/journals/jama/4982/m_jpg0706f1.jpeg"/>
          <p:cNvPicPr>
            <a:picLocks noChangeAspect="1" noChangeArrowheads="1"/>
          </p:cNvPicPr>
          <p:nvPr/>
        </p:nvPicPr>
        <p:blipFill>
          <a:blip r:embed="rId2" cstate="print"/>
          <a:srcRect/>
          <a:stretch>
            <a:fillRect/>
          </a:stretch>
        </p:blipFill>
        <p:spPr bwMode="auto">
          <a:xfrm>
            <a:off x="685800" y="1524000"/>
            <a:ext cx="3780124" cy="4552950"/>
          </a:xfrm>
          <a:prstGeom prst="rect">
            <a:avLst/>
          </a:prstGeom>
          <a:noFill/>
        </p:spPr>
      </p:pic>
      <p:pic>
        <p:nvPicPr>
          <p:cNvPr id="50182" name="Picture 6" descr="http://medicalmarijuana.com/files/expertarticle/uploads/200pxHyperaldosteronismSymptoms_thumb.jpg"/>
          <p:cNvPicPr>
            <a:picLocks noChangeAspect="1" noChangeArrowheads="1"/>
          </p:cNvPicPr>
          <p:nvPr/>
        </p:nvPicPr>
        <p:blipFill>
          <a:blip r:embed="rId3" cstate="print"/>
          <a:srcRect/>
          <a:stretch>
            <a:fillRect/>
          </a:stretch>
        </p:blipFill>
        <p:spPr bwMode="auto">
          <a:xfrm>
            <a:off x="4648200" y="1524000"/>
            <a:ext cx="3657600" cy="4572000"/>
          </a:xfrm>
          <a:prstGeom prst="rect">
            <a:avLst/>
          </a:prstGeom>
          <a:noFill/>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restorativemedicine.org/images/hypothyr.jpg"/>
          <p:cNvPicPr>
            <a:picLocks noChangeAspect="1" noChangeArrowheads="1"/>
          </p:cNvPicPr>
          <p:nvPr/>
        </p:nvPicPr>
        <p:blipFill>
          <a:blip r:embed="rId2" cstate="print"/>
          <a:srcRect/>
          <a:stretch>
            <a:fillRect/>
          </a:stretch>
        </p:blipFill>
        <p:spPr bwMode="auto">
          <a:xfrm>
            <a:off x="152400" y="1828800"/>
            <a:ext cx="5257799" cy="3505201"/>
          </a:xfrm>
          <a:prstGeom prst="rect">
            <a:avLst/>
          </a:prstGeom>
          <a:noFill/>
        </p:spPr>
      </p:pic>
      <p:pic>
        <p:nvPicPr>
          <p:cNvPr id="52228" name="Picture 4" descr="http://4.bp.blogspot.com/_v74TXZDIuJE/TBIcxiX9_lI/AAAAAAAAEfs/b39vbuut0pw/s1600/thypic.gif"/>
          <p:cNvPicPr>
            <a:picLocks noChangeAspect="1" noChangeArrowheads="1"/>
          </p:cNvPicPr>
          <p:nvPr/>
        </p:nvPicPr>
        <p:blipFill>
          <a:blip r:embed="rId3" cstate="print"/>
          <a:srcRect/>
          <a:stretch>
            <a:fillRect/>
          </a:stretch>
        </p:blipFill>
        <p:spPr bwMode="auto">
          <a:xfrm>
            <a:off x="5562600" y="1295400"/>
            <a:ext cx="2552700" cy="4505325"/>
          </a:xfrm>
          <a:prstGeom prst="rect">
            <a:avLst/>
          </a:prstGeom>
          <a:noFill/>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health.rush.edu/healthinformation/graphics/images/en/15182.jpg"/>
          <p:cNvPicPr>
            <a:picLocks noChangeAspect="1" noChangeArrowheads="1"/>
          </p:cNvPicPr>
          <p:nvPr/>
        </p:nvPicPr>
        <p:blipFill>
          <a:blip r:embed="rId2" cstate="print"/>
          <a:srcRect/>
          <a:stretch>
            <a:fillRect/>
          </a:stretch>
        </p:blipFill>
        <p:spPr bwMode="auto">
          <a:xfrm>
            <a:off x="838200" y="2057400"/>
            <a:ext cx="3810000" cy="3048001"/>
          </a:xfrm>
          <a:prstGeom prst="rect">
            <a:avLst/>
          </a:prstGeom>
          <a:noFill/>
        </p:spPr>
      </p:pic>
      <p:sp>
        <p:nvSpPr>
          <p:cNvPr id="53252" name="AutoShape 4" descr="data:image/jpeg;base64,/9j/4AAQSkZJRgABAQAAAQABAAD/2wCEAAkGBhQSERQUExQVFRUWFxgYGBgYFRkYGBcVHBgYGBsYFxgXHCYfFxwjGhYVHy8gJCcpLCwsFR4xNTAqNSYrLCkBCQoKDgwOFw8PGikcHBwpKSkpKSkpKSkpKSkpKSkpKSkpKSkpKSkpKSwpKSkpKSkpLCksLCwpLCwpKSkpKSwpLP/AABEIAS4AnwMBIgACEQEDEQH/xAAcAAABBQEBAQAAAAAAAAAAAAAFAQIDBAYHAAj/xABBEAABAgQEBAQDBgUCBQUBAAABAhEAAyExBBJBUQUiYXEGE4GRMqGxB0LB0eHwFCMzUmJy8SSCkqKyJTRDU8IX/8QAGgEAAwEBAQEAAAAAAAAAAAAAAQIDAAQFBv/EACURAAICAgICAQQDAAAAAAAAAAABAhEDIRIxBEEiE1FhcRQyQv/aAAwDAQACEQMRAD8A1ikwjRPliMoj1LPJIsseaJSmPZINmIQiHhMOIiRo1mIQiJBLiRNHJIAAJJNABuTGK4x9rEtCsuGledcZ1EoS9uUDmIbWjQOaj2bi5aRr1S4Zlb/eOfSvthV5vPISJdHyrOYDUub9jG+kYtM1CZktWZCxmSdx+B6QVNS6FcJQfyRKDHnhExIkRrHSGx4CHGXCiA2GiJaYjKYmWIYoQwrIoUAw548BGAKlMOBhuUiF8uMMXSmE8uJCIRokGhnlw0oiZobBDRAUwjRYKIaZcaxaMN9pvGjLkIkO3nElRH9iG5fUke0YnA8NM5JUEshKXU2xuH6iNL9rGBWqdhWFCFJBNBnUoBjsLe0XpOCxOAkoTKSFpIBWpkkKUL8qhUPprHneRP5HreJhUlbMerwyF58vKBZxqz39o2X2aT/5M2S/9JYIDuwUKt0cRdm8ZlJkDz5JliaF1ABLkgqIBI1amzNFDwBgfLxGMCVFUv8AllJIykkupiHowMbxptzD5uGKx2jZhMOA6Q4IhQiPTPHESIflhEpiQJgDIhWmGKTFgw/I+ka6NxspER4Ii2qRCCWI3IygV/LMOGGMShAh7wLY6iicphpRE2WFSmFsFEOSPZInKKQzLGsJCRCZYmyw6VhlKLJDln/e8C6NVmP42oKxK5S1hv4ZE1CFNSZ54QSgXJKXLdBHuHeKlyx5SQklIzKKiHYaJB+JTaRDxPgaF8QVNv5aRXTOUtlfXKA9NVRPI4XmCsoQpQL5VsCdOQm34x5XkSTmfQ+FCsdSLMzi2DxQRKmJU3M+YMUk1BBtVjC8A4EiQqcuUGRMUnIHJAQhOV+jqzHs0BcNwczMSmWsGWWKlJFgka5RYklnMblTaBgAwA0AYAewi3iwd8jk8+cUuCIwgQmT1iQiPNHonjURZI9WJDHiIxhilUhBD1JiMpghFKv28RlcOUIYpMY1sTOYUGPNHgmCC2FSiFCYcYUCIlaGZYdKw6lkhMegvgpYSgbuH9f9xCznSHhC2DcTwpaEkuCOgL9+sP4DNOZaTsFAt3Bb1aC8yW4KdCLQE4SsJmkOAAgvcCjPfb8Y5pTb7OqMEuin4i4SRM8xI5Vnm6K3PQxl52EOYCvcFiP0jb8R8UyEoUQTNAICstUhLsSV/CwBfW0QT+EpWQuSUrQdlAt2IuI48mP2jvw50lxkZ3w1gJZEyblJmpWpKlKqQgHKAn/EM7bqO8GfLI6Qb4Vw8SZTEOoupTB3JqWGv6QL43ivLKWQVAsNXvUk7BLH1jux5eEUmeflxPLNuJXywpESKSxhqhHWnZwtNaZERCtDjHmgi0MyxGRE5hihSGQSEiG5YlaEaNYKIsseUIkywhECzUFMsKEx5o8DEbL0eSlz6j6wcyUI3/YgGVNWDoOu8SyFcYr0G8ZLErdR+8CqzMPiIsKWq8a8iMMQoJUOZS0kim4LOG0YRE6EWpktJe2WzNoX9K2qGpCcIw8vDEtLCUqPMBRqfFlGwOl/QQ5K8wA2D8qh3+VY8SLnL0d7hiO1XjUEn40M81JE2YEoAVlTMISVfECQA6tLmCsicksm5Nw3ViC/Ut6QCQQkpqSWCi6Rd3I6p9rxZVjlpBL/AMzmKQr4W5SRS7Au2rRgFzikqoUAGNPbp2ig0FCCvDgmqgArudSO9/WBio6cb0cmSOxhEeaPEwqRFSVDSYa0PUIiGISSwIfaGQojQjQ9QhkFgQhhRHo8IWw0E4SFeEiJ0iTBynsfpB6Sp0g7gfSM/MSSG/bwQ4FjQpGTVNPSEmNAI2jGYik5aXKiVqSBZnLhj2JDCrm8bRowfGpRROWFEqqSkWcKzKFbDmv/AKYhZeJJhpjMk5bV1o7sdjcltosGcAHBFzRIqaGo6PvYQJ85QKQcoLlyTzBLsc2rekWpU/72Z9gkXLXD7mNY9FhnyvmLjW1K0PbSHiYGqw5qasGr6sSf+YNEaVEhKakEktpuSB1A176xGqY1iNgLnSqt3d36RrBRqOG1lgV1H4QKmIykjYtF7gcweWElwXJresQ8TQ0w9QD+EWxujnnEqGPJYw4iMZ4jxeJBEnDKaZNfmspMtPxl9CSwe9Ys5cVbJrG5ukaDjGPyIUKggOPoe0ZZGMTmCk5gzmr9DY9Yq4D7OMSVKmGemXmJfmUtR6nRTnfaKsjFzU4sYecpKlgqHmAMCQCeYa/CKimkSWdS6KPxnjVs0XDfEKwspmWJ5WL0uwPb6RpAX7RjFFKZhYVSdaAFqjfX5RrMBMKpYNK7W9N4sn9yEok5EJDoQiGFoKFMJGNR4xKVi6k3INPWL6fGaMxDpCWBST8330hKKGiMMw0vISpOhNO/1gLiPEqAoDMnkKXroRze1ILcF4xLmzClBBOUEh6t/tCyjoZPYewuLzpex+UAfE+AmKKZhqhA5glnIcv8oMyVpBoWeLjP1EczR0J7OdolvVQZ1XJqlmcl7iov+MToUSxCmqSwDVLmnq3YHaCfHODeWrzEDlJDk/cPt8Jrex7wOTNBqTR/hSNDs+tqQpZOyQYZ0gkgqUohiGBFeYl6AFw0eFKvU2CWo/fQuaw02zEG9yddQfcV3eFzZq1I/wAbAPU31BHqTBFNDgpp8lIQEnLQ6lKrsfcRHjUHKZiuUJDqewGpeBXBeIS1TZoAXKmJWoEhTpmAMCWOvTpB5akzElEwpUlQZSVJZwdDGUqYlWqM/ieLycv9VBcaKsLPSMlxfiSZGKRODTs6MnKqoGcF6dwPSCfiv7OQT5mCKEBuaUSUp/1INW6pts0ZnCJxWCITNkpCivMHAWFsG5SnR9oOXJyjRTxsdZEzVSfE6fNVh1S1IUKZiaE05W7Rz3iUyYcfMWpLZZoSVM6AWapsKGN2nHnO8yWF5kBQmeUEZSCaJ1aoYmrvvGd4/jpYkplpUmZNWsqmAUycxNe/KKaCOSDp6PRzRuDsv8IwIV8SgyqlNSonqdBqe8apKggBNA1gNBaOecP4lMll0KY9atprDsf4jnL+JbEWIDV3cR6UMsaPFlik2bw4ohbe+1dRF7CrCw6atHME8emk1U/KX6vvGe454xnoWny5qkqQGdJy0szWPeG+tFCPDI1CeHncGPfwCh1MXz2jz/useZ/JmdfAGDAq2/fYxZ4bxGZhZiZ4SxRoTRSTQppuIqca8SDDkICSuYQ7OwHf8op8J4hNnS1mbfMABfewb/TvHRjnOT30Rm0jt3CMVJxcpM6SSHqQbpVqCN3grLQoRxDgnGpuDm5kEhBPODUk5bpH0oxsd46fw7xWqbLC0BMxJ1Dg+x16adYowI0UyUFJKVBwRUQHxvh4KU6FZU3ytR9WOjiLeF4whdHY7EMxi2Cf7gelIQomY7yhzOl1OEgqNUFN0g9r3sIRbm9e3KGpboa9o1HEuEy5gKiMqm+IUProdIA/wSjchelSwb8DC2l2Ujb6M1w/iH/G4mUls4mZkjMxLhL5d+o2MbPCYx6LlkH96G3aAOGwEmXjpkyalAzy0F1NRdAGJsaesHMbxZKUumZygsSWpsy2KQKEEmml4dRvYlfKizipoysAXJjLeI0PLKgAtct1Bw4O6W6j6QSTjv4lOWWplKAyEl81VErA+8ggAONYZJ4eTOQNQQeyT0PfWM1qh03jl+jKSMXNxRQMoAoEhAu+2zgejRH4s+zufLUJ8keaCHWgfElQDcv9w+feD/gfFhWKngSglBzZSAwlgKLIrZw57iN08Qxwq2dfkZLai/2fPcteU5SCFOxBoX1cGIlTXU1wPzjuXGPDMjEhpiAeoof+oVjmPGvs9mYaaQhedBqk65c3wl7tvFFo5Wr6M7LoWNn/AFjKcamBc3KElg4ffV9o2UzhUxKlgu4Z6WGUudhGHQrOVJfIkF3Z3LtWDdk5KjqasQnr7E/hEUzHt8KSVaOCA8MM8w5M8s/u4D/KOTiijaMgrw5MUtSiU8xJqCTV40nh7hmRBQ+UlRr0oPQViyrFqP7MEeCAqzE7gfjfTSOjFN2RnGIkzgRZhUJLZQK1uXqLgXu/SKSET8MSuXmlkqY5vhLGy0792bTaNfhF5soynUBKRY6AEu9T07xKpLAEs5q5Lgu7gg200e28VsZRTBmB+0CWQE4yXkNP5iDmTXf7w+caOV4ikSxnE6UtNA6Vyya7lJ+ojM47gMhR2OuQuDW9rgPQXaM/xXwwkJK0upI08sA6VLUcp9oFoVwa6Oj8b8US8qJaFOZnNX+1J17qIHoYHnifKqyyn+pLHx5Dcga00jmWHlqlrzOQACA9f8ghtnLvYQXw3E5sweZkWVy7TZZBUlP9q03Wm8c+WLbs7vHnFR4vsMYjhsmclUzDzFzEDmUknMZYCWAT94gN8JqIAqQZSfMkzOVeodCnd/helgbQ4Y8GYJi3kTSofzpX9JfSan7qtzSIcesTJiXINSSXYEg3AqAXevWOjBNtUyXkYkpKSDXCvEkySAxK1OT/ADEhV/iCFioBN2t7xo5viTEy8DNnzUBM1wlID2JCRMINrlh23jHLxEtAylllgBmmKlqT950KAyuT1ozQTljlUmepRC0gZVz0zSxFCyBQuxqSXEDLmq0kbx/H5NTkwx9nOMJ82VRqTBSuYliX1cNSN2TGU8E8DTLEyakqOZk1FUgB76u4rGoz3Jo30ieP+pTy3F5W49Ckmw9+sc9+0nFKGIkpCjyylKLKaqlkV9Ex0GTVIILuHfvWOW+P8Vmx2UiW8uWhID6l1EE+ohpdHJZivFXGcsoy8ylKXRybCl94xMyhTlu3v3gh4mxfmTyzEI5U7FjX5/IQNM5qkMYMFSMdVG36UiVYABFvWvrCqG4DdzDCoMdq/wC9Y5kzNES0HQpPejwX4XOCZQ0Aev3dT6kqYekCfMG9tn+UFuFyQQkkOBVlfCL37ve8VxdsWRPL49NV/TlmZRnUUhIFGsS4NaWrBCVxJdEzUplk0JqbsGNBrsfvEw9zlcEuwDCwFQxHt+cWZcnMkpASGFXL1sWO1e4i1sY8o1opIAIdg4NWcb9qP6xGpTueYhw2j0FDsSGrVolUvR6DYOFValL5bWFIaTm5iFUI6agkE2BYCtW1hRkzGcdwWWZMcAEl0ubBgaDb5Q/ESRImS1yiXSkEnNQqcuR0ULiDXHcCSkrAAUnRRc5Rfl9dfSAk1yQbgJyl7EgNT/JmOhh1TEbo0iMOlSkrSHUSGWAwXUXYMzbgVJjO+G8CF4xKJiBQrKhbmH6mL3COKqlK+8pDurubMNKuS1DBjDYL/wBRE1LZJkpSqFwFuEFjseU9yYjJVtFOVopYjwtIGLygqEsBJMvMSk7g9HMGsR4Lw4KUy0mWlaTlyqICZoq/qC//ACmB3GZhGKJF2f2aNJLxoXJ5uVQAUktZQqD7n5xmrHtx0ir9n8mciVPTPP8AMTiFg3ZghFul404U9D7bxmcXx5UiYcjTUqqoNlIU1ShbsexEIrxvh1X8yWvZSf8A9Ch7PDxpInO27NNms1f3T8o5D44kD+PxGVTJ5SWFAoSxmHyD/wCqN1iPHOHlSlLJzK+7LHxKVW2w3OjxyzEY8rUpcxQzrKlKLgcynNtukDI1RM53Pw7k2d37uYilpJ0HSCxwLpzJTV6DKahtxTV22BiuvBkBlCtjRoKegnSRhiS5JEIjDgkOWO8PUHLi3+o0MIAbX6MX/WOMLIpqGpd97/oIlm+MZOFAM5E0glksAzAM3xdHEKtJ2B/TeAPi7C5sKst8JCraZmPyPyiuOdMDjYZV9r2Eyn+ViCWAH9NI1BBL2Zoq4f7ZJMsZRhVlPWYlwenLbpHLYaUx1i8Tskj7aMKui5M9AcUTkUNnuC8Tq+1/APVOJJDfcTUDQ81CWFY4wEUiNaSIBqOxTvtYwJSpkTiSKAoSx/xfNQelGjK4n7Sv/rkPU/1Fv2cJAD/pGIlpeLAw4gNjKIdneP8AEqt5aX1CHI7FR6R1fwEtSpqlLJVllpyup2zFyw0cgGOFqkER3L7Mi4Uqzy5Q7ljpE5vaHSpl/i//ALz0+pEX8ZjjlyJOznetqWirxj/3MwgO2UWsWf8AKGrSyDuz9YK6Gk9k+Jkv2iFHCg7tB6XwxSwlTMClJD7EAwQkcNRQVJ7wQejnvjzh+SVh5oFM6kW3Dg/9pHtGblsp3SPVo6j484X5uAmBIrLyzQB/hf8A7SfaOWpXQFqV1Z7axHIIz3lJBBAHSlv1vFZXBpRU+X6xbMwGgB7uI8J6TTM2vQetonbFbotqIrcV6Q9k9z0ozHvECmFmJ1PT2jycSLD037OaC8Cg2SEuzBvUvFbGSvMStBZlIILitjq+7Q9SybFul394aFHM7k2/fT1jVQbOUFLRIFF3p8om4jKyTpidlq6a0+sRS0COwzFysP3SIVisTqEQA80FMUfIG9otoltX2iGQgRYCWECxkIuXTtHbfssngy8gYPKlKc7tlaOLCsdW8A6Jb/40fK35RN7Zrph3HzU+eshYoqtavZmi0JZKSdAK/lA1eDeeQ1cxvpb841X8OPLKRqPcw9DX7CXBJmfCyj/anIe6SU/hEk1ZSxAKq2AqxBD+haM79nHFRNGNkvWTilU/xWA3/emZGqCYIllafMUUKBlZgUqBBWlyGLij3EcakTUs4BKagAmoGgO56iO5ITUdI4TjJZlz58sggJmTEhhsstU+sSyKzPaH0t86EjpDFIBd2Db12hhSLB9Xo1mpEPnkK9+nzaI1YrLhVWxFGY6HcQ/zAGJtR9vV/ZukeDmw/wCoaC3aFl7ZQ2wV9fcwGxhs2cEkN+bHd2b1hwnkt01P47iJfKf7qqM3pTtDVpqXfrSo7G0LYyRz3xZKbFLLHmCVbVap+UC0J/bwT8VLJxUy7IZIe7AU/H3gakUvHbHpCsfKlZiE6kge9PxiuuVlWtP9pI9iRFnDKIUk7FJ9jEvGJOXEz6ffV8y/4wbMisDEiQ8NTaJUKEYZEoLAxupU+dLQkSpipZUlCSUUUzA0Vp6RhpIzEDcge5AjdYvD0BB+E0AoTYV2/QRDI6ZlV7Nb4Scy8ylFZzKBKiVHMCbkxr5k4S5api6JQkqU+iQHJ9hHDv8A+g4vBLXLkmXkzFQTMlJUQ+r0Pzivx/7U8bi8OuRM8pKFMFFEvKpQvlJc0t7R0R6sRp8tdF/7MvGww3E1TJhaViiUzCT8JUvMhZ2AUQCdlGPowp13+faPjYBxGk4X434nJQlMrFTkoSGAKgQBsMwLRkwyjZ9TARxPxpLyY/EgEuZrteigC/zMZVHjTiU1QEzHT8pIolWVw/8AiBBNzMzEqWskuVKWcyqf3GtKBolkkhaoUmtC51pp0+QhpQpnLsNLdB8oZLkMWB9f3+6RalSyKAsb3v6naJWCixW5JSAdj0o9/SHPukn/AC1v29Iuy5bJoxr1duxN/eIyom4uO3t10iNlJEc3qDfU+8Qs/wA2Fq9HtEpQC/zc179mf2j2Xsf+bXd77e8GwbObeJUf8XN/1fgIpFLRc4xz4mcolv5igB0BaKpU0dq6RmLLHMnZx9YJeLZGXFKUAwWlKhroxt1eB2HDqT1I+sFvGkw/xBTslNOtfaF/0FAQGJEJhiTSJkkQ4S/wOTmnywbAhR/5a/l7xs1pNvmcpr2asZ/wgP5iyztLNDrURplTXIpct27xyZH8gMxfiyWf4hJL1lj1YkWEBsRLZMarxlhy8qY39yfm4P1jNzqpMXg9IZEGAVVoJN+X0gfhpXKF7Lyn1D/gYJkcvb8ocwQ4NKzTUBnYkmraUqbVIjTJyEOakaXMZ7w+tpxbVB/CDwxqnDjvQVjmn2KyQpo4FelB19b+0PTlU1Tbao7i1Yb/ABBS5Tl6OHpfXveESQ2YZQLto5YxMQvqWW/X6bQ1IJId30qxtfpRqRnZ8+cqoJDNQG3tF7ApJlupgp6FTj5j6dTDuFIZOwmVBidKu1ejPDRiLABiCHq4INAwZjCImIBZSkpV1c17qFBVu0SK4aFJCkqDuzILi9L6Dmr06wlMficy4ko+dN38xb981YqqpFzisvLiJyTcTVj2JiqVR2roUilqqO/5QS8WzM2KXUHlR/4iKDufSJePqeeoswIT/wCCYHsBFL+H0+cel2vCYaojyAxUDBCafwYP6itWAD1H3jGnROJTWjaMz0t8hALwlLIw7imZZNQ4ZgH66wdCHFmO5v3HpHHPcgewV4hl5sOugZJzivMKgezGMhjKVoxEbzH4UFEwU5kEGly1GGkYXFB5T7fpFcT0OheGyHw2IOqTKUPc/gYtSkun0EW/DMjPhsQncEWuWLfQRUwCnR6V/KKXbMXuEhQWFJ0Qq3p84J4eaVfEXIZmoXihwRXOoM9HGlQRBOVKANHBLEWPz94nLsRltCwdgd7MLt+EJ5gcEUOzkPpptvrDE0JAZQtZ2f8Af0hET0hk1DOKCEELU/hoSKMzPUE6t8Qoe0D8UsoqkLPUAgB9SVVHpGsnyETEkJyAWfNR2qwBu/pFFXDpCQ/mJSoBjmUwsX9Hdu0V2dUor0ZuZi8SU8gWXN6KcgdKt1h3DsRPZWYTDSwJTs5rTS5iabxpCCyP5hFM1R2KSACPmIuSfEqFj+YiaVDaY4JG71bpBbJJK+zn/FCfPmO7lajW/qYr94tcWmhU+apLgFaiHqdL9Yqfu0VQGh0sOX6QnFlAzXBcFCKmlcgeFoH/AG977QvFkF5RIvKR6gEh+loHsyRFhbQ7EBi4hJIiaYKA/oIzMbfhMkpw8tNmAdxVzzGlyKi0EkTtybDYe0DpE0zGBUp2ASE5bNUOS9ou4PBzgohQCNQC5Kjtq5Z/aOOeux+N9HpszMWFQxcdClh6xg1JoRp9G0jooNKuWdyEEVsxsR7CxjncsO+9fn9YfF7C1SDXhDEtKLaqOrB21gfJLTZg2WoQW8LyCqSSSf6itmcJSdb9hAnFycmKWmj5gaW5g/4xSNcmIEOFrCZhc0KVD1oRBtCkqIYWcPYAb/WA/Cv6nMzEK+kGkFBJZJBqxegdv296ROfYo+SkpvpswLbdz12hipaSuozelflTvCMUuHawbcxJKBu5ANLNUbN7xMUG4vh5SS1Q5bTVnbUdYozpSQTZxr83ra8af+D5jVIDuxU7t8zWKvEcFnBygGlSGcFzT0DxZTC0wEiaBQHMOpt+xEikBRuH/O9tYgncPMsqPVu9aREA35fu8OLbQJ4jKKZywXDGxvaK2WLWLXmmqJu/4RCpBAc0EUXQ5Cpga394fjZiimWolwE5R2BtDZOHUs29YI4uSBIKP7Tm69fSsZmsGSDEiplC/e0NkgNCzUFuh+vR4zCaHhHDvNIoksAr4rAV016RuOGzJwUQZiVI+EJHPMDin3XPUP2jHTODKlJcKBAAqLs1XhuHxi0HMhwoVdix/A0jndSHi+J1FWElrQeYTCaEJISsLbUEgqFKONTHEZRZq1r9bR0DDcZQpaVLlFw1Stlh7lKiGah5fnGGTIBCtOZTVFn6Q8I8QylyD3g8JKZgNCFhqlhmBoWtVI0gBxMti5gFhMI9AQI2H2XyUqm4kKJtLZIJSVVVQN0FoyXiDDFOLxDVAmrvQs9KQIr5MLXxsLcMICw9mPsx3g+cSkWKRSnVgWAfW8BPDsvPiUAB6KLdkkxtTwuTMLTc0taaAgVoC6aavuNYnk7NGHJANc9x8J9NSauDsB+MIivRty1631Pw+5i/MwipfwkJcE5VuWrslzrY3hmO4OrJnISFFlZQlVjSg9X9IS0B4mST+DLEwjKsqSMvLzVe7gV2pv0iPFCYKIlLGY0JQan1F3B9423E8VKUEATggoUeVldjmazXcjQxAMdKTKWlKhNuTQgKGVyEnUvbesHoq8cTDeQtTpUitDUVNKKIOhFhAHiHD1oUQaVoI6XJm58zTPJYJSEqRmBOUZnWA29NH6w3jPB5MyVlzSzMSkEKb2DUJGrNSGU2mD6KaOLT0NMVu/zj2TMqtg5gr4g4GuSok2UTYfjsdP0iPg/CJmImJlyE+ZMXZIowuSSbDrHUnqyDi0RpSAOsMGISCQoEg5QQBdOvYx1Pg/2FqIH8ViG1KJSbdM6/qBA3xN9maMMtKELmLBzKBawBbm6gkd3EI5pGUGzl/lAFQBcAkA7h7xPJQXAFVEskM9Tb5tFrE+H56FEGUu5blNhevSD3hTwtNE5GImBSZcpSVuEuokHlIBBDPWu0CWSNdjKDs6difs0SqTL8qYpExKBmBIKZkwpAOZ61IariMevw4lObMry5yVEZFMxI0b7pNQCaVEdM4Rx+USP+IlklL8yQkEO1TmYFzZhGZ8d4rDTZiTImImTXab5YCmSwCSTYkK66jaJtKrRS60zCcRwgQ7JqWrWjt+sBcPwgkElQSMxbcgjNSNHNxikrUFJUUAFsgBqaurUUa1IphBUPhypDtQua9amHi9G4x7Jfs94nJkz50qdyompAzKoQUlwSbi7U6wD8VYVH8XP8tWdOYFKs2bMkh3cXi7isNlQvLLQXuVJJULAlJen6wnD+FJXLUqZloW+MZhQtQVal6wV3YquWh/hrDvOHKVJCTmoWYjXLWtQI2kniWZeVCRUFnzZgK1BVzWu5MAuGkSUKEolJURq5Ialz84tSbuFKBBBLu7bCvf8AKJTWykUkaHBY5QSUqQhRUoMoipofiKas1H0pHpeMWtVqgB3cFqhs1HApe7iK/BsYhCnXTM7fy+YEWF2s96WghicXJmKKZjkgA89D0DBtx7RFllRWxGCUWJIUoJSVWGYE3QU0AYlydYt8M8PiaSuaoISkhVJgdOlSLbgwIkzB8SUJCg4SolVDRyztqfeK2OkLWStS8zs5sSHswDQxJy+xr1cekoSEpIPdTuBqXJ7+sZ/HLlqmZwCFLrlfd3U9NdCGHtFKVIKFcinGSuZLXDNQ1ajWhErNXZk0NKk0IOw/NtoD/AeT9libhHlMUIUnoMzMwCQT3elXJ0iHg/DpeHmFcpBGbKFJUpyoXLBQrptelYrS8aSQQ9XIqzN0s7Qw4wSiFKBIUHSzOKkmqulPQQFyQnJNm9w/jmUlJyYactg9MgAHUlb76QJxniheNUlKsKqQiWVKClKCszjKzJDD4hvVhFDAYNCpZmpBGY5BZ2GpZqnpuYIYbDqQUhOXmcuXUWdtaPWNPM64lIYldlWaSgAFADDlUpRykmwYWNPzh4K1/ClSQogpyjNLUC7urR2etgYtzcH5bLIQVkOKOADa+o3i2vCLmJQpUwgMWCORiKObvX6kRJK0XsAcR8PKBL5UqU2gUGux2qLiB2JlKPIpSADyEAAFw+wZn33EFuL8QMmZlSqYWdySCFFnPKRT0gTIUVFRswAAcmr1Nd4faJSSsdiDlShOUaasaCoIa4PyEUiUkqDClMz2Pw01Dt+UETgyQHYkh3Y1qwBLv69IG4iQE5gEpA5qC7JayjUGorDxJSRQx2CVVKQAaAh2YCtf7o9PkgKHlJd0hyxd6OADRg8EpvKh2BLpDtVgWv8AOKstJIUl2cPQdd9KNFYzEUq6Iikiqgk8txVRYUv3MSLxBA+HqKNmZi5O9qx4Tc1KhyzvWrAu13AixjUpKdc0tIL2cq2A/wBMCT2JdlFeLUSk8wsBzNdj82Z4lmYoFXOOY6l7NqHrWPYrDUejhujk1B9HA9IsCVSrE0NfSM6Ft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sp>
        <p:nvSpPr>
          <p:cNvPr id="53254" name="AutoShape 6" descr="data:image/jpeg;base64,/9j/4AAQSkZJRgABAQAAAQABAAD/2wCEAAkGBhQSERQUExQVFRUWFxgYGBgYFRkYGBcVHBgYGBsYFxgXHCYfFxwjGhYVHy8gJCcpLCwsFR4xNTAqNSYrLCkBCQoKDgwOFw8PGikcHBwpKSkpKSkpKSkpKSkpKSkpKSkpKSkpKSkpKSwpKSkpKSkpLCksLCwpLCwpKSkpKSwpLP/AABEIAS4AnwMBIgACEQEDEQH/xAAcAAABBQEBAQAAAAAAAAAAAAAFAQIDBAYHAAj/xABBEAABAgQEBAQDBgUCBQUBAAABAhEAAyExBBJBUQUiYXEGE4GRMqGxB0LB0eHwFCMzUmJy8SSCkqKyJTRDU8IX/8QAGgEAAwEBAQEAAAAAAAAAAAAAAQIDAAQFBv/EACURAAICAgICAQQDAAAAAAAAAAABAhEDIRIxBEEiE1FhcRQyQv/aAAwDAQACEQMRAD8A1ikwjRPliMoj1LPJIsseaJSmPZINmIQiHhMOIiRo1mIQiJBLiRNHJIAAJJNABuTGK4x9rEtCsuGledcZ1EoS9uUDmIbWjQOaj2bi5aRr1S4Zlb/eOfSvthV5vPISJdHyrOYDUub9jG+kYtM1CZktWZCxmSdx+B6QVNS6FcJQfyRKDHnhExIkRrHSGx4CHGXCiA2GiJaYjKYmWIYoQwrIoUAw548BGAKlMOBhuUiF8uMMXSmE8uJCIRokGhnlw0oiZobBDRAUwjRYKIaZcaxaMN9pvGjLkIkO3nElRH9iG5fUke0YnA8NM5JUEshKXU2xuH6iNL9rGBWqdhWFCFJBNBnUoBjsLe0XpOCxOAkoTKSFpIBWpkkKUL8qhUPprHneRP5HreJhUlbMerwyF58vKBZxqz39o2X2aT/5M2S/9JYIDuwUKt0cRdm8ZlJkDz5JliaF1ABLkgqIBI1amzNFDwBgfLxGMCVFUv8AllJIykkupiHowMbxptzD5uGKx2jZhMOA6Q4IhQiPTPHESIflhEpiQJgDIhWmGKTFgw/I+ka6NxspER4Ii2qRCCWI3IygV/LMOGGMShAh7wLY6iicphpRE2WFSmFsFEOSPZInKKQzLGsJCRCZYmyw6VhlKLJDln/e8C6NVmP42oKxK5S1hv4ZE1CFNSZ54QSgXJKXLdBHuHeKlyx5SQklIzKKiHYaJB+JTaRDxPgaF8QVNv5aRXTOUtlfXKA9NVRPI4XmCsoQpQL5VsCdOQm34x5XkSTmfQ+FCsdSLMzi2DxQRKmJU3M+YMUk1BBtVjC8A4EiQqcuUGRMUnIHJAQhOV+jqzHs0BcNwczMSmWsGWWKlJFgka5RYklnMblTaBgAwA0AYAewi3iwd8jk8+cUuCIwgQmT1iQiPNHonjURZI9WJDHiIxhilUhBD1JiMpghFKv28RlcOUIYpMY1sTOYUGPNHgmCC2FSiFCYcYUCIlaGZYdKw6lkhMegvgpYSgbuH9f9xCznSHhC2DcTwpaEkuCOgL9+sP4DNOZaTsFAt3Bb1aC8yW4KdCLQE4SsJmkOAAgvcCjPfb8Y5pTb7OqMEuin4i4SRM8xI5Vnm6K3PQxl52EOYCvcFiP0jb8R8UyEoUQTNAICstUhLsSV/CwBfW0QT+EpWQuSUrQdlAt2IuI48mP2jvw50lxkZ3w1gJZEyblJmpWpKlKqQgHKAn/EM7bqO8GfLI6Qb4Vw8SZTEOoupTB3JqWGv6QL43ivLKWQVAsNXvUk7BLH1jux5eEUmeflxPLNuJXywpESKSxhqhHWnZwtNaZERCtDjHmgi0MyxGRE5hihSGQSEiG5YlaEaNYKIsseUIkywhECzUFMsKEx5o8DEbL0eSlz6j6wcyUI3/YgGVNWDoOu8SyFcYr0G8ZLErdR+8CqzMPiIsKWq8a8iMMQoJUOZS0kim4LOG0YRE6EWpktJe2WzNoX9K2qGpCcIw8vDEtLCUqPMBRqfFlGwOl/QQ5K8wA2D8qh3+VY8SLnL0d7hiO1XjUEn40M81JE2YEoAVlTMISVfECQA6tLmCsicksm5Nw3ViC/Ut6QCQQkpqSWCi6Rd3I6p9rxZVjlpBL/AMzmKQr4W5SRS7Au2rRgFzikqoUAGNPbp2ig0FCCvDgmqgArudSO9/WBio6cb0cmSOxhEeaPEwqRFSVDSYa0PUIiGISSwIfaGQojQjQ9QhkFgQhhRHo8IWw0E4SFeEiJ0iTBynsfpB6Sp0g7gfSM/MSSG/bwQ4FjQpGTVNPSEmNAI2jGYik5aXKiVqSBZnLhj2JDCrm8bRowfGpRROWFEqqSkWcKzKFbDmv/AKYhZeJJhpjMk5bV1o7sdjcltosGcAHBFzRIqaGo6PvYQJ85QKQcoLlyTzBLsc2rekWpU/72Z9gkXLXD7mNY9FhnyvmLjW1K0PbSHiYGqw5qasGr6sSf+YNEaVEhKakEktpuSB1A176xGqY1iNgLnSqt3d36RrBRqOG1lgV1H4QKmIykjYtF7gcweWElwXJresQ8TQ0w9QD+EWxujnnEqGPJYw4iMZ4jxeJBEnDKaZNfmspMtPxl9CSwe9Ys5cVbJrG5ukaDjGPyIUKggOPoe0ZZGMTmCk5gzmr9DY9Yq4D7OMSVKmGemXmJfmUtR6nRTnfaKsjFzU4sYecpKlgqHmAMCQCeYa/CKimkSWdS6KPxnjVs0XDfEKwspmWJ5WL0uwPb6RpAX7RjFFKZhYVSdaAFqjfX5RrMBMKpYNK7W9N4sn9yEok5EJDoQiGFoKFMJGNR4xKVi6k3INPWL6fGaMxDpCWBST8330hKKGiMMw0vISpOhNO/1gLiPEqAoDMnkKXroRze1ILcF4xLmzClBBOUEh6t/tCyjoZPYewuLzpex+UAfE+AmKKZhqhA5glnIcv8oMyVpBoWeLjP1EczR0J7OdolvVQZ1XJqlmcl7iov+MToUSxCmqSwDVLmnq3YHaCfHODeWrzEDlJDk/cPt8Jrex7wOTNBqTR/hSNDs+tqQpZOyQYZ0gkgqUohiGBFeYl6AFw0eFKvU2CWo/fQuaw02zEG9yddQfcV3eFzZq1I/wAbAPU31BHqTBFNDgpp8lIQEnLQ6lKrsfcRHjUHKZiuUJDqewGpeBXBeIS1TZoAXKmJWoEhTpmAMCWOvTpB5akzElEwpUlQZSVJZwdDGUqYlWqM/ieLycv9VBcaKsLPSMlxfiSZGKRODTs6MnKqoGcF6dwPSCfiv7OQT5mCKEBuaUSUp/1INW6pts0ZnCJxWCITNkpCivMHAWFsG5SnR9oOXJyjRTxsdZEzVSfE6fNVh1S1IUKZiaE05W7Rz3iUyYcfMWpLZZoSVM6AWapsKGN2nHnO8yWF5kBQmeUEZSCaJ1aoYmrvvGd4/jpYkplpUmZNWsqmAUycxNe/KKaCOSDp6PRzRuDsv8IwIV8SgyqlNSonqdBqe8apKggBNA1gNBaOecP4lMll0KY9atprDsf4jnL+JbEWIDV3cR6UMsaPFlik2bw4ohbe+1dRF7CrCw6atHME8emk1U/KX6vvGe454xnoWny5qkqQGdJy0szWPeG+tFCPDI1CeHncGPfwCh1MXz2jz/useZ/JmdfAGDAq2/fYxZ4bxGZhZiZ4SxRoTRSTQppuIqca8SDDkICSuYQ7OwHf8op8J4hNnS1mbfMABfewb/TvHRjnOT30Rm0jt3CMVJxcpM6SSHqQbpVqCN3grLQoRxDgnGpuDm5kEhBPODUk5bpH0oxsd46fw7xWqbLC0BMxJ1Dg+x16adYowI0UyUFJKVBwRUQHxvh4KU6FZU3ytR9WOjiLeF4whdHY7EMxi2Cf7gelIQomY7yhzOl1OEgqNUFN0g9r3sIRbm9e3KGpboa9o1HEuEy5gKiMqm+IUProdIA/wSjchelSwb8DC2l2Ujb6M1w/iH/G4mUls4mZkjMxLhL5d+o2MbPCYx6LlkH96G3aAOGwEmXjpkyalAzy0F1NRdAGJsaesHMbxZKUumZygsSWpsy2KQKEEmml4dRvYlfKizipoysAXJjLeI0PLKgAtct1Bw4O6W6j6QSTjv4lOWWplKAyEl81VErA+8ggAONYZJ4eTOQNQQeyT0PfWM1qh03jl+jKSMXNxRQMoAoEhAu+2zgejRH4s+zufLUJ8keaCHWgfElQDcv9w+feD/gfFhWKngSglBzZSAwlgKLIrZw57iN08Qxwq2dfkZLai/2fPcteU5SCFOxBoX1cGIlTXU1wPzjuXGPDMjEhpiAeoof+oVjmPGvs9mYaaQhedBqk65c3wl7tvFFo5Wr6M7LoWNn/AFjKcamBc3KElg4ffV9o2UzhUxKlgu4Z6WGUudhGHQrOVJfIkF3Z3LtWDdk5KjqasQnr7E/hEUzHt8KSVaOCA8MM8w5M8s/u4D/KOTiijaMgrw5MUtSiU8xJqCTV40nh7hmRBQ+UlRr0oPQViyrFqP7MEeCAqzE7gfjfTSOjFN2RnGIkzgRZhUJLZQK1uXqLgXu/SKSET8MSuXmlkqY5vhLGy0792bTaNfhF5soynUBKRY6AEu9T07xKpLAEs5q5Lgu7gg200e28VsZRTBmB+0CWQE4yXkNP5iDmTXf7w+caOV4ikSxnE6UtNA6Vyya7lJ+ojM47gMhR2OuQuDW9rgPQXaM/xXwwkJK0upI08sA6VLUcp9oFoVwa6Oj8b8US8qJaFOZnNX+1J17qIHoYHnifKqyyn+pLHx5Dcga00jmWHlqlrzOQACA9f8ghtnLvYQXw3E5sweZkWVy7TZZBUlP9q03Wm8c+WLbs7vHnFR4vsMYjhsmclUzDzFzEDmUknMZYCWAT94gN8JqIAqQZSfMkzOVeodCnd/helgbQ4Y8GYJi3kTSofzpX9JfSan7qtzSIcesTJiXINSSXYEg3AqAXevWOjBNtUyXkYkpKSDXCvEkySAxK1OT/ADEhV/iCFioBN2t7xo5viTEy8DNnzUBM1wlID2JCRMINrlh23jHLxEtAylllgBmmKlqT950KAyuT1ozQTljlUmepRC0gZVz0zSxFCyBQuxqSXEDLmq0kbx/H5NTkwx9nOMJ82VRqTBSuYliX1cNSN2TGU8E8DTLEyakqOZk1FUgB76u4rGoz3Jo30ieP+pTy3F5W49Ckmw9+sc9+0nFKGIkpCjyylKLKaqlkV9Ex0GTVIILuHfvWOW+P8Vmx2UiW8uWhID6l1EE+ohpdHJZivFXGcsoy8ylKXRybCl94xMyhTlu3v3gh4mxfmTyzEI5U7FjX5/IQNM5qkMYMFSMdVG36UiVYABFvWvrCqG4DdzDCoMdq/wC9Y5kzNES0HQpPejwX4XOCZQ0Aev3dT6kqYekCfMG9tn+UFuFyQQkkOBVlfCL37ve8VxdsWRPL49NV/TlmZRnUUhIFGsS4NaWrBCVxJdEzUplk0JqbsGNBrsfvEw9zlcEuwDCwFQxHt+cWZcnMkpASGFXL1sWO1e4i1sY8o1opIAIdg4NWcb9qP6xGpTueYhw2j0FDsSGrVolUvR6DYOFValL5bWFIaTm5iFUI6agkE2BYCtW1hRkzGcdwWWZMcAEl0ubBgaDb5Q/ESRImS1yiXSkEnNQqcuR0ULiDXHcCSkrAAUnRRc5Rfl9dfSAk1yQbgJyl7EgNT/JmOhh1TEbo0iMOlSkrSHUSGWAwXUXYMzbgVJjO+G8CF4xKJiBQrKhbmH6mL3COKqlK+8pDurubMNKuS1DBjDYL/wBRE1LZJkpSqFwFuEFjseU9yYjJVtFOVopYjwtIGLygqEsBJMvMSk7g9HMGsR4Lw4KUy0mWlaTlyqICZoq/qC//ACmB3GZhGKJF2f2aNJLxoXJ5uVQAUktZQqD7n5xmrHtx0ir9n8mciVPTPP8AMTiFg3ZghFul404U9D7bxmcXx5UiYcjTUqqoNlIU1ShbsexEIrxvh1X8yWvZSf8A9Ch7PDxpInO27NNms1f3T8o5D44kD+PxGVTJ5SWFAoSxmHyD/wCqN1iPHOHlSlLJzK+7LHxKVW2w3OjxyzEY8rUpcxQzrKlKLgcynNtukDI1RM53Pw7k2d37uYilpJ0HSCxwLpzJTV6DKahtxTV22BiuvBkBlCtjRoKegnSRhiS5JEIjDgkOWO8PUHLi3+o0MIAbX6MX/WOMLIpqGpd97/oIlm+MZOFAM5E0glksAzAM3xdHEKtJ2B/TeAPi7C5sKst8JCraZmPyPyiuOdMDjYZV9r2Eyn+ViCWAH9NI1BBL2Zoq4f7ZJMsZRhVlPWYlwenLbpHLYaUx1i8Tskj7aMKui5M9AcUTkUNnuC8Tq+1/APVOJJDfcTUDQ81CWFY4wEUiNaSIBqOxTvtYwJSpkTiSKAoSx/xfNQelGjK4n7Sv/rkPU/1Fv2cJAD/pGIlpeLAw4gNjKIdneP8AEqt5aX1CHI7FR6R1fwEtSpqlLJVllpyup2zFyw0cgGOFqkER3L7Mi4Uqzy5Q7ljpE5vaHSpl/i//ALz0+pEX8ZjjlyJOznetqWirxj/3MwgO2UWsWf8AKGrSyDuz9YK6Gk9k+Jkv2iFHCg7tB6XwxSwlTMClJD7EAwQkcNRQVJ7wQejnvjzh+SVh5oFM6kW3Dg/9pHtGblsp3SPVo6j484X5uAmBIrLyzQB/hf8A7SfaOWpXQFqV1Z7axHIIz3lJBBAHSlv1vFZXBpRU+X6xbMwGgB7uI8J6TTM2vQetonbFbotqIrcV6Q9k9z0ozHvECmFmJ1PT2jycSLD037OaC8Cg2SEuzBvUvFbGSvMStBZlIILitjq+7Q9SybFul394aFHM7k2/fT1jVQbOUFLRIFF3p8om4jKyTpidlq6a0+sRS0COwzFysP3SIVisTqEQA80FMUfIG9otoltX2iGQgRYCWECxkIuXTtHbfssngy8gYPKlKc7tlaOLCsdW8A6Jb/40fK35RN7Zrph3HzU+eshYoqtavZmi0JZKSdAK/lA1eDeeQ1cxvpb841X8OPLKRqPcw9DX7CXBJmfCyj/anIe6SU/hEk1ZSxAKq2AqxBD+haM79nHFRNGNkvWTilU/xWA3/emZGqCYIllafMUUKBlZgUqBBWlyGLij3EcakTUs4BKagAmoGgO56iO5ITUdI4TjJZlz58sggJmTEhhsstU+sSyKzPaH0t86EjpDFIBd2Db12hhSLB9Xo1mpEPnkK9+nzaI1YrLhVWxFGY6HcQ/zAGJtR9vV/ZukeDmw/wCoaC3aFl7ZQ2wV9fcwGxhs2cEkN+bHd2b1hwnkt01P47iJfKf7qqM3pTtDVpqXfrSo7G0LYyRz3xZKbFLLHmCVbVap+UC0J/bwT8VLJxUy7IZIe7AU/H3gakUvHbHpCsfKlZiE6kge9PxiuuVlWtP9pI9iRFnDKIUk7FJ9jEvGJOXEz6ffV8y/4wbMisDEiQ8NTaJUKEYZEoLAxupU+dLQkSpipZUlCSUUUzA0Vp6RhpIzEDcge5AjdYvD0BB+E0AoTYV2/QRDI6ZlV7Nb4Scy8ylFZzKBKiVHMCbkxr5k4S5api6JQkqU+iQHJ9hHDv8A+g4vBLXLkmXkzFQTMlJUQ+r0Pzivx/7U8bi8OuRM8pKFMFFEvKpQvlJc0t7R0R6sRp8tdF/7MvGww3E1TJhaViiUzCT8JUvMhZ2AUQCdlGPowp13+faPjYBxGk4X434nJQlMrFTkoSGAKgQBsMwLRkwyjZ9TARxPxpLyY/EgEuZrteigC/zMZVHjTiU1QEzHT8pIolWVw/8AiBBNzMzEqWskuVKWcyqf3GtKBolkkhaoUmtC51pp0+QhpQpnLsNLdB8oZLkMWB9f3+6RalSyKAsb3v6naJWCixW5JSAdj0o9/SHPukn/AC1v29Iuy5bJoxr1duxN/eIyom4uO3t10iNlJEc3qDfU+8Qs/wA2Fq9HtEpQC/zc179mf2j2Xsf+bXd77e8GwbObeJUf8XN/1fgIpFLRc4xz4mcolv5igB0BaKpU0dq6RmLLHMnZx9YJeLZGXFKUAwWlKhroxt1eB2HDqT1I+sFvGkw/xBTslNOtfaF/0FAQGJEJhiTSJkkQ4S/wOTmnywbAhR/5a/l7xs1pNvmcpr2asZ/wgP5iyztLNDrURplTXIpct27xyZH8gMxfiyWf4hJL1lj1YkWEBsRLZMarxlhy8qY39yfm4P1jNzqpMXg9IZEGAVVoJN+X0gfhpXKF7Lyn1D/gYJkcvb8ocwQ4NKzTUBnYkmraUqbVIjTJyEOakaXMZ7w+tpxbVB/CDwxqnDjvQVjmn2KyQpo4FelB19b+0PTlU1Tbao7i1Yb/ABBS5Tl6OHpfXveESQ2YZQLto5YxMQvqWW/X6bQ1IJId30qxtfpRqRnZ8+cqoJDNQG3tF7ApJlupgp6FTj5j6dTDuFIZOwmVBidKu1ejPDRiLABiCHq4INAwZjCImIBZSkpV1c17qFBVu0SK4aFJCkqDuzILi9L6Dmr06wlMficy4ko+dN38xb981YqqpFzisvLiJyTcTVj2JiqVR2roUilqqO/5QS8WzM2KXUHlR/4iKDufSJePqeeoswIT/wCCYHsBFL+H0+cel2vCYaojyAxUDBCafwYP6itWAD1H3jGnROJTWjaMz0t8hALwlLIw7imZZNQ4ZgH66wdCHFmO5v3HpHHPcgewV4hl5sOugZJzivMKgezGMhjKVoxEbzH4UFEwU5kEGly1GGkYXFB5T7fpFcT0OheGyHw2IOqTKUPc/gYtSkun0EW/DMjPhsQncEWuWLfQRUwCnR6V/KKXbMXuEhQWFJ0Qq3p84J4eaVfEXIZmoXihwRXOoM9HGlQRBOVKANHBLEWPz94nLsRltCwdgd7MLt+EJ5gcEUOzkPpptvrDE0JAZQtZ2f8Af0hET0hk1DOKCEELU/hoSKMzPUE6t8Qoe0D8UsoqkLPUAgB9SVVHpGsnyETEkJyAWfNR2qwBu/pFFXDpCQ/mJSoBjmUwsX9Hdu0V2dUor0ZuZi8SU8gWXN6KcgdKt1h3DsRPZWYTDSwJTs5rTS5iabxpCCyP5hFM1R2KSACPmIuSfEqFj+YiaVDaY4JG71bpBbJJK+zn/FCfPmO7lajW/qYr94tcWmhU+apLgFaiHqdL9Yqfu0VQGh0sOX6QnFlAzXBcFCKmlcgeFoH/AG977QvFkF5RIvKR6gEh+loHsyRFhbQ7EBi4hJIiaYKA/oIzMbfhMkpw8tNmAdxVzzGlyKi0EkTtybDYe0DpE0zGBUp2ASE5bNUOS9ou4PBzgohQCNQC5Kjtq5Z/aOOeux+N9HpszMWFQxcdClh6xg1JoRp9G0jooNKuWdyEEVsxsR7CxjncsO+9fn9YfF7C1SDXhDEtKLaqOrB21gfJLTZg2WoQW8LyCqSSSf6itmcJSdb9hAnFycmKWmj5gaW5g/4xSNcmIEOFrCZhc0KVD1oRBtCkqIYWcPYAb/WA/Cv6nMzEK+kGkFBJZJBqxegdv296ROfYo+SkpvpswLbdz12hipaSuozelflTvCMUuHawbcxJKBu5ANLNUbN7xMUG4vh5SS1Q5bTVnbUdYozpSQTZxr83ra8af+D5jVIDuxU7t8zWKvEcFnBygGlSGcFzT0DxZTC0wEiaBQHMOpt+xEikBRuH/O9tYgncPMsqPVu9aREA35fu8OLbQJ4jKKZywXDGxvaK2WLWLXmmqJu/4RCpBAc0EUXQ5Cpga394fjZiimWolwE5R2BtDZOHUs29YI4uSBIKP7Tm69fSsZmsGSDEiplC/e0NkgNCzUFuh+vR4zCaHhHDvNIoksAr4rAV016RuOGzJwUQZiVI+EJHPMDin3XPUP2jHTODKlJcKBAAqLs1XhuHxi0HMhwoVdix/A0jndSHi+J1FWElrQeYTCaEJISsLbUEgqFKONTHEZRZq1r9bR0DDcZQpaVLlFw1Stlh7lKiGah5fnGGTIBCtOZTVFn6Q8I8QylyD3g8JKZgNCFhqlhmBoWtVI0gBxMti5gFhMI9AQI2H2XyUqm4kKJtLZIJSVVVQN0FoyXiDDFOLxDVAmrvQs9KQIr5MLXxsLcMICw9mPsx3g+cSkWKRSnVgWAfW8BPDsvPiUAB6KLdkkxtTwuTMLTc0taaAgVoC6aavuNYnk7NGHJANc9x8J9NSauDsB+MIivRty1631Pw+5i/MwipfwkJcE5VuWrslzrY3hmO4OrJnISFFlZQlVjSg9X9IS0B4mST+DLEwjKsqSMvLzVe7gV2pv0iPFCYKIlLGY0JQan1F3B9423E8VKUEATggoUeVldjmazXcjQxAMdKTKWlKhNuTQgKGVyEnUvbesHoq8cTDeQtTpUitDUVNKKIOhFhAHiHD1oUQaVoI6XJm58zTPJYJSEqRmBOUZnWA29NH6w3jPB5MyVlzSzMSkEKb2DUJGrNSGU2mD6KaOLT0NMVu/zj2TMqtg5gr4g4GuSok2UTYfjsdP0iPg/CJmImJlyE+ZMXZIowuSSbDrHUnqyDi0RpSAOsMGISCQoEg5QQBdOvYx1Pg/2FqIH8ViG1KJSbdM6/qBA3xN9maMMtKELmLBzKBawBbm6gkd3EI5pGUGzl/lAFQBcAkA7h7xPJQXAFVEskM9Tb5tFrE+H56FEGUu5blNhevSD3hTwtNE5GImBSZcpSVuEuokHlIBBDPWu0CWSNdjKDs6difs0SqTL8qYpExKBmBIKZkwpAOZ61IariMevw4lObMry5yVEZFMxI0b7pNQCaVEdM4Rx+USP+IlklL8yQkEO1TmYFzZhGZ8d4rDTZiTImImTXab5YCmSwCSTYkK66jaJtKrRS60zCcRwgQ7JqWrWjt+sBcPwgkElQSMxbcgjNSNHNxikrUFJUUAFsgBqaurUUa1IphBUPhypDtQua9amHi9G4x7Jfs94nJkz50qdyompAzKoQUlwSbi7U6wD8VYVH8XP8tWdOYFKs2bMkh3cXi7isNlQvLLQXuVJJULAlJen6wnD+FJXLUqZloW+MZhQtQVal6wV3YquWh/hrDvOHKVJCTmoWYjXLWtQI2kniWZeVCRUFnzZgK1BVzWu5MAuGkSUKEolJURq5Ialz84tSbuFKBBBLu7bCvf8AKJTWykUkaHBY5QSUqQhRUoMoipofiKas1H0pHpeMWtVqgB3cFqhs1HApe7iK/BsYhCnXTM7fy+YEWF2s96WghicXJmKKZjkgA89D0DBtx7RFllRWxGCUWJIUoJSVWGYE3QU0AYlydYt8M8PiaSuaoISkhVJgdOlSLbgwIkzB8SUJCg4SolVDRyztqfeK2OkLWStS8zs5sSHswDQxJy+xr1cekoSEpIPdTuBqXJ7+sZ/HLlqmZwCFLrlfd3U9NdCGHtFKVIKFcinGSuZLXDNQ1ajWhErNXZk0NKk0IOw/NtoD/AeT9libhHlMUIUnoMzMwCQT3elXJ0iHg/DpeHmFcpBGbKFJUpyoXLBQrptelYrS8aSQQ9XIqzN0s7Qw4wSiFKBIUHSzOKkmqulPQQFyQnJNm9w/jmUlJyYactg9MgAHUlb76QJxniheNUlKsKqQiWVKClKCszjKzJDD4hvVhFDAYNCpZmpBGY5BZ2GpZqnpuYIYbDqQUhOXmcuXUWdtaPWNPM64lIYldlWaSgAFADDlUpRykmwYWNPzh4K1/ClSQogpyjNLUC7urR2etgYtzcH5bLIQVkOKOADa+o3i2vCLmJQpUwgMWCORiKObvX6kRJK0XsAcR8PKBL5UqU2gUGux2qLiB2JlKPIpSADyEAAFw+wZn33EFuL8QMmZlSqYWdySCFFnPKRT0gTIUVFRswAAcmr1Nd4faJSSsdiDlShOUaasaCoIa4PyEUiUkqDClMz2Pw01Dt+UETgyQHYkh3Y1qwBLv69IG4iQE5gEpA5qC7JayjUGorDxJSRQx2CVVKQAaAh2YCtf7o9PkgKHlJd0hyxd6OADRg8EpvKh2BLpDtVgWv8AOKstJIUl2cPQdd9KNFYzEUq6Iikiqgk8txVRYUv3MSLxBA+HqKNmZi5O9qx4Tc1KhyzvWrAu13AixjUpKdc0tIL2cq2A/wBMCT2JdlFeLUSk8wsBzNdj82Z4lmYoFXOOY6l7NqHrWPYrDUejhujk1B9HA9IsCVSrE0NfSM6Ftn//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53256" name="Picture 8" descr="http://otah2o.wikispaces.com/file/view/gigantism.jpg/225280568/199x378/gigantism.jpg"/>
          <p:cNvPicPr>
            <a:picLocks noChangeAspect="1" noChangeArrowheads="1"/>
          </p:cNvPicPr>
          <p:nvPr/>
        </p:nvPicPr>
        <p:blipFill>
          <a:blip r:embed="rId3" cstate="print"/>
          <a:srcRect/>
          <a:stretch>
            <a:fillRect/>
          </a:stretch>
        </p:blipFill>
        <p:spPr bwMode="auto">
          <a:xfrm>
            <a:off x="5638800" y="914400"/>
            <a:ext cx="2581275" cy="4903127"/>
          </a:xfrm>
          <a:prstGeom prst="rect">
            <a:avLst/>
          </a:prstGeom>
          <a:noFill/>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nejm.org/na101/home/literatum/publisher/mms/journals/content/nejm/1999/nejm_1999.340.issue-7/nejm199902183400705/production/images/large/nejm199902183400705_f1.jpeg"/>
          <p:cNvPicPr>
            <a:picLocks noChangeAspect="1" noChangeArrowheads="1"/>
          </p:cNvPicPr>
          <p:nvPr/>
        </p:nvPicPr>
        <p:blipFill>
          <a:blip r:embed="rId2" cstate="print"/>
          <a:srcRect/>
          <a:stretch>
            <a:fillRect/>
          </a:stretch>
        </p:blipFill>
        <p:spPr bwMode="auto">
          <a:xfrm>
            <a:off x="685800" y="609600"/>
            <a:ext cx="7671305" cy="5943600"/>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Hormon as a medication</a:t>
            </a:r>
            <a:endParaRPr lang="id-ID" dirty="0"/>
          </a:p>
        </p:txBody>
      </p:sp>
      <p:sp>
        <p:nvSpPr>
          <p:cNvPr id="3" name="Content Placeholder 2"/>
          <p:cNvSpPr>
            <a:spLocks noGrp="1"/>
          </p:cNvSpPr>
          <p:nvPr>
            <p:ph idx="1"/>
          </p:nvPr>
        </p:nvSpPr>
        <p:spPr/>
        <p:txBody>
          <a:bodyPr/>
          <a:lstStyle/>
          <a:p>
            <a:r>
              <a:rPr lang="en-US" dirty="0"/>
              <a:t>Many </a:t>
            </a:r>
            <a:r>
              <a:rPr lang="id-ID" dirty="0" smtClean="0"/>
              <a:t>hormones</a:t>
            </a:r>
            <a:r>
              <a:rPr lang="en-US" dirty="0"/>
              <a:t> and their analogues are used as medication</a:t>
            </a:r>
            <a:r>
              <a:rPr lang="en-US" dirty="0" smtClean="0"/>
              <a:t>.</a:t>
            </a:r>
            <a:endParaRPr lang="id-ID" dirty="0" smtClean="0"/>
          </a:p>
          <a:p>
            <a:r>
              <a:rPr lang="en-US" dirty="0" smtClean="0"/>
              <a:t> </a:t>
            </a:r>
            <a:r>
              <a:rPr lang="en-US" dirty="0"/>
              <a:t>The most commonly prescribed hormones are </a:t>
            </a:r>
            <a:r>
              <a:rPr lang="id-ID" dirty="0" smtClean="0"/>
              <a:t>estrogen</a:t>
            </a:r>
            <a:r>
              <a:rPr lang="en-US" dirty="0"/>
              <a:t> and </a:t>
            </a:r>
            <a:r>
              <a:rPr lang="en-US" dirty="0" err="1"/>
              <a:t>progestagens</a:t>
            </a:r>
            <a:r>
              <a:rPr lang="en-US" dirty="0"/>
              <a:t> (as methods of hormonal contraception and as HRT), </a:t>
            </a:r>
            <a:r>
              <a:rPr lang="en-US" dirty="0" err="1"/>
              <a:t>thyroxine</a:t>
            </a:r>
            <a:r>
              <a:rPr lang="en-US" dirty="0"/>
              <a:t> (as </a:t>
            </a:r>
            <a:r>
              <a:rPr lang="en-US" dirty="0" err="1"/>
              <a:t>levothyroxine</a:t>
            </a:r>
            <a:r>
              <a:rPr lang="en-US" dirty="0"/>
              <a:t>, for </a:t>
            </a:r>
            <a:r>
              <a:rPr lang="id-ID" dirty="0" smtClean="0"/>
              <a:t>hypothyroidsm</a:t>
            </a:r>
            <a:r>
              <a:rPr lang="en-US" dirty="0" smtClean="0"/>
              <a:t>) </a:t>
            </a:r>
            <a:r>
              <a:rPr lang="en-US" dirty="0"/>
              <a:t>and steroids (for </a:t>
            </a:r>
            <a:r>
              <a:rPr lang="id-ID" dirty="0" smtClean="0"/>
              <a:t>autoimune disease</a:t>
            </a:r>
            <a:r>
              <a:rPr lang="en-US" dirty="0"/>
              <a:t> and several respiratory disorders). </a:t>
            </a:r>
            <a:endParaRPr lang="id-ID"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effectLst/>
              </a:rPr>
              <a:t>insulin</a:t>
            </a:r>
            <a:r>
              <a:rPr lang="en-US" dirty="0" smtClean="0">
                <a:effectLst/>
              </a:rPr>
              <a:t> is used by many diabetics.</a:t>
            </a:r>
            <a:endParaRPr lang="id-ID" dirty="0" smtClean="0">
              <a:effectLst/>
            </a:endParaRPr>
          </a:p>
          <a:p>
            <a:r>
              <a:rPr lang="en-US" dirty="0" smtClean="0">
                <a:effectLst/>
              </a:rPr>
              <a:t> Local preparations for use in otolaryngology often contain pharmacologic equivalents of </a:t>
            </a:r>
            <a:r>
              <a:rPr lang="id-ID" dirty="0" smtClean="0">
                <a:effectLst/>
              </a:rPr>
              <a:t>adrenalin</a:t>
            </a:r>
          </a:p>
          <a:p>
            <a:r>
              <a:rPr lang="en-US" dirty="0" smtClean="0">
                <a:effectLst/>
              </a:rPr>
              <a:t>steroid and </a:t>
            </a:r>
            <a:r>
              <a:rPr lang="id-ID" dirty="0" smtClean="0">
                <a:effectLst/>
              </a:rPr>
              <a:t>vitamin D </a:t>
            </a:r>
            <a:r>
              <a:rPr lang="en-US" dirty="0" smtClean="0">
                <a:effectLst/>
              </a:rPr>
              <a:t>creams are used extensively in dermatological practice.</a:t>
            </a:r>
            <a:endParaRPr lang="id-ID" dirty="0" smtClean="0">
              <a:effectLst/>
            </a:endParaRPr>
          </a:p>
          <a:p>
            <a:endParaRPr lang="id-ID"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en-US" dirty="0"/>
              <a:t>A "pharmacologic dose" of a </a:t>
            </a:r>
            <a:r>
              <a:rPr lang="en-US" dirty="0">
                <a:hlinkClick r:id="rId2"/>
              </a:rPr>
              <a:t>hormone</a:t>
            </a:r>
            <a:r>
              <a:rPr lang="en-US" dirty="0"/>
              <a:t> is a medical usage referring to an amount of a hormone far greater than naturally occurs in a healthy body. </a:t>
            </a:r>
            <a:endParaRPr lang="id-ID" dirty="0" smtClean="0"/>
          </a:p>
          <a:p>
            <a:r>
              <a:rPr lang="en-US" dirty="0" smtClean="0"/>
              <a:t>The </a:t>
            </a:r>
            <a:r>
              <a:rPr lang="en-US" dirty="0"/>
              <a:t>effects of pharmacologic doses of hormones may be different from responses to naturally-occurring amounts and may be therapeutically useful</a:t>
            </a:r>
            <a:r>
              <a:rPr lang="en-US" dirty="0" smtClean="0"/>
              <a:t>.</a:t>
            </a:r>
            <a:endParaRPr lang="id-ID" dirty="0" smtClean="0"/>
          </a:p>
          <a:p>
            <a:pPr>
              <a:buNone/>
            </a:pPr>
            <a:r>
              <a:rPr lang="en-US" dirty="0" smtClean="0"/>
              <a:t>.</a:t>
            </a:r>
            <a:endParaRPr lang="id-ID"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en-US" dirty="0" smtClean="0"/>
              <a:t>An example is the ability of pharmacologic doses of </a:t>
            </a:r>
            <a:r>
              <a:rPr lang="en-US" dirty="0" err="1" smtClean="0"/>
              <a:t>glucocorticoid</a:t>
            </a:r>
            <a:r>
              <a:rPr lang="en-US" dirty="0" smtClean="0"/>
              <a:t> to suppress inflammation</a:t>
            </a:r>
            <a:endParaRPr lang="id-ID"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1215</TotalTime>
  <Words>2298</Words>
  <Application>Microsoft Office PowerPoint</Application>
  <PresentationFormat>On-screen Show (4:3)</PresentationFormat>
  <Paragraphs>302</Paragraphs>
  <Slides>97</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99" baseType="lpstr">
      <vt:lpstr>Median</vt:lpstr>
      <vt:lpstr>CorelDRAW</vt:lpstr>
      <vt:lpstr>Introduction to endocrinology</vt:lpstr>
      <vt:lpstr>Slide 2</vt:lpstr>
      <vt:lpstr>Arnold A Berthold  (1803-1861) </vt:lpstr>
      <vt:lpstr>Ablation and replacement</vt:lpstr>
      <vt:lpstr>Slide 5</vt:lpstr>
      <vt:lpstr>Slide 6</vt:lpstr>
      <vt:lpstr>Slide 7</vt:lpstr>
      <vt:lpstr>Ernest Henry Starling  (1866-1927)</vt:lpstr>
      <vt:lpstr>Slide 9</vt:lpstr>
      <vt:lpstr>Jim Ferguson 1947-2002</vt:lpstr>
      <vt:lpstr>Slide 11</vt:lpstr>
      <vt:lpstr>Slide 12</vt:lpstr>
      <vt:lpstr>Slide 13</vt:lpstr>
      <vt:lpstr>Slide 14</vt:lpstr>
      <vt:lpstr>Slide 15</vt:lpstr>
      <vt:lpstr>Slide 16</vt:lpstr>
      <vt:lpstr>Slide 17</vt:lpstr>
      <vt:lpstr>Slide 18</vt:lpstr>
      <vt:lpstr>Hormones travel via the bloodstream to target cells</vt:lpstr>
      <vt:lpstr>Slide 20</vt:lpstr>
      <vt:lpstr>Nervous system</vt:lpstr>
      <vt:lpstr>Communication             Pathways</vt:lpstr>
      <vt:lpstr>Communication             Pathways</vt:lpstr>
      <vt:lpstr>Slide 24</vt:lpstr>
      <vt:lpstr>Slide 25</vt:lpstr>
      <vt:lpstr>Slide 26</vt:lpstr>
      <vt:lpstr>Slide 27</vt:lpstr>
      <vt:lpstr>Signal from the nervous system</vt:lpstr>
      <vt:lpstr>Chemical changes in the blood</vt:lpstr>
      <vt:lpstr>Others / hormones</vt:lpstr>
      <vt:lpstr>Endocrine system maintains homeostasis</vt:lpstr>
      <vt:lpstr>Principal functions of the endocrine system</vt:lpstr>
      <vt:lpstr>Slide 33</vt:lpstr>
      <vt:lpstr>Slide 34</vt:lpstr>
      <vt:lpstr>Slide 35</vt:lpstr>
      <vt:lpstr>Slide 36</vt:lpstr>
      <vt:lpstr>Slide 37</vt:lpstr>
      <vt:lpstr>Slide 38</vt:lpstr>
      <vt:lpstr>Slide 39</vt:lpstr>
      <vt:lpstr>Endocrine and exocrine </vt:lpstr>
      <vt:lpstr>Exocrine and endocrine capability</vt:lpstr>
      <vt:lpstr>Slide 42</vt:lpstr>
      <vt:lpstr>Slide 43</vt:lpstr>
      <vt:lpstr>Mix interaction cytokine-hormone-neural system </vt:lpstr>
      <vt:lpstr>Hypothalamus-hypophysis-adrenal axis</vt:lpstr>
      <vt:lpstr>Hypothalamus-hypophysis-gonad axis</vt:lpstr>
      <vt:lpstr>Hypothalamus-hypophysis-thyroid axis</vt:lpstr>
      <vt:lpstr>HPA axis and other system </vt:lpstr>
      <vt:lpstr>Up and down regulation of hormone receptors</vt:lpstr>
      <vt:lpstr>Slide 50</vt:lpstr>
      <vt:lpstr>Slide 51</vt:lpstr>
      <vt:lpstr>Slide 52</vt:lpstr>
      <vt:lpstr>Slide 53</vt:lpstr>
      <vt:lpstr>Slide 54</vt:lpstr>
      <vt:lpstr>       Hormone Classification</vt:lpstr>
      <vt:lpstr>       Hormone Classification</vt:lpstr>
      <vt:lpstr>        Hormone Classification</vt:lpstr>
      <vt:lpstr>Communication         Hormone Classification</vt:lpstr>
      <vt:lpstr>         Hormone Classification</vt:lpstr>
      <vt:lpstr>         Hormone Classification</vt:lpstr>
      <vt:lpstr>Communication         Hormone Classification</vt:lpstr>
      <vt:lpstr>Slide 62</vt:lpstr>
      <vt:lpstr>         Hormone Classification</vt:lpstr>
      <vt:lpstr>     Hormone Classification</vt:lpstr>
      <vt:lpstr>        Hormone Classification</vt:lpstr>
      <vt:lpstr>Slide 66</vt:lpstr>
      <vt:lpstr>The endocrine system has 5 general functions: </vt:lpstr>
      <vt:lpstr>Communication      Hormones</vt:lpstr>
      <vt:lpstr>Communication       Hormones</vt:lpstr>
      <vt:lpstr>Slide 70</vt:lpstr>
      <vt:lpstr>Slide 71</vt:lpstr>
      <vt:lpstr>Slide 72</vt:lpstr>
      <vt:lpstr>      Hormones</vt:lpstr>
      <vt:lpstr>Slide 74</vt:lpstr>
      <vt:lpstr>Feedback Control of Hormone Production</vt:lpstr>
      <vt:lpstr>Negative feedback</vt:lpstr>
      <vt:lpstr>An example of a feedback loop</vt:lpstr>
      <vt:lpstr>Slide 78</vt:lpstr>
      <vt:lpstr>Slide 79</vt:lpstr>
      <vt:lpstr>Slide 80</vt:lpstr>
      <vt:lpstr>Slide 81</vt:lpstr>
      <vt:lpstr>The Parathyroid Glands</vt:lpstr>
      <vt:lpstr>Parathyroids (two types of cells)</vt:lpstr>
      <vt:lpstr>Function of PTH  (parathyroid hormone or “parathormone”)</vt:lpstr>
      <vt:lpstr>Slide 85</vt:lpstr>
      <vt:lpstr>Slide 86</vt:lpstr>
      <vt:lpstr>Slide 87</vt:lpstr>
      <vt:lpstr>Slide 88</vt:lpstr>
      <vt:lpstr>Types of endocrine disease</vt:lpstr>
      <vt:lpstr>Slide 90</vt:lpstr>
      <vt:lpstr>Slide 91</vt:lpstr>
      <vt:lpstr>Slide 92</vt:lpstr>
      <vt:lpstr>Slide 93</vt:lpstr>
      <vt:lpstr>Hormon as a medication</vt:lpstr>
      <vt:lpstr>Slide 95</vt:lpstr>
      <vt:lpstr>Slide 96</vt:lpstr>
      <vt:lpstr>Slide 97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endocrinology</dc:title>
  <dc:creator>acer</dc:creator>
  <cp:lastModifiedBy>FAAL TU2</cp:lastModifiedBy>
  <cp:revision>52</cp:revision>
  <dcterms:created xsi:type="dcterms:W3CDTF">2014-09-14T14:20:33Z</dcterms:created>
  <dcterms:modified xsi:type="dcterms:W3CDTF">2018-02-12T02:07:30Z</dcterms:modified>
</cp:coreProperties>
</file>