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sldIdLst>
    <p:sldId id="256" r:id="rId2"/>
    <p:sldId id="257" r:id="rId3"/>
    <p:sldId id="263" r:id="rId4"/>
    <p:sldId id="264" r:id="rId5"/>
    <p:sldId id="258" r:id="rId6"/>
    <p:sldId id="265" r:id="rId7"/>
    <p:sldId id="259" r:id="rId8"/>
    <p:sldId id="266" r:id="rId9"/>
    <p:sldId id="260" r:id="rId10"/>
    <p:sldId id="267" r:id="rId11"/>
    <p:sldId id="261" r:id="rId12"/>
    <p:sldId id="268" r:id="rId13"/>
    <p:sldId id="269" r:id="rId14"/>
    <p:sldId id="272" r:id="rId15"/>
    <p:sldId id="271" r:id="rId16"/>
    <p:sldId id="262" r:id="rId17"/>
    <p:sldId id="274" r:id="rId18"/>
    <p:sldId id="273" r:id="rId19"/>
    <p:sldId id="275" r:id="rId20"/>
    <p:sldId id="291"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8" r:id="rId39"/>
    <p:sldId id="300" r:id="rId40"/>
    <p:sldId id="303" r:id="rId41"/>
    <p:sldId id="304" r:id="rId42"/>
    <p:sldId id="305" r:id="rId43"/>
    <p:sldId id="306" r:id="rId44"/>
    <p:sldId id="307" r:id="rId45"/>
    <p:sldId id="308" r:id="rId46"/>
    <p:sldId id="309" r:id="rId47"/>
    <p:sldId id="310"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3" d="100"/>
          <a:sy n="93" d="100"/>
        </p:scale>
        <p:origin x="-13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A7B5899-D233-4A31-8F63-9E32660B7176}" type="datetimeFigureOut">
              <a:rPr lang="en-US"/>
              <a:pPr>
                <a:defRPr/>
              </a:pPr>
              <a:t>10/27/14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B66EB6E-209D-476C-8C08-46F01A1FC732}" type="slidenum">
              <a:rPr lang="en-US"/>
              <a:pPr>
                <a:defRPr/>
              </a:pPr>
              <a:t>‹#›</a:t>
            </a:fld>
            <a:endParaRPr lang="en-US"/>
          </a:p>
        </p:txBody>
      </p:sp>
    </p:spTree>
    <p:extLst>
      <p:ext uri="{BB962C8B-B14F-4D97-AF65-F5344CB8AC3E}">
        <p14:creationId xmlns:p14="http://schemas.microsoft.com/office/powerpoint/2010/main" val="2566544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CB810D-E885-4060-9F3E-B588004A30B5}" type="slidenum">
              <a:rPr lang="en-US" smtClean="0"/>
              <a:pPr/>
              <a:t>19</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d-ID" smtClean="0"/>
              <a:t>Homeostasis – Digestive system</a:t>
            </a:r>
          </a:p>
          <a:p>
            <a:pPr eaLnBrk="1" hangingPunct="1">
              <a:spcBef>
                <a:spcPct val="0"/>
              </a:spcBef>
            </a:pPr>
            <a:r>
              <a:rPr lang="id-ID" smtClean="0"/>
              <a:t>Digestive system contributes to homeostasis by transfering nutrients, water, and electrolytes from the external environment to the internal environment</a:t>
            </a:r>
          </a:p>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68AAC-C32B-48CB-9AEF-22B183BEAB9F}" type="slidenum">
              <a:rPr lang="en-US"/>
              <a:pPr/>
              <a:t>35</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A48D8-6512-466A-ABC6-28DB01326C7B}" type="slidenum">
              <a:rPr lang="en-US"/>
              <a:pPr/>
              <a:t>36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0DE4C-E490-44BE-BBA3-D21A3E15CFA8}" type="slidenum">
              <a:rPr lang="en-US"/>
              <a:pPr/>
              <a:t>37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F1EF6-D311-4869-9F83-474E9326F21E}" type="slidenum">
              <a:rPr lang="en-US"/>
              <a:pPr/>
              <a:t>38</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2EB35-519F-41B5-912B-9C135EA87FF9}" type="slidenum">
              <a:rPr lang="en-US"/>
              <a:pPr/>
              <a:t>39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D795F8-E81A-4105-A9A2-0C9A51CC7BCF}" type="slidenum">
              <a:rPr lang="en-US"/>
              <a:pPr/>
              <a:t>40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E9F61-A82B-4C76-ACE5-61E0EE257C5F}" type="slidenum">
              <a:rPr lang="en-US"/>
              <a:pPr/>
              <a:t>41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53A11-0798-4C3B-9860-1CEDDFBAA793}" type="slidenum">
              <a:rPr lang="en-US"/>
              <a:pPr/>
              <a:t>42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AD7A2-DDC0-4F4F-BC33-29A269A795BD}" type="slidenum">
              <a:rPr lang="en-US"/>
              <a:pPr/>
              <a:t>43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4F949-0CF1-40FE-8A42-6ED8D8566362}" type="slidenum">
              <a:rPr lang="en-US"/>
              <a:pPr/>
              <a:t>44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4888C3-F3CA-4ADE-93D4-BB873AC2DA97}" type="slidenum">
              <a:rPr lang="en-US" smtClean="0"/>
              <a:pPr/>
              <a:t>21</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id-ID" b="1" smtClean="0"/>
              <a:t>The network</a:t>
            </a:r>
          </a:p>
          <a:p>
            <a:pPr algn="just" eaLnBrk="1" hangingPunct="1">
              <a:spcBef>
                <a:spcPct val="0"/>
              </a:spcBef>
            </a:pPr>
            <a:r>
              <a:rPr lang="en-US" smtClean="0"/>
              <a:t>The digestive system is a series of hollow organs joined in a long, twisting tube from the mouth to the anus (</a:t>
            </a:r>
            <a:r>
              <a:rPr lang="id-ID" smtClean="0">
                <a:sym typeface="Wingdings" pitchFamily="2" charset="2"/>
              </a:rPr>
              <a:t> </a:t>
            </a:r>
            <a:r>
              <a:rPr lang="en-US" smtClean="0"/>
              <a:t>see </a:t>
            </a:r>
            <a:r>
              <a:rPr lang="id-ID" smtClean="0"/>
              <a:t>slide 2</a:t>
            </a:r>
            <a:r>
              <a:rPr lang="en-US" smtClean="0"/>
              <a:t>). </a:t>
            </a:r>
            <a:endParaRPr lang="id-ID" smtClean="0"/>
          </a:p>
          <a:p>
            <a:pPr algn="just" eaLnBrk="1" hangingPunct="1">
              <a:spcBef>
                <a:spcPct val="0"/>
              </a:spcBef>
            </a:pPr>
            <a:r>
              <a:rPr lang="en-US" smtClean="0"/>
              <a:t>Inside this tube is a lining called the mucosa. In the mouth, stomach, and small intestine, the mucosa contains tiny glands that produce juices to help digest food</a:t>
            </a:r>
            <a:r>
              <a:rPr lang="id-ID" smtClean="0"/>
              <a:t> (</a:t>
            </a:r>
            <a:r>
              <a:rPr lang="id-ID" smtClean="0">
                <a:sym typeface="Wingdings" pitchFamily="2" charset="2"/>
              </a:rPr>
              <a:t> </a:t>
            </a:r>
            <a:r>
              <a:rPr lang="id-ID" smtClean="0"/>
              <a:t>rememorize: histology of the GI tissue)</a:t>
            </a:r>
            <a:r>
              <a:rPr lang="en-US" smtClean="0"/>
              <a:t>.</a:t>
            </a:r>
          </a:p>
          <a:p>
            <a:pPr algn="just" eaLnBrk="1" hangingPunct="1">
              <a:spcBef>
                <a:spcPct val="0"/>
              </a:spcBef>
            </a:pPr>
            <a:r>
              <a:rPr lang="en-US" smtClean="0"/>
              <a:t>Two solid organs, the liver and the pancreas, produce digestive juices that reach the intestine through small tubes. </a:t>
            </a:r>
            <a:endParaRPr lang="id-ID" smtClean="0"/>
          </a:p>
          <a:p>
            <a:pPr algn="just" eaLnBrk="1" hangingPunct="1">
              <a:spcBef>
                <a:spcPct val="0"/>
              </a:spcBef>
            </a:pPr>
            <a:r>
              <a:rPr lang="en-US" smtClean="0"/>
              <a:t>In addition, parts of other organ systems (for instance, nerves and blood) play a major role in the digestive system.</a:t>
            </a:r>
          </a:p>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CDA5C-CF14-4572-910E-D784CAC4E73B}" type="slidenum">
              <a:rPr lang="en-US"/>
              <a:pPr/>
              <a:t>45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F4BF2-7C92-4F5E-8EA7-1FB544FCEE22}" type="slidenum">
              <a:rPr lang="en-US"/>
              <a:pPr/>
              <a:t>46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A9639-1CE7-41F0-8861-C51442E5D09C}" type="slidenum">
              <a:rPr lang="en-US"/>
              <a:pPr/>
              <a:t>47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6262D0B-EDB4-49E1-AE6A-DB1C4B313CA2}" type="slidenum">
              <a:rPr lang="en-US" smtClean="0"/>
              <a:pPr/>
              <a:t>26</a:t>
            </a:fld>
            <a:endParaRPr lang="en-US"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fontAlgn="t" hangingPunct="1">
              <a:spcBef>
                <a:spcPct val="0"/>
              </a:spcBef>
            </a:pPr>
            <a:r>
              <a:rPr lang="en-US" b="1" smtClean="0"/>
              <a:t>Why is digestion important?</a:t>
            </a:r>
            <a:endParaRPr lang="id-ID" b="1" smtClean="0"/>
          </a:p>
          <a:p>
            <a:pPr algn="just" eaLnBrk="1" fontAlgn="t" hangingPunct="1">
              <a:spcBef>
                <a:spcPct val="0"/>
              </a:spcBef>
            </a:pPr>
            <a:r>
              <a:rPr lang="en-US" smtClean="0"/>
              <a:t/>
            </a:r>
            <a:br>
              <a:rPr lang="en-US" smtClean="0"/>
            </a:br>
            <a:r>
              <a:rPr lang="en-US" smtClean="0"/>
              <a:t>When we eat such things as bread, meat, and vegetables, they are not in a form that the body can use as nourishment. Our food and drink must be changed into smaller molecules of nutrients before they can be absorbed into the blood and carried to cells throughout the body. Digestion is the process by which food and drink are broken down into their smallest parts so that the body can use them to build and nourish cells and to provide energy.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55A0570-1272-459C-8B73-C60EF7FC3C6C}" type="slidenum">
              <a:rPr lang="en-US" smtClean="0"/>
              <a:pPr/>
              <a:t>27</a:t>
            </a:fld>
            <a:endParaRPr 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US" b="1" smtClean="0"/>
              <a:t>How is food digested?</a:t>
            </a:r>
            <a:endParaRPr lang="id-ID" b="1" smtClean="0"/>
          </a:p>
          <a:p>
            <a:pPr algn="just" eaLnBrk="1" hangingPunct="1">
              <a:spcBef>
                <a:spcPct val="0"/>
              </a:spcBef>
            </a:pPr>
            <a:r>
              <a:rPr lang="en-US" smtClean="0"/>
              <a:t/>
            </a:r>
            <a:br>
              <a:rPr lang="en-US" smtClean="0"/>
            </a:br>
            <a:r>
              <a:rPr lang="en-US" smtClean="0"/>
              <a:t>Digestion involves the mixing of food, its movement through the digestive tract, and the chemical breakdown of the large molecules of food into smaller molecules. Digestion begins in the mouth, when we chew and swallow, and is completed in the small intestine. The chemical process varies somewhat for different kinds of food.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F2FE0FA-3278-47B9-9766-2BD693E7A32F}" type="slidenum">
              <a:rPr lang="en-US" smtClean="0"/>
              <a:pPr/>
              <a:t>29</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1" smtClean="0"/>
              <a:t>Movement of Food Through the System </a:t>
            </a:r>
            <a:r>
              <a:rPr lang="en-US" smtClean="0"/>
              <a:t/>
            </a:r>
            <a:br>
              <a:rPr lang="en-US" smtClean="0"/>
            </a:br>
            <a:endParaRPr lang="id-ID" smtClean="0"/>
          </a:p>
          <a:p>
            <a:pPr algn="just" eaLnBrk="1" hangingPunct="1">
              <a:spcBef>
                <a:spcPct val="0"/>
              </a:spcBef>
            </a:pPr>
            <a:r>
              <a:rPr lang="en-US" smtClean="0"/>
              <a:t>The large, hollow organs of the digestive system contain muscle that enables their walls to move. The movement of organ walls can propel food and liquid and also can mix the contents within each organ. Typical movement of the esophagus, stomach, and intestine is called </a:t>
            </a:r>
            <a:r>
              <a:rPr lang="en-US" u="sng" smtClean="0"/>
              <a:t>peristalsis</a:t>
            </a:r>
            <a:r>
              <a:rPr lang="en-US" smtClean="0"/>
              <a:t>. The action of peristalsis looks like an ocean wave moving through the muscle. The muscle of the organ produces a narrowing and then propels the narrowed portion slowly down the length of the organ. These waves of narrowing push the food and fluid in front of them through each hollow organ.</a:t>
            </a:r>
          </a:p>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8074906-8B1D-49D6-BD74-4D8D7EFF0156}" type="slidenum">
              <a:rPr lang="en-US" smtClean="0"/>
              <a:pPr/>
              <a:t>30</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How is the digestive process controlled?</a:t>
            </a:r>
            <a:endParaRPr lang="en-US" b="1" i="1" smtClean="0"/>
          </a:p>
          <a:p>
            <a:pPr algn="just" eaLnBrk="1" hangingPunct="1">
              <a:spcBef>
                <a:spcPct val="0"/>
              </a:spcBef>
            </a:pPr>
            <a:r>
              <a:rPr lang="en-US" b="1" i="1" smtClean="0"/>
              <a:t>Hormone Regulators </a:t>
            </a:r>
            <a:endParaRPr lang="id-ID" b="1" i="1" smtClean="0"/>
          </a:p>
          <a:p>
            <a:pPr algn="just" eaLnBrk="1" hangingPunct="1">
              <a:spcBef>
                <a:spcPct val="0"/>
              </a:spcBef>
            </a:pPr>
            <a:r>
              <a:rPr lang="en-US" b="1" i="1" smtClean="0"/>
              <a:t/>
            </a:r>
            <a:br>
              <a:rPr lang="en-US" b="1" i="1" smtClean="0"/>
            </a:br>
            <a:r>
              <a:rPr lang="en-US" smtClean="0"/>
              <a:t>A fascinating feature of the digestive system is that it contains its own regulators. The major hormones that control the functions of the digestive system are produced and released by cells in the mucosa of the stomach and small intestine. These hormones are released into the blood of the digestive tract, travel back to the heart and through the arteries, and return to the digestive system, where they stimulate digestive juices and cause organ movement. </a:t>
            </a:r>
          </a:p>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FAB2DD-BAC5-423E-AF04-34546971B7E6}" type="slidenum">
              <a:rPr lang="en-US" smtClean="0"/>
              <a:pPr/>
              <a:t>32</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8C20015-5767-44EC-8046-3ED6FFB70A10}" type="slidenum">
              <a:rPr lang="en-US" smtClean="0"/>
              <a:pPr/>
              <a:t>33</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5362CA0-043F-4DE6-8E91-35223674EE8F}" type="slidenum">
              <a:rPr lang="en-US" smtClean="0"/>
              <a:pPr/>
              <a:t>34</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2765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765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D72C7BB6-0624-4698-88CA-3743250117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561788C-585E-430C-9DE3-2C11422B5C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791813C-D272-4A5A-9993-D11C42A412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8BB5BFB-482E-4357-B2A2-F8373DBE2C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1194BA6-69AC-4B5D-833D-05D1A7B969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FF12745-5C3B-4B3A-A747-0D4BEB48D8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3872FB9-85B7-415F-92BD-452F595935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230EE13-C7F0-45F4-96DC-5C980A2918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48AFBE6B-FA87-4C7F-B071-270DAC5656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B04CA30-068C-4460-B550-138DAB98FC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EC9758E-BD82-4FE2-81C0-DF1F3C230C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376BA78-E7E4-4F63-BEDC-A10409E883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242175" cy="1981200"/>
            <a:chOff x="0" y="0"/>
            <a:chExt cx="4562" cy="1248"/>
          </a:xfrm>
        </p:grpSpPr>
        <p:sp>
          <p:nvSpPr>
            <p:cNvPr id="2662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2662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2662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3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2663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2663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D90500FA-9DB5-4CE2-8F6D-1FC4A33813F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7"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5" Type="http://schemas.openxmlformats.org/officeDocument/2006/relationships/image" Target="../media/image19.w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8.wmf"/></Relationships>
</file>

<file path=ppt/slides/_rels/slide44.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838200"/>
            <a:ext cx="7696200" cy="2514600"/>
          </a:xfrm>
        </p:spPr>
        <p:txBody>
          <a:bodyPr/>
          <a:lstStyle/>
          <a:p>
            <a:pPr eaLnBrk="1" hangingPunct="1">
              <a:defRPr/>
            </a:pPr>
            <a:r>
              <a:rPr lang="en-US" sz="3800" dirty="0" smtClean="0"/>
              <a:t/>
            </a:r>
            <a:br>
              <a:rPr lang="en-US" sz="3800" dirty="0" smtClean="0"/>
            </a:br>
            <a:r>
              <a:rPr lang="en-US" sz="3800" dirty="0" smtClean="0"/>
              <a:t/>
            </a:r>
            <a:br>
              <a:rPr lang="en-US" sz="3800" dirty="0" smtClean="0"/>
            </a:br>
            <a:r>
              <a:rPr lang="en-US" sz="3800" dirty="0" smtClean="0"/>
              <a:t/>
            </a:r>
            <a:br>
              <a:rPr lang="en-US" sz="3800" dirty="0" smtClean="0"/>
            </a:br>
            <a:r>
              <a:rPr lang="en-US" sz="3800" dirty="0" smtClean="0">
                <a:latin typeface="Berlin Sans FB" pitchFamily="34" charset="0"/>
              </a:rPr>
              <a:t/>
            </a:r>
            <a:br>
              <a:rPr lang="en-US" sz="3800" dirty="0" smtClean="0">
                <a:latin typeface="Berlin Sans FB" pitchFamily="34" charset="0"/>
              </a:rPr>
            </a:br>
            <a:r>
              <a:rPr lang="en-US" sz="3800" dirty="0" smtClean="0">
                <a:latin typeface="Berlin Sans FB" pitchFamily="34" charset="0"/>
              </a:rPr>
              <a:t>BEHAVIOUR &amp; HOMEOSTASIS</a:t>
            </a:r>
            <a:r>
              <a:rPr lang="en-US" sz="4800" dirty="0" smtClean="0"/>
              <a:t/>
            </a:r>
            <a:br>
              <a:rPr lang="en-US" sz="4800" dirty="0" smtClean="0"/>
            </a:br>
            <a:endParaRPr lang="en-US" sz="4800" dirty="0" smtClean="0"/>
          </a:p>
        </p:txBody>
      </p:sp>
      <p:sp>
        <p:nvSpPr>
          <p:cNvPr id="2051" name="Rectangle 3"/>
          <p:cNvSpPr>
            <a:spLocks noGrp="1" noChangeArrowheads="1"/>
          </p:cNvSpPr>
          <p:nvPr>
            <p:ph type="subTitle" idx="1"/>
          </p:nvPr>
        </p:nvSpPr>
        <p:spPr/>
        <p:txBody>
          <a:bodyPr/>
          <a:lstStyle/>
          <a:p>
            <a:pPr eaLnBrk="1" hangingPunct="1">
              <a:defRPr/>
            </a:pPr>
            <a:r>
              <a:rPr lang="en-US" dirty="0" err="1" smtClean="0">
                <a:latin typeface="Berlin Sans FB" pitchFamily="34" charset="0"/>
              </a:rPr>
              <a:t>Andreanyta</a:t>
            </a:r>
            <a:r>
              <a:rPr lang="en-US" dirty="0" smtClean="0">
                <a:latin typeface="Berlin Sans FB" pitchFamily="34" charset="0"/>
              </a:rPr>
              <a:t> </a:t>
            </a:r>
            <a:r>
              <a:rPr lang="en-US" dirty="0" err="1" smtClean="0">
                <a:latin typeface="Berlin Sans FB" pitchFamily="34" charset="0"/>
              </a:rPr>
              <a:t>Meliala</a:t>
            </a:r>
            <a:r>
              <a:rPr lang="en-US" dirty="0" smtClean="0">
                <a:latin typeface="Berlin Sans FB" pitchFamily="34" charset="0"/>
              </a:rPr>
              <a:t>, </a:t>
            </a:r>
            <a:r>
              <a:rPr lang="en-US" dirty="0" err="1" smtClean="0">
                <a:latin typeface="Berlin Sans FB" pitchFamily="34" charset="0"/>
              </a:rPr>
              <a:t>Dr.,Ph.D</a:t>
            </a:r>
            <a:r>
              <a:rPr lang="en-US" dirty="0" smtClean="0">
                <a:latin typeface="Berlin Sans FB" pitchFamily="34" charset="0"/>
              </a:rPr>
              <a:t>., AIFM</a:t>
            </a:r>
          </a:p>
          <a:p>
            <a:pPr eaLnBrk="1" hangingPunct="1">
              <a:defRPr/>
            </a:pPr>
            <a:r>
              <a:rPr lang="en-US" dirty="0" err="1" smtClean="0">
                <a:latin typeface="Berlin Sans FB" pitchFamily="34" charset="0"/>
              </a:rPr>
              <a:t>Bagian</a:t>
            </a:r>
            <a:r>
              <a:rPr lang="en-US" dirty="0" smtClean="0">
                <a:latin typeface="Berlin Sans FB" pitchFamily="34" charset="0"/>
              </a:rPr>
              <a:t> </a:t>
            </a:r>
            <a:r>
              <a:rPr lang="en-US" dirty="0" err="1" smtClean="0">
                <a:latin typeface="Berlin Sans FB" pitchFamily="34" charset="0"/>
              </a:rPr>
              <a:t>Ilmu</a:t>
            </a:r>
            <a:r>
              <a:rPr lang="en-US" dirty="0" smtClean="0">
                <a:latin typeface="Berlin Sans FB" pitchFamily="34" charset="0"/>
              </a:rPr>
              <a:t> </a:t>
            </a:r>
            <a:r>
              <a:rPr lang="en-US" dirty="0" err="1" smtClean="0">
                <a:latin typeface="Berlin Sans FB" pitchFamily="34" charset="0"/>
              </a:rPr>
              <a:t>Faal</a:t>
            </a:r>
            <a:endParaRPr lang="en-US" dirty="0" smtClean="0">
              <a:latin typeface="Berlin Sans FB" pitchFamily="34" charset="0"/>
            </a:endParaRPr>
          </a:p>
          <a:p>
            <a:pPr eaLnBrk="1" hangingPunct="1">
              <a:defRPr/>
            </a:pPr>
            <a:r>
              <a:rPr lang="en-US" dirty="0" smtClean="0">
                <a:latin typeface="Berlin Sans FB" pitchFamily="34" charset="0"/>
              </a:rPr>
              <a:t>FK - UGM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2-02-2008 9-47-25_0006"/>
          <p:cNvPicPr>
            <a:picLocks noChangeAspect="1" noChangeArrowheads="1"/>
          </p:cNvPicPr>
          <p:nvPr/>
        </p:nvPicPr>
        <p:blipFill>
          <a:blip r:embed="rId2"/>
          <a:srcRect/>
          <a:stretch>
            <a:fillRect/>
          </a:stretch>
        </p:blipFill>
        <p:spPr bwMode="auto">
          <a:xfrm>
            <a:off x="1371600" y="228600"/>
            <a:ext cx="6473825" cy="63928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defRPr/>
            </a:pPr>
            <a:r>
              <a:rPr lang="en-US" smtClean="0"/>
              <a:t>HOMEOSTASIS</a:t>
            </a:r>
          </a:p>
        </p:txBody>
      </p:sp>
      <p:sp>
        <p:nvSpPr>
          <p:cNvPr id="7172" name="Rectangle 4"/>
          <p:cNvSpPr>
            <a:spLocks noGrp="1" noChangeArrowheads="1"/>
          </p:cNvSpPr>
          <p:nvPr>
            <p:ph type="subTitle" idx="1"/>
          </p:nvPr>
        </p:nvSpPr>
        <p:spPr>
          <a:xfrm>
            <a:off x="1066800" y="3886200"/>
            <a:ext cx="7086600" cy="1752600"/>
          </a:xfrm>
        </p:spPr>
        <p:txBody>
          <a:bodyPr/>
          <a:lstStyle/>
          <a:p>
            <a:pPr eaLnBrk="1" hangingPunct="1">
              <a:defRPr/>
            </a:pPr>
            <a:r>
              <a:rPr lang="en-US" smtClean="0"/>
              <a:t>The body ability to maintain internal stability </a:t>
            </a:r>
          </a:p>
          <a:p>
            <a:pPr eaLnBrk="1" hangingPunct="1">
              <a:defRPr/>
            </a:pPr>
            <a:r>
              <a:rPr lang="en-US" smtClean="0"/>
              <a:t>(</a:t>
            </a:r>
            <a:r>
              <a:rPr lang="en-US" i="1" smtClean="0"/>
              <a:t>homeo</a:t>
            </a:r>
            <a:r>
              <a:rPr lang="en-US" smtClean="0"/>
              <a:t> – similar; </a:t>
            </a:r>
            <a:r>
              <a:rPr lang="en-US" i="1" smtClean="0"/>
              <a:t>stasis </a:t>
            </a:r>
            <a:r>
              <a:rPr lang="en-US" smtClean="0"/>
              <a:t>– condition)</a:t>
            </a:r>
            <a:endParaRPr lang="en-US" i="1"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02-2008 9-47-05_0005"/>
          <p:cNvPicPr>
            <a:picLocks noChangeAspect="1" noChangeArrowheads="1"/>
          </p:cNvPicPr>
          <p:nvPr/>
        </p:nvPicPr>
        <p:blipFill>
          <a:blip r:embed="rId2"/>
          <a:srcRect/>
          <a:stretch>
            <a:fillRect/>
          </a:stretch>
        </p:blipFill>
        <p:spPr bwMode="auto">
          <a:xfrm>
            <a:off x="2057400" y="0"/>
            <a:ext cx="5429250"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Internal Failure</a:t>
            </a:r>
          </a:p>
        </p:txBody>
      </p:sp>
      <p:sp>
        <p:nvSpPr>
          <p:cNvPr id="21507" name="Rectangle 3"/>
          <p:cNvSpPr>
            <a:spLocks noGrp="1" noChangeArrowheads="1"/>
          </p:cNvSpPr>
          <p:nvPr>
            <p:ph type="body" idx="1"/>
          </p:nvPr>
        </p:nvSpPr>
        <p:spPr/>
        <p:txBody>
          <a:bodyPr/>
          <a:lstStyle/>
          <a:p>
            <a:pPr eaLnBrk="1" hangingPunct="1">
              <a:defRPr/>
            </a:pPr>
            <a:r>
              <a:rPr lang="en-US" smtClean="0"/>
              <a:t>Abnormal growth of cells</a:t>
            </a:r>
          </a:p>
          <a:p>
            <a:pPr lvl="1" eaLnBrk="1" hangingPunct="1">
              <a:defRPr/>
            </a:pPr>
            <a:r>
              <a:rPr lang="en-US" smtClean="0"/>
              <a:t>Cancer, benign tumours</a:t>
            </a:r>
          </a:p>
          <a:p>
            <a:pPr lvl="1" eaLnBrk="1" hangingPunct="1">
              <a:defRPr/>
            </a:pPr>
            <a:r>
              <a:rPr lang="en-US" smtClean="0"/>
              <a:t>Production of antibodies by the body against its own tissues (autoimmune disease)</a:t>
            </a:r>
          </a:p>
          <a:p>
            <a:pPr lvl="1" eaLnBrk="1" hangingPunct="1">
              <a:defRPr/>
            </a:pPr>
            <a:r>
              <a:rPr lang="en-US" smtClean="0"/>
              <a:t>Premature death of cells or the failure of cell processes</a:t>
            </a:r>
          </a:p>
          <a:p>
            <a:pPr eaLnBrk="1" hangingPunct="1">
              <a:defRPr/>
            </a:pPr>
            <a:r>
              <a:rPr lang="en-US" smtClean="0"/>
              <a:t>Inherited disorders</a:t>
            </a:r>
          </a:p>
          <a:p>
            <a:pPr lvl="1" eaLnBrk="1" hangingPunct="1">
              <a:defRPr/>
            </a:pPr>
            <a:endParaRPr lang="en-US" smtClean="0"/>
          </a:p>
          <a:p>
            <a:pPr lvl="1" eaLnBrk="1" hangingPunct="1">
              <a:buFontTx/>
              <a:buNone/>
              <a:defRPr/>
            </a:pPr>
            <a:endParaRPr lang="en-US" smtClean="0"/>
          </a:p>
          <a:p>
            <a:pPr eaLnBrk="1" hangingPunct="1">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2-02-2008 9-46-09_0004"/>
          <p:cNvPicPr>
            <a:picLocks noChangeAspect="1" noChangeArrowheads="1"/>
          </p:cNvPicPr>
          <p:nvPr/>
        </p:nvPicPr>
        <p:blipFill>
          <a:blip r:embed="rId2"/>
          <a:srcRect/>
          <a:stretch>
            <a:fillRect/>
          </a:stretch>
        </p:blipFill>
        <p:spPr bwMode="auto">
          <a:xfrm>
            <a:off x="3048000" y="155575"/>
            <a:ext cx="3124200" cy="6702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External Causes</a:t>
            </a:r>
          </a:p>
        </p:txBody>
      </p:sp>
      <p:sp>
        <p:nvSpPr>
          <p:cNvPr id="23555" name="Rectangle 3"/>
          <p:cNvSpPr>
            <a:spLocks noGrp="1" noChangeArrowheads="1"/>
          </p:cNvSpPr>
          <p:nvPr>
            <p:ph type="body" idx="1"/>
          </p:nvPr>
        </p:nvSpPr>
        <p:spPr/>
        <p:txBody>
          <a:bodyPr/>
          <a:lstStyle/>
          <a:p>
            <a:pPr eaLnBrk="1" hangingPunct="1">
              <a:defRPr/>
            </a:pPr>
            <a:r>
              <a:rPr lang="en-US" smtClean="0"/>
              <a:t>Toxic chemicals</a:t>
            </a:r>
          </a:p>
          <a:p>
            <a:pPr eaLnBrk="1" hangingPunct="1">
              <a:defRPr/>
            </a:pPr>
            <a:r>
              <a:rPr lang="en-US" smtClean="0"/>
              <a:t>Physical trauma</a:t>
            </a:r>
          </a:p>
          <a:p>
            <a:pPr eaLnBrk="1" hangingPunct="1">
              <a:defRPr/>
            </a:pPr>
            <a:r>
              <a:rPr lang="en-US" smtClean="0"/>
              <a:t>Foreign invaders (viruses &amp; bacteria)</a:t>
            </a:r>
          </a:p>
          <a:p>
            <a:pPr eaLnBrk="1" hangingPunct="1">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THE BODY</a:t>
            </a:r>
          </a:p>
        </p:txBody>
      </p:sp>
      <p:sp>
        <p:nvSpPr>
          <p:cNvPr id="8195" name="Rectangle 3"/>
          <p:cNvSpPr>
            <a:spLocks noGrp="1" noChangeArrowheads="1"/>
          </p:cNvSpPr>
          <p:nvPr>
            <p:ph type="body" idx="1"/>
          </p:nvPr>
        </p:nvSpPr>
        <p:spPr/>
        <p:txBody>
          <a:bodyPr/>
          <a:lstStyle/>
          <a:p>
            <a:pPr eaLnBrk="1" hangingPunct="1">
              <a:defRPr/>
            </a:pPr>
            <a:endParaRPr lang="en-US" smtClean="0"/>
          </a:p>
        </p:txBody>
      </p:sp>
      <p:pic>
        <p:nvPicPr>
          <p:cNvPr id="19460" name="Picture 4" descr="12-02-2008 9-48-58_0008"/>
          <p:cNvPicPr>
            <a:picLocks noChangeAspect="1" noChangeArrowheads="1"/>
          </p:cNvPicPr>
          <p:nvPr/>
        </p:nvPicPr>
        <p:blipFill>
          <a:blip r:embed="rId2"/>
          <a:srcRect/>
          <a:stretch>
            <a:fillRect/>
          </a:stretch>
        </p:blipFill>
        <p:spPr bwMode="auto">
          <a:xfrm>
            <a:off x="49213" y="2286000"/>
            <a:ext cx="9094787" cy="30686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TRIAS HEALTHY LIFESTYLE</a:t>
            </a:r>
          </a:p>
        </p:txBody>
      </p:sp>
      <p:sp>
        <p:nvSpPr>
          <p:cNvPr id="29699" name="Rectangle 3"/>
          <p:cNvSpPr>
            <a:spLocks noGrp="1" noChangeArrowheads="1"/>
          </p:cNvSpPr>
          <p:nvPr>
            <p:ph type="body" idx="1"/>
          </p:nvPr>
        </p:nvSpPr>
        <p:spPr/>
        <p:txBody>
          <a:bodyPr/>
          <a:lstStyle/>
          <a:p>
            <a:pPr eaLnBrk="1" hangingPunct="1">
              <a:lnSpc>
                <a:spcPct val="90000"/>
              </a:lnSpc>
              <a:defRPr/>
            </a:pPr>
            <a:r>
              <a:rPr lang="en-US" sz="2400" smtClean="0"/>
              <a:t>PHYSICALLY ACTIVE </a:t>
            </a:r>
          </a:p>
          <a:p>
            <a:pPr eaLnBrk="1" hangingPunct="1">
              <a:lnSpc>
                <a:spcPct val="90000"/>
              </a:lnSpc>
              <a:defRPr/>
            </a:pPr>
            <a:r>
              <a:rPr lang="en-US" sz="2400" smtClean="0"/>
              <a:t>BALANCE NUTRITION</a:t>
            </a:r>
          </a:p>
          <a:p>
            <a:pPr eaLnBrk="1" hangingPunct="1">
              <a:lnSpc>
                <a:spcPct val="90000"/>
              </a:lnSpc>
              <a:defRPr/>
            </a:pPr>
            <a:r>
              <a:rPr lang="en-US" sz="2400" smtClean="0"/>
              <a:t>MANAGEABLE MENTAL CONDITION</a:t>
            </a:r>
          </a:p>
          <a:p>
            <a:pPr eaLnBrk="1" hangingPunct="1">
              <a:lnSpc>
                <a:spcPct val="90000"/>
              </a:lnSpc>
              <a:defRPr/>
            </a:pPr>
            <a:endParaRPr lang="en-US" sz="2400" smtClean="0"/>
          </a:p>
          <a:p>
            <a:pPr eaLnBrk="1" hangingPunct="1">
              <a:lnSpc>
                <a:spcPct val="90000"/>
              </a:lnSpc>
              <a:defRPr/>
            </a:pPr>
            <a:endParaRPr lang="en-US" sz="2400" smtClean="0"/>
          </a:p>
          <a:p>
            <a:pPr algn="ctr" eaLnBrk="1" hangingPunct="1">
              <a:lnSpc>
                <a:spcPct val="90000"/>
              </a:lnSpc>
              <a:buFont typeface="Wingdings" pitchFamily="2" charset="2"/>
              <a:buNone/>
              <a:defRPr/>
            </a:pPr>
            <a:r>
              <a:rPr lang="en-US" sz="2400" b="1" u="sng" smtClean="0"/>
              <a:t>What’s the now situation ?</a:t>
            </a:r>
          </a:p>
          <a:p>
            <a:pPr algn="ctr" eaLnBrk="1" hangingPunct="1">
              <a:lnSpc>
                <a:spcPct val="90000"/>
              </a:lnSpc>
              <a:buFontTx/>
              <a:buChar char="-"/>
              <a:defRPr/>
            </a:pPr>
            <a:endParaRPr lang="en-US" sz="2400" smtClean="0"/>
          </a:p>
          <a:p>
            <a:pPr algn="ctr" eaLnBrk="1" hangingPunct="1">
              <a:lnSpc>
                <a:spcPct val="90000"/>
              </a:lnSpc>
              <a:buFontTx/>
              <a:buChar char="-"/>
              <a:defRPr/>
            </a:pPr>
            <a:r>
              <a:rPr lang="en-US" sz="2400" smtClean="0"/>
              <a:t>Stressful living</a:t>
            </a:r>
          </a:p>
          <a:p>
            <a:pPr algn="ctr" eaLnBrk="1" hangingPunct="1">
              <a:lnSpc>
                <a:spcPct val="90000"/>
              </a:lnSpc>
              <a:buFontTx/>
              <a:buChar char="-"/>
              <a:defRPr/>
            </a:pPr>
            <a:r>
              <a:rPr lang="en-US" sz="2400" b="1" u="sng" smtClean="0"/>
              <a:t>Imbalance nutrition </a:t>
            </a:r>
          </a:p>
          <a:p>
            <a:pPr algn="ctr" eaLnBrk="1" hangingPunct="1">
              <a:lnSpc>
                <a:spcPct val="90000"/>
              </a:lnSpc>
              <a:buFontTx/>
              <a:buChar char="-"/>
              <a:defRPr/>
            </a:pPr>
            <a:r>
              <a:rPr lang="en-US" sz="2400" b="1" u="sng" smtClean="0"/>
              <a:t>(less fiber, more fat, shifted-food culture)</a:t>
            </a:r>
          </a:p>
          <a:p>
            <a:pPr algn="ctr" eaLnBrk="1" hangingPunct="1">
              <a:lnSpc>
                <a:spcPct val="90000"/>
              </a:lnSpc>
              <a:buFontTx/>
              <a:buChar char="-"/>
              <a:defRPr/>
            </a:pPr>
            <a:r>
              <a:rPr lang="en-US" sz="2400" smtClean="0"/>
              <a:t>Less physical activity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Referensi</a:t>
            </a:r>
          </a:p>
        </p:txBody>
      </p:sp>
      <p:sp>
        <p:nvSpPr>
          <p:cNvPr id="28675" name="Rectangle 3"/>
          <p:cNvSpPr>
            <a:spLocks noGrp="1" noChangeArrowheads="1"/>
          </p:cNvSpPr>
          <p:nvPr>
            <p:ph type="body" idx="1"/>
          </p:nvPr>
        </p:nvSpPr>
        <p:spPr/>
        <p:txBody>
          <a:bodyPr/>
          <a:lstStyle/>
          <a:p>
            <a:pPr eaLnBrk="1" hangingPunct="1">
              <a:defRPr/>
            </a:pPr>
            <a:r>
              <a:rPr lang="en-US" smtClean="0"/>
              <a:t>Dee Unglaub Silverthorn: HUMAN PHYSIOLOGY</a:t>
            </a:r>
          </a:p>
          <a:p>
            <a:pPr eaLnBrk="1" hangingPunct="1">
              <a:defRPr/>
            </a:pPr>
            <a:r>
              <a:rPr lang="en-US" smtClean="0"/>
              <a:t>Lauralee Sherwood: HUMAN PHYSIOLOGY, From cells to systems</a:t>
            </a:r>
          </a:p>
          <a:p>
            <a:pPr eaLnBrk="1" hangingPunct="1">
              <a:defRPr/>
            </a:pPr>
            <a:r>
              <a:rPr lang="en-US" smtClean="0"/>
              <a:t>Tortora &amp; Gabrowski: PRINCIPLES OF ANATOMY AND PHYSIOLOGY</a:t>
            </a:r>
          </a:p>
          <a:p>
            <a:pPr eaLnBrk="1" hangingPunct="1">
              <a:buFont typeface="Wingdings" pitchFamily="2" charset="2"/>
              <a:buNone/>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304800" y="914400"/>
            <a:ext cx="8458200" cy="1736725"/>
          </a:xfrm>
        </p:spPr>
        <p:txBody>
          <a:bodyPr/>
          <a:lstStyle/>
          <a:p>
            <a:pPr eaLnBrk="1" hangingPunct="1">
              <a:defRPr/>
            </a:pPr>
            <a:r>
              <a:rPr lang="en-US" dirty="0" smtClean="0">
                <a:solidFill>
                  <a:srgbClr val="FFFF66"/>
                </a:solidFill>
              </a:rPr>
              <a:t>THE DIGESTIVE SYSTEM</a:t>
            </a:r>
          </a:p>
        </p:txBody>
      </p:sp>
      <p:sp>
        <p:nvSpPr>
          <p:cNvPr id="2053" name="Rectangle 5"/>
          <p:cNvSpPr>
            <a:spLocks noGrp="1" noChangeArrowheads="1"/>
          </p:cNvSpPr>
          <p:nvPr>
            <p:ph type="subTitle" idx="1"/>
          </p:nvPr>
        </p:nvSpPr>
        <p:spPr>
          <a:xfrm>
            <a:off x="990600" y="3200400"/>
            <a:ext cx="6858000" cy="1752600"/>
          </a:xfrm>
        </p:spPr>
        <p:txBody>
          <a:bodyPr/>
          <a:lstStyle/>
          <a:p>
            <a:pPr eaLnBrk="1" hangingPunct="1">
              <a:defRPr/>
            </a:pPr>
            <a:r>
              <a:rPr lang="id-ID" dirty="0" smtClean="0">
                <a:solidFill>
                  <a:srgbClr val="CCECFF"/>
                </a:solidFill>
              </a:rPr>
              <a:t>Andreanyta Meliala, </a:t>
            </a:r>
            <a:r>
              <a:rPr lang="en-US" dirty="0" smtClean="0">
                <a:solidFill>
                  <a:srgbClr val="CCECFF"/>
                </a:solidFill>
              </a:rPr>
              <a:t>Dr.,</a:t>
            </a:r>
            <a:r>
              <a:rPr lang="id-ID" dirty="0" smtClean="0">
                <a:solidFill>
                  <a:srgbClr val="CCECFF"/>
                </a:solidFill>
              </a:rPr>
              <a:t>Ph.D</a:t>
            </a:r>
            <a:r>
              <a:rPr lang="en-US" dirty="0" smtClean="0">
                <a:solidFill>
                  <a:srgbClr val="CCECFF"/>
                </a:solidFill>
              </a:rPr>
              <a:t>., AIFM</a:t>
            </a:r>
            <a:endParaRPr lang="id-ID" dirty="0" smtClean="0">
              <a:solidFill>
                <a:srgbClr val="CCECFF"/>
              </a:solidFill>
            </a:endParaRPr>
          </a:p>
          <a:p>
            <a:pPr eaLnBrk="1" hangingPunct="1">
              <a:defRPr/>
            </a:pPr>
            <a:r>
              <a:rPr lang="id-ID" dirty="0" smtClean="0">
                <a:solidFill>
                  <a:srgbClr val="CCECFF"/>
                </a:solidFill>
              </a:rPr>
              <a:t>Dept</a:t>
            </a:r>
            <a:r>
              <a:rPr lang="en-US" dirty="0" smtClean="0">
                <a:solidFill>
                  <a:srgbClr val="CCECFF"/>
                </a:solidFill>
              </a:rPr>
              <a:t>.</a:t>
            </a:r>
            <a:r>
              <a:rPr lang="id-ID" dirty="0" smtClean="0">
                <a:solidFill>
                  <a:srgbClr val="CCECFF"/>
                </a:solidFill>
              </a:rPr>
              <a:t> Of Physiology</a:t>
            </a:r>
            <a:endParaRPr lang="en-US" dirty="0" smtClean="0">
              <a:solidFill>
                <a:srgbClr val="CCECFF"/>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Pendahuluan</a:t>
            </a:r>
          </a:p>
        </p:txBody>
      </p:sp>
      <p:sp>
        <p:nvSpPr>
          <p:cNvPr id="3075" name="Rectangle 3"/>
          <p:cNvSpPr>
            <a:spLocks noGrp="1" noChangeArrowheads="1"/>
          </p:cNvSpPr>
          <p:nvPr>
            <p:ph type="body" idx="1"/>
          </p:nvPr>
        </p:nvSpPr>
        <p:spPr/>
        <p:txBody>
          <a:bodyPr/>
          <a:lstStyle/>
          <a:p>
            <a:pPr eaLnBrk="1" hangingPunct="1">
              <a:lnSpc>
                <a:spcPct val="90000"/>
              </a:lnSpc>
              <a:defRPr/>
            </a:pPr>
            <a:r>
              <a:rPr lang="en-US" smtClean="0"/>
              <a:t>Physiology (</a:t>
            </a:r>
            <a:r>
              <a:rPr lang="en-US" i="1" smtClean="0"/>
              <a:t>knowledge of nature</a:t>
            </a:r>
            <a:r>
              <a:rPr lang="en-US" smtClean="0"/>
              <a:t>): pengetahuan mengenai fungsi-fungsi organisme hidup dan komponen-komponennya, termasuk proses kimia dan fisiknya. (Aristotle)</a:t>
            </a:r>
          </a:p>
          <a:p>
            <a:pPr eaLnBrk="1" hangingPunct="1">
              <a:lnSpc>
                <a:spcPct val="90000"/>
              </a:lnSpc>
              <a:defRPr/>
            </a:pPr>
            <a:r>
              <a:rPr lang="en-US" smtClean="0"/>
              <a:t>Hippocrates: lebih berasosiasi ke faal medis</a:t>
            </a:r>
          </a:p>
          <a:p>
            <a:pPr eaLnBrk="1" hangingPunct="1">
              <a:lnSpc>
                <a:spcPct val="90000"/>
              </a:lnSpc>
              <a:defRPr/>
            </a:pPr>
            <a:r>
              <a:rPr lang="en-US" smtClean="0"/>
              <a:t>Abad ke-16 (Eropa) : fungsi vital tubuh manusia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descr="2008-09-09 18-13-40_0002.jpg"/>
          <p:cNvPicPr>
            <a:picLocks noGrp="1" noChangeAspect="1"/>
          </p:cNvPicPr>
          <p:nvPr>
            <p:ph idx="1"/>
          </p:nvPr>
        </p:nvPicPr>
        <p:blipFill>
          <a:blip r:embed="rId2" cstate="print"/>
          <a:srcRect/>
          <a:stretch>
            <a:fillRect/>
          </a:stretch>
        </p:blipFill>
        <p:spPr>
          <a:xfrm>
            <a:off x="2057400" y="228600"/>
            <a:ext cx="5211763" cy="6354763"/>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2"/>
          <p:cNvSpPr>
            <a:spLocks/>
          </p:cNvSpPr>
          <p:nvPr/>
        </p:nvSpPr>
        <p:spPr bwMode="auto">
          <a:xfrm>
            <a:off x="3438525" y="3238500"/>
            <a:ext cx="1727200" cy="1320800"/>
          </a:xfrm>
          <a:custGeom>
            <a:avLst/>
            <a:gdLst/>
            <a:ahLst/>
            <a:cxnLst>
              <a:cxn ang="0">
                <a:pos x="55" y="6"/>
              </a:cxn>
              <a:cxn ang="0">
                <a:pos x="178" y="0"/>
              </a:cxn>
              <a:cxn ang="0">
                <a:pos x="184" y="11"/>
              </a:cxn>
              <a:cxn ang="0">
                <a:pos x="144" y="50"/>
              </a:cxn>
              <a:cxn ang="0">
                <a:pos x="69" y="79"/>
              </a:cxn>
              <a:cxn ang="0">
                <a:pos x="48" y="98"/>
              </a:cxn>
              <a:cxn ang="0">
                <a:pos x="32" y="150"/>
              </a:cxn>
              <a:cxn ang="0">
                <a:pos x="5" y="143"/>
              </a:cxn>
              <a:cxn ang="0">
                <a:pos x="0" y="60"/>
              </a:cxn>
              <a:cxn ang="0">
                <a:pos x="55" y="6"/>
              </a:cxn>
            </a:cxnLst>
            <a:rect l="0" t="0" r="r" b="b"/>
            <a:pathLst>
              <a:path w="187" h="159">
                <a:moveTo>
                  <a:pt x="55" y="6"/>
                </a:moveTo>
                <a:cubicBezTo>
                  <a:pt x="96" y="7"/>
                  <a:pt x="137" y="5"/>
                  <a:pt x="178" y="0"/>
                </a:cubicBezTo>
                <a:cubicBezTo>
                  <a:pt x="185" y="1"/>
                  <a:pt x="187" y="4"/>
                  <a:pt x="184" y="11"/>
                </a:cubicBezTo>
                <a:cubicBezTo>
                  <a:pt x="170" y="19"/>
                  <a:pt x="157" y="30"/>
                  <a:pt x="144" y="50"/>
                </a:cubicBezTo>
                <a:cubicBezTo>
                  <a:pt x="133" y="60"/>
                  <a:pt x="105" y="69"/>
                  <a:pt x="69" y="79"/>
                </a:cubicBezTo>
                <a:cubicBezTo>
                  <a:pt x="59" y="80"/>
                  <a:pt x="53" y="87"/>
                  <a:pt x="48" y="98"/>
                </a:cubicBezTo>
                <a:cubicBezTo>
                  <a:pt x="38" y="111"/>
                  <a:pt x="33" y="129"/>
                  <a:pt x="32" y="150"/>
                </a:cubicBezTo>
                <a:cubicBezTo>
                  <a:pt x="22" y="159"/>
                  <a:pt x="10" y="159"/>
                  <a:pt x="5" y="143"/>
                </a:cubicBezTo>
                <a:cubicBezTo>
                  <a:pt x="1" y="116"/>
                  <a:pt x="0" y="89"/>
                  <a:pt x="0" y="60"/>
                </a:cubicBezTo>
                <a:cubicBezTo>
                  <a:pt x="3" y="28"/>
                  <a:pt x="21" y="11"/>
                  <a:pt x="55" y="6"/>
                </a:cubicBezTo>
                <a:close/>
              </a:path>
            </a:pathLst>
          </a:custGeom>
          <a:gradFill rotWithShape="1">
            <a:gsLst>
              <a:gs pos="0">
                <a:schemeClr val="bg2"/>
              </a:gs>
              <a:gs pos="50000">
                <a:srgbClr val="AD8CE2"/>
              </a:gs>
              <a:gs pos="100000">
                <a:schemeClr val="bg2"/>
              </a:gs>
            </a:gsLst>
            <a:lin ang="2700000" scaled="1"/>
          </a:gradFill>
          <a:ln w="0">
            <a:noFill/>
            <a:prstDash val="solid"/>
            <a:round/>
            <a:headEnd/>
            <a:tailEnd/>
          </a:ln>
        </p:spPr>
        <p:txBody>
          <a:bodyPr/>
          <a:lstStyle/>
          <a:p>
            <a:pPr>
              <a:defRPr/>
            </a:pPr>
            <a:endParaRPr lang="en-US"/>
          </a:p>
        </p:txBody>
      </p:sp>
      <p:sp>
        <p:nvSpPr>
          <p:cNvPr id="47107" name="Freeform 3"/>
          <p:cNvSpPr>
            <a:spLocks/>
          </p:cNvSpPr>
          <p:nvPr/>
        </p:nvSpPr>
        <p:spPr bwMode="auto">
          <a:xfrm>
            <a:off x="2819400" y="100013"/>
            <a:ext cx="3657600" cy="6529387"/>
          </a:xfrm>
          <a:custGeom>
            <a:avLst/>
            <a:gdLst/>
            <a:ahLst/>
            <a:cxnLst>
              <a:cxn ang="0">
                <a:pos x="430" y="235"/>
              </a:cxn>
              <a:cxn ang="0">
                <a:pos x="594" y="60"/>
              </a:cxn>
              <a:cxn ang="0">
                <a:pos x="1044" y="60"/>
              </a:cxn>
              <a:cxn ang="0">
                <a:pos x="1277" y="261"/>
              </a:cxn>
              <a:cxn ang="0">
                <a:pos x="1230" y="605"/>
              </a:cxn>
              <a:cxn ang="0">
                <a:pos x="1255" y="990"/>
              </a:cxn>
              <a:cxn ang="0">
                <a:pos x="1405" y="1055"/>
              </a:cxn>
              <a:cxn ang="0">
                <a:pos x="1565" y="1110"/>
              </a:cxn>
              <a:cxn ang="0">
                <a:pos x="1820" y="1195"/>
              </a:cxn>
              <a:cxn ang="0">
                <a:pos x="1965" y="1420"/>
              </a:cxn>
              <a:cxn ang="0">
                <a:pos x="1980" y="1765"/>
              </a:cxn>
              <a:cxn ang="0">
                <a:pos x="1675" y="1960"/>
              </a:cxn>
              <a:cxn ang="0">
                <a:pos x="1640" y="2420"/>
              </a:cxn>
              <a:cxn ang="0">
                <a:pos x="1635" y="2785"/>
              </a:cxn>
              <a:cxn ang="0">
                <a:pos x="1680" y="2995"/>
              </a:cxn>
              <a:cxn ang="0">
                <a:pos x="1715" y="3340"/>
              </a:cxn>
              <a:cxn ang="0">
                <a:pos x="1785" y="3890"/>
              </a:cxn>
              <a:cxn ang="0">
                <a:pos x="230" y="3930"/>
              </a:cxn>
              <a:cxn ang="0">
                <a:pos x="245" y="3490"/>
              </a:cxn>
              <a:cxn ang="0">
                <a:pos x="315" y="2970"/>
              </a:cxn>
              <a:cxn ang="0">
                <a:pos x="305" y="2615"/>
              </a:cxn>
              <a:cxn ang="0">
                <a:pos x="295" y="2015"/>
              </a:cxn>
              <a:cxn ang="0">
                <a:pos x="5" y="1850"/>
              </a:cxn>
              <a:cxn ang="0">
                <a:pos x="15" y="1640"/>
              </a:cxn>
              <a:cxn ang="0">
                <a:pos x="130" y="1280"/>
              </a:cxn>
              <a:cxn ang="0">
                <a:pos x="380" y="1205"/>
              </a:cxn>
              <a:cxn ang="0">
                <a:pos x="605" y="1110"/>
              </a:cxn>
              <a:cxn ang="0">
                <a:pos x="695" y="1060"/>
              </a:cxn>
              <a:cxn ang="0">
                <a:pos x="660" y="910"/>
              </a:cxn>
              <a:cxn ang="0">
                <a:pos x="450" y="915"/>
              </a:cxn>
              <a:cxn ang="0">
                <a:pos x="410" y="785"/>
              </a:cxn>
              <a:cxn ang="0">
                <a:pos x="390" y="730"/>
              </a:cxn>
              <a:cxn ang="0">
                <a:pos x="380" y="715"/>
              </a:cxn>
              <a:cxn ang="0">
                <a:pos x="385" y="705"/>
              </a:cxn>
              <a:cxn ang="0">
                <a:pos x="380" y="695"/>
              </a:cxn>
              <a:cxn ang="0">
                <a:pos x="380" y="680"/>
              </a:cxn>
              <a:cxn ang="0">
                <a:pos x="400" y="680"/>
              </a:cxn>
              <a:cxn ang="0">
                <a:pos x="405" y="590"/>
              </a:cxn>
              <a:cxn ang="0">
                <a:pos x="340" y="535"/>
              </a:cxn>
              <a:cxn ang="0">
                <a:pos x="440" y="390"/>
              </a:cxn>
              <a:cxn ang="0">
                <a:pos x="430" y="235"/>
              </a:cxn>
            </a:cxnLst>
            <a:rect l="0" t="0" r="r" b="b"/>
            <a:pathLst>
              <a:path w="1980" h="3930">
                <a:moveTo>
                  <a:pt x="430" y="235"/>
                </a:moveTo>
                <a:cubicBezTo>
                  <a:pt x="456" y="180"/>
                  <a:pt x="492" y="89"/>
                  <a:pt x="594" y="60"/>
                </a:cubicBezTo>
                <a:cubicBezTo>
                  <a:pt x="639" y="30"/>
                  <a:pt x="915" y="0"/>
                  <a:pt x="1044" y="60"/>
                </a:cubicBezTo>
                <a:cubicBezTo>
                  <a:pt x="1173" y="120"/>
                  <a:pt x="1250" y="172"/>
                  <a:pt x="1277" y="261"/>
                </a:cubicBezTo>
                <a:cubicBezTo>
                  <a:pt x="1297" y="396"/>
                  <a:pt x="1295" y="495"/>
                  <a:pt x="1230" y="605"/>
                </a:cubicBezTo>
                <a:cubicBezTo>
                  <a:pt x="1165" y="720"/>
                  <a:pt x="1190" y="850"/>
                  <a:pt x="1255" y="990"/>
                </a:cubicBezTo>
                <a:cubicBezTo>
                  <a:pt x="1295" y="1030"/>
                  <a:pt x="1330" y="1055"/>
                  <a:pt x="1405" y="1055"/>
                </a:cubicBezTo>
                <a:cubicBezTo>
                  <a:pt x="1460" y="1055"/>
                  <a:pt x="1500" y="1090"/>
                  <a:pt x="1565" y="1110"/>
                </a:cubicBezTo>
                <a:cubicBezTo>
                  <a:pt x="1640" y="1140"/>
                  <a:pt x="1740" y="1155"/>
                  <a:pt x="1820" y="1195"/>
                </a:cubicBezTo>
                <a:cubicBezTo>
                  <a:pt x="1915" y="1235"/>
                  <a:pt x="1955" y="1320"/>
                  <a:pt x="1965" y="1420"/>
                </a:cubicBezTo>
                <a:lnTo>
                  <a:pt x="1980" y="1765"/>
                </a:lnTo>
                <a:lnTo>
                  <a:pt x="1675" y="1960"/>
                </a:lnTo>
                <a:cubicBezTo>
                  <a:pt x="1675" y="2115"/>
                  <a:pt x="1650" y="2270"/>
                  <a:pt x="1640" y="2420"/>
                </a:cubicBezTo>
                <a:cubicBezTo>
                  <a:pt x="1635" y="2545"/>
                  <a:pt x="1645" y="2665"/>
                  <a:pt x="1635" y="2785"/>
                </a:cubicBezTo>
                <a:cubicBezTo>
                  <a:pt x="1665" y="2855"/>
                  <a:pt x="1680" y="2925"/>
                  <a:pt x="1680" y="2995"/>
                </a:cubicBezTo>
                <a:cubicBezTo>
                  <a:pt x="1680" y="3120"/>
                  <a:pt x="1690" y="3235"/>
                  <a:pt x="1715" y="3340"/>
                </a:cubicBezTo>
                <a:cubicBezTo>
                  <a:pt x="1765" y="3505"/>
                  <a:pt x="1780" y="3695"/>
                  <a:pt x="1785" y="3890"/>
                </a:cubicBezTo>
                <a:lnTo>
                  <a:pt x="230" y="3930"/>
                </a:lnTo>
                <a:cubicBezTo>
                  <a:pt x="245" y="3780"/>
                  <a:pt x="235" y="3640"/>
                  <a:pt x="245" y="3490"/>
                </a:cubicBezTo>
                <a:cubicBezTo>
                  <a:pt x="260" y="3320"/>
                  <a:pt x="310" y="3245"/>
                  <a:pt x="315" y="2970"/>
                </a:cubicBezTo>
                <a:cubicBezTo>
                  <a:pt x="330" y="2855"/>
                  <a:pt x="330" y="2745"/>
                  <a:pt x="305" y="2615"/>
                </a:cubicBezTo>
                <a:cubicBezTo>
                  <a:pt x="285" y="2415"/>
                  <a:pt x="280" y="2215"/>
                  <a:pt x="295" y="2015"/>
                </a:cubicBezTo>
                <a:lnTo>
                  <a:pt x="5" y="1850"/>
                </a:lnTo>
                <a:cubicBezTo>
                  <a:pt x="0" y="1775"/>
                  <a:pt x="10" y="1705"/>
                  <a:pt x="15" y="1640"/>
                </a:cubicBezTo>
                <a:cubicBezTo>
                  <a:pt x="20" y="1480"/>
                  <a:pt x="40" y="1345"/>
                  <a:pt x="130" y="1280"/>
                </a:cubicBezTo>
                <a:cubicBezTo>
                  <a:pt x="205" y="1235"/>
                  <a:pt x="290" y="1210"/>
                  <a:pt x="380" y="1205"/>
                </a:cubicBezTo>
                <a:cubicBezTo>
                  <a:pt x="440" y="1145"/>
                  <a:pt x="520" y="1120"/>
                  <a:pt x="605" y="1110"/>
                </a:cubicBezTo>
                <a:cubicBezTo>
                  <a:pt x="625" y="1085"/>
                  <a:pt x="650" y="1065"/>
                  <a:pt x="695" y="1060"/>
                </a:cubicBezTo>
                <a:cubicBezTo>
                  <a:pt x="735" y="1030"/>
                  <a:pt x="710" y="910"/>
                  <a:pt x="660" y="910"/>
                </a:cubicBezTo>
                <a:cubicBezTo>
                  <a:pt x="590" y="915"/>
                  <a:pt x="520" y="915"/>
                  <a:pt x="450" y="915"/>
                </a:cubicBezTo>
                <a:cubicBezTo>
                  <a:pt x="405" y="905"/>
                  <a:pt x="400" y="850"/>
                  <a:pt x="410" y="785"/>
                </a:cubicBezTo>
                <a:cubicBezTo>
                  <a:pt x="415" y="755"/>
                  <a:pt x="405" y="740"/>
                  <a:pt x="390" y="730"/>
                </a:cubicBezTo>
                <a:cubicBezTo>
                  <a:pt x="380" y="730"/>
                  <a:pt x="380" y="725"/>
                  <a:pt x="380" y="715"/>
                </a:cubicBezTo>
                <a:cubicBezTo>
                  <a:pt x="380" y="710"/>
                  <a:pt x="380" y="710"/>
                  <a:pt x="385" y="705"/>
                </a:cubicBezTo>
                <a:cubicBezTo>
                  <a:pt x="380" y="705"/>
                  <a:pt x="380" y="700"/>
                  <a:pt x="380" y="695"/>
                </a:cubicBezTo>
                <a:cubicBezTo>
                  <a:pt x="380" y="690"/>
                  <a:pt x="375" y="685"/>
                  <a:pt x="380" y="680"/>
                </a:cubicBezTo>
                <a:cubicBezTo>
                  <a:pt x="385" y="680"/>
                  <a:pt x="395" y="685"/>
                  <a:pt x="400" y="680"/>
                </a:cubicBezTo>
                <a:cubicBezTo>
                  <a:pt x="410" y="655"/>
                  <a:pt x="420" y="610"/>
                  <a:pt x="405" y="590"/>
                </a:cubicBezTo>
                <a:cubicBezTo>
                  <a:pt x="350" y="585"/>
                  <a:pt x="325" y="570"/>
                  <a:pt x="340" y="535"/>
                </a:cubicBezTo>
                <a:lnTo>
                  <a:pt x="440" y="390"/>
                </a:lnTo>
                <a:cubicBezTo>
                  <a:pt x="420" y="335"/>
                  <a:pt x="415" y="285"/>
                  <a:pt x="430" y="235"/>
                </a:cubicBezTo>
                <a:close/>
              </a:path>
            </a:pathLst>
          </a:custGeom>
          <a:gradFill rotWithShape="1">
            <a:gsLst>
              <a:gs pos="0">
                <a:srgbClr val="DAC1A2">
                  <a:gamma/>
                  <a:shade val="46275"/>
                  <a:invGamma/>
                </a:srgbClr>
              </a:gs>
              <a:gs pos="50000">
                <a:srgbClr val="DAC1A2">
                  <a:alpha val="25999"/>
                </a:srgbClr>
              </a:gs>
              <a:gs pos="100000">
                <a:srgbClr val="DAC1A2">
                  <a:gamma/>
                  <a:shade val="46275"/>
                  <a:invGamma/>
                </a:srgbClr>
              </a:gs>
            </a:gsLst>
            <a:lin ang="5400000" scaled="1"/>
          </a:gradFill>
          <a:ln w="0">
            <a:noFill/>
            <a:prstDash val="solid"/>
            <a:round/>
            <a:headEnd/>
            <a:tailEnd/>
          </a:ln>
        </p:spPr>
        <p:txBody>
          <a:bodyPr/>
          <a:lstStyle/>
          <a:p>
            <a:pPr>
              <a:defRPr/>
            </a:pPr>
            <a:endParaRPr lang="en-US"/>
          </a:p>
        </p:txBody>
      </p:sp>
      <p:sp>
        <p:nvSpPr>
          <p:cNvPr id="24582" name="Freeform 4"/>
          <p:cNvSpPr>
            <a:spLocks/>
          </p:cNvSpPr>
          <p:nvPr/>
        </p:nvSpPr>
        <p:spPr bwMode="auto">
          <a:xfrm>
            <a:off x="3586163" y="3238500"/>
            <a:ext cx="1579562" cy="1312863"/>
          </a:xfrm>
          <a:custGeom>
            <a:avLst/>
            <a:gdLst>
              <a:gd name="T0" fmla="*/ 2147483647 w 171"/>
              <a:gd name="T1" fmla="*/ 2147483647 h 158"/>
              <a:gd name="T2" fmla="*/ 2147483647 w 171"/>
              <a:gd name="T3" fmla="*/ 2147483647 h 158"/>
              <a:gd name="T4" fmla="*/ 2147483647 w 171"/>
              <a:gd name="T5" fmla="*/ 2147483647 h 158"/>
              <a:gd name="T6" fmla="*/ 2147483647 w 171"/>
              <a:gd name="T7" fmla="*/ 2147483647 h 158"/>
              <a:gd name="T8" fmla="*/ 2147483647 w 171"/>
              <a:gd name="T9" fmla="*/ 2147483647 h 158"/>
              <a:gd name="T10" fmla="*/ 2147483647 w 171"/>
              <a:gd name="T11" fmla="*/ 2147483647 h 158"/>
              <a:gd name="T12" fmla="*/ 2147483647 w 171"/>
              <a:gd name="T13" fmla="*/ 2147483647 h 158"/>
              <a:gd name="T14" fmla="*/ 2147483647 w 171"/>
              <a:gd name="T15" fmla="*/ 2147483647 h 158"/>
              <a:gd name="T16" fmla="*/ 2147483647 w 171"/>
              <a:gd name="T17" fmla="*/ 2147483647 h 158"/>
              <a:gd name="T18" fmla="*/ 2147483647 w 171"/>
              <a:gd name="T19" fmla="*/ 2147483647 h 158"/>
              <a:gd name="T20" fmla="*/ 2147483647 w 171"/>
              <a:gd name="T21" fmla="*/ 2147483647 h 158"/>
              <a:gd name="T22" fmla="*/ 2147483647 w 171"/>
              <a:gd name="T23" fmla="*/ 2147483647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158"/>
              <a:gd name="T38" fmla="*/ 171 w 171"/>
              <a:gd name="T39" fmla="*/ 158 h 1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158">
                <a:moveTo>
                  <a:pt x="7" y="110"/>
                </a:moveTo>
                <a:cubicBezTo>
                  <a:pt x="3" y="96"/>
                  <a:pt x="0" y="85"/>
                  <a:pt x="5" y="73"/>
                </a:cubicBezTo>
                <a:cubicBezTo>
                  <a:pt x="13" y="52"/>
                  <a:pt x="43" y="43"/>
                  <a:pt x="70" y="39"/>
                </a:cubicBezTo>
                <a:cubicBezTo>
                  <a:pt x="82" y="41"/>
                  <a:pt x="87" y="35"/>
                  <a:pt x="98" y="25"/>
                </a:cubicBezTo>
                <a:cubicBezTo>
                  <a:pt x="110" y="13"/>
                  <a:pt x="139" y="15"/>
                  <a:pt x="156" y="5"/>
                </a:cubicBezTo>
                <a:cubicBezTo>
                  <a:pt x="162" y="0"/>
                  <a:pt x="171" y="4"/>
                  <a:pt x="168" y="11"/>
                </a:cubicBezTo>
                <a:cubicBezTo>
                  <a:pt x="154" y="19"/>
                  <a:pt x="141" y="30"/>
                  <a:pt x="128" y="50"/>
                </a:cubicBezTo>
                <a:cubicBezTo>
                  <a:pt x="117" y="60"/>
                  <a:pt x="89" y="69"/>
                  <a:pt x="53" y="79"/>
                </a:cubicBezTo>
                <a:cubicBezTo>
                  <a:pt x="43" y="80"/>
                  <a:pt x="37" y="87"/>
                  <a:pt x="32" y="98"/>
                </a:cubicBezTo>
                <a:cubicBezTo>
                  <a:pt x="22" y="111"/>
                  <a:pt x="17" y="129"/>
                  <a:pt x="16" y="150"/>
                </a:cubicBezTo>
                <a:cubicBezTo>
                  <a:pt x="5" y="158"/>
                  <a:pt x="3" y="147"/>
                  <a:pt x="6" y="134"/>
                </a:cubicBezTo>
                <a:cubicBezTo>
                  <a:pt x="5" y="130"/>
                  <a:pt x="8" y="121"/>
                  <a:pt x="7" y="110"/>
                </a:cubicBezTo>
                <a:close/>
              </a:path>
            </a:pathLst>
          </a:custGeom>
          <a:gradFill rotWithShape="1">
            <a:gsLst>
              <a:gs pos="0">
                <a:schemeClr val="bg2"/>
              </a:gs>
              <a:gs pos="100000">
                <a:srgbClr val="9900CC"/>
              </a:gs>
            </a:gsLst>
            <a:lin ang="18900000" scaled="1"/>
          </a:gradFill>
          <a:ln w="0">
            <a:noFill/>
            <a:round/>
            <a:headEnd/>
            <a:tailEnd/>
          </a:ln>
        </p:spPr>
        <p:txBody>
          <a:bodyPr/>
          <a:lstStyle/>
          <a:p>
            <a:endParaRPr lang="id-ID"/>
          </a:p>
        </p:txBody>
      </p:sp>
      <p:sp>
        <p:nvSpPr>
          <p:cNvPr id="24583" name="Freeform 5"/>
          <p:cNvSpPr>
            <a:spLocks/>
          </p:cNvSpPr>
          <p:nvPr/>
        </p:nvSpPr>
        <p:spPr bwMode="auto">
          <a:xfrm>
            <a:off x="4565650" y="1809750"/>
            <a:ext cx="414338" cy="1778000"/>
          </a:xfrm>
          <a:custGeom>
            <a:avLst/>
            <a:gdLst>
              <a:gd name="T0" fmla="*/ 2147483647 w 45"/>
              <a:gd name="T1" fmla="*/ 2147483647 h 214"/>
              <a:gd name="T2" fmla="*/ 2147483647 w 45"/>
              <a:gd name="T3" fmla="*/ 2147483647 h 214"/>
              <a:gd name="T4" fmla="*/ 2147483647 w 45"/>
              <a:gd name="T5" fmla="*/ 2147483647 h 214"/>
              <a:gd name="T6" fmla="*/ 2147483647 w 45"/>
              <a:gd name="T7" fmla="*/ 2147483647 h 214"/>
              <a:gd name="T8" fmla="*/ 2147483647 w 45"/>
              <a:gd name="T9" fmla="*/ 2147483647 h 214"/>
              <a:gd name="T10" fmla="*/ 2147483647 w 45"/>
              <a:gd name="T11" fmla="*/ 2147483647 h 214"/>
              <a:gd name="T12" fmla="*/ 0 w 45"/>
              <a:gd name="T13" fmla="*/ 2147483647 h 214"/>
              <a:gd name="T14" fmla="*/ 2147483647 w 45"/>
              <a:gd name="T15" fmla="*/ 2147483647 h 214"/>
              <a:gd name="T16" fmla="*/ 2147483647 w 45"/>
              <a:gd name="T17" fmla="*/ 0 h 214"/>
              <a:gd name="T18" fmla="*/ 2147483647 w 45"/>
              <a:gd name="T19" fmla="*/ 2147483647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14"/>
              <a:gd name="T32" fmla="*/ 45 w 45"/>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14">
                <a:moveTo>
                  <a:pt x="23" y="15"/>
                </a:moveTo>
                <a:cubicBezTo>
                  <a:pt x="34" y="49"/>
                  <a:pt x="44" y="86"/>
                  <a:pt x="40" y="123"/>
                </a:cubicBezTo>
                <a:cubicBezTo>
                  <a:pt x="36" y="161"/>
                  <a:pt x="34" y="171"/>
                  <a:pt x="45" y="195"/>
                </a:cubicBezTo>
                <a:cubicBezTo>
                  <a:pt x="43" y="207"/>
                  <a:pt x="35" y="211"/>
                  <a:pt x="28" y="214"/>
                </a:cubicBezTo>
                <a:cubicBezTo>
                  <a:pt x="26" y="209"/>
                  <a:pt x="15" y="177"/>
                  <a:pt x="19" y="128"/>
                </a:cubicBezTo>
                <a:cubicBezTo>
                  <a:pt x="22" y="88"/>
                  <a:pt x="16" y="55"/>
                  <a:pt x="6" y="22"/>
                </a:cubicBezTo>
                <a:cubicBezTo>
                  <a:pt x="4" y="15"/>
                  <a:pt x="1" y="10"/>
                  <a:pt x="0" y="5"/>
                </a:cubicBezTo>
                <a:cubicBezTo>
                  <a:pt x="4" y="16"/>
                  <a:pt x="12" y="24"/>
                  <a:pt x="16" y="22"/>
                </a:cubicBezTo>
                <a:cubicBezTo>
                  <a:pt x="20" y="20"/>
                  <a:pt x="21" y="11"/>
                  <a:pt x="17" y="0"/>
                </a:cubicBezTo>
                <a:cubicBezTo>
                  <a:pt x="19" y="5"/>
                  <a:pt x="21" y="10"/>
                  <a:pt x="23" y="15"/>
                </a:cubicBezTo>
                <a:close/>
              </a:path>
            </a:pathLst>
          </a:custGeom>
          <a:gradFill rotWithShape="1">
            <a:gsLst>
              <a:gs pos="0">
                <a:srgbClr val="FF3300"/>
              </a:gs>
              <a:gs pos="100000">
                <a:srgbClr val="800000"/>
              </a:gs>
            </a:gsLst>
            <a:path path="rect">
              <a:fillToRect l="50000" t="50000" r="50000" b="50000"/>
            </a:path>
          </a:gradFill>
          <a:ln w="0">
            <a:noFill/>
            <a:round/>
            <a:headEnd/>
            <a:tailEnd/>
          </a:ln>
        </p:spPr>
        <p:txBody>
          <a:bodyPr/>
          <a:lstStyle/>
          <a:p>
            <a:endParaRPr lang="id-ID"/>
          </a:p>
        </p:txBody>
      </p:sp>
      <p:sp>
        <p:nvSpPr>
          <p:cNvPr id="24584" name="Freeform 6" descr="75%"/>
          <p:cNvSpPr>
            <a:spLocks/>
          </p:cNvSpPr>
          <p:nvPr/>
        </p:nvSpPr>
        <p:spPr bwMode="auto">
          <a:xfrm>
            <a:off x="4195763" y="4160838"/>
            <a:ext cx="1403350" cy="407987"/>
          </a:xfrm>
          <a:custGeom>
            <a:avLst/>
            <a:gdLst>
              <a:gd name="T0" fmla="*/ 2147483647 w 152"/>
              <a:gd name="T1" fmla="*/ 2147483647 h 49"/>
              <a:gd name="T2" fmla="*/ 2147483647 w 152"/>
              <a:gd name="T3" fmla="*/ 2147483647 h 49"/>
              <a:gd name="T4" fmla="*/ 2147483647 w 152"/>
              <a:gd name="T5" fmla="*/ 2147483647 h 49"/>
              <a:gd name="T6" fmla="*/ 2147483647 w 152"/>
              <a:gd name="T7" fmla="*/ 2147483647 h 49"/>
              <a:gd name="T8" fmla="*/ 2147483647 w 152"/>
              <a:gd name="T9" fmla="*/ 2147483647 h 49"/>
              <a:gd name="T10" fmla="*/ 2147483647 w 152"/>
              <a:gd name="T11" fmla="*/ 2147483647 h 49"/>
              <a:gd name="T12" fmla="*/ 2147483647 w 152"/>
              <a:gd name="T13" fmla="*/ 2147483647 h 49"/>
              <a:gd name="T14" fmla="*/ 2147483647 w 152"/>
              <a:gd name="T15" fmla="*/ 2147483647 h 49"/>
              <a:gd name="T16" fmla="*/ 2147483647 w 152"/>
              <a:gd name="T17" fmla="*/ 2147483647 h 49"/>
              <a:gd name="T18" fmla="*/ 2147483647 w 152"/>
              <a:gd name="T19" fmla="*/ 2147483647 h 49"/>
              <a:gd name="T20" fmla="*/ 2147483647 w 152"/>
              <a:gd name="T21" fmla="*/ 2147483647 h 49"/>
              <a:gd name="T22" fmla="*/ 2147483647 w 152"/>
              <a:gd name="T23" fmla="*/ 2147483647 h 49"/>
              <a:gd name="T24" fmla="*/ 2147483647 w 152"/>
              <a:gd name="T25" fmla="*/ 2147483647 h 49"/>
              <a:gd name="T26" fmla="*/ 2147483647 w 152"/>
              <a:gd name="T27" fmla="*/ 2147483647 h 49"/>
              <a:gd name="T28" fmla="*/ 2147483647 w 152"/>
              <a:gd name="T29" fmla="*/ 2147483647 h 49"/>
              <a:gd name="T30" fmla="*/ 2147483647 w 152"/>
              <a:gd name="T31" fmla="*/ 2147483647 h 49"/>
              <a:gd name="T32" fmla="*/ 2147483647 w 152"/>
              <a:gd name="T33" fmla="*/ 2147483647 h 49"/>
              <a:gd name="T34" fmla="*/ 2147483647 w 152"/>
              <a:gd name="T35" fmla="*/ 2147483647 h 49"/>
              <a:gd name="T36" fmla="*/ 2147483647 w 152"/>
              <a:gd name="T37" fmla="*/ 2147483647 h 49"/>
              <a:gd name="T38" fmla="*/ 2147483647 w 152"/>
              <a:gd name="T39" fmla="*/ 2147483647 h 49"/>
              <a:gd name="T40" fmla="*/ 2147483647 w 152"/>
              <a:gd name="T41" fmla="*/ 2147483647 h 49"/>
              <a:gd name="T42" fmla="*/ 2147483647 w 152"/>
              <a:gd name="T43" fmla="*/ 2147483647 h 49"/>
              <a:gd name="T44" fmla="*/ 0 w 152"/>
              <a:gd name="T45" fmla="*/ 2147483647 h 49"/>
              <a:gd name="T46" fmla="*/ 2147483647 w 152"/>
              <a:gd name="T47" fmla="*/ 2147483647 h 49"/>
              <a:gd name="T48" fmla="*/ 2147483647 w 152"/>
              <a:gd name="T49" fmla="*/ 2147483647 h 49"/>
              <a:gd name="T50" fmla="*/ 2147483647 w 152"/>
              <a:gd name="T51" fmla="*/ 2147483647 h 49"/>
              <a:gd name="T52" fmla="*/ 2147483647 w 152"/>
              <a:gd name="T53" fmla="*/ 2147483647 h 49"/>
              <a:gd name="T54" fmla="*/ 2147483647 w 152"/>
              <a:gd name="T55" fmla="*/ 2147483647 h 49"/>
              <a:gd name="T56" fmla="*/ 2147483647 w 152"/>
              <a:gd name="T57" fmla="*/ 2147483647 h 49"/>
              <a:gd name="T58" fmla="*/ 2147483647 w 152"/>
              <a:gd name="T59" fmla="*/ 2147483647 h 49"/>
              <a:gd name="T60" fmla="*/ 2147483647 w 152"/>
              <a:gd name="T61" fmla="*/ 2147483647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49"/>
              <a:gd name="T95" fmla="*/ 152 w 152"/>
              <a:gd name="T96" fmla="*/ 49 h 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49">
                <a:moveTo>
                  <a:pt x="63" y="23"/>
                </a:moveTo>
                <a:cubicBezTo>
                  <a:pt x="87" y="19"/>
                  <a:pt x="77" y="31"/>
                  <a:pt x="122" y="22"/>
                </a:cubicBezTo>
                <a:cubicBezTo>
                  <a:pt x="124" y="22"/>
                  <a:pt x="126" y="18"/>
                  <a:pt x="128" y="18"/>
                </a:cubicBezTo>
                <a:cubicBezTo>
                  <a:pt x="130" y="18"/>
                  <a:pt x="133" y="19"/>
                  <a:pt x="135" y="19"/>
                </a:cubicBezTo>
                <a:cubicBezTo>
                  <a:pt x="138" y="20"/>
                  <a:pt x="136" y="22"/>
                  <a:pt x="138" y="23"/>
                </a:cubicBezTo>
                <a:cubicBezTo>
                  <a:pt x="141" y="23"/>
                  <a:pt x="144" y="22"/>
                  <a:pt x="146" y="22"/>
                </a:cubicBezTo>
                <a:cubicBezTo>
                  <a:pt x="150" y="22"/>
                  <a:pt x="152" y="24"/>
                  <a:pt x="151" y="26"/>
                </a:cubicBezTo>
                <a:cubicBezTo>
                  <a:pt x="150" y="28"/>
                  <a:pt x="150" y="29"/>
                  <a:pt x="148" y="30"/>
                </a:cubicBezTo>
                <a:cubicBezTo>
                  <a:pt x="147" y="31"/>
                  <a:pt x="147" y="36"/>
                  <a:pt x="142" y="35"/>
                </a:cubicBezTo>
                <a:cubicBezTo>
                  <a:pt x="140" y="35"/>
                  <a:pt x="139" y="37"/>
                  <a:pt x="137" y="40"/>
                </a:cubicBezTo>
                <a:cubicBezTo>
                  <a:pt x="135" y="43"/>
                  <a:pt x="132" y="42"/>
                  <a:pt x="127" y="43"/>
                </a:cubicBezTo>
                <a:cubicBezTo>
                  <a:pt x="125" y="44"/>
                  <a:pt x="122" y="46"/>
                  <a:pt x="119" y="45"/>
                </a:cubicBezTo>
                <a:cubicBezTo>
                  <a:pt x="116" y="44"/>
                  <a:pt x="113" y="46"/>
                  <a:pt x="110" y="47"/>
                </a:cubicBezTo>
                <a:cubicBezTo>
                  <a:pt x="105" y="48"/>
                  <a:pt x="102" y="49"/>
                  <a:pt x="98" y="47"/>
                </a:cubicBezTo>
                <a:cubicBezTo>
                  <a:pt x="93" y="44"/>
                  <a:pt x="88" y="46"/>
                  <a:pt x="81" y="46"/>
                </a:cubicBezTo>
                <a:cubicBezTo>
                  <a:pt x="79" y="46"/>
                  <a:pt x="75" y="45"/>
                  <a:pt x="73" y="44"/>
                </a:cubicBezTo>
                <a:cubicBezTo>
                  <a:pt x="66" y="44"/>
                  <a:pt x="60" y="45"/>
                  <a:pt x="56" y="46"/>
                </a:cubicBezTo>
                <a:cubicBezTo>
                  <a:pt x="50" y="49"/>
                  <a:pt x="46" y="48"/>
                  <a:pt x="41" y="48"/>
                </a:cubicBezTo>
                <a:cubicBezTo>
                  <a:pt x="39" y="48"/>
                  <a:pt x="37" y="45"/>
                  <a:pt x="35" y="46"/>
                </a:cubicBezTo>
                <a:cubicBezTo>
                  <a:pt x="31" y="46"/>
                  <a:pt x="27" y="48"/>
                  <a:pt x="24" y="48"/>
                </a:cubicBezTo>
                <a:cubicBezTo>
                  <a:pt x="20" y="48"/>
                  <a:pt x="17" y="45"/>
                  <a:pt x="14" y="44"/>
                </a:cubicBezTo>
                <a:cubicBezTo>
                  <a:pt x="10" y="42"/>
                  <a:pt x="5" y="44"/>
                  <a:pt x="3" y="40"/>
                </a:cubicBezTo>
                <a:cubicBezTo>
                  <a:pt x="3" y="38"/>
                  <a:pt x="0" y="35"/>
                  <a:pt x="0" y="33"/>
                </a:cubicBezTo>
                <a:cubicBezTo>
                  <a:pt x="1" y="30"/>
                  <a:pt x="3" y="28"/>
                  <a:pt x="3" y="26"/>
                </a:cubicBezTo>
                <a:cubicBezTo>
                  <a:pt x="3" y="24"/>
                  <a:pt x="5" y="21"/>
                  <a:pt x="6" y="18"/>
                </a:cubicBezTo>
                <a:cubicBezTo>
                  <a:pt x="6" y="17"/>
                  <a:pt x="4" y="15"/>
                  <a:pt x="4" y="13"/>
                </a:cubicBezTo>
                <a:cubicBezTo>
                  <a:pt x="4" y="12"/>
                  <a:pt x="7" y="11"/>
                  <a:pt x="7" y="9"/>
                </a:cubicBezTo>
                <a:cubicBezTo>
                  <a:pt x="6" y="5"/>
                  <a:pt x="11" y="0"/>
                  <a:pt x="18" y="2"/>
                </a:cubicBezTo>
                <a:cubicBezTo>
                  <a:pt x="20" y="3"/>
                  <a:pt x="20" y="6"/>
                  <a:pt x="24" y="5"/>
                </a:cubicBezTo>
                <a:cubicBezTo>
                  <a:pt x="26" y="5"/>
                  <a:pt x="30" y="7"/>
                  <a:pt x="32" y="9"/>
                </a:cubicBezTo>
                <a:cubicBezTo>
                  <a:pt x="43" y="16"/>
                  <a:pt x="55" y="24"/>
                  <a:pt x="63" y="23"/>
                </a:cubicBezTo>
                <a:close/>
              </a:path>
            </a:pathLst>
          </a:custGeom>
          <a:pattFill prst="pct75">
            <a:fgClr>
              <a:srgbClr val="FF3399"/>
            </a:fgClr>
            <a:bgClr>
              <a:srgbClr val="FFFFFF"/>
            </a:bgClr>
          </a:pattFill>
          <a:ln w="0">
            <a:noFill/>
            <a:round/>
            <a:headEnd/>
            <a:tailEnd/>
          </a:ln>
        </p:spPr>
        <p:txBody>
          <a:bodyPr/>
          <a:lstStyle/>
          <a:p>
            <a:endParaRPr lang="id-ID"/>
          </a:p>
        </p:txBody>
      </p:sp>
      <p:sp>
        <p:nvSpPr>
          <p:cNvPr id="24585" name="Freeform 7"/>
          <p:cNvSpPr>
            <a:spLocks/>
          </p:cNvSpPr>
          <p:nvPr/>
        </p:nvSpPr>
        <p:spPr bwMode="auto">
          <a:xfrm>
            <a:off x="4519613" y="1652588"/>
            <a:ext cx="239712" cy="357187"/>
          </a:xfrm>
          <a:custGeom>
            <a:avLst/>
            <a:gdLst>
              <a:gd name="T0" fmla="*/ 2147483647 w 26"/>
              <a:gd name="T1" fmla="*/ 2147483647 h 43"/>
              <a:gd name="T2" fmla="*/ 2147483647 w 26"/>
              <a:gd name="T3" fmla="*/ 2147483647 h 43"/>
              <a:gd name="T4" fmla="*/ 2147483647 w 26"/>
              <a:gd name="T5" fmla="*/ 2147483647 h 43"/>
              <a:gd name="T6" fmla="*/ 2147483647 w 26"/>
              <a:gd name="T7" fmla="*/ 2147483647 h 43"/>
              <a:gd name="T8" fmla="*/ 2147483647 w 26"/>
              <a:gd name="T9" fmla="*/ 2147483647 h 43"/>
              <a:gd name="T10" fmla="*/ 0 60000 65536"/>
              <a:gd name="T11" fmla="*/ 0 60000 65536"/>
              <a:gd name="T12" fmla="*/ 0 60000 65536"/>
              <a:gd name="T13" fmla="*/ 0 60000 65536"/>
              <a:gd name="T14" fmla="*/ 0 60000 65536"/>
              <a:gd name="T15" fmla="*/ 0 w 26"/>
              <a:gd name="T16" fmla="*/ 0 h 43"/>
              <a:gd name="T17" fmla="*/ 26 w 26"/>
              <a:gd name="T18" fmla="*/ 43 h 43"/>
            </a:gdLst>
            <a:ahLst/>
            <a:cxnLst>
              <a:cxn ang="T10">
                <a:pos x="T0" y="T1"/>
              </a:cxn>
              <a:cxn ang="T11">
                <a:pos x="T2" y="T3"/>
              </a:cxn>
              <a:cxn ang="T12">
                <a:pos x="T4" y="T5"/>
              </a:cxn>
              <a:cxn ang="T13">
                <a:pos x="T6" y="T7"/>
              </a:cxn>
              <a:cxn ang="T14">
                <a:pos x="T8" y="T9"/>
              </a:cxn>
            </a:cxnLst>
            <a:rect l="T15" t="T16" r="T17" b="T18"/>
            <a:pathLst>
              <a:path w="26" h="43">
                <a:moveTo>
                  <a:pt x="4" y="1"/>
                </a:moveTo>
                <a:cubicBezTo>
                  <a:pt x="9" y="0"/>
                  <a:pt x="16" y="7"/>
                  <a:pt x="21" y="18"/>
                </a:cubicBezTo>
                <a:cubicBezTo>
                  <a:pt x="26" y="29"/>
                  <a:pt x="26" y="39"/>
                  <a:pt x="21" y="41"/>
                </a:cubicBezTo>
                <a:cubicBezTo>
                  <a:pt x="17" y="43"/>
                  <a:pt x="9" y="35"/>
                  <a:pt x="5" y="24"/>
                </a:cubicBezTo>
                <a:cubicBezTo>
                  <a:pt x="0" y="13"/>
                  <a:pt x="0" y="3"/>
                  <a:pt x="4" y="1"/>
                </a:cubicBezTo>
                <a:close/>
              </a:path>
            </a:pathLst>
          </a:custGeom>
          <a:solidFill>
            <a:srgbClr val="CC0000"/>
          </a:solidFill>
          <a:ln w="0">
            <a:noFill/>
            <a:round/>
            <a:headEnd/>
            <a:tailEnd/>
          </a:ln>
        </p:spPr>
        <p:txBody>
          <a:bodyPr/>
          <a:lstStyle/>
          <a:p>
            <a:endParaRPr lang="id-ID"/>
          </a:p>
        </p:txBody>
      </p:sp>
      <p:sp>
        <p:nvSpPr>
          <p:cNvPr id="24586" name="Freeform 8"/>
          <p:cNvSpPr>
            <a:spLocks/>
          </p:cNvSpPr>
          <p:nvPr/>
        </p:nvSpPr>
        <p:spPr bwMode="auto">
          <a:xfrm>
            <a:off x="4537075" y="1668463"/>
            <a:ext cx="203200" cy="323850"/>
          </a:xfrm>
          <a:custGeom>
            <a:avLst/>
            <a:gdLst>
              <a:gd name="T0" fmla="*/ 2147483647 w 22"/>
              <a:gd name="T1" fmla="*/ 2147483647 h 39"/>
              <a:gd name="T2" fmla="*/ 2147483647 w 22"/>
              <a:gd name="T3" fmla="*/ 2147483647 h 39"/>
              <a:gd name="T4" fmla="*/ 2147483647 w 22"/>
              <a:gd name="T5" fmla="*/ 2147483647 h 39"/>
              <a:gd name="T6" fmla="*/ 2147483647 w 22"/>
              <a:gd name="T7" fmla="*/ 2147483647 h 39"/>
              <a:gd name="T8" fmla="*/ 2147483647 w 22"/>
              <a:gd name="T9" fmla="*/ 2147483647 h 39"/>
              <a:gd name="T10" fmla="*/ 0 60000 65536"/>
              <a:gd name="T11" fmla="*/ 0 60000 65536"/>
              <a:gd name="T12" fmla="*/ 0 60000 65536"/>
              <a:gd name="T13" fmla="*/ 0 60000 65536"/>
              <a:gd name="T14" fmla="*/ 0 60000 65536"/>
              <a:gd name="T15" fmla="*/ 0 w 22"/>
              <a:gd name="T16" fmla="*/ 0 h 39"/>
              <a:gd name="T17" fmla="*/ 22 w 22"/>
              <a:gd name="T18" fmla="*/ 39 h 39"/>
            </a:gdLst>
            <a:ahLst/>
            <a:cxnLst>
              <a:cxn ang="T10">
                <a:pos x="T0" y="T1"/>
              </a:cxn>
              <a:cxn ang="T11">
                <a:pos x="T2" y="T3"/>
              </a:cxn>
              <a:cxn ang="T12">
                <a:pos x="T4" y="T5"/>
              </a:cxn>
              <a:cxn ang="T13">
                <a:pos x="T6" y="T7"/>
              </a:cxn>
              <a:cxn ang="T14">
                <a:pos x="T8" y="T9"/>
              </a:cxn>
            </a:cxnLst>
            <a:rect l="T15" t="T16" r="T17" b="T18"/>
            <a:pathLst>
              <a:path w="22" h="39">
                <a:moveTo>
                  <a:pt x="3" y="1"/>
                </a:moveTo>
                <a:cubicBezTo>
                  <a:pt x="7" y="0"/>
                  <a:pt x="13" y="7"/>
                  <a:pt x="17" y="17"/>
                </a:cubicBezTo>
                <a:cubicBezTo>
                  <a:pt x="21" y="27"/>
                  <a:pt x="22" y="36"/>
                  <a:pt x="18" y="37"/>
                </a:cubicBezTo>
                <a:cubicBezTo>
                  <a:pt x="15" y="39"/>
                  <a:pt x="9" y="32"/>
                  <a:pt x="4" y="21"/>
                </a:cubicBezTo>
                <a:cubicBezTo>
                  <a:pt x="0" y="11"/>
                  <a:pt x="0" y="2"/>
                  <a:pt x="3" y="1"/>
                </a:cubicBezTo>
                <a:close/>
              </a:path>
            </a:pathLst>
          </a:custGeom>
          <a:gradFill rotWithShape="1">
            <a:gsLst>
              <a:gs pos="0">
                <a:schemeClr val="bg2"/>
              </a:gs>
              <a:gs pos="100000">
                <a:srgbClr val="800000"/>
              </a:gs>
            </a:gsLst>
            <a:lin ang="2700000" scaled="1"/>
          </a:gradFill>
          <a:ln w="0">
            <a:noFill/>
            <a:round/>
            <a:headEnd/>
            <a:tailEnd/>
          </a:ln>
        </p:spPr>
        <p:txBody>
          <a:bodyPr/>
          <a:lstStyle/>
          <a:p>
            <a:endParaRPr lang="id-ID"/>
          </a:p>
        </p:txBody>
      </p:sp>
      <p:sp>
        <p:nvSpPr>
          <p:cNvPr id="24587" name="Freeform 9"/>
          <p:cNvSpPr>
            <a:spLocks/>
          </p:cNvSpPr>
          <p:nvPr/>
        </p:nvSpPr>
        <p:spPr bwMode="auto">
          <a:xfrm>
            <a:off x="3779838" y="946150"/>
            <a:ext cx="900112" cy="1104900"/>
          </a:xfrm>
          <a:custGeom>
            <a:avLst/>
            <a:gdLst>
              <a:gd name="T0" fmla="*/ 2147483647 w 567"/>
              <a:gd name="T1" fmla="*/ 2147483647 h 696"/>
              <a:gd name="T2" fmla="*/ 2147483647 w 567"/>
              <a:gd name="T3" fmla="*/ 2147483647 h 696"/>
              <a:gd name="T4" fmla="*/ 2147483647 w 567"/>
              <a:gd name="T5" fmla="*/ 2147483647 h 696"/>
              <a:gd name="T6" fmla="*/ 2147483647 w 567"/>
              <a:gd name="T7" fmla="*/ 2147483647 h 696"/>
              <a:gd name="T8" fmla="*/ 2147483647 w 567"/>
              <a:gd name="T9" fmla="*/ 2147483647 h 696"/>
              <a:gd name="T10" fmla="*/ 2147483647 w 567"/>
              <a:gd name="T11" fmla="*/ 2147483647 h 696"/>
              <a:gd name="T12" fmla="*/ 2147483647 w 567"/>
              <a:gd name="T13" fmla="*/ 2147483647 h 696"/>
              <a:gd name="T14" fmla="*/ 2147483647 w 567"/>
              <a:gd name="T15" fmla="*/ 2147483647 h 696"/>
              <a:gd name="T16" fmla="*/ 2147483647 w 567"/>
              <a:gd name="T17" fmla="*/ 2147483647 h 696"/>
              <a:gd name="T18" fmla="*/ 2147483647 w 567"/>
              <a:gd name="T19" fmla="*/ 2147483647 h 696"/>
              <a:gd name="T20" fmla="*/ 2147483647 w 567"/>
              <a:gd name="T21" fmla="*/ 2147483647 h 696"/>
              <a:gd name="T22" fmla="*/ 2147483647 w 567"/>
              <a:gd name="T23" fmla="*/ 2147483647 h 696"/>
              <a:gd name="T24" fmla="*/ 2147483647 w 567"/>
              <a:gd name="T25" fmla="*/ 2147483647 h 696"/>
              <a:gd name="T26" fmla="*/ 2147483647 w 567"/>
              <a:gd name="T27" fmla="*/ 2147483647 h 696"/>
              <a:gd name="T28" fmla="*/ 2147483647 w 567"/>
              <a:gd name="T29" fmla="*/ 2147483647 h 696"/>
              <a:gd name="T30" fmla="*/ 2147483647 w 567"/>
              <a:gd name="T31" fmla="*/ 2147483647 h 696"/>
              <a:gd name="T32" fmla="*/ 2147483647 w 567"/>
              <a:gd name="T33" fmla="*/ 2147483647 h 696"/>
              <a:gd name="T34" fmla="*/ 2147483647 w 567"/>
              <a:gd name="T35" fmla="*/ 2147483647 h 696"/>
              <a:gd name="T36" fmla="*/ 2147483647 w 567"/>
              <a:gd name="T37" fmla="*/ 2147483647 h 696"/>
              <a:gd name="T38" fmla="*/ 2147483647 w 567"/>
              <a:gd name="T39" fmla="*/ 2147483647 h 696"/>
              <a:gd name="T40" fmla="*/ 2147483647 w 567"/>
              <a:gd name="T41" fmla="*/ 2147483647 h 696"/>
              <a:gd name="T42" fmla="*/ 2147483647 w 567"/>
              <a:gd name="T43" fmla="*/ 2147483647 h 696"/>
              <a:gd name="T44" fmla="*/ 2147483647 w 567"/>
              <a:gd name="T45" fmla="*/ 2147483647 h 696"/>
              <a:gd name="T46" fmla="*/ 2147483647 w 567"/>
              <a:gd name="T47" fmla="*/ 2147483647 h 696"/>
              <a:gd name="T48" fmla="*/ 2147483647 w 567"/>
              <a:gd name="T49" fmla="*/ 2147483647 h 696"/>
              <a:gd name="T50" fmla="*/ 2147483647 w 567"/>
              <a:gd name="T51" fmla="*/ 2147483647 h 696"/>
              <a:gd name="T52" fmla="*/ 2147483647 w 567"/>
              <a:gd name="T53" fmla="*/ 2147483647 h 696"/>
              <a:gd name="T54" fmla="*/ 2147483647 w 567"/>
              <a:gd name="T55" fmla="*/ 2147483647 h 696"/>
              <a:gd name="T56" fmla="*/ 2147483647 w 567"/>
              <a:gd name="T57" fmla="*/ 2147483647 h 696"/>
              <a:gd name="T58" fmla="*/ 2147483647 w 567"/>
              <a:gd name="T59" fmla="*/ 2147483647 h 696"/>
              <a:gd name="T60" fmla="*/ 2147483647 w 567"/>
              <a:gd name="T61" fmla="*/ 2147483647 h 696"/>
              <a:gd name="T62" fmla="*/ 2147483647 w 567"/>
              <a:gd name="T63" fmla="*/ 2147483647 h 696"/>
              <a:gd name="T64" fmla="*/ 2147483647 w 567"/>
              <a:gd name="T65" fmla="*/ 2147483647 h 696"/>
              <a:gd name="T66" fmla="*/ 2147483647 w 567"/>
              <a:gd name="T67" fmla="*/ 2147483647 h 696"/>
              <a:gd name="T68" fmla="*/ 2147483647 w 567"/>
              <a:gd name="T69" fmla="*/ 2147483647 h 696"/>
              <a:gd name="T70" fmla="*/ 2147483647 w 567"/>
              <a:gd name="T71" fmla="*/ 2147483647 h 696"/>
              <a:gd name="T72" fmla="*/ 2147483647 w 567"/>
              <a:gd name="T73" fmla="*/ 2147483647 h 6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696"/>
              <a:gd name="T113" fmla="*/ 567 w 567"/>
              <a:gd name="T114" fmla="*/ 696 h 6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696">
                <a:moveTo>
                  <a:pt x="6" y="156"/>
                </a:moveTo>
                <a:cubicBezTo>
                  <a:pt x="47" y="78"/>
                  <a:pt x="101" y="71"/>
                  <a:pt x="217" y="81"/>
                </a:cubicBezTo>
                <a:cubicBezTo>
                  <a:pt x="240" y="60"/>
                  <a:pt x="268" y="31"/>
                  <a:pt x="279" y="5"/>
                </a:cubicBezTo>
                <a:cubicBezTo>
                  <a:pt x="285" y="0"/>
                  <a:pt x="291" y="5"/>
                  <a:pt x="291" y="10"/>
                </a:cubicBezTo>
                <a:cubicBezTo>
                  <a:pt x="279" y="37"/>
                  <a:pt x="261" y="68"/>
                  <a:pt x="237" y="88"/>
                </a:cubicBezTo>
                <a:cubicBezTo>
                  <a:pt x="272" y="104"/>
                  <a:pt x="308" y="110"/>
                  <a:pt x="332" y="131"/>
                </a:cubicBezTo>
                <a:cubicBezTo>
                  <a:pt x="337" y="136"/>
                  <a:pt x="343" y="131"/>
                  <a:pt x="343" y="126"/>
                </a:cubicBezTo>
                <a:cubicBezTo>
                  <a:pt x="343" y="99"/>
                  <a:pt x="320" y="73"/>
                  <a:pt x="297" y="58"/>
                </a:cubicBezTo>
                <a:cubicBezTo>
                  <a:pt x="297" y="47"/>
                  <a:pt x="297" y="47"/>
                  <a:pt x="302" y="47"/>
                </a:cubicBezTo>
                <a:cubicBezTo>
                  <a:pt x="308" y="47"/>
                  <a:pt x="320" y="63"/>
                  <a:pt x="320" y="58"/>
                </a:cubicBezTo>
                <a:cubicBezTo>
                  <a:pt x="326" y="58"/>
                  <a:pt x="326" y="42"/>
                  <a:pt x="326" y="42"/>
                </a:cubicBezTo>
                <a:cubicBezTo>
                  <a:pt x="332" y="42"/>
                  <a:pt x="332" y="68"/>
                  <a:pt x="337" y="73"/>
                </a:cubicBezTo>
                <a:cubicBezTo>
                  <a:pt x="366" y="99"/>
                  <a:pt x="372" y="120"/>
                  <a:pt x="384" y="157"/>
                </a:cubicBezTo>
                <a:cubicBezTo>
                  <a:pt x="390" y="183"/>
                  <a:pt x="396" y="183"/>
                  <a:pt x="401" y="173"/>
                </a:cubicBezTo>
                <a:cubicBezTo>
                  <a:pt x="396" y="141"/>
                  <a:pt x="390" y="110"/>
                  <a:pt x="384" y="84"/>
                </a:cubicBezTo>
                <a:cubicBezTo>
                  <a:pt x="372" y="68"/>
                  <a:pt x="378" y="63"/>
                  <a:pt x="390" y="84"/>
                </a:cubicBezTo>
                <a:cubicBezTo>
                  <a:pt x="396" y="94"/>
                  <a:pt x="401" y="84"/>
                  <a:pt x="407" y="78"/>
                </a:cubicBezTo>
                <a:cubicBezTo>
                  <a:pt x="419" y="78"/>
                  <a:pt x="419" y="84"/>
                  <a:pt x="401" y="94"/>
                </a:cubicBezTo>
                <a:cubicBezTo>
                  <a:pt x="401" y="99"/>
                  <a:pt x="407" y="105"/>
                  <a:pt x="413" y="115"/>
                </a:cubicBezTo>
                <a:cubicBezTo>
                  <a:pt x="448" y="147"/>
                  <a:pt x="425" y="167"/>
                  <a:pt x="436" y="204"/>
                </a:cubicBezTo>
                <a:cubicBezTo>
                  <a:pt x="477" y="272"/>
                  <a:pt x="483" y="335"/>
                  <a:pt x="489" y="408"/>
                </a:cubicBezTo>
                <a:cubicBezTo>
                  <a:pt x="495" y="440"/>
                  <a:pt x="503" y="458"/>
                  <a:pt x="515" y="469"/>
                </a:cubicBezTo>
                <a:cubicBezTo>
                  <a:pt x="557" y="523"/>
                  <a:pt x="563" y="536"/>
                  <a:pt x="563" y="567"/>
                </a:cubicBezTo>
                <a:cubicBezTo>
                  <a:pt x="567" y="601"/>
                  <a:pt x="541" y="618"/>
                  <a:pt x="500" y="549"/>
                </a:cubicBezTo>
                <a:lnTo>
                  <a:pt x="465" y="476"/>
                </a:lnTo>
                <a:cubicBezTo>
                  <a:pt x="442" y="450"/>
                  <a:pt x="407" y="466"/>
                  <a:pt x="413" y="513"/>
                </a:cubicBezTo>
                <a:cubicBezTo>
                  <a:pt x="442" y="560"/>
                  <a:pt x="471" y="612"/>
                  <a:pt x="477" y="670"/>
                </a:cubicBezTo>
                <a:cubicBezTo>
                  <a:pt x="442" y="696"/>
                  <a:pt x="378" y="691"/>
                  <a:pt x="378" y="665"/>
                </a:cubicBezTo>
                <a:cubicBezTo>
                  <a:pt x="390" y="623"/>
                  <a:pt x="396" y="597"/>
                  <a:pt x="372" y="565"/>
                </a:cubicBezTo>
                <a:cubicBezTo>
                  <a:pt x="337" y="576"/>
                  <a:pt x="320" y="539"/>
                  <a:pt x="326" y="461"/>
                </a:cubicBezTo>
                <a:cubicBezTo>
                  <a:pt x="332" y="429"/>
                  <a:pt x="361" y="424"/>
                  <a:pt x="401" y="445"/>
                </a:cubicBezTo>
                <a:cubicBezTo>
                  <a:pt x="436" y="455"/>
                  <a:pt x="430" y="434"/>
                  <a:pt x="413" y="419"/>
                </a:cubicBezTo>
                <a:cubicBezTo>
                  <a:pt x="343" y="387"/>
                  <a:pt x="320" y="345"/>
                  <a:pt x="343" y="277"/>
                </a:cubicBezTo>
                <a:cubicBezTo>
                  <a:pt x="355" y="246"/>
                  <a:pt x="361" y="220"/>
                  <a:pt x="332" y="194"/>
                </a:cubicBezTo>
                <a:cubicBezTo>
                  <a:pt x="294" y="166"/>
                  <a:pt x="174" y="128"/>
                  <a:pt x="123" y="124"/>
                </a:cubicBezTo>
                <a:cubicBezTo>
                  <a:pt x="72" y="120"/>
                  <a:pt x="43" y="164"/>
                  <a:pt x="24" y="169"/>
                </a:cubicBezTo>
                <a:cubicBezTo>
                  <a:pt x="12" y="174"/>
                  <a:pt x="0" y="172"/>
                  <a:pt x="6" y="156"/>
                </a:cubicBezTo>
                <a:close/>
              </a:path>
            </a:pathLst>
          </a:custGeom>
          <a:gradFill rotWithShape="1">
            <a:gsLst>
              <a:gs pos="0">
                <a:srgbClr val="FF3300"/>
              </a:gs>
              <a:gs pos="100000">
                <a:srgbClr val="761800"/>
              </a:gs>
            </a:gsLst>
            <a:path path="rect">
              <a:fillToRect l="100000" t="100000"/>
            </a:path>
          </a:gradFill>
          <a:ln w="12700">
            <a:noFill/>
            <a:round/>
            <a:headEnd/>
            <a:tailEnd/>
          </a:ln>
        </p:spPr>
        <p:txBody>
          <a:bodyPr/>
          <a:lstStyle/>
          <a:p>
            <a:endParaRPr lang="id-ID"/>
          </a:p>
        </p:txBody>
      </p:sp>
      <p:sp>
        <p:nvSpPr>
          <p:cNvPr id="24588" name="Freeform 10"/>
          <p:cNvSpPr>
            <a:spLocks/>
          </p:cNvSpPr>
          <p:nvPr/>
        </p:nvSpPr>
        <p:spPr bwMode="auto">
          <a:xfrm>
            <a:off x="3521075" y="1068388"/>
            <a:ext cx="365125" cy="438150"/>
          </a:xfrm>
          <a:custGeom>
            <a:avLst/>
            <a:gdLst>
              <a:gd name="T0" fmla="*/ 2147483647 w 181"/>
              <a:gd name="T1" fmla="*/ 2147483647 h 209"/>
              <a:gd name="T2" fmla="*/ 2147483647 w 181"/>
              <a:gd name="T3" fmla="*/ 2147483647 h 209"/>
              <a:gd name="T4" fmla="*/ 2147483647 w 181"/>
              <a:gd name="T5" fmla="*/ 2147483647 h 209"/>
              <a:gd name="T6" fmla="*/ 2147483647 w 181"/>
              <a:gd name="T7" fmla="*/ 2147483647 h 209"/>
              <a:gd name="T8" fmla="*/ 2147483647 w 181"/>
              <a:gd name="T9" fmla="*/ 2147483647 h 209"/>
              <a:gd name="T10" fmla="*/ 2147483647 w 181"/>
              <a:gd name="T11" fmla="*/ 2147483647 h 209"/>
              <a:gd name="T12" fmla="*/ 2147483647 w 181"/>
              <a:gd name="T13" fmla="*/ 2147483647 h 209"/>
              <a:gd name="T14" fmla="*/ 2147483647 w 181"/>
              <a:gd name="T15" fmla="*/ 2147483647 h 209"/>
              <a:gd name="T16" fmla="*/ 2147483647 w 181"/>
              <a:gd name="T17" fmla="*/ 2147483647 h 209"/>
              <a:gd name="T18" fmla="*/ 2147483647 w 181"/>
              <a:gd name="T19" fmla="*/ 2147483647 h 209"/>
              <a:gd name="T20" fmla="*/ 2147483647 w 181"/>
              <a:gd name="T21" fmla="*/ 2147483647 h 209"/>
              <a:gd name="T22" fmla="*/ 2147483647 w 181"/>
              <a:gd name="T23" fmla="*/ 2147483647 h 209"/>
              <a:gd name="T24" fmla="*/ 2147483647 w 181"/>
              <a:gd name="T25" fmla="*/ 2147483647 h 209"/>
              <a:gd name="T26" fmla="*/ 2147483647 w 181"/>
              <a:gd name="T27" fmla="*/ 2147483647 h 209"/>
              <a:gd name="T28" fmla="*/ 2147483647 w 181"/>
              <a:gd name="T29" fmla="*/ 2147483647 h 209"/>
              <a:gd name="T30" fmla="*/ 2147483647 w 181"/>
              <a:gd name="T31" fmla="*/ 2147483647 h 209"/>
              <a:gd name="T32" fmla="*/ 2147483647 w 181"/>
              <a:gd name="T33" fmla="*/ 2147483647 h 209"/>
              <a:gd name="T34" fmla="*/ 2147483647 w 181"/>
              <a:gd name="T35" fmla="*/ 2147483647 h 209"/>
              <a:gd name="T36" fmla="*/ 2147483647 w 181"/>
              <a:gd name="T37" fmla="*/ 2147483647 h 209"/>
              <a:gd name="T38" fmla="*/ 2147483647 w 181"/>
              <a:gd name="T39" fmla="*/ 2147483647 h 209"/>
              <a:gd name="T40" fmla="*/ 2147483647 w 181"/>
              <a:gd name="T41" fmla="*/ 2147483647 h 209"/>
              <a:gd name="T42" fmla="*/ 2147483647 w 181"/>
              <a:gd name="T43" fmla="*/ 2147483647 h 209"/>
              <a:gd name="T44" fmla="*/ 2147483647 w 181"/>
              <a:gd name="T45" fmla="*/ 2147483647 h 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209"/>
              <a:gd name="T71" fmla="*/ 181 w 181"/>
              <a:gd name="T72" fmla="*/ 209 h 2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209">
                <a:moveTo>
                  <a:pt x="1" y="91"/>
                </a:moveTo>
                <a:lnTo>
                  <a:pt x="37" y="91"/>
                </a:lnTo>
                <a:cubicBezTo>
                  <a:pt x="49" y="91"/>
                  <a:pt x="43" y="87"/>
                  <a:pt x="46" y="77"/>
                </a:cubicBezTo>
                <a:lnTo>
                  <a:pt x="52" y="40"/>
                </a:lnTo>
                <a:cubicBezTo>
                  <a:pt x="70" y="30"/>
                  <a:pt x="82" y="68"/>
                  <a:pt x="88" y="26"/>
                </a:cubicBezTo>
                <a:cubicBezTo>
                  <a:pt x="93" y="0"/>
                  <a:pt x="111" y="0"/>
                  <a:pt x="111" y="16"/>
                </a:cubicBezTo>
                <a:cubicBezTo>
                  <a:pt x="117" y="37"/>
                  <a:pt x="123" y="68"/>
                  <a:pt x="140" y="47"/>
                </a:cubicBezTo>
                <a:cubicBezTo>
                  <a:pt x="146" y="42"/>
                  <a:pt x="158" y="47"/>
                  <a:pt x="152" y="68"/>
                </a:cubicBezTo>
                <a:cubicBezTo>
                  <a:pt x="146" y="73"/>
                  <a:pt x="134" y="84"/>
                  <a:pt x="134" y="94"/>
                </a:cubicBezTo>
                <a:cubicBezTo>
                  <a:pt x="134" y="99"/>
                  <a:pt x="134" y="110"/>
                  <a:pt x="140" y="115"/>
                </a:cubicBezTo>
                <a:cubicBezTo>
                  <a:pt x="146" y="131"/>
                  <a:pt x="146" y="136"/>
                  <a:pt x="169" y="146"/>
                </a:cubicBezTo>
                <a:cubicBezTo>
                  <a:pt x="181" y="152"/>
                  <a:pt x="175" y="172"/>
                  <a:pt x="163" y="167"/>
                </a:cubicBezTo>
                <a:lnTo>
                  <a:pt x="140" y="152"/>
                </a:lnTo>
                <a:cubicBezTo>
                  <a:pt x="134" y="146"/>
                  <a:pt x="128" y="157"/>
                  <a:pt x="128" y="162"/>
                </a:cubicBezTo>
                <a:cubicBezTo>
                  <a:pt x="128" y="178"/>
                  <a:pt x="140" y="193"/>
                  <a:pt x="134" y="204"/>
                </a:cubicBezTo>
                <a:cubicBezTo>
                  <a:pt x="134" y="209"/>
                  <a:pt x="128" y="209"/>
                  <a:pt x="128" y="209"/>
                </a:cubicBezTo>
                <a:cubicBezTo>
                  <a:pt x="93" y="209"/>
                  <a:pt x="124" y="178"/>
                  <a:pt x="83" y="194"/>
                </a:cubicBezTo>
                <a:cubicBezTo>
                  <a:pt x="77" y="194"/>
                  <a:pt x="59" y="190"/>
                  <a:pt x="53" y="190"/>
                </a:cubicBezTo>
                <a:cubicBezTo>
                  <a:pt x="47" y="180"/>
                  <a:pt x="52" y="169"/>
                  <a:pt x="47" y="148"/>
                </a:cubicBezTo>
                <a:cubicBezTo>
                  <a:pt x="47" y="143"/>
                  <a:pt x="32" y="131"/>
                  <a:pt x="32" y="131"/>
                </a:cubicBezTo>
                <a:cubicBezTo>
                  <a:pt x="8" y="121"/>
                  <a:pt x="19" y="125"/>
                  <a:pt x="1" y="125"/>
                </a:cubicBezTo>
                <a:cubicBezTo>
                  <a:pt x="1" y="125"/>
                  <a:pt x="0" y="115"/>
                  <a:pt x="6" y="110"/>
                </a:cubicBezTo>
                <a:cubicBezTo>
                  <a:pt x="0" y="110"/>
                  <a:pt x="1" y="91"/>
                  <a:pt x="1" y="91"/>
                </a:cubicBezTo>
                <a:close/>
              </a:path>
            </a:pathLst>
          </a:custGeom>
          <a:solidFill>
            <a:schemeClr val="accent2">
              <a:alpha val="43137"/>
            </a:schemeClr>
          </a:solidFill>
          <a:ln w="3175">
            <a:noFill/>
            <a:round/>
            <a:headEnd/>
            <a:tailEnd/>
          </a:ln>
        </p:spPr>
        <p:txBody>
          <a:bodyPr/>
          <a:lstStyle/>
          <a:p>
            <a:endParaRPr lang="id-ID"/>
          </a:p>
        </p:txBody>
      </p:sp>
      <p:sp>
        <p:nvSpPr>
          <p:cNvPr id="24589" name="Freeform 11"/>
          <p:cNvSpPr>
            <a:spLocks/>
          </p:cNvSpPr>
          <p:nvPr/>
        </p:nvSpPr>
        <p:spPr bwMode="auto">
          <a:xfrm>
            <a:off x="3657600" y="1090613"/>
            <a:ext cx="73025" cy="131762"/>
          </a:xfrm>
          <a:custGeom>
            <a:avLst/>
            <a:gdLst>
              <a:gd name="T0" fmla="*/ 2147483647 w 8"/>
              <a:gd name="T1" fmla="*/ 2147483647 h 20"/>
              <a:gd name="T2" fmla="*/ 2147483647 w 8"/>
              <a:gd name="T3" fmla="*/ 2147483647 h 20"/>
              <a:gd name="T4" fmla="*/ 2147483647 w 8"/>
              <a:gd name="T5" fmla="*/ 2147483647 h 20"/>
              <a:gd name="T6" fmla="*/ 2147483647 w 8"/>
              <a:gd name="T7" fmla="*/ 2147483647 h 20"/>
              <a:gd name="T8" fmla="*/ 0 w 8"/>
              <a:gd name="T9" fmla="*/ 2147483647 h 20"/>
              <a:gd name="T10" fmla="*/ 2147483647 w 8"/>
              <a:gd name="T11" fmla="*/ 2147483647 h 20"/>
              <a:gd name="T12" fmla="*/ 0 60000 65536"/>
              <a:gd name="T13" fmla="*/ 0 60000 65536"/>
              <a:gd name="T14" fmla="*/ 0 60000 65536"/>
              <a:gd name="T15" fmla="*/ 0 60000 65536"/>
              <a:gd name="T16" fmla="*/ 0 60000 65536"/>
              <a:gd name="T17" fmla="*/ 0 60000 65536"/>
              <a:gd name="T18" fmla="*/ 0 w 8"/>
              <a:gd name="T19" fmla="*/ 0 h 20"/>
              <a:gd name="T20" fmla="*/ 8 w 8"/>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8" h="20">
                <a:moveTo>
                  <a:pt x="3" y="1"/>
                </a:moveTo>
                <a:cubicBezTo>
                  <a:pt x="8" y="0"/>
                  <a:pt x="7" y="5"/>
                  <a:pt x="6" y="11"/>
                </a:cubicBezTo>
                <a:cubicBezTo>
                  <a:pt x="5" y="16"/>
                  <a:pt x="5" y="20"/>
                  <a:pt x="3" y="20"/>
                </a:cubicBezTo>
                <a:cubicBezTo>
                  <a:pt x="2" y="20"/>
                  <a:pt x="2" y="13"/>
                  <a:pt x="1" y="8"/>
                </a:cubicBezTo>
                <a:cubicBezTo>
                  <a:pt x="0" y="5"/>
                  <a:pt x="0" y="5"/>
                  <a:pt x="0" y="3"/>
                </a:cubicBezTo>
                <a:cubicBezTo>
                  <a:pt x="1" y="1"/>
                  <a:pt x="3" y="1"/>
                  <a:pt x="3" y="1"/>
                </a:cubicBezTo>
                <a:close/>
              </a:path>
            </a:pathLst>
          </a:custGeom>
          <a:gradFill rotWithShape="1">
            <a:gsLst>
              <a:gs pos="0">
                <a:srgbClr val="765E76"/>
              </a:gs>
              <a:gs pos="50000">
                <a:srgbClr val="FFCCFF"/>
              </a:gs>
              <a:gs pos="100000">
                <a:srgbClr val="765E76"/>
              </a:gs>
            </a:gsLst>
            <a:lin ang="0" scaled="1"/>
          </a:gradFill>
          <a:ln w="0">
            <a:noFill/>
            <a:round/>
            <a:headEnd/>
            <a:tailEnd/>
          </a:ln>
        </p:spPr>
        <p:txBody>
          <a:bodyPr/>
          <a:lstStyle/>
          <a:p>
            <a:endParaRPr lang="id-ID"/>
          </a:p>
        </p:txBody>
      </p:sp>
      <p:sp>
        <p:nvSpPr>
          <p:cNvPr id="24590" name="Freeform 12"/>
          <p:cNvSpPr>
            <a:spLocks/>
          </p:cNvSpPr>
          <p:nvPr/>
        </p:nvSpPr>
        <p:spPr bwMode="auto">
          <a:xfrm>
            <a:off x="3697288" y="1419225"/>
            <a:ext cx="73025" cy="120650"/>
          </a:xfrm>
          <a:custGeom>
            <a:avLst/>
            <a:gdLst>
              <a:gd name="T0" fmla="*/ 2147483647 w 8"/>
              <a:gd name="T1" fmla="*/ 2147483647 h 15"/>
              <a:gd name="T2" fmla="*/ 2147483647 w 8"/>
              <a:gd name="T3" fmla="*/ 2147483647 h 15"/>
              <a:gd name="T4" fmla="*/ 2147483647 w 8"/>
              <a:gd name="T5" fmla="*/ 0 h 15"/>
              <a:gd name="T6" fmla="*/ 0 w 8"/>
              <a:gd name="T7" fmla="*/ 2147483647 h 15"/>
              <a:gd name="T8" fmla="*/ 0 w 8"/>
              <a:gd name="T9" fmla="*/ 2147483647 h 15"/>
              <a:gd name="T10" fmla="*/ 2147483647 w 8"/>
              <a:gd name="T11" fmla="*/ 2147483647 h 15"/>
              <a:gd name="T12" fmla="*/ 0 60000 65536"/>
              <a:gd name="T13" fmla="*/ 0 60000 65536"/>
              <a:gd name="T14" fmla="*/ 0 60000 65536"/>
              <a:gd name="T15" fmla="*/ 0 60000 65536"/>
              <a:gd name="T16" fmla="*/ 0 60000 65536"/>
              <a:gd name="T17" fmla="*/ 0 60000 65536"/>
              <a:gd name="T18" fmla="*/ 0 w 8"/>
              <a:gd name="T19" fmla="*/ 0 h 15"/>
              <a:gd name="T20" fmla="*/ 8 w 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 h="15">
                <a:moveTo>
                  <a:pt x="4" y="15"/>
                </a:moveTo>
                <a:cubicBezTo>
                  <a:pt x="8" y="15"/>
                  <a:pt x="7" y="11"/>
                  <a:pt x="5" y="7"/>
                </a:cubicBezTo>
                <a:cubicBezTo>
                  <a:pt x="3" y="3"/>
                  <a:pt x="4" y="0"/>
                  <a:pt x="2" y="0"/>
                </a:cubicBezTo>
                <a:cubicBezTo>
                  <a:pt x="0" y="0"/>
                  <a:pt x="1" y="6"/>
                  <a:pt x="0" y="10"/>
                </a:cubicBezTo>
                <a:cubicBezTo>
                  <a:pt x="0" y="12"/>
                  <a:pt x="0" y="12"/>
                  <a:pt x="0" y="14"/>
                </a:cubicBezTo>
                <a:cubicBezTo>
                  <a:pt x="1" y="15"/>
                  <a:pt x="3" y="15"/>
                  <a:pt x="4" y="15"/>
                </a:cubicBezTo>
                <a:close/>
              </a:path>
            </a:pathLst>
          </a:custGeom>
          <a:gradFill rotWithShape="1">
            <a:gsLst>
              <a:gs pos="0">
                <a:srgbClr val="765E76"/>
              </a:gs>
              <a:gs pos="50000">
                <a:srgbClr val="FFCCFF"/>
              </a:gs>
              <a:gs pos="100000">
                <a:srgbClr val="765E76"/>
              </a:gs>
            </a:gsLst>
            <a:lin ang="0" scaled="1"/>
          </a:gradFill>
          <a:ln w="0">
            <a:noFill/>
            <a:round/>
            <a:headEnd/>
            <a:tailEnd/>
          </a:ln>
        </p:spPr>
        <p:txBody>
          <a:bodyPr/>
          <a:lstStyle/>
          <a:p>
            <a:endParaRPr lang="id-ID"/>
          </a:p>
        </p:txBody>
      </p:sp>
      <p:sp>
        <p:nvSpPr>
          <p:cNvPr id="24591" name="Freeform 13"/>
          <p:cNvSpPr>
            <a:spLocks/>
          </p:cNvSpPr>
          <p:nvPr/>
        </p:nvSpPr>
        <p:spPr bwMode="auto">
          <a:xfrm>
            <a:off x="3810000" y="1243013"/>
            <a:ext cx="517525" cy="373062"/>
          </a:xfrm>
          <a:custGeom>
            <a:avLst/>
            <a:gdLst>
              <a:gd name="T0" fmla="*/ 2147483647 w 326"/>
              <a:gd name="T1" fmla="*/ 2147483647 h 235"/>
              <a:gd name="T2" fmla="*/ 2147483647 w 326"/>
              <a:gd name="T3" fmla="*/ 2147483647 h 235"/>
              <a:gd name="T4" fmla="*/ 2147483647 w 326"/>
              <a:gd name="T5" fmla="*/ 2147483647 h 235"/>
              <a:gd name="T6" fmla="*/ 2147483647 w 326"/>
              <a:gd name="T7" fmla="*/ 2147483647 h 235"/>
              <a:gd name="T8" fmla="*/ 2147483647 w 326"/>
              <a:gd name="T9" fmla="*/ 2147483647 h 235"/>
              <a:gd name="T10" fmla="*/ 2147483647 w 326"/>
              <a:gd name="T11" fmla="*/ 2147483647 h 235"/>
              <a:gd name="T12" fmla="*/ 2147483647 w 326"/>
              <a:gd name="T13" fmla="*/ 2147483647 h 235"/>
              <a:gd name="T14" fmla="*/ 2147483647 w 326"/>
              <a:gd name="T15" fmla="*/ 2147483647 h 235"/>
              <a:gd name="T16" fmla="*/ 2147483647 w 326"/>
              <a:gd name="T17" fmla="*/ 2147483647 h 235"/>
              <a:gd name="T18" fmla="*/ 2147483647 w 326"/>
              <a:gd name="T19" fmla="*/ 2147483647 h 235"/>
              <a:gd name="T20" fmla="*/ 2147483647 w 326"/>
              <a:gd name="T21" fmla="*/ 2147483647 h 235"/>
              <a:gd name="T22" fmla="*/ 2147483647 w 326"/>
              <a:gd name="T23" fmla="*/ 2147483647 h 235"/>
              <a:gd name="T24" fmla="*/ 2147483647 w 326"/>
              <a:gd name="T25" fmla="*/ 2147483647 h 235"/>
              <a:gd name="T26" fmla="*/ 2147483647 w 326"/>
              <a:gd name="T27" fmla="*/ 2147483647 h 235"/>
              <a:gd name="T28" fmla="*/ 2147483647 w 326"/>
              <a:gd name="T29" fmla="*/ 2147483647 h 235"/>
              <a:gd name="T30" fmla="*/ 2147483647 w 326"/>
              <a:gd name="T31" fmla="*/ 2147483647 h 235"/>
              <a:gd name="T32" fmla="*/ 2147483647 w 326"/>
              <a:gd name="T33" fmla="*/ 2147483647 h 235"/>
              <a:gd name="T34" fmla="*/ 2147483647 w 326"/>
              <a:gd name="T35" fmla="*/ 2147483647 h 235"/>
              <a:gd name="T36" fmla="*/ 2147483647 w 326"/>
              <a:gd name="T37" fmla="*/ 2147483647 h 235"/>
              <a:gd name="T38" fmla="*/ 2147483647 w 326"/>
              <a:gd name="T39" fmla="*/ 2147483647 h 235"/>
              <a:gd name="T40" fmla="*/ 2147483647 w 326"/>
              <a:gd name="T41" fmla="*/ 2147483647 h 235"/>
              <a:gd name="T42" fmla="*/ 2147483647 w 326"/>
              <a:gd name="T43" fmla="*/ 2147483647 h 235"/>
              <a:gd name="T44" fmla="*/ 2147483647 w 326"/>
              <a:gd name="T45" fmla="*/ 2147483647 h 235"/>
              <a:gd name="T46" fmla="*/ 2147483647 w 326"/>
              <a:gd name="T47" fmla="*/ 2147483647 h 235"/>
              <a:gd name="T48" fmla="*/ 2147483647 w 326"/>
              <a:gd name="T49" fmla="*/ 2147483647 h 2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6"/>
              <a:gd name="T76" fmla="*/ 0 h 235"/>
              <a:gd name="T77" fmla="*/ 326 w 326"/>
              <a:gd name="T78" fmla="*/ 235 h 2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6" h="235">
                <a:moveTo>
                  <a:pt x="93" y="73"/>
                </a:moveTo>
                <a:cubicBezTo>
                  <a:pt x="93" y="68"/>
                  <a:pt x="82" y="63"/>
                  <a:pt x="82" y="57"/>
                </a:cubicBezTo>
                <a:cubicBezTo>
                  <a:pt x="82" y="52"/>
                  <a:pt x="105" y="47"/>
                  <a:pt x="99" y="37"/>
                </a:cubicBezTo>
                <a:cubicBezTo>
                  <a:pt x="93" y="21"/>
                  <a:pt x="116" y="0"/>
                  <a:pt x="140" y="26"/>
                </a:cubicBezTo>
                <a:cubicBezTo>
                  <a:pt x="157" y="42"/>
                  <a:pt x="180" y="21"/>
                  <a:pt x="192" y="26"/>
                </a:cubicBezTo>
                <a:cubicBezTo>
                  <a:pt x="221" y="31"/>
                  <a:pt x="138" y="120"/>
                  <a:pt x="132" y="141"/>
                </a:cubicBezTo>
                <a:cubicBezTo>
                  <a:pt x="132" y="141"/>
                  <a:pt x="215" y="78"/>
                  <a:pt x="221" y="78"/>
                </a:cubicBezTo>
                <a:cubicBezTo>
                  <a:pt x="233" y="89"/>
                  <a:pt x="250" y="94"/>
                  <a:pt x="256" y="84"/>
                </a:cubicBezTo>
                <a:cubicBezTo>
                  <a:pt x="262" y="78"/>
                  <a:pt x="274" y="73"/>
                  <a:pt x="285" y="78"/>
                </a:cubicBezTo>
                <a:cubicBezTo>
                  <a:pt x="303" y="84"/>
                  <a:pt x="291" y="104"/>
                  <a:pt x="303" y="115"/>
                </a:cubicBezTo>
                <a:cubicBezTo>
                  <a:pt x="326" y="131"/>
                  <a:pt x="314" y="162"/>
                  <a:pt x="279" y="178"/>
                </a:cubicBezTo>
                <a:cubicBezTo>
                  <a:pt x="274" y="183"/>
                  <a:pt x="262" y="183"/>
                  <a:pt x="256" y="178"/>
                </a:cubicBezTo>
                <a:cubicBezTo>
                  <a:pt x="250" y="172"/>
                  <a:pt x="245" y="178"/>
                  <a:pt x="245" y="183"/>
                </a:cubicBezTo>
                <a:cubicBezTo>
                  <a:pt x="233" y="219"/>
                  <a:pt x="186" y="219"/>
                  <a:pt x="175" y="183"/>
                </a:cubicBezTo>
                <a:cubicBezTo>
                  <a:pt x="163" y="162"/>
                  <a:pt x="151" y="157"/>
                  <a:pt x="134" y="162"/>
                </a:cubicBezTo>
                <a:cubicBezTo>
                  <a:pt x="99" y="162"/>
                  <a:pt x="99" y="183"/>
                  <a:pt x="93" y="204"/>
                </a:cubicBezTo>
                <a:cubicBezTo>
                  <a:pt x="82" y="235"/>
                  <a:pt x="35" y="225"/>
                  <a:pt x="35" y="204"/>
                </a:cubicBezTo>
                <a:lnTo>
                  <a:pt x="35" y="188"/>
                </a:lnTo>
                <a:cubicBezTo>
                  <a:pt x="41" y="183"/>
                  <a:pt x="47" y="167"/>
                  <a:pt x="41" y="167"/>
                </a:cubicBezTo>
                <a:cubicBezTo>
                  <a:pt x="17" y="172"/>
                  <a:pt x="6" y="141"/>
                  <a:pt x="29" y="141"/>
                </a:cubicBezTo>
                <a:cubicBezTo>
                  <a:pt x="41" y="141"/>
                  <a:pt x="52" y="141"/>
                  <a:pt x="52" y="131"/>
                </a:cubicBezTo>
                <a:cubicBezTo>
                  <a:pt x="52" y="120"/>
                  <a:pt x="23" y="115"/>
                  <a:pt x="12" y="104"/>
                </a:cubicBezTo>
                <a:cubicBezTo>
                  <a:pt x="0" y="94"/>
                  <a:pt x="6" y="84"/>
                  <a:pt x="17" y="84"/>
                </a:cubicBezTo>
                <a:cubicBezTo>
                  <a:pt x="29" y="84"/>
                  <a:pt x="41" y="94"/>
                  <a:pt x="47" y="99"/>
                </a:cubicBezTo>
                <a:cubicBezTo>
                  <a:pt x="70" y="104"/>
                  <a:pt x="87" y="94"/>
                  <a:pt x="93" y="73"/>
                </a:cubicBezTo>
                <a:close/>
              </a:path>
            </a:pathLst>
          </a:custGeom>
          <a:solidFill>
            <a:srgbClr val="CC99FF"/>
          </a:solidFill>
          <a:ln w="6350">
            <a:noFill/>
            <a:round/>
            <a:headEnd/>
            <a:tailEnd/>
          </a:ln>
        </p:spPr>
        <p:txBody>
          <a:bodyPr/>
          <a:lstStyle/>
          <a:p>
            <a:endParaRPr lang="id-ID"/>
          </a:p>
        </p:txBody>
      </p:sp>
      <p:sp>
        <p:nvSpPr>
          <p:cNvPr id="24592" name="Freeform 14"/>
          <p:cNvSpPr>
            <a:spLocks/>
          </p:cNvSpPr>
          <p:nvPr/>
        </p:nvSpPr>
        <p:spPr bwMode="auto">
          <a:xfrm>
            <a:off x="3992563" y="688975"/>
            <a:ext cx="636587" cy="439738"/>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2147483647 w 69"/>
              <a:gd name="T89" fmla="*/ 2147483647 h 53"/>
              <a:gd name="T90" fmla="*/ 2147483647 w 69"/>
              <a:gd name="T91" fmla="*/ 2147483647 h 53"/>
              <a:gd name="T92" fmla="*/ 2147483647 w 69"/>
              <a:gd name="T93" fmla="*/ 2147483647 h 53"/>
              <a:gd name="T94" fmla="*/ 2147483647 w 69"/>
              <a:gd name="T95" fmla="*/ 2147483647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53"/>
              <a:gd name="T146" fmla="*/ 69 w 69"/>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53">
                <a:moveTo>
                  <a:pt x="10" y="9"/>
                </a:moveTo>
                <a:cubicBezTo>
                  <a:pt x="11" y="8"/>
                  <a:pt x="11" y="7"/>
                  <a:pt x="11" y="7"/>
                </a:cubicBezTo>
                <a:cubicBezTo>
                  <a:pt x="10" y="4"/>
                  <a:pt x="13" y="3"/>
                  <a:pt x="18" y="4"/>
                </a:cubicBezTo>
                <a:cubicBezTo>
                  <a:pt x="19" y="4"/>
                  <a:pt x="20" y="0"/>
                  <a:pt x="24" y="1"/>
                </a:cubicBezTo>
                <a:cubicBezTo>
                  <a:pt x="26" y="2"/>
                  <a:pt x="28" y="1"/>
                  <a:pt x="29" y="3"/>
                </a:cubicBezTo>
                <a:cubicBezTo>
                  <a:pt x="30" y="4"/>
                  <a:pt x="33" y="3"/>
                  <a:pt x="34" y="3"/>
                </a:cubicBezTo>
                <a:cubicBezTo>
                  <a:pt x="37" y="4"/>
                  <a:pt x="37" y="7"/>
                  <a:pt x="41" y="5"/>
                </a:cubicBezTo>
                <a:cubicBezTo>
                  <a:pt x="43" y="3"/>
                  <a:pt x="47" y="4"/>
                  <a:pt x="48" y="9"/>
                </a:cubicBezTo>
                <a:cubicBezTo>
                  <a:pt x="49" y="14"/>
                  <a:pt x="54" y="6"/>
                  <a:pt x="54" y="18"/>
                </a:cubicBezTo>
                <a:cubicBezTo>
                  <a:pt x="54" y="21"/>
                  <a:pt x="53" y="22"/>
                  <a:pt x="58" y="22"/>
                </a:cubicBezTo>
                <a:cubicBezTo>
                  <a:pt x="60" y="21"/>
                  <a:pt x="62" y="24"/>
                  <a:pt x="62" y="26"/>
                </a:cubicBezTo>
                <a:cubicBezTo>
                  <a:pt x="60" y="27"/>
                  <a:pt x="60" y="29"/>
                  <a:pt x="61" y="31"/>
                </a:cubicBezTo>
                <a:lnTo>
                  <a:pt x="63" y="32"/>
                </a:lnTo>
                <a:cubicBezTo>
                  <a:pt x="65" y="32"/>
                  <a:pt x="67" y="36"/>
                  <a:pt x="63" y="37"/>
                </a:cubicBezTo>
                <a:cubicBezTo>
                  <a:pt x="64" y="40"/>
                  <a:pt x="66" y="41"/>
                  <a:pt x="63" y="41"/>
                </a:cubicBezTo>
                <a:cubicBezTo>
                  <a:pt x="64" y="42"/>
                  <a:pt x="69" y="42"/>
                  <a:pt x="65" y="45"/>
                </a:cubicBezTo>
                <a:cubicBezTo>
                  <a:pt x="62" y="49"/>
                  <a:pt x="65" y="47"/>
                  <a:pt x="65" y="49"/>
                </a:cubicBezTo>
                <a:cubicBezTo>
                  <a:pt x="64" y="53"/>
                  <a:pt x="63" y="49"/>
                  <a:pt x="59" y="48"/>
                </a:cubicBezTo>
                <a:cubicBezTo>
                  <a:pt x="59" y="49"/>
                  <a:pt x="56" y="49"/>
                  <a:pt x="56" y="48"/>
                </a:cubicBezTo>
                <a:cubicBezTo>
                  <a:pt x="56" y="47"/>
                  <a:pt x="56" y="45"/>
                  <a:pt x="55" y="44"/>
                </a:cubicBezTo>
                <a:cubicBezTo>
                  <a:pt x="54" y="43"/>
                  <a:pt x="53" y="44"/>
                  <a:pt x="53" y="42"/>
                </a:cubicBezTo>
                <a:cubicBezTo>
                  <a:pt x="52" y="41"/>
                  <a:pt x="52" y="39"/>
                  <a:pt x="52" y="38"/>
                </a:cubicBezTo>
                <a:cubicBezTo>
                  <a:pt x="50" y="35"/>
                  <a:pt x="49" y="36"/>
                  <a:pt x="49" y="37"/>
                </a:cubicBezTo>
                <a:cubicBezTo>
                  <a:pt x="48" y="37"/>
                  <a:pt x="51" y="42"/>
                  <a:pt x="48" y="47"/>
                </a:cubicBezTo>
                <a:cubicBezTo>
                  <a:pt x="48" y="47"/>
                  <a:pt x="47" y="47"/>
                  <a:pt x="47" y="46"/>
                </a:cubicBezTo>
                <a:cubicBezTo>
                  <a:pt x="48" y="42"/>
                  <a:pt x="48" y="39"/>
                  <a:pt x="46" y="40"/>
                </a:cubicBezTo>
                <a:cubicBezTo>
                  <a:pt x="44" y="40"/>
                  <a:pt x="44" y="41"/>
                  <a:pt x="43" y="45"/>
                </a:cubicBezTo>
                <a:cubicBezTo>
                  <a:pt x="43" y="46"/>
                  <a:pt x="42" y="46"/>
                  <a:pt x="42" y="45"/>
                </a:cubicBezTo>
                <a:cubicBezTo>
                  <a:pt x="42" y="42"/>
                  <a:pt x="43" y="39"/>
                  <a:pt x="42" y="36"/>
                </a:cubicBezTo>
                <a:cubicBezTo>
                  <a:pt x="42" y="34"/>
                  <a:pt x="40" y="33"/>
                  <a:pt x="36" y="36"/>
                </a:cubicBezTo>
                <a:lnTo>
                  <a:pt x="34" y="39"/>
                </a:lnTo>
                <a:cubicBezTo>
                  <a:pt x="33" y="40"/>
                  <a:pt x="33" y="40"/>
                  <a:pt x="33" y="39"/>
                </a:cubicBezTo>
                <a:cubicBezTo>
                  <a:pt x="34" y="36"/>
                  <a:pt x="36" y="34"/>
                  <a:pt x="34" y="33"/>
                </a:cubicBezTo>
                <a:cubicBezTo>
                  <a:pt x="34" y="34"/>
                  <a:pt x="33" y="33"/>
                  <a:pt x="33" y="33"/>
                </a:cubicBezTo>
                <a:cubicBezTo>
                  <a:pt x="31" y="34"/>
                  <a:pt x="29" y="36"/>
                  <a:pt x="28" y="39"/>
                </a:cubicBezTo>
                <a:cubicBezTo>
                  <a:pt x="28" y="40"/>
                  <a:pt x="29" y="40"/>
                  <a:pt x="29" y="40"/>
                </a:cubicBezTo>
                <a:cubicBezTo>
                  <a:pt x="30" y="41"/>
                  <a:pt x="30" y="43"/>
                  <a:pt x="28" y="42"/>
                </a:cubicBezTo>
                <a:cubicBezTo>
                  <a:pt x="27" y="41"/>
                  <a:pt x="27" y="40"/>
                  <a:pt x="27" y="39"/>
                </a:cubicBezTo>
                <a:cubicBezTo>
                  <a:pt x="28" y="36"/>
                  <a:pt x="30" y="33"/>
                  <a:pt x="32" y="31"/>
                </a:cubicBezTo>
                <a:cubicBezTo>
                  <a:pt x="33" y="28"/>
                  <a:pt x="29" y="26"/>
                  <a:pt x="28" y="28"/>
                </a:cubicBezTo>
                <a:cubicBezTo>
                  <a:pt x="27" y="30"/>
                  <a:pt x="28" y="32"/>
                  <a:pt x="27" y="33"/>
                </a:cubicBezTo>
                <a:cubicBezTo>
                  <a:pt x="26" y="35"/>
                  <a:pt x="24" y="34"/>
                  <a:pt x="25" y="32"/>
                </a:cubicBezTo>
                <a:cubicBezTo>
                  <a:pt x="26" y="30"/>
                  <a:pt x="26" y="29"/>
                  <a:pt x="26" y="27"/>
                </a:cubicBezTo>
                <a:cubicBezTo>
                  <a:pt x="27" y="26"/>
                  <a:pt x="25" y="26"/>
                  <a:pt x="24" y="27"/>
                </a:cubicBezTo>
                <a:cubicBezTo>
                  <a:pt x="20" y="31"/>
                  <a:pt x="20" y="24"/>
                  <a:pt x="18" y="25"/>
                </a:cubicBezTo>
                <a:cubicBezTo>
                  <a:pt x="14" y="25"/>
                  <a:pt x="15" y="21"/>
                  <a:pt x="15" y="18"/>
                </a:cubicBezTo>
                <a:cubicBezTo>
                  <a:pt x="15" y="16"/>
                  <a:pt x="11" y="18"/>
                  <a:pt x="10" y="18"/>
                </a:cubicBezTo>
                <a:cubicBezTo>
                  <a:pt x="7" y="18"/>
                  <a:pt x="0" y="12"/>
                  <a:pt x="10" y="9"/>
                </a:cubicBezTo>
                <a:close/>
              </a:path>
            </a:pathLst>
          </a:custGeom>
          <a:solidFill>
            <a:srgbClr val="CC99FF"/>
          </a:solidFill>
          <a:ln w="6350">
            <a:noFill/>
            <a:round/>
            <a:headEnd/>
            <a:tailEnd/>
          </a:ln>
        </p:spPr>
        <p:txBody>
          <a:bodyPr/>
          <a:lstStyle/>
          <a:p>
            <a:endParaRPr lang="id-ID"/>
          </a:p>
        </p:txBody>
      </p:sp>
      <p:sp>
        <p:nvSpPr>
          <p:cNvPr id="47119" name="Freeform 15"/>
          <p:cNvSpPr>
            <a:spLocks/>
          </p:cNvSpPr>
          <p:nvPr/>
        </p:nvSpPr>
        <p:spPr bwMode="auto">
          <a:xfrm>
            <a:off x="4333875" y="3346450"/>
            <a:ext cx="1274763" cy="1089025"/>
          </a:xfrm>
          <a:custGeom>
            <a:avLst/>
            <a:gdLst>
              <a:gd name="T0" fmla="*/ 2147483647 w 138"/>
              <a:gd name="T1" fmla="*/ 2147483647 h 131"/>
              <a:gd name="T2" fmla="*/ 2147483647 w 138"/>
              <a:gd name="T3" fmla="*/ 2147483647 h 131"/>
              <a:gd name="T4" fmla="*/ 2147483647 w 138"/>
              <a:gd name="T5" fmla="*/ 2147483647 h 131"/>
              <a:gd name="T6" fmla="*/ 2147483647 w 138"/>
              <a:gd name="T7" fmla="*/ 2147483647 h 131"/>
              <a:gd name="T8" fmla="*/ 2147483647 w 138"/>
              <a:gd name="T9" fmla="*/ 2147483647 h 131"/>
              <a:gd name="T10" fmla="*/ 2147483647 w 138"/>
              <a:gd name="T11" fmla="*/ 2147483647 h 131"/>
              <a:gd name="T12" fmla="*/ 0 w 138"/>
              <a:gd name="T13" fmla="*/ 2147483647 h 131"/>
              <a:gd name="T14" fmla="*/ 2147483647 w 138"/>
              <a:gd name="T15" fmla="*/ 2147483647 h 131"/>
              <a:gd name="T16" fmla="*/ 2147483647 w 138"/>
              <a:gd name="T17" fmla="*/ 2147483647 h 131"/>
              <a:gd name="T18" fmla="*/ 2147483647 w 138"/>
              <a:gd name="T19" fmla="*/ 2147483647 h 131"/>
              <a:gd name="T20" fmla="*/ 2147483647 w 138"/>
              <a:gd name="T21" fmla="*/ 2147483647 h 131"/>
              <a:gd name="T22" fmla="*/ 2147483647 w 138"/>
              <a:gd name="T23" fmla="*/ 2147483647 h 131"/>
              <a:gd name="T24" fmla="*/ 2147483647 w 138"/>
              <a:gd name="T25" fmla="*/ 2147483647 h 131"/>
              <a:gd name="T26" fmla="*/ 2147483647 w 138"/>
              <a:gd name="T27" fmla="*/ 2147483647 h 131"/>
              <a:gd name="T28" fmla="*/ 2147483647 w 138"/>
              <a:gd name="T29" fmla="*/ 2147483647 h 131"/>
              <a:gd name="T30" fmla="*/ 2147483647 w 138"/>
              <a:gd name="T31" fmla="*/ 2147483647 h 131"/>
              <a:gd name="T32" fmla="*/ 2147483647 w 138"/>
              <a:gd name="T33" fmla="*/ 2147483647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8"/>
              <a:gd name="T52" fmla="*/ 0 h 131"/>
              <a:gd name="T53" fmla="*/ 138 w 138"/>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8" h="131">
                <a:moveTo>
                  <a:pt x="100" y="2"/>
                </a:moveTo>
                <a:cubicBezTo>
                  <a:pt x="137" y="8"/>
                  <a:pt x="138" y="58"/>
                  <a:pt x="130" y="83"/>
                </a:cubicBezTo>
                <a:cubicBezTo>
                  <a:pt x="121" y="108"/>
                  <a:pt x="97" y="129"/>
                  <a:pt x="68" y="130"/>
                </a:cubicBezTo>
                <a:cubicBezTo>
                  <a:pt x="46" y="131"/>
                  <a:pt x="28" y="122"/>
                  <a:pt x="23" y="103"/>
                </a:cubicBezTo>
                <a:cubicBezTo>
                  <a:pt x="22" y="99"/>
                  <a:pt x="16" y="100"/>
                  <a:pt x="15" y="97"/>
                </a:cubicBezTo>
                <a:cubicBezTo>
                  <a:pt x="13" y="94"/>
                  <a:pt x="12" y="90"/>
                  <a:pt x="8" y="89"/>
                </a:cubicBezTo>
                <a:cubicBezTo>
                  <a:pt x="5" y="88"/>
                  <a:pt x="0" y="84"/>
                  <a:pt x="0" y="81"/>
                </a:cubicBezTo>
                <a:cubicBezTo>
                  <a:pt x="0" y="75"/>
                  <a:pt x="3" y="60"/>
                  <a:pt x="12" y="64"/>
                </a:cubicBezTo>
                <a:cubicBezTo>
                  <a:pt x="13" y="64"/>
                  <a:pt x="14" y="66"/>
                  <a:pt x="15" y="66"/>
                </a:cubicBezTo>
                <a:cubicBezTo>
                  <a:pt x="19" y="65"/>
                  <a:pt x="20" y="69"/>
                  <a:pt x="21" y="70"/>
                </a:cubicBezTo>
                <a:cubicBezTo>
                  <a:pt x="23" y="70"/>
                  <a:pt x="26" y="69"/>
                  <a:pt x="27" y="70"/>
                </a:cubicBezTo>
                <a:cubicBezTo>
                  <a:pt x="42" y="75"/>
                  <a:pt x="57" y="67"/>
                  <a:pt x="56" y="53"/>
                </a:cubicBezTo>
                <a:cubicBezTo>
                  <a:pt x="56" y="49"/>
                  <a:pt x="58" y="48"/>
                  <a:pt x="59" y="42"/>
                </a:cubicBezTo>
                <a:cubicBezTo>
                  <a:pt x="60" y="39"/>
                  <a:pt x="55" y="32"/>
                  <a:pt x="53" y="29"/>
                </a:cubicBezTo>
                <a:cubicBezTo>
                  <a:pt x="60" y="26"/>
                  <a:pt x="68" y="22"/>
                  <a:pt x="70" y="10"/>
                </a:cubicBezTo>
                <a:cubicBezTo>
                  <a:pt x="70" y="9"/>
                  <a:pt x="72" y="17"/>
                  <a:pt x="77" y="12"/>
                </a:cubicBezTo>
                <a:cubicBezTo>
                  <a:pt x="80" y="9"/>
                  <a:pt x="89" y="0"/>
                  <a:pt x="100" y="2"/>
                </a:cubicBezTo>
                <a:close/>
              </a:path>
            </a:pathLst>
          </a:custGeom>
          <a:gradFill rotWithShape="1">
            <a:gsLst>
              <a:gs pos="0">
                <a:schemeClr val="bg2"/>
              </a:gs>
              <a:gs pos="100000">
                <a:srgbClr val="FF9900"/>
              </a:gs>
            </a:gsLst>
            <a:lin ang="2700000" scaled="1"/>
          </a:gradFill>
          <a:ln w="0">
            <a:noFill/>
            <a:round/>
            <a:headEnd/>
            <a:tailEnd/>
          </a:ln>
        </p:spPr>
        <p:txBody>
          <a:bodyPr/>
          <a:lstStyle/>
          <a:p>
            <a:endParaRPr lang="id-ID"/>
          </a:p>
        </p:txBody>
      </p:sp>
      <p:sp>
        <p:nvSpPr>
          <p:cNvPr id="24594" name="Freeform 16"/>
          <p:cNvSpPr>
            <a:spLocks/>
          </p:cNvSpPr>
          <p:nvPr/>
        </p:nvSpPr>
        <p:spPr bwMode="auto">
          <a:xfrm>
            <a:off x="3651250" y="3762375"/>
            <a:ext cx="341313" cy="331788"/>
          </a:xfrm>
          <a:custGeom>
            <a:avLst/>
            <a:gdLst>
              <a:gd name="T0" fmla="*/ 2147483647 w 37"/>
              <a:gd name="T1" fmla="*/ 0 h 40"/>
              <a:gd name="T2" fmla="*/ 0 w 37"/>
              <a:gd name="T3" fmla="*/ 2147483647 h 40"/>
              <a:gd name="T4" fmla="*/ 2147483647 w 37"/>
              <a:gd name="T5" fmla="*/ 2147483647 h 40"/>
              <a:gd name="T6" fmla="*/ 2147483647 w 37"/>
              <a:gd name="T7" fmla="*/ 2147483647 h 40"/>
              <a:gd name="T8" fmla="*/ 2147483647 w 37"/>
              <a:gd name="T9" fmla="*/ 0 h 40"/>
              <a:gd name="T10" fmla="*/ 0 60000 65536"/>
              <a:gd name="T11" fmla="*/ 0 60000 65536"/>
              <a:gd name="T12" fmla="*/ 0 60000 65536"/>
              <a:gd name="T13" fmla="*/ 0 60000 65536"/>
              <a:gd name="T14" fmla="*/ 0 60000 65536"/>
              <a:gd name="T15" fmla="*/ 0 w 37"/>
              <a:gd name="T16" fmla="*/ 0 h 40"/>
              <a:gd name="T17" fmla="*/ 37 w 37"/>
              <a:gd name="T18" fmla="*/ 40 h 40"/>
            </a:gdLst>
            <a:ahLst/>
            <a:cxnLst>
              <a:cxn ang="T10">
                <a:pos x="T0" y="T1"/>
              </a:cxn>
              <a:cxn ang="T11">
                <a:pos x="T2" y="T3"/>
              </a:cxn>
              <a:cxn ang="T12">
                <a:pos x="T4" y="T5"/>
              </a:cxn>
              <a:cxn ang="T13">
                <a:pos x="T6" y="T7"/>
              </a:cxn>
              <a:cxn ang="T14">
                <a:pos x="T8" y="T9"/>
              </a:cxn>
            </a:cxnLst>
            <a:rect l="T15" t="T16" r="T17" b="T18"/>
            <a:pathLst>
              <a:path w="37" h="40">
                <a:moveTo>
                  <a:pt x="22" y="0"/>
                </a:moveTo>
                <a:cubicBezTo>
                  <a:pt x="18" y="0"/>
                  <a:pt x="0" y="9"/>
                  <a:pt x="0" y="22"/>
                </a:cubicBezTo>
                <a:cubicBezTo>
                  <a:pt x="0" y="34"/>
                  <a:pt x="4" y="40"/>
                  <a:pt x="11" y="39"/>
                </a:cubicBezTo>
                <a:cubicBezTo>
                  <a:pt x="18" y="38"/>
                  <a:pt x="12" y="31"/>
                  <a:pt x="25" y="18"/>
                </a:cubicBezTo>
                <a:cubicBezTo>
                  <a:pt x="37" y="5"/>
                  <a:pt x="26" y="0"/>
                  <a:pt x="22" y="0"/>
                </a:cubicBezTo>
                <a:close/>
              </a:path>
            </a:pathLst>
          </a:custGeom>
          <a:gradFill rotWithShape="1">
            <a:gsLst>
              <a:gs pos="0">
                <a:srgbClr val="9933FF"/>
              </a:gs>
              <a:gs pos="100000">
                <a:srgbClr val="471876"/>
              </a:gs>
            </a:gsLst>
            <a:lin ang="18900000" scaled="1"/>
          </a:gradFill>
          <a:ln w="0">
            <a:noFill/>
            <a:round/>
            <a:headEnd/>
            <a:tailEnd/>
          </a:ln>
        </p:spPr>
        <p:txBody>
          <a:bodyPr/>
          <a:lstStyle/>
          <a:p>
            <a:endParaRPr lang="id-ID"/>
          </a:p>
        </p:txBody>
      </p:sp>
      <p:sp>
        <p:nvSpPr>
          <p:cNvPr id="24595" name="Freeform 17"/>
          <p:cNvSpPr>
            <a:spLocks/>
          </p:cNvSpPr>
          <p:nvPr/>
        </p:nvSpPr>
        <p:spPr bwMode="auto">
          <a:xfrm>
            <a:off x="3871913" y="3587750"/>
            <a:ext cx="517525" cy="855663"/>
          </a:xfrm>
          <a:custGeom>
            <a:avLst/>
            <a:gdLst>
              <a:gd name="T0" fmla="*/ 2147483647 w 56"/>
              <a:gd name="T1" fmla="*/ 2147483647 h 103"/>
              <a:gd name="T2" fmla="*/ 2147483647 w 56"/>
              <a:gd name="T3" fmla="*/ 2147483647 h 103"/>
              <a:gd name="T4" fmla="*/ 2147483647 w 56"/>
              <a:gd name="T5" fmla="*/ 2147483647 h 103"/>
              <a:gd name="T6" fmla="*/ 2147483647 w 56"/>
              <a:gd name="T7" fmla="*/ 2147483647 h 103"/>
              <a:gd name="T8" fmla="*/ 2147483647 w 56"/>
              <a:gd name="T9" fmla="*/ 2147483647 h 103"/>
              <a:gd name="T10" fmla="*/ 2147483647 w 56"/>
              <a:gd name="T11" fmla="*/ 2147483647 h 103"/>
              <a:gd name="T12" fmla="*/ 2147483647 w 56"/>
              <a:gd name="T13" fmla="*/ 2147483647 h 103"/>
              <a:gd name="T14" fmla="*/ 2147483647 w 56"/>
              <a:gd name="T15" fmla="*/ 2147483647 h 103"/>
              <a:gd name="T16" fmla="*/ 2147483647 w 56"/>
              <a:gd name="T17" fmla="*/ 2147483647 h 103"/>
              <a:gd name="T18" fmla="*/ 2147483647 w 56"/>
              <a:gd name="T19" fmla="*/ 2147483647 h 103"/>
              <a:gd name="T20" fmla="*/ 2147483647 w 56"/>
              <a:gd name="T21" fmla="*/ 2147483647 h 103"/>
              <a:gd name="T22" fmla="*/ 2147483647 w 56"/>
              <a:gd name="T23" fmla="*/ 2147483647 h 103"/>
              <a:gd name="T24" fmla="*/ 2147483647 w 56"/>
              <a:gd name="T25" fmla="*/ 2147483647 h 103"/>
              <a:gd name="T26" fmla="*/ 2147483647 w 56"/>
              <a:gd name="T27" fmla="*/ 2147483647 h 103"/>
              <a:gd name="T28" fmla="*/ 2147483647 w 56"/>
              <a:gd name="T29" fmla="*/ 2147483647 h 103"/>
              <a:gd name="T30" fmla="*/ 2147483647 w 56"/>
              <a:gd name="T31" fmla="*/ 2147483647 h 103"/>
              <a:gd name="T32" fmla="*/ 2147483647 w 56"/>
              <a:gd name="T33" fmla="*/ 2147483647 h 103"/>
              <a:gd name="T34" fmla="*/ 2147483647 w 56"/>
              <a:gd name="T35" fmla="*/ 2147483647 h 103"/>
              <a:gd name="T36" fmla="*/ 2147483647 w 56"/>
              <a:gd name="T37" fmla="*/ 2147483647 h 103"/>
              <a:gd name="T38" fmla="*/ 2147483647 w 56"/>
              <a:gd name="T39" fmla="*/ 2147483647 h 103"/>
              <a:gd name="T40" fmla="*/ 2147483647 w 56"/>
              <a:gd name="T41" fmla="*/ 2147483647 h 103"/>
              <a:gd name="T42" fmla="*/ 2147483647 w 56"/>
              <a:gd name="T43" fmla="*/ 2147483647 h 103"/>
              <a:gd name="T44" fmla="*/ 2147483647 w 56"/>
              <a:gd name="T45" fmla="*/ 2147483647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3"/>
              <a:gd name="T71" fmla="*/ 56 w 56"/>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3">
                <a:moveTo>
                  <a:pt x="27" y="15"/>
                </a:moveTo>
                <a:cubicBezTo>
                  <a:pt x="25" y="12"/>
                  <a:pt x="22" y="3"/>
                  <a:pt x="25" y="7"/>
                </a:cubicBezTo>
                <a:cubicBezTo>
                  <a:pt x="26" y="9"/>
                  <a:pt x="26" y="10"/>
                  <a:pt x="29" y="12"/>
                </a:cubicBezTo>
                <a:cubicBezTo>
                  <a:pt x="29" y="13"/>
                  <a:pt x="30" y="13"/>
                  <a:pt x="31" y="12"/>
                </a:cubicBezTo>
                <a:cubicBezTo>
                  <a:pt x="34" y="10"/>
                  <a:pt x="38" y="8"/>
                  <a:pt x="41" y="5"/>
                </a:cubicBezTo>
                <a:cubicBezTo>
                  <a:pt x="43" y="0"/>
                  <a:pt x="45" y="3"/>
                  <a:pt x="43" y="7"/>
                </a:cubicBezTo>
                <a:cubicBezTo>
                  <a:pt x="39" y="10"/>
                  <a:pt x="34" y="15"/>
                  <a:pt x="30" y="21"/>
                </a:cubicBezTo>
                <a:cubicBezTo>
                  <a:pt x="28" y="25"/>
                  <a:pt x="27" y="29"/>
                  <a:pt x="26" y="34"/>
                </a:cubicBezTo>
                <a:cubicBezTo>
                  <a:pt x="26" y="37"/>
                  <a:pt x="27" y="37"/>
                  <a:pt x="28" y="38"/>
                </a:cubicBezTo>
                <a:cubicBezTo>
                  <a:pt x="33" y="46"/>
                  <a:pt x="38" y="55"/>
                  <a:pt x="36" y="67"/>
                </a:cubicBezTo>
                <a:cubicBezTo>
                  <a:pt x="35" y="74"/>
                  <a:pt x="37" y="80"/>
                  <a:pt x="37" y="88"/>
                </a:cubicBezTo>
                <a:cubicBezTo>
                  <a:pt x="38" y="92"/>
                  <a:pt x="46" y="95"/>
                  <a:pt x="51" y="94"/>
                </a:cubicBezTo>
                <a:cubicBezTo>
                  <a:pt x="53" y="93"/>
                  <a:pt x="56" y="94"/>
                  <a:pt x="54" y="95"/>
                </a:cubicBezTo>
                <a:cubicBezTo>
                  <a:pt x="50" y="95"/>
                  <a:pt x="48" y="96"/>
                  <a:pt x="43" y="96"/>
                </a:cubicBezTo>
                <a:cubicBezTo>
                  <a:pt x="39" y="95"/>
                  <a:pt x="36" y="94"/>
                  <a:pt x="33" y="92"/>
                </a:cubicBezTo>
                <a:cubicBezTo>
                  <a:pt x="29" y="97"/>
                  <a:pt x="23" y="99"/>
                  <a:pt x="18" y="102"/>
                </a:cubicBezTo>
                <a:cubicBezTo>
                  <a:pt x="14" y="103"/>
                  <a:pt x="14" y="100"/>
                  <a:pt x="17" y="98"/>
                </a:cubicBezTo>
                <a:cubicBezTo>
                  <a:pt x="31" y="95"/>
                  <a:pt x="32" y="83"/>
                  <a:pt x="31" y="70"/>
                </a:cubicBezTo>
                <a:cubicBezTo>
                  <a:pt x="33" y="55"/>
                  <a:pt x="28" y="45"/>
                  <a:pt x="20" y="38"/>
                </a:cubicBezTo>
                <a:cubicBezTo>
                  <a:pt x="14" y="33"/>
                  <a:pt x="11" y="32"/>
                  <a:pt x="5" y="34"/>
                </a:cubicBezTo>
                <a:cubicBezTo>
                  <a:pt x="1" y="35"/>
                  <a:pt x="0" y="30"/>
                  <a:pt x="5" y="29"/>
                </a:cubicBezTo>
                <a:cubicBezTo>
                  <a:pt x="11" y="29"/>
                  <a:pt x="17" y="29"/>
                  <a:pt x="20" y="32"/>
                </a:cubicBezTo>
                <a:cubicBezTo>
                  <a:pt x="22" y="26"/>
                  <a:pt x="25" y="21"/>
                  <a:pt x="27" y="15"/>
                </a:cubicBezTo>
                <a:close/>
              </a:path>
            </a:pathLst>
          </a:custGeom>
          <a:gradFill rotWithShape="1">
            <a:gsLst>
              <a:gs pos="0">
                <a:srgbClr val="FFCCFF"/>
              </a:gs>
              <a:gs pos="50000">
                <a:srgbClr val="967C96"/>
              </a:gs>
              <a:gs pos="100000">
                <a:srgbClr val="FFCCFF"/>
              </a:gs>
            </a:gsLst>
            <a:lin ang="0" scaled="1"/>
          </a:gradFill>
          <a:ln w="0">
            <a:noFill/>
            <a:round/>
            <a:headEnd/>
            <a:tailEnd/>
          </a:ln>
        </p:spPr>
        <p:txBody>
          <a:bodyPr/>
          <a:lstStyle/>
          <a:p>
            <a:endParaRPr lang="id-ID"/>
          </a:p>
        </p:txBody>
      </p:sp>
      <p:sp>
        <p:nvSpPr>
          <p:cNvPr id="24596" name="Oval 18"/>
          <p:cNvSpPr>
            <a:spLocks noChangeArrowheads="1"/>
          </p:cNvSpPr>
          <p:nvPr/>
        </p:nvSpPr>
        <p:spPr bwMode="auto">
          <a:xfrm>
            <a:off x="4667250" y="6519863"/>
            <a:ext cx="147638" cy="50800"/>
          </a:xfrm>
          <a:prstGeom prst="ellipse">
            <a:avLst/>
          </a:prstGeom>
          <a:gradFill rotWithShape="1">
            <a:gsLst>
              <a:gs pos="0">
                <a:srgbClr val="3333FF"/>
              </a:gs>
              <a:gs pos="100000">
                <a:srgbClr val="181876"/>
              </a:gs>
            </a:gsLst>
            <a:path path="shape">
              <a:fillToRect l="50000" t="50000" r="50000" b="50000"/>
            </a:path>
          </a:gradFill>
          <a:ln w="0">
            <a:solidFill>
              <a:srgbClr val="24211D"/>
            </a:solidFill>
            <a:round/>
            <a:headEnd/>
            <a:tailEnd/>
          </a:ln>
        </p:spPr>
        <p:txBody>
          <a:bodyPr/>
          <a:lstStyle/>
          <a:p>
            <a:endParaRPr lang="id-ID"/>
          </a:p>
        </p:txBody>
      </p:sp>
      <p:sp>
        <p:nvSpPr>
          <p:cNvPr id="24597" name="Freeform 19"/>
          <p:cNvSpPr>
            <a:spLocks/>
          </p:cNvSpPr>
          <p:nvPr/>
        </p:nvSpPr>
        <p:spPr bwMode="auto">
          <a:xfrm>
            <a:off x="3937000" y="6146800"/>
            <a:ext cx="230188" cy="123825"/>
          </a:xfrm>
          <a:custGeom>
            <a:avLst/>
            <a:gdLst>
              <a:gd name="T0" fmla="*/ 2147483647 w 25"/>
              <a:gd name="T1" fmla="*/ 0 h 15"/>
              <a:gd name="T2" fmla="*/ 2147483647 w 25"/>
              <a:gd name="T3" fmla="*/ 2147483647 h 15"/>
              <a:gd name="T4" fmla="*/ 2147483647 w 25"/>
              <a:gd name="T5" fmla="*/ 2147483647 h 15"/>
              <a:gd name="T6" fmla="*/ 2147483647 w 25"/>
              <a:gd name="T7" fmla="*/ 2147483647 h 15"/>
              <a:gd name="T8" fmla="*/ 2147483647 w 25"/>
              <a:gd name="T9" fmla="*/ 2147483647 h 15"/>
              <a:gd name="T10" fmla="*/ 2147483647 w 25"/>
              <a:gd name="T11" fmla="*/ 2147483647 h 15"/>
              <a:gd name="T12" fmla="*/ 0 w 25"/>
              <a:gd name="T13" fmla="*/ 2147483647 h 15"/>
              <a:gd name="T14" fmla="*/ 2147483647 w 25"/>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15"/>
              <a:gd name="T26" fmla="*/ 25 w 2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15">
                <a:moveTo>
                  <a:pt x="3" y="0"/>
                </a:moveTo>
                <a:cubicBezTo>
                  <a:pt x="3" y="0"/>
                  <a:pt x="4" y="0"/>
                  <a:pt x="4" y="1"/>
                </a:cubicBezTo>
                <a:cubicBezTo>
                  <a:pt x="8" y="5"/>
                  <a:pt x="14" y="8"/>
                  <a:pt x="21" y="10"/>
                </a:cubicBezTo>
                <a:cubicBezTo>
                  <a:pt x="24" y="11"/>
                  <a:pt x="25" y="15"/>
                  <a:pt x="20" y="14"/>
                </a:cubicBezTo>
                <a:cubicBezTo>
                  <a:pt x="15" y="14"/>
                  <a:pt x="13" y="10"/>
                  <a:pt x="10" y="9"/>
                </a:cubicBezTo>
                <a:cubicBezTo>
                  <a:pt x="7" y="7"/>
                  <a:pt x="4" y="7"/>
                  <a:pt x="2" y="5"/>
                </a:cubicBezTo>
                <a:cubicBezTo>
                  <a:pt x="1" y="4"/>
                  <a:pt x="1" y="4"/>
                  <a:pt x="0" y="3"/>
                </a:cubicBezTo>
                <a:cubicBezTo>
                  <a:pt x="1" y="1"/>
                  <a:pt x="1" y="0"/>
                  <a:pt x="3" y="0"/>
                </a:cubicBezTo>
                <a:close/>
              </a:path>
            </a:pathLst>
          </a:custGeom>
          <a:gradFill rotWithShape="1">
            <a:gsLst>
              <a:gs pos="0">
                <a:srgbClr val="3333FF"/>
              </a:gs>
              <a:gs pos="100000">
                <a:srgbClr val="181876"/>
              </a:gs>
            </a:gsLst>
            <a:lin ang="5400000" scaled="1"/>
          </a:gradFill>
          <a:ln w="0">
            <a:noFill/>
            <a:round/>
            <a:headEnd/>
            <a:tailEnd/>
          </a:ln>
        </p:spPr>
        <p:txBody>
          <a:bodyPr/>
          <a:lstStyle/>
          <a:p>
            <a:endParaRPr lang="id-ID"/>
          </a:p>
        </p:txBody>
      </p:sp>
      <p:sp>
        <p:nvSpPr>
          <p:cNvPr id="24598" name="Freeform 20"/>
          <p:cNvSpPr>
            <a:spLocks/>
          </p:cNvSpPr>
          <p:nvPr/>
        </p:nvSpPr>
        <p:spPr bwMode="auto">
          <a:xfrm>
            <a:off x="3567113" y="4692650"/>
            <a:ext cx="2124075" cy="1852613"/>
          </a:xfrm>
          <a:custGeom>
            <a:avLst/>
            <a:gdLst>
              <a:gd name="T0" fmla="*/ 2147483647 w 230"/>
              <a:gd name="T1" fmla="*/ 2147483647 h 223"/>
              <a:gd name="T2" fmla="*/ 2147483647 w 230"/>
              <a:gd name="T3" fmla="*/ 2147483647 h 223"/>
              <a:gd name="T4" fmla="*/ 2147483647 w 230"/>
              <a:gd name="T5" fmla="*/ 2147483647 h 223"/>
              <a:gd name="T6" fmla="*/ 2147483647 w 230"/>
              <a:gd name="T7" fmla="*/ 2147483647 h 223"/>
              <a:gd name="T8" fmla="*/ 2147483647 w 230"/>
              <a:gd name="T9" fmla="*/ 2147483647 h 223"/>
              <a:gd name="T10" fmla="*/ 2147483647 w 230"/>
              <a:gd name="T11" fmla="*/ 2147483647 h 223"/>
              <a:gd name="T12" fmla="*/ 2147483647 w 230"/>
              <a:gd name="T13" fmla="*/ 2147483647 h 223"/>
              <a:gd name="T14" fmla="*/ 2147483647 w 230"/>
              <a:gd name="T15" fmla="*/ 2147483647 h 223"/>
              <a:gd name="T16" fmla="*/ 2147483647 w 230"/>
              <a:gd name="T17" fmla="*/ 2147483647 h 223"/>
              <a:gd name="T18" fmla="*/ 2147483647 w 230"/>
              <a:gd name="T19" fmla="*/ 2147483647 h 223"/>
              <a:gd name="T20" fmla="*/ 2147483647 w 230"/>
              <a:gd name="T21" fmla="*/ 2147483647 h 223"/>
              <a:gd name="T22" fmla="*/ 2147483647 w 230"/>
              <a:gd name="T23" fmla="*/ 2147483647 h 223"/>
              <a:gd name="T24" fmla="*/ 2147483647 w 230"/>
              <a:gd name="T25" fmla="*/ 2147483647 h 223"/>
              <a:gd name="T26" fmla="*/ 2147483647 w 230"/>
              <a:gd name="T27" fmla="*/ 2147483647 h 223"/>
              <a:gd name="T28" fmla="*/ 2147483647 w 230"/>
              <a:gd name="T29" fmla="*/ 2147483647 h 223"/>
              <a:gd name="T30" fmla="*/ 2147483647 w 230"/>
              <a:gd name="T31" fmla="*/ 2147483647 h 223"/>
              <a:gd name="T32" fmla="*/ 2147483647 w 230"/>
              <a:gd name="T33" fmla="*/ 2147483647 h 223"/>
              <a:gd name="T34" fmla="*/ 2147483647 w 230"/>
              <a:gd name="T35" fmla="*/ 2147483647 h 223"/>
              <a:gd name="T36" fmla="*/ 2147483647 w 230"/>
              <a:gd name="T37" fmla="*/ 2147483647 h 223"/>
              <a:gd name="T38" fmla="*/ 2147483647 w 230"/>
              <a:gd name="T39" fmla="*/ 2147483647 h 223"/>
              <a:gd name="T40" fmla="*/ 2147483647 w 230"/>
              <a:gd name="T41" fmla="*/ 2147483647 h 223"/>
              <a:gd name="T42" fmla="*/ 2147483647 w 230"/>
              <a:gd name="T43" fmla="*/ 2147483647 h 223"/>
              <a:gd name="T44" fmla="*/ 2147483647 w 230"/>
              <a:gd name="T45" fmla="*/ 2147483647 h 223"/>
              <a:gd name="T46" fmla="*/ 2147483647 w 230"/>
              <a:gd name="T47" fmla="*/ 2147483647 h 223"/>
              <a:gd name="T48" fmla="*/ 2147483647 w 230"/>
              <a:gd name="T49" fmla="*/ 2147483647 h 223"/>
              <a:gd name="T50" fmla="*/ 2147483647 w 230"/>
              <a:gd name="T51" fmla="*/ 2147483647 h 223"/>
              <a:gd name="T52" fmla="*/ 2147483647 w 230"/>
              <a:gd name="T53" fmla="*/ 2147483647 h 223"/>
              <a:gd name="T54" fmla="*/ 2147483647 w 230"/>
              <a:gd name="T55" fmla="*/ 2147483647 h 223"/>
              <a:gd name="T56" fmla="*/ 2147483647 w 230"/>
              <a:gd name="T57" fmla="*/ 2147483647 h 223"/>
              <a:gd name="T58" fmla="*/ 2147483647 w 230"/>
              <a:gd name="T59" fmla="*/ 2147483647 h 223"/>
              <a:gd name="T60" fmla="*/ 2147483647 w 230"/>
              <a:gd name="T61" fmla="*/ 2147483647 h 223"/>
              <a:gd name="T62" fmla="*/ 2147483647 w 230"/>
              <a:gd name="T63" fmla="*/ 2147483647 h 223"/>
              <a:gd name="T64" fmla="*/ 2147483647 w 230"/>
              <a:gd name="T65" fmla="*/ 2147483647 h 223"/>
              <a:gd name="T66" fmla="*/ 2147483647 w 230"/>
              <a:gd name="T67" fmla="*/ 0 h 223"/>
              <a:gd name="T68" fmla="*/ 2147483647 w 230"/>
              <a:gd name="T69" fmla="*/ 2147483647 h 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0"/>
              <a:gd name="T106" fmla="*/ 0 h 223"/>
              <a:gd name="T107" fmla="*/ 230 w 230"/>
              <a:gd name="T108" fmla="*/ 223 h 2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0" h="223">
                <a:moveTo>
                  <a:pt x="225" y="5"/>
                </a:moveTo>
                <a:cubicBezTo>
                  <a:pt x="222" y="15"/>
                  <a:pt x="218" y="27"/>
                  <a:pt x="219" y="45"/>
                </a:cubicBezTo>
                <a:cubicBezTo>
                  <a:pt x="230" y="126"/>
                  <a:pt x="226" y="150"/>
                  <a:pt x="203" y="168"/>
                </a:cubicBezTo>
                <a:cubicBezTo>
                  <a:pt x="179" y="185"/>
                  <a:pt x="149" y="183"/>
                  <a:pt x="121" y="167"/>
                </a:cubicBezTo>
                <a:cubicBezTo>
                  <a:pt x="117" y="166"/>
                  <a:pt x="118" y="171"/>
                  <a:pt x="119" y="172"/>
                </a:cubicBezTo>
                <a:cubicBezTo>
                  <a:pt x="126" y="175"/>
                  <a:pt x="131" y="180"/>
                  <a:pt x="134" y="187"/>
                </a:cubicBezTo>
                <a:cubicBezTo>
                  <a:pt x="137" y="199"/>
                  <a:pt x="137" y="211"/>
                  <a:pt x="135" y="223"/>
                </a:cubicBezTo>
                <a:cubicBezTo>
                  <a:pt x="135" y="221"/>
                  <a:pt x="132" y="220"/>
                  <a:pt x="127" y="220"/>
                </a:cubicBezTo>
                <a:cubicBezTo>
                  <a:pt x="122" y="220"/>
                  <a:pt x="119" y="221"/>
                  <a:pt x="119" y="223"/>
                </a:cubicBezTo>
                <a:cubicBezTo>
                  <a:pt x="119" y="223"/>
                  <a:pt x="119" y="223"/>
                  <a:pt x="119" y="223"/>
                </a:cubicBezTo>
                <a:cubicBezTo>
                  <a:pt x="113" y="206"/>
                  <a:pt x="108" y="188"/>
                  <a:pt x="110" y="169"/>
                </a:cubicBezTo>
                <a:cubicBezTo>
                  <a:pt x="113" y="155"/>
                  <a:pt x="127" y="155"/>
                  <a:pt x="124" y="157"/>
                </a:cubicBezTo>
                <a:cubicBezTo>
                  <a:pt x="122" y="158"/>
                  <a:pt x="122" y="160"/>
                  <a:pt x="123" y="162"/>
                </a:cubicBezTo>
                <a:cubicBezTo>
                  <a:pt x="150" y="183"/>
                  <a:pt x="188" y="182"/>
                  <a:pt x="209" y="156"/>
                </a:cubicBezTo>
                <a:cubicBezTo>
                  <a:pt x="216" y="145"/>
                  <a:pt x="222" y="133"/>
                  <a:pt x="222" y="121"/>
                </a:cubicBezTo>
                <a:cubicBezTo>
                  <a:pt x="223" y="85"/>
                  <a:pt x="209" y="48"/>
                  <a:pt x="217" y="7"/>
                </a:cubicBezTo>
                <a:cubicBezTo>
                  <a:pt x="218" y="6"/>
                  <a:pt x="218" y="5"/>
                  <a:pt x="216" y="5"/>
                </a:cubicBezTo>
                <a:cubicBezTo>
                  <a:pt x="199" y="8"/>
                  <a:pt x="179" y="19"/>
                  <a:pt x="163" y="28"/>
                </a:cubicBezTo>
                <a:cubicBezTo>
                  <a:pt x="135" y="40"/>
                  <a:pt x="103" y="43"/>
                  <a:pt x="68" y="33"/>
                </a:cubicBezTo>
                <a:cubicBezTo>
                  <a:pt x="48" y="28"/>
                  <a:pt x="27" y="23"/>
                  <a:pt x="8" y="20"/>
                </a:cubicBezTo>
                <a:cubicBezTo>
                  <a:pt x="6" y="20"/>
                  <a:pt x="8" y="23"/>
                  <a:pt x="9" y="23"/>
                </a:cubicBezTo>
                <a:cubicBezTo>
                  <a:pt x="13" y="27"/>
                  <a:pt x="17" y="33"/>
                  <a:pt x="18" y="41"/>
                </a:cubicBezTo>
                <a:lnTo>
                  <a:pt x="18" y="105"/>
                </a:lnTo>
                <a:cubicBezTo>
                  <a:pt x="21" y="130"/>
                  <a:pt x="26" y="155"/>
                  <a:pt x="43" y="175"/>
                </a:cubicBezTo>
                <a:cubicBezTo>
                  <a:pt x="42" y="175"/>
                  <a:pt x="41" y="176"/>
                  <a:pt x="40" y="178"/>
                </a:cubicBezTo>
                <a:cubicBezTo>
                  <a:pt x="40" y="178"/>
                  <a:pt x="40" y="178"/>
                  <a:pt x="40" y="178"/>
                </a:cubicBezTo>
                <a:cubicBezTo>
                  <a:pt x="24" y="159"/>
                  <a:pt x="18" y="132"/>
                  <a:pt x="14" y="108"/>
                </a:cubicBezTo>
                <a:lnTo>
                  <a:pt x="13" y="44"/>
                </a:lnTo>
                <a:cubicBezTo>
                  <a:pt x="13" y="35"/>
                  <a:pt x="7" y="25"/>
                  <a:pt x="2" y="21"/>
                </a:cubicBezTo>
                <a:cubicBezTo>
                  <a:pt x="0" y="20"/>
                  <a:pt x="1" y="17"/>
                  <a:pt x="2" y="17"/>
                </a:cubicBezTo>
                <a:cubicBezTo>
                  <a:pt x="3" y="14"/>
                  <a:pt x="38" y="21"/>
                  <a:pt x="68" y="28"/>
                </a:cubicBezTo>
                <a:cubicBezTo>
                  <a:pt x="100" y="38"/>
                  <a:pt x="133" y="37"/>
                  <a:pt x="163" y="24"/>
                </a:cubicBezTo>
                <a:cubicBezTo>
                  <a:pt x="180" y="15"/>
                  <a:pt x="199" y="2"/>
                  <a:pt x="221" y="0"/>
                </a:cubicBezTo>
                <a:cubicBezTo>
                  <a:pt x="223" y="0"/>
                  <a:pt x="225" y="3"/>
                  <a:pt x="225" y="5"/>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599" name="Freeform 21"/>
          <p:cNvSpPr>
            <a:spLocks/>
          </p:cNvSpPr>
          <p:nvPr/>
        </p:nvSpPr>
        <p:spPr bwMode="auto">
          <a:xfrm>
            <a:off x="5257800" y="4733925"/>
            <a:ext cx="369888" cy="241300"/>
          </a:xfrm>
          <a:custGeom>
            <a:avLst/>
            <a:gdLst>
              <a:gd name="T0" fmla="*/ 2147483647 w 40"/>
              <a:gd name="T1" fmla="*/ 0 h 29"/>
              <a:gd name="T2" fmla="*/ 2147483647 w 40"/>
              <a:gd name="T3" fmla="*/ 2147483647 h 29"/>
              <a:gd name="T4" fmla="*/ 2147483647 w 40"/>
              <a:gd name="T5" fmla="*/ 2147483647 h 29"/>
              <a:gd name="T6" fmla="*/ 2147483647 w 40"/>
              <a:gd name="T7" fmla="*/ 2147483647 h 29"/>
              <a:gd name="T8" fmla="*/ 2147483647 w 40"/>
              <a:gd name="T9" fmla="*/ 0 h 29"/>
              <a:gd name="T10" fmla="*/ 2147483647 w 40"/>
              <a:gd name="T11" fmla="*/ 0 h 29"/>
              <a:gd name="T12" fmla="*/ 0 60000 65536"/>
              <a:gd name="T13" fmla="*/ 0 60000 65536"/>
              <a:gd name="T14" fmla="*/ 0 60000 65536"/>
              <a:gd name="T15" fmla="*/ 0 60000 65536"/>
              <a:gd name="T16" fmla="*/ 0 60000 65536"/>
              <a:gd name="T17" fmla="*/ 0 60000 65536"/>
              <a:gd name="T18" fmla="*/ 0 w 40"/>
              <a:gd name="T19" fmla="*/ 0 h 29"/>
              <a:gd name="T20" fmla="*/ 40 w 4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0" h="29">
                <a:moveTo>
                  <a:pt x="35" y="0"/>
                </a:moveTo>
                <a:cubicBezTo>
                  <a:pt x="40" y="3"/>
                  <a:pt x="33" y="15"/>
                  <a:pt x="30" y="19"/>
                </a:cubicBezTo>
                <a:cubicBezTo>
                  <a:pt x="27" y="23"/>
                  <a:pt x="20" y="27"/>
                  <a:pt x="10" y="28"/>
                </a:cubicBezTo>
                <a:cubicBezTo>
                  <a:pt x="0" y="29"/>
                  <a:pt x="1" y="14"/>
                  <a:pt x="4" y="11"/>
                </a:cubicBezTo>
                <a:cubicBezTo>
                  <a:pt x="6" y="8"/>
                  <a:pt x="25" y="1"/>
                  <a:pt x="33" y="0"/>
                </a:cubicBezTo>
                <a:cubicBezTo>
                  <a:pt x="34" y="0"/>
                  <a:pt x="34" y="0"/>
                  <a:pt x="35"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0" name="Freeform 22"/>
          <p:cNvSpPr>
            <a:spLocks/>
          </p:cNvSpPr>
          <p:nvPr/>
        </p:nvSpPr>
        <p:spPr bwMode="auto">
          <a:xfrm>
            <a:off x="5027613" y="4676775"/>
            <a:ext cx="304800" cy="215900"/>
          </a:xfrm>
          <a:custGeom>
            <a:avLst/>
            <a:gdLst>
              <a:gd name="T0" fmla="*/ 2147483647 w 33"/>
              <a:gd name="T1" fmla="*/ 2147483647 h 26"/>
              <a:gd name="T2" fmla="*/ 2147483647 w 33"/>
              <a:gd name="T3" fmla="*/ 2147483647 h 26"/>
              <a:gd name="T4" fmla="*/ 2147483647 w 33"/>
              <a:gd name="T5" fmla="*/ 2147483647 h 26"/>
              <a:gd name="T6" fmla="*/ 2147483647 w 33"/>
              <a:gd name="T7" fmla="*/ 2147483647 h 26"/>
              <a:gd name="T8" fmla="*/ 2147483647 w 33"/>
              <a:gd name="T9" fmla="*/ 2147483647 h 26"/>
              <a:gd name="T10" fmla="*/ 2147483647 w 33"/>
              <a:gd name="T11" fmla="*/ 2147483647 h 26"/>
              <a:gd name="T12" fmla="*/ 2147483647 w 33"/>
              <a:gd name="T13" fmla="*/ 2147483647 h 26"/>
              <a:gd name="T14" fmla="*/ 0 60000 65536"/>
              <a:gd name="T15" fmla="*/ 0 60000 65536"/>
              <a:gd name="T16" fmla="*/ 0 60000 65536"/>
              <a:gd name="T17" fmla="*/ 0 60000 65536"/>
              <a:gd name="T18" fmla="*/ 0 60000 65536"/>
              <a:gd name="T19" fmla="*/ 0 60000 65536"/>
              <a:gd name="T20" fmla="*/ 0 60000 65536"/>
              <a:gd name="T21" fmla="*/ 0 w 33"/>
              <a:gd name="T22" fmla="*/ 0 h 26"/>
              <a:gd name="T23" fmla="*/ 33 w 3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6">
                <a:moveTo>
                  <a:pt x="20" y="1"/>
                </a:moveTo>
                <a:cubicBezTo>
                  <a:pt x="23" y="0"/>
                  <a:pt x="27" y="0"/>
                  <a:pt x="30" y="2"/>
                </a:cubicBezTo>
                <a:cubicBezTo>
                  <a:pt x="29" y="5"/>
                  <a:pt x="30" y="9"/>
                  <a:pt x="33" y="11"/>
                </a:cubicBezTo>
                <a:cubicBezTo>
                  <a:pt x="23" y="15"/>
                  <a:pt x="14" y="21"/>
                  <a:pt x="5" y="26"/>
                </a:cubicBezTo>
                <a:cubicBezTo>
                  <a:pt x="5" y="26"/>
                  <a:pt x="5" y="26"/>
                  <a:pt x="5" y="26"/>
                </a:cubicBezTo>
                <a:cubicBezTo>
                  <a:pt x="1" y="24"/>
                  <a:pt x="0" y="14"/>
                  <a:pt x="2" y="11"/>
                </a:cubicBezTo>
                <a:cubicBezTo>
                  <a:pt x="10" y="1"/>
                  <a:pt x="15" y="2"/>
                  <a:pt x="20"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1" name="Freeform 23"/>
          <p:cNvSpPr>
            <a:spLocks/>
          </p:cNvSpPr>
          <p:nvPr/>
        </p:nvSpPr>
        <p:spPr bwMode="auto">
          <a:xfrm>
            <a:off x="4906963" y="4818063"/>
            <a:ext cx="396875" cy="273050"/>
          </a:xfrm>
          <a:custGeom>
            <a:avLst/>
            <a:gdLst>
              <a:gd name="T0" fmla="*/ 2147483647 w 43"/>
              <a:gd name="T1" fmla="*/ 0 h 33"/>
              <a:gd name="T2" fmla="*/ 2147483647 w 43"/>
              <a:gd name="T3" fmla="*/ 0 h 33"/>
              <a:gd name="T4" fmla="*/ 2147483647 w 43"/>
              <a:gd name="T5" fmla="*/ 2147483647 h 33"/>
              <a:gd name="T6" fmla="*/ 2147483647 w 43"/>
              <a:gd name="T7" fmla="*/ 2147483647 h 33"/>
              <a:gd name="T8" fmla="*/ 2147483647 w 43"/>
              <a:gd name="T9" fmla="*/ 2147483647 h 33"/>
              <a:gd name="T10" fmla="*/ 2147483647 w 43"/>
              <a:gd name="T11" fmla="*/ 2147483647 h 33"/>
              <a:gd name="T12" fmla="*/ 2147483647 w 43"/>
              <a:gd name="T13" fmla="*/ 2147483647 h 33"/>
              <a:gd name="T14" fmla="*/ 2147483647 w 43"/>
              <a:gd name="T15" fmla="*/ 2147483647 h 33"/>
              <a:gd name="T16" fmla="*/ 2147483647 w 4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3"/>
              <a:gd name="T29" fmla="*/ 43 w 4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3">
                <a:moveTo>
                  <a:pt x="43" y="0"/>
                </a:moveTo>
                <a:cubicBezTo>
                  <a:pt x="43" y="0"/>
                  <a:pt x="43" y="0"/>
                  <a:pt x="43" y="0"/>
                </a:cubicBezTo>
                <a:cubicBezTo>
                  <a:pt x="42" y="0"/>
                  <a:pt x="42" y="1"/>
                  <a:pt x="42" y="1"/>
                </a:cubicBezTo>
                <a:cubicBezTo>
                  <a:pt x="40" y="3"/>
                  <a:pt x="39" y="9"/>
                  <a:pt x="41" y="14"/>
                </a:cubicBezTo>
                <a:cubicBezTo>
                  <a:pt x="39" y="18"/>
                  <a:pt x="36" y="22"/>
                  <a:pt x="33" y="24"/>
                </a:cubicBezTo>
                <a:cubicBezTo>
                  <a:pt x="27" y="29"/>
                  <a:pt x="21" y="31"/>
                  <a:pt x="10" y="32"/>
                </a:cubicBezTo>
                <a:cubicBezTo>
                  <a:pt x="0" y="33"/>
                  <a:pt x="0" y="23"/>
                  <a:pt x="2" y="19"/>
                </a:cubicBezTo>
                <a:cubicBezTo>
                  <a:pt x="7" y="17"/>
                  <a:pt x="12" y="15"/>
                  <a:pt x="18" y="13"/>
                </a:cubicBezTo>
                <a:cubicBezTo>
                  <a:pt x="26" y="9"/>
                  <a:pt x="34" y="4"/>
                  <a:pt x="43"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2" name="Freeform 24"/>
          <p:cNvSpPr>
            <a:spLocks/>
          </p:cNvSpPr>
          <p:nvPr/>
        </p:nvSpPr>
        <p:spPr bwMode="auto">
          <a:xfrm>
            <a:off x="4694238" y="4767263"/>
            <a:ext cx="379412" cy="20002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0 60000 65536"/>
              <a:gd name="T9" fmla="*/ 0 60000 65536"/>
              <a:gd name="T10" fmla="*/ 0 60000 65536"/>
              <a:gd name="T11" fmla="*/ 0 60000 65536"/>
              <a:gd name="T12" fmla="*/ 0 w 41"/>
              <a:gd name="T13" fmla="*/ 0 h 24"/>
              <a:gd name="T14" fmla="*/ 41 w 41"/>
              <a:gd name="T15" fmla="*/ 24 h 24"/>
            </a:gdLst>
            <a:ahLst/>
            <a:cxnLst>
              <a:cxn ang="T8">
                <a:pos x="T0" y="T1"/>
              </a:cxn>
              <a:cxn ang="T9">
                <a:pos x="T2" y="T3"/>
              </a:cxn>
              <a:cxn ang="T10">
                <a:pos x="T4" y="T5"/>
              </a:cxn>
              <a:cxn ang="T11">
                <a:pos x="T6" y="T7"/>
              </a:cxn>
            </a:cxnLst>
            <a:rect l="T12" t="T13" r="T14" b="T15"/>
            <a:pathLst>
              <a:path w="41" h="24">
                <a:moveTo>
                  <a:pt x="37" y="2"/>
                </a:moveTo>
                <a:cubicBezTo>
                  <a:pt x="36" y="6"/>
                  <a:pt x="37" y="13"/>
                  <a:pt x="41" y="15"/>
                </a:cubicBezTo>
                <a:cubicBezTo>
                  <a:pt x="30" y="20"/>
                  <a:pt x="19" y="23"/>
                  <a:pt x="8" y="24"/>
                </a:cubicBezTo>
                <a:cubicBezTo>
                  <a:pt x="0" y="8"/>
                  <a:pt x="26" y="0"/>
                  <a:pt x="37" y="2"/>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3" name="Freeform 25"/>
          <p:cNvSpPr>
            <a:spLocks/>
          </p:cNvSpPr>
          <p:nvPr/>
        </p:nvSpPr>
        <p:spPr bwMode="auto">
          <a:xfrm>
            <a:off x="4481513" y="4818063"/>
            <a:ext cx="287337" cy="165100"/>
          </a:xfrm>
          <a:custGeom>
            <a:avLst/>
            <a:gdLst>
              <a:gd name="T0" fmla="*/ 2147483647 w 31"/>
              <a:gd name="T1" fmla="*/ 2147483647 h 20"/>
              <a:gd name="T2" fmla="*/ 2147483647 w 31"/>
              <a:gd name="T3" fmla="*/ 2147483647 h 20"/>
              <a:gd name="T4" fmla="*/ 2147483647 w 31"/>
              <a:gd name="T5" fmla="*/ 2147483647 h 20"/>
              <a:gd name="T6" fmla="*/ 2147483647 w 31"/>
              <a:gd name="T7" fmla="*/ 2147483647 h 20"/>
              <a:gd name="T8" fmla="*/ 0 60000 65536"/>
              <a:gd name="T9" fmla="*/ 0 60000 65536"/>
              <a:gd name="T10" fmla="*/ 0 60000 65536"/>
              <a:gd name="T11" fmla="*/ 0 60000 65536"/>
              <a:gd name="T12" fmla="*/ 0 w 31"/>
              <a:gd name="T13" fmla="*/ 0 h 20"/>
              <a:gd name="T14" fmla="*/ 31 w 31"/>
              <a:gd name="T15" fmla="*/ 20 h 20"/>
            </a:gdLst>
            <a:ahLst/>
            <a:cxnLst>
              <a:cxn ang="T8">
                <a:pos x="T0" y="T1"/>
              </a:cxn>
              <a:cxn ang="T9">
                <a:pos x="T2" y="T3"/>
              </a:cxn>
              <a:cxn ang="T10">
                <a:pos x="T4" y="T5"/>
              </a:cxn>
              <a:cxn ang="T11">
                <a:pos x="T6" y="T7"/>
              </a:cxn>
            </a:cxnLst>
            <a:rect l="T12" t="T13" r="T14" b="T15"/>
            <a:pathLst>
              <a:path w="31" h="20">
                <a:moveTo>
                  <a:pt x="31" y="18"/>
                </a:moveTo>
                <a:cubicBezTo>
                  <a:pt x="21" y="20"/>
                  <a:pt x="12" y="20"/>
                  <a:pt x="2" y="19"/>
                </a:cubicBezTo>
                <a:cubicBezTo>
                  <a:pt x="0" y="1"/>
                  <a:pt x="22" y="0"/>
                  <a:pt x="31" y="7"/>
                </a:cubicBezTo>
                <a:cubicBezTo>
                  <a:pt x="29" y="10"/>
                  <a:pt x="29" y="14"/>
                  <a:pt x="31" y="18"/>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4" name="Freeform 26"/>
          <p:cNvSpPr>
            <a:spLocks/>
          </p:cNvSpPr>
          <p:nvPr/>
        </p:nvSpPr>
        <p:spPr bwMode="auto">
          <a:xfrm>
            <a:off x="4537075" y="4975225"/>
            <a:ext cx="388938" cy="166688"/>
          </a:xfrm>
          <a:custGeom>
            <a:avLst/>
            <a:gdLst>
              <a:gd name="T0" fmla="*/ 2147483647 w 42"/>
              <a:gd name="T1" fmla="*/ 2147483647 h 20"/>
              <a:gd name="T2" fmla="*/ 2147483647 w 42"/>
              <a:gd name="T3" fmla="*/ 2147483647 h 20"/>
              <a:gd name="T4" fmla="*/ 0 w 42"/>
              <a:gd name="T5" fmla="*/ 2147483647 h 20"/>
              <a:gd name="T6" fmla="*/ 2147483647 w 42"/>
              <a:gd name="T7" fmla="*/ 0 h 20"/>
              <a:gd name="T8" fmla="*/ 2147483647 w 42"/>
              <a:gd name="T9" fmla="*/ 2147483647 h 20"/>
              <a:gd name="T10" fmla="*/ 0 60000 65536"/>
              <a:gd name="T11" fmla="*/ 0 60000 65536"/>
              <a:gd name="T12" fmla="*/ 0 60000 65536"/>
              <a:gd name="T13" fmla="*/ 0 60000 65536"/>
              <a:gd name="T14" fmla="*/ 0 60000 65536"/>
              <a:gd name="T15" fmla="*/ 0 w 42"/>
              <a:gd name="T16" fmla="*/ 0 h 20"/>
              <a:gd name="T17" fmla="*/ 42 w 42"/>
              <a:gd name="T18" fmla="*/ 20 h 20"/>
            </a:gdLst>
            <a:ahLst/>
            <a:cxnLst>
              <a:cxn ang="T10">
                <a:pos x="T0" y="T1"/>
              </a:cxn>
              <a:cxn ang="T11">
                <a:pos x="T2" y="T3"/>
              </a:cxn>
              <a:cxn ang="T12">
                <a:pos x="T4" y="T5"/>
              </a:cxn>
              <a:cxn ang="T13">
                <a:pos x="T6" y="T7"/>
              </a:cxn>
              <a:cxn ang="T14">
                <a:pos x="T8" y="T9"/>
              </a:cxn>
            </a:cxnLst>
            <a:rect l="T15" t="T16" r="T17" b="T18"/>
            <a:pathLst>
              <a:path w="42" h="20">
                <a:moveTo>
                  <a:pt x="42" y="8"/>
                </a:moveTo>
                <a:cubicBezTo>
                  <a:pt x="37" y="14"/>
                  <a:pt x="18" y="20"/>
                  <a:pt x="10" y="18"/>
                </a:cubicBezTo>
                <a:cubicBezTo>
                  <a:pt x="5" y="16"/>
                  <a:pt x="0" y="10"/>
                  <a:pt x="0" y="5"/>
                </a:cubicBezTo>
                <a:cubicBezTo>
                  <a:pt x="15" y="6"/>
                  <a:pt x="29" y="4"/>
                  <a:pt x="42" y="0"/>
                </a:cubicBezTo>
                <a:cubicBezTo>
                  <a:pt x="41" y="2"/>
                  <a:pt x="41" y="5"/>
                  <a:pt x="42" y="8"/>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5" name="Freeform 27"/>
          <p:cNvSpPr>
            <a:spLocks/>
          </p:cNvSpPr>
          <p:nvPr/>
        </p:nvSpPr>
        <p:spPr bwMode="auto">
          <a:xfrm>
            <a:off x="4176713" y="4983163"/>
            <a:ext cx="415925" cy="182562"/>
          </a:xfrm>
          <a:custGeom>
            <a:avLst/>
            <a:gdLst>
              <a:gd name="T0" fmla="*/ 2147483647 w 45"/>
              <a:gd name="T1" fmla="*/ 2147483647 h 22"/>
              <a:gd name="T2" fmla="*/ 2147483647 w 45"/>
              <a:gd name="T3" fmla="*/ 0 h 22"/>
              <a:gd name="T4" fmla="*/ 2147483647 w 45"/>
              <a:gd name="T5" fmla="*/ 2147483647 h 22"/>
              <a:gd name="T6" fmla="*/ 2147483647 w 45"/>
              <a:gd name="T7" fmla="*/ 2147483647 h 22"/>
              <a:gd name="T8" fmla="*/ 0 60000 65536"/>
              <a:gd name="T9" fmla="*/ 0 60000 65536"/>
              <a:gd name="T10" fmla="*/ 0 60000 65536"/>
              <a:gd name="T11" fmla="*/ 0 60000 65536"/>
              <a:gd name="T12" fmla="*/ 0 w 45"/>
              <a:gd name="T13" fmla="*/ 0 h 22"/>
              <a:gd name="T14" fmla="*/ 45 w 45"/>
              <a:gd name="T15" fmla="*/ 22 h 22"/>
            </a:gdLst>
            <a:ahLst/>
            <a:cxnLst>
              <a:cxn ang="T8">
                <a:pos x="T0" y="T1"/>
              </a:cxn>
              <a:cxn ang="T9">
                <a:pos x="T2" y="T3"/>
              </a:cxn>
              <a:cxn ang="T10">
                <a:pos x="T4" y="T5"/>
              </a:cxn>
              <a:cxn ang="T11">
                <a:pos x="T6" y="T7"/>
              </a:cxn>
            </a:cxnLst>
            <a:rect l="T12" t="T13" r="T14" b="T15"/>
            <a:pathLst>
              <a:path w="45" h="22">
                <a:moveTo>
                  <a:pt x="45" y="14"/>
                </a:moveTo>
                <a:cubicBezTo>
                  <a:pt x="32" y="22"/>
                  <a:pt x="0" y="22"/>
                  <a:pt x="8" y="0"/>
                </a:cubicBezTo>
                <a:cubicBezTo>
                  <a:pt x="19" y="2"/>
                  <a:pt x="29" y="4"/>
                  <a:pt x="39" y="4"/>
                </a:cubicBezTo>
                <a:cubicBezTo>
                  <a:pt x="39" y="7"/>
                  <a:pt x="42" y="11"/>
                  <a:pt x="45" y="14"/>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6" name="Freeform 28"/>
          <p:cNvSpPr>
            <a:spLocks/>
          </p:cNvSpPr>
          <p:nvPr/>
        </p:nvSpPr>
        <p:spPr bwMode="auto">
          <a:xfrm>
            <a:off x="4260850" y="4859338"/>
            <a:ext cx="266700" cy="115887"/>
          </a:xfrm>
          <a:custGeom>
            <a:avLst/>
            <a:gdLst>
              <a:gd name="T0" fmla="*/ 0 w 29"/>
              <a:gd name="T1" fmla="*/ 2147483647 h 14"/>
              <a:gd name="T2" fmla="*/ 2147483647 w 29"/>
              <a:gd name="T3" fmla="*/ 2147483647 h 14"/>
              <a:gd name="T4" fmla="*/ 2147483647 w 29"/>
              <a:gd name="T5" fmla="*/ 2147483647 h 14"/>
              <a:gd name="T6" fmla="*/ 2147483647 w 29"/>
              <a:gd name="T7" fmla="*/ 2147483647 h 14"/>
              <a:gd name="T8" fmla="*/ 0 w 29"/>
              <a:gd name="T9" fmla="*/ 2147483647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11"/>
                </a:moveTo>
                <a:cubicBezTo>
                  <a:pt x="1" y="0"/>
                  <a:pt x="21" y="0"/>
                  <a:pt x="29" y="3"/>
                </a:cubicBezTo>
                <a:cubicBezTo>
                  <a:pt x="27" y="6"/>
                  <a:pt x="26" y="9"/>
                  <a:pt x="26" y="14"/>
                </a:cubicBezTo>
                <a:cubicBezTo>
                  <a:pt x="26" y="14"/>
                  <a:pt x="26" y="14"/>
                  <a:pt x="26" y="14"/>
                </a:cubicBezTo>
                <a:cubicBezTo>
                  <a:pt x="17" y="14"/>
                  <a:pt x="9" y="13"/>
                  <a:pt x="0" y="1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7" name="Freeform 29"/>
          <p:cNvSpPr>
            <a:spLocks/>
          </p:cNvSpPr>
          <p:nvPr/>
        </p:nvSpPr>
        <p:spPr bwMode="auto">
          <a:xfrm>
            <a:off x="4075113" y="4826000"/>
            <a:ext cx="231775" cy="123825"/>
          </a:xfrm>
          <a:custGeom>
            <a:avLst/>
            <a:gdLst>
              <a:gd name="T0" fmla="*/ 0 w 25"/>
              <a:gd name="T1" fmla="*/ 2147483647 h 15"/>
              <a:gd name="T2" fmla="*/ 2147483647 w 25"/>
              <a:gd name="T3" fmla="*/ 2147483647 h 15"/>
              <a:gd name="T4" fmla="*/ 2147483647 w 25"/>
              <a:gd name="T5" fmla="*/ 2147483647 h 15"/>
              <a:gd name="T6" fmla="*/ 2147483647 w 25"/>
              <a:gd name="T7" fmla="*/ 2147483647 h 15"/>
              <a:gd name="T8" fmla="*/ 0 w 25"/>
              <a:gd name="T9" fmla="*/ 2147483647 h 15"/>
              <a:gd name="T10" fmla="*/ 0 60000 65536"/>
              <a:gd name="T11" fmla="*/ 0 60000 65536"/>
              <a:gd name="T12" fmla="*/ 0 60000 65536"/>
              <a:gd name="T13" fmla="*/ 0 60000 65536"/>
              <a:gd name="T14" fmla="*/ 0 60000 65536"/>
              <a:gd name="T15" fmla="*/ 0 w 25"/>
              <a:gd name="T16" fmla="*/ 0 h 15"/>
              <a:gd name="T17" fmla="*/ 25 w 25"/>
              <a:gd name="T18" fmla="*/ 15 h 15"/>
            </a:gdLst>
            <a:ahLst/>
            <a:cxnLst>
              <a:cxn ang="T10">
                <a:pos x="T0" y="T1"/>
              </a:cxn>
              <a:cxn ang="T11">
                <a:pos x="T2" y="T3"/>
              </a:cxn>
              <a:cxn ang="T12">
                <a:pos x="T4" y="T5"/>
              </a:cxn>
              <a:cxn ang="T13">
                <a:pos x="T6" y="T7"/>
              </a:cxn>
              <a:cxn ang="T14">
                <a:pos x="T8" y="T9"/>
              </a:cxn>
            </a:cxnLst>
            <a:rect l="T15" t="T16" r="T17" b="T18"/>
            <a:pathLst>
              <a:path w="25" h="15">
                <a:moveTo>
                  <a:pt x="0" y="9"/>
                </a:moveTo>
                <a:cubicBezTo>
                  <a:pt x="3" y="0"/>
                  <a:pt x="21" y="4"/>
                  <a:pt x="25" y="8"/>
                </a:cubicBezTo>
                <a:cubicBezTo>
                  <a:pt x="22" y="9"/>
                  <a:pt x="20" y="12"/>
                  <a:pt x="20" y="15"/>
                </a:cubicBezTo>
                <a:cubicBezTo>
                  <a:pt x="18" y="14"/>
                  <a:pt x="15" y="13"/>
                  <a:pt x="13" y="12"/>
                </a:cubicBezTo>
                <a:cubicBezTo>
                  <a:pt x="8" y="11"/>
                  <a:pt x="4" y="10"/>
                  <a:pt x="0" y="9"/>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8" name="Freeform 30"/>
          <p:cNvSpPr>
            <a:spLocks/>
          </p:cNvSpPr>
          <p:nvPr/>
        </p:nvSpPr>
        <p:spPr bwMode="auto">
          <a:xfrm>
            <a:off x="3992563" y="4933950"/>
            <a:ext cx="268287" cy="165100"/>
          </a:xfrm>
          <a:custGeom>
            <a:avLst/>
            <a:gdLst>
              <a:gd name="T0" fmla="*/ 2147483647 w 29"/>
              <a:gd name="T1" fmla="*/ 2147483647 h 20"/>
              <a:gd name="T2" fmla="*/ 2147483647 w 29"/>
              <a:gd name="T3" fmla="*/ 0 h 20"/>
              <a:gd name="T4" fmla="*/ 2147483647 w 29"/>
              <a:gd name="T5" fmla="*/ 2147483647 h 20"/>
              <a:gd name="T6" fmla="*/ 2147483647 w 29"/>
              <a:gd name="T7" fmla="*/ 2147483647 h 20"/>
              <a:gd name="T8" fmla="*/ 2147483647 w 29"/>
              <a:gd name="T9" fmla="*/ 2147483647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29" y="18"/>
                </a:moveTo>
                <a:cubicBezTo>
                  <a:pt x="15" y="20"/>
                  <a:pt x="0" y="16"/>
                  <a:pt x="6" y="0"/>
                </a:cubicBezTo>
                <a:cubicBezTo>
                  <a:pt x="11" y="2"/>
                  <a:pt x="16" y="3"/>
                  <a:pt x="22" y="4"/>
                </a:cubicBezTo>
                <a:cubicBezTo>
                  <a:pt x="24" y="5"/>
                  <a:pt x="26" y="6"/>
                  <a:pt x="28" y="6"/>
                </a:cubicBezTo>
                <a:cubicBezTo>
                  <a:pt x="26" y="11"/>
                  <a:pt x="27" y="15"/>
                  <a:pt x="29" y="18"/>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09" name="Freeform 31"/>
          <p:cNvSpPr>
            <a:spLocks/>
          </p:cNvSpPr>
          <p:nvPr/>
        </p:nvSpPr>
        <p:spPr bwMode="auto">
          <a:xfrm>
            <a:off x="3844925" y="4741863"/>
            <a:ext cx="268288" cy="158750"/>
          </a:xfrm>
          <a:custGeom>
            <a:avLst/>
            <a:gdLst>
              <a:gd name="T0" fmla="*/ 0 w 29"/>
              <a:gd name="T1" fmla="*/ 2147483647 h 19"/>
              <a:gd name="T2" fmla="*/ 2147483647 w 29"/>
              <a:gd name="T3" fmla="*/ 2147483647 h 19"/>
              <a:gd name="T4" fmla="*/ 2147483647 w 29"/>
              <a:gd name="T5" fmla="*/ 2147483647 h 19"/>
              <a:gd name="T6" fmla="*/ 0 w 29"/>
              <a:gd name="T7" fmla="*/ 2147483647 h 19"/>
              <a:gd name="T8" fmla="*/ 0 60000 65536"/>
              <a:gd name="T9" fmla="*/ 0 60000 65536"/>
              <a:gd name="T10" fmla="*/ 0 60000 65536"/>
              <a:gd name="T11" fmla="*/ 0 60000 65536"/>
              <a:gd name="T12" fmla="*/ 0 w 29"/>
              <a:gd name="T13" fmla="*/ 0 h 19"/>
              <a:gd name="T14" fmla="*/ 29 w 29"/>
              <a:gd name="T15" fmla="*/ 19 h 19"/>
            </a:gdLst>
            <a:ahLst/>
            <a:cxnLst>
              <a:cxn ang="T8">
                <a:pos x="T0" y="T1"/>
              </a:cxn>
              <a:cxn ang="T9">
                <a:pos x="T2" y="T3"/>
              </a:cxn>
              <a:cxn ang="T10">
                <a:pos x="T4" y="T5"/>
              </a:cxn>
              <a:cxn ang="T11">
                <a:pos x="T6" y="T7"/>
              </a:cxn>
            </a:cxnLst>
            <a:rect l="T12" t="T13" r="T14" b="T15"/>
            <a:pathLst>
              <a:path w="29" h="19">
                <a:moveTo>
                  <a:pt x="0" y="14"/>
                </a:moveTo>
                <a:cubicBezTo>
                  <a:pt x="3" y="0"/>
                  <a:pt x="23" y="7"/>
                  <a:pt x="29" y="15"/>
                </a:cubicBezTo>
                <a:cubicBezTo>
                  <a:pt x="27" y="16"/>
                  <a:pt x="26" y="17"/>
                  <a:pt x="25" y="19"/>
                </a:cubicBezTo>
                <a:cubicBezTo>
                  <a:pt x="16" y="17"/>
                  <a:pt x="8" y="15"/>
                  <a:pt x="0" y="14"/>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0" name="Freeform 32"/>
          <p:cNvSpPr>
            <a:spLocks/>
          </p:cNvSpPr>
          <p:nvPr/>
        </p:nvSpPr>
        <p:spPr bwMode="auto">
          <a:xfrm>
            <a:off x="3557588" y="4659313"/>
            <a:ext cx="342900" cy="200025"/>
          </a:xfrm>
          <a:custGeom>
            <a:avLst/>
            <a:gdLst>
              <a:gd name="T0" fmla="*/ 2147483647 w 37"/>
              <a:gd name="T1" fmla="*/ 2147483647 h 24"/>
              <a:gd name="T2" fmla="*/ 2147483647 w 37"/>
              <a:gd name="T3" fmla="*/ 2147483647 h 24"/>
              <a:gd name="T4" fmla="*/ 2147483647 w 37"/>
              <a:gd name="T5" fmla="*/ 2147483647 h 24"/>
              <a:gd name="T6" fmla="*/ 2147483647 w 37"/>
              <a:gd name="T7" fmla="*/ 2147483647 h 24"/>
              <a:gd name="T8" fmla="*/ 0 60000 65536"/>
              <a:gd name="T9" fmla="*/ 0 60000 65536"/>
              <a:gd name="T10" fmla="*/ 0 60000 65536"/>
              <a:gd name="T11" fmla="*/ 0 60000 65536"/>
              <a:gd name="T12" fmla="*/ 0 w 37"/>
              <a:gd name="T13" fmla="*/ 0 h 24"/>
              <a:gd name="T14" fmla="*/ 37 w 37"/>
              <a:gd name="T15" fmla="*/ 24 h 24"/>
            </a:gdLst>
            <a:ahLst/>
            <a:cxnLst>
              <a:cxn ang="T8">
                <a:pos x="T0" y="T1"/>
              </a:cxn>
              <a:cxn ang="T9">
                <a:pos x="T2" y="T3"/>
              </a:cxn>
              <a:cxn ang="T10">
                <a:pos x="T4" y="T5"/>
              </a:cxn>
              <a:cxn ang="T11">
                <a:pos x="T6" y="T7"/>
              </a:cxn>
            </a:cxnLst>
            <a:rect l="T12" t="T13" r="T14" b="T15"/>
            <a:pathLst>
              <a:path w="37" h="24">
                <a:moveTo>
                  <a:pt x="3" y="20"/>
                </a:moveTo>
                <a:cubicBezTo>
                  <a:pt x="0" y="0"/>
                  <a:pt x="25" y="5"/>
                  <a:pt x="37" y="17"/>
                </a:cubicBezTo>
                <a:cubicBezTo>
                  <a:pt x="34" y="18"/>
                  <a:pt x="32" y="20"/>
                  <a:pt x="31" y="24"/>
                </a:cubicBezTo>
                <a:cubicBezTo>
                  <a:pt x="17" y="21"/>
                  <a:pt x="7" y="20"/>
                  <a:pt x="3" y="2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1" name="Freeform 33"/>
          <p:cNvSpPr>
            <a:spLocks/>
          </p:cNvSpPr>
          <p:nvPr/>
        </p:nvSpPr>
        <p:spPr bwMode="auto">
          <a:xfrm>
            <a:off x="3835400" y="4900613"/>
            <a:ext cx="222250" cy="149225"/>
          </a:xfrm>
          <a:custGeom>
            <a:avLst/>
            <a:gdLst>
              <a:gd name="T0" fmla="*/ 2147483647 w 24"/>
              <a:gd name="T1" fmla="*/ 2147483647 h 18"/>
              <a:gd name="T2" fmla="*/ 2147483647 w 24"/>
              <a:gd name="T3" fmla="*/ 0 h 18"/>
              <a:gd name="T4" fmla="*/ 2147483647 w 24"/>
              <a:gd name="T5" fmla="*/ 2147483647 h 18"/>
              <a:gd name="T6" fmla="*/ 2147483647 w 24"/>
              <a:gd name="T7" fmla="*/ 2147483647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24" y="17"/>
                </a:moveTo>
                <a:cubicBezTo>
                  <a:pt x="12" y="18"/>
                  <a:pt x="0" y="13"/>
                  <a:pt x="5" y="0"/>
                </a:cubicBezTo>
                <a:cubicBezTo>
                  <a:pt x="11" y="1"/>
                  <a:pt x="17" y="3"/>
                  <a:pt x="23" y="4"/>
                </a:cubicBezTo>
                <a:cubicBezTo>
                  <a:pt x="21" y="10"/>
                  <a:pt x="22" y="14"/>
                  <a:pt x="24" y="17"/>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2" name="Freeform 34"/>
          <p:cNvSpPr>
            <a:spLocks noEditPoints="1"/>
          </p:cNvSpPr>
          <p:nvPr/>
        </p:nvSpPr>
        <p:spPr bwMode="auto">
          <a:xfrm>
            <a:off x="3622675" y="4859338"/>
            <a:ext cx="268288" cy="182562"/>
          </a:xfrm>
          <a:custGeom>
            <a:avLst/>
            <a:gdLst>
              <a:gd name="T0" fmla="*/ 2147483647 w 29"/>
              <a:gd name="T1" fmla="*/ 2147483647 h 22"/>
              <a:gd name="T2" fmla="*/ 0 w 29"/>
              <a:gd name="T3" fmla="*/ 2147483647 h 22"/>
              <a:gd name="T4" fmla="*/ 2147483647 w 29"/>
              <a:gd name="T5" fmla="*/ 0 h 22"/>
              <a:gd name="T6" fmla="*/ 2147483647 w 29"/>
              <a:gd name="T7" fmla="*/ 2147483647 h 22"/>
              <a:gd name="T8" fmla="*/ 2147483647 w 29"/>
              <a:gd name="T9" fmla="*/ 2147483647 h 22"/>
              <a:gd name="T10" fmla="*/ 2147483647 w 29"/>
              <a:gd name="T11" fmla="*/ 2147483647 h 22"/>
              <a:gd name="T12" fmla="*/ 2147483647 w 29"/>
              <a:gd name="T13" fmla="*/ 2147483647 h 22"/>
              <a:gd name="T14" fmla="*/ 2147483647 w 29"/>
              <a:gd name="T15" fmla="*/ 2147483647 h 22"/>
              <a:gd name="T16" fmla="*/ 2147483647 w 29"/>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2"/>
              <a:gd name="T29" fmla="*/ 29 w 2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2">
                <a:moveTo>
                  <a:pt x="28" y="15"/>
                </a:moveTo>
                <a:cubicBezTo>
                  <a:pt x="11" y="22"/>
                  <a:pt x="0" y="11"/>
                  <a:pt x="0" y="4"/>
                </a:cubicBezTo>
                <a:cubicBezTo>
                  <a:pt x="0" y="2"/>
                  <a:pt x="0" y="0"/>
                  <a:pt x="2" y="0"/>
                </a:cubicBezTo>
                <a:cubicBezTo>
                  <a:pt x="10" y="1"/>
                  <a:pt x="19" y="3"/>
                  <a:pt x="28" y="5"/>
                </a:cubicBezTo>
                <a:cubicBezTo>
                  <a:pt x="26" y="9"/>
                  <a:pt x="26" y="12"/>
                  <a:pt x="28" y="15"/>
                </a:cubicBezTo>
                <a:close/>
                <a:moveTo>
                  <a:pt x="28" y="5"/>
                </a:moveTo>
                <a:cubicBezTo>
                  <a:pt x="29" y="5"/>
                  <a:pt x="29" y="5"/>
                  <a:pt x="29" y="5"/>
                </a:cubicBezTo>
                <a:cubicBezTo>
                  <a:pt x="29" y="5"/>
                  <a:pt x="29" y="5"/>
                  <a:pt x="29" y="5"/>
                </a:cubicBezTo>
                <a:cubicBezTo>
                  <a:pt x="29" y="5"/>
                  <a:pt x="29" y="5"/>
                  <a:pt x="28" y="5"/>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3" name="Freeform 35"/>
          <p:cNvSpPr>
            <a:spLocks/>
          </p:cNvSpPr>
          <p:nvPr/>
        </p:nvSpPr>
        <p:spPr bwMode="auto">
          <a:xfrm>
            <a:off x="3549650" y="4867275"/>
            <a:ext cx="128588" cy="174625"/>
          </a:xfrm>
          <a:custGeom>
            <a:avLst/>
            <a:gdLst>
              <a:gd name="T0" fmla="*/ 2147483647 w 14"/>
              <a:gd name="T1" fmla="*/ 2147483647 h 21"/>
              <a:gd name="T2" fmla="*/ 2147483647 w 14"/>
              <a:gd name="T3" fmla="*/ 2147483647 h 21"/>
              <a:gd name="T4" fmla="*/ 2147483647 w 14"/>
              <a:gd name="T5" fmla="*/ 0 h 21"/>
              <a:gd name="T6" fmla="*/ 2147483647 w 14"/>
              <a:gd name="T7" fmla="*/ 0 h 21"/>
              <a:gd name="T8" fmla="*/ 2147483647 w 14"/>
              <a:gd name="T9" fmla="*/ 2147483647 h 21"/>
              <a:gd name="T10" fmla="*/ 2147483647 w 14"/>
              <a:gd name="T11" fmla="*/ 2147483647 h 21"/>
              <a:gd name="T12" fmla="*/ 2147483647 w 14"/>
              <a:gd name="T13" fmla="*/ 2147483647 h 21"/>
              <a:gd name="T14" fmla="*/ 0 60000 65536"/>
              <a:gd name="T15" fmla="*/ 0 60000 65536"/>
              <a:gd name="T16" fmla="*/ 0 60000 65536"/>
              <a:gd name="T17" fmla="*/ 0 60000 65536"/>
              <a:gd name="T18" fmla="*/ 0 60000 65536"/>
              <a:gd name="T19" fmla="*/ 0 60000 65536"/>
              <a:gd name="T20" fmla="*/ 0 60000 65536"/>
              <a:gd name="T21" fmla="*/ 0 w 14"/>
              <a:gd name="T22" fmla="*/ 0 h 21"/>
              <a:gd name="T23" fmla="*/ 14 w 1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1">
                <a:moveTo>
                  <a:pt x="9" y="21"/>
                </a:moveTo>
                <a:cubicBezTo>
                  <a:pt x="5" y="20"/>
                  <a:pt x="1" y="18"/>
                  <a:pt x="1" y="11"/>
                </a:cubicBezTo>
                <a:cubicBezTo>
                  <a:pt x="0" y="6"/>
                  <a:pt x="2" y="2"/>
                  <a:pt x="4" y="0"/>
                </a:cubicBezTo>
                <a:cubicBezTo>
                  <a:pt x="4" y="0"/>
                  <a:pt x="4" y="0"/>
                  <a:pt x="4" y="0"/>
                </a:cubicBezTo>
                <a:cubicBezTo>
                  <a:pt x="8" y="4"/>
                  <a:pt x="12" y="11"/>
                  <a:pt x="14" y="18"/>
                </a:cubicBezTo>
                <a:cubicBezTo>
                  <a:pt x="14" y="18"/>
                  <a:pt x="14" y="18"/>
                  <a:pt x="14" y="18"/>
                </a:cubicBezTo>
                <a:cubicBezTo>
                  <a:pt x="12" y="18"/>
                  <a:pt x="11" y="19"/>
                  <a:pt x="9" y="2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4" name="Freeform 36"/>
          <p:cNvSpPr>
            <a:spLocks/>
          </p:cNvSpPr>
          <p:nvPr/>
        </p:nvSpPr>
        <p:spPr bwMode="auto">
          <a:xfrm>
            <a:off x="3595688" y="5016500"/>
            <a:ext cx="92075" cy="166688"/>
          </a:xfrm>
          <a:custGeom>
            <a:avLst/>
            <a:gdLst>
              <a:gd name="T0" fmla="*/ 2147483647 w 10"/>
              <a:gd name="T1" fmla="*/ 0 h 20"/>
              <a:gd name="T2" fmla="*/ 2147483647 w 10"/>
              <a:gd name="T3" fmla="*/ 0 h 20"/>
              <a:gd name="T4" fmla="*/ 2147483647 w 10"/>
              <a:gd name="T5" fmla="*/ 2147483647 h 20"/>
              <a:gd name="T6" fmla="*/ 2147483647 w 10"/>
              <a:gd name="T7" fmla="*/ 2147483647 h 20"/>
              <a:gd name="T8" fmla="*/ 2147483647 w 10"/>
              <a:gd name="T9" fmla="*/ 2147483647 h 20"/>
              <a:gd name="T10" fmla="*/ 2147483647 w 10"/>
              <a:gd name="T11" fmla="*/ 2147483647 h 20"/>
              <a:gd name="T12" fmla="*/ 0 w 10"/>
              <a:gd name="T13" fmla="*/ 2147483647 h 20"/>
              <a:gd name="T14" fmla="*/ 2147483647 w 10"/>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0"/>
              <a:gd name="T26" fmla="*/ 10 w 1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0">
                <a:moveTo>
                  <a:pt x="9" y="0"/>
                </a:moveTo>
                <a:cubicBezTo>
                  <a:pt x="9" y="0"/>
                  <a:pt x="9" y="0"/>
                  <a:pt x="9" y="0"/>
                </a:cubicBezTo>
                <a:cubicBezTo>
                  <a:pt x="10" y="2"/>
                  <a:pt x="10" y="3"/>
                  <a:pt x="10" y="5"/>
                </a:cubicBezTo>
                <a:lnTo>
                  <a:pt x="10" y="19"/>
                </a:lnTo>
                <a:cubicBezTo>
                  <a:pt x="10" y="18"/>
                  <a:pt x="9" y="18"/>
                  <a:pt x="9" y="18"/>
                </a:cubicBezTo>
                <a:cubicBezTo>
                  <a:pt x="7" y="18"/>
                  <a:pt x="5" y="19"/>
                  <a:pt x="4" y="20"/>
                </a:cubicBezTo>
                <a:cubicBezTo>
                  <a:pt x="1" y="19"/>
                  <a:pt x="0" y="16"/>
                  <a:pt x="0" y="12"/>
                </a:cubicBezTo>
                <a:cubicBezTo>
                  <a:pt x="0" y="7"/>
                  <a:pt x="4" y="0"/>
                  <a:pt x="9"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5" name="Freeform 37"/>
          <p:cNvSpPr>
            <a:spLocks/>
          </p:cNvSpPr>
          <p:nvPr/>
        </p:nvSpPr>
        <p:spPr bwMode="auto">
          <a:xfrm>
            <a:off x="3586163" y="5165725"/>
            <a:ext cx="111125" cy="174625"/>
          </a:xfrm>
          <a:custGeom>
            <a:avLst/>
            <a:gdLst>
              <a:gd name="T0" fmla="*/ 2147483647 w 12"/>
              <a:gd name="T1" fmla="*/ 0 h 21"/>
              <a:gd name="T2" fmla="*/ 2147483647 w 12"/>
              <a:gd name="T3" fmla="*/ 2147483647 h 21"/>
              <a:gd name="T4" fmla="*/ 2147483647 w 12"/>
              <a:gd name="T5" fmla="*/ 2147483647 h 21"/>
              <a:gd name="T6" fmla="*/ 2147483647 w 12"/>
              <a:gd name="T7" fmla="*/ 2147483647 h 21"/>
              <a:gd name="T8" fmla="*/ 2147483647 w 12"/>
              <a:gd name="T9" fmla="*/ 2147483647 h 21"/>
              <a:gd name="T10" fmla="*/ 0 w 12"/>
              <a:gd name="T11" fmla="*/ 2147483647 h 21"/>
              <a:gd name="T12" fmla="*/ 2147483647 w 12"/>
              <a:gd name="T13" fmla="*/ 0 h 21"/>
              <a:gd name="T14" fmla="*/ 0 60000 65536"/>
              <a:gd name="T15" fmla="*/ 0 60000 65536"/>
              <a:gd name="T16" fmla="*/ 0 60000 65536"/>
              <a:gd name="T17" fmla="*/ 0 60000 65536"/>
              <a:gd name="T18" fmla="*/ 0 60000 65536"/>
              <a:gd name="T19" fmla="*/ 0 60000 65536"/>
              <a:gd name="T20" fmla="*/ 0 60000 65536"/>
              <a:gd name="T21" fmla="*/ 0 w 12"/>
              <a:gd name="T22" fmla="*/ 0 h 21"/>
              <a:gd name="T23" fmla="*/ 12 w 1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1">
                <a:moveTo>
                  <a:pt x="10" y="0"/>
                </a:moveTo>
                <a:cubicBezTo>
                  <a:pt x="10" y="0"/>
                  <a:pt x="11" y="0"/>
                  <a:pt x="11" y="1"/>
                </a:cubicBezTo>
                <a:lnTo>
                  <a:pt x="12" y="19"/>
                </a:lnTo>
                <a:cubicBezTo>
                  <a:pt x="11" y="19"/>
                  <a:pt x="11" y="19"/>
                  <a:pt x="11" y="19"/>
                </a:cubicBezTo>
                <a:cubicBezTo>
                  <a:pt x="9" y="19"/>
                  <a:pt x="7" y="20"/>
                  <a:pt x="5" y="21"/>
                </a:cubicBezTo>
                <a:cubicBezTo>
                  <a:pt x="2" y="20"/>
                  <a:pt x="0" y="17"/>
                  <a:pt x="0" y="13"/>
                </a:cubicBezTo>
                <a:cubicBezTo>
                  <a:pt x="0" y="8"/>
                  <a:pt x="5" y="0"/>
                  <a:pt x="10"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6" name="Freeform 38"/>
          <p:cNvSpPr>
            <a:spLocks/>
          </p:cNvSpPr>
          <p:nvPr/>
        </p:nvSpPr>
        <p:spPr bwMode="auto">
          <a:xfrm>
            <a:off x="3586163" y="5324475"/>
            <a:ext cx="111125" cy="182563"/>
          </a:xfrm>
          <a:custGeom>
            <a:avLst/>
            <a:gdLst>
              <a:gd name="T0" fmla="*/ 2147483647 w 12"/>
              <a:gd name="T1" fmla="*/ 0 h 22"/>
              <a:gd name="T2" fmla="*/ 2147483647 w 12"/>
              <a:gd name="T3" fmla="*/ 0 h 22"/>
              <a:gd name="T4" fmla="*/ 2147483647 w 12"/>
              <a:gd name="T5" fmla="*/ 2147483647 h 22"/>
              <a:gd name="T6" fmla="*/ 2147483647 w 12"/>
              <a:gd name="T7" fmla="*/ 2147483647 h 22"/>
              <a:gd name="T8" fmla="*/ 2147483647 w 12"/>
              <a:gd name="T9" fmla="*/ 2147483647 h 22"/>
              <a:gd name="T10" fmla="*/ 2147483647 w 12"/>
              <a:gd name="T11" fmla="*/ 2147483647 h 22"/>
              <a:gd name="T12" fmla="*/ 2147483647 w 12"/>
              <a:gd name="T13" fmla="*/ 2147483647 h 22"/>
              <a:gd name="T14" fmla="*/ 0 w 12"/>
              <a:gd name="T15" fmla="*/ 2147483647 h 22"/>
              <a:gd name="T16" fmla="*/ 2147483647 w 12"/>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2"/>
              <a:gd name="T29" fmla="*/ 12 w 12"/>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2">
                <a:moveTo>
                  <a:pt x="11" y="0"/>
                </a:moveTo>
                <a:cubicBezTo>
                  <a:pt x="11" y="0"/>
                  <a:pt x="11" y="0"/>
                  <a:pt x="12" y="0"/>
                </a:cubicBezTo>
                <a:lnTo>
                  <a:pt x="12" y="21"/>
                </a:lnTo>
                <a:cubicBezTo>
                  <a:pt x="12" y="21"/>
                  <a:pt x="12" y="21"/>
                  <a:pt x="12" y="21"/>
                </a:cubicBezTo>
                <a:lnTo>
                  <a:pt x="12" y="20"/>
                </a:lnTo>
                <a:cubicBezTo>
                  <a:pt x="12" y="20"/>
                  <a:pt x="12" y="20"/>
                  <a:pt x="12" y="20"/>
                </a:cubicBezTo>
                <a:cubicBezTo>
                  <a:pt x="10" y="20"/>
                  <a:pt x="9" y="21"/>
                  <a:pt x="7" y="22"/>
                </a:cubicBezTo>
                <a:cubicBezTo>
                  <a:pt x="3" y="21"/>
                  <a:pt x="0" y="17"/>
                  <a:pt x="0" y="13"/>
                </a:cubicBezTo>
                <a:cubicBezTo>
                  <a:pt x="0" y="7"/>
                  <a:pt x="5" y="0"/>
                  <a:pt x="11"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7" name="Freeform 39"/>
          <p:cNvSpPr>
            <a:spLocks/>
          </p:cNvSpPr>
          <p:nvPr/>
        </p:nvSpPr>
        <p:spPr bwMode="auto">
          <a:xfrm>
            <a:off x="3557588" y="5489575"/>
            <a:ext cx="157162" cy="258763"/>
          </a:xfrm>
          <a:custGeom>
            <a:avLst/>
            <a:gdLst>
              <a:gd name="T0" fmla="*/ 2147483647 w 17"/>
              <a:gd name="T1" fmla="*/ 0 h 31"/>
              <a:gd name="T2" fmla="*/ 2147483647 w 17"/>
              <a:gd name="T3" fmla="*/ 0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2147483647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15" y="0"/>
                </a:moveTo>
                <a:cubicBezTo>
                  <a:pt x="15" y="0"/>
                  <a:pt x="15" y="0"/>
                  <a:pt x="15" y="0"/>
                </a:cubicBezTo>
                <a:lnTo>
                  <a:pt x="15" y="12"/>
                </a:lnTo>
                <a:cubicBezTo>
                  <a:pt x="16" y="15"/>
                  <a:pt x="16" y="19"/>
                  <a:pt x="17" y="23"/>
                </a:cubicBezTo>
                <a:cubicBezTo>
                  <a:pt x="14" y="24"/>
                  <a:pt x="10" y="26"/>
                  <a:pt x="8" y="31"/>
                </a:cubicBezTo>
                <a:cubicBezTo>
                  <a:pt x="4" y="30"/>
                  <a:pt x="0" y="24"/>
                  <a:pt x="2" y="16"/>
                </a:cubicBezTo>
                <a:cubicBezTo>
                  <a:pt x="4" y="7"/>
                  <a:pt x="10" y="0"/>
                  <a:pt x="15"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8" name="Freeform 40"/>
          <p:cNvSpPr>
            <a:spLocks/>
          </p:cNvSpPr>
          <p:nvPr/>
        </p:nvSpPr>
        <p:spPr bwMode="auto">
          <a:xfrm>
            <a:off x="3668713" y="5830888"/>
            <a:ext cx="268287" cy="398462"/>
          </a:xfrm>
          <a:custGeom>
            <a:avLst/>
            <a:gdLst>
              <a:gd name="T0" fmla="*/ 2147483647 w 29"/>
              <a:gd name="T1" fmla="*/ 2147483647 h 48"/>
              <a:gd name="T2" fmla="*/ 2147483647 w 29"/>
              <a:gd name="T3" fmla="*/ 2147483647 h 48"/>
              <a:gd name="T4" fmla="*/ 2147483647 w 29"/>
              <a:gd name="T5" fmla="*/ 2147483647 h 48"/>
              <a:gd name="T6" fmla="*/ 2147483647 w 29"/>
              <a:gd name="T7" fmla="*/ 0 h 48"/>
              <a:gd name="T8" fmla="*/ 2147483647 w 29"/>
              <a:gd name="T9" fmla="*/ 2147483647 h 48"/>
              <a:gd name="T10" fmla="*/ 0 60000 65536"/>
              <a:gd name="T11" fmla="*/ 0 60000 65536"/>
              <a:gd name="T12" fmla="*/ 0 60000 65536"/>
              <a:gd name="T13" fmla="*/ 0 60000 65536"/>
              <a:gd name="T14" fmla="*/ 0 60000 65536"/>
              <a:gd name="T15" fmla="*/ 0 w 29"/>
              <a:gd name="T16" fmla="*/ 0 h 48"/>
              <a:gd name="T17" fmla="*/ 29 w 29"/>
              <a:gd name="T18" fmla="*/ 48 h 48"/>
            </a:gdLst>
            <a:ahLst/>
            <a:cxnLst>
              <a:cxn ang="T10">
                <a:pos x="T0" y="T1"/>
              </a:cxn>
              <a:cxn ang="T11">
                <a:pos x="T2" y="T3"/>
              </a:cxn>
              <a:cxn ang="T12">
                <a:pos x="T4" y="T5"/>
              </a:cxn>
              <a:cxn ang="T13">
                <a:pos x="T6" y="T7"/>
              </a:cxn>
              <a:cxn ang="T14">
                <a:pos x="T8" y="T9"/>
              </a:cxn>
            </a:cxnLst>
            <a:rect l="T15" t="T16" r="T17" b="T18"/>
            <a:pathLst>
              <a:path w="29" h="48">
                <a:moveTo>
                  <a:pt x="29" y="41"/>
                </a:moveTo>
                <a:cubicBezTo>
                  <a:pt x="29" y="41"/>
                  <a:pt x="28" y="42"/>
                  <a:pt x="27" y="43"/>
                </a:cubicBezTo>
                <a:cubicBezTo>
                  <a:pt x="18" y="48"/>
                  <a:pt x="4" y="32"/>
                  <a:pt x="2" y="19"/>
                </a:cubicBezTo>
                <a:cubicBezTo>
                  <a:pt x="0" y="8"/>
                  <a:pt x="6" y="2"/>
                  <a:pt x="9" y="0"/>
                </a:cubicBezTo>
                <a:cubicBezTo>
                  <a:pt x="14" y="15"/>
                  <a:pt x="20" y="29"/>
                  <a:pt x="29" y="4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19" name="Freeform 41"/>
          <p:cNvSpPr>
            <a:spLocks/>
          </p:cNvSpPr>
          <p:nvPr/>
        </p:nvSpPr>
        <p:spPr bwMode="auto">
          <a:xfrm>
            <a:off x="3605213" y="5681663"/>
            <a:ext cx="147637" cy="215900"/>
          </a:xfrm>
          <a:custGeom>
            <a:avLst/>
            <a:gdLst>
              <a:gd name="T0" fmla="*/ 2147483647 w 16"/>
              <a:gd name="T1" fmla="*/ 2147483647 h 26"/>
              <a:gd name="T2" fmla="*/ 2147483647 w 16"/>
              <a:gd name="T3" fmla="*/ 2147483647 h 26"/>
              <a:gd name="T4" fmla="*/ 2147483647 w 16"/>
              <a:gd name="T5" fmla="*/ 2147483647 h 26"/>
              <a:gd name="T6" fmla="*/ 2147483647 w 16"/>
              <a:gd name="T7" fmla="*/ 0 h 26"/>
              <a:gd name="T8" fmla="*/ 2147483647 w 16"/>
              <a:gd name="T9" fmla="*/ 2147483647 h 26"/>
              <a:gd name="T10" fmla="*/ 2147483647 w 16"/>
              <a:gd name="T11" fmla="*/ 2147483647 h 26"/>
              <a:gd name="T12" fmla="*/ 0 60000 65536"/>
              <a:gd name="T13" fmla="*/ 0 60000 65536"/>
              <a:gd name="T14" fmla="*/ 0 60000 65536"/>
              <a:gd name="T15" fmla="*/ 0 60000 65536"/>
              <a:gd name="T16" fmla="*/ 0 60000 65536"/>
              <a:gd name="T17" fmla="*/ 0 60000 65536"/>
              <a:gd name="T18" fmla="*/ 0 w 16"/>
              <a:gd name="T19" fmla="*/ 0 h 26"/>
              <a:gd name="T20" fmla="*/ 16 w 1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 h="26">
                <a:moveTo>
                  <a:pt x="10" y="25"/>
                </a:moveTo>
                <a:cubicBezTo>
                  <a:pt x="9" y="26"/>
                  <a:pt x="9" y="26"/>
                  <a:pt x="8" y="26"/>
                </a:cubicBezTo>
                <a:cubicBezTo>
                  <a:pt x="4" y="26"/>
                  <a:pt x="0" y="20"/>
                  <a:pt x="2" y="11"/>
                </a:cubicBezTo>
                <a:cubicBezTo>
                  <a:pt x="3" y="5"/>
                  <a:pt x="9" y="1"/>
                  <a:pt x="12" y="0"/>
                </a:cubicBezTo>
                <a:cubicBezTo>
                  <a:pt x="13" y="6"/>
                  <a:pt x="15" y="12"/>
                  <a:pt x="16" y="18"/>
                </a:cubicBezTo>
                <a:cubicBezTo>
                  <a:pt x="14" y="19"/>
                  <a:pt x="12" y="21"/>
                  <a:pt x="10" y="25"/>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0" name="Freeform 42"/>
          <p:cNvSpPr>
            <a:spLocks/>
          </p:cNvSpPr>
          <p:nvPr/>
        </p:nvSpPr>
        <p:spPr bwMode="auto">
          <a:xfrm>
            <a:off x="3789363" y="5805488"/>
            <a:ext cx="222250" cy="341312"/>
          </a:xfrm>
          <a:custGeom>
            <a:avLst/>
            <a:gdLst>
              <a:gd name="T0" fmla="*/ 2147483647 w 24"/>
              <a:gd name="T1" fmla="*/ 2147483647 h 41"/>
              <a:gd name="T2" fmla="*/ 2147483647 w 24"/>
              <a:gd name="T3" fmla="*/ 2147483647 h 41"/>
              <a:gd name="T4" fmla="*/ 2147483647 w 24"/>
              <a:gd name="T5" fmla="*/ 2147483647 h 41"/>
              <a:gd name="T6" fmla="*/ 0 w 24"/>
              <a:gd name="T7" fmla="*/ 2147483647 h 41"/>
              <a:gd name="T8" fmla="*/ 2147483647 w 24"/>
              <a:gd name="T9" fmla="*/ 2147483647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1" y="2"/>
                </a:moveTo>
                <a:cubicBezTo>
                  <a:pt x="7" y="0"/>
                  <a:pt x="16" y="7"/>
                  <a:pt x="20" y="18"/>
                </a:cubicBezTo>
                <a:cubicBezTo>
                  <a:pt x="24" y="27"/>
                  <a:pt x="24" y="38"/>
                  <a:pt x="19" y="41"/>
                </a:cubicBezTo>
                <a:cubicBezTo>
                  <a:pt x="9" y="29"/>
                  <a:pt x="4" y="16"/>
                  <a:pt x="0" y="3"/>
                </a:cubicBezTo>
                <a:cubicBezTo>
                  <a:pt x="0" y="2"/>
                  <a:pt x="1" y="2"/>
                  <a:pt x="1" y="2"/>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1" name="Freeform 43"/>
          <p:cNvSpPr>
            <a:spLocks/>
          </p:cNvSpPr>
          <p:nvPr/>
        </p:nvSpPr>
        <p:spPr bwMode="auto">
          <a:xfrm>
            <a:off x="3743325" y="5597525"/>
            <a:ext cx="119063" cy="233363"/>
          </a:xfrm>
          <a:custGeom>
            <a:avLst/>
            <a:gdLst>
              <a:gd name="T0" fmla="*/ 0 w 13"/>
              <a:gd name="T1" fmla="*/ 2147483647 h 28"/>
              <a:gd name="T2" fmla="*/ 2147483647 w 13"/>
              <a:gd name="T3" fmla="*/ 2147483647 h 28"/>
              <a:gd name="T4" fmla="*/ 2147483647 w 13"/>
              <a:gd name="T5" fmla="*/ 2147483647 h 28"/>
              <a:gd name="T6" fmla="*/ 2147483647 w 13"/>
              <a:gd name="T7" fmla="*/ 2147483647 h 28"/>
              <a:gd name="T8" fmla="*/ 2147483647 w 13"/>
              <a:gd name="T9" fmla="*/ 2147483647 h 28"/>
              <a:gd name="T10" fmla="*/ 2147483647 w 13"/>
              <a:gd name="T11" fmla="*/ 2147483647 h 28"/>
              <a:gd name="T12" fmla="*/ 0 w 13"/>
              <a:gd name="T13" fmla="*/ 2147483647 h 28"/>
              <a:gd name="T14" fmla="*/ 0 w 13"/>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8"/>
              <a:gd name="T26" fmla="*/ 13 w 13"/>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8">
                <a:moveTo>
                  <a:pt x="0" y="1"/>
                </a:moveTo>
                <a:cubicBezTo>
                  <a:pt x="5" y="0"/>
                  <a:pt x="10" y="6"/>
                  <a:pt x="12" y="14"/>
                </a:cubicBezTo>
                <a:cubicBezTo>
                  <a:pt x="13" y="19"/>
                  <a:pt x="12" y="24"/>
                  <a:pt x="11" y="27"/>
                </a:cubicBezTo>
                <a:cubicBezTo>
                  <a:pt x="9" y="26"/>
                  <a:pt x="8" y="26"/>
                  <a:pt x="6" y="27"/>
                </a:cubicBezTo>
                <a:cubicBezTo>
                  <a:pt x="6" y="27"/>
                  <a:pt x="5" y="27"/>
                  <a:pt x="5" y="28"/>
                </a:cubicBezTo>
                <a:cubicBezTo>
                  <a:pt x="5" y="28"/>
                  <a:pt x="5" y="28"/>
                  <a:pt x="5" y="28"/>
                </a:cubicBezTo>
                <a:cubicBezTo>
                  <a:pt x="3" y="19"/>
                  <a:pt x="1" y="10"/>
                  <a:pt x="0" y="1"/>
                </a:cubicBezTo>
                <a:cubicBezTo>
                  <a:pt x="0" y="1"/>
                  <a:pt x="0" y="1"/>
                  <a:pt x="0"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2" name="Freeform 44"/>
          <p:cNvSpPr>
            <a:spLocks/>
          </p:cNvSpPr>
          <p:nvPr/>
        </p:nvSpPr>
        <p:spPr bwMode="auto">
          <a:xfrm>
            <a:off x="3733800" y="5348288"/>
            <a:ext cx="101600" cy="274637"/>
          </a:xfrm>
          <a:custGeom>
            <a:avLst/>
            <a:gdLst>
              <a:gd name="T0" fmla="*/ 2147483647 w 11"/>
              <a:gd name="T1" fmla="*/ 0 h 33"/>
              <a:gd name="T2" fmla="*/ 2147483647 w 11"/>
              <a:gd name="T3" fmla="*/ 2147483647 h 33"/>
              <a:gd name="T4" fmla="*/ 2147483647 w 11"/>
              <a:gd name="T5" fmla="*/ 2147483647 h 33"/>
              <a:gd name="T6" fmla="*/ 2147483647 w 11"/>
              <a:gd name="T7" fmla="*/ 2147483647 h 33"/>
              <a:gd name="T8" fmla="*/ 2147483647 w 11"/>
              <a:gd name="T9" fmla="*/ 2147483647 h 33"/>
              <a:gd name="T10" fmla="*/ 2147483647 w 11"/>
              <a:gd name="T11" fmla="*/ 2147483647 h 33"/>
              <a:gd name="T12" fmla="*/ 2147483647 w 11"/>
              <a:gd name="T13" fmla="*/ 2147483647 h 33"/>
              <a:gd name="T14" fmla="*/ 0 w 11"/>
              <a:gd name="T15" fmla="*/ 2147483647 h 33"/>
              <a:gd name="T16" fmla="*/ 0 w 11"/>
              <a:gd name="T17" fmla="*/ 2147483647 h 33"/>
              <a:gd name="T18" fmla="*/ 2147483647 w 1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3"/>
              <a:gd name="T32" fmla="*/ 11 w 1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3">
                <a:moveTo>
                  <a:pt x="3" y="0"/>
                </a:moveTo>
                <a:cubicBezTo>
                  <a:pt x="7" y="0"/>
                  <a:pt x="11" y="7"/>
                  <a:pt x="11" y="17"/>
                </a:cubicBezTo>
                <a:cubicBezTo>
                  <a:pt x="11" y="24"/>
                  <a:pt x="9" y="30"/>
                  <a:pt x="6" y="32"/>
                </a:cubicBezTo>
                <a:cubicBezTo>
                  <a:pt x="4" y="31"/>
                  <a:pt x="3" y="31"/>
                  <a:pt x="1" y="31"/>
                </a:cubicBezTo>
                <a:cubicBezTo>
                  <a:pt x="1" y="31"/>
                  <a:pt x="1" y="31"/>
                  <a:pt x="1" y="31"/>
                </a:cubicBezTo>
                <a:cubicBezTo>
                  <a:pt x="1" y="32"/>
                  <a:pt x="1" y="32"/>
                  <a:pt x="1" y="33"/>
                </a:cubicBezTo>
                <a:cubicBezTo>
                  <a:pt x="1" y="33"/>
                  <a:pt x="1" y="33"/>
                  <a:pt x="1" y="33"/>
                </a:cubicBezTo>
                <a:cubicBezTo>
                  <a:pt x="1" y="31"/>
                  <a:pt x="1" y="28"/>
                  <a:pt x="0" y="26"/>
                </a:cubicBezTo>
                <a:lnTo>
                  <a:pt x="0" y="1"/>
                </a:lnTo>
                <a:cubicBezTo>
                  <a:pt x="1" y="0"/>
                  <a:pt x="2" y="0"/>
                  <a:pt x="3"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3" name="Freeform 45"/>
          <p:cNvSpPr>
            <a:spLocks/>
          </p:cNvSpPr>
          <p:nvPr/>
        </p:nvSpPr>
        <p:spPr bwMode="auto">
          <a:xfrm>
            <a:off x="3733800" y="5149850"/>
            <a:ext cx="92075" cy="207963"/>
          </a:xfrm>
          <a:custGeom>
            <a:avLst/>
            <a:gdLst>
              <a:gd name="T0" fmla="*/ 0 w 10"/>
              <a:gd name="T1" fmla="*/ 2147483647 h 25"/>
              <a:gd name="T2" fmla="*/ 2147483647 w 10"/>
              <a:gd name="T3" fmla="*/ 2147483647 h 25"/>
              <a:gd name="T4" fmla="*/ 2147483647 w 10"/>
              <a:gd name="T5" fmla="*/ 2147483647 h 25"/>
              <a:gd name="T6" fmla="*/ 2147483647 w 10"/>
              <a:gd name="T7" fmla="*/ 2147483647 h 25"/>
              <a:gd name="T8" fmla="*/ 0 w 10"/>
              <a:gd name="T9" fmla="*/ 2147483647 h 25"/>
              <a:gd name="T10" fmla="*/ 0 w 10"/>
              <a:gd name="T11" fmla="*/ 2147483647 h 25"/>
              <a:gd name="T12" fmla="*/ 0 w 10"/>
              <a:gd name="T13" fmla="*/ 2147483647 h 25"/>
              <a:gd name="T14" fmla="*/ 0 60000 65536"/>
              <a:gd name="T15" fmla="*/ 0 60000 65536"/>
              <a:gd name="T16" fmla="*/ 0 60000 65536"/>
              <a:gd name="T17" fmla="*/ 0 60000 65536"/>
              <a:gd name="T18" fmla="*/ 0 60000 65536"/>
              <a:gd name="T19" fmla="*/ 0 60000 65536"/>
              <a:gd name="T20" fmla="*/ 0 60000 65536"/>
              <a:gd name="T21" fmla="*/ 0 w 10"/>
              <a:gd name="T22" fmla="*/ 0 h 25"/>
              <a:gd name="T23" fmla="*/ 10 w 1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5">
                <a:moveTo>
                  <a:pt x="0" y="1"/>
                </a:moveTo>
                <a:cubicBezTo>
                  <a:pt x="6" y="0"/>
                  <a:pt x="10" y="6"/>
                  <a:pt x="9" y="14"/>
                </a:cubicBezTo>
                <a:cubicBezTo>
                  <a:pt x="9" y="19"/>
                  <a:pt x="8" y="23"/>
                  <a:pt x="5" y="25"/>
                </a:cubicBezTo>
                <a:cubicBezTo>
                  <a:pt x="4" y="24"/>
                  <a:pt x="3" y="24"/>
                  <a:pt x="3" y="24"/>
                </a:cubicBezTo>
                <a:cubicBezTo>
                  <a:pt x="2" y="24"/>
                  <a:pt x="1" y="24"/>
                  <a:pt x="0" y="25"/>
                </a:cubicBezTo>
                <a:lnTo>
                  <a:pt x="0" y="2"/>
                </a:lnTo>
                <a:cubicBezTo>
                  <a:pt x="0" y="2"/>
                  <a:pt x="0" y="2"/>
                  <a:pt x="0"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4" name="Freeform 46"/>
          <p:cNvSpPr>
            <a:spLocks/>
          </p:cNvSpPr>
          <p:nvPr/>
        </p:nvSpPr>
        <p:spPr bwMode="auto">
          <a:xfrm>
            <a:off x="3724275" y="4991100"/>
            <a:ext cx="120650" cy="192088"/>
          </a:xfrm>
          <a:custGeom>
            <a:avLst/>
            <a:gdLst>
              <a:gd name="T0" fmla="*/ 2147483647 w 13"/>
              <a:gd name="T1" fmla="*/ 2147483647 h 23"/>
              <a:gd name="T2" fmla="*/ 2147483647 w 13"/>
              <a:gd name="T3" fmla="*/ 2147483647 h 23"/>
              <a:gd name="T4" fmla="*/ 2147483647 w 13"/>
              <a:gd name="T5" fmla="*/ 2147483647 h 23"/>
              <a:gd name="T6" fmla="*/ 2147483647 w 13"/>
              <a:gd name="T7" fmla="*/ 2147483647 h 23"/>
              <a:gd name="T8" fmla="*/ 2147483647 w 13"/>
              <a:gd name="T9" fmla="*/ 2147483647 h 23"/>
              <a:gd name="T10" fmla="*/ 2147483647 w 13"/>
              <a:gd name="T11" fmla="*/ 2147483647 h 23"/>
              <a:gd name="T12" fmla="*/ 0 w 13"/>
              <a:gd name="T13" fmla="*/ 0 h 23"/>
              <a:gd name="T14" fmla="*/ 2147483647 w 13"/>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3"/>
              <a:gd name="T26" fmla="*/ 13 w 13"/>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3">
                <a:moveTo>
                  <a:pt x="5" y="1"/>
                </a:moveTo>
                <a:cubicBezTo>
                  <a:pt x="11" y="2"/>
                  <a:pt x="13" y="9"/>
                  <a:pt x="13" y="14"/>
                </a:cubicBezTo>
                <a:cubicBezTo>
                  <a:pt x="13" y="18"/>
                  <a:pt x="11" y="22"/>
                  <a:pt x="8" y="23"/>
                </a:cubicBezTo>
                <a:cubicBezTo>
                  <a:pt x="6" y="21"/>
                  <a:pt x="4" y="19"/>
                  <a:pt x="1" y="20"/>
                </a:cubicBezTo>
                <a:cubicBezTo>
                  <a:pt x="1" y="21"/>
                  <a:pt x="1" y="21"/>
                  <a:pt x="1" y="21"/>
                </a:cubicBezTo>
                <a:lnTo>
                  <a:pt x="1" y="5"/>
                </a:lnTo>
                <a:cubicBezTo>
                  <a:pt x="1" y="3"/>
                  <a:pt x="0" y="2"/>
                  <a:pt x="0" y="0"/>
                </a:cubicBezTo>
                <a:cubicBezTo>
                  <a:pt x="1" y="1"/>
                  <a:pt x="3" y="1"/>
                  <a:pt x="5"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5" name="Freeform 47"/>
          <p:cNvSpPr>
            <a:spLocks/>
          </p:cNvSpPr>
          <p:nvPr/>
        </p:nvSpPr>
        <p:spPr bwMode="auto">
          <a:xfrm>
            <a:off x="5294313" y="4551363"/>
            <a:ext cx="360362" cy="21590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6"/>
              <a:gd name="T29" fmla="*/ 39 w 3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6">
                <a:moveTo>
                  <a:pt x="20" y="2"/>
                </a:moveTo>
                <a:cubicBezTo>
                  <a:pt x="29" y="0"/>
                  <a:pt x="36" y="6"/>
                  <a:pt x="39" y="11"/>
                </a:cubicBezTo>
                <a:cubicBezTo>
                  <a:pt x="39" y="13"/>
                  <a:pt x="39" y="18"/>
                  <a:pt x="38" y="19"/>
                </a:cubicBezTo>
                <a:cubicBezTo>
                  <a:pt x="38" y="19"/>
                  <a:pt x="38" y="19"/>
                  <a:pt x="38" y="19"/>
                </a:cubicBezTo>
                <a:cubicBezTo>
                  <a:pt x="37" y="19"/>
                  <a:pt x="37" y="19"/>
                  <a:pt x="37" y="18"/>
                </a:cubicBezTo>
                <a:cubicBezTo>
                  <a:pt x="36" y="18"/>
                  <a:pt x="35" y="17"/>
                  <a:pt x="34" y="17"/>
                </a:cubicBezTo>
                <a:cubicBezTo>
                  <a:pt x="23" y="18"/>
                  <a:pt x="13" y="21"/>
                  <a:pt x="4" y="26"/>
                </a:cubicBezTo>
                <a:cubicBezTo>
                  <a:pt x="1" y="24"/>
                  <a:pt x="0" y="19"/>
                  <a:pt x="2" y="15"/>
                </a:cubicBezTo>
                <a:cubicBezTo>
                  <a:pt x="8" y="6"/>
                  <a:pt x="11" y="4"/>
                  <a:pt x="20" y="2"/>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6" name="Freeform 48"/>
          <p:cNvSpPr>
            <a:spLocks/>
          </p:cNvSpPr>
          <p:nvPr/>
        </p:nvSpPr>
        <p:spPr bwMode="auto">
          <a:xfrm>
            <a:off x="5589588" y="4700588"/>
            <a:ext cx="120650" cy="225425"/>
          </a:xfrm>
          <a:custGeom>
            <a:avLst/>
            <a:gdLst>
              <a:gd name="T0" fmla="*/ 2147483647 w 13"/>
              <a:gd name="T1" fmla="*/ 0 h 27"/>
              <a:gd name="T2" fmla="*/ 2147483647 w 13"/>
              <a:gd name="T3" fmla="*/ 2147483647 h 27"/>
              <a:gd name="T4" fmla="*/ 2147483647 w 13"/>
              <a:gd name="T5" fmla="*/ 2147483647 h 27"/>
              <a:gd name="T6" fmla="*/ 2147483647 w 13"/>
              <a:gd name="T7" fmla="*/ 2147483647 h 27"/>
              <a:gd name="T8" fmla="*/ 0 w 13"/>
              <a:gd name="T9" fmla="*/ 2147483647 h 27"/>
              <a:gd name="T10" fmla="*/ 0 w 13"/>
              <a:gd name="T11" fmla="*/ 2147483647 h 27"/>
              <a:gd name="T12" fmla="*/ 2147483647 w 13"/>
              <a:gd name="T13" fmla="*/ 2147483647 h 27"/>
              <a:gd name="T14" fmla="*/ 2147483647 w 13"/>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7"/>
              <a:gd name="T26" fmla="*/ 13 w 13"/>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7">
                <a:moveTo>
                  <a:pt x="5" y="0"/>
                </a:moveTo>
                <a:cubicBezTo>
                  <a:pt x="9" y="1"/>
                  <a:pt x="13" y="7"/>
                  <a:pt x="13" y="14"/>
                </a:cubicBezTo>
                <a:cubicBezTo>
                  <a:pt x="13" y="20"/>
                  <a:pt x="11" y="25"/>
                  <a:pt x="7" y="27"/>
                </a:cubicBezTo>
                <a:cubicBezTo>
                  <a:pt x="6" y="26"/>
                  <a:pt x="5" y="25"/>
                  <a:pt x="4" y="25"/>
                </a:cubicBezTo>
                <a:cubicBezTo>
                  <a:pt x="3" y="25"/>
                  <a:pt x="1" y="26"/>
                  <a:pt x="0" y="27"/>
                </a:cubicBezTo>
                <a:cubicBezTo>
                  <a:pt x="0" y="27"/>
                  <a:pt x="0" y="27"/>
                  <a:pt x="0" y="27"/>
                </a:cubicBezTo>
                <a:cubicBezTo>
                  <a:pt x="1" y="18"/>
                  <a:pt x="4" y="10"/>
                  <a:pt x="6" y="4"/>
                </a:cubicBezTo>
                <a:cubicBezTo>
                  <a:pt x="6" y="3"/>
                  <a:pt x="5" y="2"/>
                  <a:pt x="5"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7" name="Freeform 49"/>
          <p:cNvSpPr>
            <a:spLocks/>
          </p:cNvSpPr>
          <p:nvPr/>
        </p:nvSpPr>
        <p:spPr bwMode="auto">
          <a:xfrm>
            <a:off x="5581650" y="4908550"/>
            <a:ext cx="119063" cy="200025"/>
          </a:xfrm>
          <a:custGeom>
            <a:avLst/>
            <a:gdLst>
              <a:gd name="T0" fmla="*/ 2147483647 w 13"/>
              <a:gd name="T1" fmla="*/ 0 h 24"/>
              <a:gd name="T2" fmla="*/ 2147483647 w 13"/>
              <a:gd name="T3" fmla="*/ 2147483647 h 24"/>
              <a:gd name="T4" fmla="*/ 2147483647 w 13"/>
              <a:gd name="T5" fmla="*/ 2147483647 h 24"/>
              <a:gd name="T6" fmla="*/ 2147483647 w 13"/>
              <a:gd name="T7" fmla="*/ 2147483647 h 24"/>
              <a:gd name="T8" fmla="*/ 2147483647 w 13"/>
              <a:gd name="T9" fmla="*/ 2147483647 h 24"/>
              <a:gd name="T10" fmla="*/ 2147483647 w 13"/>
              <a:gd name="T11" fmla="*/ 2147483647 h 24"/>
              <a:gd name="T12" fmla="*/ 2147483647 w 13"/>
              <a:gd name="T13" fmla="*/ 2147483647 h 24"/>
              <a:gd name="T14" fmla="*/ 2147483647 w 13"/>
              <a:gd name="T15" fmla="*/ 0 h 24"/>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4"/>
              <a:gd name="T26" fmla="*/ 13 w 13"/>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4">
                <a:moveTo>
                  <a:pt x="5" y="0"/>
                </a:moveTo>
                <a:cubicBezTo>
                  <a:pt x="9" y="0"/>
                  <a:pt x="12" y="5"/>
                  <a:pt x="12" y="11"/>
                </a:cubicBezTo>
                <a:cubicBezTo>
                  <a:pt x="13" y="17"/>
                  <a:pt x="11" y="20"/>
                  <a:pt x="7" y="22"/>
                </a:cubicBezTo>
                <a:cubicBezTo>
                  <a:pt x="7" y="22"/>
                  <a:pt x="6" y="22"/>
                  <a:pt x="6" y="22"/>
                </a:cubicBezTo>
                <a:cubicBezTo>
                  <a:pt x="4" y="22"/>
                  <a:pt x="3" y="23"/>
                  <a:pt x="2" y="24"/>
                </a:cubicBezTo>
                <a:cubicBezTo>
                  <a:pt x="1" y="22"/>
                  <a:pt x="1" y="20"/>
                  <a:pt x="1" y="19"/>
                </a:cubicBezTo>
                <a:cubicBezTo>
                  <a:pt x="0" y="13"/>
                  <a:pt x="1" y="7"/>
                  <a:pt x="1" y="2"/>
                </a:cubicBezTo>
                <a:cubicBezTo>
                  <a:pt x="2" y="1"/>
                  <a:pt x="3" y="0"/>
                  <a:pt x="5"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8" name="Freeform 50"/>
          <p:cNvSpPr>
            <a:spLocks/>
          </p:cNvSpPr>
          <p:nvPr/>
        </p:nvSpPr>
        <p:spPr bwMode="auto">
          <a:xfrm>
            <a:off x="5599113" y="5091113"/>
            <a:ext cx="111125" cy="174625"/>
          </a:xfrm>
          <a:custGeom>
            <a:avLst/>
            <a:gdLst>
              <a:gd name="T0" fmla="*/ 2147483647 w 12"/>
              <a:gd name="T1" fmla="*/ 0 h 21"/>
              <a:gd name="T2" fmla="*/ 2147483647 w 12"/>
              <a:gd name="T3" fmla="*/ 2147483647 h 21"/>
              <a:gd name="T4" fmla="*/ 2147483647 w 12"/>
              <a:gd name="T5" fmla="*/ 2147483647 h 21"/>
              <a:gd name="T6" fmla="*/ 2147483647 w 12"/>
              <a:gd name="T7" fmla="*/ 2147483647 h 21"/>
              <a:gd name="T8" fmla="*/ 2147483647 w 12"/>
              <a:gd name="T9" fmla="*/ 2147483647 h 21"/>
              <a:gd name="T10" fmla="*/ 0 w 12"/>
              <a:gd name="T11" fmla="*/ 2147483647 h 21"/>
              <a:gd name="T12" fmla="*/ 2147483647 w 12"/>
              <a:gd name="T13" fmla="*/ 0 h 21"/>
              <a:gd name="T14" fmla="*/ 0 60000 65536"/>
              <a:gd name="T15" fmla="*/ 0 60000 65536"/>
              <a:gd name="T16" fmla="*/ 0 60000 65536"/>
              <a:gd name="T17" fmla="*/ 0 60000 65536"/>
              <a:gd name="T18" fmla="*/ 0 60000 65536"/>
              <a:gd name="T19" fmla="*/ 0 60000 65536"/>
              <a:gd name="T20" fmla="*/ 0 60000 65536"/>
              <a:gd name="T21" fmla="*/ 0 w 12"/>
              <a:gd name="T22" fmla="*/ 0 h 21"/>
              <a:gd name="T23" fmla="*/ 12 w 12"/>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1">
                <a:moveTo>
                  <a:pt x="4" y="0"/>
                </a:moveTo>
                <a:cubicBezTo>
                  <a:pt x="7" y="0"/>
                  <a:pt x="11" y="5"/>
                  <a:pt x="12" y="11"/>
                </a:cubicBezTo>
                <a:cubicBezTo>
                  <a:pt x="12" y="15"/>
                  <a:pt x="11" y="18"/>
                  <a:pt x="9" y="20"/>
                </a:cubicBezTo>
                <a:cubicBezTo>
                  <a:pt x="8" y="20"/>
                  <a:pt x="7" y="20"/>
                  <a:pt x="7" y="20"/>
                </a:cubicBezTo>
                <a:cubicBezTo>
                  <a:pt x="5" y="20"/>
                  <a:pt x="3" y="20"/>
                  <a:pt x="2" y="21"/>
                </a:cubicBezTo>
                <a:cubicBezTo>
                  <a:pt x="1" y="15"/>
                  <a:pt x="0" y="8"/>
                  <a:pt x="0" y="2"/>
                </a:cubicBezTo>
                <a:cubicBezTo>
                  <a:pt x="1" y="1"/>
                  <a:pt x="2" y="0"/>
                  <a:pt x="4"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29" name="Freeform 51"/>
          <p:cNvSpPr>
            <a:spLocks/>
          </p:cNvSpPr>
          <p:nvPr/>
        </p:nvSpPr>
        <p:spPr bwMode="auto">
          <a:xfrm>
            <a:off x="5618163" y="5257800"/>
            <a:ext cx="128587" cy="190500"/>
          </a:xfrm>
          <a:custGeom>
            <a:avLst/>
            <a:gdLst>
              <a:gd name="T0" fmla="*/ 2147483647 w 14"/>
              <a:gd name="T1" fmla="*/ 0 h 23"/>
              <a:gd name="T2" fmla="*/ 2147483647 w 14"/>
              <a:gd name="T3" fmla="*/ 2147483647 h 23"/>
              <a:gd name="T4" fmla="*/ 2147483647 w 14"/>
              <a:gd name="T5" fmla="*/ 2147483647 h 23"/>
              <a:gd name="T6" fmla="*/ 2147483647 w 14"/>
              <a:gd name="T7" fmla="*/ 2147483647 h 23"/>
              <a:gd name="T8" fmla="*/ 2147483647 w 14"/>
              <a:gd name="T9" fmla="*/ 2147483647 h 23"/>
              <a:gd name="T10" fmla="*/ 0 w 14"/>
              <a:gd name="T11" fmla="*/ 2147483647 h 23"/>
              <a:gd name="T12" fmla="*/ 2147483647 w 14"/>
              <a:gd name="T13" fmla="*/ 0 h 23"/>
              <a:gd name="T14" fmla="*/ 0 60000 65536"/>
              <a:gd name="T15" fmla="*/ 0 60000 65536"/>
              <a:gd name="T16" fmla="*/ 0 60000 65536"/>
              <a:gd name="T17" fmla="*/ 0 60000 65536"/>
              <a:gd name="T18" fmla="*/ 0 60000 65536"/>
              <a:gd name="T19" fmla="*/ 0 60000 65536"/>
              <a:gd name="T20" fmla="*/ 0 60000 65536"/>
              <a:gd name="T21" fmla="*/ 0 w 14"/>
              <a:gd name="T22" fmla="*/ 0 h 23"/>
              <a:gd name="T23" fmla="*/ 14 w 14"/>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3">
                <a:moveTo>
                  <a:pt x="5" y="0"/>
                </a:moveTo>
                <a:cubicBezTo>
                  <a:pt x="8" y="0"/>
                  <a:pt x="13" y="5"/>
                  <a:pt x="14" y="11"/>
                </a:cubicBezTo>
                <a:cubicBezTo>
                  <a:pt x="14" y="16"/>
                  <a:pt x="11" y="20"/>
                  <a:pt x="8" y="22"/>
                </a:cubicBezTo>
                <a:cubicBezTo>
                  <a:pt x="7" y="22"/>
                  <a:pt x="6" y="22"/>
                  <a:pt x="6" y="22"/>
                </a:cubicBezTo>
                <a:cubicBezTo>
                  <a:pt x="4" y="22"/>
                  <a:pt x="3" y="23"/>
                  <a:pt x="2" y="23"/>
                </a:cubicBezTo>
                <a:cubicBezTo>
                  <a:pt x="2" y="17"/>
                  <a:pt x="1" y="9"/>
                  <a:pt x="0" y="1"/>
                </a:cubicBezTo>
                <a:cubicBezTo>
                  <a:pt x="1" y="0"/>
                  <a:pt x="3" y="0"/>
                  <a:pt x="5"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0" name="Freeform 52"/>
          <p:cNvSpPr>
            <a:spLocks/>
          </p:cNvSpPr>
          <p:nvPr/>
        </p:nvSpPr>
        <p:spPr bwMode="auto">
          <a:xfrm>
            <a:off x="5637213" y="5440363"/>
            <a:ext cx="119062" cy="182562"/>
          </a:xfrm>
          <a:custGeom>
            <a:avLst/>
            <a:gdLst>
              <a:gd name="T0" fmla="*/ 2147483647 w 13"/>
              <a:gd name="T1" fmla="*/ 0 h 22"/>
              <a:gd name="T2" fmla="*/ 2147483647 w 13"/>
              <a:gd name="T3" fmla="*/ 2147483647 h 22"/>
              <a:gd name="T4" fmla="*/ 2147483647 w 13"/>
              <a:gd name="T5" fmla="*/ 2147483647 h 22"/>
              <a:gd name="T6" fmla="*/ 2147483647 w 13"/>
              <a:gd name="T7" fmla="*/ 2147483647 h 22"/>
              <a:gd name="T8" fmla="*/ 2147483647 w 13"/>
              <a:gd name="T9" fmla="*/ 2147483647 h 22"/>
              <a:gd name="T10" fmla="*/ 0 w 13"/>
              <a:gd name="T11" fmla="*/ 2147483647 h 22"/>
              <a:gd name="T12" fmla="*/ 2147483647 w 13"/>
              <a:gd name="T13" fmla="*/ 0 h 22"/>
              <a:gd name="T14" fmla="*/ 0 60000 65536"/>
              <a:gd name="T15" fmla="*/ 0 60000 65536"/>
              <a:gd name="T16" fmla="*/ 0 60000 65536"/>
              <a:gd name="T17" fmla="*/ 0 60000 65536"/>
              <a:gd name="T18" fmla="*/ 0 60000 65536"/>
              <a:gd name="T19" fmla="*/ 0 60000 65536"/>
              <a:gd name="T20" fmla="*/ 0 60000 65536"/>
              <a:gd name="T21" fmla="*/ 0 w 13"/>
              <a:gd name="T22" fmla="*/ 0 h 22"/>
              <a:gd name="T23" fmla="*/ 13 w 1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2">
                <a:moveTo>
                  <a:pt x="4" y="0"/>
                </a:moveTo>
                <a:cubicBezTo>
                  <a:pt x="7" y="0"/>
                  <a:pt x="11" y="3"/>
                  <a:pt x="12" y="9"/>
                </a:cubicBezTo>
                <a:cubicBezTo>
                  <a:pt x="13" y="13"/>
                  <a:pt x="10" y="17"/>
                  <a:pt x="7" y="20"/>
                </a:cubicBezTo>
                <a:cubicBezTo>
                  <a:pt x="6" y="20"/>
                  <a:pt x="6" y="20"/>
                  <a:pt x="5" y="20"/>
                </a:cubicBezTo>
                <a:cubicBezTo>
                  <a:pt x="3" y="20"/>
                  <a:pt x="2" y="21"/>
                  <a:pt x="1" y="22"/>
                </a:cubicBezTo>
                <a:cubicBezTo>
                  <a:pt x="1" y="16"/>
                  <a:pt x="1" y="9"/>
                  <a:pt x="0" y="1"/>
                </a:cubicBezTo>
                <a:cubicBezTo>
                  <a:pt x="1" y="1"/>
                  <a:pt x="2" y="0"/>
                  <a:pt x="4"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1" name="Freeform 53"/>
          <p:cNvSpPr>
            <a:spLocks/>
          </p:cNvSpPr>
          <p:nvPr/>
        </p:nvSpPr>
        <p:spPr bwMode="auto">
          <a:xfrm>
            <a:off x="5637213" y="5597525"/>
            <a:ext cx="128587" cy="174625"/>
          </a:xfrm>
          <a:custGeom>
            <a:avLst/>
            <a:gdLst>
              <a:gd name="T0" fmla="*/ 2147483647 w 14"/>
              <a:gd name="T1" fmla="*/ 2147483647 h 21"/>
              <a:gd name="T2" fmla="*/ 2147483647 w 14"/>
              <a:gd name="T3" fmla="*/ 2147483647 h 21"/>
              <a:gd name="T4" fmla="*/ 2147483647 w 14"/>
              <a:gd name="T5" fmla="*/ 2147483647 h 21"/>
              <a:gd name="T6" fmla="*/ 2147483647 w 14"/>
              <a:gd name="T7" fmla="*/ 2147483647 h 21"/>
              <a:gd name="T8" fmla="*/ 0 w 14"/>
              <a:gd name="T9" fmla="*/ 2147483647 h 21"/>
              <a:gd name="T10" fmla="*/ 2147483647 w 14"/>
              <a:gd name="T11" fmla="*/ 2147483647 h 21"/>
              <a:gd name="T12" fmla="*/ 2147483647 w 14"/>
              <a:gd name="T13" fmla="*/ 2147483647 h 21"/>
              <a:gd name="T14" fmla="*/ 0 60000 65536"/>
              <a:gd name="T15" fmla="*/ 0 60000 65536"/>
              <a:gd name="T16" fmla="*/ 0 60000 65536"/>
              <a:gd name="T17" fmla="*/ 0 60000 65536"/>
              <a:gd name="T18" fmla="*/ 0 60000 65536"/>
              <a:gd name="T19" fmla="*/ 0 60000 65536"/>
              <a:gd name="T20" fmla="*/ 0 60000 65536"/>
              <a:gd name="T21" fmla="*/ 0 w 14"/>
              <a:gd name="T22" fmla="*/ 0 h 21"/>
              <a:gd name="T23" fmla="*/ 14 w 14"/>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1">
                <a:moveTo>
                  <a:pt x="5" y="1"/>
                </a:moveTo>
                <a:cubicBezTo>
                  <a:pt x="8" y="1"/>
                  <a:pt x="12" y="0"/>
                  <a:pt x="13" y="7"/>
                </a:cubicBezTo>
                <a:cubicBezTo>
                  <a:pt x="14" y="13"/>
                  <a:pt x="9" y="18"/>
                  <a:pt x="6" y="21"/>
                </a:cubicBezTo>
                <a:cubicBezTo>
                  <a:pt x="5" y="20"/>
                  <a:pt x="4" y="20"/>
                  <a:pt x="3" y="20"/>
                </a:cubicBezTo>
                <a:cubicBezTo>
                  <a:pt x="1" y="20"/>
                  <a:pt x="1" y="20"/>
                  <a:pt x="0" y="21"/>
                </a:cubicBezTo>
                <a:cubicBezTo>
                  <a:pt x="0" y="16"/>
                  <a:pt x="1" y="10"/>
                  <a:pt x="1" y="3"/>
                </a:cubicBezTo>
                <a:cubicBezTo>
                  <a:pt x="2" y="2"/>
                  <a:pt x="3" y="1"/>
                  <a:pt x="5"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2" name="Freeform 54"/>
          <p:cNvSpPr>
            <a:spLocks/>
          </p:cNvSpPr>
          <p:nvPr/>
        </p:nvSpPr>
        <p:spPr bwMode="auto">
          <a:xfrm>
            <a:off x="5608638" y="5764213"/>
            <a:ext cx="111125" cy="149225"/>
          </a:xfrm>
          <a:custGeom>
            <a:avLst/>
            <a:gdLst>
              <a:gd name="T0" fmla="*/ 2147483647 w 12"/>
              <a:gd name="T1" fmla="*/ 0 h 18"/>
              <a:gd name="T2" fmla="*/ 2147483647 w 12"/>
              <a:gd name="T3" fmla="*/ 2147483647 h 18"/>
              <a:gd name="T4" fmla="*/ 2147483647 w 12"/>
              <a:gd name="T5" fmla="*/ 2147483647 h 18"/>
              <a:gd name="T6" fmla="*/ 0 w 12"/>
              <a:gd name="T7" fmla="*/ 2147483647 h 18"/>
              <a:gd name="T8" fmla="*/ 2147483647 w 12"/>
              <a:gd name="T9" fmla="*/ 2147483647 h 18"/>
              <a:gd name="T10" fmla="*/ 2147483647 w 12"/>
              <a:gd name="T11" fmla="*/ 0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6" y="0"/>
                </a:moveTo>
                <a:cubicBezTo>
                  <a:pt x="10" y="0"/>
                  <a:pt x="12" y="2"/>
                  <a:pt x="12" y="7"/>
                </a:cubicBezTo>
                <a:cubicBezTo>
                  <a:pt x="12" y="11"/>
                  <a:pt x="11" y="16"/>
                  <a:pt x="6" y="18"/>
                </a:cubicBezTo>
                <a:cubicBezTo>
                  <a:pt x="4" y="16"/>
                  <a:pt x="2" y="15"/>
                  <a:pt x="0" y="15"/>
                </a:cubicBezTo>
                <a:cubicBezTo>
                  <a:pt x="1" y="11"/>
                  <a:pt x="2" y="6"/>
                  <a:pt x="3" y="1"/>
                </a:cubicBezTo>
                <a:cubicBezTo>
                  <a:pt x="3" y="0"/>
                  <a:pt x="4" y="0"/>
                  <a:pt x="6"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3" name="Freeform 55"/>
          <p:cNvSpPr>
            <a:spLocks/>
          </p:cNvSpPr>
          <p:nvPr/>
        </p:nvSpPr>
        <p:spPr bwMode="auto">
          <a:xfrm>
            <a:off x="5516563" y="5889625"/>
            <a:ext cx="166687" cy="157163"/>
          </a:xfrm>
          <a:custGeom>
            <a:avLst/>
            <a:gdLst>
              <a:gd name="T0" fmla="*/ 2147483647 w 18"/>
              <a:gd name="T1" fmla="*/ 0 h 19"/>
              <a:gd name="T2" fmla="*/ 2147483647 w 18"/>
              <a:gd name="T3" fmla="*/ 2147483647 h 19"/>
              <a:gd name="T4" fmla="*/ 2147483647 w 18"/>
              <a:gd name="T5" fmla="*/ 2147483647 h 19"/>
              <a:gd name="T6" fmla="*/ 2147483647 w 18"/>
              <a:gd name="T7" fmla="*/ 2147483647 h 19"/>
              <a:gd name="T8" fmla="*/ 0 w 18"/>
              <a:gd name="T9" fmla="*/ 2147483647 h 19"/>
              <a:gd name="T10" fmla="*/ 2147483647 w 18"/>
              <a:gd name="T11" fmla="*/ 0 h 19"/>
              <a:gd name="T12" fmla="*/ 0 60000 65536"/>
              <a:gd name="T13" fmla="*/ 0 60000 65536"/>
              <a:gd name="T14" fmla="*/ 0 60000 65536"/>
              <a:gd name="T15" fmla="*/ 0 60000 65536"/>
              <a:gd name="T16" fmla="*/ 0 60000 65536"/>
              <a:gd name="T17" fmla="*/ 0 60000 65536"/>
              <a:gd name="T18" fmla="*/ 0 w 18"/>
              <a:gd name="T19" fmla="*/ 0 h 19"/>
              <a:gd name="T20" fmla="*/ 18 w 1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8" h="19">
                <a:moveTo>
                  <a:pt x="10" y="0"/>
                </a:moveTo>
                <a:cubicBezTo>
                  <a:pt x="13" y="0"/>
                  <a:pt x="17" y="2"/>
                  <a:pt x="17" y="7"/>
                </a:cubicBezTo>
                <a:cubicBezTo>
                  <a:pt x="18" y="12"/>
                  <a:pt x="11" y="18"/>
                  <a:pt x="6" y="18"/>
                </a:cubicBezTo>
                <a:cubicBezTo>
                  <a:pt x="5" y="19"/>
                  <a:pt x="4" y="19"/>
                  <a:pt x="3" y="19"/>
                </a:cubicBezTo>
                <a:cubicBezTo>
                  <a:pt x="3" y="18"/>
                  <a:pt x="1" y="17"/>
                  <a:pt x="0" y="17"/>
                </a:cubicBezTo>
                <a:cubicBezTo>
                  <a:pt x="4" y="12"/>
                  <a:pt x="7" y="6"/>
                  <a:pt x="10"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4" name="Freeform 56"/>
          <p:cNvSpPr>
            <a:spLocks/>
          </p:cNvSpPr>
          <p:nvPr/>
        </p:nvSpPr>
        <p:spPr bwMode="auto">
          <a:xfrm>
            <a:off x="5340350" y="6030913"/>
            <a:ext cx="222250" cy="149225"/>
          </a:xfrm>
          <a:custGeom>
            <a:avLst/>
            <a:gdLst>
              <a:gd name="T0" fmla="*/ 2147483647 w 24"/>
              <a:gd name="T1" fmla="*/ 0 h 18"/>
              <a:gd name="T2" fmla="*/ 2147483647 w 24"/>
              <a:gd name="T3" fmla="*/ 2147483647 h 18"/>
              <a:gd name="T4" fmla="*/ 2147483647 w 24"/>
              <a:gd name="T5" fmla="*/ 2147483647 h 18"/>
              <a:gd name="T6" fmla="*/ 2147483647 w 24"/>
              <a:gd name="T7" fmla="*/ 2147483647 h 18"/>
              <a:gd name="T8" fmla="*/ 0 w 24"/>
              <a:gd name="T9" fmla="*/ 2147483647 h 18"/>
              <a:gd name="T10" fmla="*/ 2147483647 w 24"/>
              <a:gd name="T11" fmla="*/ 2147483647 h 18"/>
              <a:gd name="T12" fmla="*/ 2147483647 w 24"/>
              <a:gd name="T13" fmla="*/ 0 h 18"/>
              <a:gd name="T14" fmla="*/ 0 60000 65536"/>
              <a:gd name="T15" fmla="*/ 0 60000 65536"/>
              <a:gd name="T16" fmla="*/ 0 60000 65536"/>
              <a:gd name="T17" fmla="*/ 0 60000 65536"/>
              <a:gd name="T18" fmla="*/ 0 60000 65536"/>
              <a:gd name="T19" fmla="*/ 0 60000 65536"/>
              <a:gd name="T20" fmla="*/ 0 60000 65536"/>
              <a:gd name="T21" fmla="*/ 0 w 24"/>
              <a:gd name="T22" fmla="*/ 0 h 18"/>
              <a:gd name="T23" fmla="*/ 24 w 24"/>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8">
                <a:moveTo>
                  <a:pt x="19" y="0"/>
                </a:moveTo>
                <a:cubicBezTo>
                  <a:pt x="23" y="0"/>
                  <a:pt x="24" y="4"/>
                  <a:pt x="22" y="8"/>
                </a:cubicBezTo>
                <a:cubicBezTo>
                  <a:pt x="19" y="15"/>
                  <a:pt x="12" y="17"/>
                  <a:pt x="7" y="18"/>
                </a:cubicBezTo>
                <a:cubicBezTo>
                  <a:pt x="5" y="18"/>
                  <a:pt x="3" y="18"/>
                  <a:pt x="1" y="17"/>
                </a:cubicBezTo>
                <a:cubicBezTo>
                  <a:pt x="1" y="15"/>
                  <a:pt x="1" y="14"/>
                  <a:pt x="0" y="13"/>
                </a:cubicBezTo>
                <a:cubicBezTo>
                  <a:pt x="4" y="11"/>
                  <a:pt x="7" y="9"/>
                  <a:pt x="11" y="7"/>
                </a:cubicBezTo>
                <a:cubicBezTo>
                  <a:pt x="14" y="4"/>
                  <a:pt x="16" y="2"/>
                  <a:pt x="19"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5" name="Freeform 57"/>
          <p:cNvSpPr>
            <a:spLocks/>
          </p:cNvSpPr>
          <p:nvPr/>
        </p:nvSpPr>
        <p:spPr bwMode="auto">
          <a:xfrm>
            <a:off x="5110163" y="6138863"/>
            <a:ext cx="239712" cy="98425"/>
          </a:xfrm>
          <a:custGeom>
            <a:avLst/>
            <a:gdLst>
              <a:gd name="T0" fmla="*/ 2147483647 w 26"/>
              <a:gd name="T1" fmla="*/ 2147483647 h 12"/>
              <a:gd name="T2" fmla="*/ 2147483647 w 26"/>
              <a:gd name="T3" fmla="*/ 2147483647 h 12"/>
              <a:gd name="T4" fmla="*/ 2147483647 w 26"/>
              <a:gd name="T5" fmla="*/ 2147483647 h 12"/>
              <a:gd name="T6" fmla="*/ 2147483647 w 26"/>
              <a:gd name="T7" fmla="*/ 2147483647 h 12"/>
              <a:gd name="T8" fmla="*/ 0 w 26"/>
              <a:gd name="T9" fmla="*/ 2147483647 h 12"/>
              <a:gd name="T10" fmla="*/ 0 w 26"/>
              <a:gd name="T11" fmla="*/ 2147483647 h 12"/>
              <a:gd name="T12" fmla="*/ 2147483647 w 26"/>
              <a:gd name="T13" fmla="*/ 0 h 12"/>
              <a:gd name="T14" fmla="*/ 2147483647 w 26"/>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2"/>
              <a:gd name="T26" fmla="*/ 26 w 2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2">
                <a:moveTo>
                  <a:pt x="26" y="5"/>
                </a:moveTo>
                <a:cubicBezTo>
                  <a:pt x="26" y="9"/>
                  <a:pt x="21" y="12"/>
                  <a:pt x="13" y="12"/>
                </a:cubicBezTo>
                <a:cubicBezTo>
                  <a:pt x="9" y="12"/>
                  <a:pt x="5" y="11"/>
                  <a:pt x="2" y="9"/>
                </a:cubicBezTo>
                <a:cubicBezTo>
                  <a:pt x="3" y="8"/>
                  <a:pt x="2" y="7"/>
                  <a:pt x="2" y="6"/>
                </a:cubicBezTo>
                <a:cubicBezTo>
                  <a:pt x="1" y="6"/>
                  <a:pt x="1" y="6"/>
                  <a:pt x="0" y="6"/>
                </a:cubicBezTo>
                <a:cubicBezTo>
                  <a:pt x="0" y="6"/>
                  <a:pt x="0" y="6"/>
                  <a:pt x="0" y="6"/>
                </a:cubicBezTo>
                <a:cubicBezTo>
                  <a:pt x="9" y="6"/>
                  <a:pt x="17" y="4"/>
                  <a:pt x="25" y="0"/>
                </a:cubicBezTo>
                <a:cubicBezTo>
                  <a:pt x="26" y="1"/>
                  <a:pt x="26" y="3"/>
                  <a:pt x="26" y="5"/>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6" name="Freeform 58"/>
          <p:cNvSpPr>
            <a:spLocks/>
          </p:cNvSpPr>
          <p:nvPr/>
        </p:nvSpPr>
        <p:spPr bwMode="auto">
          <a:xfrm>
            <a:off x="4684713" y="6080125"/>
            <a:ext cx="231775" cy="115888"/>
          </a:xfrm>
          <a:custGeom>
            <a:avLst/>
            <a:gdLst>
              <a:gd name="T0" fmla="*/ 2147483647 w 25"/>
              <a:gd name="T1" fmla="*/ 2147483647 h 14"/>
              <a:gd name="T2" fmla="*/ 2147483647 w 25"/>
              <a:gd name="T3" fmla="*/ 2147483647 h 14"/>
              <a:gd name="T4" fmla="*/ 0 w 25"/>
              <a:gd name="T5" fmla="*/ 0 h 14"/>
              <a:gd name="T6" fmla="*/ 0 w 25"/>
              <a:gd name="T7" fmla="*/ 0 h 14"/>
              <a:gd name="T8" fmla="*/ 2147483647 w 25"/>
              <a:gd name="T9" fmla="*/ 2147483647 h 14"/>
              <a:gd name="T10" fmla="*/ 2147483647 w 25"/>
              <a:gd name="T11" fmla="*/ 2147483647 h 14"/>
              <a:gd name="T12" fmla="*/ 0 60000 65536"/>
              <a:gd name="T13" fmla="*/ 0 60000 65536"/>
              <a:gd name="T14" fmla="*/ 0 60000 65536"/>
              <a:gd name="T15" fmla="*/ 0 60000 65536"/>
              <a:gd name="T16" fmla="*/ 0 60000 65536"/>
              <a:gd name="T17" fmla="*/ 0 60000 65536"/>
              <a:gd name="T18" fmla="*/ 0 w 25"/>
              <a:gd name="T19" fmla="*/ 0 h 14"/>
              <a:gd name="T20" fmla="*/ 25 w 25"/>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5" h="14">
                <a:moveTo>
                  <a:pt x="24" y="12"/>
                </a:moveTo>
                <a:cubicBezTo>
                  <a:pt x="22" y="14"/>
                  <a:pt x="14" y="14"/>
                  <a:pt x="8" y="10"/>
                </a:cubicBezTo>
                <a:cubicBezTo>
                  <a:pt x="4" y="7"/>
                  <a:pt x="1" y="3"/>
                  <a:pt x="0" y="0"/>
                </a:cubicBezTo>
                <a:cubicBezTo>
                  <a:pt x="0" y="0"/>
                  <a:pt x="0" y="0"/>
                  <a:pt x="0" y="0"/>
                </a:cubicBezTo>
                <a:cubicBezTo>
                  <a:pt x="8" y="4"/>
                  <a:pt x="17" y="8"/>
                  <a:pt x="25" y="10"/>
                </a:cubicBezTo>
                <a:cubicBezTo>
                  <a:pt x="24" y="11"/>
                  <a:pt x="24" y="11"/>
                  <a:pt x="24" y="12"/>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7" name="Freeform 59"/>
          <p:cNvSpPr>
            <a:spLocks/>
          </p:cNvSpPr>
          <p:nvPr/>
        </p:nvSpPr>
        <p:spPr bwMode="auto">
          <a:xfrm>
            <a:off x="4887913" y="6154738"/>
            <a:ext cx="249237" cy="100012"/>
          </a:xfrm>
          <a:custGeom>
            <a:avLst/>
            <a:gdLst>
              <a:gd name="T0" fmla="*/ 2147483647 w 27"/>
              <a:gd name="T1" fmla="*/ 2147483647 h 12"/>
              <a:gd name="T2" fmla="*/ 2147483647 w 27"/>
              <a:gd name="T3" fmla="*/ 2147483647 h 12"/>
              <a:gd name="T4" fmla="*/ 2147483647 w 27"/>
              <a:gd name="T5" fmla="*/ 2147483647 h 12"/>
              <a:gd name="T6" fmla="*/ 2147483647 w 27"/>
              <a:gd name="T7" fmla="*/ 2147483647 h 12"/>
              <a:gd name="T8" fmla="*/ 2147483647 w 27"/>
              <a:gd name="T9" fmla="*/ 2147483647 h 12"/>
              <a:gd name="T10" fmla="*/ 0 w 27"/>
              <a:gd name="T11" fmla="*/ 0 h 12"/>
              <a:gd name="T12" fmla="*/ 0 w 27"/>
              <a:gd name="T13" fmla="*/ 0 h 12"/>
              <a:gd name="T14" fmla="*/ 2147483647 w 27"/>
              <a:gd name="T15" fmla="*/ 2147483647 h 12"/>
              <a:gd name="T16" fmla="*/ 2147483647 w 27"/>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2"/>
              <a:gd name="T29" fmla="*/ 27 w 27"/>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2">
                <a:moveTo>
                  <a:pt x="26" y="7"/>
                </a:moveTo>
                <a:cubicBezTo>
                  <a:pt x="25" y="10"/>
                  <a:pt x="17" y="12"/>
                  <a:pt x="11" y="10"/>
                </a:cubicBezTo>
                <a:cubicBezTo>
                  <a:pt x="6" y="8"/>
                  <a:pt x="3" y="6"/>
                  <a:pt x="1" y="3"/>
                </a:cubicBezTo>
                <a:cubicBezTo>
                  <a:pt x="1" y="3"/>
                  <a:pt x="2" y="3"/>
                  <a:pt x="2" y="3"/>
                </a:cubicBezTo>
                <a:cubicBezTo>
                  <a:pt x="2" y="2"/>
                  <a:pt x="2" y="2"/>
                  <a:pt x="3" y="1"/>
                </a:cubicBezTo>
                <a:cubicBezTo>
                  <a:pt x="2" y="1"/>
                  <a:pt x="1" y="1"/>
                  <a:pt x="0" y="0"/>
                </a:cubicBezTo>
                <a:cubicBezTo>
                  <a:pt x="0" y="0"/>
                  <a:pt x="0" y="0"/>
                  <a:pt x="0" y="0"/>
                </a:cubicBezTo>
                <a:cubicBezTo>
                  <a:pt x="9" y="3"/>
                  <a:pt x="18" y="4"/>
                  <a:pt x="26" y="4"/>
                </a:cubicBezTo>
                <a:cubicBezTo>
                  <a:pt x="26" y="5"/>
                  <a:pt x="27" y="6"/>
                  <a:pt x="26" y="7"/>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8" name="Freeform 60"/>
          <p:cNvSpPr>
            <a:spLocks/>
          </p:cNvSpPr>
          <p:nvPr/>
        </p:nvSpPr>
        <p:spPr bwMode="auto">
          <a:xfrm>
            <a:off x="5424488" y="5083175"/>
            <a:ext cx="147637" cy="190500"/>
          </a:xfrm>
          <a:custGeom>
            <a:avLst/>
            <a:gdLst>
              <a:gd name="T0" fmla="*/ 2147483647 w 16"/>
              <a:gd name="T1" fmla="*/ 0 h 23"/>
              <a:gd name="T2" fmla="*/ 2147483647 w 16"/>
              <a:gd name="T3" fmla="*/ 2147483647 h 23"/>
              <a:gd name="T4" fmla="*/ 2147483647 w 16"/>
              <a:gd name="T5" fmla="*/ 2147483647 h 23"/>
              <a:gd name="T6" fmla="*/ 2147483647 w 16"/>
              <a:gd name="T7" fmla="*/ 2147483647 h 23"/>
              <a:gd name="T8" fmla="*/ 2147483647 w 16"/>
              <a:gd name="T9" fmla="*/ 2147483647 h 23"/>
              <a:gd name="T10" fmla="*/ 2147483647 w 16"/>
              <a:gd name="T11" fmla="*/ 0 h 23"/>
              <a:gd name="T12" fmla="*/ 2147483647 w 16"/>
              <a:gd name="T13" fmla="*/ 0 h 23"/>
              <a:gd name="T14" fmla="*/ 0 60000 65536"/>
              <a:gd name="T15" fmla="*/ 0 60000 65536"/>
              <a:gd name="T16" fmla="*/ 0 60000 65536"/>
              <a:gd name="T17" fmla="*/ 0 60000 65536"/>
              <a:gd name="T18" fmla="*/ 0 60000 65536"/>
              <a:gd name="T19" fmla="*/ 0 60000 65536"/>
              <a:gd name="T20" fmla="*/ 0 60000 65536"/>
              <a:gd name="T21" fmla="*/ 0 w 16"/>
              <a:gd name="T22" fmla="*/ 0 h 23"/>
              <a:gd name="T23" fmla="*/ 16 w 16"/>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3">
                <a:moveTo>
                  <a:pt x="10" y="0"/>
                </a:moveTo>
                <a:cubicBezTo>
                  <a:pt x="5" y="1"/>
                  <a:pt x="0" y="8"/>
                  <a:pt x="1" y="14"/>
                </a:cubicBezTo>
                <a:cubicBezTo>
                  <a:pt x="2" y="19"/>
                  <a:pt x="6" y="21"/>
                  <a:pt x="9" y="23"/>
                </a:cubicBezTo>
                <a:cubicBezTo>
                  <a:pt x="10" y="22"/>
                  <a:pt x="11" y="21"/>
                  <a:pt x="12" y="21"/>
                </a:cubicBezTo>
                <a:cubicBezTo>
                  <a:pt x="14" y="21"/>
                  <a:pt x="15" y="21"/>
                  <a:pt x="16" y="21"/>
                </a:cubicBezTo>
                <a:cubicBezTo>
                  <a:pt x="15" y="14"/>
                  <a:pt x="15" y="7"/>
                  <a:pt x="14" y="0"/>
                </a:cubicBezTo>
                <a:cubicBezTo>
                  <a:pt x="13" y="0"/>
                  <a:pt x="12" y="0"/>
                  <a:pt x="10"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39" name="Freeform 61"/>
          <p:cNvSpPr>
            <a:spLocks/>
          </p:cNvSpPr>
          <p:nvPr/>
        </p:nvSpPr>
        <p:spPr bwMode="auto">
          <a:xfrm>
            <a:off x="5434013" y="4926013"/>
            <a:ext cx="119062" cy="173037"/>
          </a:xfrm>
          <a:custGeom>
            <a:avLst/>
            <a:gdLst>
              <a:gd name="T0" fmla="*/ 2147483647 w 13"/>
              <a:gd name="T1" fmla="*/ 2147483647 h 21"/>
              <a:gd name="T2" fmla="*/ 2147483647 w 13"/>
              <a:gd name="T3" fmla="*/ 2147483647 h 21"/>
              <a:gd name="T4" fmla="*/ 2147483647 w 13"/>
              <a:gd name="T5" fmla="*/ 2147483647 h 21"/>
              <a:gd name="T6" fmla="*/ 2147483647 w 13"/>
              <a:gd name="T7" fmla="*/ 2147483647 h 21"/>
              <a:gd name="T8" fmla="*/ 2147483647 w 13"/>
              <a:gd name="T9" fmla="*/ 2147483647 h 21"/>
              <a:gd name="T10" fmla="*/ 2147483647 w 13"/>
              <a:gd name="T11" fmla="*/ 0 h 21"/>
              <a:gd name="T12" fmla="*/ 2147483647 w 13"/>
              <a:gd name="T13" fmla="*/ 2147483647 h 21"/>
              <a:gd name="T14" fmla="*/ 0 60000 65536"/>
              <a:gd name="T15" fmla="*/ 0 60000 65536"/>
              <a:gd name="T16" fmla="*/ 0 60000 65536"/>
              <a:gd name="T17" fmla="*/ 0 60000 65536"/>
              <a:gd name="T18" fmla="*/ 0 60000 65536"/>
              <a:gd name="T19" fmla="*/ 0 60000 65536"/>
              <a:gd name="T20" fmla="*/ 0 60000 65536"/>
              <a:gd name="T21" fmla="*/ 0 w 13"/>
              <a:gd name="T22" fmla="*/ 0 h 21"/>
              <a:gd name="T23" fmla="*/ 13 w 1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1">
                <a:moveTo>
                  <a:pt x="9" y="1"/>
                </a:moveTo>
                <a:cubicBezTo>
                  <a:pt x="5" y="1"/>
                  <a:pt x="0" y="9"/>
                  <a:pt x="1" y="14"/>
                </a:cubicBezTo>
                <a:cubicBezTo>
                  <a:pt x="2" y="17"/>
                  <a:pt x="3" y="19"/>
                  <a:pt x="6" y="21"/>
                </a:cubicBezTo>
                <a:cubicBezTo>
                  <a:pt x="7" y="20"/>
                  <a:pt x="8" y="19"/>
                  <a:pt x="9" y="19"/>
                </a:cubicBezTo>
                <a:cubicBezTo>
                  <a:pt x="11" y="19"/>
                  <a:pt x="12" y="19"/>
                  <a:pt x="13" y="19"/>
                </a:cubicBezTo>
                <a:cubicBezTo>
                  <a:pt x="13" y="13"/>
                  <a:pt x="13" y="7"/>
                  <a:pt x="13" y="0"/>
                </a:cubicBezTo>
                <a:cubicBezTo>
                  <a:pt x="12" y="0"/>
                  <a:pt x="11" y="1"/>
                  <a:pt x="9"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0" name="Freeform 62"/>
          <p:cNvSpPr>
            <a:spLocks/>
          </p:cNvSpPr>
          <p:nvPr/>
        </p:nvSpPr>
        <p:spPr bwMode="auto">
          <a:xfrm>
            <a:off x="5461000" y="5257800"/>
            <a:ext cx="138113" cy="190500"/>
          </a:xfrm>
          <a:custGeom>
            <a:avLst/>
            <a:gdLst>
              <a:gd name="T0" fmla="*/ 2147483647 w 15"/>
              <a:gd name="T1" fmla="*/ 0 h 23"/>
              <a:gd name="T2" fmla="*/ 0 w 15"/>
              <a:gd name="T3" fmla="*/ 2147483647 h 23"/>
              <a:gd name="T4" fmla="*/ 2147483647 w 15"/>
              <a:gd name="T5" fmla="*/ 2147483647 h 23"/>
              <a:gd name="T6" fmla="*/ 2147483647 w 15"/>
              <a:gd name="T7" fmla="*/ 2147483647 h 23"/>
              <a:gd name="T8" fmla="*/ 2147483647 w 15"/>
              <a:gd name="T9" fmla="*/ 0 h 23"/>
              <a:gd name="T10" fmla="*/ 2147483647 w 15"/>
              <a:gd name="T11" fmla="*/ 0 h 23"/>
              <a:gd name="T12" fmla="*/ 0 60000 65536"/>
              <a:gd name="T13" fmla="*/ 0 60000 65536"/>
              <a:gd name="T14" fmla="*/ 0 60000 65536"/>
              <a:gd name="T15" fmla="*/ 0 60000 65536"/>
              <a:gd name="T16" fmla="*/ 0 60000 65536"/>
              <a:gd name="T17" fmla="*/ 0 60000 65536"/>
              <a:gd name="T18" fmla="*/ 0 w 15"/>
              <a:gd name="T19" fmla="*/ 0 h 23"/>
              <a:gd name="T20" fmla="*/ 15 w 15"/>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15" h="23">
                <a:moveTo>
                  <a:pt x="8" y="0"/>
                </a:moveTo>
                <a:cubicBezTo>
                  <a:pt x="4" y="1"/>
                  <a:pt x="0" y="8"/>
                  <a:pt x="0" y="14"/>
                </a:cubicBezTo>
                <a:cubicBezTo>
                  <a:pt x="1" y="19"/>
                  <a:pt x="7" y="21"/>
                  <a:pt x="10" y="23"/>
                </a:cubicBezTo>
                <a:cubicBezTo>
                  <a:pt x="12" y="22"/>
                  <a:pt x="14" y="21"/>
                  <a:pt x="15" y="21"/>
                </a:cubicBezTo>
                <a:cubicBezTo>
                  <a:pt x="14" y="14"/>
                  <a:pt x="13" y="7"/>
                  <a:pt x="12" y="0"/>
                </a:cubicBezTo>
                <a:cubicBezTo>
                  <a:pt x="11" y="0"/>
                  <a:pt x="10" y="0"/>
                  <a:pt x="8"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1" name="Freeform 63"/>
          <p:cNvSpPr>
            <a:spLocks/>
          </p:cNvSpPr>
          <p:nvPr/>
        </p:nvSpPr>
        <p:spPr bwMode="auto">
          <a:xfrm>
            <a:off x="5507038" y="5432425"/>
            <a:ext cx="111125" cy="182563"/>
          </a:xfrm>
          <a:custGeom>
            <a:avLst/>
            <a:gdLst>
              <a:gd name="T0" fmla="*/ 2147483647 w 12"/>
              <a:gd name="T1" fmla="*/ 0 h 22"/>
              <a:gd name="T2" fmla="*/ 0 w 12"/>
              <a:gd name="T3" fmla="*/ 2147483647 h 22"/>
              <a:gd name="T4" fmla="*/ 2147483647 w 12"/>
              <a:gd name="T5" fmla="*/ 2147483647 h 22"/>
              <a:gd name="T6" fmla="*/ 2147483647 w 12"/>
              <a:gd name="T7" fmla="*/ 2147483647 h 22"/>
              <a:gd name="T8" fmla="*/ 2147483647 w 12"/>
              <a:gd name="T9" fmla="*/ 2147483647 h 22"/>
              <a:gd name="T10" fmla="*/ 2147483647 w 12"/>
              <a:gd name="T11" fmla="*/ 0 h 22"/>
              <a:gd name="T12" fmla="*/ 0 60000 65536"/>
              <a:gd name="T13" fmla="*/ 0 60000 65536"/>
              <a:gd name="T14" fmla="*/ 0 60000 65536"/>
              <a:gd name="T15" fmla="*/ 0 60000 65536"/>
              <a:gd name="T16" fmla="*/ 0 60000 65536"/>
              <a:gd name="T17" fmla="*/ 0 60000 65536"/>
              <a:gd name="T18" fmla="*/ 0 w 12"/>
              <a:gd name="T19" fmla="*/ 0 h 22"/>
              <a:gd name="T20" fmla="*/ 12 w 1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 h="22">
                <a:moveTo>
                  <a:pt x="10" y="0"/>
                </a:moveTo>
                <a:cubicBezTo>
                  <a:pt x="8" y="0"/>
                  <a:pt x="1" y="3"/>
                  <a:pt x="0" y="8"/>
                </a:cubicBezTo>
                <a:cubicBezTo>
                  <a:pt x="0" y="13"/>
                  <a:pt x="3" y="19"/>
                  <a:pt x="5" y="22"/>
                </a:cubicBezTo>
                <a:cubicBezTo>
                  <a:pt x="7" y="21"/>
                  <a:pt x="8" y="21"/>
                  <a:pt x="9" y="21"/>
                </a:cubicBezTo>
                <a:cubicBezTo>
                  <a:pt x="10" y="21"/>
                  <a:pt x="11" y="21"/>
                  <a:pt x="12" y="22"/>
                </a:cubicBezTo>
                <a:cubicBezTo>
                  <a:pt x="12" y="15"/>
                  <a:pt x="11" y="7"/>
                  <a:pt x="10"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2" name="Freeform 64"/>
          <p:cNvSpPr>
            <a:spLocks/>
          </p:cNvSpPr>
          <p:nvPr/>
        </p:nvSpPr>
        <p:spPr bwMode="auto">
          <a:xfrm>
            <a:off x="5516563" y="5607050"/>
            <a:ext cx="101600" cy="165100"/>
          </a:xfrm>
          <a:custGeom>
            <a:avLst/>
            <a:gdLst>
              <a:gd name="T0" fmla="*/ 2147483647 w 11"/>
              <a:gd name="T1" fmla="*/ 0 h 20"/>
              <a:gd name="T2" fmla="*/ 0 w 11"/>
              <a:gd name="T3" fmla="*/ 2147483647 h 20"/>
              <a:gd name="T4" fmla="*/ 2147483647 w 11"/>
              <a:gd name="T5" fmla="*/ 2147483647 h 20"/>
              <a:gd name="T6" fmla="*/ 2147483647 w 11"/>
              <a:gd name="T7" fmla="*/ 2147483647 h 20"/>
              <a:gd name="T8" fmla="*/ 2147483647 w 11"/>
              <a:gd name="T9" fmla="*/ 2147483647 h 20"/>
              <a:gd name="T10" fmla="*/ 2147483647 w 11"/>
              <a:gd name="T11" fmla="*/ 2147483647 h 20"/>
              <a:gd name="T12" fmla="*/ 2147483647 w 11"/>
              <a:gd name="T13" fmla="*/ 2147483647 h 20"/>
              <a:gd name="T14" fmla="*/ 2147483647 w 11"/>
              <a:gd name="T15" fmla="*/ 2147483647 h 20"/>
              <a:gd name="T16" fmla="*/ 2147483647 w 11"/>
              <a:gd name="T17" fmla="*/ 2147483647 h 20"/>
              <a:gd name="T18" fmla="*/ 2147483647 w 1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0"/>
              <a:gd name="T32" fmla="*/ 11 w 1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0">
                <a:moveTo>
                  <a:pt x="8" y="0"/>
                </a:moveTo>
                <a:cubicBezTo>
                  <a:pt x="6" y="0"/>
                  <a:pt x="1" y="1"/>
                  <a:pt x="0" y="8"/>
                </a:cubicBezTo>
                <a:cubicBezTo>
                  <a:pt x="0" y="14"/>
                  <a:pt x="1" y="18"/>
                  <a:pt x="3" y="20"/>
                </a:cubicBezTo>
                <a:cubicBezTo>
                  <a:pt x="4" y="20"/>
                  <a:pt x="4" y="20"/>
                  <a:pt x="4" y="20"/>
                </a:cubicBezTo>
                <a:cubicBezTo>
                  <a:pt x="6" y="19"/>
                  <a:pt x="8" y="19"/>
                  <a:pt x="9" y="20"/>
                </a:cubicBezTo>
                <a:cubicBezTo>
                  <a:pt x="9" y="20"/>
                  <a:pt x="10" y="20"/>
                  <a:pt x="10" y="20"/>
                </a:cubicBezTo>
                <a:cubicBezTo>
                  <a:pt x="10" y="20"/>
                  <a:pt x="10" y="20"/>
                  <a:pt x="10" y="20"/>
                </a:cubicBezTo>
                <a:cubicBezTo>
                  <a:pt x="11" y="17"/>
                  <a:pt x="11" y="14"/>
                  <a:pt x="11" y="11"/>
                </a:cubicBezTo>
                <a:cubicBezTo>
                  <a:pt x="11" y="8"/>
                  <a:pt x="11" y="4"/>
                  <a:pt x="11" y="1"/>
                </a:cubicBezTo>
                <a:cubicBezTo>
                  <a:pt x="10" y="0"/>
                  <a:pt x="9" y="0"/>
                  <a:pt x="8"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3" name="Freeform 65"/>
          <p:cNvSpPr>
            <a:spLocks/>
          </p:cNvSpPr>
          <p:nvPr/>
        </p:nvSpPr>
        <p:spPr bwMode="auto">
          <a:xfrm>
            <a:off x="5507038" y="5764213"/>
            <a:ext cx="101600" cy="141287"/>
          </a:xfrm>
          <a:custGeom>
            <a:avLst/>
            <a:gdLst>
              <a:gd name="T0" fmla="*/ 2147483647 w 11"/>
              <a:gd name="T1" fmla="*/ 2147483647 h 17"/>
              <a:gd name="T2" fmla="*/ 2147483647 w 11"/>
              <a:gd name="T3" fmla="*/ 2147483647 h 17"/>
              <a:gd name="T4" fmla="*/ 2147483647 w 11"/>
              <a:gd name="T5" fmla="*/ 2147483647 h 17"/>
              <a:gd name="T6" fmla="*/ 2147483647 w 11"/>
              <a:gd name="T7" fmla="*/ 2147483647 h 17"/>
              <a:gd name="T8" fmla="*/ 2147483647 w 11"/>
              <a:gd name="T9" fmla="*/ 2147483647 h 17"/>
              <a:gd name="T10" fmla="*/ 2147483647 w 11"/>
              <a:gd name="T11" fmla="*/ 2147483647 h 17"/>
              <a:gd name="T12" fmla="*/ 2147483647 w 11"/>
              <a:gd name="T13" fmla="*/ 2147483647 h 17"/>
              <a:gd name="T14" fmla="*/ 2147483647 w 11"/>
              <a:gd name="T15" fmla="*/ 2147483647 h 17"/>
              <a:gd name="T16" fmla="*/ 2147483647 w 11"/>
              <a:gd name="T17" fmla="*/ 214748364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7"/>
              <a:gd name="T29" fmla="*/ 11 w 1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7">
                <a:moveTo>
                  <a:pt x="10" y="1"/>
                </a:moveTo>
                <a:cubicBezTo>
                  <a:pt x="8" y="0"/>
                  <a:pt x="5" y="0"/>
                  <a:pt x="2" y="4"/>
                </a:cubicBezTo>
                <a:cubicBezTo>
                  <a:pt x="0" y="7"/>
                  <a:pt x="0" y="11"/>
                  <a:pt x="1" y="14"/>
                </a:cubicBezTo>
                <a:cubicBezTo>
                  <a:pt x="2" y="14"/>
                  <a:pt x="3" y="14"/>
                  <a:pt x="4" y="14"/>
                </a:cubicBezTo>
                <a:cubicBezTo>
                  <a:pt x="5" y="14"/>
                  <a:pt x="5" y="15"/>
                  <a:pt x="6" y="15"/>
                </a:cubicBezTo>
                <a:cubicBezTo>
                  <a:pt x="5" y="16"/>
                  <a:pt x="5" y="17"/>
                  <a:pt x="5" y="17"/>
                </a:cubicBezTo>
                <a:cubicBezTo>
                  <a:pt x="5" y="17"/>
                  <a:pt x="5" y="17"/>
                  <a:pt x="5" y="17"/>
                </a:cubicBezTo>
                <a:cubicBezTo>
                  <a:pt x="7" y="12"/>
                  <a:pt x="10" y="7"/>
                  <a:pt x="11" y="1"/>
                </a:cubicBezTo>
                <a:cubicBezTo>
                  <a:pt x="11" y="1"/>
                  <a:pt x="11" y="1"/>
                  <a:pt x="10"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4" name="Freeform 66"/>
          <p:cNvSpPr>
            <a:spLocks/>
          </p:cNvSpPr>
          <p:nvPr/>
        </p:nvSpPr>
        <p:spPr bwMode="auto">
          <a:xfrm>
            <a:off x="5414963" y="5872163"/>
            <a:ext cx="147637" cy="149225"/>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2147483647 w 16"/>
              <a:gd name="T9" fmla="*/ 2147483647 h 18"/>
              <a:gd name="T10" fmla="*/ 2147483647 w 16"/>
              <a:gd name="T11" fmla="*/ 2147483647 h 18"/>
              <a:gd name="T12" fmla="*/ 2147483647 w 16"/>
              <a:gd name="T13" fmla="*/ 2147483647 h 18"/>
              <a:gd name="T14" fmla="*/ 2147483647 w 16"/>
              <a:gd name="T15" fmla="*/ 2147483647 h 18"/>
              <a:gd name="T16" fmla="*/ 2147483647 w 16"/>
              <a:gd name="T17" fmla="*/ 2147483647 h 18"/>
              <a:gd name="T18" fmla="*/ 2147483647 w 16"/>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8"/>
              <a:gd name="T32" fmla="*/ 16 w 16"/>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8">
                <a:moveTo>
                  <a:pt x="14" y="1"/>
                </a:moveTo>
                <a:cubicBezTo>
                  <a:pt x="12" y="1"/>
                  <a:pt x="7" y="0"/>
                  <a:pt x="3" y="4"/>
                </a:cubicBezTo>
                <a:cubicBezTo>
                  <a:pt x="0" y="7"/>
                  <a:pt x="0" y="10"/>
                  <a:pt x="1" y="13"/>
                </a:cubicBezTo>
                <a:cubicBezTo>
                  <a:pt x="1" y="13"/>
                  <a:pt x="2" y="14"/>
                  <a:pt x="2" y="14"/>
                </a:cubicBezTo>
                <a:cubicBezTo>
                  <a:pt x="3" y="14"/>
                  <a:pt x="6" y="16"/>
                  <a:pt x="7" y="17"/>
                </a:cubicBezTo>
                <a:cubicBezTo>
                  <a:pt x="6" y="18"/>
                  <a:pt x="6" y="18"/>
                  <a:pt x="6" y="18"/>
                </a:cubicBezTo>
                <a:cubicBezTo>
                  <a:pt x="6" y="18"/>
                  <a:pt x="6" y="18"/>
                  <a:pt x="6" y="18"/>
                </a:cubicBezTo>
                <a:cubicBezTo>
                  <a:pt x="7" y="17"/>
                  <a:pt x="8" y="16"/>
                  <a:pt x="9" y="14"/>
                </a:cubicBezTo>
                <a:cubicBezTo>
                  <a:pt x="12" y="10"/>
                  <a:pt x="14" y="6"/>
                  <a:pt x="16" y="2"/>
                </a:cubicBezTo>
                <a:cubicBezTo>
                  <a:pt x="15" y="2"/>
                  <a:pt x="15" y="1"/>
                  <a:pt x="14" y="1"/>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5" name="Freeform 67"/>
          <p:cNvSpPr>
            <a:spLocks/>
          </p:cNvSpPr>
          <p:nvPr/>
        </p:nvSpPr>
        <p:spPr bwMode="auto">
          <a:xfrm>
            <a:off x="5294313" y="5972175"/>
            <a:ext cx="185737" cy="133350"/>
          </a:xfrm>
          <a:custGeom>
            <a:avLst/>
            <a:gdLst>
              <a:gd name="T0" fmla="*/ 2147483647 w 20"/>
              <a:gd name="T1" fmla="*/ 2147483647 h 16"/>
              <a:gd name="T2" fmla="*/ 2147483647 w 20"/>
              <a:gd name="T3" fmla="*/ 2147483647 h 16"/>
              <a:gd name="T4" fmla="*/ 2147483647 w 20"/>
              <a:gd name="T5" fmla="*/ 2147483647 h 16"/>
              <a:gd name="T6" fmla="*/ 2147483647 w 20"/>
              <a:gd name="T7" fmla="*/ 2147483647 h 16"/>
              <a:gd name="T8" fmla="*/ 2147483647 w 20"/>
              <a:gd name="T9" fmla="*/ 2147483647 h 16"/>
              <a:gd name="T10" fmla="*/ 2147483647 w 20"/>
              <a:gd name="T11" fmla="*/ 2147483647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15" y="2"/>
                </a:moveTo>
                <a:cubicBezTo>
                  <a:pt x="13" y="1"/>
                  <a:pt x="7" y="0"/>
                  <a:pt x="3" y="4"/>
                </a:cubicBezTo>
                <a:cubicBezTo>
                  <a:pt x="1" y="6"/>
                  <a:pt x="0" y="9"/>
                  <a:pt x="1" y="11"/>
                </a:cubicBezTo>
                <a:cubicBezTo>
                  <a:pt x="3" y="13"/>
                  <a:pt x="5" y="15"/>
                  <a:pt x="5" y="16"/>
                </a:cubicBezTo>
                <a:cubicBezTo>
                  <a:pt x="11" y="14"/>
                  <a:pt x="15" y="10"/>
                  <a:pt x="20" y="5"/>
                </a:cubicBezTo>
                <a:cubicBezTo>
                  <a:pt x="19" y="4"/>
                  <a:pt x="16" y="2"/>
                  <a:pt x="15" y="2"/>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6" name="Freeform 68"/>
          <p:cNvSpPr>
            <a:spLocks/>
          </p:cNvSpPr>
          <p:nvPr/>
        </p:nvSpPr>
        <p:spPr bwMode="auto">
          <a:xfrm>
            <a:off x="5129213" y="6038850"/>
            <a:ext cx="211137" cy="123825"/>
          </a:xfrm>
          <a:custGeom>
            <a:avLst/>
            <a:gdLst>
              <a:gd name="T0" fmla="*/ 2147483647 w 23"/>
              <a:gd name="T1" fmla="*/ 2147483647 h 15"/>
              <a:gd name="T2" fmla="*/ 2147483647 w 23"/>
              <a:gd name="T3" fmla="*/ 2147483647 h 15"/>
              <a:gd name="T4" fmla="*/ 0 w 23"/>
              <a:gd name="T5" fmla="*/ 2147483647 h 15"/>
              <a:gd name="T6" fmla="*/ 2147483647 w 23"/>
              <a:gd name="T7" fmla="*/ 2147483647 h 15"/>
              <a:gd name="T8" fmla="*/ 2147483647 w 23"/>
              <a:gd name="T9" fmla="*/ 2147483647 h 15"/>
              <a:gd name="T10" fmla="*/ 2147483647 w 23"/>
              <a:gd name="T11" fmla="*/ 2147483647 h 15"/>
              <a:gd name="T12" fmla="*/ 2147483647 w 23"/>
              <a:gd name="T13" fmla="*/ 2147483647 h 15"/>
              <a:gd name="T14" fmla="*/ 0 60000 65536"/>
              <a:gd name="T15" fmla="*/ 0 60000 65536"/>
              <a:gd name="T16" fmla="*/ 0 60000 65536"/>
              <a:gd name="T17" fmla="*/ 0 60000 65536"/>
              <a:gd name="T18" fmla="*/ 0 60000 65536"/>
              <a:gd name="T19" fmla="*/ 0 60000 65536"/>
              <a:gd name="T20" fmla="*/ 0 60000 65536"/>
              <a:gd name="T21" fmla="*/ 0 w 23"/>
              <a:gd name="T22" fmla="*/ 0 h 15"/>
              <a:gd name="T23" fmla="*/ 23 w 23"/>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5">
                <a:moveTo>
                  <a:pt x="16" y="2"/>
                </a:moveTo>
                <a:cubicBezTo>
                  <a:pt x="14" y="2"/>
                  <a:pt x="6" y="0"/>
                  <a:pt x="2" y="5"/>
                </a:cubicBezTo>
                <a:cubicBezTo>
                  <a:pt x="1" y="5"/>
                  <a:pt x="0" y="6"/>
                  <a:pt x="0" y="7"/>
                </a:cubicBezTo>
                <a:cubicBezTo>
                  <a:pt x="2" y="8"/>
                  <a:pt x="3" y="9"/>
                  <a:pt x="3" y="11"/>
                </a:cubicBezTo>
                <a:cubicBezTo>
                  <a:pt x="3" y="13"/>
                  <a:pt x="2" y="14"/>
                  <a:pt x="1" y="15"/>
                </a:cubicBezTo>
                <a:cubicBezTo>
                  <a:pt x="9" y="14"/>
                  <a:pt x="16" y="12"/>
                  <a:pt x="23" y="8"/>
                </a:cubicBezTo>
                <a:cubicBezTo>
                  <a:pt x="22" y="6"/>
                  <a:pt x="19" y="3"/>
                  <a:pt x="16" y="2"/>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7" name="Freeform 69"/>
          <p:cNvSpPr>
            <a:spLocks/>
          </p:cNvSpPr>
          <p:nvPr/>
        </p:nvSpPr>
        <p:spPr bwMode="auto">
          <a:xfrm>
            <a:off x="4694238" y="5980113"/>
            <a:ext cx="249237" cy="1587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2147483647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8" y="0"/>
                </a:moveTo>
                <a:cubicBezTo>
                  <a:pt x="15" y="0"/>
                  <a:pt x="24" y="8"/>
                  <a:pt x="25" y="11"/>
                </a:cubicBezTo>
                <a:cubicBezTo>
                  <a:pt x="27" y="13"/>
                  <a:pt x="27" y="18"/>
                  <a:pt x="24" y="19"/>
                </a:cubicBezTo>
                <a:cubicBezTo>
                  <a:pt x="16" y="17"/>
                  <a:pt x="8" y="13"/>
                  <a:pt x="1" y="7"/>
                </a:cubicBezTo>
                <a:cubicBezTo>
                  <a:pt x="0" y="5"/>
                  <a:pt x="0" y="3"/>
                  <a:pt x="2" y="2"/>
                </a:cubicBezTo>
                <a:cubicBezTo>
                  <a:pt x="3" y="1"/>
                  <a:pt x="3" y="1"/>
                  <a:pt x="3" y="1"/>
                </a:cubicBezTo>
                <a:cubicBezTo>
                  <a:pt x="4" y="1"/>
                  <a:pt x="6" y="0"/>
                  <a:pt x="8"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24648" name="Freeform 70"/>
          <p:cNvSpPr>
            <a:spLocks/>
          </p:cNvSpPr>
          <p:nvPr/>
        </p:nvSpPr>
        <p:spPr bwMode="auto">
          <a:xfrm>
            <a:off x="4916488" y="6072188"/>
            <a:ext cx="239712" cy="90487"/>
          </a:xfrm>
          <a:custGeom>
            <a:avLst/>
            <a:gdLst>
              <a:gd name="T0" fmla="*/ 2147483647 w 26"/>
              <a:gd name="T1" fmla="*/ 0 h 11"/>
              <a:gd name="T2" fmla="*/ 2147483647 w 26"/>
              <a:gd name="T3" fmla="*/ 2147483647 h 11"/>
              <a:gd name="T4" fmla="*/ 2147483647 w 26"/>
              <a:gd name="T5" fmla="*/ 2147483647 h 11"/>
              <a:gd name="T6" fmla="*/ 0 w 26"/>
              <a:gd name="T7" fmla="*/ 2147483647 h 11"/>
              <a:gd name="T8" fmla="*/ 2147483647 w 26"/>
              <a:gd name="T9" fmla="*/ 2147483647 h 11"/>
              <a:gd name="T10" fmla="*/ 2147483647 w 26"/>
              <a:gd name="T11" fmla="*/ 0 h 11"/>
              <a:gd name="T12" fmla="*/ 0 60000 65536"/>
              <a:gd name="T13" fmla="*/ 0 60000 65536"/>
              <a:gd name="T14" fmla="*/ 0 60000 65536"/>
              <a:gd name="T15" fmla="*/ 0 60000 65536"/>
              <a:gd name="T16" fmla="*/ 0 60000 65536"/>
              <a:gd name="T17" fmla="*/ 0 60000 65536"/>
              <a:gd name="T18" fmla="*/ 0 w 26"/>
              <a:gd name="T19" fmla="*/ 0 h 11"/>
              <a:gd name="T20" fmla="*/ 26 w 2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6" h="11">
                <a:moveTo>
                  <a:pt x="12" y="0"/>
                </a:moveTo>
                <a:cubicBezTo>
                  <a:pt x="20" y="0"/>
                  <a:pt x="26" y="3"/>
                  <a:pt x="26" y="7"/>
                </a:cubicBezTo>
                <a:cubicBezTo>
                  <a:pt x="26" y="9"/>
                  <a:pt x="25" y="10"/>
                  <a:pt x="24" y="11"/>
                </a:cubicBezTo>
                <a:cubicBezTo>
                  <a:pt x="16" y="11"/>
                  <a:pt x="8" y="11"/>
                  <a:pt x="0" y="8"/>
                </a:cubicBezTo>
                <a:cubicBezTo>
                  <a:pt x="2" y="7"/>
                  <a:pt x="3" y="5"/>
                  <a:pt x="2" y="2"/>
                </a:cubicBezTo>
                <a:cubicBezTo>
                  <a:pt x="5" y="1"/>
                  <a:pt x="8" y="0"/>
                  <a:pt x="12" y="0"/>
                </a:cubicBezTo>
                <a:close/>
              </a:path>
            </a:pathLst>
          </a:custGeom>
          <a:gradFill rotWithShape="1">
            <a:gsLst>
              <a:gs pos="0">
                <a:srgbClr val="3333FF"/>
              </a:gs>
              <a:gs pos="100000">
                <a:srgbClr val="181876"/>
              </a:gs>
            </a:gsLst>
            <a:path path="rect">
              <a:fillToRect l="100000" b="100000"/>
            </a:path>
          </a:gradFill>
          <a:ln w="0">
            <a:noFill/>
            <a:round/>
            <a:headEnd/>
            <a:tailEnd/>
          </a:ln>
        </p:spPr>
        <p:txBody>
          <a:bodyPr/>
          <a:lstStyle/>
          <a:p>
            <a:endParaRPr lang="id-ID"/>
          </a:p>
        </p:txBody>
      </p:sp>
      <p:sp>
        <p:nvSpPr>
          <p:cNvPr id="47175" name="Freeform 71" descr="20%"/>
          <p:cNvSpPr>
            <a:spLocks/>
          </p:cNvSpPr>
          <p:nvPr/>
        </p:nvSpPr>
        <p:spPr bwMode="auto">
          <a:xfrm>
            <a:off x="4098925" y="179388"/>
            <a:ext cx="1020763" cy="876300"/>
          </a:xfrm>
          <a:custGeom>
            <a:avLst/>
            <a:gdLst>
              <a:gd name="T0" fmla="*/ 2147483647 w 92"/>
              <a:gd name="T1" fmla="*/ 2147483647 h 84"/>
              <a:gd name="T2" fmla="*/ 2147483647 w 92"/>
              <a:gd name="T3" fmla="*/ 2147483647 h 84"/>
              <a:gd name="T4" fmla="*/ 2147483647 w 92"/>
              <a:gd name="T5" fmla="*/ 2147483647 h 84"/>
              <a:gd name="T6" fmla="*/ 2147483647 w 92"/>
              <a:gd name="T7" fmla="*/ 2147483647 h 84"/>
              <a:gd name="T8" fmla="*/ 2147483647 w 92"/>
              <a:gd name="T9" fmla="*/ 2147483647 h 84"/>
              <a:gd name="T10" fmla="*/ 2147483647 w 92"/>
              <a:gd name="T11" fmla="*/ 2147483647 h 84"/>
              <a:gd name="T12" fmla="*/ 2147483647 w 92"/>
              <a:gd name="T13" fmla="*/ 2147483647 h 84"/>
              <a:gd name="T14" fmla="*/ 2147483647 w 92"/>
              <a:gd name="T15" fmla="*/ 2147483647 h 84"/>
              <a:gd name="T16" fmla="*/ 2147483647 w 92"/>
              <a:gd name="T17" fmla="*/ 2147483647 h 84"/>
              <a:gd name="T18" fmla="*/ 2147483647 w 92"/>
              <a:gd name="T19" fmla="*/ 2147483647 h 84"/>
              <a:gd name="T20" fmla="*/ 2147483647 w 92"/>
              <a:gd name="T21" fmla="*/ 2147483647 h 84"/>
              <a:gd name="T22" fmla="*/ 2147483647 w 92"/>
              <a:gd name="T23" fmla="*/ 2147483647 h 84"/>
              <a:gd name="T24" fmla="*/ 2147483647 w 92"/>
              <a:gd name="T25" fmla="*/ 2147483647 h 84"/>
              <a:gd name="T26" fmla="*/ 2147483647 w 92"/>
              <a:gd name="T27" fmla="*/ 2147483647 h 84"/>
              <a:gd name="T28" fmla="*/ 2147483647 w 92"/>
              <a:gd name="T29" fmla="*/ 2147483647 h 84"/>
              <a:gd name="T30" fmla="*/ 2147483647 w 92"/>
              <a:gd name="T31" fmla="*/ 2147483647 h 84"/>
              <a:gd name="T32" fmla="*/ 2147483647 w 92"/>
              <a:gd name="T33" fmla="*/ 2147483647 h 84"/>
              <a:gd name="T34" fmla="*/ 2147483647 w 92"/>
              <a:gd name="T35" fmla="*/ 2147483647 h 84"/>
              <a:gd name="T36" fmla="*/ 2147483647 w 92"/>
              <a:gd name="T37" fmla="*/ 2147483647 h 84"/>
              <a:gd name="T38" fmla="*/ 2147483647 w 92"/>
              <a:gd name="T39" fmla="*/ 2147483647 h 84"/>
              <a:gd name="T40" fmla="*/ 2147483647 w 92"/>
              <a:gd name="T41" fmla="*/ 2147483647 h 84"/>
              <a:gd name="T42" fmla="*/ 2147483647 w 92"/>
              <a:gd name="T43" fmla="*/ 2147483647 h 84"/>
              <a:gd name="T44" fmla="*/ 2147483647 w 92"/>
              <a:gd name="T45" fmla="*/ 2147483647 h 84"/>
              <a:gd name="T46" fmla="*/ 2147483647 w 92"/>
              <a:gd name="T47" fmla="*/ 2147483647 h 84"/>
              <a:gd name="T48" fmla="*/ 2147483647 w 92"/>
              <a:gd name="T49" fmla="*/ 2147483647 h 84"/>
              <a:gd name="T50" fmla="*/ 2147483647 w 92"/>
              <a:gd name="T51" fmla="*/ 2147483647 h 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84"/>
              <a:gd name="T80" fmla="*/ 92 w 92"/>
              <a:gd name="T81" fmla="*/ 84 h 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84">
                <a:moveTo>
                  <a:pt x="13" y="10"/>
                </a:moveTo>
                <a:cubicBezTo>
                  <a:pt x="13" y="3"/>
                  <a:pt x="38" y="0"/>
                  <a:pt x="40" y="6"/>
                </a:cubicBezTo>
                <a:cubicBezTo>
                  <a:pt x="41" y="9"/>
                  <a:pt x="45" y="6"/>
                  <a:pt x="46" y="8"/>
                </a:cubicBezTo>
                <a:cubicBezTo>
                  <a:pt x="48" y="11"/>
                  <a:pt x="50" y="8"/>
                  <a:pt x="52" y="9"/>
                </a:cubicBezTo>
                <a:cubicBezTo>
                  <a:pt x="56" y="10"/>
                  <a:pt x="56" y="15"/>
                  <a:pt x="61" y="11"/>
                </a:cubicBezTo>
                <a:cubicBezTo>
                  <a:pt x="64" y="8"/>
                  <a:pt x="66" y="12"/>
                  <a:pt x="67" y="20"/>
                </a:cubicBezTo>
                <a:cubicBezTo>
                  <a:pt x="68" y="27"/>
                  <a:pt x="75" y="6"/>
                  <a:pt x="75" y="24"/>
                </a:cubicBezTo>
                <a:cubicBezTo>
                  <a:pt x="75" y="25"/>
                  <a:pt x="78" y="21"/>
                  <a:pt x="78" y="21"/>
                </a:cubicBezTo>
                <a:cubicBezTo>
                  <a:pt x="79" y="22"/>
                  <a:pt x="80" y="23"/>
                  <a:pt x="85" y="24"/>
                </a:cubicBezTo>
                <a:cubicBezTo>
                  <a:pt x="88" y="23"/>
                  <a:pt x="87" y="29"/>
                  <a:pt x="87" y="32"/>
                </a:cubicBezTo>
                <a:cubicBezTo>
                  <a:pt x="85" y="35"/>
                  <a:pt x="84" y="39"/>
                  <a:pt x="85" y="41"/>
                </a:cubicBezTo>
                <a:lnTo>
                  <a:pt x="88" y="44"/>
                </a:lnTo>
                <a:cubicBezTo>
                  <a:pt x="91" y="45"/>
                  <a:pt x="92" y="53"/>
                  <a:pt x="87" y="55"/>
                </a:cubicBezTo>
                <a:cubicBezTo>
                  <a:pt x="88" y="58"/>
                  <a:pt x="88" y="61"/>
                  <a:pt x="84" y="61"/>
                </a:cubicBezTo>
                <a:cubicBezTo>
                  <a:pt x="85" y="62"/>
                  <a:pt x="87" y="65"/>
                  <a:pt x="82" y="69"/>
                </a:cubicBezTo>
                <a:cubicBezTo>
                  <a:pt x="79" y="75"/>
                  <a:pt x="80" y="74"/>
                  <a:pt x="79" y="78"/>
                </a:cubicBezTo>
                <a:cubicBezTo>
                  <a:pt x="78" y="84"/>
                  <a:pt x="69" y="77"/>
                  <a:pt x="64" y="76"/>
                </a:cubicBezTo>
                <a:cubicBezTo>
                  <a:pt x="62" y="75"/>
                  <a:pt x="59" y="73"/>
                  <a:pt x="54" y="70"/>
                </a:cubicBezTo>
                <a:cubicBezTo>
                  <a:pt x="50" y="68"/>
                  <a:pt x="47" y="61"/>
                  <a:pt x="47" y="58"/>
                </a:cubicBezTo>
                <a:cubicBezTo>
                  <a:pt x="42" y="33"/>
                  <a:pt x="41" y="56"/>
                  <a:pt x="36" y="47"/>
                </a:cubicBezTo>
                <a:cubicBezTo>
                  <a:pt x="33" y="55"/>
                  <a:pt x="31" y="47"/>
                  <a:pt x="31" y="43"/>
                </a:cubicBezTo>
                <a:cubicBezTo>
                  <a:pt x="31" y="41"/>
                  <a:pt x="31" y="38"/>
                  <a:pt x="30" y="39"/>
                </a:cubicBezTo>
                <a:cubicBezTo>
                  <a:pt x="24" y="45"/>
                  <a:pt x="19" y="38"/>
                  <a:pt x="17" y="38"/>
                </a:cubicBezTo>
                <a:cubicBezTo>
                  <a:pt x="13" y="39"/>
                  <a:pt x="13" y="36"/>
                  <a:pt x="13" y="31"/>
                </a:cubicBezTo>
                <a:cubicBezTo>
                  <a:pt x="13" y="27"/>
                  <a:pt x="8" y="26"/>
                  <a:pt x="7" y="26"/>
                </a:cubicBezTo>
                <a:cubicBezTo>
                  <a:pt x="3" y="26"/>
                  <a:pt x="0" y="14"/>
                  <a:pt x="13" y="10"/>
                </a:cubicBezTo>
                <a:close/>
              </a:path>
            </a:pathLst>
          </a:custGeom>
          <a:pattFill prst="pct20">
            <a:fgClr>
              <a:srgbClr val="FFFF00"/>
            </a:fgClr>
            <a:bgClr>
              <a:schemeClr val="bg2"/>
            </a:bgClr>
          </a:pattFill>
          <a:ln w="9525">
            <a:solidFill>
              <a:srgbClr val="FFFF00"/>
            </a:solidFill>
            <a:round/>
            <a:headEnd/>
            <a:tailEnd/>
          </a:ln>
        </p:spPr>
        <p:txBody>
          <a:bodyPr/>
          <a:lstStyle/>
          <a:p>
            <a:endParaRPr lang="id-ID"/>
          </a:p>
        </p:txBody>
      </p:sp>
      <p:sp>
        <p:nvSpPr>
          <p:cNvPr id="24650" name="Freeform 72"/>
          <p:cNvSpPr>
            <a:spLocks/>
          </p:cNvSpPr>
          <p:nvPr/>
        </p:nvSpPr>
        <p:spPr bwMode="auto">
          <a:xfrm>
            <a:off x="3854450" y="4692650"/>
            <a:ext cx="1606550" cy="1536700"/>
          </a:xfrm>
          <a:custGeom>
            <a:avLst/>
            <a:gdLst>
              <a:gd name="T0" fmla="*/ 2147483647 w 1012"/>
              <a:gd name="T1" fmla="*/ 2147483647 h 968"/>
              <a:gd name="T2" fmla="*/ 2147483647 w 1012"/>
              <a:gd name="T3" fmla="*/ 2147483647 h 968"/>
              <a:gd name="T4" fmla="*/ 2147483647 w 1012"/>
              <a:gd name="T5" fmla="*/ 2147483647 h 968"/>
              <a:gd name="T6" fmla="*/ 2147483647 w 1012"/>
              <a:gd name="T7" fmla="*/ 2147483647 h 968"/>
              <a:gd name="T8" fmla="*/ 2147483647 w 1012"/>
              <a:gd name="T9" fmla="*/ 2147483647 h 968"/>
              <a:gd name="T10" fmla="*/ 2147483647 w 1012"/>
              <a:gd name="T11" fmla="*/ 2147483647 h 968"/>
              <a:gd name="T12" fmla="*/ 2147483647 w 1012"/>
              <a:gd name="T13" fmla="*/ 2147483647 h 968"/>
              <a:gd name="T14" fmla="*/ 2147483647 w 1012"/>
              <a:gd name="T15" fmla="*/ 2147483647 h 968"/>
              <a:gd name="T16" fmla="*/ 2147483647 w 1012"/>
              <a:gd name="T17" fmla="*/ 2147483647 h 968"/>
              <a:gd name="T18" fmla="*/ 2147483647 w 1012"/>
              <a:gd name="T19" fmla="*/ 2147483647 h 968"/>
              <a:gd name="T20" fmla="*/ 2147483647 w 1012"/>
              <a:gd name="T21" fmla="*/ 2147483647 h 968"/>
              <a:gd name="T22" fmla="*/ 2147483647 w 1012"/>
              <a:gd name="T23" fmla="*/ 2147483647 h 968"/>
              <a:gd name="T24" fmla="*/ 2147483647 w 1012"/>
              <a:gd name="T25" fmla="*/ 2147483647 h 968"/>
              <a:gd name="T26" fmla="*/ 2147483647 w 1012"/>
              <a:gd name="T27" fmla="*/ 2147483647 h 968"/>
              <a:gd name="T28" fmla="*/ 2147483647 w 1012"/>
              <a:gd name="T29" fmla="*/ 2147483647 h 968"/>
              <a:gd name="T30" fmla="*/ 2147483647 w 1012"/>
              <a:gd name="T31" fmla="*/ 2147483647 h 968"/>
              <a:gd name="T32" fmla="*/ 2147483647 w 1012"/>
              <a:gd name="T33" fmla="*/ 2147483647 h 968"/>
              <a:gd name="T34" fmla="*/ 2147483647 w 1012"/>
              <a:gd name="T35" fmla="*/ 2147483647 h 968"/>
              <a:gd name="T36" fmla="*/ 2147483647 w 1012"/>
              <a:gd name="T37" fmla="*/ 2147483647 h 968"/>
              <a:gd name="T38" fmla="*/ 2147483647 w 1012"/>
              <a:gd name="T39" fmla="*/ 2147483647 h 968"/>
              <a:gd name="T40" fmla="*/ 2147483647 w 1012"/>
              <a:gd name="T41" fmla="*/ 2147483647 h 968"/>
              <a:gd name="T42" fmla="*/ 2147483647 w 1012"/>
              <a:gd name="T43" fmla="*/ 2147483647 h 968"/>
              <a:gd name="T44" fmla="*/ 2147483647 w 1012"/>
              <a:gd name="T45" fmla="*/ 2147483647 h 968"/>
              <a:gd name="T46" fmla="*/ 0 w 1012"/>
              <a:gd name="T47" fmla="*/ 2147483647 h 968"/>
              <a:gd name="T48" fmla="*/ 2147483647 w 1012"/>
              <a:gd name="T49" fmla="*/ 2147483647 h 968"/>
              <a:gd name="T50" fmla="*/ 2147483647 w 1012"/>
              <a:gd name="T51" fmla="*/ 2147483647 h 968"/>
              <a:gd name="T52" fmla="*/ 2147483647 w 1012"/>
              <a:gd name="T53" fmla="*/ 2147483647 h 968"/>
              <a:gd name="T54" fmla="*/ 2147483647 w 1012"/>
              <a:gd name="T55" fmla="*/ 2147483647 h 968"/>
              <a:gd name="T56" fmla="*/ 2147483647 w 1012"/>
              <a:gd name="T57" fmla="*/ 2147483647 h 968"/>
              <a:gd name="T58" fmla="*/ 2147483647 w 1012"/>
              <a:gd name="T59" fmla="*/ 2147483647 h 968"/>
              <a:gd name="T60" fmla="*/ 2147483647 w 1012"/>
              <a:gd name="T61" fmla="*/ 2147483647 h 968"/>
              <a:gd name="T62" fmla="*/ 2147483647 w 1012"/>
              <a:gd name="T63" fmla="*/ 2147483647 h 9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2"/>
              <a:gd name="T97" fmla="*/ 0 h 968"/>
              <a:gd name="T98" fmla="*/ 1012 w 1012"/>
              <a:gd name="T99" fmla="*/ 968 h 9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2" h="968">
                <a:moveTo>
                  <a:pt x="884" y="10"/>
                </a:moveTo>
                <a:cubicBezTo>
                  <a:pt x="925" y="52"/>
                  <a:pt x="942" y="141"/>
                  <a:pt x="936" y="188"/>
                </a:cubicBezTo>
                <a:lnTo>
                  <a:pt x="948" y="335"/>
                </a:lnTo>
                <a:cubicBezTo>
                  <a:pt x="942" y="413"/>
                  <a:pt x="907" y="419"/>
                  <a:pt x="861" y="413"/>
                </a:cubicBezTo>
                <a:cubicBezTo>
                  <a:pt x="774" y="403"/>
                  <a:pt x="733" y="382"/>
                  <a:pt x="628" y="351"/>
                </a:cubicBezTo>
                <a:cubicBezTo>
                  <a:pt x="570" y="340"/>
                  <a:pt x="535" y="319"/>
                  <a:pt x="535" y="356"/>
                </a:cubicBezTo>
                <a:cubicBezTo>
                  <a:pt x="541" y="372"/>
                  <a:pt x="640" y="366"/>
                  <a:pt x="727" y="408"/>
                </a:cubicBezTo>
                <a:cubicBezTo>
                  <a:pt x="797" y="440"/>
                  <a:pt x="826" y="544"/>
                  <a:pt x="675" y="560"/>
                </a:cubicBezTo>
                <a:cubicBezTo>
                  <a:pt x="558" y="555"/>
                  <a:pt x="454" y="518"/>
                  <a:pt x="355" y="445"/>
                </a:cubicBezTo>
                <a:lnTo>
                  <a:pt x="145" y="314"/>
                </a:lnTo>
                <a:cubicBezTo>
                  <a:pt x="111" y="303"/>
                  <a:pt x="81" y="314"/>
                  <a:pt x="111" y="335"/>
                </a:cubicBezTo>
                <a:cubicBezTo>
                  <a:pt x="151" y="340"/>
                  <a:pt x="145" y="366"/>
                  <a:pt x="134" y="377"/>
                </a:cubicBezTo>
                <a:lnTo>
                  <a:pt x="111" y="392"/>
                </a:lnTo>
                <a:cubicBezTo>
                  <a:pt x="93" y="403"/>
                  <a:pt x="99" y="408"/>
                  <a:pt x="111" y="413"/>
                </a:cubicBezTo>
                <a:lnTo>
                  <a:pt x="180" y="408"/>
                </a:lnTo>
                <a:cubicBezTo>
                  <a:pt x="250" y="413"/>
                  <a:pt x="308" y="429"/>
                  <a:pt x="361" y="466"/>
                </a:cubicBezTo>
                <a:lnTo>
                  <a:pt x="518" y="596"/>
                </a:lnTo>
                <a:cubicBezTo>
                  <a:pt x="564" y="633"/>
                  <a:pt x="646" y="628"/>
                  <a:pt x="739" y="581"/>
                </a:cubicBezTo>
                <a:cubicBezTo>
                  <a:pt x="808" y="539"/>
                  <a:pt x="878" y="497"/>
                  <a:pt x="936" y="450"/>
                </a:cubicBezTo>
                <a:cubicBezTo>
                  <a:pt x="995" y="424"/>
                  <a:pt x="1006" y="460"/>
                  <a:pt x="1012" y="549"/>
                </a:cubicBezTo>
                <a:cubicBezTo>
                  <a:pt x="1000" y="628"/>
                  <a:pt x="983" y="691"/>
                  <a:pt x="925" y="769"/>
                </a:cubicBezTo>
                <a:cubicBezTo>
                  <a:pt x="913" y="821"/>
                  <a:pt x="872" y="842"/>
                  <a:pt x="814" y="848"/>
                </a:cubicBezTo>
                <a:cubicBezTo>
                  <a:pt x="698" y="837"/>
                  <a:pt x="593" y="806"/>
                  <a:pt x="494" y="780"/>
                </a:cubicBezTo>
                <a:cubicBezTo>
                  <a:pt x="361" y="722"/>
                  <a:pt x="244" y="696"/>
                  <a:pt x="134" y="607"/>
                </a:cubicBezTo>
                <a:cubicBezTo>
                  <a:pt x="81" y="581"/>
                  <a:pt x="76" y="617"/>
                  <a:pt x="105" y="659"/>
                </a:cubicBezTo>
                <a:cubicBezTo>
                  <a:pt x="174" y="722"/>
                  <a:pt x="250" y="769"/>
                  <a:pt x="349" y="816"/>
                </a:cubicBezTo>
                <a:cubicBezTo>
                  <a:pt x="395" y="837"/>
                  <a:pt x="419" y="910"/>
                  <a:pt x="349" y="942"/>
                </a:cubicBezTo>
                <a:cubicBezTo>
                  <a:pt x="308" y="958"/>
                  <a:pt x="256" y="968"/>
                  <a:pt x="209" y="963"/>
                </a:cubicBezTo>
                <a:cubicBezTo>
                  <a:pt x="198" y="958"/>
                  <a:pt x="186" y="952"/>
                  <a:pt x="186" y="942"/>
                </a:cubicBezTo>
                <a:cubicBezTo>
                  <a:pt x="174" y="921"/>
                  <a:pt x="169" y="921"/>
                  <a:pt x="151" y="900"/>
                </a:cubicBezTo>
                <a:cubicBezTo>
                  <a:pt x="128" y="884"/>
                  <a:pt x="71" y="875"/>
                  <a:pt x="56" y="863"/>
                </a:cubicBezTo>
                <a:cubicBezTo>
                  <a:pt x="56" y="863"/>
                  <a:pt x="20" y="830"/>
                  <a:pt x="61" y="830"/>
                </a:cubicBezTo>
                <a:cubicBezTo>
                  <a:pt x="102" y="830"/>
                  <a:pt x="169" y="848"/>
                  <a:pt x="204" y="884"/>
                </a:cubicBezTo>
                <a:cubicBezTo>
                  <a:pt x="209" y="895"/>
                  <a:pt x="221" y="895"/>
                  <a:pt x="244" y="900"/>
                </a:cubicBezTo>
                <a:cubicBezTo>
                  <a:pt x="273" y="895"/>
                  <a:pt x="285" y="900"/>
                  <a:pt x="302" y="884"/>
                </a:cubicBezTo>
                <a:cubicBezTo>
                  <a:pt x="314" y="863"/>
                  <a:pt x="250" y="832"/>
                  <a:pt x="204" y="821"/>
                </a:cubicBezTo>
                <a:cubicBezTo>
                  <a:pt x="93" y="790"/>
                  <a:pt x="23" y="717"/>
                  <a:pt x="6" y="628"/>
                </a:cubicBezTo>
                <a:cubicBezTo>
                  <a:pt x="6" y="565"/>
                  <a:pt x="6" y="544"/>
                  <a:pt x="64" y="528"/>
                </a:cubicBezTo>
                <a:cubicBezTo>
                  <a:pt x="163" y="513"/>
                  <a:pt x="285" y="602"/>
                  <a:pt x="459" y="691"/>
                </a:cubicBezTo>
                <a:cubicBezTo>
                  <a:pt x="576" y="743"/>
                  <a:pt x="692" y="774"/>
                  <a:pt x="820" y="769"/>
                </a:cubicBezTo>
                <a:cubicBezTo>
                  <a:pt x="808" y="753"/>
                  <a:pt x="803" y="738"/>
                  <a:pt x="814" y="712"/>
                </a:cubicBezTo>
                <a:cubicBezTo>
                  <a:pt x="843" y="654"/>
                  <a:pt x="884" y="602"/>
                  <a:pt x="931" y="549"/>
                </a:cubicBezTo>
                <a:cubicBezTo>
                  <a:pt x="919" y="544"/>
                  <a:pt x="907" y="549"/>
                  <a:pt x="907" y="539"/>
                </a:cubicBezTo>
                <a:cubicBezTo>
                  <a:pt x="855" y="581"/>
                  <a:pt x="797" y="623"/>
                  <a:pt x="733" y="659"/>
                </a:cubicBezTo>
                <a:cubicBezTo>
                  <a:pt x="657" y="691"/>
                  <a:pt x="587" y="696"/>
                  <a:pt x="506" y="680"/>
                </a:cubicBezTo>
                <a:cubicBezTo>
                  <a:pt x="436" y="649"/>
                  <a:pt x="372" y="607"/>
                  <a:pt x="320" y="560"/>
                </a:cubicBezTo>
                <a:cubicBezTo>
                  <a:pt x="285" y="513"/>
                  <a:pt x="198" y="497"/>
                  <a:pt x="99" y="502"/>
                </a:cubicBezTo>
                <a:cubicBezTo>
                  <a:pt x="23" y="508"/>
                  <a:pt x="0" y="476"/>
                  <a:pt x="0" y="387"/>
                </a:cubicBezTo>
                <a:cubicBezTo>
                  <a:pt x="0" y="351"/>
                  <a:pt x="0" y="319"/>
                  <a:pt x="23" y="288"/>
                </a:cubicBezTo>
                <a:cubicBezTo>
                  <a:pt x="52" y="251"/>
                  <a:pt x="81" y="251"/>
                  <a:pt x="128" y="262"/>
                </a:cubicBezTo>
                <a:cubicBezTo>
                  <a:pt x="233" y="272"/>
                  <a:pt x="314" y="303"/>
                  <a:pt x="372" y="345"/>
                </a:cubicBezTo>
                <a:cubicBezTo>
                  <a:pt x="425" y="387"/>
                  <a:pt x="506" y="434"/>
                  <a:pt x="564" y="460"/>
                </a:cubicBezTo>
                <a:cubicBezTo>
                  <a:pt x="593" y="476"/>
                  <a:pt x="628" y="481"/>
                  <a:pt x="646" y="476"/>
                </a:cubicBezTo>
                <a:cubicBezTo>
                  <a:pt x="669" y="466"/>
                  <a:pt x="675" y="445"/>
                  <a:pt x="657" y="434"/>
                </a:cubicBezTo>
                <a:cubicBezTo>
                  <a:pt x="553" y="419"/>
                  <a:pt x="494" y="403"/>
                  <a:pt x="459" y="372"/>
                </a:cubicBezTo>
                <a:cubicBezTo>
                  <a:pt x="454" y="330"/>
                  <a:pt x="442" y="314"/>
                  <a:pt x="494" y="298"/>
                </a:cubicBezTo>
                <a:cubicBezTo>
                  <a:pt x="675" y="283"/>
                  <a:pt x="704" y="303"/>
                  <a:pt x="820" y="319"/>
                </a:cubicBezTo>
                <a:cubicBezTo>
                  <a:pt x="838" y="330"/>
                  <a:pt x="861" y="283"/>
                  <a:pt x="849" y="256"/>
                </a:cubicBezTo>
                <a:cubicBezTo>
                  <a:pt x="838" y="173"/>
                  <a:pt x="808" y="94"/>
                  <a:pt x="727" y="47"/>
                </a:cubicBezTo>
                <a:cubicBezTo>
                  <a:pt x="727" y="47"/>
                  <a:pt x="727" y="47"/>
                  <a:pt x="727" y="47"/>
                </a:cubicBezTo>
                <a:cubicBezTo>
                  <a:pt x="733" y="47"/>
                  <a:pt x="739" y="47"/>
                  <a:pt x="739" y="42"/>
                </a:cubicBezTo>
                <a:cubicBezTo>
                  <a:pt x="808" y="16"/>
                  <a:pt x="826" y="31"/>
                  <a:pt x="872" y="5"/>
                </a:cubicBezTo>
                <a:cubicBezTo>
                  <a:pt x="878" y="5"/>
                  <a:pt x="878" y="5"/>
                  <a:pt x="878" y="0"/>
                </a:cubicBezTo>
                <a:cubicBezTo>
                  <a:pt x="878" y="5"/>
                  <a:pt x="878" y="5"/>
                  <a:pt x="884" y="10"/>
                </a:cubicBezTo>
                <a:close/>
              </a:path>
            </a:pathLst>
          </a:custGeom>
          <a:gradFill rotWithShape="1">
            <a:gsLst>
              <a:gs pos="0">
                <a:srgbClr val="2F7618"/>
              </a:gs>
              <a:gs pos="50000">
                <a:srgbClr val="66FF33"/>
              </a:gs>
              <a:gs pos="100000">
                <a:srgbClr val="2F7618"/>
              </a:gs>
            </a:gsLst>
            <a:lin ang="18900000" scaled="1"/>
          </a:gradFill>
          <a:ln w="0">
            <a:noFill/>
            <a:round/>
            <a:headEnd/>
            <a:tailEnd/>
          </a:ln>
        </p:spPr>
        <p:txBody>
          <a:bodyPr/>
          <a:lstStyle/>
          <a:p>
            <a:endParaRPr lang="id-ID"/>
          </a:p>
        </p:txBody>
      </p:sp>
      <p:sp>
        <p:nvSpPr>
          <p:cNvPr id="24651" name="Freeform 73"/>
          <p:cNvSpPr>
            <a:spLocks/>
          </p:cNvSpPr>
          <p:nvPr/>
        </p:nvSpPr>
        <p:spPr bwMode="auto">
          <a:xfrm>
            <a:off x="3779838" y="3862388"/>
            <a:ext cx="1504950" cy="987425"/>
          </a:xfrm>
          <a:custGeom>
            <a:avLst/>
            <a:gdLst>
              <a:gd name="T0" fmla="*/ 2147483647 w 163"/>
              <a:gd name="T1" fmla="*/ 2147483647 h 119"/>
              <a:gd name="T2" fmla="*/ 2147483647 w 163"/>
              <a:gd name="T3" fmla="*/ 2147483647 h 119"/>
              <a:gd name="T4" fmla="*/ 2147483647 w 163"/>
              <a:gd name="T5" fmla="*/ 2147483647 h 119"/>
              <a:gd name="T6" fmla="*/ 2147483647 w 163"/>
              <a:gd name="T7" fmla="*/ 2147483647 h 119"/>
              <a:gd name="T8" fmla="*/ 0 w 163"/>
              <a:gd name="T9" fmla="*/ 2147483647 h 119"/>
              <a:gd name="T10" fmla="*/ 2147483647 w 163"/>
              <a:gd name="T11" fmla="*/ 2147483647 h 119"/>
              <a:gd name="T12" fmla="*/ 2147483647 w 163"/>
              <a:gd name="T13" fmla="*/ 2147483647 h 119"/>
              <a:gd name="T14" fmla="*/ 2147483647 w 163"/>
              <a:gd name="T15" fmla="*/ 2147483647 h 119"/>
              <a:gd name="T16" fmla="*/ 2147483647 w 163"/>
              <a:gd name="T17" fmla="*/ 2147483647 h 119"/>
              <a:gd name="T18" fmla="*/ 2147483647 w 163"/>
              <a:gd name="T19" fmla="*/ 2147483647 h 119"/>
              <a:gd name="T20" fmla="*/ 2147483647 w 163"/>
              <a:gd name="T21" fmla="*/ 2147483647 h 119"/>
              <a:gd name="T22" fmla="*/ 2147483647 w 163"/>
              <a:gd name="T23" fmla="*/ 2147483647 h 119"/>
              <a:gd name="T24" fmla="*/ 2147483647 w 163"/>
              <a:gd name="T25" fmla="*/ 2147483647 h 119"/>
              <a:gd name="T26" fmla="*/ 2147483647 w 163"/>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119"/>
              <a:gd name="T44" fmla="*/ 163 w 163"/>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119">
                <a:moveTo>
                  <a:pt x="158" y="101"/>
                </a:moveTo>
                <a:cubicBezTo>
                  <a:pt x="150" y="106"/>
                  <a:pt x="147" y="103"/>
                  <a:pt x="135" y="108"/>
                </a:cubicBezTo>
                <a:cubicBezTo>
                  <a:pt x="130" y="111"/>
                  <a:pt x="123" y="100"/>
                  <a:pt x="110" y="107"/>
                </a:cubicBezTo>
                <a:cubicBezTo>
                  <a:pt x="99" y="113"/>
                  <a:pt x="86" y="119"/>
                  <a:pt x="66" y="119"/>
                </a:cubicBezTo>
                <a:cubicBezTo>
                  <a:pt x="27" y="119"/>
                  <a:pt x="1" y="103"/>
                  <a:pt x="0" y="68"/>
                </a:cubicBezTo>
                <a:cubicBezTo>
                  <a:pt x="0" y="33"/>
                  <a:pt x="23" y="0"/>
                  <a:pt x="70" y="1"/>
                </a:cubicBezTo>
                <a:cubicBezTo>
                  <a:pt x="70" y="1"/>
                  <a:pt x="70" y="1"/>
                  <a:pt x="70" y="1"/>
                </a:cubicBezTo>
                <a:cubicBezTo>
                  <a:pt x="62" y="1"/>
                  <a:pt x="60" y="13"/>
                  <a:pt x="60" y="19"/>
                </a:cubicBezTo>
                <a:cubicBezTo>
                  <a:pt x="60" y="20"/>
                  <a:pt x="60" y="20"/>
                  <a:pt x="60" y="21"/>
                </a:cubicBezTo>
                <a:cubicBezTo>
                  <a:pt x="48" y="15"/>
                  <a:pt x="32" y="28"/>
                  <a:pt x="32" y="44"/>
                </a:cubicBezTo>
                <a:cubicBezTo>
                  <a:pt x="32" y="48"/>
                  <a:pt x="36" y="53"/>
                  <a:pt x="35" y="57"/>
                </a:cubicBezTo>
                <a:cubicBezTo>
                  <a:pt x="31" y="76"/>
                  <a:pt x="36" y="89"/>
                  <a:pt x="70" y="91"/>
                </a:cubicBezTo>
                <a:cubicBezTo>
                  <a:pt x="83" y="91"/>
                  <a:pt x="95" y="89"/>
                  <a:pt x="107" y="86"/>
                </a:cubicBezTo>
                <a:cubicBezTo>
                  <a:pt x="132" y="79"/>
                  <a:pt x="163" y="101"/>
                  <a:pt x="158" y="101"/>
                </a:cubicBezTo>
                <a:close/>
              </a:path>
            </a:pathLst>
          </a:custGeom>
          <a:gradFill rotWithShape="1">
            <a:gsLst>
              <a:gs pos="0">
                <a:srgbClr val="CCFF33"/>
              </a:gs>
              <a:gs pos="100000">
                <a:srgbClr val="889907"/>
              </a:gs>
            </a:gsLst>
            <a:path path="rect">
              <a:fillToRect l="50000" t="50000" r="50000" b="50000"/>
            </a:path>
          </a:gradFill>
          <a:ln w="0">
            <a:noFill/>
            <a:round/>
            <a:headEnd/>
            <a:tailEnd/>
          </a:ln>
        </p:spPr>
        <p:txBody>
          <a:bodyPr/>
          <a:lstStyle/>
          <a:p>
            <a:endParaRPr lang="id-ID"/>
          </a:p>
        </p:txBody>
      </p:sp>
      <p:sp>
        <p:nvSpPr>
          <p:cNvPr id="47178" name="Rectangle 74"/>
          <p:cNvSpPr>
            <a:spLocks noChangeArrowheads="1"/>
          </p:cNvSpPr>
          <p:nvPr/>
        </p:nvSpPr>
        <p:spPr bwMode="auto">
          <a:xfrm>
            <a:off x="1828800" y="1074738"/>
            <a:ext cx="609600" cy="244475"/>
          </a:xfrm>
          <a:prstGeom prst="rect">
            <a:avLst/>
          </a:prstGeom>
          <a:noFill/>
          <a:ln w="9525">
            <a:noFill/>
            <a:miter lim="800000"/>
            <a:headEnd/>
            <a:tailEnd/>
          </a:ln>
        </p:spPr>
        <p:txBody>
          <a:bodyPr wrap="none" anchor="ctr"/>
          <a:lstStyle/>
          <a:p>
            <a:pPr algn="ctr"/>
            <a:r>
              <a:rPr lang="en-US" sz="1600" b="1"/>
              <a:t>FOOD</a:t>
            </a:r>
          </a:p>
        </p:txBody>
      </p:sp>
      <p:sp>
        <p:nvSpPr>
          <p:cNvPr id="47179" name="Freeform 75"/>
          <p:cNvSpPr>
            <a:spLocks/>
          </p:cNvSpPr>
          <p:nvPr/>
        </p:nvSpPr>
        <p:spPr bwMode="auto">
          <a:xfrm>
            <a:off x="2209800" y="1166813"/>
            <a:ext cx="152400" cy="152400"/>
          </a:xfrm>
          <a:custGeom>
            <a:avLst/>
            <a:gdLst>
              <a:gd name="T0" fmla="*/ 2147483647 w 101"/>
              <a:gd name="T1" fmla="*/ 2147483647 h 92"/>
              <a:gd name="T2" fmla="*/ 2147483647 w 101"/>
              <a:gd name="T3" fmla="*/ 2147483647 h 92"/>
              <a:gd name="T4" fmla="*/ 2147483647 w 101"/>
              <a:gd name="T5" fmla="*/ 0 h 92"/>
              <a:gd name="T6" fmla="*/ 2147483647 w 101"/>
              <a:gd name="T7" fmla="*/ 2147483647 h 92"/>
              <a:gd name="T8" fmla="*/ 2147483647 w 101"/>
              <a:gd name="T9" fmla="*/ 2147483647 h 92"/>
              <a:gd name="T10" fmla="*/ 2147483647 w 101"/>
              <a:gd name="T11" fmla="*/ 2147483647 h 92"/>
              <a:gd name="T12" fmla="*/ 2147483647 w 101"/>
              <a:gd name="T13" fmla="*/ 2147483647 h 92"/>
              <a:gd name="T14" fmla="*/ 2147483647 w 101"/>
              <a:gd name="T15" fmla="*/ 2147483647 h 92"/>
              <a:gd name="T16" fmla="*/ 2147483647 w 101"/>
              <a:gd name="T17" fmla="*/ 2147483647 h 92"/>
              <a:gd name="T18" fmla="*/ 2147483647 w 101"/>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2"/>
              <a:gd name="T32" fmla="*/ 101 w 101"/>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2">
                <a:moveTo>
                  <a:pt x="21" y="52"/>
                </a:moveTo>
                <a:cubicBezTo>
                  <a:pt x="10" y="35"/>
                  <a:pt x="0" y="16"/>
                  <a:pt x="25" y="8"/>
                </a:cubicBezTo>
                <a:cubicBezTo>
                  <a:pt x="35" y="38"/>
                  <a:pt x="50" y="5"/>
                  <a:pt x="65" y="0"/>
                </a:cubicBezTo>
                <a:cubicBezTo>
                  <a:pt x="71" y="25"/>
                  <a:pt x="72" y="9"/>
                  <a:pt x="93" y="16"/>
                </a:cubicBezTo>
                <a:cubicBezTo>
                  <a:pt x="86" y="36"/>
                  <a:pt x="88" y="24"/>
                  <a:pt x="97" y="52"/>
                </a:cubicBezTo>
                <a:cubicBezTo>
                  <a:pt x="98" y="56"/>
                  <a:pt x="101" y="64"/>
                  <a:pt x="101" y="64"/>
                </a:cubicBezTo>
                <a:cubicBezTo>
                  <a:pt x="92" y="92"/>
                  <a:pt x="101" y="85"/>
                  <a:pt x="81" y="92"/>
                </a:cubicBezTo>
                <a:cubicBezTo>
                  <a:pt x="46" y="80"/>
                  <a:pt x="65" y="83"/>
                  <a:pt x="21" y="88"/>
                </a:cubicBezTo>
                <a:cubicBezTo>
                  <a:pt x="17" y="85"/>
                  <a:pt x="11" y="85"/>
                  <a:pt x="9" y="80"/>
                </a:cubicBezTo>
                <a:cubicBezTo>
                  <a:pt x="7" y="75"/>
                  <a:pt x="14" y="52"/>
                  <a:pt x="21" y="52"/>
                </a:cubicBezTo>
                <a:close/>
              </a:path>
            </a:pathLst>
          </a:custGeom>
          <a:gradFill rotWithShape="1">
            <a:gsLst>
              <a:gs pos="0">
                <a:srgbClr val="9900CC"/>
              </a:gs>
              <a:gs pos="100000">
                <a:srgbClr val="FFFF00"/>
              </a:gs>
            </a:gsLst>
            <a:path path="rect">
              <a:fillToRect l="50000" t="50000" r="50000" b="50000"/>
            </a:path>
          </a:gradFill>
          <a:ln w="38100">
            <a:solidFill>
              <a:srgbClr val="E33A05"/>
            </a:solidFill>
            <a:prstDash val="sysDot"/>
            <a:round/>
            <a:headEnd/>
            <a:tailEnd/>
          </a:ln>
        </p:spPr>
        <p:txBody>
          <a:bodyPr/>
          <a:lstStyle/>
          <a:p>
            <a:endParaRPr lang="id-ID"/>
          </a:p>
        </p:txBody>
      </p:sp>
      <p:sp>
        <p:nvSpPr>
          <p:cNvPr id="47180" name="Freeform 76"/>
          <p:cNvSpPr>
            <a:spLocks/>
          </p:cNvSpPr>
          <p:nvPr/>
        </p:nvSpPr>
        <p:spPr bwMode="auto">
          <a:xfrm>
            <a:off x="3625850" y="1236663"/>
            <a:ext cx="152400" cy="133350"/>
          </a:xfrm>
          <a:custGeom>
            <a:avLst/>
            <a:gdLst>
              <a:gd name="T0" fmla="*/ 2147483647 w 101"/>
              <a:gd name="T1" fmla="*/ 2147483647 h 92"/>
              <a:gd name="T2" fmla="*/ 2147483647 w 101"/>
              <a:gd name="T3" fmla="*/ 2147483647 h 92"/>
              <a:gd name="T4" fmla="*/ 2147483647 w 101"/>
              <a:gd name="T5" fmla="*/ 0 h 92"/>
              <a:gd name="T6" fmla="*/ 2147483647 w 101"/>
              <a:gd name="T7" fmla="*/ 2147483647 h 92"/>
              <a:gd name="T8" fmla="*/ 2147483647 w 101"/>
              <a:gd name="T9" fmla="*/ 2147483647 h 92"/>
              <a:gd name="T10" fmla="*/ 2147483647 w 101"/>
              <a:gd name="T11" fmla="*/ 2147483647 h 92"/>
              <a:gd name="T12" fmla="*/ 2147483647 w 101"/>
              <a:gd name="T13" fmla="*/ 2147483647 h 92"/>
              <a:gd name="T14" fmla="*/ 2147483647 w 101"/>
              <a:gd name="T15" fmla="*/ 2147483647 h 92"/>
              <a:gd name="T16" fmla="*/ 2147483647 w 101"/>
              <a:gd name="T17" fmla="*/ 2147483647 h 92"/>
              <a:gd name="T18" fmla="*/ 2147483647 w 101"/>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92"/>
              <a:gd name="T32" fmla="*/ 101 w 101"/>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92">
                <a:moveTo>
                  <a:pt x="21" y="52"/>
                </a:moveTo>
                <a:cubicBezTo>
                  <a:pt x="10" y="35"/>
                  <a:pt x="0" y="16"/>
                  <a:pt x="25" y="8"/>
                </a:cubicBezTo>
                <a:cubicBezTo>
                  <a:pt x="35" y="38"/>
                  <a:pt x="50" y="5"/>
                  <a:pt x="65" y="0"/>
                </a:cubicBezTo>
                <a:cubicBezTo>
                  <a:pt x="71" y="25"/>
                  <a:pt x="72" y="9"/>
                  <a:pt x="93" y="16"/>
                </a:cubicBezTo>
                <a:cubicBezTo>
                  <a:pt x="86" y="36"/>
                  <a:pt x="88" y="24"/>
                  <a:pt x="97" y="52"/>
                </a:cubicBezTo>
                <a:cubicBezTo>
                  <a:pt x="98" y="56"/>
                  <a:pt x="101" y="64"/>
                  <a:pt x="101" y="64"/>
                </a:cubicBezTo>
                <a:cubicBezTo>
                  <a:pt x="92" y="92"/>
                  <a:pt x="101" y="85"/>
                  <a:pt x="81" y="92"/>
                </a:cubicBezTo>
                <a:cubicBezTo>
                  <a:pt x="46" y="80"/>
                  <a:pt x="65" y="83"/>
                  <a:pt x="21" y="88"/>
                </a:cubicBezTo>
                <a:cubicBezTo>
                  <a:pt x="17" y="85"/>
                  <a:pt x="11" y="85"/>
                  <a:pt x="9" y="80"/>
                </a:cubicBezTo>
                <a:cubicBezTo>
                  <a:pt x="7" y="75"/>
                  <a:pt x="14" y="52"/>
                  <a:pt x="21" y="52"/>
                </a:cubicBezTo>
                <a:close/>
              </a:path>
            </a:pathLst>
          </a:custGeom>
          <a:gradFill rotWithShape="1">
            <a:gsLst>
              <a:gs pos="0">
                <a:srgbClr val="9900CC"/>
              </a:gs>
              <a:gs pos="100000">
                <a:srgbClr val="FFFF00"/>
              </a:gs>
            </a:gsLst>
            <a:path path="rect">
              <a:fillToRect l="50000" t="50000" r="50000" b="50000"/>
            </a:path>
          </a:gradFill>
          <a:ln w="38100">
            <a:solidFill>
              <a:srgbClr val="66FF33"/>
            </a:solidFill>
            <a:prstDash val="sysDot"/>
            <a:round/>
            <a:headEnd/>
            <a:tailEnd/>
          </a:ln>
        </p:spPr>
        <p:txBody>
          <a:bodyPr/>
          <a:lstStyle/>
          <a:p>
            <a:endParaRPr lang="id-ID"/>
          </a:p>
        </p:txBody>
      </p:sp>
      <p:sp>
        <p:nvSpPr>
          <p:cNvPr id="24655" name="Rectangle 77"/>
          <p:cNvSpPr>
            <a:spLocks noChangeArrowheads="1"/>
          </p:cNvSpPr>
          <p:nvPr/>
        </p:nvSpPr>
        <p:spPr bwMode="auto">
          <a:xfrm>
            <a:off x="5334000" y="481013"/>
            <a:ext cx="1219200" cy="304800"/>
          </a:xfrm>
          <a:prstGeom prst="rect">
            <a:avLst/>
          </a:prstGeom>
          <a:noFill/>
          <a:ln w="9525">
            <a:noFill/>
            <a:miter lim="800000"/>
            <a:headEnd/>
            <a:tailEnd/>
          </a:ln>
        </p:spPr>
        <p:txBody>
          <a:bodyPr wrap="none" anchor="ctr"/>
          <a:lstStyle/>
          <a:p>
            <a:pPr algn="ctr"/>
            <a:r>
              <a:rPr lang="en-US" sz="1400" b="1">
                <a:solidFill>
                  <a:srgbClr val="FFFF00"/>
                </a:solidFill>
              </a:rPr>
              <a:t>BRAIN</a:t>
            </a:r>
          </a:p>
        </p:txBody>
      </p:sp>
      <p:sp>
        <p:nvSpPr>
          <p:cNvPr id="24656" name="Line 78"/>
          <p:cNvSpPr>
            <a:spLocks noChangeShapeType="1"/>
          </p:cNvSpPr>
          <p:nvPr/>
        </p:nvSpPr>
        <p:spPr bwMode="auto">
          <a:xfrm>
            <a:off x="4876800" y="633413"/>
            <a:ext cx="762000" cy="0"/>
          </a:xfrm>
          <a:prstGeom prst="line">
            <a:avLst/>
          </a:prstGeom>
          <a:noFill/>
          <a:ln w="28575">
            <a:solidFill>
              <a:srgbClr val="66FF33"/>
            </a:solidFill>
            <a:prstDash val="sysDot"/>
            <a:round/>
            <a:headEnd type="triangle" w="med" len="med"/>
            <a:tailEnd/>
          </a:ln>
        </p:spPr>
        <p:txBody>
          <a:bodyPr/>
          <a:lstStyle/>
          <a:p>
            <a:endParaRPr lang="id-ID"/>
          </a:p>
        </p:txBody>
      </p:sp>
      <p:sp>
        <p:nvSpPr>
          <p:cNvPr id="47183" name="Rectangle 79"/>
          <p:cNvSpPr>
            <a:spLocks noChangeArrowheads="1"/>
          </p:cNvSpPr>
          <p:nvPr/>
        </p:nvSpPr>
        <p:spPr bwMode="auto">
          <a:xfrm>
            <a:off x="42672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84" name="Rectangle 80"/>
          <p:cNvSpPr>
            <a:spLocks noChangeArrowheads="1"/>
          </p:cNvSpPr>
          <p:nvPr/>
        </p:nvSpPr>
        <p:spPr bwMode="auto">
          <a:xfrm>
            <a:off x="42672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85" name="Rectangle 81"/>
          <p:cNvSpPr>
            <a:spLocks noChangeArrowheads="1"/>
          </p:cNvSpPr>
          <p:nvPr/>
        </p:nvSpPr>
        <p:spPr bwMode="auto">
          <a:xfrm>
            <a:off x="42672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86" name="Rectangle 82"/>
          <p:cNvSpPr>
            <a:spLocks noChangeArrowheads="1"/>
          </p:cNvSpPr>
          <p:nvPr/>
        </p:nvSpPr>
        <p:spPr bwMode="auto">
          <a:xfrm>
            <a:off x="43434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87" name="Rectangle 83"/>
          <p:cNvSpPr>
            <a:spLocks noChangeArrowheads="1"/>
          </p:cNvSpPr>
          <p:nvPr/>
        </p:nvSpPr>
        <p:spPr bwMode="auto">
          <a:xfrm>
            <a:off x="43434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88" name="Rectangle 84"/>
          <p:cNvSpPr>
            <a:spLocks noChangeArrowheads="1"/>
          </p:cNvSpPr>
          <p:nvPr/>
        </p:nvSpPr>
        <p:spPr bwMode="auto">
          <a:xfrm>
            <a:off x="43434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89" name="Rectangle 85"/>
          <p:cNvSpPr>
            <a:spLocks noChangeArrowheads="1"/>
          </p:cNvSpPr>
          <p:nvPr/>
        </p:nvSpPr>
        <p:spPr bwMode="auto">
          <a:xfrm>
            <a:off x="43434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90" name="Rectangle 86"/>
          <p:cNvSpPr>
            <a:spLocks noChangeArrowheads="1"/>
          </p:cNvSpPr>
          <p:nvPr/>
        </p:nvSpPr>
        <p:spPr bwMode="auto">
          <a:xfrm>
            <a:off x="4343400" y="404813"/>
            <a:ext cx="1219200" cy="304800"/>
          </a:xfrm>
          <a:prstGeom prst="rect">
            <a:avLst/>
          </a:prstGeom>
          <a:noFill/>
          <a:ln w="9525">
            <a:noFill/>
            <a:miter lim="800000"/>
            <a:headEnd/>
            <a:tailEnd/>
          </a:ln>
        </p:spPr>
        <p:txBody>
          <a:bodyPr wrap="none" anchor="ctr"/>
          <a:lstStyle/>
          <a:p>
            <a:pPr algn="ctr"/>
            <a:r>
              <a:rPr lang="en-US" sz="1200" b="1">
                <a:solidFill>
                  <a:srgbClr val="FF9933"/>
                </a:solidFill>
              </a:rPr>
              <a:t>HORMON</a:t>
            </a:r>
          </a:p>
        </p:txBody>
      </p:sp>
      <p:sp>
        <p:nvSpPr>
          <p:cNvPr id="47191" name="Oval 87"/>
          <p:cNvSpPr>
            <a:spLocks noChangeArrowheads="1"/>
          </p:cNvSpPr>
          <p:nvPr/>
        </p:nvSpPr>
        <p:spPr bwMode="auto">
          <a:xfrm>
            <a:off x="4268788" y="787400"/>
            <a:ext cx="74612" cy="74613"/>
          </a:xfrm>
          <a:prstGeom prst="ellipse">
            <a:avLst/>
          </a:prstGeom>
          <a:gradFill rotWithShape="1">
            <a:gsLst>
              <a:gs pos="0">
                <a:srgbClr val="66FF33"/>
              </a:gs>
              <a:gs pos="100000">
                <a:srgbClr val="2F7618"/>
              </a:gs>
            </a:gsLst>
            <a:path path="shape">
              <a:fillToRect l="50000" t="50000" r="50000" b="50000"/>
            </a:path>
          </a:gradFill>
          <a:ln w="9525">
            <a:noFill/>
            <a:round/>
            <a:headEnd/>
            <a:tailEnd/>
          </a:ln>
        </p:spPr>
        <p:txBody>
          <a:bodyPr wrap="none" anchor="ctr"/>
          <a:lstStyle/>
          <a:p>
            <a:endParaRPr lang="id-ID"/>
          </a:p>
        </p:txBody>
      </p:sp>
      <p:sp>
        <p:nvSpPr>
          <p:cNvPr id="47192" name="Oval 88"/>
          <p:cNvSpPr>
            <a:spLocks noChangeArrowheads="1"/>
          </p:cNvSpPr>
          <p:nvPr/>
        </p:nvSpPr>
        <p:spPr bwMode="auto">
          <a:xfrm>
            <a:off x="4114800" y="1395413"/>
            <a:ext cx="74613" cy="74612"/>
          </a:xfrm>
          <a:prstGeom prst="ellipse">
            <a:avLst/>
          </a:prstGeom>
          <a:gradFill rotWithShape="1">
            <a:gsLst>
              <a:gs pos="0">
                <a:srgbClr val="66FF33"/>
              </a:gs>
              <a:gs pos="100000">
                <a:srgbClr val="2F7618"/>
              </a:gs>
            </a:gsLst>
            <a:path path="shape">
              <a:fillToRect l="50000" t="50000" r="50000" b="50000"/>
            </a:path>
          </a:gradFill>
          <a:ln w="9525">
            <a:noFill/>
            <a:round/>
            <a:headEnd/>
            <a:tailEnd/>
          </a:ln>
        </p:spPr>
        <p:txBody>
          <a:bodyPr wrap="none" anchor="ctr"/>
          <a:lstStyle/>
          <a:p>
            <a:endParaRPr lang="id-ID"/>
          </a:p>
        </p:txBody>
      </p:sp>
      <p:sp>
        <p:nvSpPr>
          <p:cNvPr id="47193" name="AutoShape 89"/>
          <p:cNvSpPr>
            <a:spLocks noChangeArrowheads="1"/>
          </p:cNvSpPr>
          <p:nvPr/>
        </p:nvSpPr>
        <p:spPr bwMode="auto">
          <a:xfrm flipV="1">
            <a:off x="3657600" y="1243013"/>
            <a:ext cx="76200" cy="76200"/>
          </a:xfrm>
          <a:prstGeom prst="irregularSeal2">
            <a:avLst/>
          </a:prstGeom>
          <a:gradFill rotWithShape="1">
            <a:gsLst>
              <a:gs pos="0">
                <a:srgbClr val="9900CC"/>
              </a:gs>
              <a:gs pos="100000">
                <a:srgbClr val="FFFF00"/>
              </a:gs>
            </a:gsLst>
            <a:path path="shape">
              <a:fillToRect l="50000" t="50000" r="50000" b="50000"/>
            </a:path>
          </a:gradFill>
          <a:ln w="6350" algn="ctr">
            <a:solidFill>
              <a:srgbClr val="66FF33"/>
            </a:solidFill>
            <a:prstDash val="sysDot"/>
            <a:miter lim="800000"/>
            <a:headEnd/>
            <a:tailEnd/>
          </a:ln>
        </p:spPr>
        <p:txBody>
          <a:bodyPr/>
          <a:lstStyle/>
          <a:p>
            <a:endParaRPr lang="id-ID"/>
          </a:p>
        </p:txBody>
      </p:sp>
      <p:sp>
        <p:nvSpPr>
          <p:cNvPr id="47194" name="AutoShape 90"/>
          <p:cNvSpPr>
            <a:spLocks noChangeArrowheads="1"/>
          </p:cNvSpPr>
          <p:nvPr/>
        </p:nvSpPr>
        <p:spPr bwMode="auto">
          <a:xfrm flipV="1">
            <a:off x="3733800" y="1319213"/>
            <a:ext cx="76200" cy="76200"/>
          </a:xfrm>
          <a:prstGeom prst="irregularSeal2">
            <a:avLst/>
          </a:prstGeom>
          <a:gradFill rotWithShape="1">
            <a:gsLst>
              <a:gs pos="0">
                <a:srgbClr val="9900CC"/>
              </a:gs>
              <a:gs pos="100000">
                <a:srgbClr val="FFFF00"/>
              </a:gs>
            </a:gsLst>
            <a:path path="shape">
              <a:fillToRect l="50000" t="50000" r="50000" b="50000"/>
            </a:path>
          </a:gradFill>
          <a:ln w="6350" algn="ctr">
            <a:solidFill>
              <a:srgbClr val="66FF33"/>
            </a:solidFill>
            <a:prstDash val="sysDot"/>
            <a:miter lim="800000"/>
            <a:headEnd/>
            <a:tailEnd/>
          </a:ln>
        </p:spPr>
        <p:txBody>
          <a:bodyPr/>
          <a:lstStyle/>
          <a:p>
            <a:endParaRPr lang="id-ID"/>
          </a:p>
        </p:txBody>
      </p:sp>
      <p:sp>
        <p:nvSpPr>
          <p:cNvPr id="47195" name="AutoShape 91"/>
          <p:cNvSpPr>
            <a:spLocks noChangeArrowheads="1"/>
          </p:cNvSpPr>
          <p:nvPr/>
        </p:nvSpPr>
        <p:spPr bwMode="auto">
          <a:xfrm flipV="1">
            <a:off x="3733800" y="1243013"/>
            <a:ext cx="76200" cy="76200"/>
          </a:xfrm>
          <a:prstGeom prst="irregularSeal2">
            <a:avLst/>
          </a:prstGeom>
          <a:gradFill rotWithShape="1">
            <a:gsLst>
              <a:gs pos="0">
                <a:srgbClr val="9900CC"/>
              </a:gs>
              <a:gs pos="100000">
                <a:srgbClr val="FFFF00"/>
              </a:gs>
            </a:gsLst>
            <a:path path="shape">
              <a:fillToRect l="50000" t="50000" r="50000" b="50000"/>
            </a:path>
          </a:gradFill>
          <a:ln w="6350" algn="ctr">
            <a:solidFill>
              <a:srgbClr val="66FF33"/>
            </a:solidFill>
            <a:prstDash val="sysDot"/>
            <a:miter lim="800000"/>
            <a:headEnd/>
            <a:tailEnd/>
          </a:ln>
        </p:spPr>
        <p:txBody>
          <a:bodyPr/>
          <a:lstStyle/>
          <a:p>
            <a:endParaRPr lang="id-ID"/>
          </a:p>
        </p:txBody>
      </p:sp>
      <p:grpSp>
        <p:nvGrpSpPr>
          <p:cNvPr id="2" name="Group 92"/>
          <p:cNvGrpSpPr>
            <a:grpSpLocks/>
          </p:cNvGrpSpPr>
          <p:nvPr/>
        </p:nvGrpSpPr>
        <p:grpSpPr bwMode="auto">
          <a:xfrm>
            <a:off x="4567238" y="1782763"/>
            <a:ext cx="438150" cy="1793875"/>
            <a:chOff x="2877" y="1060"/>
            <a:chExt cx="276" cy="1130"/>
          </a:xfrm>
        </p:grpSpPr>
        <p:sp>
          <p:nvSpPr>
            <p:cNvPr id="24707" name="Freeform 93"/>
            <p:cNvSpPr>
              <a:spLocks/>
            </p:cNvSpPr>
            <p:nvPr/>
          </p:nvSpPr>
          <p:spPr bwMode="auto">
            <a:xfrm>
              <a:off x="2877" y="1060"/>
              <a:ext cx="220" cy="383"/>
            </a:xfrm>
            <a:custGeom>
              <a:avLst/>
              <a:gdLst>
                <a:gd name="T0" fmla="*/ 11 w 220"/>
                <a:gd name="T1" fmla="*/ 48 h 383"/>
                <a:gd name="T2" fmla="*/ 27 w 220"/>
                <a:gd name="T3" fmla="*/ 108 h 383"/>
                <a:gd name="T4" fmla="*/ 33 w 220"/>
                <a:gd name="T5" fmla="*/ 156 h 383"/>
                <a:gd name="T6" fmla="*/ 55 w 220"/>
                <a:gd name="T7" fmla="*/ 198 h 383"/>
                <a:gd name="T8" fmla="*/ 57 w 220"/>
                <a:gd name="T9" fmla="*/ 246 h 383"/>
                <a:gd name="T10" fmla="*/ 73 w 220"/>
                <a:gd name="T11" fmla="*/ 270 h 383"/>
                <a:gd name="T12" fmla="*/ 77 w 220"/>
                <a:gd name="T13" fmla="*/ 316 h 383"/>
                <a:gd name="T14" fmla="*/ 107 w 220"/>
                <a:gd name="T15" fmla="*/ 360 h 383"/>
                <a:gd name="T16" fmla="*/ 203 w 220"/>
                <a:gd name="T17" fmla="*/ 332 h 383"/>
                <a:gd name="T18" fmla="*/ 197 w 220"/>
                <a:gd name="T19" fmla="*/ 296 h 383"/>
                <a:gd name="T20" fmla="*/ 195 w 220"/>
                <a:gd name="T21" fmla="*/ 266 h 383"/>
                <a:gd name="T22" fmla="*/ 177 w 220"/>
                <a:gd name="T23" fmla="*/ 230 h 383"/>
                <a:gd name="T24" fmla="*/ 179 w 220"/>
                <a:gd name="T25" fmla="*/ 206 h 383"/>
                <a:gd name="T26" fmla="*/ 159 w 220"/>
                <a:gd name="T27" fmla="*/ 178 h 383"/>
                <a:gd name="T28" fmla="*/ 157 w 220"/>
                <a:gd name="T29" fmla="*/ 150 h 383"/>
                <a:gd name="T30" fmla="*/ 141 w 220"/>
                <a:gd name="T31" fmla="*/ 120 h 383"/>
                <a:gd name="T32" fmla="*/ 139 w 220"/>
                <a:gd name="T33" fmla="*/ 98 h 383"/>
                <a:gd name="T34" fmla="*/ 121 w 220"/>
                <a:gd name="T35" fmla="*/ 72 h 383"/>
                <a:gd name="T36" fmla="*/ 111 w 220"/>
                <a:gd name="T37" fmla="*/ 44 h 383"/>
                <a:gd name="T38" fmla="*/ 87 w 220"/>
                <a:gd name="T39" fmla="*/ 20 h 383"/>
                <a:gd name="T40" fmla="*/ 11 w 220"/>
                <a:gd name="T41" fmla="*/ 48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383"/>
                <a:gd name="T65" fmla="*/ 220 w 220"/>
                <a:gd name="T66" fmla="*/ 383 h 3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383">
                  <a:moveTo>
                    <a:pt x="11" y="48"/>
                  </a:moveTo>
                  <a:cubicBezTo>
                    <a:pt x="0" y="63"/>
                    <a:pt x="23" y="90"/>
                    <a:pt x="27" y="108"/>
                  </a:cubicBezTo>
                  <a:cubicBezTo>
                    <a:pt x="31" y="126"/>
                    <a:pt x="28" y="141"/>
                    <a:pt x="33" y="156"/>
                  </a:cubicBezTo>
                  <a:cubicBezTo>
                    <a:pt x="38" y="171"/>
                    <a:pt x="51" y="183"/>
                    <a:pt x="55" y="198"/>
                  </a:cubicBezTo>
                  <a:cubicBezTo>
                    <a:pt x="59" y="213"/>
                    <a:pt x="54" y="234"/>
                    <a:pt x="57" y="246"/>
                  </a:cubicBezTo>
                  <a:cubicBezTo>
                    <a:pt x="60" y="258"/>
                    <a:pt x="70" y="258"/>
                    <a:pt x="73" y="270"/>
                  </a:cubicBezTo>
                  <a:cubicBezTo>
                    <a:pt x="76" y="282"/>
                    <a:pt x="71" y="301"/>
                    <a:pt x="77" y="316"/>
                  </a:cubicBezTo>
                  <a:cubicBezTo>
                    <a:pt x="83" y="331"/>
                    <a:pt x="86" y="357"/>
                    <a:pt x="107" y="360"/>
                  </a:cubicBezTo>
                  <a:cubicBezTo>
                    <a:pt x="132" y="383"/>
                    <a:pt x="195" y="376"/>
                    <a:pt x="203" y="332"/>
                  </a:cubicBezTo>
                  <a:cubicBezTo>
                    <a:pt x="220" y="321"/>
                    <a:pt x="197" y="306"/>
                    <a:pt x="197" y="296"/>
                  </a:cubicBezTo>
                  <a:cubicBezTo>
                    <a:pt x="196" y="285"/>
                    <a:pt x="198" y="277"/>
                    <a:pt x="195" y="266"/>
                  </a:cubicBezTo>
                  <a:cubicBezTo>
                    <a:pt x="192" y="255"/>
                    <a:pt x="180" y="240"/>
                    <a:pt x="177" y="230"/>
                  </a:cubicBezTo>
                  <a:cubicBezTo>
                    <a:pt x="174" y="220"/>
                    <a:pt x="182" y="215"/>
                    <a:pt x="179" y="206"/>
                  </a:cubicBezTo>
                  <a:cubicBezTo>
                    <a:pt x="176" y="197"/>
                    <a:pt x="163" y="187"/>
                    <a:pt x="159" y="178"/>
                  </a:cubicBezTo>
                  <a:cubicBezTo>
                    <a:pt x="155" y="169"/>
                    <a:pt x="160" y="160"/>
                    <a:pt x="157" y="150"/>
                  </a:cubicBezTo>
                  <a:cubicBezTo>
                    <a:pt x="154" y="140"/>
                    <a:pt x="144" y="129"/>
                    <a:pt x="141" y="120"/>
                  </a:cubicBezTo>
                  <a:cubicBezTo>
                    <a:pt x="138" y="111"/>
                    <a:pt x="142" y="106"/>
                    <a:pt x="139" y="98"/>
                  </a:cubicBezTo>
                  <a:cubicBezTo>
                    <a:pt x="136" y="90"/>
                    <a:pt x="126" y="81"/>
                    <a:pt x="121" y="72"/>
                  </a:cubicBezTo>
                  <a:cubicBezTo>
                    <a:pt x="116" y="63"/>
                    <a:pt x="117" y="53"/>
                    <a:pt x="111" y="44"/>
                  </a:cubicBezTo>
                  <a:cubicBezTo>
                    <a:pt x="105" y="35"/>
                    <a:pt x="97" y="40"/>
                    <a:pt x="87" y="20"/>
                  </a:cubicBezTo>
                  <a:cubicBezTo>
                    <a:pt x="77" y="0"/>
                    <a:pt x="27" y="42"/>
                    <a:pt x="11" y="48"/>
                  </a:cubicBezTo>
                  <a:close/>
                </a:path>
              </a:pathLst>
            </a:custGeom>
            <a:solidFill>
              <a:srgbClr val="FFCC66">
                <a:alpha val="36862"/>
              </a:srgbClr>
            </a:solidFill>
            <a:ln w="9525">
              <a:solidFill>
                <a:schemeClr val="tx1"/>
              </a:solidFill>
              <a:round/>
              <a:headEnd/>
              <a:tailEnd/>
            </a:ln>
          </p:spPr>
          <p:txBody>
            <a:bodyPr/>
            <a:lstStyle/>
            <a:p>
              <a:endParaRPr lang="id-ID"/>
            </a:p>
          </p:txBody>
        </p:sp>
        <p:sp>
          <p:nvSpPr>
            <p:cNvPr id="24708" name="Freeform 94"/>
            <p:cNvSpPr>
              <a:spLocks/>
            </p:cNvSpPr>
            <p:nvPr/>
          </p:nvSpPr>
          <p:spPr bwMode="auto">
            <a:xfrm>
              <a:off x="2970" y="1392"/>
              <a:ext cx="161" cy="391"/>
            </a:xfrm>
            <a:custGeom>
              <a:avLst/>
              <a:gdLst>
                <a:gd name="T0" fmla="*/ 5 w 161"/>
                <a:gd name="T1" fmla="*/ 25 h 391"/>
                <a:gd name="T2" fmla="*/ 8 w 161"/>
                <a:gd name="T3" fmla="*/ 88 h 391"/>
                <a:gd name="T4" fmla="*/ 10 w 161"/>
                <a:gd name="T5" fmla="*/ 132 h 391"/>
                <a:gd name="T6" fmla="*/ 17 w 161"/>
                <a:gd name="T7" fmla="*/ 182 h 391"/>
                <a:gd name="T8" fmla="*/ 14 w 161"/>
                <a:gd name="T9" fmla="*/ 230 h 391"/>
                <a:gd name="T10" fmla="*/ 19 w 161"/>
                <a:gd name="T11" fmla="*/ 257 h 391"/>
                <a:gd name="T12" fmla="*/ 12 w 161"/>
                <a:gd name="T13" fmla="*/ 303 h 391"/>
                <a:gd name="T14" fmla="*/ 34 w 161"/>
                <a:gd name="T15" fmla="*/ 353 h 391"/>
                <a:gd name="T16" fmla="*/ 142 w 161"/>
                <a:gd name="T17" fmla="*/ 350 h 391"/>
                <a:gd name="T18" fmla="*/ 144 w 161"/>
                <a:gd name="T19" fmla="*/ 336 h 391"/>
                <a:gd name="T20" fmla="*/ 145 w 161"/>
                <a:gd name="T21" fmla="*/ 314 h 391"/>
                <a:gd name="T22" fmla="*/ 150 w 161"/>
                <a:gd name="T23" fmla="*/ 284 h 391"/>
                <a:gd name="T24" fmla="*/ 139 w 161"/>
                <a:gd name="T25" fmla="*/ 245 h 391"/>
                <a:gd name="T26" fmla="*/ 146 w 161"/>
                <a:gd name="T27" fmla="*/ 222 h 391"/>
                <a:gd name="T28" fmla="*/ 148 w 161"/>
                <a:gd name="T29" fmla="*/ 193 h 391"/>
                <a:gd name="T30" fmla="*/ 136 w 161"/>
                <a:gd name="T31" fmla="*/ 162 h 391"/>
                <a:gd name="T32" fmla="*/ 136 w 161"/>
                <a:gd name="T33" fmla="*/ 129 h 391"/>
                <a:gd name="T34" fmla="*/ 138 w 161"/>
                <a:gd name="T35" fmla="*/ 109 h 391"/>
                <a:gd name="T36" fmla="*/ 132 w 161"/>
                <a:gd name="T37" fmla="*/ 81 h 391"/>
                <a:gd name="T38" fmla="*/ 126 w 161"/>
                <a:gd name="T39" fmla="*/ 45 h 391"/>
                <a:gd name="T40" fmla="*/ 114 w 161"/>
                <a:gd name="T41" fmla="*/ 5 h 391"/>
                <a:gd name="T42" fmla="*/ 94 w 161"/>
                <a:gd name="T43" fmla="*/ 25 h 391"/>
                <a:gd name="T44" fmla="*/ 46 w 161"/>
                <a:gd name="T45" fmla="*/ 39 h 391"/>
                <a:gd name="T46" fmla="*/ 5 w 161"/>
                <a:gd name="T47" fmla="*/ 25 h 3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391"/>
                <a:gd name="T74" fmla="*/ 161 w 161"/>
                <a:gd name="T75" fmla="*/ 391 h 3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391">
                  <a:moveTo>
                    <a:pt x="5" y="25"/>
                  </a:moveTo>
                  <a:cubicBezTo>
                    <a:pt x="0" y="37"/>
                    <a:pt x="7" y="70"/>
                    <a:pt x="8" y="88"/>
                  </a:cubicBezTo>
                  <a:cubicBezTo>
                    <a:pt x="9" y="106"/>
                    <a:pt x="8" y="116"/>
                    <a:pt x="10" y="132"/>
                  </a:cubicBezTo>
                  <a:cubicBezTo>
                    <a:pt x="12" y="148"/>
                    <a:pt x="16" y="166"/>
                    <a:pt x="17" y="182"/>
                  </a:cubicBezTo>
                  <a:cubicBezTo>
                    <a:pt x="18" y="198"/>
                    <a:pt x="14" y="218"/>
                    <a:pt x="14" y="230"/>
                  </a:cubicBezTo>
                  <a:cubicBezTo>
                    <a:pt x="14" y="242"/>
                    <a:pt x="19" y="245"/>
                    <a:pt x="19" y="257"/>
                  </a:cubicBezTo>
                  <a:cubicBezTo>
                    <a:pt x="19" y="269"/>
                    <a:pt x="9" y="286"/>
                    <a:pt x="12" y="303"/>
                  </a:cubicBezTo>
                  <a:cubicBezTo>
                    <a:pt x="16" y="319"/>
                    <a:pt x="13" y="345"/>
                    <a:pt x="34" y="353"/>
                  </a:cubicBezTo>
                  <a:cubicBezTo>
                    <a:pt x="55" y="382"/>
                    <a:pt x="124" y="391"/>
                    <a:pt x="142" y="350"/>
                  </a:cubicBezTo>
                  <a:cubicBezTo>
                    <a:pt x="161" y="347"/>
                    <a:pt x="144" y="342"/>
                    <a:pt x="144" y="336"/>
                  </a:cubicBezTo>
                  <a:cubicBezTo>
                    <a:pt x="144" y="330"/>
                    <a:pt x="144" y="323"/>
                    <a:pt x="145" y="314"/>
                  </a:cubicBezTo>
                  <a:cubicBezTo>
                    <a:pt x="146" y="305"/>
                    <a:pt x="150" y="296"/>
                    <a:pt x="150" y="284"/>
                  </a:cubicBezTo>
                  <a:cubicBezTo>
                    <a:pt x="148" y="273"/>
                    <a:pt x="139" y="255"/>
                    <a:pt x="139" y="245"/>
                  </a:cubicBezTo>
                  <a:cubicBezTo>
                    <a:pt x="138" y="234"/>
                    <a:pt x="144" y="231"/>
                    <a:pt x="146" y="222"/>
                  </a:cubicBezTo>
                  <a:cubicBezTo>
                    <a:pt x="148" y="213"/>
                    <a:pt x="150" y="203"/>
                    <a:pt x="148" y="193"/>
                  </a:cubicBezTo>
                  <a:cubicBezTo>
                    <a:pt x="146" y="183"/>
                    <a:pt x="138" y="173"/>
                    <a:pt x="136" y="162"/>
                  </a:cubicBezTo>
                  <a:cubicBezTo>
                    <a:pt x="134" y="151"/>
                    <a:pt x="136" y="138"/>
                    <a:pt x="136" y="129"/>
                  </a:cubicBezTo>
                  <a:cubicBezTo>
                    <a:pt x="136" y="120"/>
                    <a:pt x="139" y="117"/>
                    <a:pt x="138" y="109"/>
                  </a:cubicBezTo>
                  <a:cubicBezTo>
                    <a:pt x="137" y="101"/>
                    <a:pt x="134" y="92"/>
                    <a:pt x="132" y="81"/>
                  </a:cubicBezTo>
                  <a:cubicBezTo>
                    <a:pt x="130" y="70"/>
                    <a:pt x="129" y="58"/>
                    <a:pt x="126" y="45"/>
                  </a:cubicBezTo>
                  <a:cubicBezTo>
                    <a:pt x="123" y="32"/>
                    <a:pt x="119" y="8"/>
                    <a:pt x="114" y="5"/>
                  </a:cubicBezTo>
                  <a:cubicBezTo>
                    <a:pt x="107" y="0"/>
                    <a:pt x="105" y="19"/>
                    <a:pt x="94" y="25"/>
                  </a:cubicBezTo>
                  <a:cubicBezTo>
                    <a:pt x="83" y="31"/>
                    <a:pt x="61" y="39"/>
                    <a:pt x="46" y="39"/>
                  </a:cubicBezTo>
                  <a:cubicBezTo>
                    <a:pt x="31" y="39"/>
                    <a:pt x="14" y="28"/>
                    <a:pt x="5" y="25"/>
                  </a:cubicBezTo>
                  <a:close/>
                </a:path>
              </a:pathLst>
            </a:custGeom>
            <a:solidFill>
              <a:srgbClr val="9900CC">
                <a:alpha val="36862"/>
              </a:srgbClr>
            </a:solidFill>
            <a:ln w="9525">
              <a:solidFill>
                <a:schemeClr val="tx1"/>
              </a:solidFill>
              <a:round/>
              <a:headEnd/>
              <a:tailEnd/>
            </a:ln>
          </p:spPr>
          <p:txBody>
            <a:bodyPr/>
            <a:lstStyle/>
            <a:p>
              <a:endParaRPr lang="id-ID"/>
            </a:p>
          </p:txBody>
        </p:sp>
        <p:sp>
          <p:nvSpPr>
            <p:cNvPr id="24709" name="Freeform 95"/>
            <p:cNvSpPr>
              <a:spLocks/>
            </p:cNvSpPr>
            <p:nvPr/>
          </p:nvSpPr>
          <p:spPr bwMode="auto">
            <a:xfrm>
              <a:off x="2979" y="1732"/>
              <a:ext cx="174" cy="458"/>
            </a:xfrm>
            <a:custGeom>
              <a:avLst/>
              <a:gdLst>
                <a:gd name="T0" fmla="*/ 13 w 174"/>
                <a:gd name="T1" fmla="*/ 0 h 458"/>
                <a:gd name="T2" fmla="*/ 5 w 174"/>
                <a:gd name="T3" fmla="*/ 84 h 458"/>
                <a:gd name="T4" fmla="*/ 0 w 174"/>
                <a:gd name="T5" fmla="*/ 132 h 458"/>
                <a:gd name="T6" fmla="*/ 5 w 174"/>
                <a:gd name="T7" fmla="*/ 176 h 458"/>
                <a:gd name="T8" fmla="*/ 4 w 174"/>
                <a:gd name="T9" fmla="*/ 225 h 458"/>
                <a:gd name="T10" fmla="*/ 16 w 174"/>
                <a:gd name="T11" fmla="*/ 253 h 458"/>
                <a:gd name="T12" fmla="*/ 9 w 174"/>
                <a:gd name="T13" fmla="*/ 299 h 458"/>
                <a:gd name="T14" fmla="*/ 29 w 174"/>
                <a:gd name="T15" fmla="*/ 362 h 458"/>
                <a:gd name="T16" fmla="*/ 33 w 174"/>
                <a:gd name="T17" fmla="*/ 408 h 458"/>
                <a:gd name="T18" fmla="*/ 55 w 174"/>
                <a:gd name="T19" fmla="*/ 454 h 458"/>
                <a:gd name="T20" fmla="*/ 119 w 174"/>
                <a:gd name="T21" fmla="*/ 434 h 458"/>
                <a:gd name="T22" fmla="*/ 153 w 174"/>
                <a:gd name="T23" fmla="*/ 370 h 458"/>
                <a:gd name="T24" fmla="*/ 143 w 174"/>
                <a:gd name="T25" fmla="*/ 330 h 458"/>
                <a:gd name="T26" fmla="*/ 133 w 174"/>
                <a:gd name="T27" fmla="*/ 292 h 458"/>
                <a:gd name="T28" fmla="*/ 121 w 174"/>
                <a:gd name="T29" fmla="*/ 258 h 458"/>
                <a:gd name="T30" fmla="*/ 117 w 174"/>
                <a:gd name="T31" fmla="*/ 226 h 458"/>
                <a:gd name="T32" fmla="*/ 113 w 174"/>
                <a:gd name="T33" fmla="*/ 182 h 458"/>
                <a:gd name="T34" fmla="*/ 119 w 174"/>
                <a:gd name="T35" fmla="*/ 158 h 458"/>
                <a:gd name="T36" fmla="*/ 115 w 174"/>
                <a:gd name="T37" fmla="*/ 124 h 458"/>
                <a:gd name="T38" fmla="*/ 123 w 174"/>
                <a:gd name="T39" fmla="*/ 104 h 458"/>
                <a:gd name="T40" fmla="*/ 123 w 174"/>
                <a:gd name="T41" fmla="*/ 78 h 458"/>
                <a:gd name="T42" fmla="*/ 123 w 174"/>
                <a:gd name="T43" fmla="*/ 41 h 458"/>
                <a:gd name="T44" fmla="*/ 129 w 174"/>
                <a:gd name="T45" fmla="*/ 22 h 458"/>
                <a:gd name="T46" fmla="*/ 99 w 174"/>
                <a:gd name="T47" fmla="*/ 34 h 458"/>
                <a:gd name="T48" fmla="*/ 45 w 174"/>
                <a:gd name="T49" fmla="*/ 26 h 458"/>
                <a:gd name="T50" fmla="*/ 13 w 174"/>
                <a:gd name="T51" fmla="*/ 0 h 4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4"/>
                <a:gd name="T79" fmla="*/ 0 h 458"/>
                <a:gd name="T80" fmla="*/ 174 w 174"/>
                <a:gd name="T81" fmla="*/ 458 h 4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4" h="458">
                  <a:moveTo>
                    <a:pt x="13" y="0"/>
                  </a:moveTo>
                  <a:cubicBezTo>
                    <a:pt x="7" y="8"/>
                    <a:pt x="7" y="62"/>
                    <a:pt x="5" y="84"/>
                  </a:cubicBezTo>
                  <a:cubicBezTo>
                    <a:pt x="3" y="106"/>
                    <a:pt x="0" y="117"/>
                    <a:pt x="0" y="132"/>
                  </a:cubicBezTo>
                  <a:cubicBezTo>
                    <a:pt x="0" y="147"/>
                    <a:pt x="4" y="161"/>
                    <a:pt x="5" y="176"/>
                  </a:cubicBezTo>
                  <a:cubicBezTo>
                    <a:pt x="6" y="191"/>
                    <a:pt x="2" y="212"/>
                    <a:pt x="4" y="225"/>
                  </a:cubicBezTo>
                  <a:cubicBezTo>
                    <a:pt x="6" y="238"/>
                    <a:pt x="15" y="240"/>
                    <a:pt x="16" y="253"/>
                  </a:cubicBezTo>
                  <a:cubicBezTo>
                    <a:pt x="16" y="265"/>
                    <a:pt x="7" y="281"/>
                    <a:pt x="9" y="299"/>
                  </a:cubicBezTo>
                  <a:cubicBezTo>
                    <a:pt x="11" y="317"/>
                    <a:pt x="25" y="344"/>
                    <a:pt x="29" y="362"/>
                  </a:cubicBezTo>
                  <a:cubicBezTo>
                    <a:pt x="34" y="380"/>
                    <a:pt x="29" y="393"/>
                    <a:pt x="33" y="408"/>
                  </a:cubicBezTo>
                  <a:cubicBezTo>
                    <a:pt x="37" y="423"/>
                    <a:pt x="41" y="450"/>
                    <a:pt x="55" y="454"/>
                  </a:cubicBezTo>
                  <a:cubicBezTo>
                    <a:pt x="69" y="458"/>
                    <a:pt x="103" y="448"/>
                    <a:pt x="119" y="434"/>
                  </a:cubicBezTo>
                  <a:cubicBezTo>
                    <a:pt x="135" y="420"/>
                    <a:pt x="149" y="387"/>
                    <a:pt x="153" y="370"/>
                  </a:cubicBezTo>
                  <a:cubicBezTo>
                    <a:pt x="174" y="364"/>
                    <a:pt x="146" y="343"/>
                    <a:pt x="143" y="330"/>
                  </a:cubicBezTo>
                  <a:cubicBezTo>
                    <a:pt x="140" y="317"/>
                    <a:pt x="137" y="304"/>
                    <a:pt x="133" y="292"/>
                  </a:cubicBezTo>
                  <a:cubicBezTo>
                    <a:pt x="129" y="280"/>
                    <a:pt x="124" y="269"/>
                    <a:pt x="121" y="258"/>
                  </a:cubicBezTo>
                  <a:cubicBezTo>
                    <a:pt x="118" y="247"/>
                    <a:pt x="118" y="239"/>
                    <a:pt x="117" y="226"/>
                  </a:cubicBezTo>
                  <a:cubicBezTo>
                    <a:pt x="116" y="213"/>
                    <a:pt x="113" y="193"/>
                    <a:pt x="113" y="182"/>
                  </a:cubicBezTo>
                  <a:cubicBezTo>
                    <a:pt x="113" y="171"/>
                    <a:pt x="119" y="168"/>
                    <a:pt x="119" y="158"/>
                  </a:cubicBezTo>
                  <a:cubicBezTo>
                    <a:pt x="119" y="148"/>
                    <a:pt x="114" y="133"/>
                    <a:pt x="115" y="124"/>
                  </a:cubicBezTo>
                  <a:cubicBezTo>
                    <a:pt x="116" y="115"/>
                    <a:pt x="122" y="112"/>
                    <a:pt x="123" y="104"/>
                  </a:cubicBezTo>
                  <a:cubicBezTo>
                    <a:pt x="124" y="96"/>
                    <a:pt x="123" y="88"/>
                    <a:pt x="123" y="78"/>
                  </a:cubicBezTo>
                  <a:cubicBezTo>
                    <a:pt x="123" y="68"/>
                    <a:pt x="122" y="50"/>
                    <a:pt x="123" y="41"/>
                  </a:cubicBezTo>
                  <a:cubicBezTo>
                    <a:pt x="124" y="32"/>
                    <a:pt x="133" y="23"/>
                    <a:pt x="129" y="22"/>
                  </a:cubicBezTo>
                  <a:cubicBezTo>
                    <a:pt x="122" y="17"/>
                    <a:pt x="113" y="33"/>
                    <a:pt x="99" y="34"/>
                  </a:cubicBezTo>
                  <a:cubicBezTo>
                    <a:pt x="85" y="35"/>
                    <a:pt x="59" y="32"/>
                    <a:pt x="45" y="26"/>
                  </a:cubicBezTo>
                  <a:cubicBezTo>
                    <a:pt x="31" y="20"/>
                    <a:pt x="20" y="5"/>
                    <a:pt x="13" y="0"/>
                  </a:cubicBezTo>
                  <a:close/>
                </a:path>
              </a:pathLst>
            </a:custGeom>
            <a:solidFill>
              <a:schemeClr val="accent1">
                <a:alpha val="36862"/>
              </a:schemeClr>
            </a:solidFill>
            <a:ln w="9525">
              <a:solidFill>
                <a:schemeClr val="tx1"/>
              </a:solidFill>
              <a:round/>
              <a:headEnd/>
              <a:tailEnd/>
            </a:ln>
          </p:spPr>
          <p:txBody>
            <a:bodyPr/>
            <a:lstStyle/>
            <a:p>
              <a:endParaRPr lang="id-ID"/>
            </a:p>
          </p:txBody>
        </p:sp>
      </p:grpSp>
      <p:sp>
        <p:nvSpPr>
          <p:cNvPr id="24671" name="Rectangle 96"/>
          <p:cNvSpPr>
            <a:spLocks noChangeArrowheads="1"/>
          </p:cNvSpPr>
          <p:nvPr/>
        </p:nvSpPr>
        <p:spPr bwMode="auto">
          <a:xfrm>
            <a:off x="6400800" y="1928813"/>
            <a:ext cx="1219200" cy="304800"/>
          </a:xfrm>
          <a:prstGeom prst="rect">
            <a:avLst/>
          </a:prstGeom>
          <a:noFill/>
          <a:ln w="9525">
            <a:noFill/>
            <a:miter lim="800000"/>
            <a:headEnd/>
            <a:tailEnd/>
          </a:ln>
        </p:spPr>
        <p:txBody>
          <a:bodyPr wrap="none" anchor="ctr"/>
          <a:lstStyle/>
          <a:p>
            <a:pPr algn="ctr"/>
            <a:r>
              <a:rPr lang="en-US" sz="1400" b="1">
                <a:solidFill>
                  <a:srgbClr val="FFFF00"/>
                </a:solidFill>
              </a:rPr>
              <a:t>VOLUNTARY</a:t>
            </a:r>
          </a:p>
        </p:txBody>
      </p:sp>
      <p:sp>
        <p:nvSpPr>
          <p:cNvPr id="24672" name="Line 97"/>
          <p:cNvSpPr>
            <a:spLocks noChangeShapeType="1"/>
          </p:cNvSpPr>
          <p:nvPr/>
        </p:nvSpPr>
        <p:spPr bwMode="auto">
          <a:xfrm>
            <a:off x="4800600" y="2081213"/>
            <a:ext cx="1600200" cy="0"/>
          </a:xfrm>
          <a:prstGeom prst="line">
            <a:avLst/>
          </a:prstGeom>
          <a:noFill/>
          <a:ln w="28575">
            <a:solidFill>
              <a:srgbClr val="66FF33"/>
            </a:solidFill>
            <a:prstDash val="sysDot"/>
            <a:round/>
            <a:headEnd type="triangle" w="med" len="med"/>
            <a:tailEnd/>
          </a:ln>
        </p:spPr>
        <p:txBody>
          <a:bodyPr/>
          <a:lstStyle/>
          <a:p>
            <a:endParaRPr lang="id-ID"/>
          </a:p>
        </p:txBody>
      </p:sp>
      <p:sp>
        <p:nvSpPr>
          <p:cNvPr id="24673" name="Rectangle 98"/>
          <p:cNvSpPr>
            <a:spLocks noChangeArrowheads="1"/>
          </p:cNvSpPr>
          <p:nvPr/>
        </p:nvSpPr>
        <p:spPr bwMode="auto">
          <a:xfrm>
            <a:off x="6781800" y="2843213"/>
            <a:ext cx="1219200" cy="304800"/>
          </a:xfrm>
          <a:prstGeom prst="rect">
            <a:avLst/>
          </a:prstGeom>
          <a:noFill/>
          <a:ln w="9525">
            <a:noFill/>
            <a:miter lim="800000"/>
            <a:headEnd/>
            <a:tailEnd/>
          </a:ln>
        </p:spPr>
        <p:txBody>
          <a:bodyPr wrap="none" anchor="ctr"/>
          <a:lstStyle/>
          <a:p>
            <a:pPr algn="ctr"/>
            <a:r>
              <a:rPr lang="en-US" sz="1400" b="1">
                <a:solidFill>
                  <a:srgbClr val="FFFF00"/>
                </a:solidFill>
              </a:rPr>
              <a:t>INVOLUNTARY</a:t>
            </a:r>
          </a:p>
        </p:txBody>
      </p:sp>
      <p:sp>
        <p:nvSpPr>
          <p:cNvPr id="24674" name="Line 99"/>
          <p:cNvSpPr>
            <a:spLocks noChangeShapeType="1"/>
          </p:cNvSpPr>
          <p:nvPr/>
        </p:nvSpPr>
        <p:spPr bwMode="auto">
          <a:xfrm>
            <a:off x="4876800" y="2995613"/>
            <a:ext cx="1752600" cy="0"/>
          </a:xfrm>
          <a:prstGeom prst="line">
            <a:avLst/>
          </a:prstGeom>
          <a:noFill/>
          <a:ln w="28575">
            <a:solidFill>
              <a:srgbClr val="66FF33"/>
            </a:solidFill>
            <a:prstDash val="sysDot"/>
            <a:round/>
            <a:headEnd type="triangle" w="med" len="med"/>
            <a:tailEnd/>
          </a:ln>
        </p:spPr>
        <p:txBody>
          <a:bodyPr/>
          <a:lstStyle/>
          <a:p>
            <a:endParaRPr lang="id-ID"/>
          </a:p>
        </p:txBody>
      </p:sp>
      <p:sp>
        <p:nvSpPr>
          <p:cNvPr id="47204" name="AutoShape 100"/>
          <p:cNvSpPr>
            <a:spLocks noChangeArrowheads="1"/>
          </p:cNvSpPr>
          <p:nvPr/>
        </p:nvSpPr>
        <p:spPr bwMode="auto">
          <a:xfrm flipV="1">
            <a:off x="4800600" y="3376613"/>
            <a:ext cx="76200" cy="76200"/>
          </a:xfrm>
          <a:prstGeom prst="irregularSeal2">
            <a:avLst/>
          </a:prstGeom>
          <a:gradFill rotWithShape="1">
            <a:gsLst>
              <a:gs pos="0">
                <a:srgbClr val="9900CC"/>
              </a:gs>
              <a:gs pos="100000">
                <a:srgbClr val="FFFF00"/>
              </a:gs>
            </a:gsLst>
            <a:path path="shape">
              <a:fillToRect l="50000" t="50000" r="50000" b="50000"/>
            </a:path>
          </a:gradFill>
          <a:ln w="6350" algn="ctr">
            <a:solidFill>
              <a:srgbClr val="66FF33"/>
            </a:solidFill>
            <a:prstDash val="sysDot"/>
            <a:miter lim="800000"/>
            <a:headEnd/>
            <a:tailEnd/>
          </a:ln>
        </p:spPr>
        <p:txBody>
          <a:bodyPr/>
          <a:lstStyle/>
          <a:p>
            <a:endParaRPr lang="id-ID"/>
          </a:p>
        </p:txBody>
      </p:sp>
      <p:sp>
        <p:nvSpPr>
          <p:cNvPr id="47205" name="AutoShape 101"/>
          <p:cNvSpPr>
            <a:spLocks noChangeArrowheads="1"/>
          </p:cNvSpPr>
          <p:nvPr/>
        </p:nvSpPr>
        <p:spPr bwMode="auto">
          <a:xfrm flipV="1">
            <a:off x="4876800" y="3452813"/>
            <a:ext cx="76200" cy="76200"/>
          </a:xfrm>
          <a:prstGeom prst="irregularSeal2">
            <a:avLst/>
          </a:prstGeom>
          <a:gradFill rotWithShape="1">
            <a:gsLst>
              <a:gs pos="0">
                <a:srgbClr val="9900CC"/>
              </a:gs>
              <a:gs pos="100000">
                <a:srgbClr val="FFFF00"/>
              </a:gs>
            </a:gsLst>
            <a:path path="shape">
              <a:fillToRect l="50000" t="50000" r="50000" b="50000"/>
            </a:path>
          </a:gradFill>
          <a:ln w="6350" algn="ctr">
            <a:solidFill>
              <a:srgbClr val="66FF33"/>
            </a:solidFill>
            <a:prstDash val="sysDot"/>
            <a:miter lim="800000"/>
            <a:headEnd/>
            <a:tailEnd/>
          </a:ln>
        </p:spPr>
        <p:txBody>
          <a:bodyPr/>
          <a:lstStyle/>
          <a:p>
            <a:endParaRPr lang="id-ID"/>
          </a:p>
        </p:txBody>
      </p:sp>
      <p:sp>
        <p:nvSpPr>
          <p:cNvPr id="47206" name="AutoShape 102"/>
          <p:cNvSpPr>
            <a:spLocks noChangeArrowheads="1"/>
          </p:cNvSpPr>
          <p:nvPr/>
        </p:nvSpPr>
        <p:spPr bwMode="auto">
          <a:xfrm flipV="1">
            <a:off x="4876800" y="3376613"/>
            <a:ext cx="76200" cy="76200"/>
          </a:xfrm>
          <a:prstGeom prst="irregularSeal2">
            <a:avLst/>
          </a:prstGeom>
          <a:gradFill rotWithShape="1">
            <a:gsLst>
              <a:gs pos="0">
                <a:srgbClr val="9900CC"/>
              </a:gs>
              <a:gs pos="100000">
                <a:srgbClr val="FFFF00"/>
              </a:gs>
            </a:gsLst>
            <a:path path="shape">
              <a:fillToRect l="50000" t="50000" r="50000" b="50000"/>
            </a:path>
          </a:gradFill>
          <a:ln w="6350" algn="ctr">
            <a:solidFill>
              <a:srgbClr val="66FF33"/>
            </a:solidFill>
            <a:prstDash val="sysDot"/>
            <a:miter lim="800000"/>
            <a:headEnd/>
            <a:tailEnd/>
          </a:ln>
        </p:spPr>
        <p:txBody>
          <a:bodyPr/>
          <a:lstStyle/>
          <a:p>
            <a:endParaRPr lang="id-ID"/>
          </a:p>
        </p:txBody>
      </p:sp>
      <p:sp>
        <p:nvSpPr>
          <p:cNvPr id="24678" name="Rectangle 103"/>
          <p:cNvSpPr>
            <a:spLocks noChangeArrowheads="1"/>
          </p:cNvSpPr>
          <p:nvPr/>
        </p:nvSpPr>
        <p:spPr bwMode="auto">
          <a:xfrm>
            <a:off x="457200" y="228600"/>
            <a:ext cx="2514600" cy="457200"/>
          </a:xfrm>
          <a:prstGeom prst="rect">
            <a:avLst/>
          </a:prstGeom>
          <a:noFill/>
          <a:ln w="9525">
            <a:noFill/>
            <a:miter lim="800000"/>
            <a:headEnd/>
            <a:tailEnd/>
          </a:ln>
        </p:spPr>
        <p:txBody>
          <a:bodyPr wrap="none" anchor="ctr"/>
          <a:lstStyle/>
          <a:p>
            <a:pPr algn="ctr"/>
            <a:r>
              <a:rPr lang="en-US" sz="2400" b="1"/>
              <a:t>THE GI SYSTEM</a:t>
            </a:r>
          </a:p>
        </p:txBody>
      </p:sp>
      <p:sp>
        <p:nvSpPr>
          <p:cNvPr id="24679" name="Rectangle 104"/>
          <p:cNvSpPr>
            <a:spLocks noChangeArrowheads="1"/>
          </p:cNvSpPr>
          <p:nvPr/>
        </p:nvSpPr>
        <p:spPr bwMode="auto">
          <a:xfrm>
            <a:off x="5791200" y="1371600"/>
            <a:ext cx="1219200" cy="304800"/>
          </a:xfrm>
          <a:prstGeom prst="rect">
            <a:avLst/>
          </a:prstGeom>
          <a:noFill/>
          <a:ln w="9525">
            <a:noFill/>
            <a:miter lim="800000"/>
            <a:headEnd/>
            <a:tailEnd/>
          </a:ln>
        </p:spPr>
        <p:txBody>
          <a:bodyPr wrap="none" anchor="ctr"/>
          <a:lstStyle/>
          <a:p>
            <a:pPr algn="ctr"/>
            <a:r>
              <a:rPr lang="en-US" sz="1400" b="1">
                <a:solidFill>
                  <a:srgbClr val="FFFF00"/>
                </a:solidFill>
              </a:rPr>
              <a:t>TRACHEA</a:t>
            </a:r>
          </a:p>
        </p:txBody>
      </p:sp>
      <p:sp>
        <p:nvSpPr>
          <p:cNvPr id="24680" name="Freeform 105"/>
          <p:cNvSpPr>
            <a:spLocks/>
          </p:cNvSpPr>
          <p:nvPr/>
        </p:nvSpPr>
        <p:spPr bwMode="auto">
          <a:xfrm>
            <a:off x="4343400" y="1514475"/>
            <a:ext cx="1562100" cy="238125"/>
          </a:xfrm>
          <a:custGeom>
            <a:avLst/>
            <a:gdLst>
              <a:gd name="T0" fmla="*/ 0 w 984"/>
              <a:gd name="T1" fmla="*/ 2147483647 h 150"/>
              <a:gd name="T2" fmla="*/ 2147483647 w 984"/>
              <a:gd name="T3" fmla="*/ 0 h 150"/>
              <a:gd name="T4" fmla="*/ 0 60000 65536"/>
              <a:gd name="T5" fmla="*/ 0 60000 65536"/>
              <a:gd name="T6" fmla="*/ 0 w 984"/>
              <a:gd name="T7" fmla="*/ 0 h 150"/>
              <a:gd name="T8" fmla="*/ 984 w 984"/>
              <a:gd name="T9" fmla="*/ 150 h 150"/>
            </a:gdLst>
            <a:ahLst/>
            <a:cxnLst>
              <a:cxn ang="T4">
                <a:pos x="T0" y="T1"/>
              </a:cxn>
              <a:cxn ang="T5">
                <a:pos x="T2" y="T3"/>
              </a:cxn>
            </a:cxnLst>
            <a:rect l="T6" t="T7" r="T8" b="T9"/>
            <a:pathLst>
              <a:path w="984" h="150">
                <a:moveTo>
                  <a:pt x="0" y="150"/>
                </a:moveTo>
                <a:lnTo>
                  <a:pt x="984" y="0"/>
                </a:lnTo>
              </a:path>
            </a:pathLst>
          </a:custGeom>
          <a:noFill/>
          <a:ln w="28575">
            <a:solidFill>
              <a:srgbClr val="66FF33"/>
            </a:solidFill>
            <a:prstDash val="sysDot"/>
            <a:round/>
            <a:headEnd type="triangle" w="med" len="med"/>
            <a:tailEnd/>
          </a:ln>
        </p:spPr>
        <p:txBody>
          <a:bodyPr/>
          <a:lstStyle/>
          <a:p>
            <a:endParaRPr lang="id-ID"/>
          </a:p>
        </p:txBody>
      </p:sp>
      <p:sp>
        <p:nvSpPr>
          <p:cNvPr id="24681" name="Rectangle 106"/>
          <p:cNvSpPr>
            <a:spLocks noChangeArrowheads="1"/>
          </p:cNvSpPr>
          <p:nvPr/>
        </p:nvSpPr>
        <p:spPr bwMode="auto">
          <a:xfrm>
            <a:off x="6248400" y="3657600"/>
            <a:ext cx="1219200" cy="304800"/>
          </a:xfrm>
          <a:prstGeom prst="rect">
            <a:avLst/>
          </a:prstGeom>
          <a:noFill/>
          <a:ln w="9525">
            <a:noFill/>
            <a:miter lim="800000"/>
            <a:headEnd/>
            <a:tailEnd/>
          </a:ln>
        </p:spPr>
        <p:txBody>
          <a:bodyPr wrap="none" anchor="ctr"/>
          <a:lstStyle/>
          <a:p>
            <a:pPr algn="ctr"/>
            <a:r>
              <a:rPr lang="en-US" sz="1400" b="1">
                <a:solidFill>
                  <a:srgbClr val="FFFF00"/>
                </a:solidFill>
              </a:rPr>
              <a:t>STOMACH</a:t>
            </a:r>
          </a:p>
        </p:txBody>
      </p:sp>
      <p:sp>
        <p:nvSpPr>
          <p:cNvPr id="24682" name="Freeform 107"/>
          <p:cNvSpPr>
            <a:spLocks/>
          </p:cNvSpPr>
          <p:nvPr/>
        </p:nvSpPr>
        <p:spPr bwMode="auto">
          <a:xfrm>
            <a:off x="5268913" y="3811588"/>
            <a:ext cx="1055687" cy="3175"/>
          </a:xfrm>
          <a:custGeom>
            <a:avLst/>
            <a:gdLst>
              <a:gd name="T0" fmla="*/ 0 w 665"/>
              <a:gd name="T1" fmla="*/ 2147483647 h 2"/>
              <a:gd name="T2" fmla="*/ 2147483647 w 665"/>
              <a:gd name="T3" fmla="*/ 0 h 2"/>
              <a:gd name="T4" fmla="*/ 0 60000 65536"/>
              <a:gd name="T5" fmla="*/ 0 60000 65536"/>
              <a:gd name="T6" fmla="*/ 0 w 665"/>
              <a:gd name="T7" fmla="*/ 0 h 2"/>
              <a:gd name="T8" fmla="*/ 665 w 665"/>
              <a:gd name="T9" fmla="*/ 2 h 2"/>
            </a:gdLst>
            <a:ahLst/>
            <a:cxnLst>
              <a:cxn ang="T4">
                <a:pos x="T0" y="T1"/>
              </a:cxn>
              <a:cxn ang="T5">
                <a:pos x="T2" y="T3"/>
              </a:cxn>
            </a:cxnLst>
            <a:rect l="T6" t="T7" r="T8" b="T9"/>
            <a:pathLst>
              <a:path w="665" h="2">
                <a:moveTo>
                  <a:pt x="0" y="2"/>
                </a:moveTo>
                <a:lnTo>
                  <a:pt x="665" y="0"/>
                </a:lnTo>
              </a:path>
            </a:pathLst>
          </a:custGeom>
          <a:noFill/>
          <a:ln w="28575">
            <a:solidFill>
              <a:srgbClr val="66FF33"/>
            </a:solidFill>
            <a:prstDash val="sysDot"/>
            <a:round/>
            <a:headEnd type="triangle" w="med" len="med"/>
            <a:tailEnd/>
          </a:ln>
        </p:spPr>
        <p:txBody>
          <a:bodyPr/>
          <a:lstStyle/>
          <a:p>
            <a:endParaRPr lang="id-ID"/>
          </a:p>
        </p:txBody>
      </p:sp>
      <p:sp>
        <p:nvSpPr>
          <p:cNvPr id="24683" name="Rectangle 108"/>
          <p:cNvSpPr>
            <a:spLocks noChangeArrowheads="1"/>
          </p:cNvSpPr>
          <p:nvPr/>
        </p:nvSpPr>
        <p:spPr bwMode="auto">
          <a:xfrm>
            <a:off x="6353175" y="4267200"/>
            <a:ext cx="1219200" cy="304800"/>
          </a:xfrm>
          <a:prstGeom prst="rect">
            <a:avLst/>
          </a:prstGeom>
          <a:noFill/>
          <a:ln w="9525">
            <a:noFill/>
            <a:miter lim="800000"/>
            <a:headEnd/>
            <a:tailEnd/>
          </a:ln>
        </p:spPr>
        <p:txBody>
          <a:bodyPr wrap="none" anchor="ctr"/>
          <a:lstStyle/>
          <a:p>
            <a:pPr algn="ctr"/>
            <a:r>
              <a:rPr lang="en-US" sz="1400" b="1">
                <a:solidFill>
                  <a:srgbClr val="FFFF00"/>
                </a:solidFill>
              </a:rPr>
              <a:t>PANCREAS</a:t>
            </a:r>
          </a:p>
        </p:txBody>
      </p:sp>
      <p:sp>
        <p:nvSpPr>
          <p:cNvPr id="24684" name="Freeform 109"/>
          <p:cNvSpPr>
            <a:spLocks/>
          </p:cNvSpPr>
          <p:nvPr/>
        </p:nvSpPr>
        <p:spPr bwMode="auto">
          <a:xfrm>
            <a:off x="5345113" y="4421188"/>
            <a:ext cx="1055687" cy="3175"/>
          </a:xfrm>
          <a:custGeom>
            <a:avLst/>
            <a:gdLst>
              <a:gd name="T0" fmla="*/ 0 w 665"/>
              <a:gd name="T1" fmla="*/ 2147483647 h 2"/>
              <a:gd name="T2" fmla="*/ 2147483647 w 665"/>
              <a:gd name="T3" fmla="*/ 0 h 2"/>
              <a:gd name="T4" fmla="*/ 0 60000 65536"/>
              <a:gd name="T5" fmla="*/ 0 60000 65536"/>
              <a:gd name="T6" fmla="*/ 0 w 665"/>
              <a:gd name="T7" fmla="*/ 0 h 2"/>
              <a:gd name="T8" fmla="*/ 665 w 665"/>
              <a:gd name="T9" fmla="*/ 2 h 2"/>
            </a:gdLst>
            <a:ahLst/>
            <a:cxnLst>
              <a:cxn ang="T4">
                <a:pos x="T0" y="T1"/>
              </a:cxn>
              <a:cxn ang="T5">
                <a:pos x="T2" y="T3"/>
              </a:cxn>
            </a:cxnLst>
            <a:rect l="T6" t="T7" r="T8" b="T9"/>
            <a:pathLst>
              <a:path w="665" h="2">
                <a:moveTo>
                  <a:pt x="0" y="2"/>
                </a:moveTo>
                <a:lnTo>
                  <a:pt x="665" y="0"/>
                </a:lnTo>
              </a:path>
            </a:pathLst>
          </a:custGeom>
          <a:noFill/>
          <a:ln w="28575">
            <a:solidFill>
              <a:srgbClr val="66FF33"/>
            </a:solidFill>
            <a:prstDash val="sysDot"/>
            <a:round/>
            <a:headEnd type="triangle" w="med" len="med"/>
            <a:tailEnd/>
          </a:ln>
        </p:spPr>
        <p:txBody>
          <a:bodyPr/>
          <a:lstStyle/>
          <a:p>
            <a:endParaRPr lang="id-ID"/>
          </a:p>
        </p:txBody>
      </p:sp>
      <p:sp>
        <p:nvSpPr>
          <p:cNvPr id="24685" name="Rectangle 110"/>
          <p:cNvSpPr>
            <a:spLocks noChangeArrowheads="1"/>
          </p:cNvSpPr>
          <p:nvPr/>
        </p:nvSpPr>
        <p:spPr bwMode="auto">
          <a:xfrm>
            <a:off x="6553200" y="5029200"/>
            <a:ext cx="1219200" cy="304800"/>
          </a:xfrm>
          <a:prstGeom prst="rect">
            <a:avLst/>
          </a:prstGeom>
          <a:noFill/>
          <a:ln w="9525">
            <a:noFill/>
            <a:miter lim="800000"/>
            <a:headEnd/>
            <a:tailEnd/>
          </a:ln>
        </p:spPr>
        <p:txBody>
          <a:bodyPr wrap="none" anchor="ctr"/>
          <a:lstStyle/>
          <a:p>
            <a:pPr algn="ctr"/>
            <a:r>
              <a:rPr lang="en-US" sz="1400" b="1">
                <a:solidFill>
                  <a:srgbClr val="FFFF00"/>
                </a:solidFill>
              </a:rPr>
              <a:t>SMALL INTESTINE</a:t>
            </a:r>
          </a:p>
        </p:txBody>
      </p:sp>
      <p:sp>
        <p:nvSpPr>
          <p:cNvPr id="24686" name="Freeform 111"/>
          <p:cNvSpPr>
            <a:spLocks/>
          </p:cNvSpPr>
          <p:nvPr/>
        </p:nvSpPr>
        <p:spPr bwMode="auto">
          <a:xfrm>
            <a:off x="5259388" y="5183188"/>
            <a:ext cx="1055687" cy="3175"/>
          </a:xfrm>
          <a:custGeom>
            <a:avLst/>
            <a:gdLst>
              <a:gd name="T0" fmla="*/ 0 w 665"/>
              <a:gd name="T1" fmla="*/ 2147483647 h 2"/>
              <a:gd name="T2" fmla="*/ 2147483647 w 665"/>
              <a:gd name="T3" fmla="*/ 0 h 2"/>
              <a:gd name="T4" fmla="*/ 0 60000 65536"/>
              <a:gd name="T5" fmla="*/ 0 60000 65536"/>
              <a:gd name="T6" fmla="*/ 0 w 665"/>
              <a:gd name="T7" fmla="*/ 0 h 2"/>
              <a:gd name="T8" fmla="*/ 665 w 665"/>
              <a:gd name="T9" fmla="*/ 2 h 2"/>
            </a:gdLst>
            <a:ahLst/>
            <a:cxnLst>
              <a:cxn ang="T4">
                <a:pos x="T0" y="T1"/>
              </a:cxn>
              <a:cxn ang="T5">
                <a:pos x="T2" y="T3"/>
              </a:cxn>
            </a:cxnLst>
            <a:rect l="T6" t="T7" r="T8" b="T9"/>
            <a:pathLst>
              <a:path w="665" h="2">
                <a:moveTo>
                  <a:pt x="0" y="2"/>
                </a:moveTo>
                <a:lnTo>
                  <a:pt x="665" y="0"/>
                </a:lnTo>
              </a:path>
            </a:pathLst>
          </a:custGeom>
          <a:noFill/>
          <a:ln w="28575">
            <a:solidFill>
              <a:srgbClr val="66FF33"/>
            </a:solidFill>
            <a:prstDash val="sysDot"/>
            <a:round/>
            <a:headEnd type="triangle" w="med" len="med"/>
            <a:tailEnd/>
          </a:ln>
        </p:spPr>
        <p:txBody>
          <a:bodyPr/>
          <a:lstStyle/>
          <a:p>
            <a:endParaRPr lang="id-ID"/>
          </a:p>
        </p:txBody>
      </p:sp>
      <p:sp>
        <p:nvSpPr>
          <p:cNvPr id="24687" name="Rectangle 112"/>
          <p:cNvSpPr>
            <a:spLocks noChangeArrowheads="1"/>
          </p:cNvSpPr>
          <p:nvPr/>
        </p:nvSpPr>
        <p:spPr bwMode="auto">
          <a:xfrm>
            <a:off x="6967538" y="5562600"/>
            <a:ext cx="1219200" cy="304800"/>
          </a:xfrm>
          <a:prstGeom prst="rect">
            <a:avLst/>
          </a:prstGeom>
          <a:noFill/>
          <a:ln w="9525">
            <a:noFill/>
            <a:miter lim="800000"/>
            <a:headEnd/>
            <a:tailEnd/>
          </a:ln>
        </p:spPr>
        <p:txBody>
          <a:bodyPr wrap="none" anchor="ctr"/>
          <a:lstStyle/>
          <a:p>
            <a:pPr algn="ctr"/>
            <a:r>
              <a:rPr lang="en-US" sz="1400" b="1">
                <a:solidFill>
                  <a:srgbClr val="FFFF00"/>
                </a:solidFill>
              </a:rPr>
              <a:t>LARGE INTESTINE</a:t>
            </a:r>
          </a:p>
        </p:txBody>
      </p:sp>
      <p:sp>
        <p:nvSpPr>
          <p:cNvPr id="24688" name="Freeform 113"/>
          <p:cNvSpPr>
            <a:spLocks/>
          </p:cNvSpPr>
          <p:nvPr/>
        </p:nvSpPr>
        <p:spPr bwMode="auto">
          <a:xfrm>
            <a:off x="5645150" y="5716588"/>
            <a:ext cx="1055688" cy="3175"/>
          </a:xfrm>
          <a:custGeom>
            <a:avLst/>
            <a:gdLst>
              <a:gd name="T0" fmla="*/ 0 w 665"/>
              <a:gd name="T1" fmla="*/ 2147483647 h 2"/>
              <a:gd name="T2" fmla="*/ 2147483647 w 665"/>
              <a:gd name="T3" fmla="*/ 0 h 2"/>
              <a:gd name="T4" fmla="*/ 0 60000 65536"/>
              <a:gd name="T5" fmla="*/ 0 60000 65536"/>
              <a:gd name="T6" fmla="*/ 0 w 665"/>
              <a:gd name="T7" fmla="*/ 0 h 2"/>
              <a:gd name="T8" fmla="*/ 665 w 665"/>
              <a:gd name="T9" fmla="*/ 2 h 2"/>
            </a:gdLst>
            <a:ahLst/>
            <a:cxnLst>
              <a:cxn ang="T4">
                <a:pos x="T0" y="T1"/>
              </a:cxn>
              <a:cxn ang="T5">
                <a:pos x="T2" y="T3"/>
              </a:cxn>
            </a:cxnLst>
            <a:rect l="T6" t="T7" r="T8" b="T9"/>
            <a:pathLst>
              <a:path w="665" h="2">
                <a:moveTo>
                  <a:pt x="0" y="2"/>
                </a:moveTo>
                <a:lnTo>
                  <a:pt x="665" y="0"/>
                </a:lnTo>
              </a:path>
            </a:pathLst>
          </a:custGeom>
          <a:noFill/>
          <a:ln w="28575">
            <a:solidFill>
              <a:srgbClr val="66FF33"/>
            </a:solidFill>
            <a:prstDash val="sysDot"/>
            <a:round/>
            <a:headEnd type="triangle" w="med" len="med"/>
            <a:tailEnd/>
          </a:ln>
        </p:spPr>
        <p:txBody>
          <a:bodyPr/>
          <a:lstStyle/>
          <a:p>
            <a:endParaRPr lang="id-ID"/>
          </a:p>
        </p:txBody>
      </p:sp>
      <p:sp>
        <p:nvSpPr>
          <p:cNvPr id="24689" name="Rectangle 114"/>
          <p:cNvSpPr>
            <a:spLocks noChangeArrowheads="1"/>
          </p:cNvSpPr>
          <p:nvPr/>
        </p:nvSpPr>
        <p:spPr bwMode="auto">
          <a:xfrm>
            <a:off x="6324600" y="6019800"/>
            <a:ext cx="1219200" cy="304800"/>
          </a:xfrm>
          <a:prstGeom prst="rect">
            <a:avLst/>
          </a:prstGeom>
          <a:noFill/>
          <a:ln w="9525">
            <a:noFill/>
            <a:miter lim="800000"/>
            <a:headEnd/>
            <a:tailEnd/>
          </a:ln>
        </p:spPr>
        <p:txBody>
          <a:bodyPr wrap="none" anchor="ctr"/>
          <a:lstStyle/>
          <a:p>
            <a:pPr algn="ctr"/>
            <a:r>
              <a:rPr lang="en-US" sz="1400" b="1">
                <a:solidFill>
                  <a:srgbClr val="FFFF00"/>
                </a:solidFill>
              </a:rPr>
              <a:t>ANUS</a:t>
            </a:r>
          </a:p>
        </p:txBody>
      </p:sp>
      <p:sp>
        <p:nvSpPr>
          <p:cNvPr id="24690" name="Freeform 115"/>
          <p:cNvSpPr>
            <a:spLocks/>
          </p:cNvSpPr>
          <p:nvPr/>
        </p:nvSpPr>
        <p:spPr bwMode="auto">
          <a:xfrm>
            <a:off x="4746625" y="6211888"/>
            <a:ext cx="1885950" cy="247650"/>
          </a:xfrm>
          <a:custGeom>
            <a:avLst/>
            <a:gdLst>
              <a:gd name="T0" fmla="*/ 0 w 1188"/>
              <a:gd name="T1" fmla="*/ 2147483647 h 156"/>
              <a:gd name="T2" fmla="*/ 2147483647 w 1188"/>
              <a:gd name="T3" fmla="*/ 0 h 156"/>
              <a:gd name="T4" fmla="*/ 0 60000 65536"/>
              <a:gd name="T5" fmla="*/ 0 60000 65536"/>
              <a:gd name="T6" fmla="*/ 0 w 1188"/>
              <a:gd name="T7" fmla="*/ 0 h 156"/>
              <a:gd name="T8" fmla="*/ 1188 w 1188"/>
              <a:gd name="T9" fmla="*/ 156 h 156"/>
            </a:gdLst>
            <a:ahLst/>
            <a:cxnLst>
              <a:cxn ang="T4">
                <a:pos x="T0" y="T1"/>
              </a:cxn>
              <a:cxn ang="T5">
                <a:pos x="T2" y="T3"/>
              </a:cxn>
            </a:cxnLst>
            <a:rect l="T6" t="T7" r="T8" b="T9"/>
            <a:pathLst>
              <a:path w="1188" h="156">
                <a:moveTo>
                  <a:pt x="0" y="156"/>
                </a:moveTo>
                <a:lnTo>
                  <a:pt x="1188" y="0"/>
                </a:lnTo>
              </a:path>
            </a:pathLst>
          </a:custGeom>
          <a:noFill/>
          <a:ln w="28575">
            <a:solidFill>
              <a:srgbClr val="66FF33"/>
            </a:solidFill>
            <a:prstDash val="sysDot"/>
            <a:round/>
            <a:headEnd type="triangle" w="med" len="med"/>
            <a:tailEnd/>
          </a:ln>
        </p:spPr>
        <p:txBody>
          <a:bodyPr/>
          <a:lstStyle/>
          <a:p>
            <a:endParaRPr lang="id-ID"/>
          </a:p>
        </p:txBody>
      </p:sp>
      <p:sp>
        <p:nvSpPr>
          <p:cNvPr id="24691" name="Rectangle 116"/>
          <p:cNvSpPr>
            <a:spLocks noChangeArrowheads="1"/>
          </p:cNvSpPr>
          <p:nvPr/>
        </p:nvSpPr>
        <p:spPr bwMode="auto">
          <a:xfrm>
            <a:off x="1676400" y="6019800"/>
            <a:ext cx="1219200" cy="304800"/>
          </a:xfrm>
          <a:prstGeom prst="rect">
            <a:avLst/>
          </a:prstGeom>
          <a:noFill/>
          <a:ln w="9525">
            <a:noFill/>
            <a:miter lim="800000"/>
            <a:headEnd/>
            <a:tailEnd/>
          </a:ln>
        </p:spPr>
        <p:txBody>
          <a:bodyPr wrap="none" anchor="ctr"/>
          <a:lstStyle/>
          <a:p>
            <a:pPr algn="ctr"/>
            <a:r>
              <a:rPr lang="en-US" sz="1400" b="1">
                <a:solidFill>
                  <a:srgbClr val="FFFF00"/>
                </a:solidFill>
              </a:rPr>
              <a:t>RECTUM</a:t>
            </a:r>
          </a:p>
        </p:txBody>
      </p:sp>
      <p:sp>
        <p:nvSpPr>
          <p:cNvPr id="24692" name="Freeform 117"/>
          <p:cNvSpPr>
            <a:spLocks/>
          </p:cNvSpPr>
          <p:nvPr/>
        </p:nvSpPr>
        <p:spPr bwMode="auto">
          <a:xfrm>
            <a:off x="2743200" y="6169025"/>
            <a:ext cx="1916113" cy="4763"/>
          </a:xfrm>
          <a:custGeom>
            <a:avLst/>
            <a:gdLst>
              <a:gd name="T0" fmla="*/ 2147483647 w 1207"/>
              <a:gd name="T1" fmla="*/ 0 h 3"/>
              <a:gd name="T2" fmla="*/ 0 w 1207"/>
              <a:gd name="T3" fmla="*/ 2147483647 h 3"/>
              <a:gd name="T4" fmla="*/ 0 60000 65536"/>
              <a:gd name="T5" fmla="*/ 0 60000 65536"/>
              <a:gd name="T6" fmla="*/ 0 w 1207"/>
              <a:gd name="T7" fmla="*/ 0 h 3"/>
              <a:gd name="T8" fmla="*/ 1207 w 1207"/>
              <a:gd name="T9" fmla="*/ 3 h 3"/>
            </a:gdLst>
            <a:ahLst/>
            <a:cxnLst>
              <a:cxn ang="T4">
                <a:pos x="T0" y="T1"/>
              </a:cxn>
              <a:cxn ang="T5">
                <a:pos x="T2" y="T3"/>
              </a:cxn>
            </a:cxnLst>
            <a:rect l="T6" t="T7" r="T8" b="T9"/>
            <a:pathLst>
              <a:path w="1207" h="3">
                <a:moveTo>
                  <a:pt x="1207" y="0"/>
                </a:moveTo>
                <a:lnTo>
                  <a:pt x="0" y="3"/>
                </a:lnTo>
              </a:path>
            </a:pathLst>
          </a:custGeom>
          <a:noFill/>
          <a:ln w="28575">
            <a:solidFill>
              <a:srgbClr val="66FF33"/>
            </a:solidFill>
            <a:prstDash val="sysDot"/>
            <a:round/>
            <a:headEnd type="triangle" w="med" len="med"/>
            <a:tailEnd/>
          </a:ln>
        </p:spPr>
        <p:txBody>
          <a:bodyPr/>
          <a:lstStyle/>
          <a:p>
            <a:endParaRPr lang="id-ID"/>
          </a:p>
        </p:txBody>
      </p:sp>
      <p:sp>
        <p:nvSpPr>
          <p:cNvPr id="24693" name="Rectangle 118"/>
          <p:cNvSpPr>
            <a:spLocks noChangeArrowheads="1"/>
          </p:cNvSpPr>
          <p:nvPr/>
        </p:nvSpPr>
        <p:spPr bwMode="auto">
          <a:xfrm>
            <a:off x="1447800" y="3808413"/>
            <a:ext cx="1219200" cy="304800"/>
          </a:xfrm>
          <a:prstGeom prst="rect">
            <a:avLst/>
          </a:prstGeom>
          <a:noFill/>
          <a:ln w="9525">
            <a:noFill/>
            <a:miter lim="800000"/>
            <a:headEnd/>
            <a:tailEnd/>
          </a:ln>
        </p:spPr>
        <p:txBody>
          <a:bodyPr wrap="none" anchor="ctr"/>
          <a:lstStyle/>
          <a:p>
            <a:pPr algn="ctr"/>
            <a:r>
              <a:rPr lang="en-US" sz="1400" b="1">
                <a:solidFill>
                  <a:srgbClr val="FFFF00"/>
                </a:solidFill>
              </a:rPr>
              <a:t>GAL</a:t>
            </a:r>
            <a:r>
              <a:rPr lang="id-ID" sz="1400" b="1">
                <a:solidFill>
                  <a:srgbClr val="FFFF00"/>
                </a:solidFill>
              </a:rPr>
              <a:t>L</a:t>
            </a:r>
            <a:r>
              <a:rPr lang="en-US" sz="1400" b="1">
                <a:solidFill>
                  <a:srgbClr val="FFFF00"/>
                </a:solidFill>
              </a:rPr>
              <a:t>BLADDER</a:t>
            </a:r>
          </a:p>
        </p:txBody>
      </p:sp>
      <p:sp>
        <p:nvSpPr>
          <p:cNvPr id="24694" name="Freeform 119"/>
          <p:cNvSpPr>
            <a:spLocks/>
          </p:cNvSpPr>
          <p:nvPr/>
        </p:nvSpPr>
        <p:spPr bwMode="auto">
          <a:xfrm>
            <a:off x="2743200" y="3962400"/>
            <a:ext cx="1001713" cy="6350"/>
          </a:xfrm>
          <a:custGeom>
            <a:avLst/>
            <a:gdLst>
              <a:gd name="T0" fmla="*/ 2147483647 w 631"/>
              <a:gd name="T1" fmla="*/ 2147483647 h 4"/>
              <a:gd name="T2" fmla="*/ 0 w 631"/>
              <a:gd name="T3" fmla="*/ 0 h 4"/>
              <a:gd name="T4" fmla="*/ 0 60000 65536"/>
              <a:gd name="T5" fmla="*/ 0 60000 65536"/>
              <a:gd name="T6" fmla="*/ 0 w 631"/>
              <a:gd name="T7" fmla="*/ 0 h 4"/>
              <a:gd name="T8" fmla="*/ 631 w 631"/>
              <a:gd name="T9" fmla="*/ 4 h 4"/>
            </a:gdLst>
            <a:ahLst/>
            <a:cxnLst>
              <a:cxn ang="T4">
                <a:pos x="T0" y="T1"/>
              </a:cxn>
              <a:cxn ang="T5">
                <a:pos x="T2" y="T3"/>
              </a:cxn>
            </a:cxnLst>
            <a:rect l="T6" t="T7" r="T8" b="T9"/>
            <a:pathLst>
              <a:path w="631" h="4">
                <a:moveTo>
                  <a:pt x="631" y="4"/>
                </a:moveTo>
                <a:lnTo>
                  <a:pt x="0" y="0"/>
                </a:lnTo>
              </a:path>
            </a:pathLst>
          </a:custGeom>
          <a:noFill/>
          <a:ln w="28575">
            <a:solidFill>
              <a:srgbClr val="66FF33"/>
            </a:solidFill>
            <a:prstDash val="sysDot"/>
            <a:round/>
            <a:headEnd type="triangle" w="med" len="med"/>
            <a:tailEnd/>
          </a:ln>
        </p:spPr>
        <p:txBody>
          <a:bodyPr/>
          <a:lstStyle/>
          <a:p>
            <a:endParaRPr lang="id-ID"/>
          </a:p>
        </p:txBody>
      </p:sp>
      <p:sp>
        <p:nvSpPr>
          <p:cNvPr id="24695" name="Rectangle 120"/>
          <p:cNvSpPr>
            <a:spLocks noChangeArrowheads="1"/>
          </p:cNvSpPr>
          <p:nvPr/>
        </p:nvSpPr>
        <p:spPr bwMode="auto">
          <a:xfrm>
            <a:off x="1600200" y="1752600"/>
            <a:ext cx="1219200" cy="304800"/>
          </a:xfrm>
          <a:prstGeom prst="rect">
            <a:avLst/>
          </a:prstGeom>
          <a:noFill/>
          <a:ln w="9525">
            <a:noFill/>
            <a:miter lim="800000"/>
            <a:headEnd/>
            <a:tailEnd/>
          </a:ln>
        </p:spPr>
        <p:txBody>
          <a:bodyPr wrap="none" anchor="ctr"/>
          <a:lstStyle/>
          <a:p>
            <a:pPr algn="ctr"/>
            <a:r>
              <a:rPr lang="en-US" sz="1400" b="1">
                <a:solidFill>
                  <a:srgbClr val="FFFF00"/>
                </a:solidFill>
              </a:rPr>
              <a:t>SUBMAND</a:t>
            </a:r>
            <a:r>
              <a:rPr lang="id-ID" sz="1400" b="1">
                <a:solidFill>
                  <a:srgbClr val="FFFF00"/>
                </a:solidFill>
              </a:rPr>
              <a:t>I</a:t>
            </a:r>
            <a:r>
              <a:rPr lang="en-US" sz="1400" b="1">
                <a:solidFill>
                  <a:srgbClr val="FFFF00"/>
                </a:solidFill>
              </a:rPr>
              <a:t>BULAR</a:t>
            </a:r>
          </a:p>
          <a:p>
            <a:pPr algn="ctr"/>
            <a:r>
              <a:rPr lang="en-US" sz="1400" b="1">
                <a:solidFill>
                  <a:srgbClr val="FFFF00"/>
                </a:solidFill>
              </a:rPr>
              <a:t>SALIVARY GLANDS</a:t>
            </a:r>
          </a:p>
        </p:txBody>
      </p:sp>
      <p:sp>
        <p:nvSpPr>
          <p:cNvPr id="24696" name="Freeform 121"/>
          <p:cNvSpPr>
            <a:spLocks/>
          </p:cNvSpPr>
          <p:nvPr/>
        </p:nvSpPr>
        <p:spPr bwMode="auto">
          <a:xfrm>
            <a:off x="3048000" y="1485900"/>
            <a:ext cx="1085850" cy="420688"/>
          </a:xfrm>
          <a:custGeom>
            <a:avLst/>
            <a:gdLst>
              <a:gd name="T0" fmla="*/ 2147483647 w 684"/>
              <a:gd name="T1" fmla="*/ 0 h 265"/>
              <a:gd name="T2" fmla="*/ 0 w 684"/>
              <a:gd name="T3" fmla="*/ 2147483647 h 265"/>
              <a:gd name="T4" fmla="*/ 0 60000 65536"/>
              <a:gd name="T5" fmla="*/ 0 60000 65536"/>
              <a:gd name="T6" fmla="*/ 0 w 684"/>
              <a:gd name="T7" fmla="*/ 0 h 265"/>
              <a:gd name="T8" fmla="*/ 684 w 684"/>
              <a:gd name="T9" fmla="*/ 265 h 265"/>
            </a:gdLst>
            <a:ahLst/>
            <a:cxnLst>
              <a:cxn ang="T4">
                <a:pos x="T0" y="T1"/>
              </a:cxn>
              <a:cxn ang="T5">
                <a:pos x="T2" y="T3"/>
              </a:cxn>
            </a:cxnLst>
            <a:rect l="T6" t="T7" r="T8" b="T9"/>
            <a:pathLst>
              <a:path w="684" h="265">
                <a:moveTo>
                  <a:pt x="684" y="0"/>
                </a:moveTo>
                <a:lnTo>
                  <a:pt x="0" y="265"/>
                </a:lnTo>
              </a:path>
            </a:pathLst>
          </a:custGeom>
          <a:noFill/>
          <a:ln w="28575">
            <a:solidFill>
              <a:srgbClr val="66FF33"/>
            </a:solidFill>
            <a:prstDash val="sysDot"/>
            <a:round/>
            <a:headEnd type="triangle" w="med" len="med"/>
            <a:tailEnd/>
          </a:ln>
        </p:spPr>
        <p:txBody>
          <a:bodyPr/>
          <a:lstStyle/>
          <a:p>
            <a:endParaRPr lang="id-ID"/>
          </a:p>
        </p:txBody>
      </p:sp>
      <p:sp>
        <p:nvSpPr>
          <p:cNvPr id="24697" name="Rectangle 122"/>
          <p:cNvSpPr>
            <a:spLocks noChangeArrowheads="1"/>
          </p:cNvSpPr>
          <p:nvPr/>
        </p:nvSpPr>
        <p:spPr bwMode="auto">
          <a:xfrm>
            <a:off x="1600200" y="1352550"/>
            <a:ext cx="1219200" cy="304800"/>
          </a:xfrm>
          <a:prstGeom prst="rect">
            <a:avLst/>
          </a:prstGeom>
          <a:noFill/>
          <a:ln w="9525">
            <a:noFill/>
            <a:miter lim="800000"/>
            <a:headEnd/>
            <a:tailEnd/>
          </a:ln>
        </p:spPr>
        <p:txBody>
          <a:bodyPr wrap="none" anchor="ctr"/>
          <a:lstStyle/>
          <a:p>
            <a:pPr algn="ctr"/>
            <a:r>
              <a:rPr lang="en-US" sz="1400" b="1">
                <a:solidFill>
                  <a:srgbClr val="FFFF00"/>
                </a:solidFill>
              </a:rPr>
              <a:t>SUBLINGUAL</a:t>
            </a:r>
          </a:p>
          <a:p>
            <a:pPr algn="ctr"/>
            <a:r>
              <a:rPr lang="en-US" sz="1400" b="1">
                <a:solidFill>
                  <a:srgbClr val="FFFF00"/>
                </a:solidFill>
              </a:rPr>
              <a:t>AND</a:t>
            </a:r>
          </a:p>
        </p:txBody>
      </p:sp>
      <p:sp>
        <p:nvSpPr>
          <p:cNvPr id="24698" name="Freeform 123"/>
          <p:cNvSpPr>
            <a:spLocks/>
          </p:cNvSpPr>
          <p:nvPr/>
        </p:nvSpPr>
        <p:spPr bwMode="auto">
          <a:xfrm>
            <a:off x="2800350" y="1400175"/>
            <a:ext cx="1133475" cy="85725"/>
          </a:xfrm>
          <a:custGeom>
            <a:avLst/>
            <a:gdLst>
              <a:gd name="T0" fmla="*/ 2147483647 w 714"/>
              <a:gd name="T1" fmla="*/ 2147483647 h 54"/>
              <a:gd name="T2" fmla="*/ 0 w 714"/>
              <a:gd name="T3" fmla="*/ 0 h 54"/>
              <a:gd name="T4" fmla="*/ 0 60000 65536"/>
              <a:gd name="T5" fmla="*/ 0 60000 65536"/>
              <a:gd name="T6" fmla="*/ 0 w 714"/>
              <a:gd name="T7" fmla="*/ 0 h 54"/>
              <a:gd name="T8" fmla="*/ 714 w 714"/>
              <a:gd name="T9" fmla="*/ 54 h 54"/>
            </a:gdLst>
            <a:ahLst/>
            <a:cxnLst>
              <a:cxn ang="T4">
                <a:pos x="T0" y="T1"/>
              </a:cxn>
              <a:cxn ang="T5">
                <a:pos x="T2" y="T3"/>
              </a:cxn>
            </a:cxnLst>
            <a:rect l="T6" t="T7" r="T8" b="T9"/>
            <a:pathLst>
              <a:path w="714" h="54">
                <a:moveTo>
                  <a:pt x="714" y="54"/>
                </a:moveTo>
                <a:lnTo>
                  <a:pt x="0" y="0"/>
                </a:lnTo>
              </a:path>
            </a:pathLst>
          </a:custGeom>
          <a:noFill/>
          <a:ln w="28575">
            <a:solidFill>
              <a:srgbClr val="66FF33"/>
            </a:solidFill>
            <a:prstDash val="sysDot"/>
            <a:round/>
            <a:headEnd type="triangle" w="med" len="med"/>
            <a:tailEnd/>
          </a:ln>
        </p:spPr>
        <p:txBody>
          <a:bodyPr/>
          <a:lstStyle/>
          <a:p>
            <a:endParaRPr lang="id-ID"/>
          </a:p>
        </p:txBody>
      </p:sp>
      <p:sp>
        <p:nvSpPr>
          <p:cNvPr id="24699" name="Rectangle 124"/>
          <p:cNvSpPr>
            <a:spLocks noChangeArrowheads="1"/>
          </p:cNvSpPr>
          <p:nvPr/>
        </p:nvSpPr>
        <p:spPr bwMode="auto">
          <a:xfrm>
            <a:off x="1600200" y="762000"/>
            <a:ext cx="1219200" cy="304800"/>
          </a:xfrm>
          <a:prstGeom prst="rect">
            <a:avLst/>
          </a:prstGeom>
          <a:noFill/>
          <a:ln w="9525">
            <a:noFill/>
            <a:miter lim="800000"/>
            <a:headEnd/>
            <a:tailEnd/>
          </a:ln>
        </p:spPr>
        <p:txBody>
          <a:bodyPr wrap="none" anchor="ctr"/>
          <a:lstStyle/>
          <a:p>
            <a:pPr algn="ctr"/>
            <a:r>
              <a:rPr lang="en-US" sz="1400" b="1">
                <a:solidFill>
                  <a:srgbClr val="FFFF00"/>
                </a:solidFill>
              </a:rPr>
              <a:t>MOUTH</a:t>
            </a:r>
          </a:p>
        </p:txBody>
      </p:sp>
      <p:sp>
        <p:nvSpPr>
          <p:cNvPr id="24700" name="Freeform 125"/>
          <p:cNvSpPr>
            <a:spLocks/>
          </p:cNvSpPr>
          <p:nvPr/>
        </p:nvSpPr>
        <p:spPr bwMode="auto">
          <a:xfrm>
            <a:off x="2590800" y="923925"/>
            <a:ext cx="923925" cy="342900"/>
          </a:xfrm>
          <a:custGeom>
            <a:avLst/>
            <a:gdLst>
              <a:gd name="T0" fmla="*/ 2147483647 w 582"/>
              <a:gd name="T1" fmla="*/ 2147483647 h 216"/>
              <a:gd name="T2" fmla="*/ 0 w 582"/>
              <a:gd name="T3" fmla="*/ 0 h 216"/>
              <a:gd name="T4" fmla="*/ 0 60000 65536"/>
              <a:gd name="T5" fmla="*/ 0 60000 65536"/>
              <a:gd name="T6" fmla="*/ 0 w 582"/>
              <a:gd name="T7" fmla="*/ 0 h 216"/>
              <a:gd name="T8" fmla="*/ 582 w 582"/>
              <a:gd name="T9" fmla="*/ 216 h 216"/>
            </a:gdLst>
            <a:ahLst/>
            <a:cxnLst>
              <a:cxn ang="T4">
                <a:pos x="T0" y="T1"/>
              </a:cxn>
              <a:cxn ang="T5">
                <a:pos x="T2" y="T3"/>
              </a:cxn>
            </a:cxnLst>
            <a:rect l="T6" t="T7" r="T8" b="T9"/>
            <a:pathLst>
              <a:path w="582" h="216">
                <a:moveTo>
                  <a:pt x="582" y="216"/>
                </a:moveTo>
                <a:lnTo>
                  <a:pt x="0" y="0"/>
                </a:lnTo>
              </a:path>
            </a:pathLst>
          </a:custGeom>
          <a:noFill/>
          <a:ln w="28575">
            <a:solidFill>
              <a:srgbClr val="66FF33"/>
            </a:solidFill>
            <a:prstDash val="sysDot"/>
            <a:round/>
            <a:headEnd type="triangle" w="med" len="med"/>
            <a:tailEnd/>
          </a:ln>
        </p:spPr>
        <p:txBody>
          <a:bodyPr/>
          <a:lstStyle/>
          <a:p>
            <a:endParaRPr lang="id-ID"/>
          </a:p>
        </p:txBody>
      </p:sp>
      <p:sp>
        <p:nvSpPr>
          <p:cNvPr id="24701" name="Rectangle 126"/>
          <p:cNvSpPr>
            <a:spLocks noChangeArrowheads="1"/>
          </p:cNvSpPr>
          <p:nvPr/>
        </p:nvSpPr>
        <p:spPr bwMode="auto">
          <a:xfrm>
            <a:off x="5562600" y="838200"/>
            <a:ext cx="1219200" cy="304800"/>
          </a:xfrm>
          <a:prstGeom prst="rect">
            <a:avLst/>
          </a:prstGeom>
          <a:noFill/>
          <a:ln w="9525">
            <a:noFill/>
            <a:miter lim="800000"/>
            <a:headEnd/>
            <a:tailEnd/>
          </a:ln>
        </p:spPr>
        <p:txBody>
          <a:bodyPr wrap="none" anchor="ctr"/>
          <a:lstStyle/>
          <a:p>
            <a:pPr algn="ctr"/>
            <a:r>
              <a:rPr lang="en-US" sz="1400" b="1">
                <a:solidFill>
                  <a:srgbClr val="FFFF00"/>
                </a:solidFill>
              </a:rPr>
              <a:t>PAROTID</a:t>
            </a:r>
          </a:p>
          <a:p>
            <a:pPr algn="ctr"/>
            <a:r>
              <a:rPr lang="en-US" sz="1400" b="1">
                <a:solidFill>
                  <a:srgbClr val="FFFF00"/>
                </a:solidFill>
              </a:rPr>
              <a:t>SALIVARY GLAN</a:t>
            </a:r>
          </a:p>
        </p:txBody>
      </p:sp>
      <p:sp>
        <p:nvSpPr>
          <p:cNvPr id="24702" name="Freeform 127"/>
          <p:cNvSpPr>
            <a:spLocks/>
          </p:cNvSpPr>
          <p:nvPr/>
        </p:nvSpPr>
        <p:spPr bwMode="auto">
          <a:xfrm>
            <a:off x="4438650" y="923925"/>
            <a:ext cx="1257300" cy="38100"/>
          </a:xfrm>
          <a:custGeom>
            <a:avLst/>
            <a:gdLst>
              <a:gd name="T0" fmla="*/ 0 w 792"/>
              <a:gd name="T1" fmla="*/ 0 h 24"/>
              <a:gd name="T2" fmla="*/ 2147483647 w 792"/>
              <a:gd name="T3" fmla="*/ 2147483647 h 24"/>
              <a:gd name="T4" fmla="*/ 0 60000 65536"/>
              <a:gd name="T5" fmla="*/ 0 60000 65536"/>
              <a:gd name="T6" fmla="*/ 0 w 792"/>
              <a:gd name="T7" fmla="*/ 0 h 24"/>
              <a:gd name="T8" fmla="*/ 792 w 792"/>
              <a:gd name="T9" fmla="*/ 24 h 24"/>
            </a:gdLst>
            <a:ahLst/>
            <a:cxnLst>
              <a:cxn ang="T4">
                <a:pos x="T0" y="T1"/>
              </a:cxn>
              <a:cxn ang="T5">
                <a:pos x="T2" y="T3"/>
              </a:cxn>
            </a:cxnLst>
            <a:rect l="T6" t="T7" r="T8" b="T9"/>
            <a:pathLst>
              <a:path w="792" h="24">
                <a:moveTo>
                  <a:pt x="0" y="0"/>
                </a:moveTo>
                <a:lnTo>
                  <a:pt x="792" y="24"/>
                </a:lnTo>
              </a:path>
            </a:pathLst>
          </a:custGeom>
          <a:noFill/>
          <a:ln w="28575">
            <a:solidFill>
              <a:srgbClr val="66FF33"/>
            </a:solidFill>
            <a:prstDash val="sysDot"/>
            <a:round/>
            <a:headEnd type="triangle" w="med" len="med"/>
            <a:tailEnd/>
          </a:ln>
        </p:spPr>
        <p:txBody>
          <a:bodyPr/>
          <a:lstStyle/>
          <a:p>
            <a:endParaRPr lang="id-ID"/>
          </a:p>
        </p:txBody>
      </p:sp>
      <p:sp>
        <p:nvSpPr>
          <p:cNvPr id="47232" name="Rectangle 128"/>
          <p:cNvSpPr>
            <a:spLocks noChangeArrowheads="1"/>
          </p:cNvSpPr>
          <p:nvPr/>
        </p:nvSpPr>
        <p:spPr bwMode="auto">
          <a:xfrm>
            <a:off x="6953250" y="6324600"/>
            <a:ext cx="1600200" cy="228600"/>
          </a:xfrm>
          <a:prstGeom prst="rect">
            <a:avLst/>
          </a:prstGeom>
          <a:noFill/>
          <a:ln w="9525">
            <a:noFill/>
            <a:miter lim="800000"/>
            <a:headEnd/>
            <a:tailEnd/>
          </a:ln>
        </p:spPr>
        <p:txBody>
          <a:bodyPr wrap="none" anchor="ctr"/>
          <a:lstStyle/>
          <a:p>
            <a:pPr algn="ctr"/>
            <a:r>
              <a:rPr lang="en-US" sz="1400" b="1">
                <a:latin typeface="Garamond" pitchFamily="18" charset="0"/>
              </a:rPr>
              <a:t>Adapted by:</a:t>
            </a:r>
          </a:p>
        </p:txBody>
      </p:sp>
      <p:sp>
        <p:nvSpPr>
          <p:cNvPr id="47233" name="Rectangle 129"/>
          <p:cNvSpPr>
            <a:spLocks noChangeArrowheads="1"/>
          </p:cNvSpPr>
          <p:nvPr/>
        </p:nvSpPr>
        <p:spPr bwMode="auto">
          <a:xfrm>
            <a:off x="6591300" y="6529388"/>
            <a:ext cx="2324100" cy="219075"/>
          </a:xfrm>
          <a:prstGeom prst="rect">
            <a:avLst/>
          </a:prstGeom>
          <a:solidFill>
            <a:srgbClr val="99FF33">
              <a:alpha val="41960"/>
            </a:srgbClr>
          </a:solidFill>
          <a:ln w="9525">
            <a:noFill/>
            <a:miter lim="800000"/>
            <a:headEnd/>
            <a:tailEnd/>
          </a:ln>
        </p:spPr>
        <p:txBody>
          <a:bodyPr wrap="none" anchor="ctr"/>
          <a:lstStyle/>
          <a:p>
            <a:pPr algn="ctr"/>
            <a:r>
              <a:rPr lang="en-US" sz="1200" b="1">
                <a:solidFill>
                  <a:schemeClr val="hlink"/>
                </a:solidFill>
              </a:rPr>
              <a:t>Dr. Andreanyta Meliala, PhD</a:t>
            </a:r>
            <a:r>
              <a:rPr lang="en-US" sz="1200">
                <a:solidFill>
                  <a:schemeClr val="hlink"/>
                </a:solidFill>
              </a:rPr>
              <a:t>. </a:t>
            </a:r>
          </a:p>
        </p:txBody>
      </p:sp>
      <p:sp>
        <p:nvSpPr>
          <p:cNvPr id="24705" name="Rectangle 130"/>
          <p:cNvSpPr>
            <a:spLocks noChangeArrowheads="1"/>
          </p:cNvSpPr>
          <p:nvPr/>
        </p:nvSpPr>
        <p:spPr bwMode="auto">
          <a:xfrm>
            <a:off x="1828800" y="3352800"/>
            <a:ext cx="1219200" cy="304800"/>
          </a:xfrm>
          <a:prstGeom prst="rect">
            <a:avLst/>
          </a:prstGeom>
          <a:noFill/>
          <a:ln w="9525">
            <a:noFill/>
            <a:miter lim="800000"/>
            <a:headEnd/>
            <a:tailEnd/>
          </a:ln>
        </p:spPr>
        <p:txBody>
          <a:bodyPr wrap="none" anchor="ctr"/>
          <a:lstStyle/>
          <a:p>
            <a:pPr algn="ctr"/>
            <a:r>
              <a:rPr lang="en-US" sz="1400" b="1">
                <a:solidFill>
                  <a:srgbClr val="FFFF00"/>
                </a:solidFill>
              </a:rPr>
              <a:t>LIVER</a:t>
            </a:r>
          </a:p>
        </p:txBody>
      </p:sp>
      <p:sp>
        <p:nvSpPr>
          <p:cNvPr id="24706" name="Freeform 131"/>
          <p:cNvSpPr>
            <a:spLocks/>
          </p:cNvSpPr>
          <p:nvPr/>
        </p:nvSpPr>
        <p:spPr bwMode="auto">
          <a:xfrm>
            <a:off x="2743200" y="3506788"/>
            <a:ext cx="1001713" cy="6350"/>
          </a:xfrm>
          <a:custGeom>
            <a:avLst/>
            <a:gdLst>
              <a:gd name="T0" fmla="*/ 2147483647 w 631"/>
              <a:gd name="T1" fmla="*/ 2147483647 h 4"/>
              <a:gd name="T2" fmla="*/ 0 w 631"/>
              <a:gd name="T3" fmla="*/ 0 h 4"/>
              <a:gd name="T4" fmla="*/ 0 60000 65536"/>
              <a:gd name="T5" fmla="*/ 0 60000 65536"/>
              <a:gd name="T6" fmla="*/ 0 w 631"/>
              <a:gd name="T7" fmla="*/ 0 h 4"/>
              <a:gd name="T8" fmla="*/ 631 w 631"/>
              <a:gd name="T9" fmla="*/ 4 h 4"/>
            </a:gdLst>
            <a:ahLst/>
            <a:cxnLst>
              <a:cxn ang="T4">
                <a:pos x="T0" y="T1"/>
              </a:cxn>
              <a:cxn ang="T5">
                <a:pos x="T2" y="T3"/>
              </a:cxn>
            </a:cxnLst>
            <a:rect l="T6" t="T7" r="T8" b="T9"/>
            <a:pathLst>
              <a:path w="631" h="4">
                <a:moveTo>
                  <a:pt x="631" y="4"/>
                </a:moveTo>
                <a:lnTo>
                  <a:pt x="0" y="0"/>
                </a:lnTo>
              </a:path>
            </a:pathLst>
          </a:custGeom>
          <a:noFill/>
          <a:ln w="28575">
            <a:solidFill>
              <a:srgbClr val="66FF33"/>
            </a:solidFill>
            <a:prstDash val="sysDot"/>
            <a:round/>
            <a:headEnd type="triangle" w="med" len="med"/>
            <a:tailEnd/>
          </a:ln>
        </p:spPr>
        <p:txBody>
          <a:bodyPr/>
          <a:lstStyle/>
          <a:p>
            <a:endParaRPr lang="id-ID"/>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3000" fill="hold" grpId="0" nodeType="afterEffect">
                                  <p:stCondLst>
                                    <p:cond delay="0"/>
                                  </p:stCondLst>
                                  <p:childTnLst>
                                    <p:set>
                                      <p:cBhvr>
                                        <p:cTn id="6" dur="1" fill="hold">
                                          <p:stCondLst>
                                            <p:cond delay="0"/>
                                          </p:stCondLst>
                                        </p:cTn>
                                        <p:tgtEl>
                                          <p:spTgt spid="47178"/>
                                        </p:tgtEl>
                                        <p:attrNameLst>
                                          <p:attrName>style.visibility</p:attrName>
                                        </p:attrNameLst>
                                      </p:cBhvr>
                                      <p:to>
                                        <p:strVal val="visible"/>
                                      </p:to>
                                    </p:set>
                                    <p:animEffect transition="in" filter="fade">
                                      <p:cBhvr>
                                        <p:cTn id="7" dur="1000"/>
                                        <p:tgtEl>
                                          <p:spTgt spid="47178"/>
                                        </p:tgtEl>
                                      </p:cBhvr>
                                    </p:animEffect>
                                  </p:childTnLst>
                                  <p:subTnLst>
                                    <p:set>
                                      <p:cBhvr override="childStyle">
                                        <p:cTn dur="1" fill="hold" display="0" masterRel="sameClick" afterEffect="1">
                                          <p:stCondLst>
                                            <p:cond evt="end" delay="0">
                                              <p:tn val="5"/>
                                            </p:cond>
                                          </p:stCondLst>
                                        </p:cTn>
                                        <p:tgtEl>
                                          <p:spTgt spid="47178"/>
                                        </p:tgtEl>
                                        <p:attrNameLst>
                                          <p:attrName>style.visibility</p:attrName>
                                        </p:attrNameLst>
                                      </p:cBhvr>
                                      <p:to>
                                        <p:strVal val="hidden"/>
                                      </p:to>
                                    </p:set>
                                  </p:sub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7179"/>
                                        </p:tgtEl>
                                        <p:attrNameLst>
                                          <p:attrName>style.visibility</p:attrName>
                                        </p:attrNameLst>
                                      </p:cBhvr>
                                      <p:to>
                                        <p:strVal val="visible"/>
                                      </p:to>
                                    </p:set>
                                    <p:animEffect transition="in" filter="fade">
                                      <p:cBhvr>
                                        <p:cTn id="11" dur="500"/>
                                        <p:tgtEl>
                                          <p:spTgt spid="47179"/>
                                        </p:tgtEl>
                                      </p:cBhvr>
                                    </p:animEffect>
                                  </p:childTnLst>
                                </p:cTn>
                              </p:par>
                            </p:childTnLst>
                          </p:cTn>
                        </p:par>
                        <p:par>
                          <p:cTn id="12" fill="hold">
                            <p:stCondLst>
                              <p:cond delay="3500"/>
                            </p:stCondLst>
                            <p:childTnLst>
                              <p:par>
                                <p:cTn id="13" presetID="0" presetClass="path" presetSubtype="0" accel="50000" decel="50000" fill="hold" grpId="1" nodeType="afterEffect">
                                  <p:stCondLst>
                                    <p:cond delay="0"/>
                                  </p:stCondLst>
                                  <p:childTnLst>
                                    <p:animMotion origin="layout" path="M 0.0 4.07407E-6 C 0.025 0.00185 0.1184 0.00926 0.14965 0.01157 " pathEditMode="relative" rAng="0" ptsTypes="aa">
                                      <p:cBhvr>
                                        <p:cTn id="14" dur="1000" fill="hold"/>
                                        <p:tgtEl>
                                          <p:spTgt spid="47179"/>
                                        </p:tgtEl>
                                        <p:attrNameLst>
                                          <p:attrName>ppt_x</p:attrName>
                                          <p:attrName>ppt_y</p:attrName>
                                        </p:attrNameLst>
                                      </p:cBhvr>
                                      <p:rCtr x="7500" y="600"/>
                                    </p:animMotion>
                                  </p:childTnLst>
                                </p:cTn>
                              </p:par>
                            </p:childTnLst>
                          </p:cTn>
                        </p:par>
                        <p:par>
                          <p:cTn id="15" fill="hold">
                            <p:stCondLst>
                              <p:cond delay="4500"/>
                            </p:stCondLst>
                            <p:childTnLst>
                              <p:par>
                                <p:cTn id="16" presetID="32" presetClass="emph" presetSubtype="0" repeatCount="3000" fill="hold" grpId="0" nodeType="afterEffect">
                                  <p:stCondLst>
                                    <p:cond delay="0"/>
                                  </p:stCondLst>
                                  <p:childTnLst>
                                    <p:animClr clrSpc="rgb" dir="cw">
                                      <p:cBhvr override="childStyle">
                                        <p:cTn id="17" dur="100" fill="hold"/>
                                        <p:tgtEl>
                                          <p:spTgt spid="47175"/>
                                        </p:tgtEl>
                                        <p:attrNameLst>
                                          <p:attrName>style.color</p:attrName>
                                        </p:attrNameLst>
                                      </p:cBhvr>
                                      <p:to>
                                        <a:srgbClr val="E33A05"/>
                                      </p:to>
                                    </p:animClr>
                                    <p:animClr clrSpc="rgb" dir="cw">
                                      <p:cBhvr>
                                        <p:cTn id="18" dur="100" fill="hold"/>
                                        <p:tgtEl>
                                          <p:spTgt spid="47175"/>
                                        </p:tgtEl>
                                        <p:attrNameLst>
                                          <p:attrName>fillcolor</p:attrName>
                                        </p:attrNameLst>
                                      </p:cBhvr>
                                      <p:to>
                                        <a:srgbClr val="E33A05"/>
                                      </p:to>
                                    </p:animClr>
                                    <p:set>
                                      <p:cBhvr>
                                        <p:cTn id="19" dur="100" fill="hold"/>
                                        <p:tgtEl>
                                          <p:spTgt spid="47175"/>
                                        </p:tgtEl>
                                        <p:attrNameLst>
                                          <p:attrName>fill.type</p:attrName>
                                        </p:attrNameLst>
                                      </p:cBhvr>
                                      <p:to>
                                        <p:strVal val="solid"/>
                                      </p:to>
                                    </p:set>
                                    <p:set>
                                      <p:cBhvr>
                                        <p:cTn id="20" dur="100" fill="hold"/>
                                        <p:tgtEl>
                                          <p:spTgt spid="47175"/>
                                        </p:tgtEl>
                                        <p:attrNameLst>
                                          <p:attrName>fill.on</p:attrName>
                                        </p:attrNameLst>
                                      </p:cBhvr>
                                      <p:to>
                                        <p:strVal val="true"/>
                                      </p:to>
                                    </p:set>
                                    <p:animRot by="120000">
                                      <p:cBhvr>
                                        <p:cTn id="21" dur="100" fill="hold">
                                          <p:stCondLst>
                                            <p:cond delay="0"/>
                                          </p:stCondLst>
                                        </p:cTn>
                                        <p:tgtEl>
                                          <p:spTgt spid="47175"/>
                                        </p:tgtEl>
                                        <p:attrNameLst>
                                          <p:attrName>r</p:attrName>
                                        </p:attrNameLst>
                                      </p:cBhvr>
                                    </p:animRot>
                                    <p:animRot by="-240000">
                                      <p:cBhvr>
                                        <p:cTn id="22" dur="200" fill="hold">
                                          <p:stCondLst>
                                            <p:cond delay="200"/>
                                          </p:stCondLst>
                                        </p:cTn>
                                        <p:tgtEl>
                                          <p:spTgt spid="47175"/>
                                        </p:tgtEl>
                                        <p:attrNameLst>
                                          <p:attrName>r</p:attrName>
                                        </p:attrNameLst>
                                      </p:cBhvr>
                                    </p:animRot>
                                    <p:animRot by="240000">
                                      <p:cBhvr>
                                        <p:cTn id="23" dur="200" fill="hold">
                                          <p:stCondLst>
                                            <p:cond delay="400"/>
                                          </p:stCondLst>
                                        </p:cTn>
                                        <p:tgtEl>
                                          <p:spTgt spid="47175"/>
                                        </p:tgtEl>
                                        <p:attrNameLst>
                                          <p:attrName>r</p:attrName>
                                        </p:attrNameLst>
                                      </p:cBhvr>
                                    </p:animRot>
                                    <p:animRot by="-240000">
                                      <p:cBhvr>
                                        <p:cTn id="24" dur="200" fill="hold">
                                          <p:stCondLst>
                                            <p:cond delay="600"/>
                                          </p:stCondLst>
                                        </p:cTn>
                                        <p:tgtEl>
                                          <p:spTgt spid="47175"/>
                                        </p:tgtEl>
                                        <p:attrNameLst>
                                          <p:attrName>r</p:attrName>
                                        </p:attrNameLst>
                                      </p:cBhvr>
                                    </p:animRot>
                                    <p:animRot by="120000">
                                      <p:cBhvr>
                                        <p:cTn id="25" dur="200" fill="hold">
                                          <p:stCondLst>
                                            <p:cond delay="800"/>
                                          </p:stCondLst>
                                        </p:cTn>
                                        <p:tgtEl>
                                          <p:spTgt spid="47175"/>
                                        </p:tgtEl>
                                        <p:attrNameLst>
                                          <p:attrName>r</p:attrName>
                                        </p:attrNameLst>
                                      </p:cBhvr>
                                    </p:animRot>
                                  </p:childTnLst>
                                </p:cTn>
                              </p:par>
                            </p:childTnLst>
                          </p:cTn>
                        </p:par>
                        <p:par>
                          <p:cTn id="26" fill="hold">
                            <p:stCondLst>
                              <p:cond delay="7500"/>
                            </p:stCondLst>
                            <p:childTnLst>
                              <p:par>
                                <p:cTn id="27" presetID="10" presetClass="entr" presetSubtype="0" fill="hold" grpId="0" nodeType="afterEffect">
                                  <p:stCondLst>
                                    <p:cond delay="0"/>
                                  </p:stCondLst>
                                  <p:childTnLst>
                                    <p:set>
                                      <p:cBhvr>
                                        <p:cTn id="28" dur="1" fill="hold">
                                          <p:stCondLst>
                                            <p:cond delay="0"/>
                                          </p:stCondLst>
                                        </p:cTn>
                                        <p:tgtEl>
                                          <p:spTgt spid="47183"/>
                                        </p:tgtEl>
                                        <p:attrNameLst>
                                          <p:attrName>style.visibility</p:attrName>
                                        </p:attrNameLst>
                                      </p:cBhvr>
                                      <p:to>
                                        <p:strVal val="visible"/>
                                      </p:to>
                                    </p:set>
                                    <p:animEffect transition="in" filter="fade">
                                      <p:cBhvr>
                                        <p:cTn id="29" dur="500"/>
                                        <p:tgtEl>
                                          <p:spTgt spid="471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184"/>
                                        </p:tgtEl>
                                        <p:attrNameLst>
                                          <p:attrName>style.visibility</p:attrName>
                                        </p:attrNameLst>
                                      </p:cBhvr>
                                      <p:to>
                                        <p:strVal val="visible"/>
                                      </p:to>
                                    </p:set>
                                    <p:animEffect transition="in" filter="fade">
                                      <p:cBhvr>
                                        <p:cTn id="32" dur="500"/>
                                        <p:tgtEl>
                                          <p:spTgt spid="4718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7185"/>
                                        </p:tgtEl>
                                        <p:attrNameLst>
                                          <p:attrName>style.visibility</p:attrName>
                                        </p:attrNameLst>
                                      </p:cBhvr>
                                      <p:to>
                                        <p:strVal val="visible"/>
                                      </p:to>
                                    </p:set>
                                    <p:animEffect transition="in" filter="fade">
                                      <p:cBhvr>
                                        <p:cTn id="35" dur="500"/>
                                        <p:tgtEl>
                                          <p:spTgt spid="4718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186"/>
                                        </p:tgtEl>
                                        <p:attrNameLst>
                                          <p:attrName>style.visibility</p:attrName>
                                        </p:attrNameLst>
                                      </p:cBhvr>
                                      <p:to>
                                        <p:strVal val="visible"/>
                                      </p:to>
                                    </p:set>
                                    <p:animEffect transition="in" filter="fade">
                                      <p:cBhvr>
                                        <p:cTn id="38" dur="500"/>
                                        <p:tgtEl>
                                          <p:spTgt spid="471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187"/>
                                        </p:tgtEl>
                                        <p:attrNameLst>
                                          <p:attrName>style.visibility</p:attrName>
                                        </p:attrNameLst>
                                      </p:cBhvr>
                                      <p:to>
                                        <p:strVal val="visible"/>
                                      </p:to>
                                    </p:set>
                                    <p:animEffect transition="in" filter="fade">
                                      <p:cBhvr>
                                        <p:cTn id="41" dur="500"/>
                                        <p:tgtEl>
                                          <p:spTgt spid="4718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7188"/>
                                        </p:tgtEl>
                                        <p:attrNameLst>
                                          <p:attrName>style.visibility</p:attrName>
                                        </p:attrNameLst>
                                      </p:cBhvr>
                                      <p:to>
                                        <p:strVal val="visible"/>
                                      </p:to>
                                    </p:set>
                                    <p:animEffect transition="in" filter="fade">
                                      <p:cBhvr>
                                        <p:cTn id="44" dur="500"/>
                                        <p:tgtEl>
                                          <p:spTgt spid="4718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7189"/>
                                        </p:tgtEl>
                                        <p:attrNameLst>
                                          <p:attrName>style.visibility</p:attrName>
                                        </p:attrNameLst>
                                      </p:cBhvr>
                                      <p:to>
                                        <p:strVal val="visible"/>
                                      </p:to>
                                    </p:set>
                                    <p:animEffect transition="in" filter="fade">
                                      <p:cBhvr>
                                        <p:cTn id="47" dur="500"/>
                                        <p:tgtEl>
                                          <p:spTgt spid="471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190"/>
                                        </p:tgtEl>
                                        <p:attrNameLst>
                                          <p:attrName>style.visibility</p:attrName>
                                        </p:attrNameLst>
                                      </p:cBhvr>
                                      <p:to>
                                        <p:strVal val="visible"/>
                                      </p:to>
                                    </p:set>
                                    <p:animEffect transition="in" filter="fade">
                                      <p:cBhvr>
                                        <p:cTn id="50" dur="500"/>
                                        <p:tgtEl>
                                          <p:spTgt spid="47190"/>
                                        </p:tgtEl>
                                      </p:cBhvr>
                                    </p:animEffect>
                                  </p:childTnLst>
                                </p:cTn>
                              </p:par>
                            </p:childTnLst>
                          </p:cTn>
                        </p:par>
                        <p:par>
                          <p:cTn id="51" fill="hold">
                            <p:stCondLst>
                              <p:cond delay="8000"/>
                            </p:stCondLst>
                            <p:childTnLst>
                              <p:par>
                                <p:cTn id="52" presetID="0" presetClass="path" presetSubtype="0" accel="50000" decel="50000" fill="hold" grpId="1" nodeType="afterEffect">
                                  <p:stCondLst>
                                    <p:cond delay="0"/>
                                  </p:stCondLst>
                                  <p:childTnLst>
                                    <p:animMotion origin="layout" path="M -3.33333E-6 3.33333E-6 C -0.01076 -0.00602 -0.04913 -0.0338 -0.06493 -0.03658 C -0.08073 -0.03936 -0.09305 -0.02778 -0.09514 -0.01621 C -0.09722 -0.00463 -0.08142 0.02222 -0.07777 0.0324 " pathEditMode="relative" rAng="0" ptsTypes="aaaa">
                                      <p:cBhvr>
                                        <p:cTn id="53" dur="2000" fill="hold"/>
                                        <p:tgtEl>
                                          <p:spTgt spid="47183"/>
                                        </p:tgtEl>
                                        <p:attrNameLst>
                                          <p:attrName>ppt_x</p:attrName>
                                          <p:attrName>ppt_y</p:attrName>
                                        </p:attrNameLst>
                                      </p:cBhvr>
                                      <p:rCtr x="-4900" y="-300"/>
                                    </p:animMotion>
                                  </p:childTnLst>
                                  <p:subTnLst>
                                    <p:set>
                                      <p:cBhvr override="childStyle">
                                        <p:cTn dur="1" fill="hold" display="0" masterRel="sameClick" afterEffect="1">
                                          <p:stCondLst>
                                            <p:cond evt="end" delay="0">
                                              <p:tn val="52"/>
                                            </p:cond>
                                          </p:stCondLst>
                                        </p:cTn>
                                        <p:tgtEl>
                                          <p:spTgt spid="47183"/>
                                        </p:tgtEl>
                                        <p:attrNameLst>
                                          <p:attrName>style.visibility</p:attrName>
                                        </p:attrNameLst>
                                      </p:cBhvr>
                                      <p:to>
                                        <p:strVal val="hidden"/>
                                      </p:to>
                                    </p:set>
                                  </p:subTnLst>
                                </p:cTn>
                              </p:par>
                              <p:par>
                                <p:cTn id="54" presetID="0" presetClass="path" presetSubtype="0" accel="50000" decel="50000" fill="hold" grpId="1" nodeType="withEffect">
                                  <p:stCondLst>
                                    <p:cond delay="0"/>
                                  </p:stCondLst>
                                  <p:childTnLst>
                                    <p:animMotion origin="layout" path="M 3.33333E-6 4.44444E-6 C -0.01077 -0.00602 -0.04775 -0.0382 -0.06493 -0.03658 C -0.08212 -0.03496 -0.09948 -0.0176 -0.10313 0.00925 C -0.10677 0.03611 -0.09011 0.10092 -0.08681 0.125 " pathEditMode="relative" rAng="0" ptsTypes="aaaa">
                                      <p:cBhvr>
                                        <p:cTn id="55" dur="2000" fill="hold"/>
                                        <p:tgtEl>
                                          <p:spTgt spid="47184"/>
                                        </p:tgtEl>
                                        <p:attrNameLst>
                                          <p:attrName>ppt_x</p:attrName>
                                          <p:attrName>ppt_y</p:attrName>
                                        </p:attrNameLst>
                                      </p:cBhvr>
                                      <p:rCtr x="-5300" y="4300"/>
                                    </p:animMotion>
                                  </p:childTnLst>
                                  <p:subTnLst>
                                    <p:set>
                                      <p:cBhvr override="childStyle">
                                        <p:cTn dur="1" fill="hold" display="0" masterRel="sameClick" afterEffect="1">
                                          <p:stCondLst>
                                            <p:cond evt="end" delay="0">
                                              <p:tn val="54"/>
                                            </p:cond>
                                          </p:stCondLst>
                                        </p:cTn>
                                        <p:tgtEl>
                                          <p:spTgt spid="47184"/>
                                        </p:tgtEl>
                                        <p:attrNameLst>
                                          <p:attrName>style.visibility</p:attrName>
                                        </p:attrNameLst>
                                      </p:cBhvr>
                                      <p:to>
                                        <p:strVal val="hidden"/>
                                      </p:to>
                                    </p:set>
                                  </p:subTnLst>
                                </p:cTn>
                              </p:par>
                              <p:par>
                                <p:cTn id="56" presetID="0" presetClass="path" presetSubtype="0" accel="50000" decel="50000" fill="hold" grpId="1" nodeType="withEffect">
                                  <p:stCondLst>
                                    <p:cond delay="0"/>
                                  </p:stCondLst>
                                  <p:childTnLst>
                                    <p:animMotion origin="layout" path="M -3.33333E-6 -4.99537E-6 C 0.0066 0.00671 0.03351 0.02082 0.03993 0.04071 C 0.04636 0.0606 0.0467 0.08303 0.03889 0.1198 C 0.03108 0.15657 0.00243 0.23173 -0.00711 0.26134 " pathEditMode="relative" rAng="0" ptsTypes="aaaa">
                                      <p:cBhvr>
                                        <p:cTn id="57" dur="2000" fill="hold"/>
                                        <p:tgtEl>
                                          <p:spTgt spid="47185"/>
                                        </p:tgtEl>
                                        <p:attrNameLst>
                                          <p:attrName>ppt_x</p:attrName>
                                          <p:attrName>ppt_y</p:attrName>
                                        </p:attrNameLst>
                                      </p:cBhvr>
                                      <p:rCtr x="2000" y="13100"/>
                                    </p:animMotion>
                                  </p:childTnLst>
                                  <p:subTnLst>
                                    <p:set>
                                      <p:cBhvr override="childStyle">
                                        <p:cTn dur="1" fill="hold" display="0" masterRel="sameClick" afterEffect="1">
                                          <p:stCondLst>
                                            <p:cond evt="end" delay="0">
                                              <p:tn val="56"/>
                                            </p:cond>
                                          </p:stCondLst>
                                        </p:cTn>
                                        <p:tgtEl>
                                          <p:spTgt spid="47185"/>
                                        </p:tgtEl>
                                        <p:attrNameLst>
                                          <p:attrName>style.visibility</p:attrName>
                                        </p:attrNameLst>
                                      </p:cBhvr>
                                      <p:to>
                                        <p:strVal val="hidden"/>
                                      </p:to>
                                    </p:set>
                                  </p:subTnLst>
                                </p:cTn>
                              </p:par>
                              <p:par>
                                <p:cTn id="58" presetID="0" presetClass="path" presetSubtype="0" accel="50000" decel="50000" fill="hold" grpId="1" nodeType="withEffect">
                                  <p:stCondLst>
                                    <p:cond delay="0"/>
                                  </p:stCondLst>
                                  <p:childTnLst>
                                    <p:animMotion origin="layout" path="M 3.33333E-6 -4.99537E-6 C -0.02986 0.01041 -0.13993 0.0229 -0.17865 0.06245 C -0.21736 0.10199 -0.22813 0.18872 -0.23247 0.23682 C -0.23681 0.28493 -0.22344 0.31152 -0.20469 0.35153 C -0.18594 0.39131 -0.13768 0.45028 -0.12014 0.47642 " pathEditMode="relative" rAng="0" ptsTypes="aaaaa">
                                      <p:cBhvr>
                                        <p:cTn id="59" dur="2000" fill="hold"/>
                                        <p:tgtEl>
                                          <p:spTgt spid="47186"/>
                                        </p:tgtEl>
                                        <p:attrNameLst>
                                          <p:attrName>ppt_x</p:attrName>
                                          <p:attrName>ppt_y</p:attrName>
                                        </p:attrNameLst>
                                      </p:cBhvr>
                                      <p:rCtr x="-11800" y="23800"/>
                                    </p:animMotion>
                                  </p:childTnLst>
                                  <p:subTnLst>
                                    <p:set>
                                      <p:cBhvr override="childStyle">
                                        <p:cTn dur="1" fill="hold" display="0" masterRel="sameClick" afterEffect="1">
                                          <p:stCondLst>
                                            <p:cond evt="end" delay="0">
                                              <p:tn val="58"/>
                                            </p:cond>
                                          </p:stCondLst>
                                        </p:cTn>
                                        <p:tgtEl>
                                          <p:spTgt spid="47186"/>
                                        </p:tgtEl>
                                        <p:attrNameLst>
                                          <p:attrName>style.visibility</p:attrName>
                                        </p:attrNameLst>
                                      </p:cBhvr>
                                      <p:to>
                                        <p:strVal val="hidden"/>
                                      </p:to>
                                    </p:set>
                                  </p:subTnLst>
                                </p:cTn>
                              </p:par>
                              <p:par>
                                <p:cTn id="60" presetID="0" presetClass="path" presetSubtype="0" accel="50000" decel="50000" fill="hold" grpId="1" nodeType="withEffect">
                                  <p:stCondLst>
                                    <p:cond delay="0"/>
                                  </p:stCondLst>
                                  <p:childTnLst>
                                    <p:animMotion origin="layout" path="M 3.33333E-6 -4.99537E-6 C 0.00868 0.00486 0.02205 -0.00161 0.05225 0.02961 C 0.08246 0.06083 0.18142 0.09991 0.18142 0.18756 C 0.18142 0.27521 0.07916 0.47942 0.05225 0.5562 " pathEditMode="relative" rAng="0" ptsTypes="aaaa">
                                      <p:cBhvr>
                                        <p:cTn id="61" dur="2000" fill="hold"/>
                                        <p:tgtEl>
                                          <p:spTgt spid="47188"/>
                                        </p:tgtEl>
                                        <p:attrNameLst>
                                          <p:attrName>ppt_x</p:attrName>
                                          <p:attrName>ppt_y</p:attrName>
                                        </p:attrNameLst>
                                      </p:cBhvr>
                                      <p:rCtr x="9100" y="27700"/>
                                    </p:animMotion>
                                  </p:childTnLst>
                                  <p:subTnLst>
                                    <p:set>
                                      <p:cBhvr override="childStyle">
                                        <p:cTn dur="1" fill="hold" display="0" masterRel="sameClick" afterEffect="1">
                                          <p:stCondLst>
                                            <p:cond evt="end" delay="0">
                                              <p:tn val="60"/>
                                            </p:cond>
                                          </p:stCondLst>
                                        </p:cTn>
                                        <p:tgtEl>
                                          <p:spTgt spid="47188"/>
                                        </p:tgtEl>
                                        <p:attrNameLst>
                                          <p:attrName>style.visibility</p:attrName>
                                        </p:attrNameLst>
                                      </p:cBhvr>
                                      <p:to>
                                        <p:strVal val="hidden"/>
                                      </p:to>
                                    </p:set>
                                  </p:subTnLst>
                                </p:cTn>
                              </p:par>
                              <p:par>
                                <p:cTn id="62" presetID="0" presetClass="path" presetSubtype="0" accel="50000" decel="50000" fill="hold" grpId="1" nodeType="withEffect">
                                  <p:stCondLst>
                                    <p:cond delay="0"/>
                                  </p:stCondLst>
                                  <p:childTnLst>
                                    <p:animMotion origin="layout" path="M 3.33333E-6 -4.99537E-6 C 0.00868 0.00486 0.02743 -0.00254 0.05225 0.02961 C 0.07708 0.06175 0.15069 0.12073 0.14913 0.19358 C 0.14757 0.26642 0.06493 0.40958 0.04288 0.46624 " pathEditMode="relative" rAng="0" ptsTypes="aaaa">
                                      <p:cBhvr>
                                        <p:cTn id="63" dur="2000" fill="hold"/>
                                        <p:tgtEl>
                                          <p:spTgt spid="47187"/>
                                        </p:tgtEl>
                                        <p:attrNameLst>
                                          <p:attrName>ppt_x</p:attrName>
                                          <p:attrName>ppt_y</p:attrName>
                                        </p:attrNameLst>
                                      </p:cBhvr>
                                      <p:rCtr x="7500" y="23200"/>
                                    </p:animMotion>
                                  </p:childTnLst>
                                  <p:subTnLst>
                                    <p:set>
                                      <p:cBhvr override="childStyle">
                                        <p:cTn dur="1" fill="hold" display="0" masterRel="sameClick" afterEffect="1">
                                          <p:stCondLst>
                                            <p:cond evt="end" delay="0">
                                              <p:tn val="62"/>
                                            </p:cond>
                                          </p:stCondLst>
                                        </p:cTn>
                                        <p:tgtEl>
                                          <p:spTgt spid="47187"/>
                                        </p:tgtEl>
                                        <p:attrNameLst>
                                          <p:attrName>style.visibility</p:attrName>
                                        </p:attrNameLst>
                                      </p:cBhvr>
                                      <p:to>
                                        <p:strVal val="hidden"/>
                                      </p:to>
                                    </p:set>
                                  </p:subTnLst>
                                </p:cTn>
                              </p:par>
                              <p:par>
                                <p:cTn id="64" presetID="0" presetClass="path" presetSubtype="0" accel="50000" decel="50000" fill="hold" grpId="1" nodeType="withEffect">
                                  <p:stCondLst>
                                    <p:cond delay="0"/>
                                  </p:stCondLst>
                                  <p:childTnLst>
                                    <p:animMotion origin="layout" path="M 3.33333E-6 -4.99537E-6 C 0.00868 0.00486 0.00486 -0.00601 0.05225 0.02961 C 0.09965 0.06522 0.25833 0.14408 0.28455 0.21416 C 0.31076 0.28423 0.2533 0.38183 0.20902 0.44982 C 0.16475 0.51781 0.05868 0.5865 0.01909 0.62258 " pathEditMode="relative" rAng="0" ptsTypes="aaaaa">
                                      <p:cBhvr>
                                        <p:cTn id="65" dur="2000" fill="hold"/>
                                        <p:tgtEl>
                                          <p:spTgt spid="47189"/>
                                        </p:tgtEl>
                                        <p:attrNameLst>
                                          <p:attrName>ppt_x</p:attrName>
                                          <p:attrName>ppt_y</p:attrName>
                                        </p:attrNameLst>
                                      </p:cBhvr>
                                      <p:rCtr x="15500" y="30800"/>
                                    </p:animMotion>
                                  </p:childTnLst>
                                  <p:subTnLst>
                                    <p:set>
                                      <p:cBhvr override="childStyle">
                                        <p:cTn dur="1" fill="hold" display="0" masterRel="sameClick" afterEffect="1">
                                          <p:stCondLst>
                                            <p:cond evt="end" delay="0">
                                              <p:tn val="64"/>
                                            </p:cond>
                                          </p:stCondLst>
                                        </p:cTn>
                                        <p:tgtEl>
                                          <p:spTgt spid="47189"/>
                                        </p:tgtEl>
                                        <p:attrNameLst>
                                          <p:attrName>style.visibility</p:attrName>
                                        </p:attrNameLst>
                                      </p:cBhvr>
                                      <p:to>
                                        <p:strVal val="hidden"/>
                                      </p:to>
                                    </p:set>
                                  </p:subTnLst>
                                </p:cTn>
                              </p:par>
                              <p:par>
                                <p:cTn id="66" presetID="0" presetClass="path" presetSubtype="0" accel="50000" decel="50000" fill="hold" grpId="1" nodeType="withEffect">
                                  <p:stCondLst>
                                    <p:cond delay="0"/>
                                  </p:stCondLst>
                                  <p:childTnLst>
                                    <p:animMotion origin="layout" path="M 3.33333E-6 -4.99537E-6 C -0.03177 0.00694 -0.14809 0.00394 -0.19098 0.0421 C -0.23386 0.08025 -0.2533 0.15403 -0.25712 0.2285 C -0.26094 0.30297 -0.23525 0.42091 -0.21389 0.48867 C -0.19254 0.55643 -0.14688 0.60384 -0.12934 0.63437 " pathEditMode="relative" rAng="0" ptsTypes="aaaaa">
                                      <p:cBhvr>
                                        <p:cTn id="67" dur="2000" fill="hold"/>
                                        <p:tgtEl>
                                          <p:spTgt spid="47190"/>
                                        </p:tgtEl>
                                        <p:attrNameLst>
                                          <p:attrName>ppt_x</p:attrName>
                                          <p:attrName>ppt_y</p:attrName>
                                        </p:attrNameLst>
                                      </p:cBhvr>
                                      <p:rCtr x="-13100" y="31700"/>
                                    </p:animMotion>
                                  </p:childTnLst>
                                  <p:subTnLst>
                                    <p:set>
                                      <p:cBhvr override="childStyle">
                                        <p:cTn dur="1" fill="hold" display="0" masterRel="sameClick" afterEffect="1">
                                          <p:stCondLst>
                                            <p:cond evt="end" delay="0">
                                              <p:tn val="66"/>
                                            </p:cond>
                                          </p:stCondLst>
                                        </p:cTn>
                                        <p:tgtEl>
                                          <p:spTgt spid="47190"/>
                                        </p:tgtEl>
                                        <p:attrNameLst>
                                          <p:attrName>style.visibility</p:attrName>
                                        </p:attrNameLst>
                                      </p:cBhvr>
                                      <p:to>
                                        <p:strVal val="hidden"/>
                                      </p:to>
                                    </p:set>
                                  </p:subTnLst>
                                </p:cTn>
                              </p:par>
                            </p:childTnLst>
                          </p:cTn>
                        </p:par>
                        <p:par>
                          <p:cTn id="68" fill="hold">
                            <p:stCondLst>
                              <p:cond delay="10000"/>
                            </p:stCondLst>
                            <p:childTnLst>
                              <p:par>
                                <p:cTn id="69" presetID="10" presetClass="entr" presetSubtype="0" fill="hold" grpId="0" nodeType="afterEffect">
                                  <p:stCondLst>
                                    <p:cond delay="0"/>
                                  </p:stCondLst>
                                  <p:childTnLst>
                                    <p:set>
                                      <p:cBhvr>
                                        <p:cTn id="70" dur="1" fill="hold">
                                          <p:stCondLst>
                                            <p:cond delay="0"/>
                                          </p:stCondLst>
                                        </p:cTn>
                                        <p:tgtEl>
                                          <p:spTgt spid="47191"/>
                                        </p:tgtEl>
                                        <p:attrNameLst>
                                          <p:attrName>style.visibility</p:attrName>
                                        </p:attrNameLst>
                                      </p:cBhvr>
                                      <p:to>
                                        <p:strVal val="visible"/>
                                      </p:to>
                                    </p:set>
                                    <p:animEffect transition="in" filter="fade">
                                      <p:cBhvr>
                                        <p:cTn id="71" dur="500"/>
                                        <p:tgtEl>
                                          <p:spTgt spid="471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7192"/>
                                        </p:tgtEl>
                                        <p:attrNameLst>
                                          <p:attrName>style.visibility</p:attrName>
                                        </p:attrNameLst>
                                      </p:cBhvr>
                                      <p:to>
                                        <p:strVal val="visible"/>
                                      </p:to>
                                    </p:set>
                                    <p:animEffect transition="in" filter="fade">
                                      <p:cBhvr>
                                        <p:cTn id="74" dur="500"/>
                                        <p:tgtEl>
                                          <p:spTgt spid="47192"/>
                                        </p:tgtEl>
                                      </p:cBhvr>
                                    </p:animEffect>
                                  </p:childTnLst>
                                </p:cTn>
                              </p:par>
                            </p:childTnLst>
                          </p:cTn>
                        </p:par>
                        <p:par>
                          <p:cTn id="75" fill="hold">
                            <p:stCondLst>
                              <p:cond delay="10500"/>
                            </p:stCondLst>
                            <p:childTnLst>
                              <p:par>
                                <p:cTn id="76" presetID="0" presetClass="path" presetSubtype="0" accel="50000" decel="50000" fill="hold" grpId="1" nodeType="afterEffect">
                                  <p:stCondLst>
                                    <p:cond delay="0"/>
                                  </p:stCondLst>
                                  <p:childTnLst>
                                    <p:animMotion origin="layout" path="M -3.33333E-6 4.44444E-6 C -0.00277 0.00648 -0.00538 0.01296 -0.00868 0.01944 C -0.01198 0.02592 -0.01562 0.03518 -0.02031 0.03842 C -0.025 0.04166 -0.02986 0.03518 -0.03732 0.03958 C -0.04479 0.04398 -0.05937 0.05995 -0.06527 0.06527 " pathEditMode="relative" rAng="0" ptsTypes="aaaaa">
                                      <p:cBhvr>
                                        <p:cTn id="77" dur="2000" fill="hold"/>
                                        <p:tgtEl>
                                          <p:spTgt spid="47191"/>
                                        </p:tgtEl>
                                        <p:attrNameLst>
                                          <p:attrName>ppt_x</p:attrName>
                                          <p:attrName>ppt_y</p:attrName>
                                        </p:attrNameLst>
                                      </p:cBhvr>
                                      <p:rCtr x="-3300" y="3300"/>
                                    </p:animMotion>
                                  </p:childTnLst>
                                  <p:subTnLst>
                                    <p:set>
                                      <p:cBhvr override="childStyle">
                                        <p:cTn dur="1" fill="hold" display="0" masterRel="sameClick" afterEffect="1">
                                          <p:stCondLst>
                                            <p:cond evt="end" delay="0">
                                              <p:tn val="76"/>
                                            </p:cond>
                                          </p:stCondLst>
                                        </p:cTn>
                                        <p:tgtEl>
                                          <p:spTgt spid="47191"/>
                                        </p:tgtEl>
                                        <p:attrNameLst>
                                          <p:attrName>style.visibility</p:attrName>
                                        </p:attrNameLst>
                                      </p:cBhvr>
                                      <p:to>
                                        <p:strVal val="hidden"/>
                                      </p:to>
                                    </p:set>
                                  </p:subTnLst>
                                </p:cTn>
                              </p:par>
                              <p:par>
                                <p:cTn id="78" presetID="0" presetClass="path" presetSubtype="0" accel="50000" decel="50000" fill="hold" grpId="1" nodeType="withEffect">
                                  <p:stCondLst>
                                    <p:cond delay="0"/>
                                  </p:stCondLst>
                                  <p:childTnLst>
                                    <p:animMotion origin="layout" path="M -3.05556E-6 -2.96296E-6 C -0.00191 0.00023 -0.00798 0.00116 -0.01128 0.00139 C -0.01458 0.00162 -0.01736 0.00255 -0.02031 0.00209 C -0.02326 0.00162 -0.02517 0.00093 -0.02951 -0.00208 C -0.03385 -0.00509 -0.04288 -0.01342 -0.04635 -0.01643 " pathEditMode="relative" rAng="0" ptsTypes="aaaaa">
                                      <p:cBhvr>
                                        <p:cTn id="79" dur="2000" fill="hold"/>
                                        <p:tgtEl>
                                          <p:spTgt spid="47192"/>
                                        </p:tgtEl>
                                        <p:attrNameLst>
                                          <p:attrName>ppt_x</p:attrName>
                                          <p:attrName>ppt_y</p:attrName>
                                        </p:attrNameLst>
                                      </p:cBhvr>
                                      <p:rCtr x="-2300" y="-700"/>
                                    </p:animMotion>
                                  </p:childTnLst>
                                  <p:subTnLst>
                                    <p:set>
                                      <p:cBhvr override="childStyle">
                                        <p:cTn dur="1" fill="hold" display="0" masterRel="sameClick" afterEffect="1">
                                          <p:stCondLst>
                                            <p:cond evt="end" delay="0">
                                              <p:tn val="78"/>
                                            </p:cond>
                                          </p:stCondLst>
                                        </p:cTn>
                                        <p:tgtEl>
                                          <p:spTgt spid="47192"/>
                                        </p:tgtEl>
                                        <p:attrNameLst>
                                          <p:attrName>style.visibility</p:attrName>
                                        </p:attrNameLst>
                                      </p:cBhvr>
                                      <p:to>
                                        <p:strVal val="hidden"/>
                                      </p:to>
                                    </p:set>
                                  </p:subTnLst>
                                </p:cTn>
                              </p:par>
                            </p:childTnLst>
                          </p:cTn>
                        </p:par>
                        <p:par>
                          <p:cTn id="80" fill="hold">
                            <p:stCondLst>
                              <p:cond delay="12500"/>
                            </p:stCondLst>
                            <p:childTnLst>
                              <p:par>
                                <p:cTn id="81" presetID="10" presetClass="exit" presetSubtype="0" fill="hold" grpId="2" nodeType="afterEffect">
                                  <p:stCondLst>
                                    <p:cond delay="0"/>
                                  </p:stCondLst>
                                  <p:childTnLst>
                                    <p:animEffect transition="out" filter="fade">
                                      <p:cBhvr>
                                        <p:cTn id="82" dur="1000"/>
                                        <p:tgtEl>
                                          <p:spTgt spid="47179"/>
                                        </p:tgtEl>
                                      </p:cBhvr>
                                    </p:animEffect>
                                    <p:set>
                                      <p:cBhvr>
                                        <p:cTn id="83" dur="1" fill="hold">
                                          <p:stCondLst>
                                            <p:cond delay="999"/>
                                          </p:stCondLst>
                                        </p:cTn>
                                        <p:tgtEl>
                                          <p:spTgt spid="47179"/>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47180"/>
                                        </p:tgtEl>
                                        <p:attrNameLst>
                                          <p:attrName>style.visibility</p:attrName>
                                        </p:attrNameLst>
                                      </p:cBhvr>
                                      <p:to>
                                        <p:strVal val="visible"/>
                                      </p:to>
                                    </p:set>
                                    <p:animEffect transition="in" filter="fade">
                                      <p:cBhvr>
                                        <p:cTn id="86" dur="500"/>
                                        <p:tgtEl>
                                          <p:spTgt spid="47180"/>
                                        </p:tgtEl>
                                      </p:cBhvr>
                                    </p:animEffect>
                                  </p:childTnLst>
                                </p:cTn>
                              </p:par>
                            </p:childTnLst>
                          </p:cTn>
                        </p:par>
                        <p:par>
                          <p:cTn id="87" fill="hold">
                            <p:stCondLst>
                              <p:cond delay="13500"/>
                            </p:stCondLst>
                            <p:childTnLst>
                              <p:par>
                                <p:cTn id="88" presetID="6" presetClass="emph" presetSubtype="0" repeatCount="3000" fill="hold" grpId="1" nodeType="afterEffect">
                                  <p:stCondLst>
                                    <p:cond delay="0"/>
                                  </p:stCondLst>
                                  <p:childTnLst>
                                    <p:animScale>
                                      <p:cBhvr>
                                        <p:cTn id="89" dur="2000" fill="hold"/>
                                        <p:tgtEl>
                                          <p:spTgt spid="47180"/>
                                        </p:tgtEl>
                                      </p:cBhvr>
                                      <p:by x="100000" y="150000"/>
                                    </p:animScale>
                                  </p:childTnLst>
                                </p:cTn>
                              </p:par>
                            </p:childTnLst>
                          </p:cTn>
                        </p:par>
                        <p:par>
                          <p:cTn id="90" fill="hold">
                            <p:stCondLst>
                              <p:cond delay="19500"/>
                            </p:stCondLst>
                            <p:childTnLst>
                              <p:par>
                                <p:cTn id="91" presetID="10" presetClass="exit" presetSubtype="0" fill="hold" grpId="2" nodeType="afterEffect">
                                  <p:stCondLst>
                                    <p:cond delay="0"/>
                                  </p:stCondLst>
                                  <p:childTnLst>
                                    <p:animEffect transition="out" filter="fade">
                                      <p:cBhvr>
                                        <p:cTn id="92" dur="1000"/>
                                        <p:tgtEl>
                                          <p:spTgt spid="47180"/>
                                        </p:tgtEl>
                                      </p:cBhvr>
                                    </p:animEffect>
                                    <p:set>
                                      <p:cBhvr>
                                        <p:cTn id="93" dur="1" fill="hold">
                                          <p:stCondLst>
                                            <p:cond delay="999"/>
                                          </p:stCondLst>
                                        </p:cTn>
                                        <p:tgtEl>
                                          <p:spTgt spid="47180"/>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1000"/>
                                        <p:tgtEl>
                                          <p:spTgt spid="47191"/>
                                        </p:tgtEl>
                                      </p:cBhvr>
                                    </p:animEffect>
                                    <p:set>
                                      <p:cBhvr>
                                        <p:cTn id="96" dur="1" fill="hold">
                                          <p:stCondLst>
                                            <p:cond delay="999"/>
                                          </p:stCondLst>
                                        </p:cTn>
                                        <p:tgtEl>
                                          <p:spTgt spid="47191"/>
                                        </p:tgtEl>
                                        <p:attrNameLst>
                                          <p:attrName>style.visibility</p:attrName>
                                        </p:attrNameLst>
                                      </p:cBhvr>
                                      <p:to>
                                        <p:strVal val="hidden"/>
                                      </p:to>
                                    </p:set>
                                  </p:childTnLst>
                                </p:cTn>
                              </p:par>
                              <p:par>
                                <p:cTn id="97" presetID="10" presetClass="exit" presetSubtype="0" fill="hold" grpId="2" nodeType="withEffect">
                                  <p:stCondLst>
                                    <p:cond delay="0"/>
                                  </p:stCondLst>
                                  <p:childTnLst>
                                    <p:animEffect transition="out" filter="fade">
                                      <p:cBhvr>
                                        <p:cTn id="98" dur="1000"/>
                                        <p:tgtEl>
                                          <p:spTgt spid="47192"/>
                                        </p:tgtEl>
                                      </p:cBhvr>
                                    </p:animEffect>
                                    <p:set>
                                      <p:cBhvr>
                                        <p:cTn id="99" dur="1" fill="hold">
                                          <p:stCondLst>
                                            <p:cond delay="999"/>
                                          </p:stCondLst>
                                        </p:cTn>
                                        <p:tgtEl>
                                          <p:spTgt spid="47192"/>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47193"/>
                                        </p:tgtEl>
                                        <p:attrNameLst>
                                          <p:attrName>style.visibility</p:attrName>
                                        </p:attrNameLst>
                                      </p:cBhvr>
                                      <p:to>
                                        <p:strVal val="visible"/>
                                      </p:to>
                                    </p:set>
                                    <p:animEffect transition="in" filter="fade">
                                      <p:cBhvr>
                                        <p:cTn id="102" dur="500"/>
                                        <p:tgtEl>
                                          <p:spTgt spid="4719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7194"/>
                                        </p:tgtEl>
                                        <p:attrNameLst>
                                          <p:attrName>style.visibility</p:attrName>
                                        </p:attrNameLst>
                                      </p:cBhvr>
                                      <p:to>
                                        <p:strVal val="visible"/>
                                      </p:to>
                                    </p:set>
                                    <p:animEffect transition="in" filter="fade">
                                      <p:cBhvr>
                                        <p:cTn id="105" dur="500"/>
                                        <p:tgtEl>
                                          <p:spTgt spid="4719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7195"/>
                                        </p:tgtEl>
                                        <p:attrNameLst>
                                          <p:attrName>style.visibility</p:attrName>
                                        </p:attrNameLst>
                                      </p:cBhvr>
                                      <p:to>
                                        <p:strVal val="visible"/>
                                      </p:to>
                                    </p:set>
                                    <p:animEffect transition="in" filter="fade">
                                      <p:cBhvr>
                                        <p:cTn id="108" dur="500"/>
                                        <p:tgtEl>
                                          <p:spTgt spid="47195"/>
                                        </p:tgtEl>
                                      </p:cBhvr>
                                    </p:animEffect>
                                  </p:childTnLst>
                                </p:cTn>
                              </p:par>
                              <p:par>
                                <p:cTn id="109" presetID="0" presetClass="path" presetSubtype="0" accel="50000" decel="50000" fill="hold" grpId="1" nodeType="withEffect">
                                  <p:stCondLst>
                                    <p:cond delay="0"/>
                                  </p:stCondLst>
                                  <p:childTnLst>
                                    <p:animMotion origin="layout" path="M 3.33333E-6 -2.22222E-6 C 0.00521 -0.00416 0.01961 -0.025 0.03177 -0.02569 C 0.04392 -0.02639 0.06423 -0.01736 0.07343 -0.00486 C 0.08264 0.00764 0.08125 0.0338 0.0868 0.04908 C 0.09236 0.06435 0.10034 0.04537 0.10729 0.0875 C 0.11423 0.12963 0.12413 0.25718 0.12847 0.30185 " pathEditMode="relative" rAng="0" ptsTypes="aaaaaa">
                                      <p:cBhvr>
                                        <p:cTn id="110" dur="3000" fill="hold"/>
                                        <p:tgtEl>
                                          <p:spTgt spid="47193"/>
                                        </p:tgtEl>
                                        <p:attrNameLst>
                                          <p:attrName>ppt_x</p:attrName>
                                          <p:attrName>ppt_y</p:attrName>
                                        </p:attrNameLst>
                                      </p:cBhvr>
                                      <p:rCtr x="6400" y="13800"/>
                                    </p:animMotion>
                                  </p:childTnLst>
                                  <p:subTnLst>
                                    <p:set>
                                      <p:cBhvr override="childStyle">
                                        <p:cTn dur="1" fill="hold" display="0" masterRel="sameClick" afterEffect="1">
                                          <p:stCondLst>
                                            <p:cond evt="end" delay="0">
                                              <p:tn val="109"/>
                                            </p:cond>
                                          </p:stCondLst>
                                        </p:cTn>
                                        <p:tgtEl>
                                          <p:spTgt spid="47193"/>
                                        </p:tgtEl>
                                        <p:attrNameLst>
                                          <p:attrName>style.visibility</p:attrName>
                                        </p:attrNameLst>
                                      </p:cBhvr>
                                      <p:to>
                                        <p:strVal val="hidden"/>
                                      </p:to>
                                    </p:set>
                                  </p:subTnLst>
                                </p:cTn>
                              </p:par>
                              <p:par>
                                <p:cTn id="111" presetID="0" presetClass="path" presetSubtype="0" accel="50000" decel="50000" fill="hold" grpId="1" nodeType="withEffect">
                                  <p:stCondLst>
                                    <p:cond delay="0"/>
                                  </p:stCondLst>
                                  <p:childTnLst>
                                    <p:animMotion origin="layout" path="M 0.0 -3.33333E-6 C 0.00139 -0.00463 0.0033 -0.02176 0.00833 -0.02777 C 0.01337 -0.03379 0.02274 -0.03588 0.03021 -0.03564 C 0.03767 -0.03541 0.04792 -0.03055 0.05365 -0.02639 C 0.05938 -0.02222 0.06163 -0.01852 0.06458 -0.01111 C 0.06753 -0.0037 0.06545 0.00116 0.07153 0.0176 C 0.0776 0.03403 0.09253 0.04051 0.10139 0.08797 C 0.11024 0.13542 0.11962 0.25811 0.12431 0.30278 " pathEditMode="relative" rAng="0" ptsTypes="aaaaaaaa">
                                      <p:cBhvr>
                                        <p:cTn id="112" dur="3000" fill="hold"/>
                                        <p:tgtEl>
                                          <p:spTgt spid="47194"/>
                                        </p:tgtEl>
                                        <p:attrNameLst>
                                          <p:attrName>ppt_x</p:attrName>
                                          <p:attrName>ppt_y</p:attrName>
                                        </p:attrNameLst>
                                      </p:cBhvr>
                                      <p:rCtr x="6200" y="13300"/>
                                    </p:animMotion>
                                  </p:childTnLst>
                                  <p:subTnLst>
                                    <p:set>
                                      <p:cBhvr override="childStyle">
                                        <p:cTn dur="1" fill="hold" display="0" masterRel="sameClick" afterEffect="1">
                                          <p:stCondLst>
                                            <p:cond evt="end" delay="0">
                                              <p:tn val="111"/>
                                            </p:cond>
                                          </p:stCondLst>
                                        </p:cTn>
                                        <p:tgtEl>
                                          <p:spTgt spid="47194"/>
                                        </p:tgtEl>
                                        <p:attrNameLst>
                                          <p:attrName>style.visibility</p:attrName>
                                        </p:attrNameLst>
                                      </p:cBhvr>
                                      <p:to>
                                        <p:strVal val="hidden"/>
                                      </p:to>
                                    </p:set>
                                  </p:subTnLst>
                                </p:cTn>
                              </p:par>
                              <p:par>
                                <p:cTn id="113" presetID="0" presetClass="path" presetSubtype="0" accel="50000" decel="50000" fill="hold" grpId="1" nodeType="withEffect">
                                  <p:stCondLst>
                                    <p:cond delay="0"/>
                                  </p:stCondLst>
                                  <p:childTnLst>
                                    <p:animMotion origin="layout" path="M -0.00052 -0.00833 C 0.00226 -0.01065 0.00972 -0.01991 0.01667 -0.02222 C 0.02361 -0.02453 0.03194 -0.02824 0.04115 -0.02222 C 0.05035 -0.0162 0.06337 -0.00416 0.0724 0.01389 C 0.08142 0.03195 0.08941 0.06783 0.09479 0.08611 C 0.10017 0.1044 0.10226 0.11042 0.10486 0.12408 C 0.10747 0.13773 0.10816 0.13519 0.11042 0.16852 C 0.11267 0.20185 0.11701 0.29167 0.11875 0.32408 " pathEditMode="relative" rAng="0" ptsTypes="aaaaaaaa">
                                      <p:cBhvr>
                                        <p:cTn id="114" dur="3000" fill="hold"/>
                                        <p:tgtEl>
                                          <p:spTgt spid="47195"/>
                                        </p:tgtEl>
                                        <p:attrNameLst>
                                          <p:attrName>ppt_x</p:attrName>
                                          <p:attrName>ppt_y</p:attrName>
                                        </p:attrNameLst>
                                      </p:cBhvr>
                                      <p:rCtr x="6000" y="15600"/>
                                    </p:animMotion>
                                  </p:childTnLst>
                                  <p:subTnLst>
                                    <p:set>
                                      <p:cBhvr override="childStyle">
                                        <p:cTn dur="1" fill="hold" display="0" masterRel="sameClick" afterEffect="1">
                                          <p:stCondLst>
                                            <p:cond evt="end" delay="0">
                                              <p:tn val="113"/>
                                            </p:cond>
                                          </p:stCondLst>
                                        </p:cTn>
                                        <p:tgtEl>
                                          <p:spTgt spid="47195"/>
                                        </p:tgtEl>
                                        <p:attrNameLst>
                                          <p:attrName>style.visibility</p:attrName>
                                        </p:attrNameLst>
                                      </p:cBhvr>
                                      <p:to>
                                        <p:strVal val="hidden"/>
                                      </p:to>
                                    </p:set>
                                  </p:subTnLst>
                                </p:cTn>
                              </p:par>
                              <p:par>
                                <p:cTn id="115" presetID="22" presetClass="entr" presetSubtype="1" fill="hold" nodeType="withEffect">
                                  <p:stCondLst>
                                    <p:cond delay="800"/>
                                  </p:stCondLst>
                                  <p:childTnLst>
                                    <p:set>
                                      <p:cBhvr>
                                        <p:cTn id="116" dur="1" fill="hold">
                                          <p:stCondLst>
                                            <p:cond delay="0"/>
                                          </p:stCondLst>
                                        </p:cTn>
                                        <p:tgtEl>
                                          <p:spTgt spid="2"/>
                                        </p:tgtEl>
                                        <p:attrNameLst>
                                          <p:attrName>style.visibility</p:attrName>
                                        </p:attrNameLst>
                                      </p:cBhvr>
                                      <p:to>
                                        <p:strVal val="visible"/>
                                      </p:to>
                                    </p:set>
                                    <p:animEffect transition="in" filter="wipe(up)">
                                      <p:cBhvr>
                                        <p:cTn id="117" dur="3000"/>
                                        <p:tgtEl>
                                          <p:spTgt spid="2"/>
                                        </p:tgtEl>
                                      </p:cBhvr>
                                    </p:animEffect>
                                  </p:childTnLst>
                                  <p:subTnLst>
                                    <p:set>
                                      <p:cBhvr override="childStyle">
                                        <p:cTn dur="1" fill="hold" display="0" masterRel="sameClick" afterEffect="1">
                                          <p:stCondLst>
                                            <p:cond evt="end" delay="0">
                                              <p:tn val="115"/>
                                            </p:cond>
                                          </p:stCondLst>
                                        </p:cTn>
                                        <p:tgtEl>
                                          <p:spTgt spid="2"/>
                                        </p:tgtEl>
                                        <p:attrNameLst>
                                          <p:attrName>style.visibility</p:attrName>
                                        </p:attrNameLst>
                                      </p:cBhvr>
                                      <p:to>
                                        <p:strVal val="hidden"/>
                                      </p:to>
                                    </p:set>
                                  </p:subTnLst>
                                </p:cTn>
                              </p:par>
                            </p:childTnLst>
                          </p:cTn>
                        </p:par>
                        <p:par>
                          <p:cTn id="118" fill="hold">
                            <p:stCondLst>
                              <p:cond delay="23300"/>
                            </p:stCondLst>
                            <p:childTnLst>
                              <p:par>
                                <p:cTn id="119" presetID="10" presetClass="entr" presetSubtype="0" fill="hold" grpId="0" nodeType="afterEffect">
                                  <p:stCondLst>
                                    <p:cond delay="0"/>
                                  </p:stCondLst>
                                  <p:childTnLst>
                                    <p:set>
                                      <p:cBhvr>
                                        <p:cTn id="120" dur="1" fill="hold">
                                          <p:stCondLst>
                                            <p:cond delay="0"/>
                                          </p:stCondLst>
                                        </p:cTn>
                                        <p:tgtEl>
                                          <p:spTgt spid="47204"/>
                                        </p:tgtEl>
                                        <p:attrNameLst>
                                          <p:attrName>style.visibility</p:attrName>
                                        </p:attrNameLst>
                                      </p:cBhvr>
                                      <p:to>
                                        <p:strVal val="visible"/>
                                      </p:to>
                                    </p:set>
                                    <p:animEffect transition="in" filter="fade">
                                      <p:cBhvr>
                                        <p:cTn id="121" dur="500"/>
                                        <p:tgtEl>
                                          <p:spTgt spid="4720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7205"/>
                                        </p:tgtEl>
                                        <p:attrNameLst>
                                          <p:attrName>style.visibility</p:attrName>
                                        </p:attrNameLst>
                                      </p:cBhvr>
                                      <p:to>
                                        <p:strVal val="visible"/>
                                      </p:to>
                                    </p:set>
                                    <p:animEffect transition="in" filter="fade">
                                      <p:cBhvr>
                                        <p:cTn id="124" dur="500"/>
                                        <p:tgtEl>
                                          <p:spTgt spid="4720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7206"/>
                                        </p:tgtEl>
                                        <p:attrNameLst>
                                          <p:attrName>style.visibility</p:attrName>
                                        </p:attrNameLst>
                                      </p:cBhvr>
                                      <p:to>
                                        <p:strVal val="visible"/>
                                      </p:to>
                                    </p:set>
                                    <p:animEffect transition="in" filter="fade">
                                      <p:cBhvr>
                                        <p:cTn id="127" dur="500"/>
                                        <p:tgtEl>
                                          <p:spTgt spid="47206"/>
                                        </p:tgtEl>
                                      </p:cBhvr>
                                    </p:animEffect>
                                  </p:childTnLst>
                                </p:cTn>
                              </p:par>
                              <p:par>
                                <p:cTn id="128" presetID="0" presetClass="path" presetSubtype="0" accel="50000" decel="50000" fill="hold" grpId="1" nodeType="withEffect">
                                  <p:stCondLst>
                                    <p:cond delay="0"/>
                                  </p:stCondLst>
                                  <p:childTnLst>
                                    <p:animMotion origin="layout" path="M 3.33333E-6 -3.33333E-6 C 0.00295 0.0044 0.00989 0.02523 0.01805 0.02593 C 0.02621 0.02662 0.03975 -0.00254 0.04861 0.00371 C 0.05746 0.00996 0.07187 0.04329 0.07083 0.06389 C 0.06979 0.08449 0.05451 0.11644 0.04271 0.12778 C 0.0309 0.13912 0.0125 0.1382 3.33333E-6 0.13241 C -0.0125 0.12662 -0.02552 0.10116 -0.03229 0.09306 " pathEditMode="relative" rAng="0" ptsTypes="aaaaaaa">
                                      <p:cBhvr>
                                        <p:cTn id="129" dur="3000" fill="hold"/>
                                        <p:tgtEl>
                                          <p:spTgt spid="47204"/>
                                        </p:tgtEl>
                                        <p:attrNameLst>
                                          <p:attrName>ppt_x</p:attrName>
                                          <p:attrName>ppt_y</p:attrName>
                                        </p:attrNameLst>
                                      </p:cBhvr>
                                      <p:rCtr x="2000" y="6800"/>
                                    </p:animMotion>
                                  </p:childTnLst>
                                  <p:subTnLst>
                                    <p:set>
                                      <p:cBhvr override="childStyle">
                                        <p:cTn dur="1" fill="hold" display="0" masterRel="sameClick" afterEffect="1">
                                          <p:stCondLst>
                                            <p:cond evt="end" delay="0">
                                              <p:tn val="128"/>
                                            </p:cond>
                                          </p:stCondLst>
                                        </p:cTn>
                                        <p:tgtEl>
                                          <p:spTgt spid="47204"/>
                                        </p:tgtEl>
                                        <p:attrNameLst>
                                          <p:attrName>style.visibility</p:attrName>
                                        </p:attrNameLst>
                                      </p:cBhvr>
                                      <p:to>
                                        <p:strVal val="hidden"/>
                                      </p:to>
                                    </p:set>
                                  </p:subTnLst>
                                </p:cTn>
                              </p:par>
                              <p:par>
                                <p:cTn id="130" presetID="0" presetClass="path" presetSubtype="0" accel="50000" decel="50000" fill="hold" grpId="1" nodeType="withEffect">
                                  <p:stCondLst>
                                    <p:cond delay="0"/>
                                  </p:stCondLst>
                                  <p:childTnLst>
                                    <p:animMotion origin="layout" path="M 0.0 -4.44444E-6 C 0.00191 0.00139 0.00399 0.00787 0.01146 0.00834 C 0.01892 0.0088 0.03628 -0.00509 0.04479 0.00278 C 0.0533 0.01065 0.07153 0.03658 0.0625 0.05556 C 0.05347 0.07454 0.00556 0.10394 -0.00937 0.11667 " pathEditMode="relative" rAng="0" ptsTypes="aaaaa">
                                      <p:cBhvr>
                                        <p:cTn id="131" dur="3000" fill="hold"/>
                                        <p:tgtEl>
                                          <p:spTgt spid="47205"/>
                                        </p:tgtEl>
                                        <p:attrNameLst>
                                          <p:attrName>ppt_x</p:attrName>
                                          <p:attrName>ppt_y</p:attrName>
                                        </p:attrNameLst>
                                      </p:cBhvr>
                                      <p:rCtr x="3100" y="5600"/>
                                    </p:animMotion>
                                  </p:childTnLst>
                                  <p:subTnLst>
                                    <p:set>
                                      <p:cBhvr override="childStyle">
                                        <p:cTn dur="1" fill="hold" display="0" masterRel="sameClick" afterEffect="1">
                                          <p:stCondLst>
                                            <p:cond evt="end" delay="0">
                                              <p:tn val="130"/>
                                            </p:cond>
                                          </p:stCondLst>
                                        </p:cTn>
                                        <p:tgtEl>
                                          <p:spTgt spid="47205"/>
                                        </p:tgtEl>
                                        <p:attrNameLst>
                                          <p:attrName>style.visibility</p:attrName>
                                        </p:attrNameLst>
                                      </p:cBhvr>
                                      <p:to>
                                        <p:strVal val="hidden"/>
                                      </p:to>
                                    </p:set>
                                  </p:subTnLst>
                                </p:cTn>
                              </p:par>
                              <p:par>
                                <p:cTn id="132" presetID="0" presetClass="path" presetSubtype="0" accel="50000" decel="50000" fill="hold" grpId="1" nodeType="withEffect">
                                  <p:stCondLst>
                                    <p:cond delay="0"/>
                                  </p:stCondLst>
                                  <p:childTnLst>
                                    <p:animMotion origin="layout" path="M -0.00052 -0.00833 C 0.00139 -0.00115 0.00972 0.02269 0.01042 0.03473 C 0.01111 0.04676 0.00729 0.05486 0.00313 0.06389 C -0.00104 0.07292 -0.00608 0.08588 -0.01458 0.08889 C -0.02309 0.0919 -0.04097 0.08334 -0.04792 0.08195 " pathEditMode="relative" rAng="0" ptsTypes="aaaaa">
                                      <p:cBhvr>
                                        <p:cTn id="133" dur="3000" fill="hold"/>
                                        <p:tgtEl>
                                          <p:spTgt spid="47206"/>
                                        </p:tgtEl>
                                        <p:attrNameLst>
                                          <p:attrName>ppt_x</p:attrName>
                                          <p:attrName>ppt_y</p:attrName>
                                        </p:attrNameLst>
                                      </p:cBhvr>
                                      <p:rCtr x="-1800" y="5000"/>
                                    </p:animMotion>
                                  </p:childTnLst>
                                  <p:subTnLst>
                                    <p:set>
                                      <p:cBhvr override="childStyle">
                                        <p:cTn dur="1" fill="hold" display="0" masterRel="sameClick" afterEffect="1">
                                          <p:stCondLst>
                                            <p:cond evt="end" delay="0">
                                              <p:tn val="132"/>
                                            </p:cond>
                                          </p:stCondLst>
                                        </p:cTn>
                                        <p:tgtEl>
                                          <p:spTgt spid="47206"/>
                                        </p:tgtEl>
                                        <p:attrNameLst>
                                          <p:attrName>style.visibility</p:attrName>
                                        </p:attrNameLst>
                                      </p:cBhvr>
                                      <p:to>
                                        <p:strVal val="hidden"/>
                                      </p:to>
                                    </p:set>
                                  </p:subTnLst>
                                </p:cTn>
                              </p:par>
                              <p:par>
                                <p:cTn id="134" presetID="26" presetClass="emph" presetSubtype="0" repeatCount="3000" fill="hold" grpId="0" nodeType="withEffect">
                                  <p:stCondLst>
                                    <p:cond delay="0"/>
                                  </p:stCondLst>
                                  <p:childTnLst>
                                    <p:animEffect transition="out" filter="fade">
                                      <p:cBhvr>
                                        <p:cTn id="135" dur="1000" tmFilter="0, 0; .2, .5; .8, .5; 1, 0"/>
                                        <p:tgtEl>
                                          <p:spTgt spid="47119"/>
                                        </p:tgtEl>
                                      </p:cBhvr>
                                    </p:animEffect>
                                    <p:animScale>
                                      <p:cBhvr>
                                        <p:cTn id="136" dur="500" autoRev="1" fill="hold"/>
                                        <p:tgtEl>
                                          <p:spTgt spid="47119"/>
                                        </p:tgtEl>
                                      </p:cBhvr>
                                      <p:by x="105000" y="105000"/>
                                    </p:animScale>
                                  </p:childTnLst>
                                </p:cTn>
                              </p:par>
                            </p:childTnLst>
                          </p:cTn>
                        </p:par>
                        <p:par>
                          <p:cTn id="137" fill="hold">
                            <p:stCondLst>
                              <p:cond delay="26300"/>
                            </p:stCondLst>
                            <p:childTnLst>
                              <p:par>
                                <p:cTn id="138" presetID="34" presetClass="entr" presetSubtype="0" fill="hold" grpId="0" nodeType="afterEffect">
                                  <p:stCondLst>
                                    <p:cond delay="0"/>
                                  </p:stCondLst>
                                  <p:childTnLst>
                                    <p:set>
                                      <p:cBhvr>
                                        <p:cTn id="139" dur="1" fill="hold">
                                          <p:stCondLst>
                                            <p:cond delay="0"/>
                                          </p:stCondLst>
                                        </p:cTn>
                                        <p:tgtEl>
                                          <p:spTgt spid="47232"/>
                                        </p:tgtEl>
                                        <p:attrNameLst>
                                          <p:attrName>style.visibility</p:attrName>
                                        </p:attrNameLst>
                                      </p:cBhvr>
                                      <p:to>
                                        <p:strVal val="visible"/>
                                      </p:to>
                                    </p:set>
                                    <p:anim from="(-#ppt_w/2)" to="(#ppt_x)" calcmode="lin" valueType="num">
                                      <p:cBhvr>
                                        <p:cTn id="140" dur="600" fill="hold">
                                          <p:stCondLst>
                                            <p:cond delay="0"/>
                                          </p:stCondLst>
                                        </p:cTn>
                                        <p:tgtEl>
                                          <p:spTgt spid="47232"/>
                                        </p:tgtEl>
                                        <p:attrNameLst>
                                          <p:attrName>ppt_x</p:attrName>
                                        </p:attrNameLst>
                                      </p:cBhvr>
                                    </p:anim>
                                    <p:anim from="0" to="-1.0" calcmode="lin" valueType="num">
                                      <p:cBhvr>
                                        <p:cTn id="141" dur="200" decel="50000" autoRev="1" fill="hold">
                                          <p:stCondLst>
                                            <p:cond delay="600"/>
                                          </p:stCondLst>
                                        </p:cTn>
                                        <p:tgtEl>
                                          <p:spTgt spid="47232"/>
                                        </p:tgtEl>
                                        <p:attrNameLst>
                                          <p:attrName>xshear</p:attrName>
                                        </p:attrNameLst>
                                      </p:cBhvr>
                                    </p:anim>
                                    <p:animScale>
                                      <p:cBhvr>
                                        <p:cTn id="142" dur="200" decel="100000" autoRev="1" fill="hold">
                                          <p:stCondLst>
                                            <p:cond delay="600"/>
                                          </p:stCondLst>
                                        </p:cTn>
                                        <p:tgtEl>
                                          <p:spTgt spid="47232"/>
                                        </p:tgtEl>
                                      </p:cBhvr>
                                      <p:from x="100000" y="100000"/>
                                      <p:to x="80000" y="100000"/>
                                    </p:animScale>
                                    <p:anim by="(#ppt_h/3+#ppt_w*0.1)" calcmode="lin" valueType="num">
                                      <p:cBhvr additive="sum">
                                        <p:cTn id="143" dur="200" decel="100000" autoRev="1" fill="hold">
                                          <p:stCondLst>
                                            <p:cond delay="600"/>
                                          </p:stCondLst>
                                        </p:cTn>
                                        <p:tgtEl>
                                          <p:spTgt spid="47232"/>
                                        </p:tgtEl>
                                        <p:attrNameLst>
                                          <p:attrName>ppt_x</p:attrName>
                                        </p:attrNameLst>
                                      </p:cBhvr>
                                    </p:anim>
                                  </p:childTnLst>
                                </p:cTn>
                              </p:par>
                            </p:childTnLst>
                          </p:cTn>
                        </p:par>
                        <p:par>
                          <p:cTn id="144" fill="hold">
                            <p:stCondLst>
                              <p:cond delay="27300"/>
                            </p:stCondLst>
                            <p:childTnLst>
                              <p:par>
                                <p:cTn id="145" presetID="34" presetClass="entr" presetSubtype="0" fill="hold" grpId="0" nodeType="afterEffect">
                                  <p:stCondLst>
                                    <p:cond delay="0"/>
                                  </p:stCondLst>
                                  <p:childTnLst>
                                    <p:set>
                                      <p:cBhvr>
                                        <p:cTn id="146" dur="1" fill="hold">
                                          <p:stCondLst>
                                            <p:cond delay="0"/>
                                          </p:stCondLst>
                                        </p:cTn>
                                        <p:tgtEl>
                                          <p:spTgt spid="47233"/>
                                        </p:tgtEl>
                                        <p:attrNameLst>
                                          <p:attrName>style.visibility</p:attrName>
                                        </p:attrNameLst>
                                      </p:cBhvr>
                                      <p:to>
                                        <p:strVal val="visible"/>
                                      </p:to>
                                    </p:set>
                                    <p:anim from="(-#ppt_w/2)" to="(#ppt_x)" calcmode="lin" valueType="num">
                                      <p:cBhvr>
                                        <p:cTn id="147" dur="600" fill="hold">
                                          <p:stCondLst>
                                            <p:cond delay="0"/>
                                          </p:stCondLst>
                                        </p:cTn>
                                        <p:tgtEl>
                                          <p:spTgt spid="47233"/>
                                        </p:tgtEl>
                                        <p:attrNameLst>
                                          <p:attrName>ppt_x</p:attrName>
                                        </p:attrNameLst>
                                      </p:cBhvr>
                                    </p:anim>
                                    <p:anim from="0" to="-1.0" calcmode="lin" valueType="num">
                                      <p:cBhvr>
                                        <p:cTn id="148" dur="200" decel="50000" autoRev="1" fill="hold">
                                          <p:stCondLst>
                                            <p:cond delay="600"/>
                                          </p:stCondLst>
                                        </p:cTn>
                                        <p:tgtEl>
                                          <p:spTgt spid="47233"/>
                                        </p:tgtEl>
                                        <p:attrNameLst>
                                          <p:attrName>xshear</p:attrName>
                                        </p:attrNameLst>
                                      </p:cBhvr>
                                    </p:anim>
                                    <p:animScale>
                                      <p:cBhvr>
                                        <p:cTn id="149" dur="200" decel="100000" autoRev="1" fill="hold">
                                          <p:stCondLst>
                                            <p:cond delay="600"/>
                                          </p:stCondLst>
                                        </p:cTn>
                                        <p:tgtEl>
                                          <p:spTgt spid="47233"/>
                                        </p:tgtEl>
                                      </p:cBhvr>
                                      <p:from x="100000" y="100000"/>
                                      <p:to x="80000" y="100000"/>
                                    </p:animScale>
                                    <p:anim by="(#ppt_h/3+#ppt_w*0.1)" calcmode="lin" valueType="num">
                                      <p:cBhvr additive="sum">
                                        <p:cTn id="150" dur="200" decel="100000" autoRev="1" fill="hold">
                                          <p:stCondLst>
                                            <p:cond delay="600"/>
                                          </p:stCondLst>
                                        </p:cTn>
                                        <p:tgtEl>
                                          <p:spTgt spid="4723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9" grpId="0" animBg="1"/>
      <p:bldP spid="47175" grpId="0" animBg="1"/>
      <p:bldP spid="47178" grpId="0"/>
      <p:bldP spid="47179" grpId="0" animBg="1"/>
      <p:bldP spid="47179" grpId="1" animBg="1"/>
      <p:bldP spid="47179" grpId="2" animBg="1"/>
      <p:bldP spid="47180" grpId="0" animBg="1"/>
      <p:bldP spid="47180" grpId="1" animBg="1"/>
      <p:bldP spid="47180" grpId="2" animBg="1"/>
      <p:bldP spid="47183" grpId="0"/>
      <p:bldP spid="47183" grpId="1"/>
      <p:bldP spid="47184" grpId="0"/>
      <p:bldP spid="47184" grpId="1"/>
      <p:bldP spid="47185" grpId="0"/>
      <p:bldP spid="47185" grpId="1"/>
      <p:bldP spid="47186" grpId="0"/>
      <p:bldP spid="47186" grpId="1"/>
      <p:bldP spid="47187" grpId="0"/>
      <p:bldP spid="47187" grpId="1"/>
      <p:bldP spid="47188" grpId="0"/>
      <p:bldP spid="47188" grpId="1"/>
      <p:bldP spid="47189" grpId="0"/>
      <p:bldP spid="47189" grpId="1"/>
      <p:bldP spid="47190" grpId="0"/>
      <p:bldP spid="47190" grpId="1"/>
      <p:bldP spid="47191" grpId="0" animBg="1"/>
      <p:bldP spid="47191" grpId="1" animBg="1"/>
      <p:bldP spid="47191" grpId="2" animBg="1"/>
      <p:bldP spid="47192" grpId="0" animBg="1"/>
      <p:bldP spid="47192" grpId="1" animBg="1"/>
      <p:bldP spid="47192" grpId="2" animBg="1"/>
      <p:bldP spid="47193" grpId="0" animBg="1"/>
      <p:bldP spid="47193" grpId="1" animBg="1"/>
      <p:bldP spid="47194" grpId="0" animBg="1"/>
      <p:bldP spid="47194" grpId="1" animBg="1"/>
      <p:bldP spid="47195" grpId="0" animBg="1"/>
      <p:bldP spid="47195" grpId="1" animBg="1"/>
      <p:bldP spid="47204" grpId="0" animBg="1"/>
      <p:bldP spid="47204" grpId="1" animBg="1"/>
      <p:bldP spid="47205" grpId="0" animBg="1"/>
      <p:bldP spid="47205" grpId="1" animBg="1"/>
      <p:bldP spid="47206" grpId="0" animBg="1"/>
      <p:bldP spid="47206" grpId="1" animBg="1"/>
      <p:bldP spid="47232" grpId="0"/>
      <p:bldP spid="472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38200" y="633413"/>
          <a:ext cx="7467600" cy="5600700"/>
        </p:xfrm>
        <a:graphic>
          <a:graphicData uri="http://schemas.openxmlformats.org/presentationml/2006/ole">
            <mc:AlternateContent xmlns:mc="http://schemas.openxmlformats.org/markup-compatibility/2006">
              <mc:Choice xmlns:v="urn:schemas-microsoft-com:vml" Requires="v">
                <p:oleObj spid="_x0000_s1028"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33413"/>
                        <a:ext cx="74676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dirty="0" smtClean="0"/>
              <a:t>Human Nutritional Needs</a:t>
            </a:r>
            <a:br>
              <a:rPr lang="en-US" dirty="0" smtClean="0"/>
            </a:br>
            <a:r>
              <a:rPr lang="en-US" dirty="0" smtClean="0"/>
              <a:t> </a:t>
            </a:r>
            <a:r>
              <a:rPr lang="en-US" sz="3200" i="1" dirty="0" smtClean="0"/>
              <a:t>All animals are </a:t>
            </a:r>
            <a:r>
              <a:rPr lang="en-US" sz="3200" i="1" dirty="0" err="1" smtClean="0">
                <a:solidFill>
                  <a:srgbClr val="D7E020"/>
                </a:solidFill>
              </a:rPr>
              <a:t>heterotrophs</a:t>
            </a:r>
            <a:endParaRPr lang="en-US" sz="3200" i="1" dirty="0" smtClean="0"/>
          </a:p>
        </p:txBody>
      </p:sp>
      <p:sp>
        <p:nvSpPr>
          <p:cNvPr id="84995" name="Rectangle 3"/>
          <p:cNvSpPr>
            <a:spLocks noGrp="1" noChangeArrowheads="1"/>
          </p:cNvSpPr>
          <p:nvPr>
            <p:ph type="body" idx="1"/>
          </p:nvPr>
        </p:nvSpPr>
        <p:spPr/>
        <p:txBody>
          <a:bodyPr/>
          <a:lstStyle/>
          <a:p>
            <a:pPr eaLnBrk="1" hangingPunct="1">
              <a:lnSpc>
                <a:spcPct val="90000"/>
              </a:lnSpc>
              <a:defRPr/>
            </a:pPr>
            <a:endParaRPr lang="en-US" dirty="0" smtClean="0"/>
          </a:p>
          <a:p>
            <a:pPr eaLnBrk="1" hangingPunct="1">
              <a:lnSpc>
                <a:spcPct val="90000"/>
              </a:lnSpc>
              <a:defRPr/>
            </a:pPr>
            <a:r>
              <a:rPr lang="en-US" dirty="0" smtClean="0"/>
              <a:t>They must obtain energy and nourishment</a:t>
            </a:r>
          </a:p>
          <a:p>
            <a:pPr eaLnBrk="1" hangingPunct="1">
              <a:lnSpc>
                <a:spcPct val="90000"/>
              </a:lnSpc>
              <a:buFont typeface="Wingdings" pitchFamily="2" charset="2"/>
              <a:buNone/>
              <a:defRPr/>
            </a:pPr>
            <a:r>
              <a:rPr lang="en-US" dirty="0" smtClean="0"/>
              <a:t>from molecules made by other organisms</a:t>
            </a:r>
          </a:p>
          <a:p>
            <a:pPr eaLnBrk="1" hangingPunct="1">
              <a:lnSpc>
                <a:spcPct val="90000"/>
              </a:lnSpc>
              <a:defRPr/>
            </a:pPr>
            <a:r>
              <a:rPr lang="en-US" dirty="0" smtClean="0"/>
              <a:t>Food is used for two purposes: </a:t>
            </a:r>
          </a:p>
          <a:p>
            <a:pPr eaLnBrk="1" hangingPunct="1">
              <a:lnSpc>
                <a:spcPct val="90000"/>
              </a:lnSpc>
              <a:buFont typeface="Wingdings" pitchFamily="2" charset="2"/>
              <a:buNone/>
              <a:defRPr/>
            </a:pPr>
            <a:r>
              <a:rPr lang="en-US" dirty="0" smtClean="0"/>
              <a:t>		</a:t>
            </a:r>
            <a:r>
              <a:rPr lang="en-US" sz="2000" dirty="0" smtClean="0"/>
              <a:t>as </a:t>
            </a:r>
            <a:r>
              <a:rPr lang="en-US" sz="2000" dirty="0" smtClean="0">
                <a:solidFill>
                  <a:srgbClr val="D7E020"/>
                </a:solidFill>
              </a:rPr>
              <a:t>fuel</a:t>
            </a:r>
            <a:r>
              <a:rPr lang="en-US" sz="2000" dirty="0" smtClean="0"/>
              <a:t> (to provide energy for cellular metabolism) and </a:t>
            </a:r>
          </a:p>
          <a:p>
            <a:pPr eaLnBrk="1" hangingPunct="1">
              <a:lnSpc>
                <a:spcPct val="90000"/>
              </a:lnSpc>
              <a:buFont typeface="Wingdings" pitchFamily="2" charset="2"/>
              <a:buNone/>
              <a:defRPr/>
            </a:pPr>
            <a:r>
              <a:rPr lang="en-US" sz="2000" dirty="0" smtClean="0"/>
              <a:t>		as a </a:t>
            </a:r>
            <a:r>
              <a:rPr lang="en-US" sz="2000" dirty="0" smtClean="0">
                <a:solidFill>
                  <a:srgbClr val="D7E020"/>
                </a:solidFill>
              </a:rPr>
              <a:t>source of building blocks</a:t>
            </a:r>
            <a:r>
              <a:rPr lang="en-US" sz="2000" dirty="0" smtClean="0"/>
              <a:t> (monomers for cellular 	biosynthesis)</a:t>
            </a:r>
          </a:p>
          <a:p>
            <a:pPr eaLnBrk="1" hangingPunct="1">
              <a:lnSpc>
                <a:spcPct val="90000"/>
              </a:lnSpc>
              <a:defRPr/>
            </a:pPr>
            <a:r>
              <a:rPr lang="en-US" dirty="0" smtClean="0"/>
              <a:t>Basic nutrients: </a:t>
            </a:r>
            <a:r>
              <a:rPr lang="en-US" dirty="0" smtClean="0">
                <a:solidFill>
                  <a:srgbClr val="D7E020"/>
                </a:solidFill>
              </a:rPr>
              <a:t>carbohydrates, lipids, </a:t>
            </a:r>
            <a:r>
              <a:rPr lang="en-US" dirty="0" err="1" smtClean="0">
                <a:solidFill>
                  <a:srgbClr val="D7E020"/>
                </a:solidFill>
              </a:rPr>
              <a:t>proteins,minerals</a:t>
            </a:r>
            <a:r>
              <a:rPr lang="en-US" dirty="0" smtClean="0">
                <a:solidFill>
                  <a:srgbClr val="D7E020"/>
                </a:solidFill>
              </a:rPr>
              <a:t>, vitamins</a:t>
            </a:r>
          </a:p>
          <a:p>
            <a:pPr lvl="1" eaLnBrk="1" hangingPunct="1">
              <a:lnSpc>
                <a:spcPct val="90000"/>
              </a:lnSpc>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b="1" dirty="0" smtClean="0"/>
              <a:t>FOOD PROCESSING</a:t>
            </a:r>
          </a:p>
        </p:txBody>
      </p:sp>
      <p:sp>
        <p:nvSpPr>
          <p:cNvPr id="122883" name="Rectangle 3"/>
          <p:cNvSpPr>
            <a:spLocks noGrp="1" noChangeArrowheads="1"/>
          </p:cNvSpPr>
          <p:nvPr>
            <p:ph type="body" idx="1"/>
          </p:nvPr>
        </p:nvSpPr>
        <p:spPr/>
        <p:txBody>
          <a:bodyPr/>
          <a:lstStyle/>
          <a:p>
            <a:pPr lvl="1" eaLnBrk="1" hangingPunct="1">
              <a:buFont typeface="Wingdings" pitchFamily="2" charset="2"/>
              <a:buNone/>
              <a:defRPr/>
            </a:pPr>
            <a:r>
              <a:rPr lang="en-US" b="1" dirty="0" smtClean="0">
                <a:solidFill>
                  <a:srgbClr val="FFC000"/>
                </a:solidFill>
              </a:rPr>
              <a:t>INCLUDES:</a:t>
            </a:r>
          </a:p>
          <a:p>
            <a:pPr marL="971550" lvl="1" indent="-514350" eaLnBrk="1" hangingPunct="1">
              <a:buFont typeface="+mj-lt"/>
              <a:buAutoNum type="arabicPeriod"/>
              <a:defRPr/>
            </a:pPr>
            <a:r>
              <a:rPr lang="en-US" dirty="0" smtClean="0"/>
              <a:t>Ingestion</a:t>
            </a:r>
          </a:p>
          <a:p>
            <a:pPr marL="971550" lvl="1" indent="-514350" eaLnBrk="1" hangingPunct="1">
              <a:buFont typeface="+mj-lt"/>
              <a:buAutoNum type="arabicPeriod"/>
              <a:defRPr/>
            </a:pPr>
            <a:r>
              <a:rPr lang="en-US" dirty="0" smtClean="0"/>
              <a:t>Digestion</a:t>
            </a:r>
          </a:p>
          <a:p>
            <a:pPr marL="971550" lvl="1" indent="-514350" eaLnBrk="1" hangingPunct="1">
              <a:buFont typeface="+mj-lt"/>
              <a:buAutoNum type="arabicPeriod"/>
              <a:defRPr/>
            </a:pPr>
            <a:r>
              <a:rPr lang="en-US" dirty="0" smtClean="0"/>
              <a:t>Absorption </a:t>
            </a:r>
          </a:p>
          <a:p>
            <a:pPr marL="971550" lvl="1" indent="-514350" eaLnBrk="1" hangingPunct="1">
              <a:buFont typeface="+mj-lt"/>
              <a:buAutoNum type="arabicPeriod"/>
              <a:defRPr/>
            </a:pPr>
            <a:r>
              <a:rPr lang="en-US" dirty="0" smtClean="0"/>
              <a:t>Elimination</a:t>
            </a:r>
          </a:p>
          <a:p>
            <a:pPr marL="971550" lvl="1" indent="-514350" eaLnBrk="1" hangingPunct="1">
              <a:buFont typeface="Wingdings" pitchFamily="2" charset="2"/>
              <a:buNone/>
              <a:defRPr/>
            </a:pPr>
            <a:r>
              <a:rPr lang="en-US" dirty="0" smtClean="0"/>
              <a:t>Started with: </a:t>
            </a:r>
          </a:p>
          <a:p>
            <a:pPr marL="971550" lvl="1" indent="-514350" eaLnBrk="1" hangingPunct="1">
              <a:buFont typeface="Wingdings" pitchFamily="2" charset="2"/>
              <a:buNone/>
              <a:defRPr/>
            </a:pPr>
            <a:r>
              <a:rPr lang="en-US" u="sng" dirty="0" smtClean="0"/>
              <a:t>Mechanical breakdown</a:t>
            </a:r>
            <a:r>
              <a:rPr lang="en-US" dirty="0" smtClean="0"/>
              <a:t>: biting, chewing,</a:t>
            </a:r>
          </a:p>
          <a:p>
            <a:pPr marL="971550" lvl="1" indent="-514350" eaLnBrk="1" hangingPunct="1">
              <a:buFont typeface="Wingdings" pitchFamily="2" charset="2"/>
              <a:buNone/>
              <a:defRPr/>
            </a:pPr>
            <a:r>
              <a:rPr lang="en-US" dirty="0" smtClean="0"/>
              <a:t>grinding, emulsification to increase</a:t>
            </a:r>
          </a:p>
          <a:p>
            <a:pPr marL="971550" lvl="1" indent="-514350" eaLnBrk="1" hangingPunct="1">
              <a:buFont typeface="Wingdings" pitchFamily="2" charset="2"/>
              <a:buNone/>
              <a:defRPr/>
            </a:pPr>
            <a:r>
              <a:rPr lang="en-US" dirty="0" smtClean="0"/>
              <a:t>surface area for enzymatic attack   </a:t>
            </a:r>
            <a:endParaRPr lang="en-US" u="sng"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a5lf2402_a"/>
          <p:cNvPicPr>
            <a:picLocks noChangeAspect="1" noChangeArrowheads="1"/>
          </p:cNvPicPr>
          <p:nvPr/>
        </p:nvPicPr>
        <p:blipFill>
          <a:blip r:embed="rId2"/>
          <a:srcRect l="7477" t="1515" r="7477" b="4546"/>
          <a:stretch>
            <a:fillRect/>
          </a:stretch>
        </p:blipFill>
        <p:spPr bwMode="auto">
          <a:xfrm>
            <a:off x="990600" y="271463"/>
            <a:ext cx="7086600" cy="6315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ropepaa"/>
          <p:cNvPicPr>
            <a:picLocks noChangeAspect="1" noChangeArrowheads="1"/>
          </p:cNvPicPr>
          <p:nvPr/>
        </p:nvPicPr>
        <p:blipFill>
          <a:blip r:embed="rId3">
            <a:lum bright="-6000"/>
          </a:blip>
          <a:srcRect/>
          <a:stretch>
            <a:fillRect/>
          </a:stretch>
        </p:blipFill>
        <p:spPr bwMode="auto">
          <a:xfrm>
            <a:off x="611188" y="1916113"/>
            <a:ext cx="7924800" cy="3725862"/>
          </a:xfrm>
          <a:prstGeom prst="rect">
            <a:avLst/>
          </a:prstGeom>
          <a:noFill/>
          <a:ln w="76200">
            <a:solidFill>
              <a:srgbClr val="FF3300"/>
            </a:solidFill>
            <a:miter lim="800000"/>
            <a:headEnd/>
            <a:tailEnd/>
          </a:ln>
        </p:spPr>
      </p:pic>
      <p:sp>
        <p:nvSpPr>
          <p:cNvPr id="28675" name="Text Box 5"/>
          <p:cNvSpPr txBox="1">
            <a:spLocks noChangeArrowheads="1"/>
          </p:cNvSpPr>
          <p:nvPr/>
        </p:nvSpPr>
        <p:spPr bwMode="auto">
          <a:xfrm>
            <a:off x="684213" y="549275"/>
            <a:ext cx="7775575" cy="946150"/>
          </a:xfrm>
          <a:prstGeom prst="rect">
            <a:avLst/>
          </a:prstGeom>
          <a:noFill/>
          <a:ln w="9525">
            <a:noFill/>
            <a:miter lim="800000"/>
            <a:headEnd/>
            <a:tailEnd/>
          </a:ln>
        </p:spPr>
        <p:txBody>
          <a:bodyPr>
            <a:spAutoFit/>
          </a:bodyPr>
          <a:lstStyle/>
          <a:p>
            <a:pPr algn="ctr">
              <a:spcBef>
                <a:spcPct val="50000"/>
              </a:spcBef>
            </a:pPr>
            <a:r>
              <a:rPr lang="en-US" sz="2800" b="1">
                <a:solidFill>
                  <a:schemeClr val="hlink"/>
                </a:solidFill>
              </a:rPr>
              <a:t>FROM MACROMOLECULES INTO MONOMERS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900113" y="1125538"/>
            <a:ext cx="7462837" cy="1143000"/>
          </a:xfrm>
          <a:prstGeom prst="rect">
            <a:avLst/>
          </a:prstGeom>
          <a:noFill/>
          <a:ln w="57150">
            <a:solidFill>
              <a:srgbClr val="D7E020"/>
            </a:solidFill>
            <a:miter lim="800000"/>
            <a:headEnd/>
            <a:tailEnd/>
          </a:ln>
        </p:spPr>
        <p:txBody>
          <a:bodyPr lIns="92075" tIns="46038" rIns="92075" bIns="46038" anchor="ctr"/>
          <a:lstStyle/>
          <a:p>
            <a:pPr eaLnBrk="1" hangingPunct="1">
              <a:spcBef>
                <a:spcPct val="20000"/>
              </a:spcBef>
              <a:buClr>
                <a:schemeClr val="accent2"/>
              </a:buClr>
              <a:buSzPct val="80000"/>
              <a:buFont typeface="Wingdings" pitchFamily="2" charset="2"/>
              <a:buNone/>
            </a:pPr>
            <a:r>
              <a:rPr lang="en-US" sz="2400">
                <a:latin typeface="Times New Roman" charset="0"/>
              </a:rPr>
              <a:t>           -----  +  H2O -----------</a:t>
            </a:r>
            <a:r>
              <a:rPr lang="en-US" sz="2400">
                <a:latin typeface="Times New Roman" charset="0"/>
                <a:sym typeface="Wingdings" pitchFamily="2" charset="2"/>
              </a:rPr>
              <a:t>     </a:t>
            </a:r>
            <a:r>
              <a:rPr lang="id-ID" sz="2400">
                <a:latin typeface="Times New Roman" charset="0"/>
                <a:sym typeface="Wingdings" pitchFamily="2" charset="2"/>
              </a:rPr>
              <a:t>   </a:t>
            </a:r>
            <a:r>
              <a:rPr lang="en-US" sz="2400">
                <a:latin typeface="Times New Roman" charset="0"/>
                <a:sym typeface="Wingdings" pitchFamily="2" charset="2"/>
              </a:rPr>
              <a:t>-----OH  +  H-</a:t>
            </a:r>
            <a:endParaRPr lang="en-US" sz="2400">
              <a:latin typeface="Times New Roman" charset="0"/>
            </a:endParaRPr>
          </a:p>
        </p:txBody>
      </p:sp>
      <p:sp>
        <p:nvSpPr>
          <p:cNvPr id="29699" name="Text Box 5"/>
          <p:cNvSpPr txBox="1">
            <a:spLocks noChangeArrowheads="1"/>
          </p:cNvSpPr>
          <p:nvPr/>
        </p:nvSpPr>
        <p:spPr bwMode="auto">
          <a:xfrm>
            <a:off x="609600" y="2133600"/>
            <a:ext cx="7924800" cy="457200"/>
          </a:xfrm>
          <a:prstGeom prst="rect">
            <a:avLst/>
          </a:prstGeom>
          <a:noFill/>
          <a:ln w="9525">
            <a:noFill/>
            <a:miter lim="800000"/>
            <a:headEnd/>
            <a:tailEnd/>
          </a:ln>
        </p:spPr>
        <p:txBody>
          <a:bodyPr>
            <a:spAutoFit/>
          </a:bodyPr>
          <a:lstStyle/>
          <a:p>
            <a:pPr eaLnBrk="1" hangingPunct="1">
              <a:spcBef>
                <a:spcPct val="50000"/>
              </a:spcBef>
            </a:pPr>
            <a:endParaRPr lang="id-ID" sz="2400">
              <a:latin typeface="Times New Roman" charset="0"/>
            </a:endParaRPr>
          </a:p>
        </p:txBody>
      </p:sp>
      <p:sp>
        <p:nvSpPr>
          <p:cNvPr id="29700" name="Rectangle 6"/>
          <p:cNvSpPr>
            <a:spLocks noChangeArrowheads="1"/>
          </p:cNvSpPr>
          <p:nvPr/>
        </p:nvSpPr>
        <p:spPr bwMode="auto">
          <a:xfrm>
            <a:off x="1116013" y="2781300"/>
            <a:ext cx="7056437" cy="3387725"/>
          </a:xfrm>
          <a:prstGeom prst="rect">
            <a:avLst/>
          </a:prstGeom>
          <a:noFill/>
          <a:ln w="9525">
            <a:noFill/>
            <a:miter lim="800000"/>
            <a:headEnd/>
            <a:tailEnd/>
          </a:ln>
        </p:spPr>
        <p:txBody>
          <a:bodyPr>
            <a:spAutoFit/>
          </a:bodyPr>
          <a:lstStyle/>
          <a:p>
            <a:r>
              <a:rPr lang="en-US" b="1"/>
              <a:t>MACROMOLECULES</a:t>
            </a:r>
            <a:r>
              <a:rPr lang="id-ID" b="1"/>
              <a:t>:</a:t>
            </a:r>
            <a:r>
              <a:rPr lang="en-US" b="1"/>
              <a:t> </a:t>
            </a:r>
            <a:r>
              <a:rPr lang="en-US"/>
              <a:t>          </a:t>
            </a:r>
            <a:r>
              <a:rPr lang="id-ID">
                <a:sym typeface="Wingdings" pitchFamily="2" charset="2"/>
              </a:rPr>
              <a:t>  </a:t>
            </a:r>
            <a:r>
              <a:rPr lang="en-US"/>
              <a:t>           </a:t>
            </a:r>
            <a:r>
              <a:rPr lang="id-ID"/>
              <a:t>	</a:t>
            </a:r>
            <a:r>
              <a:rPr lang="en-US" b="1"/>
              <a:t>MONOMERS</a:t>
            </a:r>
            <a:r>
              <a:rPr lang="id-ID" b="1"/>
              <a:t>:</a:t>
            </a:r>
          </a:p>
          <a:p>
            <a:r>
              <a:rPr lang="en-US" b="1"/>
              <a:t>Carbohydrates</a:t>
            </a:r>
            <a:r>
              <a:rPr lang="en-US"/>
              <a:t> </a:t>
            </a:r>
            <a:endParaRPr lang="id-ID"/>
          </a:p>
          <a:p>
            <a:r>
              <a:rPr lang="id-ID"/>
              <a:t>	</a:t>
            </a:r>
            <a:r>
              <a:rPr lang="en-US"/>
              <a:t>polysaccarides</a:t>
            </a:r>
            <a:r>
              <a:rPr lang="id-ID"/>
              <a:t>		</a:t>
            </a:r>
            <a:r>
              <a:rPr lang="en-US"/>
              <a:t>     Monosaccharides</a:t>
            </a:r>
          </a:p>
          <a:p>
            <a:r>
              <a:rPr lang="id-ID"/>
              <a:t>		maltose			2 glucose</a:t>
            </a:r>
          </a:p>
          <a:p>
            <a:r>
              <a:rPr lang="id-ID"/>
              <a:t>		lactose			glucose + galactose		sucrose 			glucose+fructose	</a:t>
            </a:r>
          </a:p>
          <a:p>
            <a:r>
              <a:rPr lang="id-ID"/>
              <a:t>	starch	  			maltose</a:t>
            </a:r>
          </a:p>
          <a:p>
            <a:r>
              <a:rPr lang="en-US" b="1"/>
              <a:t>Proteins</a:t>
            </a:r>
            <a:r>
              <a:rPr lang="en-US"/>
              <a:t>                                             </a:t>
            </a:r>
            <a:r>
              <a:rPr lang="id-ID"/>
              <a:t>	</a:t>
            </a:r>
            <a:r>
              <a:rPr lang="en-US"/>
              <a:t>Amino </a:t>
            </a:r>
            <a:r>
              <a:rPr lang="id-ID"/>
              <a:t>A</a:t>
            </a:r>
            <a:r>
              <a:rPr lang="en-US"/>
              <a:t>cids</a:t>
            </a:r>
            <a:r>
              <a:rPr lang="id-ID"/>
              <a:t> (AA)</a:t>
            </a:r>
            <a:endParaRPr lang="en-US"/>
          </a:p>
          <a:p>
            <a:r>
              <a:rPr lang="id-ID"/>
              <a:t>					peptides</a:t>
            </a:r>
          </a:p>
          <a:p>
            <a:r>
              <a:rPr lang="id-ID" b="1"/>
              <a:t>Fats</a:t>
            </a:r>
            <a:endParaRPr lang="en-US" b="1"/>
          </a:p>
          <a:p>
            <a:r>
              <a:rPr lang="id-ID">
                <a:sym typeface="Wingdings" pitchFamily="2" charset="2"/>
              </a:rPr>
              <a:t>	Tryglycerides 		Monoglycerides+ 	FFA</a:t>
            </a:r>
          </a:p>
          <a:p>
            <a:r>
              <a:rPr lang="id-ID">
                <a:sym typeface="Wingdings" pitchFamily="2" charset="2"/>
              </a:rPr>
              <a:t>	Phospholipids		Lysophospholipids + FFA</a:t>
            </a:r>
            <a:endParaRPr lang="en-US">
              <a:sym typeface="Wingdings" pitchFamily="2" charset="2"/>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35016"/>
          <p:cNvPicPr>
            <a:picLocks noChangeAspect="1" noChangeArrowheads="1"/>
          </p:cNvPicPr>
          <p:nvPr/>
        </p:nvPicPr>
        <p:blipFill>
          <a:blip r:embed="rId2"/>
          <a:srcRect/>
          <a:stretch>
            <a:fillRect/>
          </a:stretch>
        </p:blipFill>
        <p:spPr bwMode="auto">
          <a:xfrm>
            <a:off x="381000" y="762000"/>
            <a:ext cx="8534400" cy="5689600"/>
          </a:xfrm>
          <a:prstGeom prst="rect">
            <a:avLst/>
          </a:prstGeom>
          <a:noFill/>
          <a:ln w="9525">
            <a:noFill/>
            <a:miter lim="800000"/>
            <a:headEnd/>
            <a:tailEnd/>
          </a:ln>
        </p:spPr>
      </p:pic>
      <p:sp>
        <p:nvSpPr>
          <p:cNvPr id="224259" name="Rectangle 3"/>
          <p:cNvSpPr>
            <a:spLocks noGrp="1" noChangeArrowheads="1"/>
          </p:cNvSpPr>
          <p:nvPr>
            <p:ph type="title"/>
          </p:nvPr>
        </p:nvSpPr>
        <p:spPr>
          <a:xfrm>
            <a:off x="3505200" y="0"/>
            <a:ext cx="3352800" cy="762000"/>
          </a:xfrm>
        </p:spPr>
        <p:txBody>
          <a:bodyPr/>
          <a:lstStyle/>
          <a:p>
            <a:pPr eaLnBrk="1" hangingPunct="1">
              <a:defRPr/>
            </a:pP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reeform 2"/>
          <p:cNvSpPr>
            <a:spLocks noEditPoints="1"/>
          </p:cNvSpPr>
          <p:nvPr/>
        </p:nvSpPr>
        <p:spPr bwMode="auto">
          <a:xfrm>
            <a:off x="3317875" y="1362075"/>
            <a:ext cx="4624388" cy="1895475"/>
          </a:xfrm>
          <a:custGeom>
            <a:avLst/>
            <a:gdLst/>
            <a:ahLst/>
            <a:cxnLst>
              <a:cxn ang="0">
                <a:pos x="19" y="0"/>
              </a:cxn>
              <a:cxn ang="0">
                <a:pos x="285" y="0"/>
              </a:cxn>
              <a:cxn ang="0">
                <a:pos x="304" y="19"/>
              </a:cxn>
              <a:cxn ang="0">
                <a:pos x="304" y="102"/>
              </a:cxn>
              <a:cxn ang="0">
                <a:pos x="285" y="122"/>
              </a:cxn>
              <a:cxn ang="0">
                <a:pos x="19" y="122"/>
              </a:cxn>
              <a:cxn ang="0">
                <a:pos x="0" y="102"/>
              </a:cxn>
              <a:cxn ang="0">
                <a:pos x="0" y="19"/>
              </a:cxn>
              <a:cxn ang="0">
                <a:pos x="19" y="0"/>
              </a:cxn>
              <a:cxn ang="0">
                <a:pos x="24" y="19"/>
              </a:cxn>
              <a:cxn ang="0">
                <a:pos x="280" y="19"/>
              </a:cxn>
              <a:cxn ang="0">
                <a:pos x="286" y="24"/>
              </a:cxn>
              <a:cxn ang="0">
                <a:pos x="286" y="98"/>
              </a:cxn>
              <a:cxn ang="0">
                <a:pos x="280" y="102"/>
              </a:cxn>
              <a:cxn ang="0">
                <a:pos x="24" y="102"/>
              </a:cxn>
              <a:cxn ang="0">
                <a:pos x="18" y="98"/>
              </a:cxn>
              <a:cxn ang="0">
                <a:pos x="18" y="24"/>
              </a:cxn>
              <a:cxn ang="0">
                <a:pos x="24" y="19"/>
              </a:cxn>
            </a:cxnLst>
            <a:rect l="0" t="0" r="r" b="b"/>
            <a:pathLst>
              <a:path w="304" h="122">
                <a:moveTo>
                  <a:pt x="19" y="0"/>
                </a:moveTo>
                <a:lnTo>
                  <a:pt x="285" y="0"/>
                </a:lnTo>
                <a:cubicBezTo>
                  <a:pt x="295" y="0"/>
                  <a:pt x="304" y="9"/>
                  <a:pt x="304" y="19"/>
                </a:cubicBezTo>
                <a:lnTo>
                  <a:pt x="304" y="102"/>
                </a:lnTo>
                <a:cubicBezTo>
                  <a:pt x="304" y="113"/>
                  <a:pt x="295" y="122"/>
                  <a:pt x="285" y="122"/>
                </a:cubicBezTo>
                <a:lnTo>
                  <a:pt x="19" y="122"/>
                </a:lnTo>
                <a:cubicBezTo>
                  <a:pt x="9" y="122"/>
                  <a:pt x="0" y="113"/>
                  <a:pt x="0" y="102"/>
                </a:cubicBezTo>
                <a:lnTo>
                  <a:pt x="0" y="19"/>
                </a:lnTo>
                <a:cubicBezTo>
                  <a:pt x="0" y="9"/>
                  <a:pt x="9" y="0"/>
                  <a:pt x="19" y="0"/>
                </a:cubicBezTo>
                <a:close/>
                <a:moveTo>
                  <a:pt x="24" y="19"/>
                </a:moveTo>
                <a:lnTo>
                  <a:pt x="280" y="19"/>
                </a:lnTo>
                <a:cubicBezTo>
                  <a:pt x="283" y="19"/>
                  <a:pt x="286" y="21"/>
                  <a:pt x="286" y="24"/>
                </a:cubicBezTo>
                <a:lnTo>
                  <a:pt x="286" y="98"/>
                </a:lnTo>
                <a:cubicBezTo>
                  <a:pt x="286" y="100"/>
                  <a:pt x="283" y="102"/>
                  <a:pt x="280" y="102"/>
                </a:cubicBezTo>
                <a:lnTo>
                  <a:pt x="24" y="102"/>
                </a:lnTo>
                <a:cubicBezTo>
                  <a:pt x="21" y="102"/>
                  <a:pt x="18" y="100"/>
                  <a:pt x="18" y="98"/>
                </a:cubicBezTo>
                <a:lnTo>
                  <a:pt x="18" y="24"/>
                </a:lnTo>
                <a:cubicBezTo>
                  <a:pt x="18" y="21"/>
                  <a:pt x="21" y="19"/>
                  <a:pt x="24" y="19"/>
                </a:cubicBezTo>
                <a:close/>
              </a:path>
            </a:pathLst>
          </a:custGeom>
          <a:gradFill rotWithShape="1">
            <a:gsLst>
              <a:gs pos="0">
                <a:schemeClr val="hlink"/>
              </a:gs>
              <a:gs pos="50000">
                <a:schemeClr val="hlink">
                  <a:gamma/>
                  <a:shade val="46275"/>
                  <a:invGamma/>
                </a:schemeClr>
              </a:gs>
              <a:gs pos="100000">
                <a:schemeClr val="hlink"/>
              </a:gs>
            </a:gsLst>
            <a:lin ang="2700000" scaled="1"/>
          </a:gradFill>
          <a:ln w="38100" cmpd="sng">
            <a:solidFill>
              <a:srgbClr val="FF9900"/>
            </a:solidFill>
            <a:prstDash val="solid"/>
            <a:round/>
            <a:headEnd/>
            <a:tailEnd/>
          </a:ln>
        </p:spPr>
        <p:txBody>
          <a:bodyPr/>
          <a:lstStyle/>
          <a:p>
            <a:pPr>
              <a:defRPr/>
            </a:pPr>
            <a:endParaRPr lang="en-US"/>
          </a:p>
        </p:txBody>
      </p:sp>
      <p:sp>
        <p:nvSpPr>
          <p:cNvPr id="31747" name="Freeform 3"/>
          <p:cNvSpPr>
            <a:spLocks/>
          </p:cNvSpPr>
          <p:nvPr/>
        </p:nvSpPr>
        <p:spPr bwMode="auto">
          <a:xfrm rot="-711552">
            <a:off x="5203825" y="1058863"/>
            <a:ext cx="820738" cy="1095375"/>
          </a:xfrm>
          <a:custGeom>
            <a:avLst/>
            <a:gdLst>
              <a:gd name="T0" fmla="*/ 2147483647 w 517"/>
              <a:gd name="T1" fmla="*/ 2147483647 h 690"/>
              <a:gd name="T2" fmla="*/ 2147483647 w 517"/>
              <a:gd name="T3" fmla="*/ 2147483647 h 690"/>
              <a:gd name="T4" fmla="*/ 2147483647 w 517"/>
              <a:gd name="T5" fmla="*/ 2147483647 h 690"/>
              <a:gd name="T6" fmla="*/ 2147483647 w 517"/>
              <a:gd name="T7" fmla="*/ 2147483647 h 690"/>
              <a:gd name="T8" fmla="*/ 2147483647 w 517"/>
              <a:gd name="T9" fmla="*/ 2147483647 h 690"/>
              <a:gd name="T10" fmla="*/ 2147483647 w 517"/>
              <a:gd name="T11" fmla="*/ 2147483647 h 690"/>
              <a:gd name="T12" fmla="*/ 0 60000 65536"/>
              <a:gd name="T13" fmla="*/ 0 60000 65536"/>
              <a:gd name="T14" fmla="*/ 0 60000 65536"/>
              <a:gd name="T15" fmla="*/ 0 60000 65536"/>
              <a:gd name="T16" fmla="*/ 0 60000 65536"/>
              <a:gd name="T17" fmla="*/ 0 60000 65536"/>
              <a:gd name="T18" fmla="*/ 0 w 517"/>
              <a:gd name="T19" fmla="*/ 0 h 690"/>
              <a:gd name="T20" fmla="*/ 517 w 517"/>
              <a:gd name="T21" fmla="*/ 690 h 690"/>
            </a:gdLst>
            <a:ahLst/>
            <a:cxnLst>
              <a:cxn ang="T12">
                <a:pos x="T0" y="T1"/>
              </a:cxn>
              <a:cxn ang="T13">
                <a:pos x="T2" y="T3"/>
              </a:cxn>
              <a:cxn ang="T14">
                <a:pos x="T4" y="T5"/>
              </a:cxn>
              <a:cxn ang="T15">
                <a:pos x="T6" y="T7"/>
              </a:cxn>
              <a:cxn ang="T16">
                <a:pos x="T8" y="T9"/>
              </a:cxn>
              <a:cxn ang="T17">
                <a:pos x="T10" y="T11"/>
              </a:cxn>
            </a:cxnLst>
            <a:rect l="T18" t="T19" r="T20" b="T21"/>
            <a:pathLst>
              <a:path w="517" h="690">
                <a:moveTo>
                  <a:pt x="364" y="34"/>
                </a:moveTo>
                <a:cubicBezTo>
                  <a:pt x="479" y="34"/>
                  <a:pt x="517" y="142"/>
                  <a:pt x="450" y="240"/>
                </a:cubicBezTo>
                <a:cubicBezTo>
                  <a:pt x="345" y="396"/>
                  <a:pt x="412" y="367"/>
                  <a:pt x="211" y="533"/>
                </a:cubicBezTo>
                <a:cubicBezTo>
                  <a:pt x="0" y="690"/>
                  <a:pt x="77" y="338"/>
                  <a:pt x="77" y="201"/>
                </a:cubicBezTo>
                <a:cubicBezTo>
                  <a:pt x="86" y="83"/>
                  <a:pt x="115" y="5"/>
                  <a:pt x="230" y="34"/>
                </a:cubicBezTo>
                <a:cubicBezTo>
                  <a:pt x="278" y="6"/>
                  <a:pt x="327" y="0"/>
                  <a:pt x="364" y="34"/>
                </a:cubicBezTo>
                <a:close/>
              </a:path>
            </a:pathLst>
          </a:custGeom>
          <a:gradFill rotWithShape="1">
            <a:gsLst>
              <a:gs pos="0">
                <a:srgbClr val="FF0066"/>
              </a:gs>
              <a:gs pos="100000">
                <a:srgbClr val="76002F"/>
              </a:gs>
            </a:gsLst>
            <a:path path="rect">
              <a:fillToRect l="100000" b="100000"/>
            </a:path>
          </a:gradFill>
          <a:ln w="0">
            <a:noFill/>
            <a:round/>
            <a:headEnd/>
            <a:tailEnd/>
          </a:ln>
        </p:spPr>
        <p:txBody>
          <a:bodyPr/>
          <a:lstStyle/>
          <a:p>
            <a:endParaRPr lang="id-ID"/>
          </a:p>
        </p:txBody>
      </p:sp>
      <p:grpSp>
        <p:nvGrpSpPr>
          <p:cNvPr id="31748" name="Group 4"/>
          <p:cNvGrpSpPr>
            <a:grpSpLocks/>
          </p:cNvGrpSpPr>
          <p:nvPr/>
        </p:nvGrpSpPr>
        <p:grpSpPr bwMode="auto">
          <a:xfrm>
            <a:off x="7315200" y="1981200"/>
            <a:ext cx="1281113" cy="947738"/>
            <a:chOff x="4706" y="1220"/>
            <a:chExt cx="661" cy="597"/>
          </a:xfrm>
        </p:grpSpPr>
        <p:sp>
          <p:nvSpPr>
            <p:cNvPr id="31864" name="Freeform 5"/>
            <p:cNvSpPr>
              <a:spLocks/>
            </p:cNvSpPr>
            <p:nvPr/>
          </p:nvSpPr>
          <p:spPr bwMode="auto">
            <a:xfrm>
              <a:off x="4706" y="1220"/>
              <a:ext cx="661" cy="597"/>
            </a:xfrm>
            <a:custGeom>
              <a:avLst/>
              <a:gdLst>
                <a:gd name="T0" fmla="*/ 2147483647 w 69"/>
                <a:gd name="T1" fmla="*/ 0 h 61"/>
                <a:gd name="T2" fmla="*/ 2147483647 w 69"/>
                <a:gd name="T3" fmla="*/ 842760222 h 61"/>
                <a:gd name="T4" fmla="*/ 1769941559 w 69"/>
                <a:gd name="T5" fmla="*/ 2147483647 h 61"/>
                <a:gd name="T6" fmla="*/ 0 w 69"/>
                <a:gd name="T7" fmla="*/ 1513207418 h 61"/>
                <a:gd name="T8" fmla="*/ 2147483647 w 69"/>
                <a:gd name="T9" fmla="*/ 0 h 61"/>
                <a:gd name="T10" fmla="*/ 0 60000 65536"/>
                <a:gd name="T11" fmla="*/ 0 60000 65536"/>
                <a:gd name="T12" fmla="*/ 0 60000 65536"/>
                <a:gd name="T13" fmla="*/ 0 60000 65536"/>
                <a:gd name="T14" fmla="*/ 0 60000 65536"/>
                <a:gd name="T15" fmla="*/ 0 w 69"/>
                <a:gd name="T16" fmla="*/ 0 h 61"/>
                <a:gd name="T17" fmla="*/ 69 w 69"/>
                <a:gd name="T18" fmla="*/ 61 h 61"/>
              </a:gdLst>
              <a:ahLst/>
              <a:cxnLst>
                <a:cxn ang="T10">
                  <a:pos x="T0" y="T1"/>
                </a:cxn>
                <a:cxn ang="T11">
                  <a:pos x="T2" y="T3"/>
                </a:cxn>
                <a:cxn ang="T12">
                  <a:pos x="T4" y="T5"/>
                </a:cxn>
                <a:cxn ang="T13">
                  <a:pos x="T6" y="T7"/>
                </a:cxn>
                <a:cxn ang="T14">
                  <a:pos x="T8" y="T9"/>
                </a:cxn>
              </a:cxnLst>
              <a:rect l="T15" t="T16" r="T17" b="T18"/>
              <a:pathLst>
                <a:path w="69" h="61">
                  <a:moveTo>
                    <a:pt x="46" y="0"/>
                  </a:moveTo>
                  <a:cubicBezTo>
                    <a:pt x="69" y="0"/>
                    <a:pt x="56" y="7"/>
                    <a:pt x="47" y="10"/>
                  </a:cubicBezTo>
                  <a:cubicBezTo>
                    <a:pt x="38" y="14"/>
                    <a:pt x="36" y="31"/>
                    <a:pt x="25" y="46"/>
                  </a:cubicBezTo>
                  <a:cubicBezTo>
                    <a:pt x="13" y="61"/>
                    <a:pt x="0" y="36"/>
                    <a:pt x="0" y="18"/>
                  </a:cubicBezTo>
                  <a:cubicBezTo>
                    <a:pt x="0" y="0"/>
                    <a:pt x="24" y="0"/>
                    <a:pt x="46" y="0"/>
                  </a:cubicBezTo>
                  <a:close/>
                </a:path>
              </a:pathLst>
            </a:custGeom>
            <a:gradFill rotWithShape="1">
              <a:gsLst>
                <a:gs pos="0">
                  <a:srgbClr val="99CC00"/>
                </a:gs>
                <a:gs pos="100000">
                  <a:srgbClr val="475E00"/>
                </a:gs>
              </a:gsLst>
              <a:lin ang="0" scaled="1"/>
            </a:gradFill>
            <a:ln w="0">
              <a:noFill/>
              <a:round/>
              <a:headEnd/>
              <a:tailEnd/>
            </a:ln>
          </p:spPr>
          <p:txBody>
            <a:bodyPr/>
            <a:lstStyle/>
            <a:p>
              <a:endParaRPr lang="id-ID"/>
            </a:p>
          </p:txBody>
        </p:sp>
        <p:sp>
          <p:nvSpPr>
            <p:cNvPr id="31865" name="Freeform 6"/>
            <p:cNvSpPr>
              <a:spLocks/>
            </p:cNvSpPr>
            <p:nvPr/>
          </p:nvSpPr>
          <p:spPr bwMode="auto">
            <a:xfrm>
              <a:off x="4888" y="1250"/>
              <a:ext cx="383" cy="470"/>
            </a:xfrm>
            <a:custGeom>
              <a:avLst/>
              <a:gdLst>
                <a:gd name="T0" fmla="*/ 2147483647 w 40"/>
                <a:gd name="T1" fmla="*/ 0 h 48"/>
                <a:gd name="T2" fmla="*/ 1977336326 w 40"/>
                <a:gd name="T3" fmla="*/ 595765074 h 48"/>
                <a:gd name="T4" fmla="*/ 420753681 w 40"/>
                <a:gd name="T5" fmla="*/ 2147483647 h 48"/>
                <a:gd name="T6" fmla="*/ 0 w 40"/>
                <a:gd name="T7" fmla="*/ 2147483647 h 48"/>
                <a:gd name="T8" fmla="*/ 73958172 w 40"/>
                <a:gd name="T9" fmla="*/ 2027978542 h 48"/>
                <a:gd name="T10" fmla="*/ 2147483647 w 40"/>
                <a:gd name="T11" fmla="*/ 0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40" y="0"/>
                  </a:moveTo>
                  <a:cubicBezTo>
                    <a:pt x="39" y="3"/>
                    <a:pt x="33" y="6"/>
                    <a:pt x="28" y="7"/>
                  </a:cubicBezTo>
                  <a:cubicBezTo>
                    <a:pt x="19" y="11"/>
                    <a:pt x="17" y="28"/>
                    <a:pt x="6" y="43"/>
                  </a:cubicBezTo>
                  <a:cubicBezTo>
                    <a:pt x="4" y="46"/>
                    <a:pt x="2" y="47"/>
                    <a:pt x="0" y="48"/>
                  </a:cubicBezTo>
                  <a:cubicBezTo>
                    <a:pt x="0" y="41"/>
                    <a:pt x="1" y="32"/>
                    <a:pt x="1" y="24"/>
                  </a:cubicBezTo>
                  <a:cubicBezTo>
                    <a:pt x="1" y="7"/>
                    <a:pt x="19" y="1"/>
                    <a:pt x="40" y="0"/>
                  </a:cubicBezTo>
                  <a:close/>
                </a:path>
              </a:pathLst>
            </a:custGeom>
            <a:gradFill rotWithShape="1">
              <a:gsLst>
                <a:gs pos="0">
                  <a:srgbClr val="182F00"/>
                </a:gs>
                <a:gs pos="100000">
                  <a:srgbClr val="336600"/>
                </a:gs>
              </a:gsLst>
              <a:lin ang="18900000" scaled="1"/>
            </a:gradFill>
            <a:ln w="0">
              <a:noFill/>
              <a:round/>
              <a:headEnd/>
              <a:tailEnd/>
            </a:ln>
          </p:spPr>
          <p:txBody>
            <a:bodyPr/>
            <a:lstStyle/>
            <a:p>
              <a:endParaRPr lang="id-ID"/>
            </a:p>
          </p:txBody>
        </p:sp>
      </p:grpSp>
      <p:sp>
        <p:nvSpPr>
          <p:cNvPr id="31749" name="Oval 7"/>
          <p:cNvSpPr>
            <a:spLocks noChangeArrowheads="1"/>
          </p:cNvSpPr>
          <p:nvPr/>
        </p:nvSpPr>
        <p:spPr bwMode="auto">
          <a:xfrm>
            <a:off x="1050925" y="3662363"/>
            <a:ext cx="288925" cy="636587"/>
          </a:xfrm>
          <a:prstGeom prst="ellipse">
            <a:avLst/>
          </a:prstGeom>
          <a:gradFill rotWithShape="1">
            <a:gsLst>
              <a:gs pos="0">
                <a:srgbClr val="CC6600"/>
              </a:gs>
              <a:gs pos="100000">
                <a:srgbClr val="5E2F00"/>
              </a:gs>
            </a:gsLst>
            <a:path path="shape">
              <a:fillToRect l="50000" t="50000" r="50000" b="50000"/>
            </a:path>
          </a:gradFill>
          <a:ln w="0">
            <a:noFill/>
            <a:round/>
            <a:headEnd/>
            <a:tailEnd/>
          </a:ln>
        </p:spPr>
        <p:txBody>
          <a:bodyPr/>
          <a:lstStyle/>
          <a:p>
            <a:endParaRPr lang="id-ID"/>
          </a:p>
        </p:txBody>
      </p:sp>
      <p:sp>
        <p:nvSpPr>
          <p:cNvPr id="69640" name="Freeform 8"/>
          <p:cNvSpPr>
            <a:spLocks/>
          </p:cNvSpPr>
          <p:nvPr/>
        </p:nvSpPr>
        <p:spPr bwMode="auto">
          <a:xfrm>
            <a:off x="1173163" y="3211513"/>
            <a:ext cx="7467600" cy="1538287"/>
          </a:xfrm>
          <a:custGeom>
            <a:avLst/>
            <a:gdLst/>
            <a:ahLst/>
            <a:cxnLst>
              <a:cxn ang="0">
                <a:pos x="53" y="28"/>
              </a:cxn>
              <a:cxn ang="0">
                <a:pos x="59" y="10"/>
              </a:cxn>
              <a:cxn ang="0">
                <a:pos x="139" y="0"/>
              </a:cxn>
              <a:cxn ang="0">
                <a:pos x="148" y="24"/>
              </a:cxn>
              <a:cxn ang="0">
                <a:pos x="174" y="31"/>
              </a:cxn>
              <a:cxn ang="0">
                <a:pos x="195" y="31"/>
              </a:cxn>
              <a:cxn ang="0">
                <a:pos x="218" y="31"/>
              </a:cxn>
              <a:cxn ang="0">
                <a:pos x="242" y="31"/>
              </a:cxn>
              <a:cxn ang="0">
                <a:pos x="266" y="31"/>
              </a:cxn>
              <a:cxn ang="0">
                <a:pos x="289" y="31"/>
              </a:cxn>
              <a:cxn ang="0">
                <a:pos x="312" y="31"/>
              </a:cxn>
              <a:cxn ang="0">
                <a:pos x="325" y="22"/>
              </a:cxn>
              <a:cxn ang="0">
                <a:pos x="420" y="16"/>
              </a:cxn>
              <a:cxn ang="0">
                <a:pos x="429" y="31"/>
              </a:cxn>
              <a:cxn ang="0">
                <a:pos x="478" y="39"/>
              </a:cxn>
              <a:cxn ang="0">
                <a:pos x="436" y="59"/>
              </a:cxn>
              <a:cxn ang="0">
                <a:pos x="429" y="75"/>
              </a:cxn>
              <a:cxn ang="0">
                <a:pos x="334" y="84"/>
              </a:cxn>
              <a:cxn ang="0">
                <a:pos x="323" y="68"/>
              </a:cxn>
              <a:cxn ang="0">
                <a:pos x="299" y="68"/>
              </a:cxn>
              <a:cxn ang="0">
                <a:pos x="277" y="68"/>
              </a:cxn>
              <a:cxn ang="0">
                <a:pos x="253" y="68"/>
              </a:cxn>
              <a:cxn ang="0">
                <a:pos x="230" y="68"/>
              </a:cxn>
              <a:cxn ang="0">
                <a:pos x="207" y="68"/>
              </a:cxn>
              <a:cxn ang="0">
                <a:pos x="185" y="68"/>
              </a:cxn>
              <a:cxn ang="0">
                <a:pos x="160" y="68"/>
              </a:cxn>
              <a:cxn ang="0">
                <a:pos x="148" y="89"/>
              </a:cxn>
              <a:cxn ang="0">
                <a:pos x="69" y="99"/>
              </a:cxn>
              <a:cxn ang="0">
                <a:pos x="59" y="79"/>
              </a:cxn>
              <a:cxn ang="0">
                <a:pos x="7" y="71"/>
              </a:cxn>
              <a:cxn ang="0">
                <a:pos x="11" y="50"/>
              </a:cxn>
              <a:cxn ang="0">
                <a:pos x="0" y="29"/>
              </a:cxn>
            </a:cxnLst>
            <a:rect l="0" t="0" r="r" b="b"/>
            <a:pathLst>
              <a:path w="491" h="99">
                <a:moveTo>
                  <a:pt x="7" y="28"/>
                </a:moveTo>
                <a:cubicBezTo>
                  <a:pt x="23" y="27"/>
                  <a:pt x="36" y="28"/>
                  <a:pt x="53" y="28"/>
                </a:cubicBezTo>
                <a:cubicBezTo>
                  <a:pt x="57" y="27"/>
                  <a:pt x="59" y="25"/>
                  <a:pt x="59" y="20"/>
                </a:cubicBezTo>
                <a:cubicBezTo>
                  <a:pt x="59" y="17"/>
                  <a:pt x="59" y="14"/>
                  <a:pt x="59" y="10"/>
                </a:cubicBezTo>
                <a:cubicBezTo>
                  <a:pt x="60" y="5"/>
                  <a:pt x="63" y="2"/>
                  <a:pt x="69" y="0"/>
                </a:cubicBezTo>
                <a:cubicBezTo>
                  <a:pt x="92" y="0"/>
                  <a:pt x="116" y="0"/>
                  <a:pt x="139" y="0"/>
                </a:cubicBezTo>
                <a:cubicBezTo>
                  <a:pt x="145" y="2"/>
                  <a:pt x="148" y="5"/>
                  <a:pt x="148" y="10"/>
                </a:cubicBezTo>
                <a:cubicBezTo>
                  <a:pt x="148" y="14"/>
                  <a:pt x="148" y="19"/>
                  <a:pt x="148" y="24"/>
                </a:cubicBezTo>
                <a:cubicBezTo>
                  <a:pt x="149" y="32"/>
                  <a:pt x="153" y="34"/>
                  <a:pt x="160" y="31"/>
                </a:cubicBezTo>
                <a:cubicBezTo>
                  <a:pt x="166" y="20"/>
                  <a:pt x="169" y="26"/>
                  <a:pt x="174" y="31"/>
                </a:cubicBezTo>
                <a:cubicBezTo>
                  <a:pt x="176" y="34"/>
                  <a:pt x="180" y="34"/>
                  <a:pt x="185" y="31"/>
                </a:cubicBezTo>
                <a:cubicBezTo>
                  <a:pt x="188" y="23"/>
                  <a:pt x="192" y="23"/>
                  <a:pt x="195" y="31"/>
                </a:cubicBezTo>
                <a:cubicBezTo>
                  <a:pt x="199" y="34"/>
                  <a:pt x="203" y="34"/>
                  <a:pt x="207" y="31"/>
                </a:cubicBezTo>
                <a:cubicBezTo>
                  <a:pt x="210" y="23"/>
                  <a:pt x="214" y="23"/>
                  <a:pt x="218" y="31"/>
                </a:cubicBezTo>
                <a:cubicBezTo>
                  <a:pt x="223" y="35"/>
                  <a:pt x="226" y="34"/>
                  <a:pt x="230" y="31"/>
                </a:cubicBezTo>
                <a:cubicBezTo>
                  <a:pt x="234" y="24"/>
                  <a:pt x="239" y="24"/>
                  <a:pt x="242" y="31"/>
                </a:cubicBezTo>
                <a:cubicBezTo>
                  <a:pt x="246" y="35"/>
                  <a:pt x="249" y="35"/>
                  <a:pt x="253" y="31"/>
                </a:cubicBezTo>
                <a:cubicBezTo>
                  <a:pt x="259" y="21"/>
                  <a:pt x="262" y="25"/>
                  <a:pt x="266" y="31"/>
                </a:cubicBezTo>
                <a:cubicBezTo>
                  <a:pt x="269" y="35"/>
                  <a:pt x="273" y="35"/>
                  <a:pt x="277" y="31"/>
                </a:cubicBezTo>
                <a:cubicBezTo>
                  <a:pt x="281" y="21"/>
                  <a:pt x="285" y="25"/>
                  <a:pt x="289" y="31"/>
                </a:cubicBezTo>
                <a:cubicBezTo>
                  <a:pt x="294" y="35"/>
                  <a:pt x="297" y="35"/>
                  <a:pt x="299" y="31"/>
                </a:cubicBezTo>
                <a:cubicBezTo>
                  <a:pt x="305" y="20"/>
                  <a:pt x="309" y="24"/>
                  <a:pt x="312" y="31"/>
                </a:cubicBezTo>
                <a:cubicBezTo>
                  <a:pt x="317" y="35"/>
                  <a:pt x="320" y="35"/>
                  <a:pt x="323" y="31"/>
                </a:cubicBezTo>
                <a:cubicBezTo>
                  <a:pt x="324" y="28"/>
                  <a:pt x="324" y="25"/>
                  <a:pt x="325" y="22"/>
                </a:cubicBezTo>
                <a:cubicBezTo>
                  <a:pt x="325" y="16"/>
                  <a:pt x="329" y="15"/>
                  <a:pt x="334" y="14"/>
                </a:cubicBezTo>
                <a:cubicBezTo>
                  <a:pt x="363" y="15"/>
                  <a:pt x="391" y="16"/>
                  <a:pt x="420" y="16"/>
                </a:cubicBezTo>
                <a:cubicBezTo>
                  <a:pt x="425" y="17"/>
                  <a:pt x="430" y="19"/>
                  <a:pt x="429" y="24"/>
                </a:cubicBezTo>
                <a:cubicBezTo>
                  <a:pt x="429" y="26"/>
                  <a:pt x="429" y="29"/>
                  <a:pt x="429" y="31"/>
                </a:cubicBezTo>
                <a:cubicBezTo>
                  <a:pt x="430" y="36"/>
                  <a:pt x="432" y="39"/>
                  <a:pt x="436" y="39"/>
                </a:cubicBezTo>
                <a:cubicBezTo>
                  <a:pt x="449" y="39"/>
                  <a:pt x="464" y="39"/>
                  <a:pt x="478" y="39"/>
                </a:cubicBezTo>
                <a:cubicBezTo>
                  <a:pt x="491" y="42"/>
                  <a:pt x="490" y="58"/>
                  <a:pt x="478" y="60"/>
                </a:cubicBezTo>
                <a:cubicBezTo>
                  <a:pt x="464" y="60"/>
                  <a:pt x="449" y="59"/>
                  <a:pt x="436" y="59"/>
                </a:cubicBezTo>
                <a:cubicBezTo>
                  <a:pt x="432" y="60"/>
                  <a:pt x="430" y="63"/>
                  <a:pt x="429" y="68"/>
                </a:cubicBezTo>
                <a:cubicBezTo>
                  <a:pt x="429" y="70"/>
                  <a:pt x="429" y="73"/>
                  <a:pt x="429" y="75"/>
                </a:cubicBezTo>
                <a:cubicBezTo>
                  <a:pt x="430" y="80"/>
                  <a:pt x="425" y="81"/>
                  <a:pt x="420" y="82"/>
                </a:cubicBezTo>
                <a:cubicBezTo>
                  <a:pt x="391" y="83"/>
                  <a:pt x="363" y="84"/>
                  <a:pt x="334" y="84"/>
                </a:cubicBezTo>
                <a:cubicBezTo>
                  <a:pt x="329" y="84"/>
                  <a:pt x="325" y="83"/>
                  <a:pt x="325" y="77"/>
                </a:cubicBezTo>
                <a:cubicBezTo>
                  <a:pt x="324" y="74"/>
                  <a:pt x="324" y="71"/>
                  <a:pt x="323" y="68"/>
                </a:cubicBezTo>
                <a:cubicBezTo>
                  <a:pt x="320" y="63"/>
                  <a:pt x="317" y="63"/>
                  <a:pt x="312" y="68"/>
                </a:cubicBezTo>
                <a:cubicBezTo>
                  <a:pt x="309" y="75"/>
                  <a:pt x="305" y="79"/>
                  <a:pt x="299" y="68"/>
                </a:cubicBezTo>
                <a:cubicBezTo>
                  <a:pt x="297" y="63"/>
                  <a:pt x="294" y="63"/>
                  <a:pt x="289" y="68"/>
                </a:cubicBezTo>
                <a:cubicBezTo>
                  <a:pt x="285" y="74"/>
                  <a:pt x="281" y="78"/>
                  <a:pt x="277" y="68"/>
                </a:cubicBezTo>
                <a:cubicBezTo>
                  <a:pt x="273" y="64"/>
                  <a:pt x="269" y="64"/>
                  <a:pt x="266" y="68"/>
                </a:cubicBezTo>
                <a:cubicBezTo>
                  <a:pt x="262" y="74"/>
                  <a:pt x="259" y="78"/>
                  <a:pt x="253" y="68"/>
                </a:cubicBezTo>
                <a:cubicBezTo>
                  <a:pt x="249" y="64"/>
                  <a:pt x="246" y="64"/>
                  <a:pt x="242" y="68"/>
                </a:cubicBezTo>
                <a:cubicBezTo>
                  <a:pt x="239" y="75"/>
                  <a:pt x="234" y="75"/>
                  <a:pt x="230" y="68"/>
                </a:cubicBezTo>
                <a:cubicBezTo>
                  <a:pt x="226" y="65"/>
                  <a:pt x="223" y="64"/>
                  <a:pt x="218" y="68"/>
                </a:cubicBezTo>
                <a:cubicBezTo>
                  <a:pt x="214" y="76"/>
                  <a:pt x="210" y="76"/>
                  <a:pt x="207" y="68"/>
                </a:cubicBezTo>
                <a:cubicBezTo>
                  <a:pt x="203" y="64"/>
                  <a:pt x="199" y="64"/>
                  <a:pt x="195" y="68"/>
                </a:cubicBezTo>
                <a:cubicBezTo>
                  <a:pt x="192" y="76"/>
                  <a:pt x="188" y="76"/>
                  <a:pt x="185" y="68"/>
                </a:cubicBezTo>
                <a:cubicBezTo>
                  <a:pt x="180" y="64"/>
                  <a:pt x="176" y="64"/>
                  <a:pt x="174" y="68"/>
                </a:cubicBezTo>
                <a:cubicBezTo>
                  <a:pt x="169" y="72"/>
                  <a:pt x="166" y="79"/>
                  <a:pt x="160" y="68"/>
                </a:cubicBezTo>
                <a:cubicBezTo>
                  <a:pt x="153" y="65"/>
                  <a:pt x="149" y="67"/>
                  <a:pt x="148" y="75"/>
                </a:cubicBezTo>
                <a:cubicBezTo>
                  <a:pt x="148" y="80"/>
                  <a:pt x="148" y="84"/>
                  <a:pt x="148" y="89"/>
                </a:cubicBezTo>
                <a:cubicBezTo>
                  <a:pt x="148" y="94"/>
                  <a:pt x="145" y="97"/>
                  <a:pt x="139" y="99"/>
                </a:cubicBezTo>
                <a:cubicBezTo>
                  <a:pt x="116" y="99"/>
                  <a:pt x="92" y="99"/>
                  <a:pt x="69" y="99"/>
                </a:cubicBezTo>
                <a:cubicBezTo>
                  <a:pt x="63" y="97"/>
                  <a:pt x="60" y="94"/>
                  <a:pt x="59" y="89"/>
                </a:cubicBezTo>
                <a:cubicBezTo>
                  <a:pt x="59" y="85"/>
                  <a:pt x="59" y="82"/>
                  <a:pt x="59" y="79"/>
                </a:cubicBezTo>
                <a:cubicBezTo>
                  <a:pt x="59" y="74"/>
                  <a:pt x="57" y="72"/>
                  <a:pt x="53" y="71"/>
                </a:cubicBezTo>
                <a:cubicBezTo>
                  <a:pt x="36" y="71"/>
                  <a:pt x="23" y="72"/>
                  <a:pt x="7" y="71"/>
                </a:cubicBezTo>
                <a:cubicBezTo>
                  <a:pt x="5" y="71"/>
                  <a:pt x="3" y="71"/>
                  <a:pt x="2" y="70"/>
                </a:cubicBezTo>
                <a:cubicBezTo>
                  <a:pt x="7" y="70"/>
                  <a:pt x="11" y="61"/>
                  <a:pt x="11" y="50"/>
                </a:cubicBezTo>
                <a:cubicBezTo>
                  <a:pt x="11" y="38"/>
                  <a:pt x="7" y="29"/>
                  <a:pt x="2" y="29"/>
                </a:cubicBezTo>
                <a:cubicBezTo>
                  <a:pt x="1" y="29"/>
                  <a:pt x="0" y="29"/>
                  <a:pt x="0" y="29"/>
                </a:cubicBezTo>
                <a:cubicBezTo>
                  <a:pt x="2" y="28"/>
                  <a:pt x="4" y="28"/>
                  <a:pt x="7" y="28"/>
                </a:cubicBez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cmpd="sng">
            <a:solidFill>
              <a:srgbClr val="FF9900"/>
            </a:solidFill>
            <a:prstDash val="solid"/>
            <a:round/>
            <a:headEnd/>
            <a:tailEnd/>
          </a:ln>
        </p:spPr>
        <p:txBody>
          <a:bodyPr/>
          <a:lstStyle/>
          <a:p>
            <a:pPr>
              <a:defRPr/>
            </a:pPr>
            <a:endParaRPr lang="en-US"/>
          </a:p>
        </p:txBody>
      </p:sp>
      <p:sp>
        <p:nvSpPr>
          <p:cNvPr id="31751" name="Freeform 9"/>
          <p:cNvSpPr>
            <a:spLocks/>
          </p:cNvSpPr>
          <p:nvPr/>
        </p:nvSpPr>
        <p:spPr bwMode="auto">
          <a:xfrm>
            <a:off x="609600" y="3662363"/>
            <a:ext cx="1111250" cy="1336675"/>
          </a:xfrm>
          <a:custGeom>
            <a:avLst/>
            <a:gdLst>
              <a:gd name="T0" fmla="*/ 2147483647 w 73"/>
              <a:gd name="T1" fmla="*/ 2147483647 h 86"/>
              <a:gd name="T2" fmla="*/ 2147483647 w 73"/>
              <a:gd name="T3" fmla="*/ 2147483647 h 86"/>
              <a:gd name="T4" fmla="*/ 2147483647 w 73"/>
              <a:gd name="T5" fmla="*/ 2147483647 h 86"/>
              <a:gd name="T6" fmla="*/ 2147483647 w 73"/>
              <a:gd name="T7" fmla="*/ 0 h 86"/>
              <a:gd name="T8" fmla="*/ 2147483647 w 73"/>
              <a:gd name="T9" fmla="*/ 2147483647 h 86"/>
              <a:gd name="T10" fmla="*/ 2147483647 w 73"/>
              <a:gd name="T11" fmla="*/ 2147483647 h 86"/>
              <a:gd name="T12" fmla="*/ 2147483647 w 73"/>
              <a:gd name="T13" fmla="*/ 2147483647 h 86"/>
              <a:gd name="T14" fmla="*/ 0 w 73"/>
              <a:gd name="T15" fmla="*/ 2147483647 h 86"/>
              <a:gd name="T16" fmla="*/ 0 w 73"/>
              <a:gd name="T17" fmla="*/ 2147483647 h 86"/>
              <a:gd name="T18" fmla="*/ 2147483647 w 73"/>
              <a:gd name="T19" fmla="*/ 2147483647 h 86"/>
              <a:gd name="T20" fmla="*/ 2147483647 w 73"/>
              <a:gd name="T21" fmla="*/ 2147483647 h 86"/>
              <a:gd name="T22" fmla="*/ 2147483647 w 73"/>
              <a:gd name="T23" fmla="*/ 2147483647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86"/>
              <a:gd name="T38" fmla="*/ 73 w 73"/>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86">
                <a:moveTo>
                  <a:pt x="39" y="70"/>
                </a:moveTo>
                <a:lnTo>
                  <a:pt x="39" y="41"/>
                </a:lnTo>
                <a:cubicBezTo>
                  <a:pt x="44" y="41"/>
                  <a:pt x="48" y="32"/>
                  <a:pt x="48" y="21"/>
                </a:cubicBezTo>
                <a:cubicBezTo>
                  <a:pt x="48" y="9"/>
                  <a:pt x="44" y="0"/>
                  <a:pt x="39" y="0"/>
                </a:cubicBezTo>
                <a:cubicBezTo>
                  <a:pt x="33" y="0"/>
                  <a:pt x="29" y="9"/>
                  <a:pt x="29" y="21"/>
                </a:cubicBezTo>
                <a:cubicBezTo>
                  <a:pt x="29" y="28"/>
                  <a:pt x="31" y="35"/>
                  <a:pt x="34" y="39"/>
                </a:cubicBezTo>
                <a:lnTo>
                  <a:pt x="34" y="70"/>
                </a:lnTo>
                <a:lnTo>
                  <a:pt x="0" y="70"/>
                </a:lnTo>
                <a:lnTo>
                  <a:pt x="0" y="86"/>
                </a:lnTo>
                <a:lnTo>
                  <a:pt x="73" y="86"/>
                </a:lnTo>
                <a:lnTo>
                  <a:pt x="73" y="70"/>
                </a:lnTo>
                <a:lnTo>
                  <a:pt x="39" y="70"/>
                </a:lnTo>
                <a:close/>
              </a:path>
            </a:pathLst>
          </a:custGeom>
          <a:gradFill rotWithShape="1">
            <a:gsLst>
              <a:gs pos="0">
                <a:srgbClr val="764700"/>
              </a:gs>
              <a:gs pos="100000">
                <a:srgbClr val="FF9900"/>
              </a:gs>
            </a:gsLst>
            <a:path path="rect">
              <a:fillToRect l="50000" t="50000" r="50000" b="50000"/>
            </a:path>
          </a:gradFill>
          <a:ln w="0">
            <a:noFill/>
            <a:round/>
            <a:headEnd/>
            <a:tailEnd/>
          </a:ln>
        </p:spPr>
        <p:txBody>
          <a:bodyPr/>
          <a:lstStyle/>
          <a:p>
            <a:endParaRPr lang="id-ID"/>
          </a:p>
        </p:txBody>
      </p:sp>
      <p:sp>
        <p:nvSpPr>
          <p:cNvPr id="69642" name="Freeform 10"/>
          <p:cNvSpPr>
            <a:spLocks noEditPoints="1"/>
          </p:cNvSpPr>
          <p:nvPr/>
        </p:nvSpPr>
        <p:spPr bwMode="auto">
          <a:xfrm>
            <a:off x="457200" y="3886200"/>
            <a:ext cx="212725" cy="21748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28575">
            <a:solidFill>
              <a:srgbClr val="0000FF"/>
            </a:solidFill>
            <a:round/>
            <a:headEnd/>
            <a:tailEnd/>
          </a:ln>
        </p:spPr>
        <p:txBody>
          <a:bodyPr/>
          <a:lstStyle/>
          <a:p>
            <a:endParaRPr lang="id-ID"/>
          </a:p>
        </p:txBody>
      </p:sp>
      <p:sp>
        <p:nvSpPr>
          <p:cNvPr id="69643" name="Freeform 11"/>
          <p:cNvSpPr>
            <a:spLocks noEditPoints="1"/>
          </p:cNvSpPr>
          <p:nvPr/>
        </p:nvSpPr>
        <p:spPr bwMode="auto">
          <a:xfrm>
            <a:off x="7543800" y="3886200"/>
            <a:ext cx="212725" cy="21748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28575">
            <a:solidFill>
              <a:srgbClr val="996633"/>
            </a:solidFill>
            <a:round/>
            <a:headEnd/>
            <a:tailEnd/>
          </a:ln>
        </p:spPr>
        <p:txBody>
          <a:bodyPr/>
          <a:lstStyle/>
          <a:p>
            <a:endParaRPr lang="id-ID"/>
          </a:p>
        </p:txBody>
      </p:sp>
      <p:grpSp>
        <p:nvGrpSpPr>
          <p:cNvPr id="3" name="Group 12"/>
          <p:cNvGrpSpPr>
            <a:grpSpLocks/>
          </p:cNvGrpSpPr>
          <p:nvPr/>
        </p:nvGrpSpPr>
        <p:grpSpPr bwMode="auto">
          <a:xfrm>
            <a:off x="2286000" y="4572000"/>
            <a:ext cx="914400" cy="457200"/>
            <a:chOff x="1440" y="2880"/>
            <a:chExt cx="576" cy="288"/>
          </a:xfrm>
        </p:grpSpPr>
        <p:sp>
          <p:nvSpPr>
            <p:cNvPr id="31857" name="Line 13"/>
            <p:cNvSpPr>
              <a:spLocks noChangeShapeType="1"/>
            </p:cNvSpPr>
            <p:nvPr/>
          </p:nvSpPr>
          <p:spPr bwMode="auto">
            <a:xfrm flipV="1">
              <a:off x="1440" y="2880"/>
              <a:ext cx="0" cy="288"/>
            </a:xfrm>
            <a:prstGeom prst="line">
              <a:avLst/>
            </a:prstGeom>
            <a:noFill/>
            <a:ln w="28575">
              <a:solidFill>
                <a:srgbClr val="99CC00"/>
              </a:solidFill>
              <a:prstDash val="sysDot"/>
              <a:round/>
              <a:headEnd/>
              <a:tailEnd type="triangle" w="med" len="med"/>
            </a:ln>
          </p:spPr>
          <p:txBody>
            <a:bodyPr/>
            <a:lstStyle/>
            <a:p>
              <a:endParaRPr lang="id-ID"/>
            </a:p>
          </p:txBody>
        </p:sp>
        <p:sp>
          <p:nvSpPr>
            <p:cNvPr id="31858" name="Line 14"/>
            <p:cNvSpPr>
              <a:spLocks noChangeShapeType="1"/>
            </p:cNvSpPr>
            <p:nvPr/>
          </p:nvSpPr>
          <p:spPr bwMode="auto">
            <a:xfrm flipV="1">
              <a:off x="1536" y="2880"/>
              <a:ext cx="0" cy="288"/>
            </a:xfrm>
            <a:prstGeom prst="line">
              <a:avLst/>
            </a:prstGeom>
            <a:noFill/>
            <a:ln w="28575">
              <a:solidFill>
                <a:srgbClr val="99CC00"/>
              </a:solidFill>
              <a:prstDash val="sysDot"/>
              <a:round/>
              <a:headEnd/>
              <a:tailEnd type="triangle" w="med" len="med"/>
            </a:ln>
          </p:spPr>
          <p:txBody>
            <a:bodyPr/>
            <a:lstStyle/>
            <a:p>
              <a:endParaRPr lang="id-ID"/>
            </a:p>
          </p:txBody>
        </p:sp>
        <p:sp>
          <p:nvSpPr>
            <p:cNvPr id="31859" name="Line 15"/>
            <p:cNvSpPr>
              <a:spLocks noChangeShapeType="1"/>
            </p:cNvSpPr>
            <p:nvPr/>
          </p:nvSpPr>
          <p:spPr bwMode="auto">
            <a:xfrm flipV="1">
              <a:off x="1632" y="2880"/>
              <a:ext cx="0" cy="288"/>
            </a:xfrm>
            <a:prstGeom prst="line">
              <a:avLst/>
            </a:prstGeom>
            <a:noFill/>
            <a:ln w="28575">
              <a:solidFill>
                <a:srgbClr val="99CC00"/>
              </a:solidFill>
              <a:prstDash val="sysDot"/>
              <a:round/>
              <a:headEnd/>
              <a:tailEnd type="triangle" w="med" len="med"/>
            </a:ln>
          </p:spPr>
          <p:txBody>
            <a:bodyPr/>
            <a:lstStyle/>
            <a:p>
              <a:endParaRPr lang="id-ID"/>
            </a:p>
          </p:txBody>
        </p:sp>
        <p:sp>
          <p:nvSpPr>
            <p:cNvPr id="31860" name="Line 16"/>
            <p:cNvSpPr>
              <a:spLocks noChangeShapeType="1"/>
            </p:cNvSpPr>
            <p:nvPr/>
          </p:nvSpPr>
          <p:spPr bwMode="auto">
            <a:xfrm flipV="1">
              <a:off x="1728" y="2880"/>
              <a:ext cx="0" cy="288"/>
            </a:xfrm>
            <a:prstGeom prst="line">
              <a:avLst/>
            </a:prstGeom>
            <a:noFill/>
            <a:ln w="28575">
              <a:solidFill>
                <a:srgbClr val="99CC00"/>
              </a:solidFill>
              <a:prstDash val="sysDot"/>
              <a:round/>
              <a:headEnd/>
              <a:tailEnd type="triangle" w="med" len="med"/>
            </a:ln>
          </p:spPr>
          <p:txBody>
            <a:bodyPr/>
            <a:lstStyle/>
            <a:p>
              <a:endParaRPr lang="id-ID"/>
            </a:p>
          </p:txBody>
        </p:sp>
        <p:sp>
          <p:nvSpPr>
            <p:cNvPr id="31861" name="Line 17"/>
            <p:cNvSpPr>
              <a:spLocks noChangeShapeType="1"/>
            </p:cNvSpPr>
            <p:nvPr/>
          </p:nvSpPr>
          <p:spPr bwMode="auto">
            <a:xfrm flipV="1">
              <a:off x="1824" y="2880"/>
              <a:ext cx="0" cy="288"/>
            </a:xfrm>
            <a:prstGeom prst="line">
              <a:avLst/>
            </a:prstGeom>
            <a:noFill/>
            <a:ln w="28575">
              <a:solidFill>
                <a:srgbClr val="99CC00"/>
              </a:solidFill>
              <a:prstDash val="sysDot"/>
              <a:round/>
              <a:headEnd/>
              <a:tailEnd type="triangle" w="med" len="med"/>
            </a:ln>
          </p:spPr>
          <p:txBody>
            <a:bodyPr/>
            <a:lstStyle/>
            <a:p>
              <a:endParaRPr lang="id-ID"/>
            </a:p>
          </p:txBody>
        </p:sp>
        <p:sp>
          <p:nvSpPr>
            <p:cNvPr id="31862" name="Line 18"/>
            <p:cNvSpPr>
              <a:spLocks noChangeShapeType="1"/>
            </p:cNvSpPr>
            <p:nvPr/>
          </p:nvSpPr>
          <p:spPr bwMode="auto">
            <a:xfrm flipV="1">
              <a:off x="1920" y="2880"/>
              <a:ext cx="0" cy="288"/>
            </a:xfrm>
            <a:prstGeom prst="line">
              <a:avLst/>
            </a:prstGeom>
            <a:noFill/>
            <a:ln w="28575">
              <a:solidFill>
                <a:srgbClr val="99CC00"/>
              </a:solidFill>
              <a:prstDash val="sysDot"/>
              <a:round/>
              <a:headEnd/>
              <a:tailEnd type="triangle" w="med" len="med"/>
            </a:ln>
          </p:spPr>
          <p:txBody>
            <a:bodyPr/>
            <a:lstStyle/>
            <a:p>
              <a:endParaRPr lang="id-ID"/>
            </a:p>
          </p:txBody>
        </p:sp>
        <p:sp>
          <p:nvSpPr>
            <p:cNvPr id="31863" name="Line 19"/>
            <p:cNvSpPr>
              <a:spLocks noChangeShapeType="1"/>
            </p:cNvSpPr>
            <p:nvPr/>
          </p:nvSpPr>
          <p:spPr bwMode="auto">
            <a:xfrm flipV="1">
              <a:off x="2016" y="2880"/>
              <a:ext cx="0" cy="288"/>
            </a:xfrm>
            <a:prstGeom prst="line">
              <a:avLst/>
            </a:prstGeom>
            <a:noFill/>
            <a:ln w="28575">
              <a:solidFill>
                <a:srgbClr val="99CC00"/>
              </a:solidFill>
              <a:prstDash val="sysDot"/>
              <a:round/>
              <a:headEnd/>
              <a:tailEnd type="triangle" w="med" len="med"/>
            </a:ln>
          </p:spPr>
          <p:txBody>
            <a:bodyPr/>
            <a:lstStyle/>
            <a:p>
              <a:endParaRPr lang="id-ID"/>
            </a:p>
          </p:txBody>
        </p:sp>
      </p:grpSp>
      <p:grpSp>
        <p:nvGrpSpPr>
          <p:cNvPr id="4" name="Group 20"/>
          <p:cNvGrpSpPr>
            <a:grpSpLocks/>
          </p:cNvGrpSpPr>
          <p:nvPr/>
        </p:nvGrpSpPr>
        <p:grpSpPr bwMode="auto">
          <a:xfrm>
            <a:off x="3581400" y="4114800"/>
            <a:ext cx="2286000" cy="685800"/>
            <a:chOff x="2256" y="2592"/>
            <a:chExt cx="1440" cy="432"/>
          </a:xfrm>
        </p:grpSpPr>
        <p:sp>
          <p:nvSpPr>
            <p:cNvPr id="31843" name="Line 21"/>
            <p:cNvSpPr>
              <a:spLocks noChangeShapeType="1"/>
            </p:cNvSpPr>
            <p:nvPr/>
          </p:nvSpPr>
          <p:spPr bwMode="auto">
            <a:xfrm flipV="1">
              <a:off x="2304"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44" name="Line 22"/>
            <p:cNvSpPr>
              <a:spLocks noChangeShapeType="1"/>
            </p:cNvSpPr>
            <p:nvPr/>
          </p:nvSpPr>
          <p:spPr bwMode="auto">
            <a:xfrm flipV="1">
              <a:off x="2256"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45" name="Line 23"/>
            <p:cNvSpPr>
              <a:spLocks noChangeShapeType="1"/>
            </p:cNvSpPr>
            <p:nvPr/>
          </p:nvSpPr>
          <p:spPr bwMode="auto">
            <a:xfrm flipV="1">
              <a:off x="2400"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46" name="Line 24"/>
            <p:cNvSpPr>
              <a:spLocks noChangeShapeType="1"/>
            </p:cNvSpPr>
            <p:nvPr/>
          </p:nvSpPr>
          <p:spPr bwMode="auto">
            <a:xfrm flipV="1">
              <a:off x="2505"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47" name="Line 25"/>
            <p:cNvSpPr>
              <a:spLocks noChangeShapeType="1"/>
            </p:cNvSpPr>
            <p:nvPr/>
          </p:nvSpPr>
          <p:spPr bwMode="auto">
            <a:xfrm flipV="1">
              <a:off x="2580"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48" name="Line 26"/>
            <p:cNvSpPr>
              <a:spLocks noChangeShapeType="1"/>
            </p:cNvSpPr>
            <p:nvPr/>
          </p:nvSpPr>
          <p:spPr bwMode="auto">
            <a:xfrm flipV="1">
              <a:off x="2685"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49" name="Line 27"/>
            <p:cNvSpPr>
              <a:spLocks noChangeShapeType="1"/>
            </p:cNvSpPr>
            <p:nvPr/>
          </p:nvSpPr>
          <p:spPr bwMode="auto">
            <a:xfrm flipV="1">
              <a:off x="2352"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50" name="Line 28"/>
            <p:cNvSpPr>
              <a:spLocks noChangeShapeType="1"/>
            </p:cNvSpPr>
            <p:nvPr/>
          </p:nvSpPr>
          <p:spPr bwMode="auto">
            <a:xfrm flipV="1">
              <a:off x="2448"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51" name="Line 29"/>
            <p:cNvSpPr>
              <a:spLocks noChangeShapeType="1"/>
            </p:cNvSpPr>
            <p:nvPr/>
          </p:nvSpPr>
          <p:spPr bwMode="auto">
            <a:xfrm flipV="1">
              <a:off x="2799"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52" name="Line 30"/>
            <p:cNvSpPr>
              <a:spLocks noChangeShapeType="1"/>
            </p:cNvSpPr>
            <p:nvPr/>
          </p:nvSpPr>
          <p:spPr bwMode="auto">
            <a:xfrm flipV="1">
              <a:off x="2931"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53" name="Line 31"/>
            <p:cNvSpPr>
              <a:spLocks noChangeShapeType="1"/>
            </p:cNvSpPr>
            <p:nvPr/>
          </p:nvSpPr>
          <p:spPr bwMode="auto">
            <a:xfrm flipV="1">
              <a:off x="3093"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54" name="Line 32"/>
            <p:cNvSpPr>
              <a:spLocks noChangeShapeType="1"/>
            </p:cNvSpPr>
            <p:nvPr/>
          </p:nvSpPr>
          <p:spPr bwMode="auto">
            <a:xfrm flipV="1">
              <a:off x="3273"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55" name="Line 33"/>
            <p:cNvSpPr>
              <a:spLocks noChangeShapeType="1"/>
            </p:cNvSpPr>
            <p:nvPr/>
          </p:nvSpPr>
          <p:spPr bwMode="auto">
            <a:xfrm flipV="1">
              <a:off x="3489" y="2592"/>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56" name="Line 34"/>
            <p:cNvSpPr>
              <a:spLocks noChangeShapeType="1"/>
            </p:cNvSpPr>
            <p:nvPr/>
          </p:nvSpPr>
          <p:spPr bwMode="auto">
            <a:xfrm flipV="1">
              <a:off x="3696" y="2592"/>
              <a:ext cx="0" cy="432"/>
            </a:xfrm>
            <a:prstGeom prst="line">
              <a:avLst/>
            </a:prstGeom>
            <a:noFill/>
            <a:ln w="28575">
              <a:solidFill>
                <a:srgbClr val="9900CC"/>
              </a:solidFill>
              <a:prstDash val="sysDot"/>
              <a:round/>
              <a:headEnd/>
              <a:tailEnd type="triangle" w="med" len="med"/>
            </a:ln>
          </p:spPr>
          <p:txBody>
            <a:bodyPr/>
            <a:lstStyle/>
            <a:p>
              <a:endParaRPr lang="id-ID"/>
            </a:p>
          </p:txBody>
        </p:sp>
      </p:grpSp>
      <p:grpSp>
        <p:nvGrpSpPr>
          <p:cNvPr id="5" name="Group 35"/>
          <p:cNvGrpSpPr>
            <a:grpSpLocks/>
          </p:cNvGrpSpPr>
          <p:nvPr/>
        </p:nvGrpSpPr>
        <p:grpSpPr bwMode="auto">
          <a:xfrm>
            <a:off x="6324600" y="4267200"/>
            <a:ext cx="1219200" cy="685800"/>
            <a:chOff x="3984" y="2688"/>
            <a:chExt cx="768" cy="432"/>
          </a:xfrm>
        </p:grpSpPr>
        <p:sp>
          <p:nvSpPr>
            <p:cNvPr id="31839" name="Line 36"/>
            <p:cNvSpPr>
              <a:spLocks noChangeShapeType="1"/>
            </p:cNvSpPr>
            <p:nvPr/>
          </p:nvSpPr>
          <p:spPr bwMode="auto">
            <a:xfrm flipV="1">
              <a:off x="3984" y="2688"/>
              <a:ext cx="0" cy="432"/>
            </a:xfrm>
            <a:prstGeom prst="line">
              <a:avLst/>
            </a:prstGeom>
            <a:noFill/>
            <a:ln w="28575">
              <a:solidFill>
                <a:srgbClr val="FF3300"/>
              </a:solidFill>
              <a:prstDash val="sysDot"/>
              <a:round/>
              <a:headEnd/>
              <a:tailEnd type="triangle" w="med" len="med"/>
            </a:ln>
          </p:spPr>
          <p:txBody>
            <a:bodyPr/>
            <a:lstStyle/>
            <a:p>
              <a:endParaRPr lang="id-ID"/>
            </a:p>
          </p:txBody>
        </p:sp>
        <p:sp>
          <p:nvSpPr>
            <p:cNvPr id="31840" name="Line 37"/>
            <p:cNvSpPr>
              <a:spLocks noChangeShapeType="1"/>
            </p:cNvSpPr>
            <p:nvPr/>
          </p:nvSpPr>
          <p:spPr bwMode="auto">
            <a:xfrm flipV="1">
              <a:off x="4254" y="2688"/>
              <a:ext cx="0" cy="432"/>
            </a:xfrm>
            <a:prstGeom prst="line">
              <a:avLst/>
            </a:prstGeom>
            <a:noFill/>
            <a:ln w="28575">
              <a:solidFill>
                <a:srgbClr val="FF3300"/>
              </a:solidFill>
              <a:prstDash val="sysDot"/>
              <a:round/>
              <a:headEnd/>
              <a:tailEnd type="triangle" w="med" len="med"/>
            </a:ln>
          </p:spPr>
          <p:txBody>
            <a:bodyPr/>
            <a:lstStyle/>
            <a:p>
              <a:endParaRPr lang="id-ID"/>
            </a:p>
          </p:txBody>
        </p:sp>
        <p:sp>
          <p:nvSpPr>
            <p:cNvPr id="31841" name="Line 38"/>
            <p:cNvSpPr>
              <a:spLocks noChangeShapeType="1"/>
            </p:cNvSpPr>
            <p:nvPr/>
          </p:nvSpPr>
          <p:spPr bwMode="auto">
            <a:xfrm flipV="1">
              <a:off x="4512" y="2688"/>
              <a:ext cx="0" cy="432"/>
            </a:xfrm>
            <a:prstGeom prst="line">
              <a:avLst/>
            </a:prstGeom>
            <a:noFill/>
            <a:ln w="28575">
              <a:solidFill>
                <a:srgbClr val="FF3300"/>
              </a:solidFill>
              <a:prstDash val="sysDot"/>
              <a:round/>
              <a:headEnd/>
              <a:tailEnd type="triangle" w="med" len="med"/>
            </a:ln>
          </p:spPr>
          <p:txBody>
            <a:bodyPr/>
            <a:lstStyle/>
            <a:p>
              <a:endParaRPr lang="id-ID"/>
            </a:p>
          </p:txBody>
        </p:sp>
        <p:sp>
          <p:nvSpPr>
            <p:cNvPr id="31842" name="Line 39"/>
            <p:cNvSpPr>
              <a:spLocks noChangeShapeType="1"/>
            </p:cNvSpPr>
            <p:nvPr/>
          </p:nvSpPr>
          <p:spPr bwMode="auto">
            <a:xfrm flipV="1">
              <a:off x="4752" y="2688"/>
              <a:ext cx="0" cy="432"/>
            </a:xfrm>
            <a:prstGeom prst="line">
              <a:avLst/>
            </a:prstGeom>
            <a:noFill/>
            <a:ln w="28575">
              <a:solidFill>
                <a:srgbClr val="FF3300"/>
              </a:solidFill>
              <a:prstDash val="sysDot"/>
              <a:round/>
              <a:headEnd/>
              <a:tailEnd type="triangle" w="med" len="med"/>
            </a:ln>
          </p:spPr>
          <p:txBody>
            <a:bodyPr/>
            <a:lstStyle/>
            <a:p>
              <a:endParaRPr lang="id-ID"/>
            </a:p>
          </p:txBody>
        </p:sp>
      </p:grpSp>
      <p:grpSp>
        <p:nvGrpSpPr>
          <p:cNvPr id="6" name="Group 40"/>
          <p:cNvGrpSpPr>
            <a:grpSpLocks/>
          </p:cNvGrpSpPr>
          <p:nvPr/>
        </p:nvGrpSpPr>
        <p:grpSpPr bwMode="auto">
          <a:xfrm>
            <a:off x="3657600" y="3109913"/>
            <a:ext cx="2286000" cy="685800"/>
            <a:chOff x="2304" y="1959"/>
            <a:chExt cx="1440" cy="432"/>
          </a:xfrm>
        </p:grpSpPr>
        <p:sp>
          <p:nvSpPr>
            <p:cNvPr id="31825" name="Line 41"/>
            <p:cNvSpPr>
              <a:spLocks noChangeShapeType="1"/>
            </p:cNvSpPr>
            <p:nvPr/>
          </p:nvSpPr>
          <p:spPr bwMode="auto">
            <a:xfrm flipV="1">
              <a:off x="2352"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26" name="Line 42"/>
            <p:cNvSpPr>
              <a:spLocks noChangeShapeType="1"/>
            </p:cNvSpPr>
            <p:nvPr/>
          </p:nvSpPr>
          <p:spPr bwMode="auto">
            <a:xfrm flipV="1">
              <a:off x="2304"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27" name="Line 43"/>
            <p:cNvSpPr>
              <a:spLocks noChangeShapeType="1"/>
            </p:cNvSpPr>
            <p:nvPr/>
          </p:nvSpPr>
          <p:spPr bwMode="auto">
            <a:xfrm flipV="1">
              <a:off x="2448"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28" name="Line 44"/>
            <p:cNvSpPr>
              <a:spLocks noChangeShapeType="1"/>
            </p:cNvSpPr>
            <p:nvPr/>
          </p:nvSpPr>
          <p:spPr bwMode="auto">
            <a:xfrm flipV="1">
              <a:off x="2553"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29" name="Line 45"/>
            <p:cNvSpPr>
              <a:spLocks noChangeShapeType="1"/>
            </p:cNvSpPr>
            <p:nvPr/>
          </p:nvSpPr>
          <p:spPr bwMode="auto">
            <a:xfrm flipV="1">
              <a:off x="2628"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0" name="Line 46"/>
            <p:cNvSpPr>
              <a:spLocks noChangeShapeType="1"/>
            </p:cNvSpPr>
            <p:nvPr/>
          </p:nvSpPr>
          <p:spPr bwMode="auto">
            <a:xfrm flipV="1">
              <a:off x="2733"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1" name="Line 47"/>
            <p:cNvSpPr>
              <a:spLocks noChangeShapeType="1"/>
            </p:cNvSpPr>
            <p:nvPr/>
          </p:nvSpPr>
          <p:spPr bwMode="auto">
            <a:xfrm flipV="1">
              <a:off x="2400"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2" name="Line 48"/>
            <p:cNvSpPr>
              <a:spLocks noChangeShapeType="1"/>
            </p:cNvSpPr>
            <p:nvPr/>
          </p:nvSpPr>
          <p:spPr bwMode="auto">
            <a:xfrm flipV="1">
              <a:off x="2496"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3" name="Line 49"/>
            <p:cNvSpPr>
              <a:spLocks noChangeShapeType="1"/>
            </p:cNvSpPr>
            <p:nvPr/>
          </p:nvSpPr>
          <p:spPr bwMode="auto">
            <a:xfrm flipV="1">
              <a:off x="2847"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4" name="Line 50"/>
            <p:cNvSpPr>
              <a:spLocks noChangeShapeType="1"/>
            </p:cNvSpPr>
            <p:nvPr/>
          </p:nvSpPr>
          <p:spPr bwMode="auto">
            <a:xfrm flipV="1">
              <a:off x="2979"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5" name="Line 51"/>
            <p:cNvSpPr>
              <a:spLocks noChangeShapeType="1"/>
            </p:cNvSpPr>
            <p:nvPr/>
          </p:nvSpPr>
          <p:spPr bwMode="auto">
            <a:xfrm flipV="1">
              <a:off x="3141"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6" name="Line 52"/>
            <p:cNvSpPr>
              <a:spLocks noChangeShapeType="1"/>
            </p:cNvSpPr>
            <p:nvPr/>
          </p:nvSpPr>
          <p:spPr bwMode="auto">
            <a:xfrm flipV="1">
              <a:off x="3321"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7" name="Line 53"/>
            <p:cNvSpPr>
              <a:spLocks noChangeShapeType="1"/>
            </p:cNvSpPr>
            <p:nvPr/>
          </p:nvSpPr>
          <p:spPr bwMode="auto">
            <a:xfrm flipV="1">
              <a:off x="3537" y="1959"/>
              <a:ext cx="0" cy="432"/>
            </a:xfrm>
            <a:prstGeom prst="line">
              <a:avLst/>
            </a:prstGeom>
            <a:noFill/>
            <a:ln w="28575">
              <a:solidFill>
                <a:srgbClr val="9900CC"/>
              </a:solidFill>
              <a:prstDash val="sysDot"/>
              <a:round/>
              <a:headEnd/>
              <a:tailEnd type="triangle" w="med" len="med"/>
            </a:ln>
          </p:spPr>
          <p:txBody>
            <a:bodyPr/>
            <a:lstStyle/>
            <a:p>
              <a:endParaRPr lang="id-ID"/>
            </a:p>
          </p:txBody>
        </p:sp>
        <p:sp>
          <p:nvSpPr>
            <p:cNvPr id="31838" name="Line 54"/>
            <p:cNvSpPr>
              <a:spLocks noChangeShapeType="1"/>
            </p:cNvSpPr>
            <p:nvPr/>
          </p:nvSpPr>
          <p:spPr bwMode="auto">
            <a:xfrm flipV="1">
              <a:off x="3744" y="1959"/>
              <a:ext cx="0" cy="432"/>
            </a:xfrm>
            <a:prstGeom prst="line">
              <a:avLst/>
            </a:prstGeom>
            <a:noFill/>
            <a:ln w="28575">
              <a:solidFill>
                <a:srgbClr val="9900CC"/>
              </a:solidFill>
              <a:prstDash val="sysDot"/>
              <a:round/>
              <a:headEnd/>
              <a:tailEnd type="triangle" w="med" len="med"/>
            </a:ln>
          </p:spPr>
          <p:txBody>
            <a:bodyPr/>
            <a:lstStyle/>
            <a:p>
              <a:endParaRPr lang="id-ID"/>
            </a:p>
          </p:txBody>
        </p:sp>
      </p:grpSp>
      <p:grpSp>
        <p:nvGrpSpPr>
          <p:cNvPr id="7" name="Group 55"/>
          <p:cNvGrpSpPr>
            <a:grpSpLocks/>
          </p:cNvGrpSpPr>
          <p:nvPr/>
        </p:nvGrpSpPr>
        <p:grpSpPr bwMode="auto">
          <a:xfrm>
            <a:off x="6400800" y="3109913"/>
            <a:ext cx="1219200" cy="685800"/>
            <a:chOff x="4032" y="1959"/>
            <a:chExt cx="768" cy="432"/>
          </a:xfrm>
        </p:grpSpPr>
        <p:sp>
          <p:nvSpPr>
            <p:cNvPr id="31821" name="Line 56"/>
            <p:cNvSpPr>
              <a:spLocks noChangeShapeType="1"/>
            </p:cNvSpPr>
            <p:nvPr/>
          </p:nvSpPr>
          <p:spPr bwMode="auto">
            <a:xfrm flipV="1">
              <a:off x="4032" y="1959"/>
              <a:ext cx="0" cy="432"/>
            </a:xfrm>
            <a:prstGeom prst="line">
              <a:avLst/>
            </a:prstGeom>
            <a:noFill/>
            <a:ln w="28575">
              <a:solidFill>
                <a:srgbClr val="FF3300"/>
              </a:solidFill>
              <a:prstDash val="sysDot"/>
              <a:round/>
              <a:headEnd/>
              <a:tailEnd type="triangle" w="med" len="med"/>
            </a:ln>
          </p:spPr>
          <p:txBody>
            <a:bodyPr/>
            <a:lstStyle/>
            <a:p>
              <a:endParaRPr lang="id-ID"/>
            </a:p>
          </p:txBody>
        </p:sp>
        <p:sp>
          <p:nvSpPr>
            <p:cNvPr id="31822" name="Line 57"/>
            <p:cNvSpPr>
              <a:spLocks noChangeShapeType="1"/>
            </p:cNvSpPr>
            <p:nvPr/>
          </p:nvSpPr>
          <p:spPr bwMode="auto">
            <a:xfrm flipV="1">
              <a:off x="4302" y="1959"/>
              <a:ext cx="0" cy="432"/>
            </a:xfrm>
            <a:prstGeom prst="line">
              <a:avLst/>
            </a:prstGeom>
            <a:noFill/>
            <a:ln w="28575">
              <a:solidFill>
                <a:srgbClr val="FF3300"/>
              </a:solidFill>
              <a:prstDash val="sysDot"/>
              <a:round/>
              <a:headEnd/>
              <a:tailEnd type="triangle" w="med" len="med"/>
            </a:ln>
          </p:spPr>
          <p:txBody>
            <a:bodyPr/>
            <a:lstStyle/>
            <a:p>
              <a:endParaRPr lang="id-ID"/>
            </a:p>
          </p:txBody>
        </p:sp>
        <p:sp>
          <p:nvSpPr>
            <p:cNvPr id="31823" name="Line 58"/>
            <p:cNvSpPr>
              <a:spLocks noChangeShapeType="1"/>
            </p:cNvSpPr>
            <p:nvPr/>
          </p:nvSpPr>
          <p:spPr bwMode="auto">
            <a:xfrm flipV="1">
              <a:off x="4560" y="1959"/>
              <a:ext cx="0" cy="432"/>
            </a:xfrm>
            <a:prstGeom prst="line">
              <a:avLst/>
            </a:prstGeom>
            <a:noFill/>
            <a:ln w="28575">
              <a:solidFill>
                <a:srgbClr val="FF3300"/>
              </a:solidFill>
              <a:prstDash val="sysDot"/>
              <a:round/>
              <a:headEnd/>
              <a:tailEnd type="triangle" w="med" len="med"/>
            </a:ln>
          </p:spPr>
          <p:txBody>
            <a:bodyPr/>
            <a:lstStyle/>
            <a:p>
              <a:endParaRPr lang="id-ID"/>
            </a:p>
          </p:txBody>
        </p:sp>
        <p:sp>
          <p:nvSpPr>
            <p:cNvPr id="31824" name="Line 59"/>
            <p:cNvSpPr>
              <a:spLocks noChangeShapeType="1"/>
            </p:cNvSpPr>
            <p:nvPr/>
          </p:nvSpPr>
          <p:spPr bwMode="auto">
            <a:xfrm flipV="1">
              <a:off x="4800" y="1959"/>
              <a:ext cx="0" cy="432"/>
            </a:xfrm>
            <a:prstGeom prst="line">
              <a:avLst/>
            </a:prstGeom>
            <a:noFill/>
            <a:ln w="28575">
              <a:solidFill>
                <a:srgbClr val="FF3300"/>
              </a:solidFill>
              <a:prstDash val="sysDot"/>
              <a:round/>
              <a:headEnd/>
              <a:tailEnd type="triangle" w="med" len="med"/>
            </a:ln>
          </p:spPr>
          <p:txBody>
            <a:bodyPr/>
            <a:lstStyle/>
            <a:p>
              <a:endParaRPr lang="id-ID"/>
            </a:p>
          </p:txBody>
        </p:sp>
      </p:grpSp>
      <p:sp>
        <p:nvSpPr>
          <p:cNvPr id="69692" name="Line 60"/>
          <p:cNvSpPr>
            <a:spLocks noChangeShapeType="1"/>
          </p:cNvSpPr>
          <p:nvPr/>
        </p:nvSpPr>
        <p:spPr bwMode="auto">
          <a:xfrm>
            <a:off x="3581400" y="3048000"/>
            <a:ext cx="381000" cy="0"/>
          </a:xfrm>
          <a:prstGeom prst="line">
            <a:avLst/>
          </a:prstGeom>
          <a:noFill/>
          <a:ln w="38100">
            <a:solidFill>
              <a:srgbClr val="FF3300"/>
            </a:solidFill>
            <a:round/>
            <a:headEnd/>
            <a:tailEnd type="triangle" w="med" len="med"/>
          </a:ln>
        </p:spPr>
        <p:txBody>
          <a:bodyPr/>
          <a:lstStyle/>
          <a:p>
            <a:endParaRPr lang="id-ID"/>
          </a:p>
        </p:txBody>
      </p:sp>
      <p:sp>
        <p:nvSpPr>
          <p:cNvPr id="69693" name="Line 61"/>
          <p:cNvSpPr>
            <a:spLocks noChangeShapeType="1"/>
          </p:cNvSpPr>
          <p:nvPr/>
        </p:nvSpPr>
        <p:spPr bwMode="auto">
          <a:xfrm flipH="1">
            <a:off x="7315200" y="1524000"/>
            <a:ext cx="381000" cy="0"/>
          </a:xfrm>
          <a:prstGeom prst="line">
            <a:avLst/>
          </a:prstGeom>
          <a:noFill/>
          <a:ln w="38100">
            <a:solidFill>
              <a:srgbClr val="FF3300"/>
            </a:solidFill>
            <a:round/>
            <a:headEnd/>
            <a:tailEnd type="triangle" w="med" len="med"/>
          </a:ln>
        </p:spPr>
        <p:txBody>
          <a:bodyPr/>
          <a:lstStyle/>
          <a:p>
            <a:endParaRPr lang="id-ID"/>
          </a:p>
        </p:txBody>
      </p:sp>
      <p:sp>
        <p:nvSpPr>
          <p:cNvPr id="69694" name="Line 62"/>
          <p:cNvSpPr>
            <a:spLocks noChangeShapeType="1"/>
          </p:cNvSpPr>
          <p:nvPr/>
        </p:nvSpPr>
        <p:spPr bwMode="auto">
          <a:xfrm rot="16200000" flipH="1">
            <a:off x="3239294" y="1789906"/>
            <a:ext cx="381000" cy="1588"/>
          </a:xfrm>
          <a:prstGeom prst="line">
            <a:avLst/>
          </a:prstGeom>
          <a:noFill/>
          <a:ln w="38100">
            <a:solidFill>
              <a:srgbClr val="FF3300"/>
            </a:solidFill>
            <a:round/>
            <a:headEnd/>
            <a:tailEnd type="triangle" w="med" len="med"/>
          </a:ln>
        </p:spPr>
        <p:txBody>
          <a:bodyPr/>
          <a:lstStyle/>
          <a:p>
            <a:endParaRPr lang="id-ID"/>
          </a:p>
        </p:txBody>
      </p:sp>
      <p:sp>
        <p:nvSpPr>
          <p:cNvPr id="69695" name="Line 63"/>
          <p:cNvSpPr>
            <a:spLocks noChangeShapeType="1"/>
          </p:cNvSpPr>
          <p:nvPr/>
        </p:nvSpPr>
        <p:spPr bwMode="auto">
          <a:xfrm rot="5400000" flipH="1">
            <a:off x="7582694" y="2932906"/>
            <a:ext cx="381000" cy="1588"/>
          </a:xfrm>
          <a:prstGeom prst="line">
            <a:avLst/>
          </a:prstGeom>
          <a:noFill/>
          <a:ln w="38100">
            <a:solidFill>
              <a:srgbClr val="FF3300"/>
            </a:solidFill>
            <a:round/>
            <a:headEnd/>
            <a:tailEnd type="triangle" w="med" len="med"/>
          </a:ln>
        </p:spPr>
        <p:txBody>
          <a:bodyPr/>
          <a:lstStyle/>
          <a:p>
            <a:endParaRPr lang="id-ID"/>
          </a:p>
        </p:txBody>
      </p:sp>
      <p:sp>
        <p:nvSpPr>
          <p:cNvPr id="31763" name="Rectangle 64"/>
          <p:cNvSpPr>
            <a:spLocks noChangeArrowheads="1"/>
          </p:cNvSpPr>
          <p:nvPr/>
        </p:nvSpPr>
        <p:spPr bwMode="auto">
          <a:xfrm>
            <a:off x="4953000" y="1943100"/>
            <a:ext cx="990600" cy="381000"/>
          </a:xfrm>
          <a:prstGeom prst="rect">
            <a:avLst/>
          </a:prstGeom>
          <a:noFill/>
          <a:ln w="9525">
            <a:noFill/>
            <a:miter lim="800000"/>
            <a:headEnd/>
            <a:tailEnd/>
          </a:ln>
        </p:spPr>
        <p:txBody>
          <a:bodyPr wrap="none" anchor="ctr"/>
          <a:lstStyle/>
          <a:p>
            <a:pPr algn="ctr"/>
            <a:r>
              <a:rPr lang="en-US" sz="1600" b="1">
                <a:solidFill>
                  <a:schemeClr val="folHlink"/>
                </a:solidFill>
              </a:rPr>
              <a:t>Heart</a:t>
            </a:r>
          </a:p>
        </p:txBody>
      </p:sp>
      <p:sp>
        <p:nvSpPr>
          <p:cNvPr id="31764" name="Rectangle 65"/>
          <p:cNvSpPr>
            <a:spLocks noChangeArrowheads="1"/>
          </p:cNvSpPr>
          <p:nvPr/>
        </p:nvSpPr>
        <p:spPr bwMode="auto">
          <a:xfrm>
            <a:off x="7924800" y="2209800"/>
            <a:ext cx="990600" cy="381000"/>
          </a:xfrm>
          <a:prstGeom prst="rect">
            <a:avLst/>
          </a:prstGeom>
          <a:noFill/>
          <a:ln w="9525">
            <a:noFill/>
            <a:miter lim="800000"/>
            <a:headEnd/>
            <a:tailEnd/>
          </a:ln>
        </p:spPr>
        <p:txBody>
          <a:bodyPr wrap="none" anchor="ctr"/>
          <a:lstStyle/>
          <a:p>
            <a:pPr algn="ctr"/>
            <a:r>
              <a:rPr lang="en-US" sz="1600" b="1">
                <a:solidFill>
                  <a:schemeClr val="folHlink"/>
                </a:solidFill>
              </a:rPr>
              <a:t>Liver</a:t>
            </a:r>
          </a:p>
        </p:txBody>
      </p:sp>
      <p:sp>
        <p:nvSpPr>
          <p:cNvPr id="31765" name="Rectangle 66"/>
          <p:cNvSpPr>
            <a:spLocks noChangeArrowheads="1"/>
          </p:cNvSpPr>
          <p:nvPr/>
        </p:nvSpPr>
        <p:spPr bwMode="auto">
          <a:xfrm>
            <a:off x="4114800" y="3352800"/>
            <a:ext cx="1371600" cy="152400"/>
          </a:xfrm>
          <a:prstGeom prst="rect">
            <a:avLst/>
          </a:prstGeom>
          <a:noFill/>
          <a:ln w="9525">
            <a:solidFill>
              <a:schemeClr val="folHlink"/>
            </a:solidFill>
            <a:miter lim="800000"/>
            <a:headEnd/>
            <a:tailEnd/>
          </a:ln>
        </p:spPr>
        <p:txBody>
          <a:bodyPr wrap="none" anchor="ctr"/>
          <a:lstStyle/>
          <a:p>
            <a:pPr algn="ctr"/>
            <a:r>
              <a:rPr lang="en-US" sz="1200" b="1">
                <a:solidFill>
                  <a:schemeClr val="folHlink"/>
                </a:solidFill>
              </a:rPr>
              <a:t>ABSORPTION</a:t>
            </a:r>
          </a:p>
        </p:txBody>
      </p:sp>
      <p:sp>
        <p:nvSpPr>
          <p:cNvPr id="31766" name="Rectangle 67"/>
          <p:cNvSpPr>
            <a:spLocks noChangeArrowheads="1"/>
          </p:cNvSpPr>
          <p:nvPr/>
        </p:nvSpPr>
        <p:spPr bwMode="auto">
          <a:xfrm>
            <a:off x="4114800" y="4495800"/>
            <a:ext cx="1371600" cy="152400"/>
          </a:xfrm>
          <a:prstGeom prst="rect">
            <a:avLst/>
          </a:prstGeom>
          <a:noFill/>
          <a:ln w="9525">
            <a:solidFill>
              <a:schemeClr val="folHlink"/>
            </a:solidFill>
            <a:miter lim="800000"/>
            <a:headEnd/>
            <a:tailEnd/>
          </a:ln>
        </p:spPr>
        <p:txBody>
          <a:bodyPr wrap="none" anchor="ctr"/>
          <a:lstStyle/>
          <a:p>
            <a:pPr algn="ctr"/>
            <a:r>
              <a:rPr lang="en-US" sz="1200" b="1">
                <a:solidFill>
                  <a:schemeClr val="folHlink"/>
                </a:solidFill>
              </a:rPr>
              <a:t>SECRETION</a:t>
            </a:r>
          </a:p>
        </p:txBody>
      </p:sp>
      <p:sp>
        <p:nvSpPr>
          <p:cNvPr id="31767" name="Rectangle 68"/>
          <p:cNvSpPr>
            <a:spLocks noChangeArrowheads="1"/>
          </p:cNvSpPr>
          <p:nvPr/>
        </p:nvSpPr>
        <p:spPr bwMode="auto">
          <a:xfrm>
            <a:off x="6248400" y="5029200"/>
            <a:ext cx="1371600" cy="152400"/>
          </a:xfrm>
          <a:prstGeom prst="rect">
            <a:avLst/>
          </a:prstGeom>
          <a:noFill/>
          <a:ln w="9525">
            <a:noFill/>
            <a:miter lim="800000"/>
            <a:headEnd/>
            <a:tailEnd/>
          </a:ln>
        </p:spPr>
        <p:txBody>
          <a:bodyPr wrap="none" anchor="ctr"/>
          <a:lstStyle/>
          <a:p>
            <a:pPr algn="ctr"/>
            <a:r>
              <a:rPr lang="en-US" sz="1600" b="1">
                <a:solidFill>
                  <a:schemeClr val="folHlink"/>
                </a:solidFill>
              </a:rPr>
              <a:t>Large intestine</a:t>
            </a:r>
          </a:p>
        </p:txBody>
      </p:sp>
      <p:sp>
        <p:nvSpPr>
          <p:cNvPr id="31768" name="Rectangle 69"/>
          <p:cNvSpPr>
            <a:spLocks noChangeArrowheads="1"/>
          </p:cNvSpPr>
          <p:nvPr/>
        </p:nvSpPr>
        <p:spPr bwMode="auto">
          <a:xfrm>
            <a:off x="7424738" y="3581400"/>
            <a:ext cx="1371600" cy="152400"/>
          </a:xfrm>
          <a:prstGeom prst="rect">
            <a:avLst/>
          </a:prstGeom>
          <a:noFill/>
          <a:ln w="9525">
            <a:noFill/>
            <a:miter lim="800000"/>
            <a:headEnd/>
            <a:tailEnd/>
          </a:ln>
        </p:spPr>
        <p:txBody>
          <a:bodyPr wrap="none" anchor="ctr"/>
          <a:lstStyle/>
          <a:p>
            <a:pPr algn="ctr"/>
            <a:r>
              <a:rPr lang="en-US" sz="1400" b="1">
                <a:solidFill>
                  <a:schemeClr val="folHlink"/>
                </a:solidFill>
              </a:rPr>
              <a:t>Rectum</a:t>
            </a:r>
          </a:p>
        </p:txBody>
      </p:sp>
      <p:sp>
        <p:nvSpPr>
          <p:cNvPr id="31769" name="Rectangle 70"/>
          <p:cNvSpPr>
            <a:spLocks noChangeArrowheads="1"/>
          </p:cNvSpPr>
          <p:nvPr/>
        </p:nvSpPr>
        <p:spPr bwMode="auto">
          <a:xfrm>
            <a:off x="8382000" y="3276600"/>
            <a:ext cx="762000" cy="228600"/>
          </a:xfrm>
          <a:prstGeom prst="rect">
            <a:avLst/>
          </a:prstGeom>
          <a:noFill/>
          <a:ln w="9525">
            <a:noFill/>
            <a:miter lim="800000"/>
            <a:headEnd/>
            <a:tailEnd/>
          </a:ln>
        </p:spPr>
        <p:txBody>
          <a:bodyPr wrap="none" anchor="ctr"/>
          <a:lstStyle/>
          <a:p>
            <a:pPr algn="ctr"/>
            <a:r>
              <a:rPr lang="en-US" sz="1600" b="1">
                <a:solidFill>
                  <a:schemeClr val="folHlink"/>
                </a:solidFill>
              </a:rPr>
              <a:t>Anus</a:t>
            </a:r>
          </a:p>
        </p:txBody>
      </p:sp>
      <p:sp>
        <p:nvSpPr>
          <p:cNvPr id="31770" name="Line 71"/>
          <p:cNvSpPr>
            <a:spLocks noChangeShapeType="1"/>
          </p:cNvSpPr>
          <p:nvPr/>
        </p:nvSpPr>
        <p:spPr bwMode="auto">
          <a:xfrm flipV="1">
            <a:off x="8458200" y="3505200"/>
            <a:ext cx="304800" cy="304800"/>
          </a:xfrm>
          <a:prstGeom prst="line">
            <a:avLst/>
          </a:prstGeom>
          <a:noFill/>
          <a:ln w="28575">
            <a:solidFill>
              <a:schemeClr val="tx1"/>
            </a:solidFill>
            <a:round/>
            <a:headEnd/>
            <a:tailEnd/>
          </a:ln>
        </p:spPr>
        <p:txBody>
          <a:bodyPr/>
          <a:lstStyle/>
          <a:p>
            <a:endParaRPr lang="id-ID"/>
          </a:p>
        </p:txBody>
      </p:sp>
      <p:sp>
        <p:nvSpPr>
          <p:cNvPr id="31771" name="Rectangle 72"/>
          <p:cNvSpPr>
            <a:spLocks noChangeArrowheads="1"/>
          </p:cNvSpPr>
          <p:nvPr/>
        </p:nvSpPr>
        <p:spPr bwMode="auto">
          <a:xfrm>
            <a:off x="228600" y="3124200"/>
            <a:ext cx="762000" cy="228600"/>
          </a:xfrm>
          <a:prstGeom prst="rect">
            <a:avLst/>
          </a:prstGeom>
          <a:noFill/>
          <a:ln w="9525">
            <a:noFill/>
            <a:miter lim="800000"/>
            <a:headEnd/>
            <a:tailEnd/>
          </a:ln>
        </p:spPr>
        <p:txBody>
          <a:bodyPr wrap="none" anchor="ctr"/>
          <a:lstStyle/>
          <a:p>
            <a:pPr algn="ctr"/>
            <a:r>
              <a:rPr lang="en-US" sz="1600" b="1">
                <a:solidFill>
                  <a:schemeClr val="folHlink"/>
                </a:solidFill>
              </a:rPr>
              <a:t>Mouth</a:t>
            </a:r>
          </a:p>
        </p:txBody>
      </p:sp>
      <p:sp>
        <p:nvSpPr>
          <p:cNvPr id="31772" name="Line 73"/>
          <p:cNvSpPr>
            <a:spLocks noChangeShapeType="1"/>
          </p:cNvSpPr>
          <p:nvPr/>
        </p:nvSpPr>
        <p:spPr bwMode="auto">
          <a:xfrm flipH="1" flipV="1">
            <a:off x="838200" y="3352800"/>
            <a:ext cx="304800" cy="457200"/>
          </a:xfrm>
          <a:prstGeom prst="line">
            <a:avLst/>
          </a:prstGeom>
          <a:noFill/>
          <a:ln w="28575">
            <a:solidFill>
              <a:schemeClr val="tx1"/>
            </a:solidFill>
            <a:round/>
            <a:headEnd/>
            <a:tailEnd/>
          </a:ln>
        </p:spPr>
        <p:txBody>
          <a:bodyPr/>
          <a:lstStyle/>
          <a:p>
            <a:endParaRPr lang="id-ID"/>
          </a:p>
        </p:txBody>
      </p:sp>
      <p:sp>
        <p:nvSpPr>
          <p:cNvPr id="31773" name="Rectangle 74"/>
          <p:cNvSpPr>
            <a:spLocks noChangeArrowheads="1"/>
          </p:cNvSpPr>
          <p:nvPr/>
        </p:nvSpPr>
        <p:spPr bwMode="auto">
          <a:xfrm>
            <a:off x="152400" y="4191000"/>
            <a:ext cx="762000" cy="228600"/>
          </a:xfrm>
          <a:prstGeom prst="rect">
            <a:avLst/>
          </a:prstGeom>
          <a:noFill/>
          <a:ln w="9525">
            <a:noFill/>
            <a:miter lim="800000"/>
            <a:headEnd/>
            <a:tailEnd/>
          </a:ln>
        </p:spPr>
        <p:txBody>
          <a:bodyPr wrap="none" anchor="ctr"/>
          <a:lstStyle/>
          <a:p>
            <a:pPr algn="ctr"/>
            <a:r>
              <a:rPr lang="en-US" sz="1600" b="1">
                <a:solidFill>
                  <a:schemeClr val="folHlink"/>
                </a:solidFill>
              </a:rPr>
              <a:t>Food and</a:t>
            </a:r>
          </a:p>
          <a:p>
            <a:pPr algn="ctr"/>
            <a:r>
              <a:rPr lang="en-US" sz="1600" b="1">
                <a:solidFill>
                  <a:schemeClr val="folHlink"/>
                </a:solidFill>
              </a:rPr>
              <a:t>water</a:t>
            </a:r>
          </a:p>
        </p:txBody>
      </p:sp>
      <p:sp>
        <p:nvSpPr>
          <p:cNvPr id="31774" name="Line 75"/>
          <p:cNvSpPr>
            <a:spLocks noChangeShapeType="1"/>
          </p:cNvSpPr>
          <p:nvPr/>
        </p:nvSpPr>
        <p:spPr bwMode="auto">
          <a:xfrm flipH="1" flipV="1">
            <a:off x="762000" y="4086225"/>
            <a:ext cx="381000" cy="0"/>
          </a:xfrm>
          <a:prstGeom prst="line">
            <a:avLst/>
          </a:prstGeom>
          <a:noFill/>
          <a:ln w="38100">
            <a:solidFill>
              <a:schemeClr val="tx1"/>
            </a:solidFill>
            <a:round/>
            <a:headEnd type="triangle" w="med" len="med"/>
            <a:tailEnd/>
          </a:ln>
        </p:spPr>
        <p:txBody>
          <a:bodyPr/>
          <a:lstStyle/>
          <a:p>
            <a:endParaRPr lang="id-ID"/>
          </a:p>
        </p:txBody>
      </p:sp>
      <p:sp>
        <p:nvSpPr>
          <p:cNvPr id="31775" name="Rectangle 76"/>
          <p:cNvSpPr>
            <a:spLocks noChangeArrowheads="1"/>
          </p:cNvSpPr>
          <p:nvPr/>
        </p:nvSpPr>
        <p:spPr bwMode="auto">
          <a:xfrm>
            <a:off x="1981200" y="2971800"/>
            <a:ext cx="1371600" cy="152400"/>
          </a:xfrm>
          <a:prstGeom prst="rect">
            <a:avLst/>
          </a:prstGeom>
          <a:noFill/>
          <a:ln w="9525">
            <a:noFill/>
            <a:miter lim="800000"/>
            <a:headEnd/>
            <a:tailEnd/>
          </a:ln>
        </p:spPr>
        <p:txBody>
          <a:bodyPr wrap="none" anchor="ctr"/>
          <a:lstStyle/>
          <a:p>
            <a:pPr algn="ctr"/>
            <a:r>
              <a:rPr lang="en-US" sz="1600" b="1">
                <a:solidFill>
                  <a:schemeClr val="folHlink"/>
                </a:solidFill>
              </a:rPr>
              <a:t>Stomach</a:t>
            </a:r>
          </a:p>
        </p:txBody>
      </p:sp>
      <p:sp>
        <p:nvSpPr>
          <p:cNvPr id="31776" name="Rectangle 77"/>
          <p:cNvSpPr>
            <a:spLocks noChangeArrowheads="1"/>
          </p:cNvSpPr>
          <p:nvPr/>
        </p:nvSpPr>
        <p:spPr bwMode="auto">
          <a:xfrm>
            <a:off x="7848600" y="2895600"/>
            <a:ext cx="1371600" cy="152400"/>
          </a:xfrm>
          <a:prstGeom prst="rect">
            <a:avLst/>
          </a:prstGeom>
          <a:noFill/>
          <a:ln w="9525">
            <a:noFill/>
            <a:miter lim="800000"/>
            <a:headEnd/>
            <a:tailEnd/>
          </a:ln>
        </p:spPr>
        <p:txBody>
          <a:bodyPr wrap="none" anchor="ctr"/>
          <a:lstStyle/>
          <a:p>
            <a:pPr algn="ctr"/>
            <a:r>
              <a:rPr lang="en-US" sz="1400" b="1">
                <a:solidFill>
                  <a:schemeClr val="folHlink"/>
                </a:solidFill>
              </a:rPr>
              <a:t>Hepatic</a:t>
            </a:r>
          </a:p>
          <a:p>
            <a:pPr algn="ctr"/>
            <a:r>
              <a:rPr lang="en-US" sz="1400" b="1">
                <a:solidFill>
                  <a:schemeClr val="folHlink"/>
                </a:solidFill>
              </a:rPr>
              <a:t>Portal vein</a:t>
            </a:r>
          </a:p>
        </p:txBody>
      </p:sp>
      <p:sp>
        <p:nvSpPr>
          <p:cNvPr id="31777" name="Line 78"/>
          <p:cNvSpPr>
            <a:spLocks noChangeShapeType="1"/>
          </p:cNvSpPr>
          <p:nvPr/>
        </p:nvSpPr>
        <p:spPr bwMode="auto">
          <a:xfrm flipH="1" flipV="1">
            <a:off x="7924800" y="2819400"/>
            <a:ext cx="228600" cy="76200"/>
          </a:xfrm>
          <a:prstGeom prst="line">
            <a:avLst/>
          </a:prstGeom>
          <a:noFill/>
          <a:ln w="28575">
            <a:solidFill>
              <a:schemeClr val="tx1"/>
            </a:solidFill>
            <a:round/>
            <a:headEnd/>
            <a:tailEnd/>
          </a:ln>
        </p:spPr>
        <p:txBody>
          <a:bodyPr/>
          <a:lstStyle/>
          <a:p>
            <a:endParaRPr lang="id-ID"/>
          </a:p>
        </p:txBody>
      </p:sp>
      <p:sp>
        <p:nvSpPr>
          <p:cNvPr id="31778" name="Rectangle 79"/>
          <p:cNvSpPr>
            <a:spLocks noChangeArrowheads="1"/>
          </p:cNvSpPr>
          <p:nvPr/>
        </p:nvSpPr>
        <p:spPr bwMode="auto">
          <a:xfrm>
            <a:off x="4114800" y="4876800"/>
            <a:ext cx="1371600" cy="152400"/>
          </a:xfrm>
          <a:prstGeom prst="rect">
            <a:avLst/>
          </a:prstGeom>
          <a:noFill/>
          <a:ln w="9525">
            <a:noFill/>
            <a:miter lim="800000"/>
            <a:headEnd/>
            <a:tailEnd/>
          </a:ln>
        </p:spPr>
        <p:txBody>
          <a:bodyPr wrap="none" anchor="ctr"/>
          <a:lstStyle/>
          <a:p>
            <a:pPr algn="ctr"/>
            <a:r>
              <a:rPr lang="en-US" sz="1600" b="1">
                <a:solidFill>
                  <a:schemeClr val="folHlink"/>
                </a:solidFill>
              </a:rPr>
              <a:t>Small intestine</a:t>
            </a:r>
          </a:p>
        </p:txBody>
      </p:sp>
      <p:sp>
        <p:nvSpPr>
          <p:cNvPr id="31779" name="Rectangle 80"/>
          <p:cNvSpPr>
            <a:spLocks noChangeArrowheads="1"/>
          </p:cNvSpPr>
          <p:nvPr/>
        </p:nvSpPr>
        <p:spPr bwMode="auto">
          <a:xfrm>
            <a:off x="485775" y="4800600"/>
            <a:ext cx="1371600" cy="152400"/>
          </a:xfrm>
          <a:prstGeom prst="rect">
            <a:avLst/>
          </a:prstGeom>
          <a:noFill/>
          <a:ln w="9525">
            <a:noFill/>
            <a:miter lim="800000"/>
            <a:headEnd/>
            <a:tailEnd/>
          </a:ln>
        </p:spPr>
        <p:txBody>
          <a:bodyPr wrap="none" anchor="ctr"/>
          <a:lstStyle/>
          <a:p>
            <a:pPr algn="ctr"/>
            <a:r>
              <a:rPr lang="en-US" sz="1100" b="1"/>
              <a:t>Salivary glands</a:t>
            </a:r>
          </a:p>
        </p:txBody>
      </p:sp>
      <p:sp>
        <p:nvSpPr>
          <p:cNvPr id="69713" name="Line 81"/>
          <p:cNvSpPr>
            <a:spLocks noChangeShapeType="1"/>
          </p:cNvSpPr>
          <p:nvPr/>
        </p:nvSpPr>
        <p:spPr bwMode="auto">
          <a:xfrm flipV="1">
            <a:off x="1162050" y="4124325"/>
            <a:ext cx="0" cy="676275"/>
          </a:xfrm>
          <a:prstGeom prst="line">
            <a:avLst/>
          </a:prstGeom>
          <a:noFill/>
          <a:ln w="38100">
            <a:solidFill>
              <a:srgbClr val="0000FF"/>
            </a:solidFill>
            <a:round/>
            <a:headEnd/>
            <a:tailEnd type="triangle" w="med" len="med"/>
          </a:ln>
        </p:spPr>
        <p:txBody>
          <a:bodyPr/>
          <a:lstStyle/>
          <a:p>
            <a:endParaRPr lang="id-ID"/>
          </a:p>
        </p:txBody>
      </p:sp>
      <p:grpSp>
        <p:nvGrpSpPr>
          <p:cNvPr id="31781" name="Group 82"/>
          <p:cNvGrpSpPr>
            <a:grpSpLocks/>
          </p:cNvGrpSpPr>
          <p:nvPr/>
        </p:nvGrpSpPr>
        <p:grpSpPr bwMode="auto">
          <a:xfrm>
            <a:off x="495300" y="5372100"/>
            <a:ext cx="8343900" cy="295275"/>
            <a:chOff x="312" y="3384"/>
            <a:chExt cx="5256" cy="186"/>
          </a:xfrm>
        </p:grpSpPr>
        <p:sp>
          <p:nvSpPr>
            <p:cNvPr id="31819" name="Freeform 83"/>
            <p:cNvSpPr>
              <a:spLocks/>
            </p:cNvSpPr>
            <p:nvPr/>
          </p:nvSpPr>
          <p:spPr bwMode="auto">
            <a:xfrm>
              <a:off x="863" y="3384"/>
              <a:ext cx="4705" cy="186"/>
            </a:xfrm>
            <a:custGeom>
              <a:avLst/>
              <a:gdLst>
                <a:gd name="T0" fmla="*/ 2147483647 w 491"/>
                <a:gd name="T1" fmla="*/ 757826192 h 19"/>
                <a:gd name="T2" fmla="*/ 2147483647 w 491"/>
                <a:gd name="T3" fmla="*/ 1180305247 h 19"/>
                <a:gd name="T4" fmla="*/ 2147483647 w 491"/>
                <a:gd name="T5" fmla="*/ 1602783363 h 19"/>
                <a:gd name="T6" fmla="*/ 2147483647 w 491"/>
                <a:gd name="T7" fmla="*/ 1180305247 h 19"/>
                <a:gd name="T8" fmla="*/ 0 w 491"/>
                <a:gd name="T9" fmla="*/ 1180305247 h 19"/>
                <a:gd name="T10" fmla="*/ 0 w 491"/>
                <a:gd name="T11" fmla="*/ 336257948 h 19"/>
                <a:gd name="T12" fmla="*/ 2147483647 w 491"/>
                <a:gd name="T13" fmla="*/ 336257948 h 19"/>
                <a:gd name="T14" fmla="*/ 2147483647 w 491"/>
                <a:gd name="T15" fmla="*/ 0 h 19"/>
                <a:gd name="T16" fmla="*/ 2147483647 w 491"/>
                <a:gd name="T17" fmla="*/ 422478586 h 19"/>
                <a:gd name="T18" fmla="*/ 2147483647 w 491"/>
                <a:gd name="T19" fmla="*/ 75782619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1"/>
                <a:gd name="T31" fmla="*/ 0 h 19"/>
                <a:gd name="T32" fmla="*/ 491 w 49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1" h="19">
                  <a:moveTo>
                    <a:pt x="491" y="9"/>
                  </a:moveTo>
                  <a:lnTo>
                    <a:pt x="485" y="14"/>
                  </a:lnTo>
                  <a:lnTo>
                    <a:pt x="480" y="19"/>
                  </a:lnTo>
                  <a:lnTo>
                    <a:pt x="480" y="14"/>
                  </a:lnTo>
                  <a:lnTo>
                    <a:pt x="0" y="14"/>
                  </a:lnTo>
                  <a:lnTo>
                    <a:pt x="0" y="4"/>
                  </a:lnTo>
                  <a:lnTo>
                    <a:pt x="480" y="4"/>
                  </a:lnTo>
                  <a:lnTo>
                    <a:pt x="480" y="0"/>
                  </a:lnTo>
                  <a:lnTo>
                    <a:pt x="485" y="5"/>
                  </a:lnTo>
                  <a:lnTo>
                    <a:pt x="491" y="9"/>
                  </a:lnTo>
                  <a:close/>
                </a:path>
              </a:pathLst>
            </a:custGeom>
            <a:solidFill>
              <a:schemeClr val="hlink"/>
            </a:solidFill>
            <a:ln w="0">
              <a:noFill/>
              <a:round/>
              <a:headEnd/>
              <a:tailEnd/>
            </a:ln>
          </p:spPr>
          <p:txBody>
            <a:bodyPr/>
            <a:lstStyle/>
            <a:p>
              <a:endParaRPr lang="id-ID"/>
            </a:p>
          </p:txBody>
        </p:sp>
        <p:sp>
          <p:nvSpPr>
            <p:cNvPr id="31820" name="Rectangle 84"/>
            <p:cNvSpPr>
              <a:spLocks noChangeArrowheads="1"/>
            </p:cNvSpPr>
            <p:nvPr/>
          </p:nvSpPr>
          <p:spPr bwMode="auto">
            <a:xfrm>
              <a:off x="312" y="3396"/>
              <a:ext cx="480" cy="144"/>
            </a:xfrm>
            <a:prstGeom prst="rect">
              <a:avLst/>
            </a:prstGeom>
            <a:noFill/>
            <a:ln w="9525">
              <a:noFill/>
              <a:miter lim="800000"/>
              <a:headEnd/>
              <a:tailEnd/>
            </a:ln>
          </p:spPr>
          <p:txBody>
            <a:bodyPr wrap="none" anchor="ctr"/>
            <a:lstStyle/>
            <a:p>
              <a:pPr algn="ctr"/>
              <a:r>
                <a:rPr lang="en-US" sz="1600" b="1">
                  <a:solidFill>
                    <a:schemeClr val="folHlink"/>
                  </a:solidFill>
                </a:rPr>
                <a:t>MOTILITY</a:t>
              </a:r>
            </a:p>
          </p:txBody>
        </p:sp>
      </p:grpSp>
      <p:sp>
        <p:nvSpPr>
          <p:cNvPr id="69717" name="Rectangle 85"/>
          <p:cNvSpPr>
            <a:spLocks noChangeArrowheads="1"/>
          </p:cNvSpPr>
          <p:nvPr/>
        </p:nvSpPr>
        <p:spPr bwMode="auto">
          <a:xfrm>
            <a:off x="4162425" y="185738"/>
            <a:ext cx="1066800" cy="381000"/>
          </a:xfrm>
          <a:prstGeom prst="rect">
            <a:avLst/>
          </a:prstGeom>
          <a:noFill/>
          <a:ln w="9525">
            <a:noFill/>
            <a:miter lim="800000"/>
            <a:headEnd/>
            <a:tailEnd/>
          </a:ln>
        </p:spPr>
        <p:txBody>
          <a:bodyPr wrap="none" anchor="ctr"/>
          <a:lstStyle/>
          <a:p>
            <a:pPr algn="ctr"/>
            <a:endParaRPr lang="en-US" sz="2400" b="1">
              <a:solidFill>
                <a:srgbClr val="FFFFCC"/>
              </a:solidFill>
            </a:endParaRPr>
          </a:p>
          <a:p>
            <a:pPr algn="ctr"/>
            <a:r>
              <a:rPr lang="en-US" sz="2400" b="1">
                <a:solidFill>
                  <a:srgbClr val="FFFFCC"/>
                </a:solidFill>
              </a:rPr>
              <a:t>THE GI DIAGRAM</a:t>
            </a:r>
          </a:p>
        </p:txBody>
      </p:sp>
      <p:sp>
        <p:nvSpPr>
          <p:cNvPr id="31783" name="Rectangle 86"/>
          <p:cNvSpPr>
            <a:spLocks noChangeArrowheads="1"/>
          </p:cNvSpPr>
          <p:nvPr/>
        </p:nvSpPr>
        <p:spPr bwMode="auto">
          <a:xfrm>
            <a:off x="8153400" y="4343400"/>
            <a:ext cx="990600" cy="381000"/>
          </a:xfrm>
          <a:prstGeom prst="rect">
            <a:avLst/>
          </a:prstGeom>
          <a:noFill/>
          <a:ln w="9525">
            <a:noFill/>
            <a:miter lim="800000"/>
            <a:headEnd/>
            <a:tailEnd/>
          </a:ln>
        </p:spPr>
        <p:txBody>
          <a:bodyPr wrap="none" anchor="ctr"/>
          <a:lstStyle/>
          <a:p>
            <a:pPr algn="ctr"/>
            <a:r>
              <a:rPr lang="en-US" sz="1600" b="1">
                <a:solidFill>
                  <a:schemeClr val="folHlink"/>
                </a:solidFill>
              </a:rPr>
              <a:t>FECES</a:t>
            </a:r>
          </a:p>
        </p:txBody>
      </p:sp>
      <p:sp>
        <p:nvSpPr>
          <p:cNvPr id="31784" name="Freeform 87"/>
          <p:cNvSpPr>
            <a:spLocks/>
          </p:cNvSpPr>
          <p:nvPr/>
        </p:nvSpPr>
        <p:spPr bwMode="auto">
          <a:xfrm>
            <a:off x="8686800" y="3962400"/>
            <a:ext cx="76200" cy="409575"/>
          </a:xfrm>
          <a:custGeom>
            <a:avLst/>
            <a:gdLst>
              <a:gd name="T0" fmla="*/ 0 w 263"/>
              <a:gd name="T1" fmla="*/ 0 h 231"/>
              <a:gd name="T2" fmla="*/ 2147483647 w 263"/>
              <a:gd name="T3" fmla="*/ 2147483647 h 231"/>
              <a:gd name="T4" fmla="*/ 2147483647 w 263"/>
              <a:gd name="T5" fmla="*/ 2147483647 h 231"/>
              <a:gd name="T6" fmla="*/ 0 60000 65536"/>
              <a:gd name="T7" fmla="*/ 0 60000 65536"/>
              <a:gd name="T8" fmla="*/ 0 60000 65536"/>
              <a:gd name="T9" fmla="*/ 0 w 263"/>
              <a:gd name="T10" fmla="*/ 0 h 231"/>
              <a:gd name="T11" fmla="*/ 263 w 263"/>
              <a:gd name="T12" fmla="*/ 231 h 231"/>
            </a:gdLst>
            <a:ahLst/>
            <a:cxnLst>
              <a:cxn ang="T6">
                <a:pos x="T0" y="T1"/>
              </a:cxn>
              <a:cxn ang="T7">
                <a:pos x="T2" y="T3"/>
              </a:cxn>
              <a:cxn ang="T8">
                <a:pos x="T4" y="T5"/>
              </a:cxn>
            </a:cxnLst>
            <a:rect l="T9" t="T10" r="T11" b="T12"/>
            <a:pathLst>
              <a:path w="263" h="231">
                <a:moveTo>
                  <a:pt x="0" y="0"/>
                </a:moveTo>
                <a:cubicBezTo>
                  <a:pt x="36" y="5"/>
                  <a:pt x="171" y="1"/>
                  <a:pt x="215" y="39"/>
                </a:cubicBezTo>
                <a:cubicBezTo>
                  <a:pt x="259" y="77"/>
                  <a:pt x="259" y="151"/>
                  <a:pt x="263" y="231"/>
                </a:cubicBezTo>
              </a:path>
            </a:pathLst>
          </a:custGeom>
          <a:noFill/>
          <a:ln w="28575">
            <a:solidFill>
              <a:schemeClr val="tx1"/>
            </a:solidFill>
            <a:round/>
            <a:headEnd/>
            <a:tailEnd type="triangle" w="lg" len="lg"/>
          </a:ln>
        </p:spPr>
        <p:txBody>
          <a:bodyPr/>
          <a:lstStyle/>
          <a:p>
            <a:endParaRPr lang="id-ID"/>
          </a:p>
        </p:txBody>
      </p:sp>
      <p:sp>
        <p:nvSpPr>
          <p:cNvPr id="69720" name="Freeform 88"/>
          <p:cNvSpPr>
            <a:spLocks noEditPoints="1"/>
          </p:cNvSpPr>
          <p:nvPr/>
        </p:nvSpPr>
        <p:spPr bwMode="auto">
          <a:xfrm>
            <a:off x="2743200" y="3810000"/>
            <a:ext cx="76200" cy="76200"/>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28575">
            <a:solidFill>
              <a:srgbClr val="0000FF"/>
            </a:solidFill>
            <a:round/>
            <a:headEnd/>
            <a:tailEnd/>
          </a:ln>
        </p:spPr>
        <p:txBody>
          <a:bodyPr/>
          <a:lstStyle/>
          <a:p>
            <a:endParaRPr lang="id-ID"/>
          </a:p>
        </p:txBody>
      </p:sp>
      <p:sp>
        <p:nvSpPr>
          <p:cNvPr id="69721" name="Freeform 89"/>
          <p:cNvSpPr>
            <a:spLocks noEditPoints="1"/>
          </p:cNvSpPr>
          <p:nvPr/>
        </p:nvSpPr>
        <p:spPr bwMode="auto">
          <a:xfrm>
            <a:off x="2590800" y="3962400"/>
            <a:ext cx="76200" cy="76200"/>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28575">
            <a:solidFill>
              <a:srgbClr val="0000FF"/>
            </a:solidFill>
            <a:round/>
            <a:headEnd/>
            <a:tailEnd/>
          </a:ln>
        </p:spPr>
        <p:txBody>
          <a:bodyPr/>
          <a:lstStyle/>
          <a:p>
            <a:endParaRPr lang="id-ID"/>
          </a:p>
        </p:txBody>
      </p:sp>
      <p:sp>
        <p:nvSpPr>
          <p:cNvPr id="69722" name="Freeform 90"/>
          <p:cNvSpPr>
            <a:spLocks noEditPoints="1"/>
          </p:cNvSpPr>
          <p:nvPr/>
        </p:nvSpPr>
        <p:spPr bwMode="auto">
          <a:xfrm>
            <a:off x="2819400" y="4114800"/>
            <a:ext cx="76200" cy="76200"/>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28575">
            <a:solidFill>
              <a:srgbClr val="0000FF"/>
            </a:solidFill>
            <a:round/>
            <a:headEnd/>
            <a:tailEnd/>
          </a:ln>
        </p:spPr>
        <p:txBody>
          <a:bodyPr/>
          <a:lstStyle/>
          <a:p>
            <a:endParaRPr lang="id-ID"/>
          </a:p>
        </p:txBody>
      </p:sp>
      <p:sp>
        <p:nvSpPr>
          <p:cNvPr id="69723" name="Freeform 91"/>
          <p:cNvSpPr>
            <a:spLocks noEditPoints="1"/>
          </p:cNvSpPr>
          <p:nvPr/>
        </p:nvSpPr>
        <p:spPr bwMode="auto">
          <a:xfrm>
            <a:off x="2895600" y="3962400"/>
            <a:ext cx="76200" cy="76200"/>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28575">
            <a:solidFill>
              <a:srgbClr val="0000FF"/>
            </a:solidFill>
            <a:round/>
            <a:headEnd/>
            <a:tailEnd/>
          </a:ln>
        </p:spPr>
        <p:txBody>
          <a:bodyPr/>
          <a:lstStyle/>
          <a:p>
            <a:endParaRPr lang="id-ID"/>
          </a:p>
        </p:txBody>
      </p:sp>
      <p:sp>
        <p:nvSpPr>
          <p:cNvPr id="69724" name="Rectangle 92"/>
          <p:cNvSpPr>
            <a:spLocks noChangeArrowheads="1"/>
          </p:cNvSpPr>
          <p:nvPr/>
        </p:nvSpPr>
        <p:spPr bwMode="auto">
          <a:xfrm>
            <a:off x="2057400" y="3962400"/>
            <a:ext cx="762000" cy="152400"/>
          </a:xfrm>
          <a:prstGeom prst="rect">
            <a:avLst/>
          </a:prstGeom>
          <a:noFill/>
          <a:ln w="9525">
            <a:noFill/>
            <a:miter lim="800000"/>
            <a:headEnd/>
            <a:tailEnd/>
          </a:ln>
        </p:spPr>
        <p:txBody>
          <a:bodyPr wrap="none" anchor="ctr"/>
          <a:lstStyle/>
          <a:p>
            <a:pPr algn="ctr"/>
            <a:r>
              <a:rPr lang="en-US" sz="1200" b="1">
                <a:solidFill>
                  <a:srgbClr val="FF3300"/>
                </a:solidFill>
              </a:rPr>
              <a:t>enzim</a:t>
            </a:r>
          </a:p>
        </p:txBody>
      </p:sp>
      <p:sp>
        <p:nvSpPr>
          <p:cNvPr id="69725" name="Rectangle 93"/>
          <p:cNvSpPr>
            <a:spLocks noChangeArrowheads="1"/>
          </p:cNvSpPr>
          <p:nvPr/>
        </p:nvSpPr>
        <p:spPr bwMode="auto">
          <a:xfrm>
            <a:off x="2743200" y="3962400"/>
            <a:ext cx="762000" cy="152400"/>
          </a:xfrm>
          <a:prstGeom prst="rect">
            <a:avLst/>
          </a:prstGeom>
          <a:noFill/>
          <a:ln w="9525">
            <a:noFill/>
            <a:miter lim="800000"/>
            <a:headEnd/>
            <a:tailEnd/>
          </a:ln>
        </p:spPr>
        <p:txBody>
          <a:bodyPr wrap="none" anchor="ctr"/>
          <a:lstStyle/>
          <a:p>
            <a:pPr algn="ctr"/>
            <a:r>
              <a:rPr lang="en-US" sz="1200" b="1">
                <a:solidFill>
                  <a:srgbClr val="FF3300"/>
                </a:solidFill>
              </a:rPr>
              <a:t>asam, dll</a:t>
            </a:r>
          </a:p>
        </p:txBody>
      </p:sp>
      <p:sp>
        <p:nvSpPr>
          <p:cNvPr id="69726" name="Freeform 94"/>
          <p:cNvSpPr>
            <a:spLocks noEditPoints="1"/>
          </p:cNvSpPr>
          <p:nvPr/>
        </p:nvSpPr>
        <p:spPr bwMode="auto">
          <a:xfrm>
            <a:off x="3352800" y="39560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27" name="Freeform 95"/>
          <p:cNvSpPr>
            <a:spLocks noEditPoints="1"/>
          </p:cNvSpPr>
          <p:nvPr/>
        </p:nvSpPr>
        <p:spPr bwMode="auto">
          <a:xfrm>
            <a:off x="3429000" y="40322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28" name="Freeform 96"/>
          <p:cNvSpPr>
            <a:spLocks noEditPoints="1"/>
          </p:cNvSpPr>
          <p:nvPr/>
        </p:nvSpPr>
        <p:spPr bwMode="auto">
          <a:xfrm>
            <a:off x="3544888" y="4032250"/>
            <a:ext cx="36512"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29" name="Freeform 97"/>
          <p:cNvSpPr>
            <a:spLocks noEditPoints="1"/>
          </p:cNvSpPr>
          <p:nvPr/>
        </p:nvSpPr>
        <p:spPr bwMode="auto">
          <a:xfrm>
            <a:off x="3276600" y="41084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0" name="Freeform 98"/>
          <p:cNvSpPr>
            <a:spLocks noEditPoints="1"/>
          </p:cNvSpPr>
          <p:nvPr/>
        </p:nvSpPr>
        <p:spPr bwMode="auto">
          <a:xfrm>
            <a:off x="3429000" y="41846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1" name="Freeform 99"/>
          <p:cNvSpPr>
            <a:spLocks noEditPoints="1"/>
          </p:cNvSpPr>
          <p:nvPr/>
        </p:nvSpPr>
        <p:spPr bwMode="auto">
          <a:xfrm>
            <a:off x="3429000" y="38798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2" name="Freeform 100"/>
          <p:cNvSpPr>
            <a:spLocks noEditPoints="1"/>
          </p:cNvSpPr>
          <p:nvPr/>
        </p:nvSpPr>
        <p:spPr bwMode="auto">
          <a:xfrm>
            <a:off x="3733800" y="39560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3" name="Freeform 101"/>
          <p:cNvSpPr>
            <a:spLocks noEditPoints="1"/>
          </p:cNvSpPr>
          <p:nvPr/>
        </p:nvSpPr>
        <p:spPr bwMode="auto">
          <a:xfrm>
            <a:off x="3810000" y="40322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4" name="Freeform 102"/>
          <p:cNvSpPr>
            <a:spLocks noEditPoints="1"/>
          </p:cNvSpPr>
          <p:nvPr/>
        </p:nvSpPr>
        <p:spPr bwMode="auto">
          <a:xfrm>
            <a:off x="3925888" y="4032250"/>
            <a:ext cx="36512"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5" name="Freeform 103"/>
          <p:cNvSpPr>
            <a:spLocks noEditPoints="1"/>
          </p:cNvSpPr>
          <p:nvPr/>
        </p:nvSpPr>
        <p:spPr bwMode="auto">
          <a:xfrm>
            <a:off x="3657600" y="41084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6" name="Freeform 104"/>
          <p:cNvSpPr>
            <a:spLocks noEditPoints="1"/>
          </p:cNvSpPr>
          <p:nvPr/>
        </p:nvSpPr>
        <p:spPr bwMode="auto">
          <a:xfrm>
            <a:off x="3810000" y="41846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7" name="Freeform 105"/>
          <p:cNvSpPr>
            <a:spLocks noEditPoints="1"/>
          </p:cNvSpPr>
          <p:nvPr/>
        </p:nvSpPr>
        <p:spPr bwMode="auto">
          <a:xfrm>
            <a:off x="3810000" y="3879850"/>
            <a:ext cx="36513" cy="36513"/>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66"/>
              </a:gs>
              <a:gs pos="100000">
                <a:srgbClr val="FF3300"/>
              </a:gs>
            </a:gsLst>
            <a:path path="rect">
              <a:fillToRect l="100000" b="100000"/>
            </a:path>
          </a:gradFill>
          <a:ln w="12700">
            <a:solidFill>
              <a:srgbClr val="990099"/>
            </a:solidFill>
            <a:round/>
            <a:headEnd/>
            <a:tailEnd/>
          </a:ln>
        </p:spPr>
        <p:txBody>
          <a:bodyPr/>
          <a:lstStyle/>
          <a:p>
            <a:endParaRPr lang="id-ID"/>
          </a:p>
        </p:txBody>
      </p:sp>
      <p:sp>
        <p:nvSpPr>
          <p:cNvPr id="69738" name="Rectangle 106"/>
          <p:cNvSpPr>
            <a:spLocks noChangeArrowheads="1"/>
          </p:cNvSpPr>
          <p:nvPr/>
        </p:nvSpPr>
        <p:spPr bwMode="auto">
          <a:xfrm>
            <a:off x="5257800" y="3810000"/>
            <a:ext cx="762000" cy="152400"/>
          </a:xfrm>
          <a:prstGeom prst="rect">
            <a:avLst/>
          </a:prstGeom>
          <a:noFill/>
          <a:ln w="9525">
            <a:noFill/>
            <a:miter lim="800000"/>
            <a:headEnd/>
            <a:tailEnd/>
          </a:ln>
        </p:spPr>
        <p:txBody>
          <a:bodyPr wrap="none" anchor="ctr"/>
          <a:lstStyle/>
          <a:p>
            <a:pPr algn="ctr"/>
            <a:r>
              <a:rPr lang="en-US" sz="1200" b="1">
                <a:solidFill>
                  <a:srgbClr val="FF3300"/>
                </a:solidFill>
              </a:rPr>
              <a:t>Vitamin</a:t>
            </a:r>
          </a:p>
          <a:p>
            <a:pPr algn="ctr"/>
            <a:r>
              <a:rPr lang="en-US" sz="1200" b="1">
                <a:solidFill>
                  <a:srgbClr val="FF3300"/>
                </a:solidFill>
              </a:rPr>
              <a:t>C, D, B2, B12, dll</a:t>
            </a:r>
          </a:p>
        </p:txBody>
      </p:sp>
      <p:sp>
        <p:nvSpPr>
          <p:cNvPr id="69739" name="Rectangle 107"/>
          <p:cNvSpPr>
            <a:spLocks noChangeArrowheads="1"/>
          </p:cNvSpPr>
          <p:nvPr/>
        </p:nvSpPr>
        <p:spPr bwMode="auto">
          <a:xfrm>
            <a:off x="4343400" y="3810000"/>
            <a:ext cx="762000" cy="152400"/>
          </a:xfrm>
          <a:prstGeom prst="rect">
            <a:avLst/>
          </a:prstGeom>
          <a:noFill/>
          <a:ln w="9525">
            <a:noFill/>
            <a:miter lim="800000"/>
            <a:headEnd/>
            <a:tailEnd/>
          </a:ln>
        </p:spPr>
        <p:txBody>
          <a:bodyPr wrap="none" anchor="ctr"/>
          <a:lstStyle/>
          <a:p>
            <a:pPr algn="ctr"/>
            <a:r>
              <a:rPr lang="en-US" sz="1200" b="1">
                <a:solidFill>
                  <a:srgbClr val="FF3300"/>
                </a:solidFill>
              </a:rPr>
              <a:t>Protein</a:t>
            </a:r>
          </a:p>
        </p:txBody>
      </p:sp>
      <p:sp>
        <p:nvSpPr>
          <p:cNvPr id="69740" name="Rectangle 108"/>
          <p:cNvSpPr>
            <a:spLocks noChangeArrowheads="1"/>
          </p:cNvSpPr>
          <p:nvPr/>
        </p:nvSpPr>
        <p:spPr bwMode="auto">
          <a:xfrm>
            <a:off x="4038600" y="3962400"/>
            <a:ext cx="762000" cy="152400"/>
          </a:xfrm>
          <a:prstGeom prst="rect">
            <a:avLst/>
          </a:prstGeom>
          <a:noFill/>
          <a:ln w="9525">
            <a:noFill/>
            <a:miter lim="800000"/>
            <a:headEnd/>
            <a:tailEnd/>
          </a:ln>
        </p:spPr>
        <p:txBody>
          <a:bodyPr wrap="none" anchor="ctr"/>
          <a:lstStyle/>
          <a:p>
            <a:pPr algn="ctr"/>
            <a:r>
              <a:rPr lang="en-US" sz="1200" b="1">
                <a:solidFill>
                  <a:srgbClr val="FF3300"/>
                </a:solidFill>
              </a:rPr>
              <a:t>Mineral</a:t>
            </a:r>
          </a:p>
        </p:txBody>
      </p:sp>
      <p:sp>
        <p:nvSpPr>
          <p:cNvPr id="69741" name="Rectangle 109"/>
          <p:cNvSpPr>
            <a:spLocks noChangeArrowheads="1"/>
          </p:cNvSpPr>
          <p:nvPr/>
        </p:nvSpPr>
        <p:spPr bwMode="auto">
          <a:xfrm>
            <a:off x="3429000" y="3810000"/>
            <a:ext cx="762000" cy="152400"/>
          </a:xfrm>
          <a:prstGeom prst="rect">
            <a:avLst/>
          </a:prstGeom>
          <a:noFill/>
          <a:ln w="9525">
            <a:noFill/>
            <a:miter lim="800000"/>
            <a:headEnd/>
            <a:tailEnd/>
          </a:ln>
        </p:spPr>
        <p:txBody>
          <a:bodyPr wrap="none" anchor="ctr"/>
          <a:lstStyle/>
          <a:p>
            <a:pPr algn="ctr"/>
            <a:r>
              <a:rPr lang="en-US" sz="1200" b="1">
                <a:solidFill>
                  <a:srgbClr val="FF3300"/>
                </a:solidFill>
              </a:rPr>
              <a:t>Karbonhidrat</a:t>
            </a:r>
          </a:p>
        </p:txBody>
      </p:sp>
      <p:sp>
        <p:nvSpPr>
          <p:cNvPr id="69742" name="Rectangle 110"/>
          <p:cNvSpPr>
            <a:spLocks noChangeArrowheads="1"/>
          </p:cNvSpPr>
          <p:nvPr/>
        </p:nvSpPr>
        <p:spPr bwMode="auto">
          <a:xfrm>
            <a:off x="4800600" y="4038600"/>
            <a:ext cx="533400" cy="152400"/>
          </a:xfrm>
          <a:prstGeom prst="rect">
            <a:avLst/>
          </a:prstGeom>
          <a:noFill/>
          <a:ln w="9525">
            <a:noFill/>
            <a:miter lim="800000"/>
            <a:headEnd/>
            <a:tailEnd/>
          </a:ln>
        </p:spPr>
        <p:txBody>
          <a:bodyPr wrap="none" anchor="ctr"/>
          <a:lstStyle/>
          <a:p>
            <a:pPr algn="ctr"/>
            <a:r>
              <a:rPr lang="en-US" sz="1200" b="1">
                <a:solidFill>
                  <a:srgbClr val="FF3300"/>
                </a:solidFill>
              </a:rPr>
              <a:t>Lipid</a:t>
            </a:r>
          </a:p>
        </p:txBody>
      </p:sp>
      <p:sp>
        <p:nvSpPr>
          <p:cNvPr id="69743" name="Freeform 111"/>
          <p:cNvSpPr>
            <a:spLocks noEditPoints="1"/>
          </p:cNvSpPr>
          <p:nvPr/>
        </p:nvSpPr>
        <p:spPr bwMode="auto">
          <a:xfrm>
            <a:off x="6400800" y="4038600"/>
            <a:ext cx="76200" cy="7778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00"/>
              </a:gs>
              <a:gs pos="100000">
                <a:srgbClr val="0000FF"/>
              </a:gs>
            </a:gsLst>
            <a:path path="rect">
              <a:fillToRect l="100000" b="100000"/>
            </a:path>
          </a:gradFill>
          <a:ln w="12700">
            <a:solidFill>
              <a:srgbClr val="FF3300"/>
            </a:solidFill>
            <a:round/>
            <a:headEnd/>
            <a:tailEnd/>
          </a:ln>
        </p:spPr>
        <p:txBody>
          <a:bodyPr/>
          <a:lstStyle/>
          <a:p>
            <a:endParaRPr lang="id-ID"/>
          </a:p>
        </p:txBody>
      </p:sp>
      <p:sp>
        <p:nvSpPr>
          <p:cNvPr id="69744" name="Freeform 112"/>
          <p:cNvSpPr>
            <a:spLocks noEditPoints="1"/>
          </p:cNvSpPr>
          <p:nvPr/>
        </p:nvSpPr>
        <p:spPr bwMode="auto">
          <a:xfrm>
            <a:off x="6248400" y="4191000"/>
            <a:ext cx="76200" cy="7778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00"/>
              </a:gs>
              <a:gs pos="100000">
                <a:srgbClr val="0000FF"/>
              </a:gs>
            </a:gsLst>
            <a:path path="rect">
              <a:fillToRect l="100000" b="100000"/>
            </a:path>
          </a:gradFill>
          <a:ln w="12700">
            <a:solidFill>
              <a:srgbClr val="FF3300"/>
            </a:solidFill>
            <a:round/>
            <a:headEnd/>
            <a:tailEnd/>
          </a:ln>
        </p:spPr>
        <p:txBody>
          <a:bodyPr/>
          <a:lstStyle/>
          <a:p>
            <a:endParaRPr lang="id-ID"/>
          </a:p>
        </p:txBody>
      </p:sp>
      <p:sp>
        <p:nvSpPr>
          <p:cNvPr id="69745" name="Freeform 113"/>
          <p:cNvSpPr>
            <a:spLocks noEditPoints="1"/>
          </p:cNvSpPr>
          <p:nvPr/>
        </p:nvSpPr>
        <p:spPr bwMode="auto">
          <a:xfrm>
            <a:off x="6324600" y="3886200"/>
            <a:ext cx="76200" cy="7778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00"/>
              </a:gs>
              <a:gs pos="100000">
                <a:srgbClr val="0000FF"/>
              </a:gs>
            </a:gsLst>
            <a:path path="rect">
              <a:fillToRect l="100000" b="100000"/>
            </a:path>
          </a:gradFill>
          <a:ln w="12700">
            <a:solidFill>
              <a:srgbClr val="FF3300"/>
            </a:solidFill>
            <a:round/>
            <a:headEnd/>
            <a:tailEnd/>
          </a:ln>
        </p:spPr>
        <p:txBody>
          <a:bodyPr/>
          <a:lstStyle/>
          <a:p>
            <a:endParaRPr lang="id-ID"/>
          </a:p>
        </p:txBody>
      </p:sp>
      <p:sp>
        <p:nvSpPr>
          <p:cNvPr id="69746" name="Freeform 114"/>
          <p:cNvSpPr>
            <a:spLocks noEditPoints="1"/>
          </p:cNvSpPr>
          <p:nvPr/>
        </p:nvSpPr>
        <p:spPr bwMode="auto">
          <a:xfrm>
            <a:off x="6172200" y="3810000"/>
            <a:ext cx="76200" cy="7778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00"/>
              </a:gs>
              <a:gs pos="100000">
                <a:srgbClr val="0000FF"/>
              </a:gs>
            </a:gsLst>
            <a:path path="rect">
              <a:fillToRect l="100000" b="100000"/>
            </a:path>
          </a:gradFill>
          <a:ln w="12700">
            <a:solidFill>
              <a:srgbClr val="FF3300"/>
            </a:solidFill>
            <a:round/>
            <a:headEnd/>
            <a:tailEnd/>
          </a:ln>
        </p:spPr>
        <p:txBody>
          <a:bodyPr/>
          <a:lstStyle/>
          <a:p>
            <a:endParaRPr lang="id-ID"/>
          </a:p>
        </p:txBody>
      </p:sp>
      <p:sp>
        <p:nvSpPr>
          <p:cNvPr id="69747" name="Freeform 115"/>
          <p:cNvSpPr>
            <a:spLocks noEditPoints="1"/>
          </p:cNvSpPr>
          <p:nvPr/>
        </p:nvSpPr>
        <p:spPr bwMode="auto">
          <a:xfrm>
            <a:off x="6553200" y="3962400"/>
            <a:ext cx="76200" cy="77788"/>
          </a:xfrm>
          <a:custGeom>
            <a:avLst/>
            <a:gdLst>
              <a:gd name="T0" fmla="*/ 2147483647 w 14"/>
              <a:gd name="T1" fmla="*/ 2147483647 h 14"/>
              <a:gd name="T2" fmla="*/ 2147483647 w 14"/>
              <a:gd name="T3" fmla="*/ 2147483647 h 14"/>
              <a:gd name="T4" fmla="*/ 2147483647 w 14"/>
              <a:gd name="T5" fmla="*/ 2147483647 h 14"/>
              <a:gd name="T6" fmla="*/ 2147483647 w 14"/>
              <a:gd name="T7" fmla="*/ 2147483647 h 14"/>
              <a:gd name="T8" fmla="*/ 2147483647 w 14"/>
              <a:gd name="T9" fmla="*/ 2147483647 h 14"/>
              <a:gd name="T10" fmla="*/ 2147483647 w 14"/>
              <a:gd name="T11" fmla="*/ 2147483647 h 14"/>
              <a:gd name="T12" fmla="*/ 2147483647 w 14"/>
              <a:gd name="T13" fmla="*/ 2147483647 h 14"/>
              <a:gd name="T14" fmla="*/ 2147483647 w 14"/>
              <a:gd name="T15" fmla="*/ 2147483647 h 14"/>
              <a:gd name="T16" fmla="*/ 2147483647 w 14"/>
              <a:gd name="T17" fmla="*/ 2147483647 h 14"/>
              <a:gd name="T18" fmla="*/ 2147483647 w 14"/>
              <a:gd name="T19" fmla="*/ 2147483647 h 14"/>
              <a:gd name="T20" fmla="*/ 2147483647 w 14"/>
              <a:gd name="T21" fmla="*/ 2147483647 h 14"/>
              <a:gd name="T22" fmla="*/ 2147483647 w 14"/>
              <a:gd name="T23" fmla="*/ 2147483647 h 14"/>
              <a:gd name="T24" fmla="*/ 2147483647 w 14"/>
              <a:gd name="T25" fmla="*/ 2147483647 h 14"/>
              <a:gd name="T26" fmla="*/ 2147483647 w 14"/>
              <a:gd name="T27" fmla="*/ 2147483647 h 14"/>
              <a:gd name="T28" fmla="*/ 2147483647 w 14"/>
              <a:gd name="T29" fmla="*/ 2147483647 h 14"/>
              <a:gd name="T30" fmla="*/ 2147483647 w 14"/>
              <a:gd name="T31" fmla="*/ 2147483647 h 14"/>
              <a:gd name="T32" fmla="*/ 2147483647 w 14"/>
              <a:gd name="T33" fmla="*/ 2147483647 h 14"/>
              <a:gd name="T34" fmla="*/ 2147483647 w 14"/>
              <a:gd name="T35" fmla="*/ 2147483647 h 14"/>
              <a:gd name="T36" fmla="*/ 2147483647 w 14"/>
              <a:gd name="T37" fmla="*/ 2147483647 h 14"/>
              <a:gd name="T38" fmla="*/ 0 w 14"/>
              <a:gd name="T39" fmla="*/ 2147483647 h 14"/>
              <a:gd name="T40" fmla="*/ 2147483647 w 14"/>
              <a:gd name="T41" fmla="*/ 2147483647 h 14"/>
              <a:gd name="T42" fmla="*/ 2147483647 w 14"/>
              <a:gd name="T43" fmla="*/ 2147483647 h 14"/>
              <a:gd name="T44" fmla="*/ 2147483647 w 14"/>
              <a:gd name="T45" fmla="*/ 2147483647 h 14"/>
              <a:gd name="T46" fmla="*/ 2147483647 w 14"/>
              <a:gd name="T47" fmla="*/ 2147483647 h 14"/>
              <a:gd name="T48" fmla="*/ 2147483647 w 14"/>
              <a:gd name="T49" fmla="*/ 2147483647 h 14"/>
              <a:gd name="T50" fmla="*/ 2147483647 w 14"/>
              <a:gd name="T51" fmla="*/ 2147483647 h 14"/>
              <a:gd name="T52" fmla="*/ 2147483647 w 14"/>
              <a:gd name="T53" fmla="*/ 2147483647 h 14"/>
              <a:gd name="T54" fmla="*/ 2147483647 w 14"/>
              <a:gd name="T55" fmla="*/ 2147483647 h 14"/>
              <a:gd name="T56" fmla="*/ 2147483647 w 14"/>
              <a:gd name="T57" fmla="*/ 2147483647 h 14"/>
              <a:gd name="T58" fmla="*/ 2147483647 w 14"/>
              <a:gd name="T59" fmla="*/ 2147483647 h 14"/>
              <a:gd name="T60" fmla="*/ 2147483647 w 14"/>
              <a:gd name="T61" fmla="*/ 2147483647 h 14"/>
              <a:gd name="T62" fmla="*/ 2147483647 w 14"/>
              <a:gd name="T63" fmla="*/ 0 h 14"/>
              <a:gd name="T64" fmla="*/ 2147483647 w 14"/>
              <a:gd name="T65" fmla="*/ 2147483647 h 14"/>
              <a:gd name="T66" fmla="*/ 2147483647 w 14"/>
              <a:gd name="T67" fmla="*/ 2147483647 h 14"/>
              <a:gd name="T68" fmla="*/ 2147483647 w 14"/>
              <a:gd name="T69" fmla="*/ 2147483647 h 14"/>
              <a:gd name="T70" fmla="*/ 2147483647 w 14"/>
              <a:gd name="T71" fmla="*/ 2147483647 h 14"/>
              <a:gd name="T72" fmla="*/ 2147483647 w 14"/>
              <a:gd name="T73" fmla="*/ 2147483647 h 14"/>
              <a:gd name="T74" fmla="*/ 2147483647 w 14"/>
              <a:gd name="T75" fmla="*/ 2147483647 h 14"/>
              <a:gd name="T76" fmla="*/ 2147483647 w 14"/>
              <a:gd name="T77" fmla="*/ 2147483647 h 14"/>
              <a:gd name="T78" fmla="*/ 2147483647 w 14"/>
              <a:gd name="T79" fmla="*/ 2147483647 h 14"/>
              <a:gd name="T80" fmla="*/ 2147483647 w 14"/>
              <a:gd name="T81" fmla="*/ 2147483647 h 14"/>
              <a:gd name="T82" fmla="*/ 2147483647 w 14"/>
              <a:gd name="T83" fmla="*/ 2147483647 h 14"/>
              <a:gd name="T84" fmla="*/ 2147483647 w 14"/>
              <a:gd name="T85" fmla="*/ 2147483647 h 14"/>
              <a:gd name="T86" fmla="*/ 2147483647 w 14"/>
              <a:gd name="T87" fmla="*/ 2147483647 h 14"/>
              <a:gd name="T88" fmla="*/ 2147483647 w 14"/>
              <a:gd name="T89" fmla="*/ 2147483647 h 14"/>
              <a:gd name="T90" fmla="*/ 2147483647 w 14"/>
              <a:gd name="T91" fmla="*/ 2147483647 h 14"/>
              <a:gd name="T92" fmla="*/ 2147483647 w 14"/>
              <a:gd name="T93" fmla="*/ 2147483647 h 14"/>
              <a:gd name="T94" fmla="*/ 2147483647 w 14"/>
              <a:gd name="T95" fmla="*/ 2147483647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14"/>
              <a:gd name="T146" fmla="*/ 14 w 14"/>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14">
                <a:moveTo>
                  <a:pt x="13" y="6"/>
                </a:moveTo>
                <a:cubicBezTo>
                  <a:pt x="14" y="6"/>
                  <a:pt x="14" y="6"/>
                  <a:pt x="14" y="7"/>
                </a:cubicBezTo>
                <a:cubicBezTo>
                  <a:pt x="14" y="8"/>
                  <a:pt x="14" y="9"/>
                  <a:pt x="13" y="9"/>
                </a:cubicBezTo>
                <a:cubicBezTo>
                  <a:pt x="12" y="9"/>
                  <a:pt x="11" y="9"/>
                  <a:pt x="11" y="8"/>
                </a:cubicBezTo>
                <a:cubicBezTo>
                  <a:pt x="11" y="9"/>
                  <a:pt x="10" y="9"/>
                  <a:pt x="10" y="9"/>
                </a:cubicBezTo>
                <a:cubicBezTo>
                  <a:pt x="10" y="9"/>
                  <a:pt x="10" y="9"/>
                  <a:pt x="10" y="9"/>
                </a:cubicBezTo>
                <a:cubicBezTo>
                  <a:pt x="10" y="9"/>
                  <a:pt x="10" y="9"/>
                  <a:pt x="10" y="10"/>
                </a:cubicBezTo>
                <a:cubicBezTo>
                  <a:pt x="10" y="11"/>
                  <a:pt x="9" y="11"/>
                  <a:pt x="8" y="11"/>
                </a:cubicBezTo>
                <a:cubicBezTo>
                  <a:pt x="7" y="11"/>
                  <a:pt x="7" y="11"/>
                  <a:pt x="7" y="10"/>
                </a:cubicBezTo>
                <a:cubicBezTo>
                  <a:pt x="6" y="10"/>
                  <a:pt x="6" y="10"/>
                  <a:pt x="6" y="10"/>
                </a:cubicBezTo>
                <a:cubicBezTo>
                  <a:pt x="6" y="10"/>
                  <a:pt x="6" y="10"/>
                  <a:pt x="6" y="10"/>
                </a:cubicBezTo>
                <a:cubicBezTo>
                  <a:pt x="6" y="10"/>
                  <a:pt x="5" y="11"/>
                  <a:pt x="5" y="11"/>
                </a:cubicBezTo>
                <a:cubicBezTo>
                  <a:pt x="5" y="11"/>
                  <a:pt x="5" y="12"/>
                  <a:pt x="5" y="12"/>
                </a:cubicBezTo>
                <a:cubicBezTo>
                  <a:pt x="5" y="13"/>
                  <a:pt x="4" y="14"/>
                  <a:pt x="3" y="14"/>
                </a:cubicBezTo>
                <a:cubicBezTo>
                  <a:pt x="2" y="14"/>
                  <a:pt x="1" y="13"/>
                  <a:pt x="1" y="12"/>
                </a:cubicBezTo>
                <a:cubicBezTo>
                  <a:pt x="1" y="11"/>
                  <a:pt x="2" y="11"/>
                  <a:pt x="2" y="11"/>
                </a:cubicBezTo>
                <a:cubicBezTo>
                  <a:pt x="2" y="10"/>
                  <a:pt x="2" y="10"/>
                  <a:pt x="2" y="10"/>
                </a:cubicBezTo>
                <a:cubicBezTo>
                  <a:pt x="2" y="9"/>
                  <a:pt x="2" y="9"/>
                  <a:pt x="2" y="9"/>
                </a:cubicBezTo>
                <a:cubicBezTo>
                  <a:pt x="2" y="9"/>
                  <a:pt x="2" y="9"/>
                  <a:pt x="2" y="9"/>
                </a:cubicBezTo>
                <a:cubicBezTo>
                  <a:pt x="1" y="9"/>
                  <a:pt x="0" y="8"/>
                  <a:pt x="0" y="7"/>
                </a:cubicBezTo>
                <a:cubicBezTo>
                  <a:pt x="0" y="6"/>
                  <a:pt x="1" y="5"/>
                  <a:pt x="2" y="5"/>
                </a:cubicBezTo>
                <a:cubicBezTo>
                  <a:pt x="2" y="5"/>
                  <a:pt x="2" y="6"/>
                  <a:pt x="3" y="6"/>
                </a:cubicBezTo>
                <a:cubicBezTo>
                  <a:pt x="3" y="6"/>
                  <a:pt x="3" y="6"/>
                  <a:pt x="3" y="6"/>
                </a:cubicBezTo>
                <a:cubicBezTo>
                  <a:pt x="3" y="5"/>
                  <a:pt x="3" y="5"/>
                  <a:pt x="3" y="4"/>
                </a:cubicBezTo>
                <a:cubicBezTo>
                  <a:pt x="3" y="4"/>
                  <a:pt x="2" y="4"/>
                  <a:pt x="2" y="3"/>
                </a:cubicBezTo>
                <a:cubicBezTo>
                  <a:pt x="2" y="2"/>
                  <a:pt x="3" y="1"/>
                  <a:pt x="4" y="1"/>
                </a:cubicBezTo>
                <a:cubicBezTo>
                  <a:pt x="5" y="1"/>
                  <a:pt x="6" y="2"/>
                  <a:pt x="6" y="3"/>
                </a:cubicBezTo>
                <a:cubicBezTo>
                  <a:pt x="6" y="2"/>
                  <a:pt x="6" y="2"/>
                  <a:pt x="7" y="2"/>
                </a:cubicBezTo>
                <a:cubicBezTo>
                  <a:pt x="8" y="2"/>
                  <a:pt x="8" y="2"/>
                  <a:pt x="9" y="3"/>
                </a:cubicBezTo>
                <a:cubicBezTo>
                  <a:pt x="9" y="3"/>
                  <a:pt x="9" y="3"/>
                  <a:pt x="9" y="3"/>
                </a:cubicBezTo>
                <a:cubicBezTo>
                  <a:pt x="9" y="3"/>
                  <a:pt x="9" y="2"/>
                  <a:pt x="9" y="2"/>
                </a:cubicBezTo>
                <a:cubicBezTo>
                  <a:pt x="9" y="1"/>
                  <a:pt x="9" y="0"/>
                  <a:pt x="10" y="0"/>
                </a:cubicBezTo>
                <a:cubicBezTo>
                  <a:pt x="11" y="0"/>
                  <a:pt x="12" y="1"/>
                  <a:pt x="12" y="2"/>
                </a:cubicBezTo>
                <a:cubicBezTo>
                  <a:pt x="12" y="3"/>
                  <a:pt x="12" y="3"/>
                  <a:pt x="11" y="3"/>
                </a:cubicBezTo>
                <a:cubicBezTo>
                  <a:pt x="12" y="3"/>
                  <a:pt x="13" y="4"/>
                  <a:pt x="13" y="5"/>
                </a:cubicBezTo>
                <a:cubicBezTo>
                  <a:pt x="13" y="5"/>
                  <a:pt x="13" y="5"/>
                  <a:pt x="13" y="6"/>
                </a:cubicBezTo>
                <a:close/>
                <a:moveTo>
                  <a:pt x="6" y="7"/>
                </a:moveTo>
                <a:cubicBezTo>
                  <a:pt x="6" y="7"/>
                  <a:pt x="6" y="7"/>
                  <a:pt x="6" y="7"/>
                </a:cubicBezTo>
                <a:cubicBezTo>
                  <a:pt x="6" y="7"/>
                  <a:pt x="6" y="7"/>
                  <a:pt x="6" y="7"/>
                </a:cubicBezTo>
                <a:cubicBezTo>
                  <a:pt x="6" y="7"/>
                  <a:pt x="6" y="7"/>
                  <a:pt x="6" y="7"/>
                </a:cubicBezTo>
                <a:close/>
                <a:moveTo>
                  <a:pt x="4" y="8"/>
                </a:moveTo>
                <a:cubicBezTo>
                  <a:pt x="5" y="8"/>
                  <a:pt x="5" y="7"/>
                  <a:pt x="5" y="7"/>
                </a:cubicBezTo>
                <a:cubicBezTo>
                  <a:pt x="5" y="7"/>
                  <a:pt x="5" y="7"/>
                  <a:pt x="5" y="7"/>
                </a:cubicBezTo>
                <a:cubicBezTo>
                  <a:pt x="4" y="7"/>
                  <a:pt x="4" y="7"/>
                  <a:pt x="4" y="7"/>
                </a:cubicBezTo>
                <a:cubicBezTo>
                  <a:pt x="4" y="7"/>
                  <a:pt x="4" y="7"/>
                  <a:pt x="4" y="7"/>
                </a:cubicBezTo>
                <a:cubicBezTo>
                  <a:pt x="4" y="7"/>
                  <a:pt x="4" y="8"/>
                  <a:pt x="3" y="8"/>
                </a:cubicBezTo>
                <a:cubicBezTo>
                  <a:pt x="4" y="8"/>
                  <a:pt x="4" y="8"/>
                  <a:pt x="4" y="8"/>
                </a:cubicBezTo>
                <a:cubicBezTo>
                  <a:pt x="4" y="8"/>
                  <a:pt x="4" y="8"/>
                  <a:pt x="4" y="8"/>
                </a:cubicBezTo>
                <a:close/>
              </a:path>
            </a:pathLst>
          </a:custGeom>
          <a:gradFill rotWithShape="1">
            <a:gsLst>
              <a:gs pos="0">
                <a:srgbClr val="FFFF00"/>
              </a:gs>
              <a:gs pos="100000">
                <a:srgbClr val="0000FF"/>
              </a:gs>
            </a:gsLst>
            <a:path path="rect">
              <a:fillToRect l="100000" b="100000"/>
            </a:path>
          </a:gradFill>
          <a:ln w="12700">
            <a:solidFill>
              <a:srgbClr val="FF3300"/>
            </a:solidFill>
            <a:round/>
            <a:headEnd/>
            <a:tailEnd/>
          </a:ln>
        </p:spPr>
        <p:txBody>
          <a:bodyPr/>
          <a:lstStyle/>
          <a:p>
            <a:endParaRPr lang="id-ID"/>
          </a:p>
        </p:txBody>
      </p:sp>
      <p:sp>
        <p:nvSpPr>
          <p:cNvPr id="69748" name="Rectangle 116"/>
          <p:cNvSpPr>
            <a:spLocks noChangeArrowheads="1"/>
          </p:cNvSpPr>
          <p:nvPr/>
        </p:nvSpPr>
        <p:spPr bwMode="auto">
          <a:xfrm>
            <a:off x="6953250" y="6324600"/>
            <a:ext cx="1600200" cy="228600"/>
          </a:xfrm>
          <a:prstGeom prst="rect">
            <a:avLst/>
          </a:prstGeom>
          <a:noFill/>
          <a:ln w="9525">
            <a:noFill/>
            <a:miter lim="800000"/>
            <a:headEnd/>
            <a:tailEnd/>
          </a:ln>
        </p:spPr>
        <p:txBody>
          <a:bodyPr wrap="none" anchor="ctr"/>
          <a:lstStyle/>
          <a:p>
            <a:pPr algn="ctr"/>
            <a:r>
              <a:rPr lang="en-US" sz="1400" b="1">
                <a:latin typeface="Garamond" pitchFamily="18" charset="0"/>
              </a:rPr>
              <a:t>Adapted by:</a:t>
            </a:r>
          </a:p>
        </p:txBody>
      </p:sp>
      <p:sp>
        <p:nvSpPr>
          <p:cNvPr id="69749" name="Rectangle 117"/>
          <p:cNvSpPr>
            <a:spLocks noChangeArrowheads="1"/>
          </p:cNvSpPr>
          <p:nvPr/>
        </p:nvSpPr>
        <p:spPr bwMode="auto">
          <a:xfrm>
            <a:off x="6591300" y="6529388"/>
            <a:ext cx="2324100" cy="219075"/>
          </a:xfrm>
          <a:prstGeom prst="rect">
            <a:avLst/>
          </a:prstGeom>
          <a:solidFill>
            <a:srgbClr val="99FF33">
              <a:alpha val="41960"/>
            </a:srgbClr>
          </a:solidFill>
          <a:ln w="9525">
            <a:noFill/>
            <a:miter lim="800000"/>
            <a:headEnd/>
            <a:tailEnd/>
          </a:ln>
        </p:spPr>
        <p:txBody>
          <a:bodyPr wrap="none" anchor="ctr"/>
          <a:lstStyle/>
          <a:p>
            <a:pPr algn="ctr"/>
            <a:r>
              <a:rPr lang="en-US" sz="1200" b="1">
                <a:solidFill>
                  <a:schemeClr val="hlink"/>
                </a:solidFill>
              </a:rPr>
              <a:t>Dr. Andreanyta Meliala, PhD</a:t>
            </a:r>
            <a:r>
              <a:rPr lang="en-US" sz="1200">
                <a:solidFill>
                  <a:schemeClr val="hlink"/>
                </a:solidFill>
              </a:rPr>
              <a:t>. </a:t>
            </a:r>
          </a:p>
        </p:txBody>
      </p:sp>
      <p:sp>
        <p:nvSpPr>
          <p:cNvPr id="69750" name="Rectangle 118"/>
          <p:cNvSpPr>
            <a:spLocks noChangeArrowheads="1"/>
          </p:cNvSpPr>
          <p:nvPr/>
        </p:nvSpPr>
        <p:spPr bwMode="auto">
          <a:xfrm>
            <a:off x="6324600" y="3581400"/>
            <a:ext cx="914400" cy="228600"/>
          </a:xfrm>
          <a:prstGeom prst="rect">
            <a:avLst/>
          </a:prstGeom>
          <a:noFill/>
          <a:ln w="9525">
            <a:noFill/>
            <a:miter lim="800000"/>
            <a:headEnd/>
            <a:tailEnd/>
          </a:ln>
        </p:spPr>
        <p:txBody>
          <a:bodyPr wrap="none" anchor="ctr"/>
          <a:lstStyle/>
          <a:p>
            <a:pPr algn="ctr"/>
            <a:r>
              <a:rPr lang="en-US" sz="1200" b="1">
                <a:solidFill>
                  <a:srgbClr val="FF3300"/>
                </a:solidFill>
              </a:rPr>
              <a:t>Vitamin K</a:t>
            </a:r>
          </a:p>
          <a:p>
            <a:pPr algn="ctr"/>
            <a:r>
              <a:rPr lang="en-US" sz="1200" b="1">
                <a:solidFill>
                  <a:srgbClr val="FF3300"/>
                </a:solidFill>
              </a:rPr>
              <a:t>Air, Elektrolit</a:t>
            </a:r>
          </a:p>
        </p:txBody>
      </p:sp>
      <p:sp>
        <p:nvSpPr>
          <p:cNvPr id="69751" name="Rectangle 119"/>
          <p:cNvSpPr>
            <a:spLocks noChangeArrowheads="1"/>
          </p:cNvSpPr>
          <p:nvPr/>
        </p:nvSpPr>
        <p:spPr bwMode="auto">
          <a:xfrm>
            <a:off x="6705600" y="4724400"/>
            <a:ext cx="914400" cy="228600"/>
          </a:xfrm>
          <a:prstGeom prst="rect">
            <a:avLst/>
          </a:prstGeom>
          <a:noFill/>
          <a:ln w="9525">
            <a:noFill/>
            <a:miter lim="800000"/>
            <a:headEnd/>
            <a:tailEnd/>
          </a:ln>
        </p:spPr>
        <p:txBody>
          <a:bodyPr wrap="none" anchor="ctr"/>
          <a:lstStyle/>
          <a:p>
            <a:pPr algn="ctr"/>
            <a:r>
              <a:rPr lang="en-US" sz="1000" b="1">
                <a:solidFill>
                  <a:srgbClr val="0000FF"/>
                </a:solidFill>
              </a:rPr>
              <a:t>Aktifitas</a:t>
            </a:r>
          </a:p>
          <a:p>
            <a:pPr algn="ctr"/>
            <a:r>
              <a:rPr lang="en-US" sz="1000" b="1">
                <a:solidFill>
                  <a:srgbClr val="0000FF"/>
                </a:solidFill>
              </a:rPr>
              <a:t>BAKTERI</a:t>
            </a:r>
          </a:p>
        </p:txBody>
      </p:sp>
      <p:sp>
        <p:nvSpPr>
          <p:cNvPr id="69752" name="Rectangle 120"/>
          <p:cNvSpPr>
            <a:spLocks noChangeArrowheads="1"/>
          </p:cNvSpPr>
          <p:nvPr/>
        </p:nvSpPr>
        <p:spPr bwMode="auto">
          <a:xfrm>
            <a:off x="6553200" y="4038600"/>
            <a:ext cx="914400" cy="228600"/>
          </a:xfrm>
          <a:prstGeom prst="rect">
            <a:avLst/>
          </a:prstGeom>
          <a:noFill/>
          <a:ln w="9525">
            <a:noFill/>
            <a:miter lim="800000"/>
            <a:headEnd/>
            <a:tailEnd/>
          </a:ln>
        </p:spPr>
        <p:txBody>
          <a:bodyPr wrap="none" anchor="ctr"/>
          <a:lstStyle/>
          <a:p>
            <a:pPr algn="ctr"/>
            <a:r>
              <a:rPr lang="en-US" sz="1000" b="1">
                <a:solidFill>
                  <a:srgbClr val="0000FF"/>
                </a:solidFill>
              </a:rPr>
              <a:t>Pembentukan </a:t>
            </a:r>
          </a:p>
          <a:p>
            <a:pPr algn="ctr"/>
            <a:r>
              <a:rPr lang="en-US" sz="1000" b="1">
                <a:solidFill>
                  <a:srgbClr val="0000FF"/>
                </a:solidFill>
              </a:rPr>
              <a:t>Gas CO2, Metana, dll</a:t>
            </a:r>
          </a:p>
        </p:txBody>
      </p:sp>
      <p:sp>
        <p:nvSpPr>
          <p:cNvPr id="69753" name="Rectangle 121"/>
          <p:cNvSpPr>
            <a:spLocks noChangeArrowheads="1"/>
          </p:cNvSpPr>
          <p:nvPr/>
        </p:nvSpPr>
        <p:spPr bwMode="auto">
          <a:xfrm>
            <a:off x="7086600" y="3886200"/>
            <a:ext cx="914400" cy="228600"/>
          </a:xfrm>
          <a:prstGeom prst="rect">
            <a:avLst/>
          </a:prstGeom>
          <a:noFill/>
          <a:ln w="9525">
            <a:noFill/>
            <a:miter lim="800000"/>
            <a:headEnd/>
            <a:tailEnd/>
          </a:ln>
        </p:spPr>
        <p:txBody>
          <a:bodyPr wrap="none" anchor="ctr"/>
          <a:lstStyle/>
          <a:p>
            <a:pPr algn="ctr"/>
            <a:r>
              <a:rPr lang="en-US" sz="1000" b="1">
                <a:solidFill>
                  <a:srgbClr val="0000FF"/>
                </a:solidFill>
              </a:rPr>
              <a:t>FLATUS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9717"/>
                                        </p:tgtEl>
                                        <p:attrNameLst>
                                          <p:attrName>style.visibility</p:attrName>
                                        </p:attrNameLst>
                                      </p:cBhvr>
                                      <p:to>
                                        <p:strVal val="visible"/>
                                      </p:to>
                                    </p:set>
                                    <p:anim calcmode="lin" valueType="num">
                                      <p:cBhvr>
                                        <p:cTn id="7" dur="500" fill="hold"/>
                                        <p:tgtEl>
                                          <p:spTgt spid="69717"/>
                                        </p:tgtEl>
                                        <p:attrNameLst>
                                          <p:attrName>ppt_w</p:attrName>
                                        </p:attrNameLst>
                                      </p:cBhvr>
                                      <p:tavLst>
                                        <p:tav tm="0">
                                          <p:val>
                                            <p:fltVal val="0"/>
                                          </p:val>
                                        </p:tav>
                                        <p:tav tm="100000">
                                          <p:val>
                                            <p:strVal val="#ppt_w"/>
                                          </p:val>
                                        </p:tav>
                                      </p:tavLst>
                                    </p:anim>
                                    <p:anim calcmode="lin" valueType="num">
                                      <p:cBhvr>
                                        <p:cTn id="8" dur="500" fill="hold"/>
                                        <p:tgtEl>
                                          <p:spTgt spid="69717"/>
                                        </p:tgtEl>
                                        <p:attrNameLst>
                                          <p:attrName>ppt_h</p:attrName>
                                        </p:attrNameLst>
                                      </p:cBhvr>
                                      <p:tavLst>
                                        <p:tav tm="0">
                                          <p:val>
                                            <p:strVal val="#ppt_h"/>
                                          </p:val>
                                        </p:tav>
                                        <p:tav tm="100000">
                                          <p:val>
                                            <p:strVal val="#ppt_h"/>
                                          </p:val>
                                        </p:tav>
                                      </p:tavLst>
                                    </p:anim>
                                  </p:childTnLst>
                                </p:cTn>
                              </p:par>
                              <p:par>
                                <p:cTn id="9" presetID="22" presetClass="entr" presetSubtype="4" fill="hold" grpId="0" nodeType="withEffect">
                                  <p:stCondLst>
                                    <p:cond delay="0"/>
                                  </p:stCondLst>
                                  <p:childTnLst>
                                    <p:set>
                                      <p:cBhvr>
                                        <p:cTn id="10" dur="1" fill="hold">
                                          <p:stCondLst>
                                            <p:cond delay="0"/>
                                          </p:stCondLst>
                                        </p:cTn>
                                        <p:tgtEl>
                                          <p:spTgt spid="69713"/>
                                        </p:tgtEl>
                                        <p:attrNameLst>
                                          <p:attrName>style.visibility</p:attrName>
                                        </p:attrNameLst>
                                      </p:cBhvr>
                                      <p:to>
                                        <p:strVal val="visible"/>
                                      </p:to>
                                    </p:set>
                                    <p:animEffect transition="in" filter="wipe(down)">
                                      <p:cBhvr>
                                        <p:cTn id="11" dur="500"/>
                                        <p:tgtEl>
                                          <p:spTgt spid="69713"/>
                                        </p:tgtEl>
                                      </p:cBhvr>
                                    </p:animEffect>
                                  </p:childTnLst>
                                </p:cTn>
                              </p:par>
                              <p:par>
                                <p:cTn id="12" presetID="0" presetClass="path" presetSubtype="0" accel="50000" decel="50000" fill="hold" grpId="0" nodeType="withEffect">
                                  <p:stCondLst>
                                    <p:cond delay="0"/>
                                  </p:stCondLst>
                                  <p:childTnLst>
                                    <p:animMotion origin="layout" path="M -1.94444E-6 2.59259E-6 C 0.11979 0.00555 0.23976 0.01134 0.27396 2.59259E-6 C 0.30816 -0.01135 0.2191 -0.06829 0.20521 -0.06806 C 0.19132 -0.06783 0.18368 -0.01065 0.19045 0.00185 C 0.19722 0.01435 0.23438 0.00602 0.24584 0.00694 " pathEditMode="relative" rAng="0" ptsTypes="aaaaa">
                                      <p:cBhvr>
                                        <p:cTn id="13" dur="2000" fill="hold"/>
                                        <p:tgtEl>
                                          <p:spTgt spid="69642"/>
                                        </p:tgtEl>
                                        <p:attrNameLst>
                                          <p:attrName>ppt_x</p:attrName>
                                          <p:attrName>ppt_y</p:attrName>
                                        </p:attrNameLst>
                                      </p:cBhvr>
                                      <p:rCtr x="154" y="-27"/>
                                    </p:animMotion>
                                  </p:childTnLst>
                                  <p:subTnLst>
                                    <p:set>
                                      <p:cBhvr override="childStyle">
                                        <p:cTn dur="1" fill="hold" display="0" masterRel="nextClick" afterEffect="1"/>
                                        <p:tgtEl>
                                          <p:spTgt spid="69642"/>
                                        </p:tgtEl>
                                        <p:attrNameLst>
                                          <p:attrName>style.visibility</p:attrName>
                                        </p:attrNameLst>
                                      </p:cBhvr>
                                      <p:to>
                                        <p:strVal val="hidden"/>
                                      </p:to>
                                    </p:set>
                                  </p:subTnLst>
                                </p:cTn>
                              </p:par>
                              <p:par>
                                <p:cTn id="14" presetID="2" presetClass="entr" presetSubtype="4" repeatCount="2000" fill="hold" grpId="0" nodeType="withEffect">
                                  <p:stCondLst>
                                    <p:cond delay="0"/>
                                  </p:stCondLst>
                                  <p:childTnLst>
                                    <p:set>
                                      <p:cBhvr>
                                        <p:cTn id="15" dur="1" fill="hold">
                                          <p:stCondLst>
                                            <p:cond delay="0"/>
                                          </p:stCondLst>
                                        </p:cTn>
                                        <p:tgtEl>
                                          <p:spTgt spid="69724"/>
                                        </p:tgtEl>
                                        <p:attrNameLst>
                                          <p:attrName>style.visibility</p:attrName>
                                        </p:attrNameLst>
                                      </p:cBhvr>
                                      <p:to>
                                        <p:strVal val="visible"/>
                                      </p:to>
                                    </p:set>
                                    <p:anim calcmode="lin" valueType="num">
                                      <p:cBhvr additive="base">
                                        <p:cTn id="16" dur="2000" fill="hold"/>
                                        <p:tgtEl>
                                          <p:spTgt spid="69724"/>
                                        </p:tgtEl>
                                        <p:attrNameLst>
                                          <p:attrName>ppt_x</p:attrName>
                                        </p:attrNameLst>
                                      </p:cBhvr>
                                      <p:tavLst>
                                        <p:tav tm="0">
                                          <p:val>
                                            <p:strVal val="#ppt_x"/>
                                          </p:val>
                                        </p:tav>
                                        <p:tav tm="100000">
                                          <p:val>
                                            <p:strVal val="#ppt_x"/>
                                          </p:val>
                                        </p:tav>
                                      </p:tavLst>
                                    </p:anim>
                                    <p:anim calcmode="lin" valueType="num">
                                      <p:cBhvr additive="base">
                                        <p:cTn id="17" dur="2000" fill="hold"/>
                                        <p:tgtEl>
                                          <p:spTgt spid="697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9724"/>
                                        </p:tgtEl>
                                        <p:attrNameLst>
                                          <p:attrName>style.visibility</p:attrName>
                                        </p:attrNameLst>
                                      </p:cBhvr>
                                      <p:to>
                                        <p:strVal val="hidden"/>
                                      </p:to>
                                    </p:set>
                                  </p:subTnLst>
                                </p:cTn>
                              </p:par>
                              <p:par>
                                <p:cTn id="18" presetID="2" presetClass="entr" presetSubtype="4" repeatCount="2000" fill="hold" grpId="0" nodeType="withEffect">
                                  <p:stCondLst>
                                    <p:cond delay="0"/>
                                  </p:stCondLst>
                                  <p:childTnLst>
                                    <p:set>
                                      <p:cBhvr>
                                        <p:cTn id="19" dur="1" fill="hold">
                                          <p:stCondLst>
                                            <p:cond delay="0"/>
                                          </p:stCondLst>
                                        </p:cTn>
                                        <p:tgtEl>
                                          <p:spTgt spid="69725"/>
                                        </p:tgtEl>
                                        <p:attrNameLst>
                                          <p:attrName>style.visibility</p:attrName>
                                        </p:attrNameLst>
                                      </p:cBhvr>
                                      <p:to>
                                        <p:strVal val="visible"/>
                                      </p:to>
                                    </p:set>
                                    <p:anim calcmode="lin" valueType="num">
                                      <p:cBhvr additive="base">
                                        <p:cTn id="20" dur="2000" fill="hold"/>
                                        <p:tgtEl>
                                          <p:spTgt spid="69725"/>
                                        </p:tgtEl>
                                        <p:attrNameLst>
                                          <p:attrName>ppt_x</p:attrName>
                                        </p:attrNameLst>
                                      </p:cBhvr>
                                      <p:tavLst>
                                        <p:tav tm="0">
                                          <p:val>
                                            <p:strVal val="#ppt_x"/>
                                          </p:val>
                                        </p:tav>
                                        <p:tav tm="100000">
                                          <p:val>
                                            <p:strVal val="#ppt_x"/>
                                          </p:val>
                                        </p:tav>
                                      </p:tavLst>
                                    </p:anim>
                                    <p:anim calcmode="lin" valueType="num">
                                      <p:cBhvr additive="base">
                                        <p:cTn id="21" dur="2000" fill="hold"/>
                                        <p:tgtEl>
                                          <p:spTgt spid="697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9725"/>
                                        </p:tgtEl>
                                        <p:attrNameLst>
                                          <p:attrName>style.visibility</p:attrName>
                                        </p:attrNameLst>
                                      </p:cBhvr>
                                      <p:to>
                                        <p:strVal val="hidden"/>
                                      </p:to>
                                    </p:set>
                                  </p:subTnLst>
                                </p:cTn>
                              </p:par>
                              <p:par>
                                <p:cTn id="22" presetID="22" presetClass="entr" presetSubtype="4" repeatCount="200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2000"/>
                                        <p:tgtEl>
                                          <p:spTgt spid="3"/>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69720"/>
                                        </p:tgtEl>
                                        <p:attrNameLst>
                                          <p:attrName>style.visibility</p:attrName>
                                        </p:attrNameLst>
                                      </p:cBhvr>
                                      <p:to>
                                        <p:strVal val="visible"/>
                                      </p:to>
                                    </p:set>
                                    <p:animEffect transition="in" filter="fade">
                                      <p:cBhvr>
                                        <p:cTn id="28" dur="500"/>
                                        <p:tgtEl>
                                          <p:spTgt spid="697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721"/>
                                        </p:tgtEl>
                                        <p:attrNameLst>
                                          <p:attrName>style.visibility</p:attrName>
                                        </p:attrNameLst>
                                      </p:cBhvr>
                                      <p:to>
                                        <p:strVal val="visible"/>
                                      </p:to>
                                    </p:set>
                                    <p:animEffect transition="in" filter="fade">
                                      <p:cBhvr>
                                        <p:cTn id="31" dur="500"/>
                                        <p:tgtEl>
                                          <p:spTgt spid="697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722"/>
                                        </p:tgtEl>
                                        <p:attrNameLst>
                                          <p:attrName>style.visibility</p:attrName>
                                        </p:attrNameLst>
                                      </p:cBhvr>
                                      <p:to>
                                        <p:strVal val="visible"/>
                                      </p:to>
                                    </p:set>
                                    <p:animEffect transition="in" filter="fade">
                                      <p:cBhvr>
                                        <p:cTn id="34" dur="500"/>
                                        <p:tgtEl>
                                          <p:spTgt spid="697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723"/>
                                        </p:tgtEl>
                                        <p:attrNameLst>
                                          <p:attrName>style.visibility</p:attrName>
                                        </p:attrNameLst>
                                      </p:cBhvr>
                                      <p:to>
                                        <p:strVal val="visible"/>
                                      </p:to>
                                    </p:set>
                                    <p:animEffect transition="in" filter="fade">
                                      <p:cBhvr>
                                        <p:cTn id="37" dur="500"/>
                                        <p:tgtEl>
                                          <p:spTgt spid="69723"/>
                                        </p:tgtEl>
                                      </p:cBhvr>
                                    </p:animEffect>
                                  </p:childTnLst>
                                </p:cTn>
                              </p:par>
                              <p:par>
                                <p:cTn id="38" presetID="0" presetClass="path" presetSubtype="0" accel="50000" decel="50000" fill="hold" grpId="1" nodeType="withEffect">
                                  <p:stCondLst>
                                    <p:cond delay="0"/>
                                  </p:stCondLst>
                                  <p:childTnLst>
                                    <p:animMotion origin="layout" path="M 3.33333E-6 -1.11111E-6 C 0.0092 -0.01991 0.01892 -0.04375 0.01875 -0.05417 C 0.01857 -0.06458 0.01076 -0.06597 -0.0007 -0.06204 C -0.01216 -0.0581 -0.04861 -0.03842 -0.0507 -0.03055 C -0.05278 -0.02268 -0.02084 -0.01667 -0.0132 -0.01481 C -0.00556 -0.01296 -0.02136 -0.02245 -0.00521 -0.01944 C 0.01093 -0.01643 0.06493 -0.00185 0.08333 0.00278 " pathEditMode="relative" rAng="0" ptsTypes="aaaaaaa">
                                      <p:cBhvr>
                                        <p:cTn id="39" dur="2000" fill="hold"/>
                                        <p:tgtEl>
                                          <p:spTgt spid="69720"/>
                                        </p:tgtEl>
                                        <p:attrNameLst>
                                          <p:attrName>ppt_x</p:attrName>
                                          <p:attrName>ppt_y</p:attrName>
                                        </p:attrNameLst>
                                      </p:cBhvr>
                                      <p:rCtr x="15" y="-32"/>
                                    </p:animMotion>
                                  </p:childTnLst>
                                  <p:subTnLst>
                                    <p:set>
                                      <p:cBhvr override="childStyle">
                                        <p:cTn dur="1" fill="hold" display="0" masterRel="nextClick" afterEffect="1"/>
                                        <p:tgtEl>
                                          <p:spTgt spid="69720"/>
                                        </p:tgtEl>
                                        <p:attrNameLst>
                                          <p:attrName>style.visibility</p:attrName>
                                        </p:attrNameLst>
                                      </p:cBhvr>
                                      <p:to>
                                        <p:strVal val="hidden"/>
                                      </p:to>
                                    </p:set>
                                  </p:subTnLst>
                                </p:cTn>
                              </p:par>
                              <p:par>
                                <p:cTn id="40" presetID="0" presetClass="path" presetSubtype="0" accel="50000" decel="50000" fill="hold" grpId="1" nodeType="withEffect">
                                  <p:stCondLst>
                                    <p:cond delay="0"/>
                                  </p:stCondLst>
                                  <p:childTnLst>
                                    <p:animMotion origin="layout" path="M 5.55112E-17 4.44444E-6 C -0.00729 0.0074 -0.03247 0.04467 -0.04375 0.04444 C -0.05503 0.04421 -0.06597 0.01157 -0.06771 -0.00139 C -0.06944 -0.01436 -0.06337 -0.02801 -0.05417 -0.03334 C -0.04497 -0.03866 -0.03385 -0.03612 -0.0125 -0.03334 C 0.00885 -0.03056 0.0559 -0.02014 0.07396 -0.01667 " pathEditMode="relative" rAng="0" ptsTypes="aaaaaa">
                                      <p:cBhvr>
                                        <p:cTn id="41" dur="2000" fill="hold"/>
                                        <p:tgtEl>
                                          <p:spTgt spid="69721"/>
                                        </p:tgtEl>
                                        <p:attrNameLst>
                                          <p:attrName>ppt_x</p:attrName>
                                          <p:attrName>ppt_y</p:attrName>
                                        </p:attrNameLst>
                                      </p:cBhvr>
                                      <p:rCtr x="2" y="3"/>
                                    </p:animMotion>
                                  </p:childTnLst>
                                  <p:subTnLst>
                                    <p:set>
                                      <p:cBhvr override="childStyle">
                                        <p:cTn dur="1" fill="hold" display="0" masterRel="nextClick" afterEffect="1"/>
                                        <p:tgtEl>
                                          <p:spTgt spid="69721"/>
                                        </p:tgtEl>
                                        <p:attrNameLst>
                                          <p:attrName>style.visibility</p:attrName>
                                        </p:attrNameLst>
                                      </p:cBhvr>
                                      <p:to>
                                        <p:strVal val="hidden"/>
                                      </p:to>
                                    </p:set>
                                  </p:subTnLst>
                                </p:cTn>
                              </p:par>
                              <p:par>
                                <p:cTn id="42" presetID="0" presetClass="path" presetSubtype="0" accel="50000" decel="50000" fill="hold" grpId="1" nodeType="withEffect">
                                  <p:stCondLst>
                                    <p:cond delay="0"/>
                                  </p:stCondLst>
                                  <p:childTnLst>
                                    <p:animMotion origin="layout" path="M 3.33333E-6 -4.44444E-6 C -0.00851 0.00348 -0.03941 0.02061 -0.0507 0.02037 C -0.06198 0.02014 -0.06719 0.00764 -0.06771 -0.00138 C -0.06823 -0.01041 -0.06285 -0.03518 -0.05417 -0.03333 C -0.04549 -0.03148 -0.03698 0.00695 -0.01563 0.00973 C 0.00573 0.0125 0.05538 -0.01111 0.07396 -0.01666 " pathEditMode="relative" rAng="0" ptsTypes="aaaaaa">
                                      <p:cBhvr>
                                        <p:cTn id="43" dur="2000" fill="hold"/>
                                        <p:tgtEl>
                                          <p:spTgt spid="69722"/>
                                        </p:tgtEl>
                                        <p:attrNameLst>
                                          <p:attrName>ppt_x</p:attrName>
                                          <p:attrName>ppt_y</p:attrName>
                                        </p:attrNameLst>
                                      </p:cBhvr>
                                      <p:rCtr x="3" y="-7"/>
                                    </p:animMotion>
                                  </p:childTnLst>
                                  <p:subTnLst>
                                    <p:set>
                                      <p:cBhvr override="childStyle">
                                        <p:cTn dur="1" fill="hold" display="0" masterRel="nextClick" afterEffect="1"/>
                                        <p:tgtEl>
                                          <p:spTgt spid="69722"/>
                                        </p:tgtEl>
                                        <p:attrNameLst>
                                          <p:attrName>style.visibility</p:attrName>
                                        </p:attrNameLst>
                                      </p:cBhvr>
                                      <p:to>
                                        <p:strVal val="hidden"/>
                                      </p:to>
                                    </p:set>
                                  </p:subTnLst>
                                </p:cTn>
                              </p:par>
                              <p:par>
                                <p:cTn id="44" presetID="0" presetClass="path" presetSubtype="0" accel="50000" decel="50000" fill="hold" grpId="1" nodeType="withEffect">
                                  <p:stCondLst>
                                    <p:cond delay="0"/>
                                  </p:stCondLst>
                                  <p:childTnLst>
                                    <p:animMotion origin="layout" path="M -3.33333E-6 -3.33333E-6 C 0.0092 -0.0199 0.02084 -0.04467 0.01875 -0.05416 C 0.01667 -0.06365 -0.00156 -0.05694 -0.0125 -0.0574 C -0.02343 -0.05787 -0.04809 -0.06319 -0.04687 -0.05694 C -0.04566 -0.05069 -0.02534 -0.02615 -0.0052 -0.01944 C 0.01493 -0.01273 0.04445 -0.01481 0.07396 -0.01666 " pathEditMode="relative" rAng="0" ptsTypes="aaaaaa">
                                      <p:cBhvr>
                                        <p:cTn id="45" dur="2000" fill="hold"/>
                                        <p:tgtEl>
                                          <p:spTgt spid="69723"/>
                                        </p:tgtEl>
                                        <p:attrNameLst>
                                          <p:attrName>ppt_x</p:attrName>
                                          <p:attrName>ppt_y</p:attrName>
                                        </p:attrNameLst>
                                      </p:cBhvr>
                                      <p:rCtr x="13" y="-32"/>
                                    </p:animMotion>
                                  </p:childTnLst>
                                  <p:subTnLst>
                                    <p:set>
                                      <p:cBhvr override="childStyle">
                                        <p:cTn dur="1" fill="hold" display="0" masterRel="nextClick" afterEffect="1"/>
                                        <p:tgtEl>
                                          <p:spTgt spid="69723"/>
                                        </p:tgtEl>
                                        <p:attrNameLst>
                                          <p:attrName>style.visibility</p:attrName>
                                        </p:attrNameLst>
                                      </p:cBhvr>
                                      <p:to>
                                        <p:strVal val="hidden"/>
                                      </p:to>
                                    </p:set>
                                  </p:sub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69726"/>
                                        </p:tgtEl>
                                        <p:attrNameLst>
                                          <p:attrName>style.visibility</p:attrName>
                                        </p:attrNameLst>
                                      </p:cBhvr>
                                      <p:to>
                                        <p:strVal val="visible"/>
                                      </p:to>
                                    </p:set>
                                    <p:animEffect transition="in" filter="fade">
                                      <p:cBhvr>
                                        <p:cTn id="49" dur="500"/>
                                        <p:tgtEl>
                                          <p:spTgt spid="697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727"/>
                                        </p:tgtEl>
                                        <p:attrNameLst>
                                          <p:attrName>style.visibility</p:attrName>
                                        </p:attrNameLst>
                                      </p:cBhvr>
                                      <p:to>
                                        <p:strVal val="visible"/>
                                      </p:to>
                                    </p:set>
                                    <p:animEffect transition="in" filter="fade">
                                      <p:cBhvr>
                                        <p:cTn id="52" dur="500"/>
                                        <p:tgtEl>
                                          <p:spTgt spid="697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9728"/>
                                        </p:tgtEl>
                                        <p:attrNameLst>
                                          <p:attrName>style.visibility</p:attrName>
                                        </p:attrNameLst>
                                      </p:cBhvr>
                                      <p:to>
                                        <p:strVal val="visible"/>
                                      </p:to>
                                    </p:set>
                                    <p:animEffect transition="in" filter="fade">
                                      <p:cBhvr>
                                        <p:cTn id="55" dur="500"/>
                                        <p:tgtEl>
                                          <p:spTgt spid="697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9729"/>
                                        </p:tgtEl>
                                        <p:attrNameLst>
                                          <p:attrName>style.visibility</p:attrName>
                                        </p:attrNameLst>
                                      </p:cBhvr>
                                      <p:to>
                                        <p:strVal val="visible"/>
                                      </p:to>
                                    </p:set>
                                    <p:animEffect transition="in" filter="fade">
                                      <p:cBhvr>
                                        <p:cTn id="58" dur="500"/>
                                        <p:tgtEl>
                                          <p:spTgt spid="697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9730"/>
                                        </p:tgtEl>
                                        <p:attrNameLst>
                                          <p:attrName>style.visibility</p:attrName>
                                        </p:attrNameLst>
                                      </p:cBhvr>
                                      <p:to>
                                        <p:strVal val="visible"/>
                                      </p:to>
                                    </p:set>
                                    <p:animEffect transition="in" filter="fade">
                                      <p:cBhvr>
                                        <p:cTn id="61" dur="500"/>
                                        <p:tgtEl>
                                          <p:spTgt spid="697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9731"/>
                                        </p:tgtEl>
                                        <p:attrNameLst>
                                          <p:attrName>style.visibility</p:attrName>
                                        </p:attrNameLst>
                                      </p:cBhvr>
                                      <p:to>
                                        <p:strVal val="visible"/>
                                      </p:to>
                                    </p:set>
                                    <p:animEffect transition="in" filter="fade">
                                      <p:cBhvr>
                                        <p:cTn id="64" dur="500"/>
                                        <p:tgtEl>
                                          <p:spTgt spid="697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9732"/>
                                        </p:tgtEl>
                                        <p:attrNameLst>
                                          <p:attrName>style.visibility</p:attrName>
                                        </p:attrNameLst>
                                      </p:cBhvr>
                                      <p:to>
                                        <p:strVal val="visible"/>
                                      </p:to>
                                    </p:set>
                                    <p:animEffect transition="in" filter="fade">
                                      <p:cBhvr>
                                        <p:cTn id="67" dur="500"/>
                                        <p:tgtEl>
                                          <p:spTgt spid="697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9733"/>
                                        </p:tgtEl>
                                        <p:attrNameLst>
                                          <p:attrName>style.visibility</p:attrName>
                                        </p:attrNameLst>
                                      </p:cBhvr>
                                      <p:to>
                                        <p:strVal val="visible"/>
                                      </p:to>
                                    </p:set>
                                    <p:animEffect transition="in" filter="fade">
                                      <p:cBhvr>
                                        <p:cTn id="70" dur="500"/>
                                        <p:tgtEl>
                                          <p:spTgt spid="697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9734"/>
                                        </p:tgtEl>
                                        <p:attrNameLst>
                                          <p:attrName>style.visibility</p:attrName>
                                        </p:attrNameLst>
                                      </p:cBhvr>
                                      <p:to>
                                        <p:strVal val="visible"/>
                                      </p:to>
                                    </p:set>
                                    <p:animEffect transition="in" filter="fade">
                                      <p:cBhvr>
                                        <p:cTn id="73" dur="500"/>
                                        <p:tgtEl>
                                          <p:spTgt spid="697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9735"/>
                                        </p:tgtEl>
                                        <p:attrNameLst>
                                          <p:attrName>style.visibility</p:attrName>
                                        </p:attrNameLst>
                                      </p:cBhvr>
                                      <p:to>
                                        <p:strVal val="visible"/>
                                      </p:to>
                                    </p:set>
                                    <p:animEffect transition="in" filter="fade">
                                      <p:cBhvr>
                                        <p:cTn id="76" dur="500"/>
                                        <p:tgtEl>
                                          <p:spTgt spid="697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9736"/>
                                        </p:tgtEl>
                                        <p:attrNameLst>
                                          <p:attrName>style.visibility</p:attrName>
                                        </p:attrNameLst>
                                      </p:cBhvr>
                                      <p:to>
                                        <p:strVal val="visible"/>
                                      </p:to>
                                    </p:set>
                                    <p:animEffect transition="in" filter="fade">
                                      <p:cBhvr>
                                        <p:cTn id="79" dur="500"/>
                                        <p:tgtEl>
                                          <p:spTgt spid="697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9737"/>
                                        </p:tgtEl>
                                        <p:attrNameLst>
                                          <p:attrName>style.visibility</p:attrName>
                                        </p:attrNameLst>
                                      </p:cBhvr>
                                      <p:to>
                                        <p:strVal val="visible"/>
                                      </p:to>
                                    </p:set>
                                    <p:animEffect transition="in" filter="fade">
                                      <p:cBhvr>
                                        <p:cTn id="82" dur="500"/>
                                        <p:tgtEl>
                                          <p:spTgt spid="69737"/>
                                        </p:tgtEl>
                                      </p:cBhvr>
                                    </p:animEffect>
                                  </p:childTnLst>
                                </p:cTn>
                              </p:par>
                              <p:par>
                                <p:cTn id="83" presetID="0" presetClass="path" presetSubtype="0" accel="50000" decel="50000" fill="hold" grpId="1" nodeType="withEffect">
                                  <p:stCondLst>
                                    <p:cond delay="0"/>
                                  </p:stCondLst>
                                  <p:childTnLst>
                                    <p:animMotion origin="layout" path="M 0.00226 -0.00533 C 0.00782 -0.0132 0.01372 -0.02269 0.02032 -0.02292 C 0.02691 -0.02315 0.0349 -0.00787 0.04184 -0.00718 C 0.04879 -0.00648 0.05521 -0.01921 0.06198 -0.01829 C 0.06875 -0.01736 0.07639 -0.00162 0.08282 -0.00162 C 0.08924 -0.00162 0.09323 -0.01806 0.10018 -0.01829 C 0.10712 -0.01852 0.11841 -0.00347 0.12448 -0.00347 C 0.13056 -0.00347 0.13125 -0.01852 0.13698 -0.01829 C 0.14271 -0.01806 0.15243 -0.00116 0.15851 -0.00162 C 0.16459 -0.00209 0.16684 -0.02176 0.17379 -0.02107 C 0.18073 -0.02037 0.19306 0.00185 0.20018 0.00301 C 0.20729 0.00416 0.2099 -0.01412 0.21615 -0.01459 C 0.2224 -0.01505 0.23177 0.00046 0.23768 0.00023 C 0.24358 1.85185E-6 0.24931 -0.01366 0.25157 -0.01644 " pathEditMode="relative" rAng="0" ptsTypes="aaaaaaaaaaaaaa">
                                      <p:cBhvr>
                                        <p:cTn id="84" dur="10000" fill="hold"/>
                                        <p:tgtEl>
                                          <p:spTgt spid="69732"/>
                                        </p:tgtEl>
                                        <p:attrNameLst>
                                          <p:attrName>ppt_x</p:attrName>
                                          <p:attrName>ppt_y</p:attrName>
                                        </p:attrNameLst>
                                      </p:cBhvr>
                                      <p:rCtr x="125" y="-4"/>
                                    </p:animMotion>
                                  </p:childTnLst>
                                  <p:subTnLst>
                                    <p:set>
                                      <p:cBhvr override="childStyle">
                                        <p:cTn dur="1" fill="hold" display="0" masterRel="nextClick" afterEffect="1"/>
                                        <p:tgtEl>
                                          <p:spTgt spid="69732"/>
                                        </p:tgtEl>
                                        <p:attrNameLst>
                                          <p:attrName>style.visibility</p:attrName>
                                        </p:attrNameLst>
                                      </p:cBhvr>
                                      <p:to>
                                        <p:strVal val="hidden"/>
                                      </p:to>
                                    </p:set>
                                  </p:subTnLst>
                                </p:cTn>
                              </p:par>
                              <p:par>
                                <p:cTn id="85" presetID="0" presetClass="path" presetSubtype="0" accel="50000" decel="50000" fill="hold" grpId="1" nodeType="withEffect">
                                  <p:stCondLst>
                                    <p:cond delay="0"/>
                                  </p:stCondLst>
                                  <p:childTnLst>
                                    <p:animMotion origin="layout" path="M 0.00225 -0.00532 C 0.00781 -0.0132 0.01371 -0.02269 0.02031 -0.02292 C 0.02691 -0.02315 0.03489 -0.00787 0.04184 -0.00718 C 0.04878 -0.00648 0.0552 -0.01921 0.06198 -0.01829 C 0.06875 -0.01736 0.07639 -0.00162 0.08281 -0.00162 C 0.08923 -0.00162 0.09323 -0.01806 0.10017 -0.01829 C 0.10711 -0.01852 0.1184 -0.00347 0.12448 -0.00347 C 0.13055 -0.00347 0.13125 -0.01852 0.13698 -0.01829 C 0.1427 -0.01806 0.15243 -0.00116 0.1585 -0.00162 C 0.16458 -0.00208 0.16684 -0.02176 0.17378 -0.02107 C 0.18073 -0.02037 0.19305 0.00185 0.20017 0.00301 C 0.20729 0.00417 0.20989 -0.01412 0.21614 -0.01458 C 0.22239 -0.01505 0.23177 0.00046 0.23767 0.00023 C 0.24357 7.40741E-7 0.2493 -0.01366 0.25156 -0.01644 " pathEditMode="relative" rAng="0" ptsTypes="aaaaaaaaaaaaaa">
                                      <p:cBhvr>
                                        <p:cTn id="86" dur="10000" fill="hold"/>
                                        <p:tgtEl>
                                          <p:spTgt spid="69733"/>
                                        </p:tgtEl>
                                        <p:attrNameLst>
                                          <p:attrName>ppt_x</p:attrName>
                                          <p:attrName>ppt_y</p:attrName>
                                        </p:attrNameLst>
                                      </p:cBhvr>
                                      <p:rCtr x="125" y="-4"/>
                                    </p:animMotion>
                                  </p:childTnLst>
                                  <p:subTnLst>
                                    <p:set>
                                      <p:cBhvr override="childStyle">
                                        <p:cTn dur="1" fill="hold" display="0" masterRel="nextClick" afterEffect="1"/>
                                        <p:tgtEl>
                                          <p:spTgt spid="69733"/>
                                        </p:tgtEl>
                                        <p:attrNameLst>
                                          <p:attrName>style.visibility</p:attrName>
                                        </p:attrNameLst>
                                      </p:cBhvr>
                                      <p:to>
                                        <p:strVal val="hidden"/>
                                      </p:to>
                                    </p:set>
                                  </p:subTnLst>
                                </p:cTn>
                              </p:par>
                              <p:par>
                                <p:cTn id="87" presetID="0" presetClass="path" presetSubtype="0" accel="50000" decel="50000" fill="hold" grpId="1" nodeType="withEffect">
                                  <p:stCondLst>
                                    <p:cond delay="0"/>
                                  </p:stCondLst>
                                  <p:childTnLst>
                                    <p:animMotion origin="layout" path="M 0.00226 -0.00532 C 0.00781 -0.0132 0.01372 -0.02269 0.02031 -0.02292 C 0.02691 -0.02315 0.0349 -0.00787 0.04184 -0.00718 C 0.04878 -0.00648 0.05521 -0.01921 0.06198 -0.01829 C 0.06875 -0.01736 0.07639 -0.00162 0.08281 -0.00162 C 0.08924 -0.00162 0.09323 -0.01806 0.10017 -0.01829 C 0.10712 -0.01852 0.1184 -0.00347 0.12448 -0.00347 C 0.13056 -0.00347 0.13125 -0.01852 0.13698 -0.01829 C 0.14271 -0.01806 0.15243 -0.00116 0.15851 -0.00162 C 0.16458 -0.00208 0.16684 -0.02176 0.17378 -0.02107 C 0.18073 -0.02037 0.19306 0.00185 0.20017 0.00301 C 0.20729 0.00417 0.2099 -0.01412 0.21615 -0.01458 C 0.2224 -0.01505 0.23403 -0.00232 0.23767 0.00023 " pathEditMode="relative" rAng="0" ptsTypes="aaaaaaaaaaaaa">
                                      <p:cBhvr>
                                        <p:cTn id="88" dur="10000" fill="hold"/>
                                        <p:tgtEl>
                                          <p:spTgt spid="69734"/>
                                        </p:tgtEl>
                                        <p:attrNameLst>
                                          <p:attrName>ppt_x</p:attrName>
                                          <p:attrName>ppt_y</p:attrName>
                                        </p:attrNameLst>
                                      </p:cBhvr>
                                      <p:rCtr x="118" y="-4"/>
                                    </p:animMotion>
                                  </p:childTnLst>
                                  <p:subTnLst>
                                    <p:set>
                                      <p:cBhvr override="childStyle">
                                        <p:cTn dur="1" fill="hold" display="0" masterRel="nextClick" afterEffect="1"/>
                                        <p:tgtEl>
                                          <p:spTgt spid="69734"/>
                                        </p:tgtEl>
                                        <p:attrNameLst>
                                          <p:attrName>style.visibility</p:attrName>
                                        </p:attrNameLst>
                                      </p:cBhvr>
                                      <p:to>
                                        <p:strVal val="hidden"/>
                                      </p:to>
                                    </p:set>
                                  </p:subTnLst>
                                </p:cTn>
                              </p:par>
                              <p:par>
                                <p:cTn id="89" presetID="0" presetClass="path" presetSubtype="0" accel="50000" decel="50000" fill="hold" grpId="1" nodeType="withEffect">
                                  <p:stCondLst>
                                    <p:cond delay="0"/>
                                  </p:stCondLst>
                                  <p:childTnLst>
                                    <p:animMotion origin="layout" path="M 0.00226 -0.00532 C 0.00781 -0.01319 0.01372 -0.02268 0.02031 -0.02292 C 0.02691 -0.02315 0.0349 -0.00787 0.04184 -0.00718 C 0.04878 -0.00648 0.05521 -0.01921 0.06198 -0.01829 C 0.06875 -0.01736 0.07639 -0.00162 0.08281 -0.00162 C 0.08924 -0.00162 0.09323 -0.01806 0.10017 -0.01829 C 0.10712 -0.01852 0.1184 -0.00347 0.12448 -0.00347 C 0.13056 -0.00347 0.13125 -0.01852 0.13698 -0.01829 C 0.14271 -0.01806 0.15243 -0.00116 0.15851 -0.00162 C 0.16458 -0.00208 0.16684 -0.02176 0.17378 -0.02106 C 0.18073 -0.02037 0.19306 0.00185 0.20017 0.00301 C 0.20729 0.00417 0.2099 -0.01412 0.21615 -0.01458 C 0.2224 -0.01505 0.23177 0.00046 0.23767 0.00023 C 0.24358 -3.7037E-7 0.24514 -0.0162 0.25156 -0.01643 C 0.25799 -0.01667 0.27187 -0.00324 0.27587 -0.00069 " pathEditMode="relative" rAng="0" ptsTypes="aaaaaaaaaaaaaaa">
                                      <p:cBhvr>
                                        <p:cTn id="90" dur="10000" fill="hold"/>
                                        <p:tgtEl>
                                          <p:spTgt spid="69735"/>
                                        </p:tgtEl>
                                        <p:attrNameLst>
                                          <p:attrName>ppt_x</p:attrName>
                                          <p:attrName>ppt_y</p:attrName>
                                        </p:attrNameLst>
                                      </p:cBhvr>
                                      <p:rCtr x="137" y="-4"/>
                                    </p:animMotion>
                                  </p:childTnLst>
                                  <p:subTnLst>
                                    <p:set>
                                      <p:cBhvr override="childStyle">
                                        <p:cTn dur="1" fill="hold" display="0" masterRel="nextClick" afterEffect="1"/>
                                        <p:tgtEl>
                                          <p:spTgt spid="69735"/>
                                        </p:tgtEl>
                                        <p:attrNameLst>
                                          <p:attrName>style.visibility</p:attrName>
                                        </p:attrNameLst>
                                      </p:cBhvr>
                                      <p:to>
                                        <p:strVal val="hidden"/>
                                      </p:to>
                                    </p:set>
                                  </p:subTnLst>
                                </p:cTn>
                              </p:par>
                              <p:par>
                                <p:cTn id="91" presetID="0" presetClass="path" presetSubtype="0" accel="50000" decel="50000" fill="hold" grpId="1" nodeType="withEffect">
                                  <p:stCondLst>
                                    <p:cond delay="0"/>
                                  </p:stCondLst>
                                  <p:childTnLst>
                                    <p:animMotion origin="layout" path="M 0.00225 -0.00532 C 0.00781 -0.01319 0.01371 -0.02268 0.02031 -0.02292 C 0.02691 -0.02315 0.03489 -0.00787 0.04184 -0.00717 C 0.04878 -0.00648 0.0552 -0.01921 0.06198 -0.01829 C 0.06875 -0.01736 0.07639 -0.00162 0.08281 -0.00162 C 0.08923 -0.00162 0.09323 -0.01805 0.10017 -0.01829 C 0.10711 -0.01852 0.1184 -0.00347 0.12448 -0.00347 C 0.13055 -0.00347 0.13125 -0.01852 0.13698 -0.01829 C 0.1427 -0.01805 0.15243 -0.00116 0.1585 -0.00162 C 0.16458 -0.00208 0.16684 -0.02176 0.17378 -0.02106 C 0.18073 -0.02037 0.19305 0.00185 0.20017 0.00301 C 0.20729 0.00417 0.20989 -0.01412 0.21614 -0.01458 C 0.22239 -0.01504 0.23177 0.00046 0.23767 0.00023 C 0.24357 -1.48148E-6 0.24757 -0.01296 0.25156 -0.01643 C 0.25555 -0.01991 0.25937 -0.01944 0.26145 -0.02037 " pathEditMode="relative" rAng="0" ptsTypes="aaaaaaaaaaaaaaa">
                                      <p:cBhvr>
                                        <p:cTn id="92" dur="10000" fill="hold"/>
                                        <p:tgtEl>
                                          <p:spTgt spid="69736"/>
                                        </p:tgtEl>
                                        <p:attrNameLst>
                                          <p:attrName>ppt_x</p:attrName>
                                          <p:attrName>ppt_y</p:attrName>
                                        </p:attrNameLst>
                                      </p:cBhvr>
                                      <p:rCtr x="130" y="-4"/>
                                    </p:animMotion>
                                  </p:childTnLst>
                                  <p:subTnLst>
                                    <p:set>
                                      <p:cBhvr override="childStyle">
                                        <p:cTn dur="1" fill="hold" display="0" masterRel="nextClick" afterEffect="1"/>
                                        <p:tgtEl>
                                          <p:spTgt spid="69736"/>
                                        </p:tgtEl>
                                        <p:attrNameLst>
                                          <p:attrName>style.visibility</p:attrName>
                                        </p:attrNameLst>
                                      </p:cBhvr>
                                      <p:to>
                                        <p:strVal val="hidden"/>
                                      </p:to>
                                    </p:set>
                                  </p:subTnLst>
                                </p:cTn>
                              </p:par>
                              <p:par>
                                <p:cTn id="93" presetID="0" presetClass="path" presetSubtype="0" accel="50000" decel="50000" fill="hold" grpId="1" nodeType="withEffect">
                                  <p:stCondLst>
                                    <p:cond delay="0"/>
                                  </p:stCondLst>
                                  <p:childTnLst>
                                    <p:animMotion origin="layout" path="M 0.00225 -0.00533 C 0.00781 -0.0132 0.01371 -0.02269 0.02031 -0.02292 C 0.02691 -0.02315 0.03489 -0.00787 0.04184 -0.00718 C 0.04878 -0.00648 0.0552 -0.01922 0.06198 -0.01829 C 0.06875 -0.01736 0.07639 -0.00162 0.08281 -0.00162 C 0.08923 -0.00162 0.09323 -0.01806 0.10017 -0.01829 C 0.10711 -0.01852 0.1184 -0.00348 0.12448 -0.00348 C 0.13055 -0.00348 0.13125 -0.01852 0.13698 -0.01829 C 0.1427 -0.01806 0.15243 -0.00116 0.1585 -0.00162 C 0.16458 -0.00209 0.16684 -0.02176 0.17378 -0.02107 C 0.18073 -0.02037 0.19305 0.00185 0.20017 0.00301 C 0.20729 0.00416 0.20989 -0.01412 0.21614 -0.01459 C 0.22239 -0.01505 0.2309 -0.00162 0.23767 0.00023 C 0.24444 0.00208 0.2526 -0.00232 0.25642 -0.00301 " pathEditMode="relative" rAng="0" ptsTypes="aaaaaaaaaaaaaa">
                                      <p:cBhvr>
                                        <p:cTn id="94" dur="10000" fill="hold"/>
                                        <p:tgtEl>
                                          <p:spTgt spid="69737"/>
                                        </p:tgtEl>
                                        <p:attrNameLst>
                                          <p:attrName>ppt_x</p:attrName>
                                          <p:attrName>ppt_y</p:attrName>
                                        </p:attrNameLst>
                                      </p:cBhvr>
                                      <p:rCtr x="127" y="-4"/>
                                    </p:animMotion>
                                  </p:childTnLst>
                                  <p:subTnLst>
                                    <p:set>
                                      <p:cBhvr override="childStyle">
                                        <p:cTn dur="1" fill="hold" display="0" masterRel="nextClick" afterEffect="1"/>
                                        <p:tgtEl>
                                          <p:spTgt spid="69737"/>
                                        </p:tgtEl>
                                        <p:attrNameLst>
                                          <p:attrName>style.visibility</p:attrName>
                                        </p:attrNameLst>
                                      </p:cBhvr>
                                      <p:to>
                                        <p:strVal val="hidden"/>
                                      </p:to>
                                    </p:set>
                                  </p:subTnLst>
                                </p:cTn>
                              </p:par>
                              <p:par>
                                <p:cTn id="95" presetID="0" presetClass="path" presetSubtype="0" accel="50000" decel="50000" fill="hold" grpId="1" nodeType="withEffect">
                                  <p:stCondLst>
                                    <p:cond delay="0"/>
                                  </p:stCondLst>
                                  <p:childTnLst>
                                    <p:animMotion origin="layout" path="M 0.00225 -0.00533 C 0.00781 -0.0132 0.01371 -0.02269 0.02031 -0.02292 C 0.02691 -0.02315 0.03489 -0.00787 0.04184 -0.00718 C 0.04878 -0.00648 0.0552 -0.01921 0.06198 -0.01829 C 0.06875 -0.01736 0.07639 -0.00162 0.08281 -0.00162 C 0.08923 -0.00162 0.09323 -0.01806 0.10017 -0.01829 C 0.10711 -0.01852 0.1184 -0.00347 0.12448 -0.00347 C 0.13055 -0.00347 0.13125 -0.01852 0.13698 -0.01829 C 0.1427 -0.01806 0.15243 -0.00116 0.1585 -0.00162 C 0.16458 -0.00209 0.16684 -0.02176 0.17378 -0.02107 C 0.18073 -0.02037 0.19305 0.00185 0.20017 0.00301 C 0.20729 0.00416 0.20989 -0.01412 0.21614 -0.01459 C 0.22239 -0.01505 0.23177 0.00046 0.23767 0.00023 C 0.24357 1.85185E-6 0.24514 -0.01621 0.25156 -0.01644 C 0.25798 -0.01667 0.26823 0.00069 0.27586 -0.0007 C 0.2835 -0.00209 0.29132 -0.02269 0.29739 -0.02477 C 0.30347 -0.02685 0.30902 -0.01551 0.31215 -0.01296 " pathEditMode="relative" rAng="0" ptsTypes="aaaaaaaaaaaaaaaaa">
                                      <p:cBhvr>
                                        <p:cTn id="96" dur="10000" fill="hold"/>
                                        <p:tgtEl>
                                          <p:spTgt spid="69726"/>
                                        </p:tgtEl>
                                        <p:attrNameLst>
                                          <p:attrName>ppt_x</p:attrName>
                                          <p:attrName>ppt_y</p:attrName>
                                        </p:attrNameLst>
                                      </p:cBhvr>
                                      <p:rCtr x="155" y="-6"/>
                                    </p:animMotion>
                                  </p:childTnLst>
                                  <p:subTnLst>
                                    <p:set>
                                      <p:cBhvr override="childStyle">
                                        <p:cTn dur="1" fill="hold" display="0" masterRel="nextClick" afterEffect="1"/>
                                        <p:tgtEl>
                                          <p:spTgt spid="69726"/>
                                        </p:tgtEl>
                                        <p:attrNameLst>
                                          <p:attrName>style.visibility</p:attrName>
                                        </p:attrNameLst>
                                      </p:cBhvr>
                                      <p:to>
                                        <p:strVal val="hidden"/>
                                      </p:to>
                                    </p:set>
                                  </p:subTnLst>
                                </p:cTn>
                              </p:par>
                              <p:par>
                                <p:cTn id="97" presetID="0" presetClass="path" presetSubtype="0" accel="50000" decel="50000" fill="hold" grpId="1" nodeType="withEffect">
                                  <p:stCondLst>
                                    <p:cond delay="0"/>
                                  </p:stCondLst>
                                  <p:childTnLst>
                                    <p:animMotion origin="layout" path="M 2.77778E-7 7.40741E-7 C 0.00556 -0.00787 0.01146 -0.01736 0.01806 -0.01759 C 0.02465 -0.01782 0.03264 -0.00255 0.03958 -0.00185 C 0.04653 -0.00116 0.05295 -0.01389 0.05972 -0.01296 C 0.06649 -0.01204 0.07413 0.0037 0.08056 0.0037 C 0.08698 0.0037 0.09097 -0.01273 0.09792 -0.01296 C 0.10486 -0.0132 0.11615 0.00185 0.12222 0.00185 C 0.1283 0.00185 0.12899 -0.0132 0.13472 -0.01296 C 0.14045 -0.01273 0.15017 0.00417 0.15625 0.0037 C 0.16233 0.00324 0.16458 -0.01644 0.17153 -0.01574 C 0.17847 -0.01505 0.1908 0.00718 0.19792 0.00833 C 0.20503 0.00949 0.20764 -0.0088 0.21389 -0.00926 C 0.22014 -0.00972 0.22951 0.00579 0.23542 0.00555 C 0.24132 0.00532 0.24288 -0.01088 0.24931 -0.01111 C 0.25573 -0.01134 0.26597 0.00602 0.27361 0.00463 C 0.28125 0.00324 0.29149 -0.01551 0.29514 -0.01945 " pathEditMode="relative" rAng="0" ptsTypes="aaaaaaaaaaaaaaaa">
                                      <p:cBhvr>
                                        <p:cTn id="98" dur="10000" fill="hold"/>
                                        <p:tgtEl>
                                          <p:spTgt spid="69727"/>
                                        </p:tgtEl>
                                        <p:attrNameLst>
                                          <p:attrName>ppt_x</p:attrName>
                                          <p:attrName>ppt_y</p:attrName>
                                        </p:attrNameLst>
                                      </p:cBhvr>
                                      <p:rCtr x="148" y="-5"/>
                                    </p:animMotion>
                                  </p:childTnLst>
                                  <p:subTnLst>
                                    <p:set>
                                      <p:cBhvr override="childStyle">
                                        <p:cTn dur="1" fill="hold" display="0" masterRel="nextClick" afterEffect="1"/>
                                        <p:tgtEl>
                                          <p:spTgt spid="69727"/>
                                        </p:tgtEl>
                                        <p:attrNameLst>
                                          <p:attrName>style.visibility</p:attrName>
                                        </p:attrNameLst>
                                      </p:cBhvr>
                                      <p:to>
                                        <p:strVal val="hidden"/>
                                      </p:to>
                                    </p:set>
                                  </p:subTnLst>
                                </p:cTn>
                              </p:par>
                              <p:par>
                                <p:cTn id="99" presetID="0" presetClass="path" presetSubtype="0" accel="50000" decel="50000" fill="hold" grpId="1" nodeType="withEffect">
                                  <p:stCondLst>
                                    <p:cond delay="0"/>
                                  </p:stCondLst>
                                  <p:childTnLst>
                                    <p:animMotion origin="layout" path="M 0.00226 -0.00532 C 0.00782 -0.0132 0.01372 -0.02269 0.02032 -0.02292 C 0.02691 -0.02315 0.0349 -0.00787 0.04184 -0.00718 C 0.04879 -0.00648 0.05521 -0.01921 0.06198 -0.01829 C 0.06875 -0.01736 0.07639 -0.00162 0.08282 -0.00162 C 0.08924 -0.00162 0.09323 -0.01806 0.10018 -0.01829 C 0.10712 -0.01852 0.11841 -0.00347 0.12448 -0.00347 C 0.13056 -0.00347 0.13125 -0.01852 0.13698 -0.01829 C 0.14271 -0.01806 0.15243 -0.00116 0.15851 -0.00162 C 0.16459 -0.00208 0.16684 -0.02176 0.17379 -0.02107 C 0.18073 -0.02037 0.19306 0.00185 0.20018 0.00301 C 0.2073 0.00417 0.2099 -0.01412 0.21615 -0.01458 C 0.2224 -0.01505 0.23177 0.00046 0.23768 0.00023 C 0.24358 7.40741E-7 0.24514 -0.0162 0.25157 -0.01644 C 0.25799 -0.01667 0.27188 -0.00324 0.27587 -0.0007 " pathEditMode="relative" rAng="0" ptsTypes="aaaaaaaaaaaaaaa">
                                      <p:cBhvr>
                                        <p:cTn id="100" dur="10000" fill="hold"/>
                                        <p:tgtEl>
                                          <p:spTgt spid="69728"/>
                                        </p:tgtEl>
                                        <p:attrNameLst>
                                          <p:attrName>ppt_x</p:attrName>
                                          <p:attrName>ppt_y</p:attrName>
                                        </p:attrNameLst>
                                      </p:cBhvr>
                                      <p:rCtr x="137" y="-4"/>
                                    </p:animMotion>
                                  </p:childTnLst>
                                  <p:subTnLst>
                                    <p:set>
                                      <p:cBhvr override="childStyle">
                                        <p:cTn dur="1" fill="hold" display="0" masterRel="nextClick" afterEffect="1"/>
                                        <p:tgtEl>
                                          <p:spTgt spid="69728"/>
                                        </p:tgtEl>
                                        <p:attrNameLst>
                                          <p:attrName>style.visibility</p:attrName>
                                        </p:attrNameLst>
                                      </p:cBhvr>
                                      <p:to>
                                        <p:strVal val="hidden"/>
                                      </p:to>
                                    </p:set>
                                  </p:subTnLst>
                                </p:cTn>
                              </p:par>
                              <p:par>
                                <p:cTn id="101" presetID="0" presetClass="path" presetSubtype="0" accel="50000" decel="50000" fill="hold" grpId="1" nodeType="withEffect">
                                  <p:stCondLst>
                                    <p:cond delay="0"/>
                                  </p:stCondLst>
                                  <p:childTnLst>
                                    <p:animMotion origin="layout" path="M 0.00226 -0.00532 C 0.00782 -0.01319 0.01372 -0.02268 0.02032 -0.02292 C 0.02691 -0.02315 0.0349 -0.00787 0.04184 -0.00718 C 0.04879 -0.00648 0.05521 -0.01921 0.06198 -0.01829 C 0.06875 -0.01736 0.07639 -0.00162 0.08282 -0.00162 C 0.08924 -0.00162 0.09323 -0.01806 0.10018 -0.01829 C 0.10712 -0.01852 0.11841 -0.00347 0.12448 -0.00347 C 0.13056 -0.00347 0.13125 -0.01852 0.13698 -0.01829 C 0.14271 -0.01806 0.15243 -0.00116 0.15851 -0.00162 C 0.16459 -0.00208 0.16684 -0.02176 0.17379 -0.02106 C 0.18073 -0.02037 0.19306 0.00185 0.20018 0.00301 C 0.20729 0.00417 0.2099 -0.01412 0.21615 -0.01458 C 0.2224 -0.01505 0.23177 0.00046 0.23768 0.00023 C 0.24358 -3.7037E-7 0.24514 -0.0162 0.25157 -0.01643 C 0.25799 -0.01667 0.26823 0.00069 0.27587 -0.00069 C 0.28351 -0.00208 0.2908 -0.02153 0.2974 -0.02477 C 0.304 -0.02801 0.31146 -0.02083 0.31511 -0.01991 " pathEditMode="relative" rAng="0" ptsTypes="aaaaaaaaaaaaaaaaa">
                                      <p:cBhvr>
                                        <p:cTn id="102" dur="10000" fill="hold"/>
                                        <p:tgtEl>
                                          <p:spTgt spid="69729"/>
                                        </p:tgtEl>
                                        <p:attrNameLst>
                                          <p:attrName>ppt_x</p:attrName>
                                          <p:attrName>ppt_y</p:attrName>
                                        </p:attrNameLst>
                                      </p:cBhvr>
                                      <p:rCtr x="156" y="-7"/>
                                    </p:animMotion>
                                  </p:childTnLst>
                                  <p:subTnLst>
                                    <p:set>
                                      <p:cBhvr override="childStyle">
                                        <p:cTn dur="1" fill="hold" display="0" masterRel="nextClick" afterEffect="1"/>
                                        <p:tgtEl>
                                          <p:spTgt spid="69729"/>
                                        </p:tgtEl>
                                        <p:attrNameLst>
                                          <p:attrName>style.visibility</p:attrName>
                                        </p:attrNameLst>
                                      </p:cBhvr>
                                      <p:to>
                                        <p:strVal val="hidden"/>
                                      </p:to>
                                    </p:set>
                                  </p:subTnLst>
                                </p:cTn>
                              </p:par>
                              <p:par>
                                <p:cTn id="103" presetID="0" presetClass="path" presetSubtype="0" accel="50000" decel="50000" fill="hold" grpId="1" nodeType="withEffect">
                                  <p:stCondLst>
                                    <p:cond delay="0"/>
                                  </p:stCondLst>
                                  <p:childTnLst>
                                    <p:animMotion origin="layout" path="M 0.00226 -0.00532 C 0.00781 -0.01319 0.01372 -0.02268 0.02031 -0.02292 C 0.02691 -0.02315 0.0349 -0.00787 0.04184 -0.00717 C 0.04878 -0.00648 0.05521 -0.01921 0.06198 -0.01829 C 0.06875 -0.01736 0.07639 -0.00162 0.08281 -0.00162 C 0.08924 -0.00162 0.09323 -0.01805 0.10017 -0.01829 C 0.10712 -0.01852 0.1184 -0.00347 0.12448 -0.00347 C 0.13056 -0.00347 0.13125 -0.01852 0.13698 -0.01829 C 0.14271 -0.01805 0.15243 -0.00116 0.15851 -0.00162 C 0.16458 -0.00208 0.16684 -0.02176 0.17378 -0.02106 C 0.18073 -0.02037 0.19306 0.00185 0.20017 0.00301 C 0.20729 0.00417 0.2099 -0.01412 0.21615 -0.01458 C 0.2224 -0.01504 0.23177 0.00046 0.23767 0.00023 C 0.24358 -1.48148E-6 0.24514 -0.0162 0.25156 -0.01643 C 0.25799 -0.01667 0.26823 0.0007 0.27587 -0.00069 C 0.28351 -0.00208 0.29375 -0.02083 0.2974 -0.02477 " pathEditMode="relative" rAng="0" ptsTypes="aaaaaaaaaaaaaaaa">
                                      <p:cBhvr>
                                        <p:cTn id="104" dur="10000" fill="hold"/>
                                        <p:tgtEl>
                                          <p:spTgt spid="69730"/>
                                        </p:tgtEl>
                                        <p:attrNameLst>
                                          <p:attrName>ppt_x</p:attrName>
                                          <p:attrName>ppt_y</p:attrName>
                                        </p:attrNameLst>
                                      </p:cBhvr>
                                      <p:rCtr x="148" y="-5"/>
                                    </p:animMotion>
                                  </p:childTnLst>
                                  <p:subTnLst>
                                    <p:set>
                                      <p:cBhvr override="childStyle">
                                        <p:cTn dur="1" fill="hold" display="0" masterRel="nextClick" afterEffect="1"/>
                                        <p:tgtEl>
                                          <p:spTgt spid="69730"/>
                                        </p:tgtEl>
                                        <p:attrNameLst>
                                          <p:attrName>style.visibility</p:attrName>
                                        </p:attrNameLst>
                                      </p:cBhvr>
                                      <p:to>
                                        <p:strVal val="hidden"/>
                                      </p:to>
                                    </p:set>
                                  </p:subTnLst>
                                </p:cTn>
                              </p:par>
                              <p:par>
                                <p:cTn id="105" presetID="0" presetClass="path" presetSubtype="0" accel="50000" decel="50000" fill="hold" grpId="1" nodeType="withEffect">
                                  <p:stCondLst>
                                    <p:cond delay="0"/>
                                  </p:stCondLst>
                                  <p:childTnLst>
                                    <p:animMotion origin="layout" path="M 0.00226 -0.00533 C 0.00781 -0.0132 0.01372 -0.02269 0.02031 -0.02292 C 0.02691 -0.02315 0.0349 -0.00787 0.04184 -0.00718 C 0.04878 -0.00648 0.05521 -0.01922 0.06198 -0.01829 C 0.06875 -0.01736 0.07639 -0.00162 0.08281 -0.00162 C 0.08924 -0.00162 0.09323 -0.01806 0.10017 -0.01829 C 0.10712 -0.01852 0.1184 -0.00348 0.12448 -0.00348 C 0.13056 -0.00348 0.13125 -0.01852 0.13698 -0.01829 C 0.14271 -0.01806 0.15243 -0.00116 0.15851 -0.00162 C 0.16458 -0.00209 0.16684 -0.02176 0.17378 -0.02107 C 0.18073 -0.02037 0.19306 0.00185 0.20017 0.00301 C 0.20729 0.00416 0.2099 -0.01412 0.21615 -0.01459 C 0.2224 -0.01505 0.23177 0.00046 0.23767 0.00023 C 0.24358 2.96296E-6 0.24514 -0.01621 0.25156 -0.01644 C 0.25799 -0.01667 0.26719 -0.00371 0.27587 -0.0007 C 0.28455 0.00231 0.29757 0.00115 0.3033 0.00162 " pathEditMode="relative" rAng="0" ptsTypes="aaaaaaaaaaaaaaaa">
                                      <p:cBhvr>
                                        <p:cTn id="106" dur="10000" fill="hold"/>
                                        <p:tgtEl>
                                          <p:spTgt spid="69731"/>
                                        </p:tgtEl>
                                        <p:attrNameLst>
                                          <p:attrName>ppt_x</p:attrName>
                                          <p:attrName>ppt_y</p:attrName>
                                        </p:attrNameLst>
                                      </p:cBhvr>
                                      <p:rCtr x="151" y="-4"/>
                                    </p:animMotion>
                                  </p:childTnLst>
                                  <p:subTnLst>
                                    <p:set>
                                      <p:cBhvr override="childStyle">
                                        <p:cTn dur="1" fill="hold" display="0" masterRel="nextClick" afterEffect="1"/>
                                        <p:tgtEl>
                                          <p:spTgt spid="69731"/>
                                        </p:tgtEl>
                                        <p:attrNameLst>
                                          <p:attrName>style.visibility</p:attrName>
                                        </p:attrNameLst>
                                      </p:cBhvr>
                                      <p:to>
                                        <p:strVal val="hidden"/>
                                      </p:to>
                                    </p:set>
                                  </p:subTnLst>
                                </p:cTn>
                              </p:par>
                              <p:par>
                                <p:cTn id="107" presetID="10" presetClass="entr" presetSubtype="0" fill="hold" grpId="1" nodeType="withEffect">
                                  <p:stCondLst>
                                    <p:cond delay="0"/>
                                  </p:stCondLst>
                                  <p:childTnLst>
                                    <p:set>
                                      <p:cBhvr>
                                        <p:cTn id="108" dur="1" fill="hold">
                                          <p:stCondLst>
                                            <p:cond delay="0"/>
                                          </p:stCondLst>
                                        </p:cTn>
                                        <p:tgtEl>
                                          <p:spTgt spid="69738"/>
                                        </p:tgtEl>
                                        <p:attrNameLst>
                                          <p:attrName>style.visibility</p:attrName>
                                        </p:attrNameLst>
                                      </p:cBhvr>
                                      <p:to>
                                        <p:strVal val="visible"/>
                                      </p:to>
                                    </p:set>
                                    <p:animEffect transition="in" filter="fade">
                                      <p:cBhvr>
                                        <p:cTn id="109" dur="500"/>
                                        <p:tgtEl>
                                          <p:spTgt spid="6973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9739"/>
                                        </p:tgtEl>
                                        <p:attrNameLst>
                                          <p:attrName>style.visibility</p:attrName>
                                        </p:attrNameLst>
                                      </p:cBhvr>
                                      <p:to>
                                        <p:strVal val="visible"/>
                                      </p:to>
                                    </p:set>
                                    <p:animEffect transition="in" filter="fade">
                                      <p:cBhvr>
                                        <p:cTn id="112" dur="500"/>
                                        <p:tgtEl>
                                          <p:spTgt spid="697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9740"/>
                                        </p:tgtEl>
                                        <p:attrNameLst>
                                          <p:attrName>style.visibility</p:attrName>
                                        </p:attrNameLst>
                                      </p:cBhvr>
                                      <p:to>
                                        <p:strVal val="visible"/>
                                      </p:to>
                                    </p:set>
                                    <p:animEffect transition="in" filter="fade">
                                      <p:cBhvr>
                                        <p:cTn id="115" dur="500"/>
                                        <p:tgtEl>
                                          <p:spTgt spid="6974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9741"/>
                                        </p:tgtEl>
                                        <p:attrNameLst>
                                          <p:attrName>style.visibility</p:attrName>
                                        </p:attrNameLst>
                                      </p:cBhvr>
                                      <p:to>
                                        <p:strVal val="visible"/>
                                      </p:to>
                                    </p:set>
                                    <p:animEffect transition="in" filter="fade">
                                      <p:cBhvr>
                                        <p:cTn id="118" dur="500"/>
                                        <p:tgtEl>
                                          <p:spTgt spid="6974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9742"/>
                                        </p:tgtEl>
                                        <p:attrNameLst>
                                          <p:attrName>style.visibility</p:attrName>
                                        </p:attrNameLst>
                                      </p:cBhvr>
                                      <p:to>
                                        <p:strVal val="visible"/>
                                      </p:to>
                                    </p:set>
                                    <p:animEffect transition="in" filter="fade">
                                      <p:cBhvr>
                                        <p:cTn id="121" dur="500"/>
                                        <p:tgtEl>
                                          <p:spTgt spid="69742"/>
                                        </p:tgtEl>
                                      </p:cBhvr>
                                    </p:animEffect>
                                  </p:childTnLst>
                                </p:cTn>
                              </p:par>
                              <p:par>
                                <p:cTn id="122" presetID="0" presetClass="path" presetSubtype="0" repeatCount="3000" accel="50000" decel="50000" fill="hold" grpId="0" nodeType="withEffect">
                                  <p:stCondLst>
                                    <p:cond delay="0"/>
                                  </p:stCondLst>
                                  <p:childTnLst>
                                    <p:animMotion origin="layout" path="M 3.33333E-6 3.33333E-6 L 3.33333E-6 -0.1 " pathEditMode="relative" rAng="0" ptsTypes="AA">
                                      <p:cBhvr>
                                        <p:cTn id="123" dur="3000" fill="hold"/>
                                        <p:tgtEl>
                                          <p:spTgt spid="69738"/>
                                        </p:tgtEl>
                                        <p:attrNameLst>
                                          <p:attrName>ppt_x</p:attrName>
                                          <p:attrName>ppt_y</p:attrName>
                                        </p:attrNameLst>
                                      </p:cBhvr>
                                      <p:rCtr x="0" y="-50"/>
                                    </p:animMotion>
                                  </p:childTnLst>
                                  <p:subTnLst>
                                    <p:set>
                                      <p:cBhvr override="childStyle">
                                        <p:cTn dur="1" fill="hold" display="0" masterRel="nextClick" afterEffect="1"/>
                                        <p:tgtEl>
                                          <p:spTgt spid="69738"/>
                                        </p:tgtEl>
                                        <p:attrNameLst>
                                          <p:attrName>style.visibility</p:attrName>
                                        </p:attrNameLst>
                                      </p:cBhvr>
                                      <p:to>
                                        <p:strVal val="hidden"/>
                                      </p:to>
                                    </p:set>
                                  </p:subTnLst>
                                </p:cTn>
                              </p:par>
                              <p:par>
                                <p:cTn id="124" presetID="0" presetClass="path" presetSubtype="0" repeatCount="3000" accel="50000" decel="50000" fill="hold" grpId="1" nodeType="withEffect">
                                  <p:stCondLst>
                                    <p:cond delay="0"/>
                                  </p:stCondLst>
                                  <p:childTnLst>
                                    <p:animMotion origin="layout" path="M 3.33333E-6 3.33333E-6 L 3.33333E-6 -0.13334 " pathEditMode="relative" rAng="0" ptsTypes="AA">
                                      <p:cBhvr>
                                        <p:cTn id="125" dur="3000" fill="hold"/>
                                        <p:tgtEl>
                                          <p:spTgt spid="69739"/>
                                        </p:tgtEl>
                                        <p:attrNameLst>
                                          <p:attrName>ppt_x</p:attrName>
                                          <p:attrName>ppt_y</p:attrName>
                                        </p:attrNameLst>
                                      </p:cBhvr>
                                      <p:rCtr x="0" y="-67"/>
                                    </p:animMotion>
                                  </p:childTnLst>
                                  <p:subTnLst>
                                    <p:set>
                                      <p:cBhvr override="childStyle">
                                        <p:cTn dur="1" fill="hold" display="0" masterRel="nextClick" afterEffect="1"/>
                                        <p:tgtEl>
                                          <p:spTgt spid="69739"/>
                                        </p:tgtEl>
                                        <p:attrNameLst>
                                          <p:attrName>style.visibility</p:attrName>
                                        </p:attrNameLst>
                                      </p:cBhvr>
                                      <p:to>
                                        <p:strVal val="hidden"/>
                                      </p:to>
                                    </p:set>
                                  </p:subTnLst>
                                </p:cTn>
                              </p:par>
                              <p:par>
                                <p:cTn id="126" presetID="0" presetClass="path" presetSubtype="0" repeatCount="3000" accel="50000" decel="50000" fill="hold" grpId="1" nodeType="withEffect">
                                  <p:stCondLst>
                                    <p:cond delay="0"/>
                                  </p:stCondLst>
                                  <p:childTnLst>
                                    <p:animMotion origin="layout" path="M -3.33333E-6 1.11111E-6 L -3.33333E-6 -0.12222 " pathEditMode="relative" rAng="0" ptsTypes="AA">
                                      <p:cBhvr>
                                        <p:cTn id="127" dur="3000" fill="hold"/>
                                        <p:tgtEl>
                                          <p:spTgt spid="69740"/>
                                        </p:tgtEl>
                                        <p:attrNameLst>
                                          <p:attrName>ppt_x</p:attrName>
                                          <p:attrName>ppt_y</p:attrName>
                                        </p:attrNameLst>
                                      </p:cBhvr>
                                      <p:rCtr x="0" y="-61"/>
                                    </p:animMotion>
                                  </p:childTnLst>
                                  <p:subTnLst>
                                    <p:set>
                                      <p:cBhvr override="childStyle">
                                        <p:cTn dur="1" fill="hold" display="0" masterRel="nextClick" afterEffect="1"/>
                                        <p:tgtEl>
                                          <p:spTgt spid="69740"/>
                                        </p:tgtEl>
                                        <p:attrNameLst>
                                          <p:attrName>style.visibility</p:attrName>
                                        </p:attrNameLst>
                                      </p:cBhvr>
                                      <p:to>
                                        <p:strVal val="hidden"/>
                                      </p:to>
                                    </p:set>
                                  </p:subTnLst>
                                </p:cTn>
                              </p:par>
                              <p:par>
                                <p:cTn id="128" presetID="0" presetClass="path" presetSubtype="0" repeatCount="3000" accel="50000" decel="50000" fill="hold" grpId="1" nodeType="withEffect">
                                  <p:stCondLst>
                                    <p:cond delay="0"/>
                                  </p:stCondLst>
                                  <p:childTnLst>
                                    <p:animMotion origin="layout" path="M -0.02916 -0.00277 L -0.02916 -0.11388 " pathEditMode="relative" rAng="0" ptsTypes="AA">
                                      <p:cBhvr>
                                        <p:cTn id="129" dur="3000" fill="hold"/>
                                        <p:tgtEl>
                                          <p:spTgt spid="69741"/>
                                        </p:tgtEl>
                                        <p:attrNameLst>
                                          <p:attrName>ppt_x</p:attrName>
                                          <p:attrName>ppt_y</p:attrName>
                                        </p:attrNameLst>
                                      </p:cBhvr>
                                      <p:rCtr x="0" y="-56"/>
                                    </p:animMotion>
                                  </p:childTnLst>
                                  <p:subTnLst>
                                    <p:set>
                                      <p:cBhvr override="childStyle">
                                        <p:cTn dur="1" fill="hold" display="0" masterRel="nextClick" afterEffect="1"/>
                                        <p:tgtEl>
                                          <p:spTgt spid="69741"/>
                                        </p:tgtEl>
                                        <p:attrNameLst>
                                          <p:attrName>style.visibility</p:attrName>
                                        </p:attrNameLst>
                                      </p:cBhvr>
                                      <p:to>
                                        <p:strVal val="hidden"/>
                                      </p:to>
                                    </p:set>
                                  </p:subTnLst>
                                </p:cTn>
                              </p:par>
                              <p:par>
                                <p:cTn id="130" presetID="0" presetClass="path" presetSubtype="0" repeatCount="3000" accel="50000" decel="50000" fill="hold" grpId="1" nodeType="withEffect">
                                  <p:stCondLst>
                                    <p:cond delay="0"/>
                                  </p:stCondLst>
                                  <p:childTnLst>
                                    <p:animMotion origin="layout" path="M 3.33333E-6 1.11022E-16 L -0.00417 -0.14444 " pathEditMode="relative" rAng="0" ptsTypes="AA">
                                      <p:cBhvr>
                                        <p:cTn id="131" dur="3000" fill="hold"/>
                                        <p:tgtEl>
                                          <p:spTgt spid="69742"/>
                                        </p:tgtEl>
                                        <p:attrNameLst>
                                          <p:attrName>ppt_x</p:attrName>
                                          <p:attrName>ppt_y</p:attrName>
                                        </p:attrNameLst>
                                      </p:cBhvr>
                                      <p:rCtr x="-2" y="-72"/>
                                    </p:animMotion>
                                  </p:childTnLst>
                                  <p:subTnLst>
                                    <p:set>
                                      <p:cBhvr override="childStyle">
                                        <p:cTn dur="1" fill="hold" display="0" masterRel="nextClick" afterEffect="1"/>
                                        <p:tgtEl>
                                          <p:spTgt spid="69742"/>
                                        </p:tgtEl>
                                        <p:attrNameLst>
                                          <p:attrName>style.visibility</p:attrName>
                                        </p:attrNameLst>
                                      </p:cBhvr>
                                      <p:to>
                                        <p:strVal val="hidden"/>
                                      </p:to>
                                    </p:set>
                                  </p:subTnLst>
                                </p:cTn>
                              </p:par>
                              <p:par>
                                <p:cTn id="132" presetID="22" presetClass="entr" presetSubtype="4" repeatCount="3000" fill="hold" nodeType="with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wipe(down)">
                                      <p:cBhvr>
                                        <p:cTn id="134" dur="2000"/>
                                        <p:tgtEl>
                                          <p:spTgt spid="4"/>
                                        </p:tgtEl>
                                      </p:cBhvr>
                                    </p:animEffect>
                                  </p:childTnLst>
                                </p:cTn>
                              </p:par>
                              <p:par>
                                <p:cTn id="135" presetID="22" presetClass="entr" presetSubtype="4" repeatCount="3000" fill="hold" nodeType="withEffect">
                                  <p:stCondLst>
                                    <p:cond delay="0"/>
                                  </p:stCondLst>
                                  <p:childTnLst>
                                    <p:set>
                                      <p:cBhvr>
                                        <p:cTn id="136" dur="1" fill="hold">
                                          <p:stCondLst>
                                            <p:cond delay="0"/>
                                          </p:stCondLst>
                                        </p:cTn>
                                        <p:tgtEl>
                                          <p:spTgt spid="6"/>
                                        </p:tgtEl>
                                        <p:attrNameLst>
                                          <p:attrName>style.visibility</p:attrName>
                                        </p:attrNameLst>
                                      </p:cBhvr>
                                      <p:to>
                                        <p:strVal val="visible"/>
                                      </p:to>
                                    </p:set>
                                    <p:animEffect transition="in" filter="wipe(down)">
                                      <p:cBhvr>
                                        <p:cTn id="137" dur="2000"/>
                                        <p:tgtEl>
                                          <p:spTgt spid="6"/>
                                        </p:tgtEl>
                                      </p:cBhvr>
                                    </p:animEffect>
                                  </p:childTnLst>
                                </p:cTn>
                              </p:par>
                              <p:par>
                                <p:cTn id="138" presetID="22" presetClass="entr" presetSubtype="8" fill="hold" grpId="0" nodeType="withEffect">
                                  <p:stCondLst>
                                    <p:cond delay="3800"/>
                                  </p:stCondLst>
                                  <p:childTnLst>
                                    <p:set>
                                      <p:cBhvr>
                                        <p:cTn id="139" dur="1" fill="hold">
                                          <p:stCondLst>
                                            <p:cond delay="0"/>
                                          </p:stCondLst>
                                        </p:cTn>
                                        <p:tgtEl>
                                          <p:spTgt spid="69692"/>
                                        </p:tgtEl>
                                        <p:attrNameLst>
                                          <p:attrName>style.visibility</p:attrName>
                                        </p:attrNameLst>
                                      </p:cBhvr>
                                      <p:to>
                                        <p:strVal val="visible"/>
                                      </p:to>
                                    </p:set>
                                    <p:animEffect transition="in" filter="wipe(left)">
                                      <p:cBhvr>
                                        <p:cTn id="140" dur="500"/>
                                        <p:tgtEl>
                                          <p:spTgt spid="69692"/>
                                        </p:tgtEl>
                                      </p:cBhvr>
                                    </p:animEffect>
                                  </p:childTnLst>
                                </p:cTn>
                              </p:par>
                              <p:par>
                                <p:cTn id="141" presetID="22" presetClass="entr" presetSubtype="4" fill="hold" grpId="0" nodeType="withEffect">
                                  <p:stCondLst>
                                    <p:cond delay="3800"/>
                                  </p:stCondLst>
                                  <p:childTnLst>
                                    <p:set>
                                      <p:cBhvr>
                                        <p:cTn id="142" dur="1" fill="hold">
                                          <p:stCondLst>
                                            <p:cond delay="0"/>
                                          </p:stCondLst>
                                        </p:cTn>
                                        <p:tgtEl>
                                          <p:spTgt spid="69695"/>
                                        </p:tgtEl>
                                        <p:attrNameLst>
                                          <p:attrName>style.visibility</p:attrName>
                                        </p:attrNameLst>
                                      </p:cBhvr>
                                      <p:to>
                                        <p:strVal val="visible"/>
                                      </p:to>
                                    </p:set>
                                    <p:animEffect transition="in" filter="wipe(down)">
                                      <p:cBhvr>
                                        <p:cTn id="143" dur="500"/>
                                        <p:tgtEl>
                                          <p:spTgt spid="69695"/>
                                        </p:tgtEl>
                                      </p:cBhvr>
                                    </p:animEffect>
                                  </p:childTnLst>
                                </p:cTn>
                              </p:par>
                              <p:par>
                                <p:cTn id="144" presetID="22" presetClass="entr" presetSubtype="2" fill="hold" grpId="0" nodeType="withEffect">
                                  <p:stCondLst>
                                    <p:cond delay="3800"/>
                                  </p:stCondLst>
                                  <p:childTnLst>
                                    <p:set>
                                      <p:cBhvr>
                                        <p:cTn id="145" dur="1" fill="hold">
                                          <p:stCondLst>
                                            <p:cond delay="0"/>
                                          </p:stCondLst>
                                        </p:cTn>
                                        <p:tgtEl>
                                          <p:spTgt spid="69693"/>
                                        </p:tgtEl>
                                        <p:attrNameLst>
                                          <p:attrName>style.visibility</p:attrName>
                                        </p:attrNameLst>
                                      </p:cBhvr>
                                      <p:to>
                                        <p:strVal val="visible"/>
                                      </p:to>
                                    </p:set>
                                    <p:animEffect transition="in" filter="wipe(right)">
                                      <p:cBhvr>
                                        <p:cTn id="146" dur="500"/>
                                        <p:tgtEl>
                                          <p:spTgt spid="69693"/>
                                        </p:tgtEl>
                                      </p:cBhvr>
                                    </p:animEffect>
                                  </p:childTnLst>
                                </p:cTn>
                              </p:par>
                              <p:par>
                                <p:cTn id="147" presetID="22" presetClass="entr" presetSubtype="1" fill="hold" grpId="0" nodeType="withEffect">
                                  <p:stCondLst>
                                    <p:cond delay="3800"/>
                                  </p:stCondLst>
                                  <p:childTnLst>
                                    <p:set>
                                      <p:cBhvr>
                                        <p:cTn id="148" dur="1" fill="hold">
                                          <p:stCondLst>
                                            <p:cond delay="0"/>
                                          </p:stCondLst>
                                        </p:cTn>
                                        <p:tgtEl>
                                          <p:spTgt spid="69694"/>
                                        </p:tgtEl>
                                        <p:attrNameLst>
                                          <p:attrName>style.visibility</p:attrName>
                                        </p:attrNameLst>
                                      </p:cBhvr>
                                      <p:to>
                                        <p:strVal val="visible"/>
                                      </p:to>
                                    </p:set>
                                    <p:animEffect transition="in" filter="wipe(up)">
                                      <p:cBhvr>
                                        <p:cTn id="149" dur="500"/>
                                        <p:tgtEl>
                                          <p:spTgt spid="69694"/>
                                        </p:tgtEl>
                                      </p:cBhvr>
                                    </p:animEffect>
                                  </p:childTnLst>
                                </p:cTn>
                              </p:par>
                              <p:par>
                                <p:cTn id="150" presetID="0" presetClass="path" presetSubtype="0" repeatCount="7000" accel="50000" decel="50000" fill="hold" grpId="1" nodeType="withEffect">
                                  <p:stCondLst>
                                    <p:cond delay="3800"/>
                                  </p:stCondLst>
                                  <p:childTnLst>
                                    <p:animMotion origin="layout" path="M 0.0 -6.35838E-7 L 0.42917 -6.35838E-7 " pathEditMode="relative" rAng="0" ptsTypes="AA">
                                      <p:cBhvr>
                                        <p:cTn id="151" dur="1000" fill="hold"/>
                                        <p:tgtEl>
                                          <p:spTgt spid="69692"/>
                                        </p:tgtEl>
                                        <p:attrNameLst>
                                          <p:attrName>ppt_x</p:attrName>
                                          <p:attrName>ppt_y</p:attrName>
                                        </p:attrNameLst>
                                      </p:cBhvr>
                                      <p:rCtr x="215" y="0"/>
                                    </p:animMotion>
                                  </p:childTnLst>
                                </p:cTn>
                              </p:par>
                              <p:par>
                                <p:cTn id="152" presetID="0" presetClass="path" presetSubtype="0" repeatCount="7000" accel="50000" decel="50000" fill="hold" grpId="1" nodeType="withEffect">
                                  <p:stCondLst>
                                    <p:cond delay="3800"/>
                                  </p:stCondLst>
                                  <p:childTnLst>
                                    <p:animMotion origin="layout" path="M 1.11022E-16 7.39884E-6 L 1.11022E-16 -0.18866 " pathEditMode="relative" ptsTypes="AA">
                                      <p:cBhvr>
                                        <p:cTn id="153" dur="1000" fill="hold"/>
                                        <p:tgtEl>
                                          <p:spTgt spid="69695"/>
                                        </p:tgtEl>
                                        <p:attrNameLst>
                                          <p:attrName>ppt_x</p:attrName>
                                          <p:attrName>ppt_y</p:attrName>
                                        </p:attrNameLst>
                                      </p:cBhvr>
                                    </p:animMotion>
                                  </p:childTnLst>
                                </p:cTn>
                              </p:par>
                              <p:par>
                                <p:cTn id="154" presetID="0" presetClass="path" presetSubtype="0" repeatCount="7000" accel="50000" decel="50000" fill="hold" grpId="1" nodeType="withEffect">
                                  <p:stCondLst>
                                    <p:cond delay="3800"/>
                                  </p:stCondLst>
                                  <p:childTnLst>
                                    <p:animMotion origin="layout" path="M 3.33333E-6 4.68208E-6 L -0.40833 4.68208E-6 " pathEditMode="relative" ptsTypes="AA">
                                      <p:cBhvr>
                                        <p:cTn id="155" dur="1000" fill="hold"/>
                                        <p:tgtEl>
                                          <p:spTgt spid="69693"/>
                                        </p:tgtEl>
                                        <p:attrNameLst>
                                          <p:attrName>ppt_x</p:attrName>
                                          <p:attrName>ppt_y</p:attrName>
                                        </p:attrNameLst>
                                      </p:cBhvr>
                                    </p:animMotion>
                                  </p:childTnLst>
                                </p:cTn>
                              </p:par>
                              <p:par>
                                <p:cTn id="156" presetID="0" presetClass="path" presetSubtype="0" repeatCount="7000" accel="50000" decel="50000" fill="hold" grpId="1" nodeType="withEffect">
                                  <p:stCondLst>
                                    <p:cond delay="3800"/>
                                  </p:stCondLst>
                                  <p:childTnLst>
                                    <p:animMotion origin="layout" path="M 5.55112E-17 0.02774 L 5.55112E-17 0.14983 " pathEditMode="relative" rAng="0" ptsTypes="AA">
                                      <p:cBhvr>
                                        <p:cTn id="157" dur="1000" fill="hold"/>
                                        <p:tgtEl>
                                          <p:spTgt spid="69694"/>
                                        </p:tgtEl>
                                        <p:attrNameLst>
                                          <p:attrName>ppt_x</p:attrName>
                                          <p:attrName>ppt_y</p:attrName>
                                        </p:attrNameLst>
                                      </p:cBhvr>
                                      <p:rCtr x="0" y="61"/>
                                    </p:animMotion>
                                  </p:childTnLst>
                                </p:cTn>
                              </p:par>
                              <p:par>
                                <p:cTn id="158" presetID="22" presetClass="entr" presetSubtype="4" repeatCount="2000" fill="hold" nodeType="withEffect">
                                  <p:stCondLst>
                                    <p:cond delay="3800"/>
                                  </p:stCondLst>
                                  <p:childTnLst>
                                    <p:set>
                                      <p:cBhvr>
                                        <p:cTn id="159" dur="1" fill="hold">
                                          <p:stCondLst>
                                            <p:cond delay="0"/>
                                          </p:stCondLst>
                                        </p:cTn>
                                        <p:tgtEl>
                                          <p:spTgt spid="5"/>
                                        </p:tgtEl>
                                        <p:attrNameLst>
                                          <p:attrName>style.visibility</p:attrName>
                                        </p:attrNameLst>
                                      </p:cBhvr>
                                      <p:to>
                                        <p:strVal val="visible"/>
                                      </p:to>
                                    </p:set>
                                    <p:animEffect transition="in" filter="wipe(down)">
                                      <p:cBhvr>
                                        <p:cTn id="160" dur="3000"/>
                                        <p:tgtEl>
                                          <p:spTgt spid="5"/>
                                        </p:tgtEl>
                                      </p:cBhvr>
                                    </p:animEffect>
                                  </p:childTnLst>
                                </p:cTn>
                              </p:par>
                              <p:par>
                                <p:cTn id="161" presetID="22" presetClass="entr" presetSubtype="4" repeatCount="2000" fill="hold" nodeType="withEffect">
                                  <p:stCondLst>
                                    <p:cond delay="3800"/>
                                  </p:stCondLst>
                                  <p:childTnLst>
                                    <p:set>
                                      <p:cBhvr>
                                        <p:cTn id="162" dur="1" fill="hold">
                                          <p:stCondLst>
                                            <p:cond delay="0"/>
                                          </p:stCondLst>
                                        </p:cTn>
                                        <p:tgtEl>
                                          <p:spTgt spid="7"/>
                                        </p:tgtEl>
                                        <p:attrNameLst>
                                          <p:attrName>style.visibility</p:attrName>
                                        </p:attrNameLst>
                                      </p:cBhvr>
                                      <p:to>
                                        <p:strVal val="visible"/>
                                      </p:to>
                                    </p:set>
                                    <p:animEffect transition="in" filter="wipe(down)">
                                      <p:cBhvr>
                                        <p:cTn id="163" dur="3000"/>
                                        <p:tgtEl>
                                          <p:spTgt spid="7"/>
                                        </p:tgtEl>
                                      </p:cBhvr>
                                    </p:animEffect>
                                  </p:childTnLst>
                                </p:cTn>
                              </p:par>
                            </p:childTnLst>
                          </p:cTn>
                        </p:par>
                        <p:par>
                          <p:cTn id="164" fill="hold">
                            <p:stCondLst>
                              <p:cond delay="16800"/>
                            </p:stCondLst>
                            <p:childTnLst>
                              <p:par>
                                <p:cTn id="165" presetID="10" presetClass="entr" presetSubtype="0" fill="hold" grpId="0" nodeType="afterEffect">
                                  <p:stCondLst>
                                    <p:cond delay="0"/>
                                  </p:stCondLst>
                                  <p:childTnLst>
                                    <p:set>
                                      <p:cBhvr>
                                        <p:cTn id="166" dur="1" fill="hold">
                                          <p:stCondLst>
                                            <p:cond delay="0"/>
                                          </p:stCondLst>
                                        </p:cTn>
                                        <p:tgtEl>
                                          <p:spTgt spid="69743"/>
                                        </p:tgtEl>
                                        <p:attrNameLst>
                                          <p:attrName>style.visibility</p:attrName>
                                        </p:attrNameLst>
                                      </p:cBhvr>
                                      <p:to>
                                        <p:strVal val="visible"/>
                                      </p:to>
                                    </p:set>
                                    <p:animEffect transition="in" filter="fade">
                                      <p:cBhvr>
                                        <p:cTn id="167" dur="500"/>
                                        <p:tgtEl>
                                          <p:spTgt spid="6974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9744"/>
                                        </p:tgtEl>
                                        <p:attrNameLst>
                                          <p:attrName>style.visibility</p:attrName>
                                        </p:attrNameLst>
                                      </p:cBhvr>
                                      <p:to>
                                        <p:strVal val="visible"/>
                                      </p:to>
                                    </p:set>
                                    <p:animEffect transition="in" filter="fade">
                                      <p:cBhvr>
                                        <p:cTn id="170" dur="500"/>
                                        <p:tgtEl>
                                          <p:spTgt spid="6974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9746"/>
                                        </p:tgtEl>
                                        <p:attrNameLst>
                                          <p:attrName>style.visibility</p:attrName>
                                        </p:attrNameLst>
                                      </p:cBhvr>
                                      <p:to>
                                        <p:strVal val="visible"/>
                                      </p:to>
                                    </p:set>
                                    <p:animEffect transition="in" filter="fade">
                                      <p:cBhvr>
                                        <p:cTn id="173" dur="500"/>
                                        <p:tgtEl>
                                          <p:spTgt spid="69746"/>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9745"/>
                                        </p:tgtEl>
                                        <p:attrNameLst>
                                          <p:attrName>style.visibility</p:attrName>
                                        </p:attrNameLst>
                                      </p:cBhvr>
                                      <p:to>
                                        <p:strVal val="visible"/>
                                      </p:to>
                                    </p:set>
                                    <p:animEffect transition="in" filter="fade">
                                      <p:cBhvr>
                                        <p:cTn id="176" dur="500"/>
                                        <p:tgtEl>
                                          <p:spTgt spid="69745"/>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9747"/>
                                        </p:tgtEl>
                                        <p:attrNameLst>
                                          <p:attrName>style.visibility</p:attrName>
                                        </p:attrNameLst>
                                      </p:cBhvr>
                                      <p:to>
                                        <p:strVal val="visible"/>
                                      </p:to>
                                    </p:set>
                                    <p:animEffect transition="in" filter="fade">
                                      <p:cBhvr>
                                        <p:cTn id="179" dur="500"/>
                                        <p:tgtEl>
                                          <p:spTgt spid="69747"/>
                                        </p:tgtEl>
                                      </p:cBhvr>
                                    </p:animEffect>
                                  </p:childTnLst>
                                </p:cTn>
                              </p:par>
                              <p:par>
                                <p:cTn id="180" presetID="10" presetClass="entr" presetSubtype="0" fill="hold" grpId="1" nodeType="withEffect">
                                  <p:stCondLst>
                                    <p:cond delay="0"/>
                                  </p:stCondLst>
                                  <p:childTnLst>
                                    <p:set>
                                      <p:cBhvr>
                                        <p:cTn id="181" dur="1" fill="hold">
                                          <p:stCondLst>
                                            <p:cond delay="0"/>
                                          </p:stCondLst>
                                        </p:cTn>
                                        <p:tgtEl>
                                          <p:spTgt spid="69750"/>
                                        </p:tgtEl>
                                        <p:attrNameLst>
                                          <p:attrName>style.visibility</p:attrName>
                                        </p:attrNameLst>
                                      </p:cBhvr>
                                      <p:to>
                                        <p:strVal val="visible"/>
                                      </p:to>
                                    </p:set>
                                    <p:animEffect transition="in" filter="fade">
                                      <p:cBhvr>
                                        <p:cTn id="182" dur="500"/>
                                        <p:tgtEl>
                                          <p:spTgt spid="69750"/>
                                        </p:tgtEl>
                                      </p:cBhvr>
                                    </p:animEffect>
                                  </p:childTnLst>
                                </p:cTn>
                              </p:par>
                              <p:par>
                                <p:cTn id="183" presetID="10" presetClass="entr" presetSubtype="0" fill="hold" grpId="1" nodeType="withEffect">
                                  <p:stCondLst>
                                    <p:cond delay="0"/>
                                  </p:stCondLst>
                                  <p:childTnLst>
                                    <p:set>
                                      <p:cBhvr>
                                        <p:cTn id="184" dur="1" fill="hold">
                                          <p:stCondLst>
                                            <p:cond delay="0"/>
                                          </p:stCondLst>
                                        </p:cTn>
                                        <p:tgtEl>
                                          <p:spTgt spid="69751"/>
                                        </p:tgtEl>
                                        <p:attrNameLst>
                                          <p:attrName>style.visibility</p:attrName>
                                        </p:attrNameLst>
                                      </p:cBhvr>
                                      <p:to>
                                        <p:strVal val="visible"/>
                                      </p:to>
                                    </p:set>
                                    <p:animEffect transition="in" filter="fade">
                                      <p:cBhvr>
                                        <p:cTn id="185" dur="500"/>
                                        <p:tgtEl>
                                          <p:spTgt spid="69751"/>
                                        </p:tgtEl>
                                      </p:cBhvr>
                                    </p:animEffect>
                                  </p:childTnLst>
                                </p:cTn>
                              </p:par>
                              <p:par>
                                <p:cTn id="186" presetID="0" presetClass="path" presetSubtype="0" repeatCount="2000" accel="50000" decel="50000" fill="hold" grpId="0" nodeType="withEffect">
                                  <p:stCondLst>
                                    <p:cond delay="0"/>
                                  </p:stCondLst>
                                  <p:childTnLst>
                                    <p:animMotion origin="layout" path="M 3.33333E-6 1.11111E-6 L 3.33333E-6 -0.08333 " pathEditMode="relative" rAng="0" ptsTypes="AA">
                                      <p:cBhvr>
                                        <p:cTn id="187" dur="2000" fill="hold"/>
                                        <p:tgtEl>
                                          <p:spTgt spid="69751"/>
                                        </p:tgtEl>
                                        <p:attrNameLst>
                                          <p:attrName>ppt_x</p:attrName>
                                          <p:attrName>ppt_y</p:attrName>
                                        </p:attrNameLst>
                                      </p:cBhvr>
                                      <p:rCtr x="0" y="-42"/>
                                    </p:animMotion>
                                  </p:childTnLst>
                                  <p:subTnLst>
                                    <p:set>
                                      <p:cBhvr override="childStyle">
                                        <p:cTn dur="1" fill="hold" display="0" masterRel="sameClick" afterEffect="1">
                                          <p:stCondLst>
                                            <p:cond evt="end" delay="0">
                                              <p:tn val="186"/>
                                            </p:cond>
                                          </p:stCondLst>
                                        </p:cTn>
                                        <p:tgtEl>
                                          <p:spTgt spid="69751"/>
                                        </p:tgtEl>
                                        <p:attrNameLst>
                                          <p:attrName>style.visibility</p:attrName>
                                        </p:attrNameLst>
                                      </p:cBhvr>
                                      <p:to>
                                        <p:strVal val="hidden"/>
                                      </p:to>
                                    </p:set>
                                  </p:subTnLst>
                                </p:cTn>
                              </p:par>
                              <p:par>
                                <p:cTn id="188" presetID="0" presetClass="path" presetSubtype="0" repeatCount="3000" accel="50000" decel="50000" fill="hold" grpId="0" nodeType="withEffect">
                                  <p:stCondLst>
                                    <p:cond delay="0"/>
                                  </p:stCondLst>
                                  <p:childTnLst>
                                    <p:animMotion origin="layout" path="M 3.33333E-6 1.11111E-6 L 3.33333E-6 -0.08333 " pathEditMode="relative" rAng="0" ptsTypes="AA">
                                      <p:cBhvr>
                                        <p:cTn id="189" dur="2000" fill="hold"/>
                                        <p:tgtEl>
                                          <p:spTgt spid="69750"/>
                                        </p:tgtEl>
                                        <p:attrNameLst>
                                          <p:attrName>ppt_x</p:attrName>
                                          <p:attrName>ppt_y</p:attrName>
                                        </p:attrNameLst>
                                      </p:cBhvr>
                                      <p:rCtr x="0" y="-42"/>
                                    </p:animMotion>
                                  </p:childTnLst>
                                  <p:subTnLst>
                                    <p:set>
                                      <p:cBhvr override="childStyle">
                                        <p:cTn dur="1" fill="hold" display="0" masterRel="nextClick" afterEffect="1"/>
                                        <p:tgtEl>
                                          <p:spTgt spid="69750"/>
                                        </p:tgtEl>
                                        <p:attrNameLst>
                                          <p:attrName>style.visibility</p:attrName>
                                        </p:attrNameLst>
                                      </p:cBhvr>
                                      <p:to>
                                        <p:strVal val="hidden"/>
                                      </p:to>
                                    </p:set>
                                  </p:subTnLst>
                                </p:cTn>
                              </p:par>
                              <p:par>
                                <p:cTn id="190" presetID="0" presetClass="path" presetSubtype="0" accel="50000" decel="50000" fill="hold" grpId="1" nodeType="withEffect">
                                  <p:stCondLst>
                                    <p:cond delay="0"/>
                                  </p:stCondLst>
                                  <p:childTnLst>
                                    <p:animMotion origin="layout" path="M -3.88889E-6 2.96296E-6 C -3.88889E-6 2.96296E-6 0.06615 2.96296E-6 0.13229 2.96296E-6 " pathEditMode="relative" ptsTypes="aA">
                                      <p:cBhvr>
                                        <p:cTn id="191" dur="3000" fill="hold"/>
                                        <p:tgtEl>
                                          <p:spTgt spid="69743"/>
                                        </p:tgtEl>
                                        <p:attrNameLst>
                                          <p:attrName>ppt_x</p:attrName>
                                          <p:attrName>ppt_y</p:attrName>
                                        </p:attrNameLst>
                                      </p:cBhvr>
                                    </p:animMotion>
                                  </p:childTnLst>
                                </p:cTn>
                              </p:par>
                              <p:par>
                                <p:cTn id="192" presetID="0" presetClass="path" presetSubtype="0" accel="50000" decel="50000" fill="hold" grpId="1" nodeType="withEffect">
                                  <p:stCondLst>
                                    <p:cond delay="0"/>
                                  </p:stCondLst>
                                  <p:childTnLst>
                                    <p:animMotion origin="layout" path="M 1.11022E-16 -1.11111E-6 C 1.11022E-16 0.01158 0.06458 -1.11111E-6 0.12917 -1.11111E-6 " pathEditMode="relative" rAng="0" ptsTypes="aA">
                                      <p:cBhvr>
                                        <p:cTn id="193" dur="3000" fill="hold"/>
                                        <p:tgtEl>
                                          <p:spTgt spid="69744"/>
                                        </p:tgtEl>
                                        <p:attrNameLst>
                                          <p:attrName>ppt_x</p:attrName>
                                          <p:attrName>ppt_y</p:attrName>
                                        </p:attrNameLst>
                                      </p:cBhvr>
                                      <p:rCtr x="65" y="6"/>
                                    </p:animMotion>
                                  </p:childTnLst>
                                </p:cTn>
                              </p:par>
                              <p:par>
                                <p:cTn id="194" presetID="0" presetClass="path" presetSubtype="0" accel="50000" decel="50000" fill="hold" grpId="1" nodeType="withEffect">
                                  <p:stCondLst>
                                    <p:cond delay="0"/>
                                  </p:stCondLst>
                                  <p:childTnLst>
                                    <p:animMotion origin="layout" path="M -3.88889E-6 2.96296E-6 C -3.88889E-6 2.96296E-6 0.06615 2.96296E-6 0.13229 2.96296E-6 " pathEditMode="relative" ptsTypes="aA">
                                      <p:cBhvr>
                                        <p:cTn id="195" dur="3000" fill="hold"/>
                                        <p:tgtEl>
                                          <p:spTgt spid="69745"/>
                                        </p:tgtEl>
                                        <p:attrNameLst>
                                          <p:attrName>ppt_x</p:attrName>
                                          <p:attrName>ppt_y</p:attrName>
                                        </p:attrNameLst>
                                      </p:cBhvr>
                                    </p:animMotion>
                                  </p:childTnLst>
                                </p:cTn>
                              </p:par>
                              <p:par>
                                <p:cTn id="196" presetID="0" presetClass="path" presetSubtype="0" accel="50000" decel="50000" fill="hold" grpId="1" nodeType="withEffect">
                                  <p:stCondLst>
                                    <p:cond delay="0"/>
                                  </p:stCondLst>
                                  <p:childTnLst>
                                    <p:animMotion origin="layout" path="M -3.88889E-6 2.96296E-6 C -3.88889E-6 2.96296E-6 0.06615 2.96296E-6 0.13229 2.96296E-6 " pathEditMode="relative" rAng="0" ptsTypes="aA">
                                      <p:cBhvr>
                                        <p:cTn id="197" dur="3000" fill="hold"/>
                                        <p:tgtEl>
                                          <p:spTgt spid="69746"/>
                                        </p:tgtEl>
                                        <p:attrNameLst>
                                          <p:attrName>ppt_x</p:attrName>
                                          <p:attrName>ppt_y</p:attrName>
                                        </p:attrNameLst>
                                      </p:cBhvr>
                                      <p:rCtr x="0" y="0"/>
                                    </p:animMotion>
                                  </p:childTnLst>
                                </p:cTn>
                              </p:par>
                              <p:par>
                                <p:cTn id="198" presetID="0" presetClass="path" presetSubtype="0" accel="50000" decel="50000" fill="hold" grpId="1" nodeType="withEffect">
                                  <p:stCondLst>
                                    <p:cond delay="0"/>
                                  </p:stCondLst>
                                  <p:childTnLst>
                                    <p:animMotion origin="layout" path="M -3.88889E-6 2.96296E-6 C -3.88889E-6 2.96296E-6 0.06615 2.96296E-6 0.13229 2.96296E-6 " pathEditMode="relative" ptsTypes="aA">
                                      <p:cBhvr>
                                        <p:cTn id="199" dur="3000" fill="hold"/>
                                        <p:tgtEl>
                                          <p:spTgt spid="69747"/>
                                        </p:tgtEl>
                                        <p:attrNameLst>
                                          <p:attrName>ppt_x</p:attrName>
                                          <p:attrName>ppt_y</p:attrName>
                                        </p:attrNameLst>
                                      </p:cBhvr>
                                    </p:animMotion>
                                  </p:childTnLst>
                                </p:cTn>
                              </p:par>
                            </p:childTnLst>
                          </p:cTn>
                        </p:par>
                        <p:par>
                          <p:cTn id="200" fill="hold">
                            <p:stCondLst>
                              <p:cond delay="22800"/>
                            </p:stCondLst>
                            <p:childTnLst>
                              <p:par>
                                <p:cTn id="201" presetID="10" presetClass="entr" presetSubtype="0" repeatCount="2000" fill="hold" grpId="0" nodeType="afterEffect">
                                  <p:stCondLst>
                                    <p:cond delay="0"/>
                                  </p:stCondLst>
                                  <p:childTnLst>
                                    <p:set>
                                      <p:cBhvr>
                                        <p:cTn id="202" dur="1" fill="hold">
                                          <p:stCondLst>
                                            <p:cond delay="0"/>
                                          </p:stCondLst>
                                        </p:cTn>
                                        <p:tgtEl>
                                          <p:spTgt spid="69752"/>
                                        </p:tgtEl>
                                        <p:attrNameLst>
                                          <p:attrName>style.visibility</p:attrName>
                                        </p:attrNameLst>
                                      </p:cBhvr>
                                      <p:to>
                                        <p:strVal val="visible"/>
                                      </p:to>
                                    </p:set>
                                    <p:animEffect transition="in" filter="fade">
                                      <p:cBhvr>
                                        <p:cTn id="203" dur="2000"/>
                                        <p:tgtEl>
                                          <p:spTgt spid="69752"/>
                                        </p:tgtEl>
                                      </p:cBhvr>
                                    </p:animEffect>
                                  </p:childTnLst>
                                  <p:subTnLst>
                                    <p:set>
                                      <p:cBhvr override="childStyle">
                                        <p:cTn dur="1" fill="hold" display="0" masterRel="sameClick" afterEffect="1">
                                          <p:stCondLst>
                                            <p:cond evt="end" delay="0">
                                              <p:tn val="201"/>
                                            </p:cond>
                                          </p:stCondLst>
                                        </p:cTn>
                                        <p:tgtEl>
                                          <p:spTgt spid="69752"/>
                                        </p:tgtEl>
                                        <p:attrNameLst>
                                          <p:attrName>style.visibility</p:attrName>
                                        </p:attrNameLst>
                                      </p:cBhvr>
                                      <p:to>
                                        <p:strVal val="hidden"/>
                                      </p:to>
                                    </p:set>
                                  </p:subTnLst>
                                </p:cTn>
                              </p:par>
                              <p:par>
                                <p:cTn id="204" presetID="10" presetClass="entr" presetSubtype="0" fill="hold" grpId="0" nodeType="withEffect">
                                  <p:stCondLst>
                                    <p:cond delay="1000"/>
                                  </p:stCondLst>
                                  <p:childTnLst>
                                    <p:set>
                                      <p:cBhvr>
                                        <p:cTn id="205" dur="1" fill="hold">
                                          <p:stCondLst>
                                            <p:cond delay="0"/>
                                          </p:stCondLst>
                                        </p:cTn>
                                        <p:tgtEl>
                                          <p:spTgt spid="69753"/>
                                        </p:tgtEl>
                                        <p:attrNameLst>
                                          <p:attrName>style.visibility</p:attrName>
                                        </p:attrNameLst>
                                      </p:cBhvr>
                                      <p:to>
                                        <p:strVal val="visible"/>
                                      </p:to>
                                    </p:set>
                                    <p:animEffect transition="in" filter="fade">
                                      <p:cBhvr>
                                        <p:cTn id="206" dur="500"/>
                                        <p:tgtEl>
                                          <p:spTgt spid="69753"/>
                                        </p:tgtEl>
                                      </p:cBhvr>
                                    </p:animEffect>
                                  </p:childTnLst>
                                </p:cTn>
                              </p:par>
                              <p:par>
                                <p:cTn id="207" presetID="0" presetClass="path" presetSubtype="0" repeatCount="2000" accel="50000" decel="50000" fill="hold" grpId="1" nodeType="withEffect">
                                  <p:stCondLst>
                                    <p:cond delay="1000"/>
                                  </p:stCondLst>
                                  <p:childTnLst>
                                    <p:animMotion origin="layout" path="M 0.0 -3.33333E-6 C 0.01806 -0.00139 0.08385 0.01158 0.10799 -0.00787 C 0.13212 -0.02731 0.1375 -0.09375 0.14514 -0.1162 " pathEditMode="relative" rAng="0" ptsTypes="aaa">
                                      <p:cBhvr>
                                        <p:cTn id="208" dur="3000" fill="hold"/>
                                        <p:tgtEl>
                                          <p:spTgt spid="69753"/>
                                        </p:tgtEl>
                                        <p:attrNameLst>
                                          <p:attrName>ppt_x</p:attrName>
                                          <p:attrName>ppt_y</p:attrName>
                                        </p:attrNameLst>
                                      </p:cBhvr>
                                      <p:rCtr x="73" y="-52"/>
                                    </p:animMotion>
                                  </p:childTnLst>
                                  <p:subTnLst>
                                    <p:set>
                                      <p:cBhvr override="childStyle">
                                        <p:cTn dur="1" fill="hold" display="0" masterRel="sameClick" afterEffect="1">
                                          <p:stCondLst>
                                            <p:cond evt="end" delay="0">
                                              <p:tn val="207"/>
                                            </p:cond>
                                          </p:stCondLst>
                                        </p:cTn>
                                        <p:tgtEl>
                                          <p:spTgt spid="69753"/>
                                        </p:tgtEl>
                                        <p:attrNameLst>
                                          <p:attrName>style.visibility</p:attrName>
                                        </p:attrNameLst>
                                      </p:cBhvr>
                                      <p:to>
                                        <p:strVal val="hidden"/>
                                      </p:to>
                                    </p:set>
                                  </p:subTnLst>
                                </p:cTn>
                              </p:par>
                              <p:par>
                                <p:cTn id="209" presetID="22" presetClass="exit" presetSubtype="8" fill="hold" grpId="2" nodeType="withEffect">
                                  <p:stCondLst>
                                    <p:cond delay="0"/>
                                  </p:stCondLst>
                                  <p:childTnLst>
                                    <p:animEffect transition="out" filter="wipe(left)">
                                      <p:cBhvr>
                                        <p:cTn id="210" dur="5000"/>
                                        <p:tgtEl>
                                          <p:spTgt spid="69743"/>
                                        </p:tgtEl>
                                      </p:cBhvr>
                                    </p:animEffect>
                                    <p:set>
                                      <p:cBhvr>
                                        <p:cTn id="211" dur="1" fill="hold">
                                          <p:stCondLst>
                                            <p:cond delay="4999"/>
                                          </p:stCondLst>
                                        </p:cTn>
                                        <p:tgtEl>
                                          <p:spTgt spid="69743"/>
                                        </p:tgtEl>
                                        <p:attrNameLst>
                                          <p:attrName>style.visibility</p:attrName>
                                        </p:attrNameLst>
                                      </p:cBhvr>
                                      <p:to>
                                        <p:strVal val="hidden"/>
                                      </p:to>
                                    </p:set>
                                  </p:childTnLst>
                                </p:cTn>
                              </p:par>
                              <p:par>
                                <p:cTn id="212" presetID="22" presetClass="exit" presetSubtype="8" fill="hold" grpId="2" nodeType="withEffect">
                                  <p:stCondLst>
                                    <p:cond delay="0"/>
                                  </p:stCondLst>
                                  <p:childTnLst>
                                    <p:animEffect transition="out" filter="wipe(left)">
                                      <p:cBhvr>
                                        <p:cTn id="213" dur="5000"/>
                                        <p:tgtEl>
                                          <p:spTgt spid="69744"/>
                                        </p:tgtEl>
                                      </p:cBhvr>
                                    </p:animEffect>
                                    <p:set>
                                      <p:cBhvr>
                                        <p:cTn id="214" dur="1" fill="hold">
                                          <p:stCondLst>
                                            <p:cond delay="4999"/>
                                          </p:stCondLst>
                                        </p:cTn>
                                        <p:tgtEl>
                                          <p:spTgt spid="69744"/>
                                        </p:tgtEl>
                                        <p:attrNameLst>
                                          <p:attrName>style.visibility</p:attrName>
                                        </p:attrNameLst>
                                      </p:cBhvr>
                                      <p:to>
                                        <p:strVal val="hidden"/>
                                      </p:to>
                                    </p:set>
                                  </p:childTnLst>
                                </p:cTn>
                              </p:par>
                              <p:par>
                                <p:cTn id="215" presetID="22" presetClass="exit" presetSubtype="8" fill="hold" grpId="2" nodeType="withEffect">
                                  <p:stCondLst>
                                    <p:cond delay="0"/>
                                  </p:stCondLst>
                                  <p:childTnLst>
                                    <p:animEffect transition="out" filter="wipe(left)">
                                      <p:cBhvr>
                                        <p:cTn id="216" dur="5000"/>
                                        <p:tgtEl>
                                          <p:spTgt spid="69745"/>
                                        </p:tgtEl>
                                      </p:cBhvr>
                                    </p:animEffect>
                                    <p:set>
                                      <p:cBhvr>
                                        <p:cTn id="217" dur="1" fill="hold">
                                          <p:stCondLst>
                                            <p:cond delay="4999"/>
                                          </p:stCondLst>
                                        </p:cTn>
                                        <p:tgtEl>
                                          <p:spTgt spid="69745"/>
                                        </p:tgtEl>
                                        <p:attrNameLst>
                                          <p:attrName>style.visibility</p:attrName>
                                        </p:attrNameLst>
                                      </p:cBhvr>
                                      <p:to>
                                        <p:strVal val="hidden"/>
                                      </p:to>
                                    </p:set>
                                  </p:childTnLst>
                                </p:cTn>
                              </p:par>
                              <p:par>
                                <p:cTn id="218" presetID="22" presetClass="exit" presetSubtype="8" fill="hold" grpId="2" nodeType="withEffect">
                                  <p:stCondLst>
                                    <p:cond delay="0"/>
                                  </p:stCondLst>
                                  <p:childTnLst>
                                    <p:animEffect transition="out" filter="wipe(left)">
                                      <p:cBhvr>
                                        <p:cTn id="219" dur="5000"/>
                                        <p:tgtEl>
                                          <p:spTgt spid="69746"/>
                                        </p:tgtEl>
                                      </p:cBhvr>
                                    </p:animEffect>
                                    <p:set>
                                      <p:cBhvr>
                                        <p:cTn id="220" dur="1" fill="hold">
                                          <p:stCondLst>
                                            <p:cond delay="4999"/>
                                          </p:stCondLst>
                                        </p:cTn>
                                        <p:tgtEl>
                                          <p:spTgt spid="69746"/>
                                        </p:tgtEl>
                                        <p:attrNameLst>
                                          <p:attrName>style.visibility</p:attrName>
                                        </p:attrNameLst>
                                      </p:cBhvr>
                                      <p:to>
                                        <p:strVal val="hidden"/>
                                      </p:to>
                                    </p:set>
                                  </p:childTnLst>
                                </p:cTn>
                              </p:par>
                              <p:par>
                                <p:cTn id="221" presetID="22" presetClass="exit" presetSubtype="8" fill="hold" grpId="2" nodeType="withEffect">
                                  <p:stCondLst>
                                    <p:cond delay="0"/>
                                  </p:stCondLst>
                                  <p:childTnLst>
                                    <p:animEffect transition="out" filter="wipe(left)">
                                      <p:cBhvr>
                                        <p:cTn id="222" dur="5000"/>
                                        <p:tgtEl>
                                          <p:spTgt spid="69747"/>
                                        </p:tgtEl>
                                      </p:cBhvr>
                                    </p:animEffect>
                                    <p:set>
                                      <p:cBhvr>
                                        <p:cTn id="223" dur="1" fill="hold">
                                          <p:stCondLst>
                                            <p:cond delay="4999"/>
                                          </p:stCondLst>
                                        </p:cTn>
                                        <p:tgtEl>
                                          <p:spTgt spid="69747"/>
                                        </p:tgtEl>
                                        <p:attrNameLst>
                                          <p:attrName>style.visibility</p:attrName>
                                        </p:attrNameLst>
                                      </p:cBhvr>
                                      <p:to>
                                        <p:strVal val="hidden"/>
                                      </p:to>
                                    </p:set>
                                  </p:childTnLst>
                                </p:cTn>
                              </p:par>
                            </p:childTnLst>
                          </p:cTn>
                        </p:par>
                        <p:par>
                          <p:cTn id="224" fill="hold">
                            <p:stCondLst>
                              <p:cond delay="29800"/>
                            </p:stCondLst>
                            <p:childTnLst>
                              <p:par>
                                <p:cTn id="225" presetID="10" presetClass="entr" presetSubtype="0" fill="hold" grpId="0" nodeType="afterEffect">
                                  <p:stCondLst>
                                    <p:cond delay="0"/>
                                  </p:stCondLst>
                                  <p:childTnLst>
                                    <p:set>
                                      <p:cBhvr>
                                        <p:cTn id="226" dur="1" fill="hold">
                                          <p:stCondLst>
                                            <p:cond delay="0"/>
                                          </p:stCondLst>
                                        </p:cTn>
                                        <p:tgtEl>
                                          <p:spTgt spid="69643"/>
                                        </p:tgtEl>
                                        <p:attrNameLst>
                                          <p:attrName>style.visibility</p:attrName>
                                        </p:attrNameLst>
                                      </p:cBhvr>
                                      <p:to>
                                        <p:strVal val="visible"/>
                                      </p:to>
                                    </p:set>
                                    <p:animEffect transition="in" filter="fade">
                                      <p:cBhvr>
                                        <p:cTn id="227" dur="500"/>
                                        <p:tgtEl>
                                          <p:spTgt spid="69643"/>
                                        </p:tgtEl>
                                      </p:cBhvr>
                                    </p:animEffect>
                                  </p:childTnLst>
                                </p:cTn>
                              </p:par>
                              <p:par>
                                <p:cTn id="228" presetID="0" presetClass="path" presetSubtype="0" accel="50000" decel="50000" fill="hold" grpId="1" nodeType="withEffect">
                                  <p:stCondLst>
                                    <p:cond delay="0"/>
                                  </p:stCondLst>
                                  <p:childTnLst>
                                    <p:animMotion origin="layout" path="M -1.94444E-6 2.59259E-6 C 0.01059 -0.0044 0.02136 -0.0088 0.03334 -0.00834 C 0.04531 -0.00787 0.05851 0.00023 0.07188 0.00278 C 0.08525 0.00532 0.1059 -0.00463 0.11406 0.00764 C 0.12222 0.0199 0.11979 0.0618 0.12118 0.07592 " pathEditMode="relative" rAng="0" ptsTypes="aaaaa">
                                      <p:cBhvr>
                                        <p:cTn id="229" dur="2000" fill="hold"/>
                                        <p:tgtEl>
                                          <p:spTgt spid="69643"/>
                                        </p:tgtEl>
                                        <p:attrNameLst>
                                          <p:attrName>ppt_x</p:attrName>
                                          <p:attrName>ppt_y</p:attrName>
                                        </p:attrNameLst>
                                      </p:cBhvr>
                                      <p:rCtr x="61" y="34"/>
                                    </p:animMotion>
                                  </p:childTnLst>
                                  <p:subTnLst>
                                    <p:set>
                                      <p:cBhvr override="childStyle">
                                        <p:cTn dur="1" fill="hold" display="0" masterRel="sameClick" afterEffect="1">
                                          <p:stCondLst>
                                            <p:cond evt="end" delay="0">
                                              <p:tn val="228"/>
                                            </p:cond>
                                          </p:stCondLst>
                                        </p:cTn>
                                        <p:tgtEl>
                                          <p:spTgt spid="69643"/>
                                        </p:tgtEl>
                                        <p:attrNameLst>
                                          <p:attrName>style.visibility</p:attrName>
                                        </p:attrNameLst>
                                      </p:cBhvr>
                                      <p:to>
                                        <p:strVal val="hidden"/>
                                      </p:to>
                                    </p:set>
                                  </p:subTnLst>
                                </p:cTn>
                              </p:par>
                            </p:childTnLst>
                          </p:cTn>
                        </p:par>
                        <p:par>
                          <p:cTn id="230" fill="hold">
                            <p:stCondLst>
                              <p:cond delay="31800"/>
                            </p:stCondLst>
                            <p:childTnLst>
                              <p:par>
                                <p:cTn id="231" presetID="34" presetClass="entr" presetSubtype="0" fill="hold" grpId="0" nodeType="afterEffect">
                                  <p:stCondLst>
                                    <p:cond delay="0"/>
                                  </p:stCondLst>
                                  <p:childTnLst>
                                    <p:set>
                                      <p:cBhvr>
                                        <p:cTn id="232" dur="1" fill="hold">
                                          <p:stCondLst>
                                            <p:cond delay="0"/>
                                          </p:stCondLst>
                                        </p:cTn>
                                        <p:tgtEl>
                                          <p:spTgt spid="69748"/>
                                        </p:tgtEl>
                                        <p:attrNameLst>
                                          <p:attrName>style.visibility</p:attrName>
                                        </p:attrNameLst>
                                      </p:cBhvr>
                                      <p:to>
                                        <p:strVal val="visible"/>
                                      </p:to>
                                    </p:set>
                                    <p:anim from="(-#ppt_w/2)" to="(#ppt_x)" calcmode="lin" valueType="num">
                                      <p:cBhvr>
                                        <p:cTn id="233" dur="600" fill="hold">
                                          <p:stCondLst>
                                            <p:cond delay="0"/>
                                          </p:stCondLst>
                                        </p:cTn>
                                        <p:tgtEl>
                                          <p:spTgt spid="69748"/>
                                        </p:tgtEl>
                                        <p:attrNameLst>
                                          <p:attrName>ppt_x</p:attrName>
                                        </p:attrNameLst>
                                      </p:cBhvr>
                                    </p:anim>
                                    <p:anim from="0" to="-1.0" calcmode="lin" valueType="num">
                                      <p:cBhvr>
                                        <p:cTn id="234" dur="200" decel="50000" autoRev="1" fill="hold">
                                          <p:stCondLst>
                                            <p:cond delay="600"/>
                                          </p:stCondLst>
                                        </p:cTn>
                                        <p:tgtEl>
                                          <p:spTgt spid="69748"/>
                                        </p:tgtEl>
                                        <p:attrNameLst>
                                          <p:attrName>xshear</p:attrName>
                                        </p:attrNameLst>
                                      </p:cBhvr>
                                    </p:anim>
                                    <p:animScale>
                                      <p:cBhvr>
                                        <p:cTn id="235" dur="200" decel="100000" autoRev="1" fill="hold">
                                          <p:stCondLst>
                                            <p:cond delay="600"/>
                                          </p:stCondLst>
                                        </p:cTn>
                                        <p:tgtEl>
                                          <p:spTgt spid="69748"/>
                                        </p:tgtEl>
                                      </p:cBhvr>
                                      <p:from x="100000" y="100000"/>
                                      <p:to x="80000" y="100000"/>
                                    </p:animScale>
                                    <p:anim by="(#ppt_h/3+#ppt_w*0.1)" calcmode="lin" valueType="num">
                                      <p:cBhvr additive="sum">
                                        <p:cTn id="236" dur="200" decel="100000" autoRev="1" fill="hold">
                                          <p:stCondLst>
                                            <p:cond delay="600"/>
                                          </p:stCondLst>
                                        </p:cTn>
                                        <p:tgtEl>
                                          <p:spTgt spid="69748"/>
                                        </p:tgtEl>
                                        <p:attrNameLst>
                                          <p:attrName>ppt_x</p:attrName>
                                        </p:attrNameLst>
                                      </p:cBhvr>
                                    </p:anim>
                                  </p:childTnLst>
                                </p:cTn>
                              </p:par>
                            </p:childTnLst>
                          </p:cTn>
                        </p:par>
                        <p:par>
                          <p:cTn id="237" fill="hold">
                            <p:stCondLst>
                              <p:cond delay="32800"/>
                            </p:stCondLst>
                            <p:childTnLst>
                              <p:par>
                                <p:cTn id="238" presetID="34" presetClass="entr" presetSubtype="0" fill="hold" grpId="0" nodeType="afterEffect">
                                  <p:stCondLst>
                                    <p:cond delay="0"/>
                                  </p:stCondLst>
                                  <p:childTnLst>
                                    <p:set>
                                      <p:cBhvr>
                                        <p:cTn id="239" dur="1" fill="hold">
                                          <p:stCondLst>
                                            <p:cond delay="0"/>
                                          </p:stCondLst>
                                        </p:cTn>
                                        <p:tgtEl>
                                          <p:spTgt spid="69749"/>
                                        </p:tgtEl>
                                        <p:attrNameLst>
                                          <p:attrName>style.visibility</p:attrName>
                                        </p:attrNameLst>
                                      </p:cBhvr>
                                      <p:to>
                                        <p:strVal val="visible"/>
                                      </p:to>
                                    </p:set>
                                    <p:anim from="(-#ppt_w/2)" to="(#ppt_x)" calcmode="lin" valueType="num">
                                      <p:cBhvr>
                                        <p:cTn id="240" dur="600" fill="hold">
                                          <p:stCondLst>
                                            <p:cond delay="0"/>
                                          </p:stCondLst>
                                        </p:cTn>
                                        <p:tgtEl>
                                          <p:spTgt spid="69749"/>
                                        </p:tgtEl>
                                        <p:attrNameLst>
                                          <p:attrName>ppt_x</p:attrName>
                                        </p:attrNameLst>
                                      </p:cBhvr>
                                    </p:anim>
                                    <p:anim from="0" to="-1.0" calcmode="lin" valueType="num">
                                      <p:cBhvr>
                                        <p:cTn id="241" dur="200" decel="50000" autoRev="1" fill="hold">
                                          <p:stCondLst>
                                            <p:cond delay="600"/>
                                          </p:stCondLst>
                                        </p:cTn>
                                        <p:tgtEl>
                                          <p:spTgt spid="69749"/>
                                        </p:tgtEl>
                                        <p:attrNameLst>
                                          <p:attrName>xshear</p:attrName>
                                        </p:attrNameLst>
                                      </p:cBhvr>
                                    </p:anim>
                                    <p:animScale>
                                      <p:cBhvr>
                                        <p:cTn id="242" dur="200" decel="100000" autoRev="1" fill="hold">
                                          <p:stCondLst>
                                            <p:cond delay="600"/>
                                          </p:stCondLst>
                                        </p:cTn>
                                        <p:tgtEl>
                                          <p:spTgt spid="69749"/>
                                        </p:tgtEl>
                                      </p:cBhvr>
                                      <p:from x="100000" y="100000"/>
                                      <p:to x="80000" y="100000"/>
                                    </p:animScale>
                                    <p:anim by="(#ppt_h/3+#ppt_w*0.1)" calcmode="lin" valueType="num">
                                      <p:cBhvr additive="sum">
                                        <p:cTn id="243" dur="200" decel="100000" autoRev="1" fill="hold">
                                          <p:stCondLst>
                                            <p:cond delay="600"/>
                                          </p:stCondLst>
                                        </p:cTn>
                                        <p:tgtEl>
                                          <p:spTgt spid="6974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2" grpId="0" animBg="1"/>
      <p:bldP spid="69643" grpId="0" animBg="1"/>
      <p:bldP spid="69643" grpId="1" animBg="1"/>
      <p:bldP spid="69692" grpId="0" animBg="1"/>
      <p:bldP spid="69692" grpId="1" animBg="1"/>
      <p:bldP spid="69693" grpId="0" animBg="1"/>
      <p:bldP spid="69693" grpId="1" animBg="1"/>
      <p:bldP spid="69694" grpId="0" animBg="1"/>
      <p:bldP spid="69694" grpId="1" animBg="1"/>
      <p:bldP spid="69695" grpId="0" animBg="1"/>
      <p:bldP spid="69695" grpId="1" animBg="1"/>
      <p:bldP spid="69713" grpId="0" animBg="1"/>
      <p:bldP spid="69717" grpId="0"/>
      <p:bldP spid="69720" grpId="0" animBg="1"/>
      <p:bldP spid="69720" grpId="1" animBg="1"/>
      <p:bldP spid="69721" grpId="0" animBg="1"/>
      <p:bldP spid="69721" grpId="1" animBg="1"/>
      <p:bldP spid="69722" grpId="0" animBg="1"/>
      <p:bldP spid="69722" grpId="1" animBg="1"/>
      <p:bldP spid="69723" grpId="0" animBg="1"/>
      <p:bldP spid="69723" grpId="1" animBg="1"/>
      <p:bldP spid="69724" grpId="0"/>
      <p:bldP spid="69725" grpId="0"/>
      <p:bldP spid="69726" grpId="0" animBg="1"/>
      <p:bldP spid="69726" grpId="1" animBg="1"/>
      <p:bldP spid="69727" grpId="0" animBg="1"/>
      <p:bldP spid="69727" grpId="1" animBg="1"/>
      <p:bldP spid="69728" grpId="0" animBg="1"/>
      <p:bldP spid="69728" grpId="1" animBg="1"/>
      <p:bldP spid="69729" grpId="0" animBg="1"/>
      <p:bldP spid="69729" grpId="1" animBg="1"/>
      <p:bldP spid="69730" grpId="0" animBg="1"/>
      <p:bldP spid="69730" grpId="1" animBg="1"/>
      <p:bldP spid="69731" grpId="0" animBg="1"/>
      <p:bldP spid="69731" grpId="1" animBg="1"/>
      <p:bldP spid="69732" grpId="0" animBg="1"/>
      <p:bldP spid="69732" grpId="1" animBg="1"/>
      <p:bldP spid="69733" grpId="0" animBg="1"/>
      <p:bldP spid="69733" grpId="1" animBg="1"/>
      <p:bldP spid="69734" grpId="0" animBg="1"/>
      <p:bldP spid="69734" grpId="1" animBg="1"/>
      <p:bldP spid="69735" grpId="0" animBg="1"/>
      <p:bldP spid="69735" grpId="1" animBg="1"/>
      <p:bldP spid="69736" grpId="0" animBg="1"/>
      <p:bldP spid="69736" grpId="1" animBg="1"/>
      <p:bldP spid="69737" grpId="0" animBg="1"/>
      <p:bldP spid="69737" grpId="1" animBg="1"/>
      <p:bldP spid="69738" grpId="0"/>
      <p:bldP spid="69738" grpId="1"/>
      <p:bldP spid="69739" grpId="0"/>
      <p:bldP spid="69739" grpId="1"/>
      <p:bldP spid="69740" grpId="0"/>
      <p:bldP spid="69740" grpId="1"/>
      <p:bldP spid="69741" grpId="0"/>
      <p:bldP spid="69741" grpId="1"/>
      <p:bldP spid="69742" grpId="0"/>
      <p:bldP spid="69742" grpId="1"/>
      <p:bldP spid="69743" grpId="0" animBg="1"/>
      <p:bldP spid="69743" grpId="1" animBg="1"/>
      <p:bldP spid="69743" grpId="2" animBg="1"/>
      <p:bldP spid="69744" grpId="0" animBg="1"/>
      <p:bldP spid="69744" grpId="1" animBg="1"/>
      <p:bldP spid="69744" grpId="2" animBg="1"/>
      <p:bldP spid="69745" grpId="0" animBg="1"/>
      <p:bldP spid="69745" grpId="1" animBg="1"/>
      <p:bldP spid="69745" grpId="2" animBg="1"/>
      <p:bldP spid="69746" grpId="0" animBg="1"/>
      <p:bldP spid="69746" grpId="1" animBg="1"/>
      <p:bldP spid="69746" grpId="2" animBg="1"/>
      <p:bldP spid="69747" grpId="0" animBg="1"/>
      <p:bldP spid="69747" grpId="1" animBg="1"/>
      <p:bldP spid="69747" grpId="2" animBg="1"/>
      <p:bldP spid="69748" grpId="0"/>
      <p:bldP spid="69749" grpId="0" animBg="1"/>
      <p:bldP spid="69750" grpId="0"/>
      <p:bldP spid="69750" grpId="1"/>
      <p:bldP spid="69751" grpId="0"/>
      <p:bldP spid="69751" grpId="1"/>
      <p:bldP spid="69752" grpId="0"/>
      <p:bldP spid="69753" grpId="0"/>
      <p:bldP spid="6975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smtClean="0"/>
              <a:t/>
            </a:r>
            <a:br>
              <a:rPr lang="en-US" sz="4000" smtClean="0"/>
            </a:br>
            <a:r>
              <a:rPr lang="en-US" sz="4000" smtClean="0"/>
              <a:t>Level of organization and the related fields of study</a:t>
            </a:r>
            <a:br>
              <a:rPr lang="en-US" sz="4000" smtClean="0"/>
            </a:br>
            <a:endParaRPr lang="en-US" sz="4000" smtClean="0"/>
          </a:p>
        </p:txBody>
      </p:sp>
      <p:sp>
        <p:nvSpPr>
          <p:cNvPr id="10243"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Chemical level</a:t>
            </a:r>
          </a:p>
          <a:p>
            <a:pPr eaLnBrk="1" hangingPunct="1">
              <a:defRPr/>
            </a:pPr>
            <a:r>
              <a:rPr lang="en-US" dirty="0" smtClean="0"/>
              <a:t>Cellular level</a:t>
            </a:r>
          </a:p>
          <a:p>
            <a:pPr eaLnBrk="1" hangingPunct="1">
              <a:defRPr/>
            </a:pPr>
            <a:r>
              <a:rPr lang="en-US" dirty="0" smtClean="0"/>
              <a:t>Tissue level</a:t>
            </a:r>
          </a:p>
          <a:p>
            <a:pPr eaLnBrk="1" hangingPunct="1">
              <a:defRPr/>
            </a:pPr>
            <a:r>
              <a:rPr lang="en-US" dirty="0" smtClean="0"/>
              <a:t>Organ level</a:t>
            </a:r>
          </a:p>
          <a:p>
            <a:pPr eaLnBrk="1" hangingPunct="1">
              <a:defRPr/>
            </a:pPr>
            <a:r>
              <a:rPr lang="en-US" dirty="0" smtClean="0"/>
              <a:t>Body system level</a:t>
            </a:r>
          </a:p>
          <a:p>
            <a:pPr eaLnBrk="1" hangingPunct="1">
              <a:defRPr/>
            </a:pPr>
            <a:r>
              <a:rPr lang="en-US" dirty="0" smtClean="0"/>
              <a:t>Organism level</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id-ID" sz="4000" b="1" smtClean="0"/>
              <a:t>REGULATION OF GI FUNCTION</a:t>
            </a:r>
            <a:endParaRPr lang="en-US" sz="4000" b="1" smtClean="0"/>
          </a:p>
        </p:txBody>
      </p:sp>
      <p:sp>
        <p:nvSpPr>
          <p:cNvPr id="212995" name="Rectangle 3"/>
          <p:cNvSpPr>
            <a:spLocks noGrp="1" noChangeArrowheads="1"/>
          </p:cNvSpPr>
          <p:nvPr>
            <p:ph type="body" idx="1"/>
          </p:nvPr>
        </p:nvSpPr>
        <p:spPr/>
        <p:txBody>
          <a:bodyPr/>
          <a:lstStyle/>
          <a:p>
            <a:pPr eaLnBrk="1" hangingPunct="1">
              <a:buFont typeface="Wingdings" pitchFamily="2" charset="2"/>
              <a:buNone/>
              <a:defRPr/>
            </a:pPr>
            <a:endParaRPr lang="en-US" smtClean="0"/>
          </a:p>
          <a:p>
            <a:pPr eaLnBrk="1" hangingPunct="1">
              <a:buFont typeface="Wingdings" pitchFamily="2" charset="2"/>
              <a:buNone/>
              <a:defRPr/>
            </a:pPr>
            <a:r>
              <a:rPr lang="id-ID" smtClean="0"/>
              <a:t>Complex regulation with overlappin</a:t>
            </a:r>
            <a:r>
              <a:rPr lang="en-US" smtClean="0"/>
              <a:t>g</a:t>
            </a:r>
          </a:p>
          <a:p>
            <a:pPr eaLnBrk="1" hangingPunct="1">
              <a:buFont typeface="Wingdings" pitchFamily="2" charset="2"/>
              <a:buNone/>
              <a:defRPr/>
            </a:pPr>
            <a:r>
              <a:rPr lang="id-ID" smtClean="0"/>
              <a:t>pathways that involve:</a:t>
            </a:r>
            <a:endParaRPr lang="en-US" smtClean="0"/>
          </a:p>
          <a:p>
            <a:pPr lvl="1" eaLnBrk="1" hangingPunct="1">
              <a:defRPr/>
            </a:pPr>
            <a:r>
              <a:rPr lang="id-ID" smtClean="0"/>
              <a:t>Neural</a:t>
            </a:r>
          </a:p>
          <a:p>
            <a:pPr lvl="1" eaLnBrk="1" hangingPunct="1">
              <a:defRPr/>
            </a:pPr>
            <a:r>
              <a:rPr lang="id-ID" smtClean="0"/>
              <a:t>Endocrines</a:t>
            </a:r>
          </a:p>
          <a:p>
            <a:pPr lvl="1" eaLnBrk="1" hangingPunct="1">
              <a:defRPr/>
            </a:pPr>
            <a:r>
              <a:rPr lang="id-ID" smtClean="0"/>
              <a:t>Local control mechanism</a:t>
            </a:r>
            <a:r>
              <a:rPr lang="en-US" smtClean="0"/>
              <a:t> (little brain; enteric nervous system)</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The enteric nervous system"/>
          <p:cNvPicPr>
            <a:picLocks noChangeAspect="1" noChangeArrowheads="1"/>
          </p:cNvPicPr>
          <p:nvPr/>
        </p:nvPicPr>
        <p:blipFill>
          <a:blip r:embed="rId2"/>
          <a:srcRect/>
          <a:stretch>
            <a:fillRect/>
          </a:stretch>
        </p:blipFill>
        <p:spPr bwMode="auto">
          <a:xfrm>
            <a:off x="250825" y="981075"/>
            <a:ext cx="8642350" cy="48244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2400" dirty="0" smtClean="0"/>
              <a:t>Hormones in the digestive system </a:t>
            </a:r>
            <a:r>
              <a:rPr lang="id-ID" sz="2400" dirty="0" smtClean="0"/>
              <a:t/>
            </a:r>
            <a:br>
              <a:rPr lang="id-ID" sz="2400" dirty="0" smtClean="0"/>
            </a:br>
            <a:r>
              <a:rPr lang="en-US" sz="2400" dirty="0" smtClean="0"/>
              <a:t>to regulate appetite</a:t>
            </a:r>
          </a:p>
        </p:txBody>
      </p:sp>
      <p:sp>
        <p:nvSpPr>
          <p:cNvPr id="40963" name="Rectangle 3"/>
          <p:cNvSpPr>
            <a:spLocks noGrp="1" noChangeArrowheads="1"/>
          </p:cNvSpPr>
          <p:nvPr>
            <p:ph type="body" idx="1"/>
          </p:nvPr>
        </p:nvSpPr>
        <p:spPr/>
        <p:txBody>
          <a:bodyPr/>
          <a:lstStyle/>
          <a:p>
            <a:pPr algn="just" eaLnBrk="1" hangingPunct="1">
              <a:lnSpc>
                <a:spcPct val="90000"/>
              </a:lnSpc>
              <a:defRPr/>
            </a:pPr>
            <a:endParaRPr lang="id-ID" sz="2800" b="1" dirty="0" smtClean="0"/>
          </a:p>
          <a:p>
            <a:pPr algn="just" eaLnBrk="1" hangingPunct="1">
              <a:lnSpc>
                <a:spcPct val="90000"/>
              </a:lnSpc>
              <a:defRPr/>
            </a:pPr>
            <a:r>
              <a:rPr lang="en-US" sz="2800" b="1" dirty="0" err="1" smtClean="0"/>
              <a:t>Ghrelin</a:t>
            </a:r>
            <a:r>
              <a:rPr lang="en-US" sz="2800" dirty="0" smtClean="0"/>
              <a:t> is produced in the stomach and upper intestine in the absence of food in the digestive system and stimulates appetite.</a:t>
            </a:r>
            <a:endParaRPr lang="id-ID" sz="2800" dirty="0" smtClean="0"/>
          </a:p>
          <a:p>
            <a:pPr algn="just" eaLnBrk="1" hangingPunct="1">
              <a:lnSpc>
                <a:spcPct val="90000"/>
              </a:lnSpc>
              <a:defRPr/>
            </a:pPr>
            <a:r>
              <a:rPr lang="en-US" sz="2800" b="1" dirty="0" smtClean="0"/>
              <a:t>Peptide YY</a:t>
            </a:r>
            <a:r>
              <a:rPr lang="en-US" sz="2800" dirty="0" smtClean="0"/>
              <a:t> is produced in the GI tract in response to a meal in the system and inhibits appetite. </a:t>
            </a:r>
          </a:p>
          <a:p>
            <a:pPr algn="just" eaLnBrk="1" hangingPunct="1">
              <a:lnSpc>
                <a:spcPct val="90000"/>
              </a:lnSpc>
              <a:defRPr/>
            </a:pPr>
            <a:endParaRPr lang="en-US" sz="2800" dirty="0" smtClean="0"/>
          </a:p>
          <a:p>
            <a:pPr algn="just" eaLnBrk="1" hangingPunct="1">
              <a:lnSpc>
                <a:spcPct val="90000"/>
              </a:lnSpc>
              <a:defRPr/>
            </a:pPr>
            <a:r>
              <a:rPr lang="en-US" sz="2800" dirty="0" smtClean="0"/>
              <a:t>Both of these hormones work on the brain to help regulate the intake of food for energy.</a:t>
            </a:r>
          </a:p>
          <a:p>
            <a:pPr eaLnBrk="1" hangingPunct="1">
              <a:lnSpc>
                <a:spcPct val="90000"/>
              </a:lnSpc>
              <a:buFont typeface="Wingdings" pitchFamily="2" charset="2"/>
              <a:buNone/>
              <a:defRPr/>
            </a:pPr>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b="1" smtClean="0"/>
              <a:t>Nerve Regulators</a:t>
            </a:r>
            <a:r>
              <a:rPr lang="id-ID" sz="4000" b="1" smtClean="0"/>
              <a:t/>
            </a:r>
            <a:br>
              <a:rPr lang="id-ID" sz="4000" b="1" smtClean="0"/>
            </a:br>
            <a:endParaRPr lang="en-US" sz="4000" b="1" smtClean="0"/>
          </a:p>
        </p:txBody>
      </p:sp>
      <p:sp>
        <p:nvSpPr>
          <p:cNvPr id="43011" name="Rectangle 3"/>
          <p:cNvSpPr>
            <a:spLocks noGrp="1" noChangeArrowheads="1"/>
          </p:cNvSpPr>
          <p:nvPr>
            <p:ph type="body" idx="1"/>
          </p:nvPr>
        </p:nvSpPr>
        <p:spPr/>
        <p:txBody>
          <a:bodyPr/>
          <a:lstStyle/>
          <a:p>
            <a:pPr algn="just" eaLnBrk="1" hangingPunct="1">
              <a:lnSpc>
                <a:spcPct val="90000"/>
              </a:lnSpc>
              <a:buFont typeface="Wingdings" pitchFamily="2" charset="2"/>
              <a:buNone/>
              <a:defRPr/>
            </a:pPr>
            <a:r>
              <a:rPr lang="en-US" sz="2000" dirty="0" smtClean="0"/>
              <a:t>Two types of nerves help to control the action of the digestive system.</a:t>
            </a:r>
            <a:endParaRPr lang="id-ID" sz="2000" dirty="0" smtClean="0"/>
          </a:p>
          <a:p>
            <a:pPr algn="just" eaLnBrk="1" hangingPunct="1">
              <a:lnSpc>
                <a:spcPct val="90000"/>
              </a:lnSpc>
              <a:buFont typeface="Wingdings" pitchFamily="2" charset="2"/>
              <a:buNone/>
              <a:defRPr/>
            </a:pPr>
            <a:endParaRPr lang="id-ID" sz="2000" dirty="0" smtClean="0"/>
          </a:p>
          <a:p>
            <a:pPr algn="just" eaLnBrk="1" hangingPunct="1">
              <a:lnSpc>
                <a:spcPct val="90000"/>
              </a:lnSpc>
              <a:buFont typeface="Wingdings" pitchFamily="2" charset="2"/>
              <a:buNone/>
              <a:defRPr/>
            </a:pPr>
            <a:r>
              <a:rPr lang="en-US" sz="2000" u="sng" dirty="0" smtClean="0"/>
              <a:t>Extrinsic</a:t>
            </a:r>
            <a:r>
              <a:rPr lang="en-US" sz="2000" dirty="0" smtClean="0"/>
              <a:t> (outside) nerves come to the digestive organs from the unconscious part of the brain or from the spinal cord. </a:t>
            </a:r>
            <a:endParaRPr lang="id-ID" sz="2000" dirty="0" smtClean="0"/>
          </a:p>
          <a:p>
            <a:pPr algn="just" eaLnBrk="1" hangingPunct="1">
              <a:lnSpc>
                <a:spcPct val="90000"/>
              </a:lnSpc>
              <a:buFont typeface="Wingdings" pitchFamily="2" charset="2"/>
              <a:buNone/>
              <a:defRPr/>
            </a:pPr>
            <a:r>
              <a:rPr lang="en-US" sz="2000" dirty="0" smtClean="0"/>
              <a:t>They release a chemical called: </a:t>
            </a:r>
            <a:r>
              <a:rPr lang="en-US" sz="2000" dirty="0" smtClean="0">
                <a:solidFill>
                  <a:schemeClr val="tx2">
                    <a:lumMod val="75000"/>
                  </a:schemeClr>
                </a:solidFill>
              </a:rPr>
              <a:t>acetylcholine</a:t>
            </a:r>
            <a:r>
              <a:rPr lang="en-US" sz="2000" dirty="0" smtClean="0"/>
              <a:t> and another called </a:t>
            </a:r>
            <a:r>
              <a:rPr lang="en-US" sz="2000" dirty="0" smtClean="0">
                <a:solidFill>
                  <a:srgbClr val="00B0F0"/>
                </a:solidFill>
              </a:rPr>
              <a:t>adrenaline</a:t>
            </a:r>
            <a:r>
              <a:rPr lang="en-US" sz="2000" dirty="0" smtClean="0"/>
              <a:t>. </a:t>
            </a:r>
            <a:endParaRPr lang="id-ID" sz="2000" dirty="0" smtClean="0"/>
          </a:p>
          <a:p>
            <a:pPr algn="just" eaLnBrk="1" hangingPunct="1">
              <a:lnSpc>
                <a:spcPct val="90000"/>
              </a:lnSpc>
              <a:buFont typeface="Wingdings" pitchFamily="2" charset="2"/>
              <a:buChar char="à"/>
              <a:defRPr/>
            </a:pPr>
            <a:r>
              <a:rPr lang="en-US" sz="2000" dirty="0" smtClean="0">
                <a:solidFill>
                  <a:schemeClr val="tx2">
                    <a:lumMod val="75000"/>
                  </a:schemeClr>
                </a:solidFill>
              </a:rPr>
              <a:t>acetylcholine</a:t>
            </a:r>
            <a:r>
              <a:rPr lang="en-US" sz="2000" dirty="0" smtClean="0"/>
              <a:t> causes the muscle of the digestive organs to squeeze with more force and increase the "push" of food and juice through the digestive tract. </a:t>
            </a:r>
            <a:r>
              <a:rPr lang="en-US" sz="2000" dirty="0">
                <a:solidFill>
                  <a:schemeClr val="tx2">
                    <a:lumMod val="75000"/>
                  </a:schemeClr>
                </a:solidFill>
              </a:rPr>
              <a:t>acetylcholine</a:t>
            </a:r>
            <a:r>
              <a:rPr lang="en-US" sz="2000" dirty="0" smtClean="0"/>
              <a:t> also causes the stomach and pancreas to produce more digestive juice. </a:t>
            </a:r>
          </a:p>
          <a:p>
            <a:pPr algn="just" eaLnBrk="1" hangingPunct="1">
              <a:lnSpc>
                <a:spcPct val="90000"/>
              </a:lnSpc>
              <a:buFont typeface="Wingdings" pitchFamily="2" charset="2"/>
              <a:buChar char="à"/>
              <a:defRPr/>
            </a:pPr>
            <a:r>
              <a:rPr lang="en-US" sz="2000" dirty="0" smtClean="0">
                <a:solidFill>
                  <a:srgbClr val="00B0F0"/>
                </a:solidFill>
              </a:rPr>
              <a:t>adrenaline</a:t>
            </a:r>
            <a:r>
              <a:rPr lang="en-US" sz="2000" dirty="0" smtClean="0"/>
              <a:t> relaxes the muscle of the stomach and intestine and decreases the flow of blood to these organs.</a:t>
            </a:r>
          </a:p>
          <a:p>
            <a:pPr eaLnBrk="1" hangingPunct="1">
              <a:lnSpc>
                <a:spcPct val="90000"/>
              </a:lnSpc>
              <a:buFont typeface="Wingdings" pitchFamily="2" charset="2"/>
              <a:buNone/>
              <a:defRPr/>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id-ID" smtClean="0"/>
              <a:t>Intrinsic nerves</a:t>
            </a:r>
            <a:endParaRPr lang="en-US" smtClean="0"/>
          </a:p>
        </p:txBody>
      </p:sp>
      <p:sp>
        <p:nvSpPr>
          <p:cNvPr id="45059" name="Rectangle 3"/>
          <p:cNvSpPr>
            <a:spLocks noGrp="1" noChangeArrowheads="1"/>
          </p:cNvSpPr>
          <p:nvPr>
            <p:ph type="body" idx="1"/>
          </p:nvPr>
        </p:nvSpPr>
        <p:spPr/>
        <p:txBody>
          <a:bodyPr/>
          <a:lstStyle/>
          <a:p>
            <a:pPr algn="just" eaLnBrk="1" hangingPunct="1">
              <a:buFont typeface="Wingdings" pitchFamily="2" charset="2"/>
              <a:buNone/>
              <a:defRPr/>
            </a:pPr>
            <a:r>
              <a:rPr lang="en-US" sz="2400" dirty="0" smtClean="0"/>
              <a:t>Even more important, though, are </a:t>
            </a:r>
            <a:r>
              <a:rPr lang="en-US" sz="2400" u="sng" dirty="0" smtClean="0"/>
              <a:t>the intrinsic</a:t>
            </a:r>
            <a:r>
              <a:rPr lang="en-US" sz="2400" dirty="0" smtClean="0"/>
              <a:t> (inside) nerves, which make up a very dense network embedded in the walls of the esophagus, stomach, small intestine, and colon. </a:t>
            </a:r>
            <a:endParaRPr lang="id-ID" sz="2400" dirty="0" smtClean="0"/>
          </a:p>
          <a:p>
            <a:pPr algn="just" eaLnBrk="1" hangingPunct="1">
              <a:buFont typeface="Wingdings" pitchFamily="2" charset="2"/>
              <a:buNone/>
              <a:defRPr/>
            </a:pPr>
            <a:r>
              <a:rPr lang="en-US" sz="2400" dirty="0" smtClean="0"/>
              <a:t>The intrinsic nerves are </a:t>
            </a:r>
            <a:r>
              <a:rPr lang="en-US" sz="2400" u="sng" dirty="0" smtClean="0"/>
              <a:t>triggered to act:</a:t>
            </a:r>
          </a:p>
          <a:p>
            <a:pPr algn="just" eaLnBrk="1" hangingPunct="1">
              <a:buFont typeface="Wingdings" pitchFamily="2" charset="2"/>
              <a:buNone/>
              <a:defRPr/>
            </a:pPr>
            <a:r>
              <a:rPr lang="en-US" sz="2400" dirty="0" smtClean="0"/>
              <a:t>when the walls of the hollow organs </a:t>
            </a:r>
            <a:r>
              <a:rPr lang="en-US" sz="2400" dirty="0" smtClean="0">
                <a:solidFill>
                  <a:srgbClr val="00B0F0"/>
                </a:solidFill>
              </a:rPr>
              <a:t>are stretched by food</a:t>
            </a:r>
            <a:r>
              <a:rPr lang="en-US" sz="2400" dirty="0" smtClean="0"/>
              <a:t>. </a:t>
            </a:r>
            <a:endParaRPr lang="id-ID" sz="2400" dirty="0" smtClean="0"/>
          </a:p>
          <a:p>
            <a:pPr algn="just" eaLnBrk="1" hangingPunct="1">
              <a:buFont typeface="Wingdings" pitchFamily="2" charset="2"/>
              <a:buNone/>
              <a:defRPr/>
            </a:pPr>
            <a:r>
              <a:rPr lang="en-US" sz="2400" dirty="0" smtClean="0"/>
              <a:t>They release many different substances that </a:t>
            </a:r>
            <a:r>
              <a:rPr lang="en-US" sz="2400" dirty="0" smtClean="0">
                <a:solidFill>
                  <a:srgbClr val="00FF00"/>
                </a:solidFill>
              </a:rPr>
              <a:t>speed up</a:t>
            </a:r>
            <a:r>
              <a:rPr lang="en-US" sz="2400" dirty="0" smtClean="0"/>
              <a:t> or </a:t>
            </a:r>
            <a:r>
              <a:rPr lang="en-US" sz="2400" dirty="0" smtClean="0">
                <a:solidFill>
                  <a:srgbClr val="FFFF66"/>
                </a:solidFill>
              </a:rPr>
              <a:t>delay</a:t>
            </a:r>
            <a:r>
              <a:rPr lang="en-US" sz="2400" dirty="0" smtClean="0"/>
              <a:t> the movement of food and the production of juices by the digestive organs.</a:t>
            </a:r>
          </a:p>
          <a:p>
            <a:pPr eaLnBrk="1" hangingPunct="1">
              <a:buFont typeface="Wingdings" pitchFamily="2" charset="2"/>
              <a:buNone/>
              <a:defRPr/>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708400" y="0"/>
            <a:ext cx="5092700" cy="6858000"/>
            <a:chOff x="1664" y="0"/>
            <a:chExt cx="3208" cy="4320"/>
          </a:xfrm>
        </p:grpSpPr>
        <p:pic>
          <p:nvPicPr>
            <p:cNvPr id="36867" name="Picture 3"/>
            <p:cNvPicPr>
              <a:picLocks noChangeAspect="1" noChangeArrowheads="1"/>
            </p:cNvPicPr>
            <p:nvPr/>
          </p:nvPicPr>
          <p:blipFill>
            <a:blip r:embed="rId3"/>
            <a:srcRect l="11789" t="2521" r="46213" b="841"/>
            <a:stretch>
              <a:fillRect/>
            </a:stretch>
          </p:blipFill>
          <p:spPr bwMode="auto">
            <a:xfrm>
              <a:off x="1664" y="3"/>
              <a:ext cx="2501" cy="4317"/>
            </a:xfrm>
            <a:prstGeom prst="rect">
              <a:avLst/>
            </a:prstGeom>
            <a:noFill/>
          </p:spPr>
        </p:pic>
        <p:sp>
          <p:nvSpPr>
            <p:cNvPr id="36868" name="Rectangle 4"/>
            <p:cNvSpPr>
              <a:spLocks noChangeArrowheads="1"/>
            </p:cNvSpPr>
            <p:nvPr/>
          </p:nvSpPr>
          <p:spPr bwMode="auto">
            <a:xfrm>
              <a:off x="1664" y="0"/>
              <a:ext cx="800" cy="587"/>
            </a:xfrm>
            <a:prstGeom prst="rect">
              <a:avLst/>
            </a:prstGeom>
            <a:solidFill>
              <a:schemeClr val="bg1"/>
            </a:solidFill>
            <a:ln w="9525">
              <a:noFill/>
              <a:miter lim="800000"/>
              <a:headEnd/>
              <a:tailEnd/>
            </a:ln>
            <a:effectLst/>
          </p:spPr>
          <p:txBody>
            <a:bodyPr wrap="none" anchor="ctr"/>
            <a:lstStyle/>
            <a:p>
              <a:endParaRPr lang="id-ID"/>
            </a:p>
          </p:txBody>
        </p:sp>
        <p:sp>
          <p:nvSpPr>
            <p:cNvPr id="36869" name="Rectangle 5"/>
            <p:cNvSpPr>
              <a:spLocks noChangeArrowheads="1"/>
            </p:cNvSpPr>
            <p:nvPr/>
          </p:nvSpPr>
          <p:spPr bwMode="auto">
            <a:xfrm>
              <a:off x="3627" y="0"/>
              <a:ext cx="682" cy="576"/>
            </a:xfrm>
            <a:prstGeom prst="rect">
              <a:avLst/>
            </a:prstGeom>
            <a:solidFill>
              <a:schemeClr val="bg1"/>
            </a:solidFill>
            <a:ln w="9525">
              <a:noFill/>
              <a:miter lim="800000"/>
              <a:headEnd/>
              <a:tailEnd/>
            </a:ln>
            <a:effectLst/>
          </p:spPr>
          <p:txBody>
            <a:bodyPr wrap="none" anchor="ctr"/>
            <a:lstStyle/>
            <a:p>
              <a:endParaRPr lang="id-ID"/>
            </a:p>
          </p:txBody>
        </p:sp>
        <p:sp>
          <p:nvSpPr>
            <p:cNvPr id="36870" name="Text Box 6"/>
            <p:cNvSpPr txBox="1">
              <a:spLocks noChangeArrowheads="1"/>
            </p:cNvSpPr>
            <p:nvPr/>
          </p:nvSpPr>
          <p:spPr bwMode="auto">
            <a:xfrm>
              <a:off x="4136" y="696"/>
              <a:ext cx="728" cy="154"/>
            </a:xfrm>
            <a:prstGeom prst="rect">
              <a:avLst/>
            </a:prstGeom>
            <a:noFill/>
            <a:ln w="9525">
              <a:noFill/>
              <a:miter lim="800000"/>
              <a:headEnd/>
              <a:tailEnd/>
            </a:ln>
            <a:effectLst/>
          </p:spPr>
          <p:txBody>
            <a:bodyPr>
              <a:spAutoFit/>
            </a:bodyPr>
            <a:lstStyle/>
            <a:p>
              <a:pPr>
                <a:spcBef>
                  <a:spcPct val="50000"/>
                </a:spcBef>
              </a:pPr>
              <a:r>
                <a:rPr lang="en-US" sz="1000" b="1">
                  <a:latin typeface="Arial" charset="0"/>
                </a:rPr>
                <a:t>gland</a:t>
              </a:r>
            </a:p>
          </p:txBody>
        </p:sp>
        <p:sp>
          <p:nvSpPr>
            <p:cNvPr id="36871" name="Text Box 7"/>
            <p:cNvSpPr txBox="1">
              <a:spLocks noChangeArrowheads="1"/>
            </p:cNvSpPr>
            <p:nvPr/>
          </p:nvSpPr>
          <p:spPr bwMode="auto">
            <a:xfrm>
              <a:off x="4128" y="1512"/>
              <a:ext cx="728" cy="154"/>
            </a:xfrm>
            <a:prstGeom prst="rect">
              <a:avLst/>
            </a:prstGeom>
            <a:noFill/>
            <a:ln w="9525">
              <a:noFill/>
              <a:miter lim="800000"/>
              <a:headEnd/>
              <a:tailEnd/>
            </a:ln>
            <a:effectLst/>
          </p:spPr>
          <p:txBody>
            <a:bodyPr>
              <a:spAutoFit/>
            </a:bodyPr>
            <a:lstStyle/>
            <a:p>
              <a:pPr>
                <a:spcBef>
                  <a:spcPct val="50000"/>
                </a:spcBef>
              </a:pPr>
              <a:r>
                <a:rPr lang="en-US" sz="1000" b="1">
                  <a:latin typeface="Arial" charset="0"/>
                </a:rPr>
                <a:t>Stomach</a:t>
              </a:r>
            </a:p>
          </p:txBody>
        </p:sp>
        <p:sp>
          <p:nvSpPr>
            <p:cNvPr id="36872" name="Text Box 8"/>
            <p:cNvSpPr txBox="1">
              <a:spLocks noChangeArrowheads="1"/>
            </p:cNvSpPr>
            <p:nvPr/>
          </p:nvSpPr>
          <p:spPr bwMode="auto">
            <a:xfrm>
              <a:off x="4136" y="2448"/>
              <a:ext cx="728" cy="154"/>
            </a:xfrm>
            <a:prstGeom prst="rect">
              <a:avLst/>
            </a:prstGeom>
            <a:noFill/>
            <a:ln w="9525">
              <a:noFill/>
              <a:miter lim="800000"/>
              <a:headEnd/>
              <a:tailEnd/>
            </a:ln>
            <a:effectLst/>
          </p:spPr>
          <p:txBody>
            <a:bodyPr>
              <a:spAutoFit/>
            </a:bodyPr>
            <a:lstStyle/>
            <a:p>
              <a:pPr>
                <a:spcBef>
                  <a:spcPct val="50000"/>
                </a:spcBef>
              </a:pPr>
              <a:r>
                <a:rPr lang="en-US" sz="1000" b="1">
                  <a:latin typeface="Arial" charset="0"/>
                </a:rPr>
                <a:t>Small Intestine</a:t>
              </a:r>
            </a:p>
          </p:txBody>
        </p:sp>
        <p:sp>
          <p:nvSpPr>
            <p:cNvPr id="36873" name="Text Box 9"/>
            <p:cNvSpPr txBox="1">
              <a:spLocks noChangeArrowheads="1"/>
            </p:cNvSpPr>
            <p:nvPr/>
          </p:nvSpPr>
          <p:spPr bwMode="auto">
            <a:xfrm>
              <a:off x="4144" y="1064"/>
              <a:ext cx="728" cy="154"/>
            </a:xfrm>
            <a:prstGeom prst="rect">
              <a:avLst/>
            </a:prstGeom>
            <a:noFill/>
            <a:ln w="9525">
              <a:noFill/>
              <a:miter lim="800000"/>
              <a:headEnd/>
              <a:tailEnd/>
            </a:ln>
            <a:effectLst/>
          </p:spPr>
          <p:txBody>
            <a:bodyPr>
              <a:spAutoFit/>
            </a:bodyPr>
            <a:lstStyle/>
            <a:p>
              <a:pPr>
                <a:spcBef>
                  <a:spcPct val="50000"/>
                </a:spcBef>
              </a:pPr>
              <a:r>
                <a:rPr lang="en-US" sz="1000" b="1">
                  <a:latin typeface="Arial" charset="0"/>
                </a:rPr>
                <a:t>Esophagus</a:t>
              </a:r>
            </a:p>
          </p:txBody>
        </p:sp>
        <p:sp>
          <p:nvSpPr>
            <p:cNvPr id="36874" name="Text Box 10"/>
            <p:cNvSpPr txBox="1">
              <a:spLocks noChangeArrowheads="1"/>
            </p:cNvSpPr>
            <p:nvPr/>
          </p:nvSpPr>
          <p:spPr bwMode="auto">
            <a:xfrm>
              <a:off x="4144" y="3600"/>
              <a:ext cx="728" cy="154"/>
            </a:xfrm>
            <a:prstGeom prst="rect">
              <a:avLst/>
            </a:prstGeom>
            <a:noFill/>
            <a:ln w="9525">
              <a:noFill/>
              <a:miter lim="800000"/>
              <a:headEnd/>
              <a:tailEnd/>
            </a:ln>
            <a:effectLst/>
          </p:spPr>
          <p:txBody>
            <a:bodyPr>
              <a:spAutoFit/>
            </a:bodyPr>
            <a:lstStyle/>
            <a:p>
              <a:pPr>
                <a:spcBef>
                  <a:spcPct val="50000"/>
                </a:spcBef>
              </a:pPr>
              <a:r>
                <a:rPr lang="en-US" sz="1000" b="1">
                  <a:latin typeface="Arial" charset="0"/>
                </a:rPr>
                <a:t>Large Intestine</a:t>
              </a:r>
            </a:p>
          </p:txBody>
        </p:sp>
      </p:grpSp>
      <p:sp>
        <p:nvSpPr>
          <p:cNvPr id="36875" name="Rectangle 11"/>
          <p:cNvSpPr>
            <a:spLocks noChangeAspect="1" noChangeArrowheads="1"/>
          </p:cNvSpPr>
          <p:nvPr/>
        </p:nvSpPr>
        <p:spPr bwMode="auto">
          <a:xfrm>
            <a:off x="63500" y="320675"/>
            <a:ext cx="4840288" cy="477567"/>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id-ID" sz="2800" b="1" dirty="0" smtClean="0">
                <a:latin typeface="Arial" charset="0"/>
              </a:rPr>
              <a:t>MOTILITY</a:t>
            </a:r>
            <a:endParaRPr lang="en-US" sz="2800" b="1" dirty="0">
              <a:latin typeface="Arial" charset="0"/>
            </a:endParaRPr>
          </a:p>
        </p:txBody>
      </p:sp>
      <p:sp>
        <p:nvSpPr>
          <p:cNvPr id="36876" name="Rectangle 12"/>
          <p:cNvSpPr>
            <a:spLocks noChangeAspect="1" noChangeArrowheads="1"/>
          </p:cNvSpPr>
          <p:nvPr/>
        </p:nvSpPr>
        <p:spPr bwMode="auto">
          <a:xfrm>
            <a:off x="619125" y="2063750"/>
            <a:ext cx="2928938" cy="746125"/>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b="1">
                <a:latin typeface="Arial" charset="0"/>
              </a:rPr>
              <a:t>Longitudinal organization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srcRect t="9871"/>
          <a:stretch>
            <a:fillRect/>
          </a:stretch>
        </p:blipFill>
        <p:spPr bwMode="auto">
          <a:xfrm>
            <a:off x="558800" y="1524000"/>
            <a:ext cx="6892925" cy="5334000"/>
          </a:xfrm>
          <a:prstGeom prst="rect">
            <a:avLst/>
          </a:prstGeom>
          <a:noFill/>
          <a:ln w="9525">
            <a:noFill/>
            <a:miter lim="800000"/>
            <a:headEnd/>
            <a:tailEnd/>
          </a:ln>
          <a:effectLst/>
        </p:spPr>
      </p:pic>
      <p:pic>
        <p:nvPicPr>
          <p:cNvPr id="25602" name="Picture 2"/>
          <p:cNvPicPr>
            <a:picLocks noChangeAspect="1" noChangeArrowheads="1"/>
          </p:cNvPicPr>
          <p:nvPr/>
        </p:nvPicPr>
        <p:blipFill>
          <a:blip r:embed="rId4"/>
          <a:srcRect r="12840"/>
          <a:stretch>
            <a:fillRect/>
          </a:stretch>
        </p:blipFill>
        <p:spPr bwMode="auto">
          <a:xfrm>
            <a:off x="5399088" y="134938"/>
            <a:ext cx="3732212" cy="3652837"/>
          </a:xfrm>
          <a:prstGeom prst="rect">
            <a:avLst/>
          </a:prstGeom>
          <a:noFill/>
          <a:ln w="9525">
            <a:noFill/>
            <a:miter lim="800000"/>
            <a:headEnd/>
            <a:tailEnd/>
          </a:ln>
          <a:effectLst/>
        </p:spPr>
      </p:pic>
      <p:sp>
        <p:nvSpPr>
          <p:cNvPr id="25604" name="Rectangle 4"/>
          <p:cNvSpPr>
            <a:spLocks noChangeAspect="1" noChangeArrowheads="1"/>
          </p:cNvSpPr>
          <p:nvPr/>
        </p:nvSpPr>
        <p:spPr bwMode="auto">
          <a:xfrm>
            <a:off x="0" y="228600"/>
            <a:ext cx="5842000" cy="473075"/>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2800" b="1" dirty="0">
                <a:latin typeface="Arial" charset="0"/>
              </a:rPr>
              <a:t>Cross-sectional organization  </a:t>
            </a:r>
          </a:p>
        </p:txBody>
      </p:sp>
      <p:sp>
        <p:nvSpPr>
          <p:cNvPr id="25605" name="Rectangle 5"/>
          <p:cNvSpPr>
            <a:spLocks noChangeAspect="1" noChangeArrowheads="1"/>
          </p:cNvSpPr>
          <p:nvPr/>
        </p:nvSpPr>
        <p:spPr bwMode="auto">
          <a:xfrm>
            <a:off x="0" y="3340100"/>
            <a:ext cx="1079500" cy="280988"/>
          </a:xfrm>
          <a:prstGeom prst="rect">
            <a:avLst/>
          </a:prstGeom>
          <a:noFill/>
          <a:ln w="12700">
            <a:noFill/>
            <a:miter lim="800000"/>
            <a:headEnd/>
            <a:tailEnd/>
          </a:ln>
          <a:effectLst/>
        </p:spPr>
        <p:txBody>
          <a:bodyPr lIns="90487" tIns="44450" rIns="90487" bIns="44450">
            <a:spAutoFit/>
          </a:bodyPr>
          <a:lstStyle/>
          <a:p>
            <a:pPr>
              <a:lnSpc>
                <a:spcPct val="90000"/>
              </a:lnSpc>
              <a:spcBef>
                <a:spcPct val="50000"/>
              </a:spcBef>
            </a:pPr>
            <a:r>
              <a:rPr lang="en-US" sz="1400" b="1" dirty="0">
                <a:latin typeface="Arial" charset="0"/>
              </a:rPr>
              <a:t>Mucosa  </a:t>
            </a:r>
          </a:p>
        </p:txBody>
      </p:sp>
      <p:sp>
        <p:nvSpPr>
          <p:cNvPr id="25606" name="AutoShape 6"/>
          <p:cNvSpPr>
            <a:spLocks/>
          </p:cNvSpPr>
          <p:nvPr/>
        </p:nvSpPr>
        <p:spPr bwMode="auto">
          <a:xfrm>
            <a:off x="725488" y="2260600"/>
            <a:ext cx="188912" cy="2451100"/>
          </a:xfrm>
          <a:prstGeom prst="leftBrace">
            <a:avLst>
              <a:gd name="adj1" fmla="val 108124"/>
              <a:gd name="adj2" fmla="val 50000"/>
            </a:avLst>
          </a:prstGeom>
          <a:noFill/>
          <a:ln w="12700">
            <a:solidFill>
              <a:schemeClr val="tx1"/>
            </a:solidFill>
            <a:round/>
            <a:headEnd/>
            <a:tailEnd/>
          </a:ln>
          <a:effectLst/>
        </p:spPr>
        <p:txBody>
          <a:bodyPr wrap="none" anchor="ctr"/>
          <a:lstStyle/>
          <a:p>
            <a:endParaRPr lang="id-ID"/>
          </a:p>
        </p:txBody>
      </p:sp>
      <p:sp>
        <p:nvSpPr>
          <p:cNvPr id="25607" name="Rectangle 7"/>
          <p:cNvSpPr>
            <a:spLocks noChangeAspect="1" noChangeArrowheads="1"/>
          </p:cNvSpPr>
          <p:nvPr/>
        </p:nvSpPr>
        <p:spPr bwMode="auto">
          <a:xfrm>
            <a:off x="7772400" y="5803900"/>
            <a:ext cx="1371600" cy="831850"/>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800" b="1">
                <a:latin typeface="Arial" charset="0"/>
              </a:rPr>
              <a:t>Enteric Nervous System  </a:t>
            </a:r>
          </a:p>
        </p:txBody>
      </p:sp>
      <p:sp>
        <p:nvSpPr>
          <p:cNvPr id="25608" name="AutoShape 8"/>
          <p:cNvSpPr>
            <a:spLocks/>
          </p:cNvSpPr>
          <p:nvPr/>
        </p:nvSpPr>
        <p:spPr bwMode="auto">
          <a:xfrm>
            <a:off x="7429500" y="5676900"/>
            <a:ext cx="381000" cy="1016000"/>
          </a:xfrm>
          <a:prstGeom prst="rightBrace">
            <a:avLst>
              <a:gd name="adj1" fmla="val 22222"/>
              <a:gd name="adj2" fmla="val 50000"/>
            </a:avLst>
          </a:prstGeom>
          <a:noFill/>
          <a:ln w="12700">
            <a:solidFill>
              <a:schemeClr val="tx1"/>
            </a:solidFill>
            <a:round/>
            <a:headEnd/>
            <a:tailEnd/>
          </a:ln>
          <a:effectLst/>
        </p:spPr>
        <p:txBody>
          <a:bodyPr wrap="none" anchor="ctr"/>
          <a:lstStyle/>
          <a:p>
            <a:endParaRPr lang="id-ID"/>
          </a:p>
        </p:txBody>
      </p:sp>
      <p:sp>
        <p:nvSpPr>
          <p:cNvPr id="25611" name="Rectangle 11"/>
          <p:cNvSpPr>
            <a:spLocks noChangeArrowheads="1"/>
          </p:cNvSpPr>
          <p:nvPr/>
        </p:nvSpPr>
        <p:spPr bwMode="auto">
          <a:xfrm>
            <a:off x="1282700" y="1562100"/>
            <a:ext cx="1143000" cy="355600"/>
          </a:xfrm>
          <a:prstGeom prst="rect">
            <a:avLst/>
          </a:prstGeom>
          <a:solidFill>
            <a:schemeClr val="bg1"/>
          </a:solidFill>
          <a:ln w="9525">
            <a:solidFill>
              <a:schemeClr val="bg1"/>
            </a:solidFill>
            <a:miter lim="800000"/>
            <a:headEnd/>
            <a:tailEnd/>
          </a:ln>
          <a:effectLst/>
        </p:spPr>
        <p:txBody>
          <a:bodyPr wrap="none" anchor="ctr"/>
          <a:lstStyle/>
          <a:p>
            <a:endParaRPr lang="id-ID"/>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spect="1" noChangeArrowheads="1"/>
          </p:cNvSpPr>
          <p:nvPr/>
        </p:nvSpPr>
        <p:spPr bwMode="auto">
          <a:xfrm>
            <a:off x="384175" y="0"/>
            <a:ext cx="3898900" cy="473075"/>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2800" b="1">
                <a:latin typeface="Arial" charset="0"/>
              </a:rPr>
              <a:t>Neural Innervation   </a:t>
            </a:r>
          </a:p>
        </p:txBody>
      </p:sp>
      <p:pic>
        <p:nvPicPr>
          <p:cNvPr id="26636" name="Picture 12"/>
          <p:cNvPicPr>
            <a:picLocks noChangeAspect="1" noChangeArrowheads="1"/>
          </p:cNvPicPr>
          <p:nvPr/>
        </p:nvPicPr>
        <p:blipFill>
          <a:blip r:embed="rId3"/>
          <a:srcRect/>
          <a:stretch>
            <a:fillRect/>
          </a:stretch>
        </p:blipFill>
        <p:spPr bwMode="auto">
          <a:xfrm>
            <a:off x="38100" y="863600"/>
            <a:ext cx="4781550" cy="3511550"/>
          </a:xfrm>
          <a:prstGeom prst="rect">
            <a:avLst/>
          </a:prstGeom>
          <a:noFill/>
          <a:ln w="9525">
            <a:noFill/>
            <a:miter lim="800000"/>
            <a:headEnd/>
            <a:tailEnd/>
          </a:ln>
          <a:effectLst/>
        </p:spPr>
      </p:pic>
      <p:sp>
        <p:nvSpPr>
          <p:cNvPr id="26632" name="Freeform 8"/>
          <p:cNvSpPr>
            <a:spLocks/>
          </p:cNvSpPr>
          <p:nvPr/>
        </p:nvSpPr>
        <p:spPr bwMode="auto">
          <a:xfrm>
            <a:off x="5884863" y="4708525"/>
            <a:ext cx="117475" cy="728663"/>
          </a:xfrm>
          <a:custGeom>
            <a:avLst/>
            <a:gdLst/>
            <a:ahLst/>
            <a:cxnLst>
              <a:cxn ang="0">
                <a:pos x="8" y="0"/>
              </a:cxn>
              <a:cxn ang="0">
                <a:pos x="56" y="168"/>
              </a:cxn>
              <a:cxn ang="0">
                <a:pos x="64" y="304"/>
              </a:cxn>
              <a:cxn ang="0">
                <a:pos x="0" y="440"/>
              </a:cxn>
              <a:cxn ang="0">
                <a:pos x="8" y="472"/>
              </a:cxn>
            </a:cxnLst>
            <a:rect l="0" t="0" r="r" b="b"/>
            <a:pathLst>
              <a:path w="75" h="472">
                <a:moveTo>
                  <a:pt x="8" y="0"/>
                </a:moveTo>
                <a:cubicBezTo>
                  <a:pt x="16" y="64"/>
                  <a:pt x="27" y="110"/>
                  <a:pt x="56" y="168"/>
                </a:cubicBezTo>
                <a:cubicBezTo>
                  <a:pt x="67" y="226"/>
                  <a:pt x="75" y="237"/>
                  <a:pt x="64" y="304"/>
                </a:cubicBezTo>
                <a:cubicBezTo>
                  <a:pt x="56" y="347"/>
                  <a:pt x="12" y="389"/>
                  <a:pt x="0" y="440"/>
                </a:cubicBezTo>
                <a:cubicBezTo>
                  <a:pt x="2" y="450"/>
                  <a:pt x="8" y="472"/>
                  <a:pt x="8" y="472"/>
                </a:cubicBezTo>
              </a:path>
            </a:pathLst>
          </a:custGeom>
          <a:noFill/>
          <a:ln w="9525">
            <a:solidFill>
              <a:schemeClr val="tx1"/>
            </a:solidFill>
            <a:round/>
            <a:headEnd/>
            <a:tailEnd/>
          </a:ln>
          <a:effectLst/>
        </p:spPr>
        <p:txBody>
          <a:bodyPr wrap="none" anchor="ctr"/>
          <a:lstStyle/>
          <a:p>
            <a:endParaRPr lang="id-ID"/>
          </a:p>
        </p:txBody>
      </p:sp>
      <p:sp>
        <p:nvSpPr>
          <p:cNvPr id="26633" name="Freeform 9"/>
          <p:cNvSpPr>
            <a:spLocks/>
          </p:cNvSpPr>
          <p:nvPr/>
        </p:nvSpPr>
        <p:spPr bwMode="auto">
          <a:xfrm>
            <a:off x="7102475" y="4684713"/>
            <a:ext cx="117475" cy="739775"/>
          </a:xfrm>
          <a:custGeom>
            <a:avLst/>
            <a:gdLst/>
            <a:ahLst/>
            <a:cxnLst>
              <a:cxn ang="0">
                <a:pos x="56" y="480"/>
              </a:cxn>
              <a:cxn ang="0">
                <a:pos x="16" y="416"/>
              </a:cxn>
              <a:cxn ang="0">
                <a:pos x="64" y="184"/>
              </a:cxn>
              <a:cxn ang="0">
                <a:pos x="40" y="56"/>
              </a:cxn>
              <a:cxn ang="0">
                <a:pos x="16" y="0"/>
              </a:cxn>
            </a:cxnLst>
            <a:rect l="0" t="0" r="r" b="b"/>
            <a:pathLst>
              <a:path w="75" h="480">
                <a:moveTo>
                  <a:pt x="56" y="480"/>
                </a:moveTo>
                <a:cubicBezTo>
                  <a:pt x="43" y="458"/>
                  <a:pt x="17" y="441"/>
                  <a:pt x="16" y="416"/>
                </a:cubicBezTo>
                <a:cubicBezTo>
                  <a:pt x="12" y="322"/>
                  <a:pt x="0" y="247"/>
                  <a:pt x="64" y="184"/>
                </a:cubicBezTo>
                <a:cubicBezTo>
                  <a:pt x="75" y="137"/>
                  <a:pt x="56" y="100"/>
                  <a:pt x="40" y="56"/>
                </a:cubicBezTo>
                <a:cubicBezTo>
                  <a:pt x="34" y="40"/>
                  <a:pt x="33" y="0"/>
                  <a:pt x="16" y="0"/>
                </a:cubicBezTo>
              </a:path>
            </a:pathLst>
          </a:custGeom>
          <a:noFill/>
          <a:ln w="9525">
            <a:solidFill>
              <a:schemeClr val="tx1"/>
            </a:solidFill>
            <a:round/>
            <a:headEnd/>
            <a:tailEnd/>
          </a:ln>
          <a:effectLst/>
        </p:spPr>
        <p:txBody>
          <a:bodyPr wrap="none" anchor="ctr"/>
          <a:lstStyle/>
          <a:p>
            <a:endParaRPr lang="id-ID"/>
          </a:p>
        </p:txBody>
      </p:sp>
      <p:pic>
        <p:nvPicPr>
          <p:cNvPr id="26635" name="Picture 11"/>
          <p:cNvPicPr>
            <a:picLocks noChangeAspect="1" noChangeArrowheads="1"/>
          </p:cNvPicPr>
          <p:nvPr/>
        </p:nvPicPr>
        <p:blipFill>
          <a:blip r:embed="rId4"/>
          <a:srcRect l="5652"/>
          <a:stretch>
            <a:fillRect/>
          </a:stretch>
        </p:blipFill>
        <p:spPr bwMode="auto">
          <a:xfrm>
            <a:off x="4341813" y="3770313"/>
            <a:ext cx="4665662" cy="2843212"/>
          </a:xfrm>
          <a:prstGeom prst="rect">
            <a:avLst/>
          </a:prstGeom>
          <a:noFill/>
          <a:ln w="9525">
            <a:noFill/>
            <a:miter lim="800000"/>
            <a:headEnd/>
            <a:tailEnd/>
          </a:ln>
          <a:effectLst/>
        </p:spPr>
      </p:pic>
      <p:sp>
        <p:nvSpPr>
          <p:cNvPr id="26639" name="Rectangle 15"/>
          <p:cNvSpPr>
            <a:spLocks noChangeArrowheads="1"/>
          </p:cNvSpPr>
          <p:nvPr/>
        </p:nvSpPr>
        <p:spPr bwMode="auto">
          <a:xfrm>
            <a:off x="4121150" y="6403975"/>
            <a:ext cx="3581400" cy="300038"/>
          </a:xfrm>
          <a:prstGeom prst="rect">
            <a:avLst/>
          </a:prstGeom>
          <a:solidFill>
            <a:schemeClr val="bg1"/>
          </a:solidFill>
          <a:ln w="9525">
            <a:noFill/>
            <a:miter lim="800000"/>
            <a:headEnd/>
            <a:tailEnd/>
          </a:ln>
          <a:effectLst/>
        </p:spPr>
        <p:txBody>
          <a:bodyPr wrap="none" anchor="ctr"/>
          <a:lstStyle/>
          <a:p>
            <a:endParaRPr lang="id-ID"/>
          </a:p>
        </p:txBody>
      </p:sp>
      <p:sp>
        <p:nvSpPr>
          <p:cNvPr id="26638" name="Rectangle 14"/>
          <p:cNvSpPr>
            <a:spLocks noChangeAspect="1" noChangeArrowheads="1"/>
          </p:cNvSpPr>
          <p:nvPr/>
        </p:nvSpPr>
        <p:spPr bwMode="auto">
          <a:xfrm>
            <a:off x="3616325" y="6283325"/>
            <a:ext cx="1444625" cy="419100"/>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200" b="1">
                <a:latin typeface="Arial" charset="0"/>
              </a:rPr>
              <a:t>Parasympathetic nerves   </a:t>
            </a:r>
          </a:p>
        </p:txBody>
      </p:sp>
      <p:sp>
        <p:nvSpPr>
          <p:cNvPr id="26641" name="Rectangle 17"/>
          <p:cNvSpPr>
            <a:spLocks noChangeAspect="1" noChangeArrowheads="1"/>
          </p:cNvSpPr>
          <p:nvPr/>
        </p:nvSpPr>
        <p:spPr bwMode="auto">
          <a:xfrm>
            <a:off x="6527800" y="6353175"/>
            <a:ext cx="1406525" cy="419100"/>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200" b="1">
                <a:latin typeface="Arial" charset="0"/>
              </a:rPr>
              <a:t>Submucosal Plexus   </a:t>
            </a:r>
          </a:p>
        </p:txBody>
      </p:sp>
      <p:sp>
        <p:nvSpPr>
          <p:cNvPr id="26642" name="Rectangle 18"/>
          <p:cNvSpPr>
            <a:spLocks noChangeAspect="1" noChangeArrowheads="1"/>
          </p:cNvSpPr>
          <p:nvPr/>
        </p:nvSpPr>
        <p:spPr bwMode="auto">
          <a:xfrm>
            <a:off x="5341938" y="6343650"/>
            <a:ext cx="1255712" cy="419100"/>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200" b="1">
                <a:latin typeface="Arial" charset="0"/>
              </a:rPr>
              <a:t>Myenteric Plexus   </a:t>
            </a:r>
          </a:p>
        </p:txBody>
      </p:sp>
      <p:sp>
        <p:nvSpPr>
          <p:cNvPr id="26631" name="Rectangle 7"/>
          <p:cNvSpPr>
            <a:spLocks noChangeAspect="1" noChangeArrowheads="1"/>
          </p:cNvSpPr>
          <p:nvPr/>
        </p:nvSpPr>
        <p:spPr bwMode="auto">
          <a:xfrm>
            <a:off x="5522913" y="3278188"/>
            <a:ext cx="3243262" cy="746125"/>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b="1">
                <a:latin typeface="Arial" charset="0"/>
              </a:rPr>
              <a:t>The Enteric Nervous System   </a:t>
            </a:r>
          </a:p>
        </p:txBody>
      </p:sp>
      <p:grpSp>
        <p:nvGrpSpPr>
          <p:cNvPr id="2" name="Group 35"/>
          <p:cNvGrpSpPr>
            <a:grpSpLocks/>
          </p:cNvGrpSpPr>
          <p:nvPr/>
        </p:nvGrpSpPr>
        <p:grpSpPr bwMode="auto">
          <a:xfrm>
            <a:off x="5124450" y="266700"/>
            <a:ext cx="4019550" cy="1949450"/>
            <a:chOff x="3228" y="416"/>
            <a:chExt cx="2532" cy="1228"/>
          </a:xfrm>
        </p:grpSpPr>
        <p:sp>
          <p:nvSpPr>
            <p:cNvPr id="26645" name="Rectangle 21"/>
            <p:cNvSpPr>
              <a:spLocks noChangeAspect="1" noChangeArrowheads="1"/>
            </p:cNvSpPr>
            <p:nvPr/>
          </p:nvSpPr>
          <p:spPr bwMode="auto">
            <a:xfrm>
              <a:off x="3228" y="1380"/>
              <a:ext cx="585" cy="264"/>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200" b="1">
                  <a:latin typeface="Arial" charset="0"/>
                </a:rPr>
                <a:t>Myenteric Plexus   </a:t>
              </a:r>
            </a:p>
          </p:txBody>
        </p:sp>
        <p:pic>
          <p:nvPicPr>
            <p:cNvPr id="26643" name="Picture 19"/>
            <p:cNvPicPr>
              <a:picLocks noChangeAspect="1" noChangeArrowheads="1"/>
            </p:cNvPicPr>
            <p:nvPr/>
          </p:nvPicPr>
          <p:blipFill>
            <a:blip r:embed="rId5"/>
            <a:srcRect/>
            <a:stretch>
              <a:fillRect/>
            </a:stretch>
          </p:blipFill>
          <p:spPr bwMode="auto">
            <a:xfrm>
              <a:off x="3264" y="416"/>
              <a:ext cx="2496" cy="833"/>
            </a:xfrm>
            <a:prstGeom prst="rect">
              <a:avLst/>
            </a:prstGeom>
            <a:noFill/>
            <a:ln w="9525">
              <a:noFill/>
              <a:miter lim="800000"/>
              <a:headEnd/>
              <a:tailEnd/>
            </a:ln>
            <a:effectLst/>
          </p:spPr>
        </p:pic>
        <p:sp>
          <p:nvSpPr>
            <p:cNvPr id="26644" name="Rectangle 20"/>
            <p:cNvSpPr>
              <a:spLocks noChangeAspect="1" noChangeArrowheads="1"/>
            </p:cNvSpPr>
            <p:nvPr/>
          </p:nvSpPr>
          <p:spPr bwMode="auto">
            <a:xfrm>
              <a:off x="3857" y="1351"/>
              <a:ext cx="709" cy="264"/>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200" b="1">
                  <a:latin typeface="Arial" charset="0"/>
                </a:rPr>
                <a:t>Submucosal Plexus   </a:t>
              </a:r>
            </a:p>
          </p:txBody>
        </p:sp>
        <p:sp>
          <p:nvSpPr>
            <p:cNvPr id="26646" name="Line 22"/>
            <p:cNvSpPr>
              <a:spLocks noChangeShapeType="1"/>
            </p:cNvSpPr>
            <p:nvPr/>
          </p:nvSpPr>
          <p:spPr bwMode="auto">
            <a:xfrm flipH="1">
              <a:off x="3475" y="805"/>
              <a:ext cx="154" cy="607"/>
            </a:xfrm>
            <a:prstGeom prst="line">
              <a:avLst/>
            </a:prstGeom>
            <a:noFill/>
            <a:ln w="9525">
              <a:solidFill>
                <a:schemeClr val="tx1"/>
              </a:solidFill>
              <a:round/>
              <a:headEnd/>
              <a:tailEnd/>
            </a:ln>
            <a:effectLst/>
          </p:spPr>
          <p:txBody>
            <a:bodyPr wrap="none" anchor="ctr"/>
            <a:lstStyle/>
            <a:p>
              <a:endParaRPr lang="id-ID"/>
            </a:p>
          </p:txBody>
        </p:sp>
        <p:sp>
          <p:nvSpPr>
            <p:cNvPr id="26647" name="Line 23"/>
            <p:cNvSpPr>
              <a:spLocks noChangeShapeType="1"/>
            </p:cNvSpPr>
            <p:nvPr/>
          </p:nvSpPr>
          <p:spPr bwMode="auto">
            <a:xfrm flipH="1">
              <a:off x="3475" y="1151"/>
              <a:ext cx="145" cy="250"/>
            </a:xfrm>
            <a:prstGeom prst="line">
              <a:avLst/>
            </a:prstGeom>
            <a:noFill/>
            <a:ln w="9525">
              <a:solidFill>
                <a:schemeClr val="tx1"/>
              </a:solidFill>
              <a:round/>
              <a:headEnd/>
              <a:tailEnd/>
            </a:ln>
            <a:effectLst/>
          </p:spPr>
          <p:txBody>
            <a:bodyPr wrap="none" anchor="ctr"/>
            <a:lstStyle/>
            <a:p>
              <a:endParaRPr lang="id-ID"/>
            </a:p>
          </p:txBody>
        </p:sp>
        <p:sp>
          <p:nvSpPr>
            <p:cNvPr id="26648" name="Line 24"/>
            <p:cNvSpPr>
              <a:spLocks noChangeShapeType="1"/>
            </p:cNvSpPr>
            <p:nvPr/>
          </p:nvSpPr>
          <p:spPr bwMode="auto">
            <a:xfrm flipH="1">
              <a:off x="4004" y="940"/>
              <a:ext cx="233" cy="412"/>
            </a:xfrm>
            <a:prstGeom prst="line">
              <a:avLst/>
            </a:prstGeom>
            <a:noFill/>
            <a:ln w="9525">
              <a:solidFill>
                <a:schemeClr val="tx1"/>
              </a:solidFill>
              <a:round/>
              <a:headEnd/>
              <a:tailEnd/>
            </a:ln>
            <a:effectLst/>
          </p:spPr>
          <p:txBody>
            <a:bodyPr wrap="none" anchor="ctr"/>
            <a:lstStyle/>
            <a:p>
              <a:endParaRPr lang="id-ID"/>
            </a:p>
          </p:txBody>
        </p:sp>
        <p:sp>
          <p:nvSpPr>
            <p:cNvPr id="26649" name="Line 25"/>
            <p:cNvSpPr>
              <a:spLocks noChangeShapeType="1"/>
            </p:cNvSpPr>
            <p:nvPr/>
          </p:nvSpPr>
          <p:spPr bwMode="auto">
            <a:xfrm flipH="1">
              <a:off x="3998" y="1228"/>
              <a:ext cx="230" cy="130"/>
            </a:xfrm>
            <a:prstGeom prst="line">
              <a:avLst/>
            </a:prstGeom>
            <a:noFill/>
            <a:ln w="9525">
              <a:solidFill>
                <a:schemeClr val="tx1"/>
              </a:solidFill>
              <a:round/>
              <a:headEnd/>
              <a:tailEnd/>
            </a:ln>
            <a:effectLst/>
          </p:spPr>
          <p:txBody>
            <a:bodyPr wrap="none" anchor="ctr"/>
            <a:lstStyle/>
            <a:p>
              <a:endParaRPr lang="id-ID"/>
            </a:p>
          </p:txBody>
        </p:sp>
      </p:grpSp>
      <p:sp>
        <p:nvSpPr>
          <p:cNvPr id="26653" name="Rectangle 29"/>
          <p:cNvSpPr>
            <a:spLocks noChangeAspect="1" noChangeArrowheads="1"/>
          </p:cNvSpPr>
          <p:nvPr/>
        </p:nvSpPr>
        <p:spPr bwMode="auto">
          <a:xfrm>
            <a:off x="227013" y="409575"/>
            <a:ext cx="3898900" cy="363538"/>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2000" b="1">
                <a:latin typeface="Arial" charset="0"/>
              </a:rPr>
              <a:t>Dual innervation by ANS   </a:t>
            </a:r>
          </a:p>
        </p:txBody>
      </p:sp>
      <p:sp>
        <p:nvSpPr>
          <p:cNvPr id="26654" name="Rectangle 30"/>
          <p:cNvSpPr>
            <a:spLocks noChangeAspect="1" noChangeArrowheads="1"/>
          </p:cNvSpPr>
          <p:nvPr/>
        </p:nvSpPr>
        <p:spPr bwMode="auto">
          <a:xfrm>
            <a:off x="417513" y="5486400"/>
            <a:ext cx="2844800" cy="638175"/>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2000" b="1">
                <a:latin typeface="Arial" charset="0"/>
              </a:rPr>
              <a:t>Post-synaptic transmitter   </a:t>
            </a:r>
          </a:p>
        </p:txBody>
      </p:sp>
      <p:sp>
        <p:nvSpPr>
          <p:cNvPr id="26655" name="Line 31"/>
          <p:cNvSpPr>
            <a:spLocks noChangeShapeType="1"/>
          </p:cNvSpPr>
          <p:nvPr/>
        </p:nvSpPr>
        <p:spPr bwMode="auto">
          <a:xfrm flipH="1" flipV="1">
            <a:off x="901700" y="4521200"/>
            <a:ext cx="469900" cy="863600"/>
          </a:xfrm>
          <a:prstGeom prst="line">
            <a:avLst/>
          </a:prstGeom>
          <a:noFill/>
          <a:ln w="19050">
            <a:solidFill>
              <a:schemeClr val="tx1"/>
            </a:solidFill>
            <a:round/>
            <a:headEnd/>
            <a:tailEnd type="triangle" w="lg" len="lg"/>
          </a:ln>
          <a:effectLst/>
        </p:spPr>
        <p:txBody>
          <a:bodyPr wrap="none" anchor="ctr"/>
          <a:lstStyle/>
          <a:p>
            <a:endParaRPr lang="id-ID"/>
          </a:p>
        </p:txBody>
      </p:sp>
      <p:sp>
        <p:nvSpPr>
          <p:cNvPr id="26656" name="Line 32"/>
          <p:cNvSpPr>
            <a:spLocks noChangeShapeType="1"/>
          </p:cNvSpPr>
          <p:nvPr/>
        </p:nvSpPr>
        <p:spPr bwMode="auto">
          <a:xfrm flipV="1">
            <a:off x="2146300" y="4524375"/>
            <a:ext cx="1281113" cy="949325"/>
          </a:xfrm>
          <a:prstGeom prst="line">
            <a:avLst/>
          </a:prstGeom>
          <a:noFill/>
          <a:ln w="19050">
            <a:solidFill>
              <a:schemeClr val="tx1"/>
            </a:solidFill>
            <a:round/>
            <a:headEnd/>
            <a:tailEnd type="triangle" w="lg" len="lg"/>
          </a:ln>
          <a:effectLst/>
        </p:spPr>
        <p:txBody>
          <a:bodyPr wrap="none" anchor="ctr"/>
          <a:lstStyle/>
          <a:p>
            <a:endParaRPr lang="id-ID"/>
          </a:p>
        </p:txBody>
      </p:sp>
      <p:sp>
        <p:nvSpPr>
          <p:cNvPr id="26657" name="Rectangle 33"/>
          <p:cNvSpPr>
            <a:spLocks noChangeAspect="1" noChangeArrowheads="1"/>
          </p:cNvSpPr>
          <p:nvPr/>
        </p:nvSpPr>
        <p:spPr bwMode="auto">
          <a:xfrm>
            <a:off x="50800" y="4313238"/>
            <a:ext cx="1436688" cy="254000"/>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200" b="1">
                <a:latin typeface="Arial" charset="0"/>
              </a:rPr>
              <a:t>Acetylcholine   </a:t>
            </a:r>
          </a:p>
        </p:txBody>
      </p:sp>
      <p:sp>
        <p:nvSpPr>
          <p:cNvPr id="26658" name="Rectangle 34"/>
          <p:cNvSpPr>
            <a:spLocks noChangeAspect="1" noChangeArrowheads="1"/>
          </p:cNvSpPr>
          <p:nvPr/>
        </p:nvSpPr>
        <p:spPr bwMode="auto">
          <a:xfrm>
            <a:off x="3111500" y="4262438"/>
            <a:ext cx="1436688" cy="254000"/>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sz="1200" b="1">
                <a:latin typeface="Arial" charset="0"/>
              </a:rPr>
              <a:t>Nor-epinephrine </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t="10016" b="10066"/>
          <a:stretch>
            <a:fillRect/>
          </a:stretch>
        </p:blipFill>
        <p:spPr bwMode="auto">
          <a:xfrm>
            <a:off x="523875" y="1528763"/>
            <a:ext cx="8620125" cy="5167312"/>
          </a:xfrm>
          <a:prstGeom prst="rect">
            <a:avLst/>
          </a:prstGeom>
          <a:noFill/>
        </p:spPr>
      </p:pic>
      <p:sp>
        <p:nvSpPr>
          <p:cNvPr id="16389" name="Rectangle 5"/>
          <p:cNvSpPr>
            <a:spLocks noChangeAspect="1" noChangeArrowheads="1"/>
          </p:cNvSpPr>
          <p:nvPr/>
        </p:nvSpPr>
        <p:spPr bwMode="auto">
          <a:xfrm>
            <a:off x="1487488" y="114300"/>
            <a:ext cx="6886575" cy="1263650"/>
          </a:xfrm>
          <a:prstGeom prst="rect">
            <a:avLst/>
          </a:prstGeom>
          <a:noFill/>
          <a:ln w="12700">
            <a:noFill/>
            <a:miter lim="800000"/>
            <a:headEnd/>
            <a:tailEnd/>
          </a:ln>
          <a:effectLst/>
        </p:spPr>
        <p:txBody>
          <a:bodyPr lIns="90487" tIns="44450" rIns="90487" bIns="44450">
            <a:spAutoFit/>
          </a:bodyPr>
          <a:lstStyle/>
          <a:p>
            <a:pPr marL="609600" indent="-609600" algn="ctr">
              <a:lnSpc>
                <a:spcPct val="70000"/>
              </a:lnSpc>
              <a:spcBef>
                <a:spcPct val="50000"/>
              </a:spcBef>
              <a:buFont typeface="Arial" charset="0"/>
              <a:buAutoNum type="romanUcPeriod" startAt="2"/>
            </a:pPr>
            <a:r>
              <a:rPr lang="en-US" sz="2800" b="1" dirty="0">
                <a:latin typeface="Arial" charset="0"/>
              </a:rPr>
              <a:t>Motility in the G.I. Tract</a:t>
            </a:r>
          </a:p>
          <a:p>
            <a:pPr marL="609600" indent="-609600" algn="ctr">
              <a:lnSpc>
                <a:spcPct val="70000"/>
              </a:lnSpc>
              <a:spcBef>
                <a:spcPct val="50000"/>
              </a:spcBef>
              <a:buFont typeface="Arial" charset="0"/>
              <a:buNone/>
            </a:pPr>
            <a:r>
              <a:rPr lang="en-US" b="1" dirty="0">
                <a:solidFill>
                  <a:schemeClr val="accent2"/>
                </a:solidFill>
                <a:latin typeface="Arial" charset="0"/>
              </a:rPr>
              <a:t>a. Morphology</a:t>
            </a:r>
          </a:p>
          <a:p>
            <a:pPr marL="609600" indent="-609600" algn="ctr">
              <a:lnSpc>
                <a:spcPct val="70000"/>
              </a:lnSpc>
              <a:spcBef>
                <a:spcPct val="50000"/>
              </a:spcBef>
            </a:pPr>
            <a:r>
              <a:rPr lang="en-US" b="1" dirty="0">
                <a:solidFill>
                  <a:schemeClr val="accent2"/>
                </a:solidFill>
                <a:latin typeface="Arial" charset="0"/>
              </a:rPr>
              <a:t>b. Excitation &amp; Contraction of Smooth Muscle</a:t>
            </a:r>
          </a:p>
        </p:txBody>
      </p:sp>
      <p:sp>
        <p:nvSpPr>
          <p:cNvPr id="16390" name="Text Box 6"/>
          <p:cNvSpPr txBox="1">
            <a:spLocks noChangeArrowheads="1"/>
          </p:cNvSpPr>
          <p:nvPr/>
        </p:nvSpPr>
        <p:spPr bwMode="auto">
          <a:xfrm rot="-2117808">
            <a:off x="628650" y="2278063"/>
            <a:ext cx="1589088" cy="457200"/>
          </a:xfrm>
          <a:prstGeom prst="rect">
            <a:avLst/>
          </a:prstGeom>
          <a:noFill/>
          <a:ln w="9525">
            <a:noFill/>
            <a:miter lim="800000"/>
            <a:headEnd/>
            <a:tailEnd/>
          </a:ln>
          <a:effectLst>
            <a:outerShdw dist="17961" dir="18900000" algn="ctr" rotWithShape="0">
              <a:schemeClr val="tx1"/>
            </a:outerShdw>
          </a:effectLst>
        </p:spPr>
        <p:txBody>
          <a:bodyPr>
            <a:spAutoFit/>
          </a:bodyPr>
          <a:lstStyle/>
          <a:p>
            <a:pPr>
              <a:spcBef>
                <a:spcPct val="50000"/>
              </a:spcBef>
            </a:pPr>
            <a:r>
              <a:rPr lang="en-US" b="1">
                <a:solidFill>
                  <a:srgbClr val="993300"/>
                </a:solidFill>
              </a:rPr>
              <a:t>Electrical</a:t>
            </a:r>
          </a:p>
        </p:txBody>
      </p:sp>
      <p:sp>
        <p:nvSpPr>
          <p:cNvPr id="16391" name="Text Box 7"/>
          <p:cNvSpPr txBox="1">
            <a:spLocks noChangeArrowheads="1"/>
          </p:cNvSpPr>
          <p:nvPr/>
        </p:nvSpPr>
        <p:spPr bwMode="auto">
          <a:xfrm rot="-2117808">
            <a:off x="234950" y="4170363"/>
            <a:ext cx="2298700" cy="457200"/>
          </a:xfrm>
          <a:prstGeom prst="rect">
            <a:avLst/>
          </a:prstGeom>
          <a:noFill/>
          <a:ln w="9525">
            <a:noFill/>
            <a:miter lim="800000"/>
            <a:headEnd/>
            <a:tailEnd/>
          </a:ln>
          <a:effectLst>
            <a:outerShdw dist="17961" dir="18900000" algn="ctr" rotWithShape="0">
              <a:schemeClr val="tx1"/>
            </a:outerShdw>
          </a:effectLst>
        </p:spPr>
        <p:txBody>
          <a:bodyPr>
            <a:spAutoFit/>
          </a:bodyPr>
          <a:lstStyle/>
          <a:p>
            <a:pPr>
              <a:spcBef>
                <a:spcPct val="50000"/>
              </a:spcBef>
            </a:pPr>
            <a:r>
              <a:rPr lang="en-US" b="1">
                <a:solidFill>
                  <a:srgbClr val="993300"/>
                </a:solidFill>
              </a:rPr>
              <a:t>Mechanical</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srcRect/>
          <a:stretch>
            <a:fillRect/>
          </a:stretch>
        </p:blipFill>
        <p:spPr bwMode="auto">
          <a:xfrm>
            <a:off x="4311650" y="393700"/>
            <a:ext cx="3568700" cy="6197600"/>
          </a:xfrm>
          <a:prstGeom prst="rect">
            <a:avLst/>
          </a:prstGeom>
          <a:noFill/>
          <a:ln w="9525">
            <a:noFill/>
            <a:miter lim="800000"/>
            <a:headEnd/>
            <a:tailEnd/>
          </a:ln>
          <a:effectLst/>
        </p:spPr>
      </p:pic>
      <p:sp>
        <p:nvSpPr>
          <p:cNvPr id="39939" name="Text Box 3"/>
          <p:cNvSpPr txBox="1">
            <a:spLocks noChangeArrowheads="1"/>
          </p:cNvSpPr>
          <p:nvPr/>
        </p:nvSpPr>
        <p:spPr bwMode="auto">
          <a:xfrm>
            <a:off x="254000" y="1079500"/>
            <a:ext cx="4127500" cy="1006475"/>
          </a:xfrm>
          <a:prstGeom prst="rect">
            <a:avLst/>
          </a:prstGeom>
          <a:noFill/>
          <a:ln w="9525">
            <a:noFill/>
            <a:miter lim="800000"/>
            <a:headEnd/>
            <a:tailEnd/>
          </a:ln>
          <a:effectLst/>
        </p:spPr>
        <p:txBody>
          <a:bodyPr>
            <a:spAutoFit/>
          </a:bodyPr>
          <a:lstStyle/>
          <a:p>
            <a:pPr>
              <a:spcBef>
                <a:spcPct val="50000"/>
              </a:spcBef>
            </a:pPr>
            <a:r>
              <a:rPr lang="en-US" sz="2000" b="1"/>
              <a:t>Experimental data showing neurotransmitter/hormonal influence on gastric smooth muscle.</a:t>
            </a:r>
          </a:p>
        </p:txBody>
      </p:sp>
      <p:sp>
        <p:nvSpPr>
          <p:cNvPr id="39940" name="Text Box 4"/>
          <p:cNvSpPr txBox="1">
            <a:spLocks noChangeArrowheads="1"/>
          </p:cNvSpPr>
          <p:nvPr/>
        </p:nvSpPr>
        <p:spPr bwMode="auto">
          <a:xfrm>
            <a:off x="1219200" y="279400"/>
            <a:ext cx="3378200" cy="457200"/>
          </a:xfrm>
          <a:prstGeom prst="rect">
            <a:avLst/>
          </a:prstGeom>
          <a:noFill/>
          <a:ln w="9525">
            <a:noFill/>
            <a:miter lim="800000"/>
            <a:headEnd/>
            <a:tailEnd/>
          </a:ln>
          <a:effectLst/>
        </p:spPr>
        <p:txBody>
          <a:bodyPr>
            <a:spAutoFit/>
          </a:bodyPr>
          <a:lstStyle/>
          <a:p>
            <a:pPr>
              <a:spcBef>
                <a:spcPct val="50000"/>
              </a:spcBef>
            </a:pPr>
            <a:r>
              <a:rPr lang="en-US" b="1"/>
              <a:t>Excitability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2-02-2008 9-43-45_0001"/>
          <p:cNvPicPr>
            <a:picLocks noChangeAspect="1" noChangeArrowheads="1"/>
          </p:cNvPicPr>
          <p:nvPr/>
        </p:nvPicPr>
        <p:blipFill>
          <a:blip r:embed="rId2"/>
          <a:srcRect/>
          <a:stretch>
            <a:fillRect/>
          </a:stretch>
        </p:blipFill>
        <p:spPr bwMode="auto">
          <a:xfrm>
            <a:off x="457200" y="1905000"/>
            <a:ext cx="8304213" cy="2743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l="22485" r="11554"/>
          <a:stretch>
            <a:fillRect/>
          </a:stretch>
        </p:blipFill>
        <p:spPr bwMode="auto">
          <a:xfrm>
            <a:off x="0" y="1139825"/>
            <a:ext cx="3352800" cy="3813175"/>
          </a:xfrm>
          <a:prstGeom prst="rect">
            <a:avLst/>
          </a:prstGeom>
          <a:noFill/>
        </p:spPr>
      </p:pic>
      <p:pic>
        <p:nvPicPr>
          <p:cNvPr id="19459" name="Picture 3"/>
          <p:cNvPicPr>
            <a:picLocks noChangeAspect="1" noChangeArrowheads="1"/>
          </p:cNvPicPr>
          <p:nvPr/>
        </p:nvPicPr>
        <p:blipFill>
          <a:blip r:embed="rId4"/>
          <a:srcRect l="25046" r="14990"/>
          <a:stretch>
            <a:fillRect/>
          </a:stretch>
        </p:blipFill>
        <p:spPr bwMode="auto">
          <a:xfrm>
            <a:off x="6096000" y="3044825"/>
            <a:ext cx="3048000" cy="3813175"/>
          </a:xfrm>
          <a:prstGeom prst="rect">
            <a:avLst/>
          </a:prstGeom>
          <a:noFill/>
        </p:spPr>
      </p:pic>
      <p:pic>
        <p:nvPicPr>
          <p:cNvPr id="19460" name="Picture 4"/>
          <p:cNvPicPr>
            <a:picLocks noChangeAspect="1" noChangeArrowheads="1"/>
          </p:cNvPicPr>
          <p:nvPr/>
        </p:nvPicPr>
        <p:blipFill>
          <a:blip r:embed="rId5"/>
          <a:srcRect l="19530" r="7021"/>
          <a:stretch>
            <a:fillRect/>
          </a:stretch>
        </p:blipFill>
        <p:spPr bwMode="auto">
          <a:xfrm>
            <a:off x="3352800" y="1749425"/>
            <a:ext cx="2979738" cy="3043238"/>
          </a:xfrm>
          <a:prstGeom prst="rect">
            <a:avLst/>
          </a:prstGeom>
          <a:noFill/>
        </p:spPr>
      </p:pic>
      <p:sp>
        <p:nvSpPr>
          <p:cNvPr id="19461" name="Rectangle 5"/>
          <p:cNvSpPr>
            <a:spLocks noChangeAspect="1" noChangeArrowheads="1"/>
          </p:cNvSpPr>
          <p:nvPr/>
        </p:nvSpPr>
        <p:spPr bwMode="auto">
          <a:xfrm>
            <a:off x="952500" y="273050"/>
            <a:ext cx="6500813" cy="928688"/>
          </a:xfrm>
          <a:prstGeom prst="rect">
            <a:avLst/>
          </a:prstGeom>
          <a:noFill/>
          <a:ln w="12700">
            <a:noFill/>
            <a:miter lim="800000"/>
            <a:headEnd/>
            <a:tailEnd/>
          </a:ln>
          <a:effectLst/>
        </p:spPr>
        <p:txBody>
          <a:bodyPr lIns="90487" tIns="44450" rIns="90487" bIns="44450">
            <a:spAutoFit/>
          </a:bodyPr>
          <a:lstStyle/>
          <a:p>
            <a:pPr algn="ctr">
              <a:lnSpc>
                <a:spcPct val="90000"/>
              </a:lnSpc>
              <a:spcBef>
                <a:spcPct val="50000"/>
              </a:spcBef>
            </a:pPr>
            <a:r>
              <a:rPr lang="en-US" b="1">
                <a:latin typeface="Arial" charset="0"/>
              </a:rPr>
              <a:t>Integration of G.I. Smooth Muscle</a:t>
            </a:r>
          </a:p>
          <a:p>
            <a:pPr algn="ctr">
              <a:lnSpc>
                <a:spcPct val="90000"/>
              </a:lnSpc>
              <a:spcBef>
                <a:spcPct val="50000"/>
              </a:spcBef>
            </a:pPr>
            <a:r>
              <a:rPr lang="en-US" b="1">
                <a:solidFill>
                  <a:schemeClr val="accent2"/>
                </a:solidFill>
                <a:latin typeface="Arial" charset="0"/>
              </a:rPr>
              <a:t>B. Swallowing &amp; Esophageal Reflex</a:t>
            </a:r>
            <a:r>
              <a:rPr lang="en-US" b="1">
                <a:latin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a:srcRect/>
          <a:stretch>
            <a:fillRect/>
          </a:stretch>
        </p:blipFill>
        <p:spPr bwMode="auto">
          <a:xfrm>
            <a:off x="1439863" y="3949700"/>
            <a:ext cx="4791075" cy="2908300"/>
          </a:xfrm>
          <a:prstGeom prst="rect">
            <a:avLst/>
          </a:prstGeom>
          <a:noFill/>
          <a:ln w="9525">
            <a:noFill/>
            <a:miter lim="800000"/>
            <a:headEnd/>
            <a:tailEnd/>
          </a:ln>
          <a:effectLst/>
        </p:spPr>
      </p:pic>
      <p:grpSp>
        <p:nvGrpSpPr>
          <p:cNvPr id="2" name="Group 12"/>
          <p:cNvGrpSpPr>
            <a:grpSpLocks/>
          </p:cNvGrpSpPr>
          <p:nvPr/>
        </p:nvGrpSpPr>
        <p:grpSpPr bwMode="auto">
          <a:xfrm>
            <a:off x="2681288" y="0"/>
            <a:ext cx="5297487" cy="3852863"/>
            <a:chOff x="1599" y="0"/>
            <a:chExt cx="3337" cy="2427"/>
          </a:xfrm>
        </p:grpSpPr>
        <p:pic>
          <p:nvPicPr>
            <p:cNvPr id="30722" name="Picture 2"/>
            <p:cNvPicPr>
              <a:picLocks noChangeAspect="1" noChangeArrowheads="1"/>
            </p:cNvPicPr>
            <p:nvPr/>
          </p:nvPicPr>
          <p:blipFill>
            <a:blip r:embed="rId4"/>
            <a:srcRect/>
            <a:stretch>
              <a:fillRect/>
            </a:stretch>
          </p:blipFill>
          <p:spPr bwMode="auto">
            <a:xfrm>
              <a:off x="1975" y="0"/>
              <a:ext cx="2961" cy="2427"/>
            </a:xfrm>
            <a:prstGeom prst="rect">
              <a:avLst/>
            </a:prstGeom>
            <a:noFill/>
            <a:ln w="9525">
              <a:noFill/>
              <a:miter lim="800000"/>
              <a:headEnd/>
              <a:tailEnd/>
            </a:ln>
            <a:effectLst/>
          </p:spPr>
        </p:pic>
        <p:sp>
          <p:nvSpPr>
            <p:cNvPr id="30724" name="Text Box 4"/>
            <p:cNvSpPr txBox="1">
              <a:spLocks noChangeArrowheads="1"/>
            </p:cNvSpPr>
            <p:nvPr/>
          </p:nvSpPr>
          <p:spPr bwMode="auto">
            <a:xfrm>
              <a:off x="1599" y="1967"/>
              <a:ext cx="490" cy="192"/>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LES</a:t>
              </a:r>
              <a:r>
                <a:rPr lang="en-US" sz="1400" b="1">
                  <a:latin typeface="Arial" charset="0"/>
                </a:rPr>
                <a:t>,  </a:t>
              </a:r>
              <a:r>
                <a:rPr lang="en-US" sz="1000" b="1">
                  <a:latin typeface="Arial" charset="0"/>
                </a:rPr>
                <a:t>L</a:t>
              </a:r>
              <a:endParaRPr lang="en-US" sz="1400" b="1">
                <a:latin typeface="Arial" charset="0"/>
              </a:endParaRPr>
            </a:p>
          </p:txBody>
        </p:sp>
        <p:sp>
          <p:nvSpPr>
            <p:cNvPr id="30725" name="Text Box 5"/>
            <p:cNvSpPr txBox="1">
              <a:spLocks noChangeArrowheads="1"/>
            </p:cNvSpPr>
            <p:nvPr/>
          </p:nvSpPr>
          <p:spPr bwMode="auto">
            <a:xfrm>
              <a:off x="1655" y="496"/>
              <a:ext cx="490" cy="173"/>
            </a:xfrm>
            <a:prstGeom prst="rect">
              <a:avLst/>
            </a:prstGeom>
            <a:noFill/>
            <a:ln w="9525">
              <a:noFill/>
              <a:miter lim="800000"/>
              <a:headEnd/>
              <a:tailEnd/>
            </a:ln>
            <a:effectLst/>
          </p:spPr>
          <p:txBody>
            <a:bodyPr>
              <a:spAutoFit/>
            </a:bodyPr>
            <a:lstStyle/>
            <a:p>
              <a:pPr>
                <a:spcBef>
                  <a:spcPct val="50000"/>
                </a:spcBef>
              </a:pPr>
              <a:r>
                <a:rPr lang="en-US" sz="1200" b="1">
                  <a:latin typeface="Arial" charset="0"/>
                </a:rPr>
                <a:t>UES</a:t>
              </a:r>
              <a:endParaRPr lang="en-US" sz="1400" b="1">
                <a:latin typeface="Arial" charset="0"/>
              </a:endParaRPr>
            </a:p>
          </p:txBody>
        </p:sp>
      </p:grpSp>
      <p:sp>
        <p:nvSpPr>
          <p:cNvPr id="30726" name="Text Box 6"/>
          <p:cNvSpPr txBox="1">
            <a:spLocks noChangeArrowheads="1"/>
          </p:cNvSpPr>
          <p:nvPr/>
        </p:nvSpPr>
        <p:spPr bwMode="auto">
          <a:xfrm>
            <a:off x="3078163" y="1743075"/>
            <a:ext cx="817562" cy="214313"/>
          </a:xfrm>
          <a:prstGeom prst="rect">
            <a:avLst/>
          </a:prstGeom>
          <a:noFill/>
          <a:ln w="9525">
            <a:noFill/>
            <a:miter lim="800000"/>
            <a:headEnd/>
            <a:tailEnd/>
          </a:ln>
          <a:effectLst/>
        </p:spPr>
        <p:txBody>
          <a:bodyPr>
            <a:spAutoFit/>
          </a:bodyPr>
          <a:lstStyle/>
          <a:p>
            <a:pPr>
              <a:spcBef>
                <a:spcPct val="50000"/>
              </a:spcBef>
            </a:pPr>
            <a:r>
              <a:rPr lang="en-US" sz="800" b="1">
                <a:latin typeface="Arial" charset="0"/>
              </a:rPr>
              <a:t>(in primates)</a:t>
            </a:r>
          </a:p>
        </p:txBody>
      </p:sp>
      <p:sp>
        <p:nvSpPr>
          <p:cNvPr id="30727" name="Text Box 7"/>
          <p:cNvSpPr txBox="1">
            <a:spLocks noChangeArrowheads="1"/>
          </p:cNvSpPr>
          <p:nvPr/>
        </p:nvSpPr>
        <p:spPr bwMode="auto">
          <a:xfrm>
            <a:off x="433388" y="4138613"/>
            <a:ext cx="1179512" cy="396875"/>
          </a:xfrm>
          <a:prstGeom prst="rect">
            <a:avLst/>
          </a:prstGeom>
          <a:noFill/>
          <a:ln w="9525">
            <a:noFill/>
            <a:miter lim="800000"/>
            <a:headEnd/>
            <a:tailEnd/>
          </a:ln>
          <a:effectLst/>
        </p:spPr>
        <p:txBody>
          <a:bodyPr>
            <a:spAutoFit/>
          </a:bodyPr>
          <a:lstStyle/>
          <a:p>
            <a:pPr algn="ctr">
              <a:spcBef>
                <a:spcPct val="50000"/>
              </a:spcBef>
            </a:pPr>
            <a:r>
              <a:rPr lang="en-US" sz="1000" b="1">
                <a:latin typeface="Arial" charset="0"/>
              </a:rPr>
              <a:t>Vagal Inhibitory Fibers</a:t>
            </a:r>
          </a:p>
        </p:txBody>
      </p:sp>
      <p:sp>
        <p:nvSpPr>
          <p:cNvPr id="30728" name="Text Box 8"/>
          <p:cNvSpPr txBox="1">
            <a:spLocks noChangeArrowheads="1"/>
          </p:cNvSpPr>
          <p:nvPr/>
        </p:nvSpPr>
        <p:spPr bwMode="auto">
          <a:xfrm>
            <a:off x="431800" y="4719638"/>
            <a:ext cx="1179513" cy="396875"/>
          </a:xfrm>
          <a:prstGeom prst="rect">
            <a:avLst/>
          </a:prstGeom>
          <a:noFill/>
          <a:ln w="9525">
            <a:noFill/>
            <a:miter lim="800000"/>
            <a:headEnd/>
            <a:tailEnd/>
          </a:ln>
          <a:effectLst/>
        </p:spPr>
        <p:txBody>
          <a:bodyPr>
            <a:spAutoFit/>
          </a:bodyPr>
          <a:lstStyle/>
          <a:p>
            <a:pPr algn="ctr">
              <a:spcBef>
                <a:spcPct val="50000"/>
              </a:spcBef>
            </a:pPr>
            <a:r>
              <a:rPr lang="en-US" sz="1000" b="1">
                <a:latin typeface="Arial" charset="0"/>
              </a:rPr>
              <a:t>Vagal Excitatory Fibers</a:t>
            </a:r>
          </a:p>
        </p:txBody>
      </p:sp>
      <p:sp>
        <p:nvSpPr>
          <p:cNvPr id="30729" name="Text Box 9"/>
          <p:cNvSpPr txBox="1">
            <a:spLocks noChangeArrowheads="1"/>
          </p:cNvSpPr>
          <p:nvPr/>
        </p:nvSpPr>
        <p:spPr bwMode="auto">
          <a:xfrm>
            <a:off x="611188" y="5195888"/>
            <a:ext cx="817562" cy="396875"/>
          </a:xfrm>
          <a:prstGeom prst="rect">
            <a:avLst/>
          </a:prstGeom>
          <a:noFill/>
          <a:ln w="9525">
            <a:noFill/>
            <a:miter lim="800000"/>
            <a:headEnd/>
            <a:tailEnd/>
          </a:ln>
          <a:effectLst/>
        </p:spPr>
        <p:txBody>
          <a:bodyPr>
            <a:spAutoFit/>
          </a:bodyPr>
          <a:lstStyle/>
          <a:p>
            <a:pPr algn="ctr">
              <a:spcBef>
                <a:spcPct val="50000"/>
              </a:spcBef>
            </a:pPr>
            <a:r>
              <a:rPr lang="en-US" sz="1000" b="1">
                <a:latin typeface="Arial" charset="0"/>
              </a:rPr>
              <a:t>Pressure  in LES</a:t>
            </a:r>
          </a:p>
        </p:txBody>
      </p:sp>
      <p:sp>
        <p:nvSpPr>
          <p:cNvPr id="30730" name="Text Box 10"/>
          <p:cNvSpPr txBox="1">
            <a:spLocks noChangeArrowheads="1"/>
          </p:cNvSpPr>
          <p:nvPr/>
        </p:nvSpPr>
        <p:spPr bwMode="auto">
          <a:xfrm>
            <a:off x="50800" y="569913"/>
            <a:ext cx="2576513" cy="1187450"/>
          </a:xfrm>
          <a:prstGeom prst="rect">
            <a:avLst/>
          </a:prstGeom>
          <a:noFill/>
          <a:ln w="9525">
            <a:noFill/>
            <a:miter lim="800000"/>
            <a:headEnd/>
            <a:tailEnd/>
          </a:ln>
          <a:effectLst/>
        </p:spPr>
        <p:txBody>
          <a:bodyPr>
            <a:spAutoFit/>
          </a:bodyPr>
          <a:lstStyle/>
          <a:p>
            <a:pPr algn="ctr">
              <a:spcBef>
                <a:spcPct val="50000"/>
              </a:spcBef>
            </a:pPr>
            <a:r>
              <a:rPr lang="en-US" b="1">
                <a:solidFill>
                  <a:schemeClr val="accent2"/>
                </a:solidFill>
                <a:latin typeface="Arial" charset="0"/>
              </a:rPr>
              <a:t>Integration of the Swallowing Reflex</a:t>
            </a:r>
          </a:p>
        </p:txBody>
      </p:sp>
      <p:sp>
        <p:nvSpPr>
          <p:cNvPr id="30731" name="Text Box 11"/>
          <p:cNvSpPr txBox="1">
            <a:spLocks noChangeArrowheads="1"/>
          </p:cNvSpPr>
          <p:nvPr/>
        </p:nvSpPr>
        <p:spPr bwMode="auto">
          <a:xfrm>
            <a:off x="6734175" y="3962400"/>
            <a:ext cx="2162175" cy="641350"/>
          </a:xfrm>
          <a:prstGeom prst="rect">
            <a:avLst/>
          </a:prstGeom>
          <a:noFill/>
          <a:ln w="9525">
            <a:noFill/>
            <a:miter lim="800000"/>
            <a:headEnd/>
            <a:tailEnd/>
          </a:ln>
          <a:effectLst/>
        </p:spPr>
        <p:txBody>
          <a:bodyPr>
            <a:spAutoFit/>
          </a:bodyPr>
          <a:lstStyle/>
          <a:p>
            <a:pPr algn="ctr">
              <a:spcBef>
                <a:spcPct val="50000"/>
              </a:spcBef>
            </a:pPr>
            <a:r>
              <a:rPr lang="en-US" sz="1800" b="1">
                <a:solidFill>
                  <a:schemeClr val="accent2"/>
                </a:solidFill>
                <a:latin typeface="Arial" charset="0"/>
              </a:rPr>
              <a:t>How is the LES regulated?</a:t>
            </a:r>
          </a:p>
        </p:txBody>
      </p:sp>
      <p:sp>
        <p:nvSpPr>
          <p:cNvPr id="30733" name="Freeform 13"/>
          <p:cNvSpPr>
            <a:spLocks/>
          </p:cNvSpPr>
          <p:nvPr/>
        </p:nvSpPr>
        <p:spPr bwMode="auto">
          <a:xfrm>
            <a:off x="7346950" y="3511550"/>
            <a:ext cx="273050" cy="504825"/>
          </a:xfrm>
          <a:custGeom>
            <a:avLst/>
            <a:gdLst/>
            <a:ahLst/>
            <a:cxnLst>
              <a:cxn ang="0">
                <a:pos x="0" y="0"/>
              </a:cxn>
              <a:cxn ang="0">
                <a:pos x="82" y="41"/>
              </a:cxn>
              <a:cxn ang="0">
                <a:pos x="107" y="57"/>
              </a:cxn>
              <a:cxn ang="0">
                <a:pos x="147" y="122"/>
              </a:cxn>
              <a:cxn ang="0">
                <a:pos x="164" y="171"/>
              </a:cxn>
              <a:cxn ang="0">
                <a:pos x="164" y="318"/>
              </a:cxn>
            </a:cxnLst>
            <a:rect l="0" t="0" r="r" b="b"/>
            <a:pathLst>
              <a:path w="172" h="318">
                <a:moveTo>
                  <a:pt x="0" y="0"/>
                </a:moveTo>
                <a:cubicBezTo>
                  <a:pt x="53" y="12"/>
                  <a:pt x="22" y="1"/>
                  <a:pt x="82" y="41"/>
                </a:cubicBezTo>
                <a:cubicBezTo>
                  <a:pt x="90" y="46"/>
                  <a:pt x="107" y="57"/>
                  <a:pt x="107" y="57"/>
                </a:cubicBezTo>
                <a:cubicBezTo>
                  <a:pt x="127" y="85"/>
                  <a:pt x="134" y="90"/>
                  <a:pt x="147" y="122"/>
                </a:cubicBezTo>
                <a:cubicBezTo>
                  <a:pt x="153" y="138"/>
                  <a:pt x="164" y="171"/>
                  <a:pt x="164" y="171"/>
                </a:cubicBezTo>
                <a:cubicBezTo>
                  <a:pt x="172" y="224"/>
                  <a:pt x="164" y="261"/>
                  <a:pt x="164" y="318"/>
                </a:cubicBezTo>
              </a:path>
            </a:pathLst>
          </a:custGeom>
          <a:noFill/>
          <a:ln w="57150" cmpd="sng">
            <a:solidFill>
              <a:schemeClr val="accent2"/>
            </a:solidFill>
            <a:round/>
            <a:headEnd type="none" w="med" len="med"/>
            <a:tailEnd type="triangle" w="med" len="med"/>
          </a:ln>
          <a:effectLst/>
        </p:spPr>
        <p:txBody>
          <a:bodyPr wrap="none" anchor="ctr"/>
          <a:lstStyle/>
          <a:p>
            <a:endParaRPr lang="id-ID"/>
          </a:p>
        </p:txBody>
      </p:sp>
      <p:sp>
        <p:nvSpPr>
          <p:cNvPr id="30734" name="Freeform 14"/>
          <p:cNvSpPr>
            <a:spLocks/>
          </p:cNvSpPr>
          <p:nvPr/>
        </p:nvSpPr>
        <p:spPr bwMode="auto">
          <a:xfrm>
            <a:off x="6142038" y="4651375"/>
            <a:ext cx="1465262" cy="577850"/>
          </a:xfrm>
          <a:custGeom>
            <a:avLst/>
            <a:gdLst/>
            <a:ahLst/>
            <a:cxnLst>
              <a:cxn ang="0">
                <a:pos x="923" y="0"/>
              </a:cxn>
              <a:cxn ang="0">
                <a:pos x="466" y="294"/>
              </a:cxn>
              <a:cxn ang="0">
                <a:pos x="384" y="319"/>
              </a:cxn>
              <a:cxn ang="0">
                <a:pos x="196" y="343"/>
              </a:cxn>
              <a:cxn ang="0">
                <a:pos x="0" y="359"/>
              </a:cxn>
            </a:cxnLst>
            <a:rect l="0" t="0" r="r" b="b"/>
            <a:pathLst>
              <a:path w="923" h="364">
                <a:moveTo>
                  <a:pt x="923" y="0"/>
                </a:moveTo>
                <a:cubicBezTo>
                  <a:pt x="859" y="198"/>
                  <a:pt x="648" y="258"/>
                  <a:pt x="466" y="294"/>
                </a:cubicBezTo>
                <a:cubicBezTo>
                  <a:pt x="392" y="308"/>
                  <a:pt x="480" y="294"/>
                  <a:pt x="384" y="319"/>
                </a:cubicBezTo>
                <a:cubicBezTo>
                  <a:pt x="304" y="338"/>
                  <a:pt x="281" y="336"/>
                  <a:pt x="196" y="343"/>
                </a:cubicBezTo>
                <a:cubicBezTo>
                  <a:pt x="65" y="364"/>
                  <a:pt x="131" y="359"/>
                  <a:pt x="0" y="359"/>
                </a:cubicBezTo>
              </a:path>
            </a:pathLst>
          </a:custGeom>
          <a:noFill/>
          <a:ln w="57150" cmpd="sng">
            <a:solidFill>
              <a:schemeClr val="accent2"/>
            </a:solidFill>
            <a:round/>
            <a:headEnd type="none" w="med" len="med"/>
            <a:tailEnd type="triangle" w="med" len="med"/>
          </a:ln>
          <a:effectLst/>
        </p:spPr>
        <p:txBody>
          <a:bodyPr wrap="none" anchor="ctr"/>
          <a:lstStyle/>
          <a:p>
            <a:endParaRPr lang="id-ID"/>
          </a:p>
        </p:txBody>
      </p:sp>
      <p:sp>
        <p:nvSpPr>
          <p:cNvPr id="30736" name="Rectangle 16"/>
          <p:cNvSpPr>
            <a:spLocks noChangeArrowheads="1"/>
          </p:cNvSpPr>
          <p:nvPr/>
        </p:nvSpPr>
        <p:spPr bwMode="auto">
          <a:xfrm>
            <a:off x="3390900" y="1955800"/>
            <a:ext cx="863600" cy="1117600"/>
          </a:xfrm>
          <a:prstGeom prst="rect">
            <a:avLst/>
          </a:prstGeom>
          <a:solidFill>
            <a:schemeClr val="bg1"/>
          </a:solidFill>
          <a:ln w="9525">
            <a:solidFill>
              <a:schemeClr val="bg1"/>
            </a:solidFill>
            <a:miter lim="800000"/>
            <a:headEnd/>
            <a:tailEnd/>
          </a:ln>
          <a:effectLst/>
        </p:spPr>
        <p:txBody>
          <a:bodyPr wrap="none" anchor="ctr"/>
          <a:lstStyle/>
          <a:p>
            <a:endParaRPr lang="id-ID"/>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a:srcRect/>
          <a:stretch>
            <a:fillRect/>
          </a:stretch>
        </p:blipFill>
        <p:spPr bwMode="auto">
          <a:xfrm>
            <a:off x="288925" y="452438"/>
            <a:ext cx="4881563" cy="3249612"/>
          </a:xfrm>
          <a:prstGeom prst="rect">
            <a:avLst/>
          </a:prstGeom>
          <a:noFill/>
          <a:ln w="9525">
            <a:noFill/>
            <a:miter lim="800000"/>
            <a:headEnd/>
            <a:tailEnd/>
          </a:ln>
          <a:effectLst/>
        </p:spPr>
      </p:pic>
      <p:sp>
        <p:nvSpPr>
          <p:cNvPr id="31749" name="Text Box 5"/>
          <p:cNvSpPr txBox="1">
            <a:spLocks noChangeArrowheads="1"/>
          </p:cNvSpPr>
          <p:nvPr/>
        </p:nvSpPr>
        <p:spPr bwMode="auto">
          <a:xfrm>
            <a:off x="4298950" y="2649538"/>
            <a:ext cx="1230313"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(Corpus)</a:t>
            </a:r>
          </a:p>
        </p:txBody>
      </p:sp>
      <p:sp>
        <p:nvSpPr>
          <p:cNvPr id="31750" name="Text Box 6"/>
          <p:cNvSpPr txBox="1">
            <a:spLocks noChangeArrowheads="1"/>
          </p:cNvSpPr>
          <p:nvPr/>
        </p:nvSpPr>
        <p:spPr bwMode="auto">
          <a:xfrm>
            <a:off x="731838" y="1076325"/>
            <a:ext cx="790575" cy="366713"/>
          </a:xfrm>
          <a:prstGeom prst="rect">
            <a:avLst/>
          </a:prstGeom>
          <a:noFill/>
          <a:ln w="9525">
            <a:noFill/>
            <a:miter lim="800000"/>
            <a:headEnd/>
            <a:tailEnd/>
          </a:ln>
          <a:effectLst/>
        </p:spPr>
        <p:txBody>
          <a:bodyPr>
            <a:spAutoFit/>
          </a:bodyPr>
          <a:lstStyle/>
          <a:p>
            <a:pPr>
              <a:spcBef>
                <a:spcPct val="50000"/>
              </a:spcBef>
            </a:pPr>
            <a:r>
              <a:rPr lang="en-US" sz="1800" b="1">
                <a:latin typeface="Arial" charset="0"/>
              </a:rPr>
              <a:t>LES</a:t>
            </a:r>
          </a:p>
        </p:txBody>
      </p:sp>
      <p:sp>
        <p:nvSpPr>
          <p:cNvPr id="31751" name="Freeform 7"/>
          <p:cNvSpPr>
            <a:spLocks/>
          </p:cNvSpPr>
          <p:nvPr/>
        </p:nvSpPr>
        <p:spPr bwMode="auto">
          <a:xfrm>
            <a:off x="1319213" y="1300163"/>
            <a:ext cx="1335087" cy="212725"/>
          </a:xfrm>
          <a:custGeom>
            <a:avLst/>
            <a:gdLst/>
            <a:ahLst/>
            <a:cxnLst>
              <a:cxn ang="0">
                <a:pos x="0" y="0"/>
              </a:cxn>
              <a:cxn ang="0">
                <a:pos x="90" y="40"/>
              </a:cxn>
              <a:cxn ang="0">
                <a:pos x="392" y="89"/>
              </a:cxn>
              <a:cxn ang="0">
                <a:pos x="776" y="0"/>
              </a:cxn>
            </a:cxnLst>
            <a:rect l="0" t="0" r="r" b="b"/>
            <a:pathLst>
              <a:path w="776" h="93">
                <a:moveTo>
                  <a:pt x="0" y="0"/>
                </a:moveTo>
                <a:cubicBezTo>
                  <a:pt x="33" y="10"/>
                  <a:pt x="58" y="31"/>
                  <a:pt x="90" y="40"/>
                </a:cubicBezTo>
                <a:cubicBezTo>
                  <a:pt x="188" y="65"/>
                  <a:pt x="290" y="81"/>
                  <a:pt x="392" y="89"/>
                </a:cubicBezTo>
                <a:cubicBezTo>
                  <a:pt x="509" y="83"/>
                  <a:pt x="682" y="93"/>
                  <a:pt x="776" y="0"/>
                </a:cubicBezTo>
              </a:path>
            </a:pathLst>
          </a:custGeom>
          <a:noFill/>
          <a:ln w="38100" cmpd="sng">
            <a:solidFill>
              <a:schemeClr val="tx1"/>
            </a:solidFill>
            <a:round/>
            <a:headEnd type="none" w="med" len="med"/>
            <a:tailEnd type="stealth" w="med" len="lg"/>
          </a:ln>
          <a:effectLst/>
        </p:spPr>
        <p:txBody>
          <a:bodyPr wrap="none" anchor="ctr"/>
          <a:lstStyle/>
          <a:p>
            <a:endParaRPr lang="id-ID"/>
          </a:p>
        </p:txBody>
      </p:sp>
      <p:sp>
        <p:nvSpPr>
          <p:cNvPr id="31762" name="Rectangle 18"/>
          <p:cNvSpPr>
            <a:spLocks noChangeArrowheads="1"/>
          </p:cNvSpPr>
          <p:nvPr/>
        </p:nvSpPr>
        <p:spPr bwMode="auto">
          <a:xfrm>
            <a:off x="2324100" y="5287963"/>
            <a:ext cx="1411288"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Geneva" pitchFamily="1" charset="0"/>
              </a:rPr>
              <a:t>volume of stomach</a:t>
            </a:r>
            <a:endParaRPr lang="en-US" sz="3600"/>
          </a:p>
        </p:txBody>
      </p:sp>
      <p:sp>
        <p:nvSpPr>
          <p:cNvPr id="31763" name="Rectangle 19"/>
          <p:cNvSpPr>
            <a:spLocks noChangeArrowheads="1"/>
          </p:cNvSpPr>
          <p:nvPr/>
        </p:nvSpPr>
        <p:spPr bwMode="auto">
          <a:xfrm>
            <a:off x="2747963" y="5978525"/>
            <a:ext cx="76517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Geneva" pitchFamily="1" charset="0"/>
              </a:rPr>
              <a:t>tension in </a:t>
            </a:r>
            <a:endParaRPr lang="en-US" sz="3600"/>
          </a:p>
        </p:txBody>
      </p:sp>
      <p:sp>
        <p:nvSpPr>
          <p:cNvPr id="31764" name="Rectangle 20"/>
          <p:cNvSpPr>
            <a:spLocks noChangeArrowheads="1"/>
          </p:cNvSpPr>
          <p:nvPr/>
        </p:nvSpPr>
        <p:spPr bwMode="auto">
          <a:xfrm>
            <a:off x="2722563" y="6132513"/>
            <a:ext cx="955675" cy="182562"/>
          </a:xfrm>
          <a:prstGeom prst="rect">
            <a:avLst/>
          </a:prstGeom>
          <a:noFill/>
          <a:ln w="9525">
            <a:noFill/>
            <a:miter lim="800000"/>
            <a:headEnd/>
            <a:tailEnd/>
          </a:ln>
        </p:spPr>
        <p:txBody>
          <a:bodyPr wrap="none" lIns="0" tIns="0" rIns="0" bIns="0">
            <a:spAutoFit/>
          </a:bodyPr>
          <a:lstStyle/>
          <a:p>
            <a:r>
              <a:rPr lang="en-US" sz="1200">
                <a:solidFill>
                  <a:srgbClr val="000000"/>
                </a:solidFill>
                <a:latin typeface="Geneva" pitchFamily="1" charset="0"/>
              </a:rPr>
              <a:t>stomach wall</a:t>
            </a:r>
            <a:endParaRPr lang="en-US" sz="3600"/>
          </a:p>
        </p:txBody>
      </p:sp>
      <p:grpSp>
        <p:nvGrpSpPr>
          <p:cNvPr id="2" name="Group 31"/>
          <p:cNvGrpSpPr>
            <a:grpSpLocks/>
          </p:cNvGrpSpPr>
          <p:nvPr/>
        </p:nvGrpSpPr>
        <p:grpSpPr bwMode="auto">
          <a:xfrm>
            <a:off x="3840163" y="4856163"/>
            <a:ext cx="5122862" cy="1874837"/>
            <a:chOff x="1742" y="2682"/>
            <a:chExt cx="2721" cy="585"/>
          </a:xfrm>
        </p:grpSpPr>
        <p:sp>
          <p:nvSpPr>
            <p:cNvPr id="31761" name="Freeform 17"/>
            <p:cNvSpPr>
              <a:spLocks/>
            </p:cNvSpPr>
            <p:nvPr/>
          </p:nvSpPr>
          <p:spPr bwMode="auto">
            <a:xfrm>
              <a:off x="1742" y="2682"/>
              <a:ext cx="2713" cy="176"/>
            </a:xfrm>
            <a:custGeom>
              <a:avLst/>
              <a:gdLst/>
              <a:ahLst/>
              <a:cxnLst>
                <a:cxn ang="0">
                  <a:pos x="0" y="176"/>
                </a:cxn>
                <a:cxn ang="0">
                  <a:pos x="904" y="176"/>
                </a:cxn>
                <a:cxn ang="0">
                  <a:pos x="904" y="0"/>
                </a:cxn>
                <a:cxn ang="0">
                  <a:pos x="1872" y="0"/>
                </a:cxn>
                <a:cxn ang="0">
                  <a:pos x="1872" y="176"/>
                </a:cxn>
                <a:cxn ang="0">
                  <a:pos x="2713" y="176"/>
                </a:cxn>
              </a:cxnLst>
              <a:rect l="0" t="0" r="r" b="b"/>
              <a:pathLst>
                <a:path w="2713" h="176">
                  <a:moveTo>
                    <a:pt x="0" y="176"/>
                  </a:moveTo>
                  <a:lnTo>
                    <a:pt x="904" y="176"/>
                  </a:lnTo>
                  <a:lnTo>
                    <a:pt x="904" y="0"/>
                  </a:lnTo>
                  <a:lnTo>
                    <a:pt x="1872" y="0"/>
                  </a:lnTo>
                  <a:lnTo>
                    <a:pt x="1872" y="176"/>
                  </a:lnTo>
                  <a:lnTo>
                    <a:pt x="2713" y="176"/>
                  </a:lnTo>
                </a:path>
              </a:pathLst>
            </a:custGeom>
            <a:noFill/>
            <a:ln w="12700">
              <a:solidFill>
                <a:srgbClr val="000000"/>
              </a:solidFill>
              <a:prstDash val="solid"/>
              <a:round/>
              <a:headEnd/>
              <a:tailEnd/>
            </a:ln>
          </p:spPr>
          <p:txBody>
            <a:bodyPr/>
            <a:lstStyle/>
            <a:p>
              <a:endParaRPr lang="id-ID"/>
            </a:p>
          </p:txBody>
        </p:sp>
        <p:sp>
          <p:nvSpPr>
            <p:cNvPr id="31766" name="Freeform 22"/>
            <p:cNvSpPr>
              <a:spLocks/>
            </p:cNvSpPr>
            <p:nvPr/>
          </p:nvSpPr>
          <p:spPr bwMode="auto">
            <a:xfrm>
              <a:off x="1742" y="2881"/>
              <a:ext cx="2721" cy="386"/>
            </a:xfrm>
            <a:custGeom>
              <a:avLst/>
              <a:gdLst/>
              <a:ahLst/>
              <a:cxnLst>
                <a:cxn ang="0">
                  <a:pos x="0" y="192"/>
                </a:cxn>
                <a:cxn ang="0">
                  <a:pos x="904" y="192"/>
                </a:cxn>
                <a:cxn ang="0">
                  <a:pos x="904" y="0"/>
                </a:cxn>
                <a:cxn ang="0">
                  <a:pos x="952" y="81"/>
                </a:cxn>
                <a:cxn ang="0">
                  <a:pos x="1017" y="144"/>
                </a:cxn>
                <a:cxn ang="0">
                  <a:pos x="1113" y="169"/>
                </a:cxn>
                <a:cxn ang="0">
                  <a:pos x="1192" y="185"/>
                </a:cxn>
                <a:cxn ang="0">
                  <a:pos x="1392" y="192"/>
                </a:cxn>
                <a:cxn ang="0">
                  <a:pos x="1882" y="192"/>
                </a:cxn>
                <a:cxn ang="0">
                  <a:pos x="1882" y="386"/>
                </a:cxn>
                <a:cxn ang="0">
                  <a:pos x="1905" y="321"/>
                </a:cxn>
                <a:cxn ang="0">
                  <a:pos x="1945" y="280"/>
                </a:cxn>
                <a:cxn ang="0">
                  <a:pos x="1993" y="250"/>
                </a:cxn>
                <a:cxn ang="0">
                  <a:pos x="2081" y="225"/>
                </a:cxn>
                <a:cxn ang="0">
                  <a:pos x="2208" y="209"/>
                </a:cxn>
                <a:cxn ang="0">
                  <a:pos x="2377" y="202"/>
                </a:cxn>
                <a:cxn ang="0">
                  <a:pos x="2721" y="192"/>
                </a:cxn>
              </a:cxnLst>
              <a:rect l="0" t="0" r="r" b="b"/>
              <a:pathLst>
                <a:path w="2721" h="386">
                  <a:moveTo>
                    <a:pt x="0" y="192"/>
                  </a:moveTo>
                  <a:lnTo>
                    <a:pt x="904" y="192"/>
                  </a:lnTo>
                  <a:lnTo>
                    <a:pt x="904" y="0"/>
                  </a:lnTo>
                  <a:lnTo>
                    <a:pt x="952" y="81"/>
                  </a:lnTo>
                  <a:lnTo>
                    <a:pt x="1017" y="144"/>
                  </a:lnTo>
                  <a:lnTo>
                    <a:pt x="1113" y="169"/>
                  </a:lnTo>
                  <a:lnTo>
                    <a:pt x="1192" y="185"/>
                  </a:lnTo>
                  <a:lnTo>
                    <a:pt x="1392" y="192"/>
                  </a:lnTo>
                  <a:lnTo>
                    <a:pt x="1882" y="192"/>
                  </a:lnTo>
                  <a:lnTo>
                    <a:pt x="1882" y="386"/>
                  </a:lnTo>
                  <a:lnTo>
                    <a:pt x="1905" y="321"/>
                  </a:lnTo>
                  <a:lnTo>
                    <a:pt x="1945" y="280"/>
                  </a:lnTo>
                  <a:lnTo>
                    <a:pt x="1993" y="250"/>
                  </a:lnTo>
                  <a:lnTo>
                    <a:pt x="2081" y="225"/>
                  </a:lnTo>
                  <a:lnTo>
                    <a:pt x="2208" y="209"/>
                  </a:lnTo>
                  <a:lnTo>
                    <a:pt x="2377" y="202"/>
                  </a:lnTo>
                  <a:lnTo>
                    <a:pt x="2721" y="192"/>
                  </a:lnTo>
                </a:path>
              </a:pathLst>
            </a:custGeom>
            <a:noFill/>
            <a:ln w="12700">
              <a:solidFill>
                <a:srgbClr val="000000"/>
              </a:solidFill>
              <a:prstDash val="solid"/>
              <a:round/>
              <a:headEnd/>
              <a:tailEnd/>
            </a:ln>
          </p:spPr>
          <p:txBody>
            <a:bodyPr/>
            <a:lstStyle/>
            <a:p>
              <a:endParaRPr lang="id-ID"/>
            </a:p>
          </p:txBody>
        </p:sp>
      </p:grpSp>
      <p:sp>
        <p:nvSpPr>
          <p:cNvPr id="31767" name="Rectangle 23"/>
          <p:cNvSpPr>
            <a:spLocks noChangeArrowheads="1"/>
          </p:cNvSpPr>
          <p:nvPr/>
        </p:nvSpPr>
        <p:spPr bwMode="auto">
          <a:xfrm>
            <a:off x="5351463" y="4460875"/>
            <a:ext cx="796925" cy="1825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Geneva" pitchFamily="1" charset="0"/>
              </a:rPr>
              <a:t>infuse fluid</a:t>
            </a:r>
            <a:endParaRPr lang="en-US" sz="3600" b="1"/>
          </a:p>
        </p:txBody>
      </p:sp>
      <p:sp>
        <p:nvSpPr>
          <p:cNvPr id="31768" name="Rectangle 24"/>
          <p:cNvSpPr>
            <a:spLocks noChangeArrowheads="1"/>
          </p:cNvSpPr>
          <p:nvPr/>
        </p:nvSpPr>
        <p:spPr bwMode="auto">
          <a:xfrm>
            <a:off x="7108825" y="4441825"/>
            <a:ext cx="781050" cy="182563"/>
          </a:xfrm>
          <a:prstGeom prst="rect">
            <a:avLst/>
          </a:prstGeom>
          <a:noFill/>
          <a:ln w="9525">
            <a:noFill/>
            <a:miter lim="800000"/>
            <a:headEnd/>
            <a:tailEnd/>
          </a:ln>
        </p:spPr>
        <p:txBody>
          <a:bodyPr lIns="0" tIns="0" rIns="0" bIns="0">
            <a:spAutoFit/>
          </a:bodyPr>
          <a:lstStyle/>
          <a:p>
            <a:r>
              <a:rPr lang="en-US" sz="1200" b="1">
                <a:solidFill>
                  <a:srgbClr val="000000"/>
                </a:solidFill>
                <a:latin typeface="Geneva" pitchFamily="1" charset="0"/>
              </a:rPr>
              <a:t>fluid out</a:t>
            </a:r>
            <a:endParaRPr lang="en-US" sz="3600" b="1"/>
          </a:p>
        </p:txBody>
      </p:sp>
      <p:sp>
        <p:nvSpPr>
          <p:cNvPr id="31776" name="Line 32"/>
          <p:cNvSpPr>
            <a:spLocks noChangeShapeType="1"/>
          </p:cNvSpPr>
          <p:nvPr/>
        </p:nvSpPr>
        <p:spPr bwMode="auto">
          <a:xfrm>
            <a:off x="5532438" y="4641850"/>
            <a:ext cx="0" cy="182563"/>
          </a:xfrm>
          <a:prstGeom prst="line">
            <a:avLst/>
          </a:prstGeom>
          <a:noFill/>
          <a:ln w="9525">
            <a:solidFill>
              <a:schemeClr val="tx1"/>
            </a:solidFill>
            <a:round/>
            <a:headEnd/>
            <a:tailEnd type="stealth" w="lg" len="lg"/>
          </a:ln>
          <a:effectLst/>
        </p:spPr>
        <p:txBody>
          <a:bodyPr wrap="none" anchor="ctr"/>
          <a:lstStyle/>
          <a:p>
            <a:endParaRPr lang="id-ID"/>
          </a:p>
        </p:txBody>
      </p:sp>
      <p:sp>
        <p:nvSpPr>
          <p:cNvPr id="31777" name="Line 33"/>
          <p:cNvSpPr>
            <a:spLocks noChangeShapeType="1"/>
          </p:cNvSpPr>
          <p:nvPr/>
        </p:nvSpPr>
        <p:spPr bwMode="auto">
          <a:xfrm flipV="1">
            <a:off x="7346950" y="4641850"/>
            <a:ext cx="0" cy="182563"/>
          </a:xfrm>
          <a:prstGeom prst="line">
            <a:avLst/>
          </a:prstGeom>
          <a:noFill/>
          <a:ln w="9525">
            <a:solidFill>
              <a:schemeClr val="tx1"/>
            </a:solidFill>
            <a:round/>
            <a:headEnd/>
            <a:tailEnd type="stealth" w="lg" len="lg"/>
          </a:ln>
          <a:effectLst/>
        </p:spPr>
        <p:txBody>
          <a:bodyPr wrap="none" anchor="ctr"/>
          <a:lstStyle/>
          <a:p>
            <a:endParaRPr lang="id-ID"/>
          </a:p>
        </p:txBody>
      </p:sp>
      <p:sp>
        <p:nvSpPr>
          <p:cNvPr id="31778" name="Line 34"/>
          <p:cNvSpPr>
            <a:spLocks noChangeShapeType="1"/>
          </p:cNvSpPr>
          <p:nvPr/>
        </p:nvSpPr>
        <p:spPr bwMode="auto">
          <a:xfrm>
            <a:off x="4405313" y="6707188"/>
            <a:ext cx="1516062" cy="0"/>
          </a:xfrm>
          <a:prstGeom prst="line">
            <a:avLst/>
          </a:prstGeom>
          <a:noFill/>
          <a:ln w="9525">
            <a:solidFill>
              <a:schemeClr val="tx1"/>
            </a:solidFill>
            <a:round/>
            <a:headEnd/>
            <a:tailEnd type="triangle" w="med" len="med"/>
          </a:ln>
          <a:effectLst/>
        </p:spPr>
        <p:txBody>
          <a:bodyPr wrap="none" anchor="ctr"/>
          <a:lstStyle/>
          <a:p>
            <a:endParaRPr lang="id-ID"/>
          </a:p>
        </p:txBody>
      </p:sp>
      <p:sp>
        <p:nvSpPr>
          <p:cNvPr id="31779" name="Rectangle 35"/>
          <p:cNvSpPr>
            <a:spLocks noChangeArrowheads="1"/>
          </p:cNvSpPr>
          <p:nvPr/>
        </p:nvSpPr>
        <p:spPr bwMode="auto">
          <a:xfrm>
            <a:off x="4467225" y="6483350"/>
            <a:ext cx="327025" cy="182563"/>
          </a:xfrm>
          <a:prstGeom prst="rect">
            <a:avLst/>
          </a:prstGeom>
          <a:noFill/>
          <a:ln w="9525">
            <a:noFill/>
            <a:miter lim="800000"/>
            <a:headEnd/>
            <a:tailEnd/>
          </a:ln>
        </p:spPr>
        <p:txBody>
          <a:bodyPr wrap="none" lIns="0" tIns="0" rIns="0" bIns="0">
            <a:spAutoFit/>
          </a:bodyPr>
          <a:lstStyle/>
          <a:p>
            <a:r>
              <a:rPr lang="en-US" sz="1200">
                <a:solidFill>
                  <a:srgbClr val="000000"/>
                </a:solidFill>
                <a:latin typeface="Geneva" pitchFamily="1" charset="0"/>
              </a:rPr>
              <a:t>time</a:t>
            </a:r>
            <a:endParaRPr lang="en-US" sz="3600"/>
          </a:p>
        </p:txBody>
      </p:sp>
      <p:sp>
        <p:nvSpPr>
          <p:cNvPr id="31780" name="Text Box 36"/>
          <p:cNvSpPr txBox="1">
            <a:spLocks noChangeArrowheads="1"/>
          </p:cNvSpPr>
          <p:nvPr/>
        </p:nvSpPr>
        <p:spPr bwMode="auto">
          <a:xfrm>
            <a:off x="382588" y="4402138"/>
            <a:ext cx="4821237" cy="779462"/>
          </a:xfrm>
          <a:prstGeom prst="rect">
            <a:avLst/>
          </a:prstGeom>
          <a:noFill/>
          <a:ln w="9525">
            <a:noFill/>
            <a:miter lim="800000"/>
            <a:headEnd/>
            <a:tailEnd/>
          </a:ln>
          <a:effectLst/>
        </p:spPr>
        <p:txBody>
          <a:bodyPr>
            <a:spAutoFit/>
          </a:bodyPr>
          <a:lstStyle/>
          <a:p>
            <a:pPr>
              <a:spcBef>
                <a:spcPct val="50000"/>
              </a:spcBef>
            </a:pPr>
            <a:r>
              <a:rPr lang="en-US" sz="1800" b="1">
                <a:solidFill>
                  <a:schemeClr val="accent2"/>
                </a:solidFill>
                <a:latin typeface="Arial" charset="0"/>
              </a:rPr>
              <a:t>3. Several kinds of motility</a:t>
            </a:r>
          </a:p>
          <a:p>
            <a:pPr>
              <a:spcBef>
                <a:spcPct val="50000"/>
              </a:spcBef>
            </a:pPr>
            <a:r>
              <a:rPr lang="en-US" sz="1800" b="1">
                <a:solidFill>
                  <a:schemeClr val="accent2"/>
                </a:solidFill>
                <a:latin typeface="Arial" charset="0"/>
              </a:rPr>
              <a:t>  a. Isotonic Relaxation and Contraction</a:t>
            </a:r>
          </a:p>
        </p:txBody>
      </p:sp>
      <p:sp>
        <p:nvSpPr>
          <p:cNvPr id="31781" name="Text Box 37"/>
          <p:cNvSpPr txBox="1">
            <a:spLocks noChangeArrowheads="1"/>
          </p:cNvSpPr>
          <p:nvPr/>
        </p:nvSpPr>
        <p:spPr bwMode="auto">
          <a:xfrm>
            <a:off x="4673600" y="639763"/>
            <a:ext cx="2592388" cy="1130300"/>
          </a:xfrm>
          <a:prstGeom prst="rect">
            <a:avLst/>
          </a:prstGeom>
          <a:noFill/>
          <a:ln w="9525">
            <a:noFill/>
            <a:miter lim="800000"/>
            <a:headEnd/>
            <a:tailEnd/>
          </a:ln>
          <a:effectLst/>
        </p:spPr>
        <p:txBody>
          <a:bodyPr>
            <a:spAutoFit/>
          </a:bodyPr>
          <a:lstStyle/>
          <a:p>
            <a:pPr>
              <a:lnSpc>
                <a:spcPct val="60000"/>
              </a:lnSpc>
              <a:spcBef>
                <a:spcPct val="50000"/>
              </a:spcBef>
              <a:tabLst>
                <a:tab pos="168275" algn="l"/>
              </a:tabLst>
            </a:pPr>
            <a:r>
              <a:rPr lang="en-US" sz="1600" b="1" u="sng">
                <a:latin typeface="Arial" charset="0"/>
              </a:rPr>
              <a:t>Proximal stomach</a:t>
            </a:r>
            <a:endParaRPr lang="en-US" sz="1600" b="1">
              <a:latin typeface="Arial" charset="0"/>
            </a:endParaRPr>
          </a:p>
          <a:p>
            <a:pPr>
              <a:lnSpc>
                <a:spcPct val="60000"/>
              </a:lnSpc>
              <a:spcBef>
                <a:spcPct val="50000"/>
              </a:spcBef>
              <a:tabLst>
                <a:tab pos="168275" algn="l"/>
              </a:tabLst>
            </a:pPr>
            <a:r>
              <a:rPr lang="en-US" sz="1400" b="1">
                <a:latin typeface="Arial" charset="0"/>
              </a:rPr>
              <a:t>	No basal electrical activity</a:t>
            </a:r>
          </a:p>
          <a:p>
            <a:pPr>
              <a:lnSpc>
                <a:spcPct val="40000"/>
              </a:lnSpc>
              <a:spcBef>
                <a:spcPct val="50000"/>
              </a:spcBef>
              <a:tabLst>
                <a:tab pos="168275" algn="l"/>
              </a:tabLst>
            </a:pPr>
            <a:r>
              <a:rPr lang="en-US" sz="1400" b="1">
                <a:latin typeface="Arial" charset="0"/>
              </a:rPr>
              <a:t>	Slow tonic contraction</a:t>
            </a:r>
          </a:p>
          <a:p>
            <a:pPr>
              <a:lnSpc>
                <a:spcPct val="60000"/>
              </a:lnSpc>
              <a:spcBef>
                <a:spcPct val="50000"/>
              </a:spcBef>
              <a:tabLst>
                <a:tab pos="168275" algn="l"/>
              </a:tabLst>
            </a:pPr>
            <a:r>
              <a:rPr lang="en-US" sz="1400" b="1">
                <a:latin typeface="Arial" charset="0"/>
              </a:rPr>
              <a:t>	High distensibility</a:t>
            </a:r>
          </a:p>
          <a:p>
            <a:pPr>
              <a:lnSpc>
                <a:spcPct val="60000"/>
              </a:lnSpc>
              <a:spcBef>
                <a:spcPct val="50000"/>
              </a:spcBef>
              <a:tabLst>
                <a:tab pos="168275" algn="l"/>
              </a:tabLst>
            </a:pPr>
            <a:r>
              <a:rPr lang="en-US" sz="1400" b="1">
                <a:latin typeface="Arial" charset="0"/>
              </a:rPr>
              <a:t>	Gastric reservoir</a:t>
            </a:r>
            <a:endParaRPr lang="en-US" sz="1600" b="1">
              <a:latin typeface="Arial" charset="0"/>
            </a:endParaRPr>
          </a:p>
        </p:txBody>
      </p:sp>
      <p:sp>
        <p:nvSpPr>
          <p:cNvPr id="31782" name="Text Box 38"/>
          <p:cNvSpPr txBox="1">
            <a:spLocks noChangeArrowheads="1"/>
          </p:cNvSpPr>
          <p:nvPr/>
        </p:nvSpPr>
        <p:spPr bwMode="auto">
          <a:xfrm>
            <a:off x="3322638" y="3255963"/>
            <a:ext cx="3292475" cy="1089025"/>
          </a:xfrm>
          <a:prstGeom prst="rect">
            <a:avLst/>
          </a:prstGeom>
          <a:noFill/>
          <a:ln w="9525">
            <a:noFill/>
            <a:miter lim="800000"/>
            <a:headEnd/>
            <a:tailEnd/>
          </a:ln>
          <a:effectLst/>
        </p:spPr>
        <p:txBody>
          <a:bodyPr>
            <a:spAutoFit/>
          </a:bodyPr>
          <a:lstStyle/>
          <a:p>
            <a:pPr>
              <a:lnSpc>
                <a:spcPct val="60000"/>
              </a:lnSpc>
              <a:spcBef>
                <a:spcPct val="50000"/>
              </a:spcBef>
              <a:tabLst>
                <a:tab pos="168275" algn="l"/>
              </a:tabLst>
            </a:pPr>
            <a:r>
              <a:rPr lang="en-US" sz="1600" b="1" u="sng">
                <a:latin typeface="Arial" charset="0"/>
              </a:rPr>
              <a:t>Distal stomach</a:t>
            </a:r>
            <a:endParaRPr lang="en-US" sz="1600" b="1">
              <a:latin typeface="Arial" charset="0"/>
            </a:endParaRPr>
          </a:p>
          <a:p>
            <a:pPr>
              <a:lnSpc>
                <a:spcPct val="50000"/>
              </a:lnSpc>
              <a:spcBef>
                <a:spcPct val="50000"/>
              </a:spcBef>
              <a:tabLst>
                <a:tab pos="168275" algn="l"/>
              </a:tabLst>
            </a:pPr>
            <a:r>
              <a:rPr lang="en-US" sz="1400" b="1">
                <a:latin typeface="Arial" charset="0"/>
              </a:rPr>
              <a:t>	Basal electrical activity</a:t>
            </a:r>
          </a:p>
          <a:p>
            <a:pPr>
              <a:lnSpc>
                <a:spcPct val="50000"/>
              </a:lnSpc>
              <a:spcBef>
                <a:spcPct val="50000"/>
              </a:spcBef>
              <a:tabLst>
                <a:tab pos="168275" algn="l"/>
              </a:tabLst>
            </a:pPr>
            <a:r>
              <a:rPr lang="en-US" sz="1400" b="1">
                <a:latin typeface="Arial" charset="0"/>
              </a:rPr>
              <a:t>	Peristaltic phasic contractions</a:t>
            </a:r>
          </a:p>
          <a:p>
            <a:pPr>
              <a:lnSpc>
                <a:spcPct val="50000"/>
              </a:lnSpc>
              <a:spcBef>
                <a:spcPct val="50000"/>
              </a:spcBef>
              <a:tabLst>
                <a:tab pos="168275" algn="l"/>
              </a:tabLst>
            </a:pPr>
            <a:r>
              <a:rPr lang="en-US" sz="1400" b="1">
                <a:latin typeface="Arial" charset="0"/>
              </a:rPr>
              <a:t>	Low distensibility</a:t>
            </a:r>
          </a:p>
          <a:p>
            <a:pPr>
              <a:lnSpc>
                <a:spcPct val="50000"/>
              </a:lnSpc>
              <a:spcBef>
                <a:spcPct val="50000"/>
              </a:spcBef>
              <a:tabLst>
                <a:tab pos="168275" algn="l"/>
              </a:tabLst>
            </a:pPr>
            <a:r>
              <a:rPr lang="en-US" sz="1400" b="1">
                <a:latin typeface="Arial" charset="0"/>
              </a:rPr>
              <a:t>	Grinding of solids</a:t>
            </a:r>
            <a:endParaRPr lang="en-US" sz="1600" b="1">
              <a:latin typeface="Arial" charset="0"/>
            </a:endParaRPr>
          </a:p>
        </p:txBody>
      </p:sp>
      <p:sp>
        <p:nvSpPr>
          <p:cNvPr id="31784" name="Text Box 40"/>
          <p:cNvSpPr txBox="1">
            <a:spLocks noChangeArrowheads="1"/>
          </p:cNvSpPr>
          <p:nvPr/>
        </p:nvSpPr>
        <p:spPr bwMode="auto">
          <a:xfrm>
            <a:off x="388938" y="123825"/>
            <a:ext cx="7229475"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C. Gastric Motility   - </a:t>
            </a:r>
            <a:r>
              <a:rPr lang="en-US" sz="1800" b="1">
                <a:solidFill>
                  <a:schemeClr val="accent2"/>
                </a:solidFill>
                <a:latin typeface="Arial" charset="0"/>
              </a:rPr>
              <a:t>1. Anatomy        2. General functions</a:t>
            </a:r>
          </a:p>
        </p:txBody>
      </p:sp>
      <p:sp>
        <p:nvSpPr>
          <p:cNvPr id="31785" name="Rectangle 41"/>
          <p:cNvSpPr>
            <a:spLocks noChangeArrowheads="1"/>
          </p:cNvSpPr>
          <p:nvPr/>
        </p:nvSpPr>
        <p:spPr bwMode="auto">
          <a:xfrm>
            <a:off x="3327400" y="1651000"/>
            <a:ext cx="876300" cy="177800"/>
          </a:xfrm>
          <a:prstGeom prst="rect">
            <a:avLst/>
          </a:prstGeom>
          <a:solidFill>
            <a:schemeClr val="bg1"/>
          </a:solidFill>
          <a:ln w="9525">
            <a:solidFill>
              <a:schemeClr val="bg1"/>
            </a:solidFill>
            <a:miter lim="800000"/>
            <a:headEnd/>
            <a:tailEnd/>
          </a:ln>
          <a:effectLst/>
        </p:spPr>
        <p:txBody>
          <a:bodyPr wrap="none" anchor="ctr"/>
          <a:lstStyle/>
          <a:p>
            <a:endParaRPr lang="id-ID"/>
          </a:p>
        </p:txBody>
      </p:sp>
      <p:sp>
        <p:nvSpPr>
          <p:cNvPr id="31786" name="Rectangle 42"/>
          <p:cNvSpPr>
            <a:spLocks noChangeArrowheads="1"/>
          </p:cNvSpPr>
          <p:nvPr/>
        </p:nvSpPr>
        <p:spPr bwMode="auto">
          <a:xfrm>
            <a:off x="2717800" y="2628900"/>
            <a:ext cx="1041400" cy="177800"/>
          </a:xfrm>
          <a:prstGeom prst="rect">
            <a:avLst/>
          </a:prstGeom>
          <a:solidFill>
            <a:schemeClr val="bg1"/>
          </a:solidFill>
          <a:ln w="9525">
            <a:solidFill>
              <a:schemeClr val="bg1"/>
            </a:solidFill>
            <a:miter lim="800000"/>
            <a:headEnd/>
            <a:tailEnd/>
          </a:ln>
          <a:effectLst/>
        </p:spPr>
        <p:txBody>
          <a:bodyPr wrap="none" anchor="ctr"/>
          <a:lstStyle/>
          <a:p>
            <a:endParaRPr lang="id-ID"/>
          </a:p>
        </p:txBody>
      </p:sp>
      <p:sp>
        <p:nvSpPr>
          <p:cNvPr id="31787" name="Freeform 43"/>
          <p:cNvSpPr>
            <a:spLocks/>
          </p:cNvSpPr>
          <p:nvPr/>
        </p:nvSpPr>
        <p:spPr bwMode="auto">
          <a:xfrm>
            <a:off x="3060700" y="1069975"/>
            <a:ext cx="912813" cy="269875"/>
          </a:xfrm>
          <a:custGeom>
            <a:avLst/>
            <a:gdLst/>
            <a:ahLst/>
            <a:cxnLst>
              <a:cxn ang="0">
                <a:pos x="0" y="110"/>
              </a:cxn>
              <a:cxn ang="0">
                <a:pos x="200" y="54"/>
              </a:cxn>
              <a:cxn ang="0">
                <a:pos x="384" y="46"/>
              </a:cxn>
              <a:cxn ang="0">
                <a:pos x="568" y="86"/>
              </a:cxn>
              <a:cxn ang="0">
                <a:pos x="0" y="110"/>
              </a:cxn>
            </a:cxnLst>
            <a:rect l="0" t="0" r="r" b="b"/>
            <a:pathLst>
              <a:path w="575" h="130">
                <a:moveTo>
                  <a:pt x="0" y="110"/>
                </a:moveTo>
                <a:cubicBezTo>
                  <a:pt x="202" y="61"/>
                  <a:pt x="200" y="130"/>
                  <a:pt x="200" y="54"/>
                </a:cubicBezTo>
                <a:cubicBezTo>
                  <a:pt x="367" y="45"/>
                  <a:pt x="306" y="46"/>
                  <a:pt x="384" y="46"/>
                </a:cubicBezTo>
                <a:cubicBezTo>
                  <a:pt x="575" y="62"/>
                  <a:pt x="568" y="0"/>
                  <a:pt x="568" y="86"/>
                </a:cubicBezTo>
                <a:lnTo>
                  <a:pt x="0" y="110"/>
                </a:lnTo>
                <a:close/>
              </a:path>
            </a:pathLst>
          </a:custGeom>
          <a:solidFill>
            <a:schemeClr val="bg1"/>
          </a:solidFill>
          <a:ln w="9525">
            <a:solidFill>
              <a:schemeClr val="bg1"/>
            </a:solidFill>
            <a:round/>
            <a:headEnd/>
            <a:tailEnd/>
          </a:ln>
          <a:effectLst/>
        </p:spPr>
        <p:txBody>
          <a:bodyPr wrap="none" anchor="ctr"/>
          <a:lstStyle/>
          <a:p>
            <a:endParaRPr lang="id-ID"/>
          </a:p>
        </p:txBody>
      </p:sp>
      <p:sp>
        <p:nvSpPr>
          <p:cNvPr id="31788" name="Freeform 44"/>
          <p:cNvSpPr>
            <a:spLocks/>
          </p:cNvSpPr>
          <p:nvPr/>
        </p:nvSpPr>
        <p:spPr bwMode="auto">
          <a:xfrm>
            <a:off x="2768600" y="2527300"/>
            <a:ext cx="458788" cy="606425"/>
          </a:xfrm>
          <a:custGeom>
            <a:avLst/>
            <a:gdLst/>
            <a:ahLst/>
            <a:cxnLst>
              <a:cxn ang="0">
                <a:pos x="0" y="40"/>
              </a:cxn>
              <a:cxn ang="0">
                <a:pos x="112" y="0"/>
              </a:cxn>
              <a:cxn ang="0">
                <a:pos x="288" y="360"/>
              </a:cxn>
              <a:cxn ang="0">
                <a:pos x="152" y="328"/>
              </a:cxn>
              <a:cxn ang="0">
                <a:pos x="0" y="40"/>
              </a:cxn>
            </a:cxnLst>
            <a:rect l="0" t="0" r="r" b="b"/>
            <a:pathLst>
              <a:path w="289" h="382">
                <a:moveTo>
                  <a:pt x="0" y="40"/>
                </a:moveTo>
                <a:cubicBezTo>
                  <a:pt x="107" y="6"/>
                  <a:pt x="78" y="33"/>
                  <a:pt x="112" y="0"/>
                </a:cubicBezTo>
                <a:cubicBezTo>
                  <a:pt x="289" y="354"/>
                  <a:pt x="288" y="220"/>
                  <a:pt x="288" y="360"/>
                </a:cubicBezTo>
                <a:cubicBezTo>
                  <a:pt x="149" y="335"/>
                  <a:pt x="152" y="382"/>
                  <a:pt x="152" y="328"/>
                </a:cubicBezTo>
                <a:lnTo>
                  <a:pt x="0" y="40"/>
                </a:lnTo>
                <a:close/>
              </a:path>
            </a:pathLst>
          </a:custGeom>
          <a:solidFill>
            <a:schemeClr val="bg1"/>
          </a:solidFill>
          <a:ln w="9525">
            <a:solidFill>
              <a:schemeClr val="bg1"/>
            </a:solidFill>
            <a:round/>
            <a:headEnd/>
            <a:tailEnd/>
          </a:ln>
          <a:effectLst/>
        </p:spPr>
        <p:txBody>
          <a:bodyPr wrap="none" anchor="ctr"/>
          <a:lstStyle/>
          <a:p>
            <a:endParaRPr lang="id-ID"/>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970088"/>
            <a:ext cx="8905875" cy="3959225"/>
            <a:chOff x="110" y="2116"/>
            <a:chExt cx="5365" cy="2176"/>
          </a:xfrm>
        </p:grpSpPr>
        <p:pic>
          <p:nvPicPr>
            <p:cNvPr id="32771" name="Picture 3"/>
            <p:cNvPicPr>
              <a:picLocks noChangeAspect="1" noChangeArrowheads="1"/>
            </p:cNvPicPr>
            <p:nvPr/>
          </p:nvPicPr>
          <p:blipFill>
            <a:blip r:embed="rId3"/>
            <a:srcRect/>
            <a:stretch>
              <a:fillRect/>
            </a:stretch>
          </p:blipFill>
          <p:spPr bwMode="auto">
            <a:xfrm>
              <a:off x="110" y="2116"/>
              <a:ext cx="5212" cy="2176"/>
            </a:xfrm>
            <a:prstGeom prst="rect">
              <a:avLst/>
            </a:prstGeom>
            <a:noFill/>
            <a:ln w="9525">
              <a:noFill/>
              <a:miter lim="800000"/>
              <a:headEnd/>
              <a:tailEnd/>
            </a:ln>
            <a:effectLst/>
          </p:spPr>
        </p:pic>
        <p:sp>
          <p:nvSpPr>
            <p:cNvPr id="32772" name="Text Box 4"/>
            <p:cNvSpPr txBox="1">
              <a:spLocks noChangeArrowheads="1"/>
            </p:cNvSpPr>
            <p:nvPr/>
          </p:nvSpPr>
          <p:spPr bwMode="auto">
            <a:xfrm rot="-5400000">
              <a:off x="4603" y="3109"/>
              <a:ext cx="1560" cy="184"/>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Intracellular potential  (mV)</a:t>
              </a:r>
            </a:p>
          </p:txBody>
        </p:sp>
        <p:sp>
          <p:nvSpPr>
            <p:cNvPr id="32773" name="Text Box 5"/>
            <p:cNvSpPr txBox="1">
              <a:spLocks noChangeArrowheads="1"/>
            </p:cNvSpPr>
            <p:nvPr/>
          </p:nvSpPr>
          <p:spPr bwMode="auto">
            <a:xfrm>
              <a:off x="2939" y="2188"/>
              <a:ext cx="221" cy="16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1</a:t>
              </a:r>
            </a:p>
          </p:txBody>
        </p:sp>
        <p:sp>
          <p:nvSpPr>
            <p:cNvPr id="32774" name="Text Box 6"/>
            <p:cNvSpPr txBox="1">
              <a:spLocks noChangeArrowheads="1"/>
            </p:cNvSpPr>
            <p:nvPr/>
          </p:nvSpPr>
          <p:spPr bwMode="auto">
            <a:xfrm>
              <a:off x="2986" y="2569"/>
              <a:ext cx="221" cy="16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2</a:t>
              </a:r>
            </a:p>
          </p:txBody>
        </p:sp>
        <p:sp>
          <p:nvSpPr>
            <p:cNvPr id="32775" name="Text Box 7"/>
            <p:cNvSpPr txBox="1">
              <a:spLocks noChangeArrowheads="1"/>
            </p:cNvSpPr>
            <p:nvPr/>
          </p:nvSpPr>
          <p:spPr bwMode="auto">
            <a:xfrm>
              <a:off x="2992" y="3024"/>
              <a:ext cx="221" cy="16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3</a:t>
              </a:r>
            </a:p>
          </p:txBody>
        </p:sp>
        <p:sp>
          <p:nvSpPr>
            <p:cNvPr id="32776" name="Text Box 8"/>
            <p:cNvSpPr txBox="1">
              <a:spLocks noChangeArrowheads="1"/>
            </p:cNvSpPr>
            <p:nvPr/>
          </p:nvSpPr>
          <p:spPr bwMode="auto">
            <a:xfrm>
              <a:off x="2965" y="3479"/>
              <a:ext cx="221" cy="167"/>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4</a:t>
              </a:r>
            </a:p>
          </p:txBody>
        </p:sp>
        <p:sp>
          <p:nvSpPr>
            <p:cNvPr id="32777" name="Text Box 9"/>
            <p:cNvSpPr txBox="1">
              <a:spLocks noChangeArrowheads="1"/>
            </p:cNvSpPr>
            <p:nvPr/>
          </p:nvSpPr>
          <p:spPr bwMode="auto">
            <a:xfrm>
              <a:off x="2987" y="4023"/>
              <a:ext cx="221" cy="168"/>
            </a:xfrm>
            <a:prstGeom prst="rect">
              <a:avLst/>
            </a:prstGeom>
            <a:noFill/>
            <a:ln w="9525">
              <a:noFill/>
              <a:miter lim="800000"/>
              <a:headEnd/>
              <a:tailEnd/>
            </a:ln>
            <a:effectLst/>
          </p:spPr>
          <p:txBody>
            <a:bodyPr>
              <a:spAutoFit/>
            </a:bodyPr>
            <a:lstStyle/>
            <a:p>
              <a:pPr>
                <a:spcBef>
                  <a:spcPct val="50000"/>
                </a:spcBef>
              </a:pPr>
              <a:r>
                <a:rPr lang="en-US" sz="1400" b="1">
                  <a:latin typeface="Arial" charset="0"/>
                </a:rPr>
                <a:t>5</a:t>
              </a:r>
            </a:p>
          </p:txBody>
        </p:sp>
      </p:grpSp>
      <p:sp>
        <p:nvSpPr>
          <p:cNvPr id="32778" name="Text Box 10"/>
          <p:cNvSpPr txBox="1">
            <a:spLocks noChangeArrowheads="1"/>
          </p:cNvSpPr>
          <p:nvPr/>
        </p:nvSpPr>
        <p:spPr bwMode="auto">
          <a:xfrm>
            <a:off x="1004888" y="757238"/>
            <a:ext cx="6180137" cy="396875"/>
          </a:xfrm>
          <a:prstGeom prst="rect">
            <a:avLst/>
          </a:prstGeom>
          <a:noFill/>
          <a:ln w="9525">
            <a:noFill/>
            <a:miter lim="800000"/>
            <a:headEnd/>
            <a:tailEnd/>
          </a:ln>
          <a:effectLst/>
        </p:spPr>
        <p:txBody>
          <a:bodyPr>
            <a:spAutoFit/>
          </a:bodyPr>
          <a:lstStyle/>
          <a:p>
            <a:pPr algn="ctr">
              <a:spcBef>
                <a:spcPct val="50000"/>
              </a:spcBef>
            </a:pPr>
            <a:r>
              <a:rPr lang="en-US" sz="2000" b="1">
                <a:solidFill>
                  <a:schemeClr val="accent2"/>
                </a:solidFill>
                <a:latin typeface="Arial" charset="0"/>
              </a:rPr>
              <a:t>Peristaltic strength increases: corpus to antrum</a:t>
            </a:r>
          </a:p>
        </p:txBody>
      </p:sp>
      <p:sp>
        <p:nvSpPr>
          <p:cNvPr id="32780" name="Text Box 12"/>
          <p:cNvSpPr txBox="1">
            <a:spLocks noChangeArrowheads="1"/>
          </p:cNvSpPr>
          <p:nvPr/>
        </p:nvSpPr>
        <p:spPr bwMode="auto">
          <a:xfrm>
            <a:off x="457200" y="177800"/>
            <a:ext cx="3683000" cy="366713"/>
          </a:xfrm>
          <a:prstGeom prst="rect">
            <a:avLst/>
          </a:prstGeom>
          <a:noFill/>
          <a:ln w="9525">
            <a:noFill/>
            <a:miter lim="800000"/>
            <a:headEnd/>
            <a:tailEnd/>
          </a:ln>
          <a:effectLst/>
        </p:spPr>
        <p:txBody>
          <a:bodyPr>
            <a:spAutoFit/>
          </a:bodyPr>
          <a:lstStyle/>
          <a:p>
            <a:pPr>
              <a:spcBef>
                <a:spcPct val="50000"/>
              </a:spcBef>
            </a:pPr>
            <a:r>
              <a:rPr lang="en-US" sz="1800" b="1">
                <a:solidFill>
                  <a:schemeClr val="accent2"/>
                </a:solidFill>
                <a:latin typeface="Arial" charset="0"/>
              </a:rPr>
              <a:t>b.  Peristalsis  &amp; Mixing</a:t>
            </a:r>
          </a:p>
        </p:txBody>
      </p:sp>
      <p:sp>
        <p:nvSpPr>
          <p:cNvPr id="32781" name="Text Box 13"/>
          <p:cNvSpPr txBox="1">
            <a:spLocks noChangeArrowheads="1"/>
          </p:cNvSpPr>
          <p:nvPr/>
        </p:nvSpPr>
        <p:spPr bwMode="auto">
          <a:xfrm>
            <a:off x="1500188" y="1481138"/>
            <a:ext cx="2725737" cy="336550"/>
          </a:xfrm>
          <a:prstGeom prst="rect">
            <a:avLst/>
          </a:prstGeom>
          <a:noFill/>
          <a:ln w="9525">
            <a:noFill/>
            <a:miter lim="800000"/>
            <a:headEnd/>
            <a:tailEnd/>
          </a:ln>
          <a:effectLst/>
        </p:spPr>
        <p:txBody>
          <a:bodyPr>
            <a:spAutoFit/>
          </a:bodyPr>
          <a:lstStyle/>
          <a:p>
            <a:pPr algn="ctr">
              <a:spcBef>
                <a:spcPct val="50000"/>
              </a:spcBef>
            </a:pPr>
            <a:r>
              <a:rPr lang="en-US" sz="1600" b="1">
                <a:solidFill>
                  <a:schemeClr val="accent2"/>
                </a:solidFill>
                <a:latin typeface="Arial" charset="0"/>
              </a:rPr>
              <a:t>Mechanical activity</a:t>
            </a:r>
          </a:p>
        </p:txBody>
      </p:sp>
      <p:sp>
        <p:nvSpPr>
          <p:cNvPr id="32782" name="Text Box 14"/>
          <p:cNvSpPr txBox="1">
            <a:spLocks noChangeArrowheads="1"/>
          </p:cNvSpPr>
          <p:nvPr/>
        </p:nvSpPr>
        <p:spPr bwMode="auto">
          <a:xfrm>
            <a:off x="5183188" y="1481138"/>
            <a:ext cx="2725737" cy="336550"/>
          </a:xfrm>
          <a:prstGeom prst="rect">
            <a:avLst/>
          </a:prstGeom>
          <a:noFill/>
          <a:ln w="9525">
            <a:noFill/>
            <a:miter lim="800000"/>
            <a:headEnd/>
            <a:tailEnd/>
          </a:ln>
          <a:effectLst/>
        </p:spPr>
        <p:txBody>
          <a:bodyPr>
            <a:spAutoFit/>
          </a:bodyPr>
          <a:lstStyle/>
          <a:p>
            <a:pPr algn="ctr">
              <a:spcBef>
                <a:spcPct val="50000"/>
              </a:spcBef>
            </a:pPr>
            <a:r>
              <a:rPr lang="en-US" sz="1600" b="1">
                <a:solidFill>
                  <a:schemeClr val="accent2"/>
                </a:solidFill>
                <a:latin typeface="Arial" charset="0"/>
              </a:rPr>
              <a:t>Electrical activity</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701675" y="1476375"/>
            <a:ext cx="3016250" cy="3744913"/>
          </a:xfrm>
          <a:prstGeom prst="rect">
            <a:avLst/>
          </a:prstGeom>
          <a:noFill/>
          <a:ln w="9525">
            <a:noFill/>
            <a:miter lim="800000"/>
            <a:headEnd/>
            <a:tailEnd/>
          </a:ln>
          <a:effectLst/>
        </p:spPr>
      </p:pic>
      <p:sp>
        <p:nvSpPr>
          <p:cNvPr id="33795" name="Text Box 3"/>
          <p:cNvSpPr txBox="1">
            <a:spLocks noChangeArrowheads="1"/>
          </p:cNvSpPr>
          <p:nvPr/>
        </p:nvSpPr>
        <p:spPr bwMode="auto">
          <a:xfrm>
            <a:off x="485775" y="774700"/>
            <a:ext cx="3122613" cy="641350"/>
          </a:xfrm>
          <a:prstGeom prst="rect">
            <a:avLst/>
          </a:prstGeom>
          <a:noFill/>
          <a:ln w="9525">
            <a:noFill/>
            <a:miter lim="800000"/>
            <a:headEnd/>
            <a:tailEnd/>
          </a:ln>
          <a:effectLst/>
        </p:spPr>
        <p:txBody>
          <a:bodyPr>
            <a:spAutoFit/>
          </a:bodyPr>
          <a:lstStyle/>
          <a:p>
            <a:pPr algn="ctr">
              <a:spcBef>
                <a:spcPct val="50000"/>
              </a:spcBef>
            </a:pPr>
            <a:r>
              <a:rPr lang="en-US" sz="1800" b="1">
                <a:solidFill>
                  <a:schemeClr val="accent2"/>
                </a:solidFill>
                <a:latin typeface="Arial" charset="0"/>
              </a:rPr>
              <a:t>Propulsion-Retropulsion mechanism in the antrum</a:t>
            </a:r>
          </a:p>
        </p:txBody>
      </p:sp>
      <p:grpSp>
        <p:nvGrpSpPr>
          <p:cNvPr id="2" name="Group 9"/>
          <p:cNvGrpSpPr>
            <a:grpSpLocks/>
          </p:cNvGrpSpPr>
          <p:nvPr/>
        </p:nvGrpSpPr>
        <p:grpSpPr bwMode="auto">
          <a:xfrm>
            <a:off x="4225925" y="2106613"/>
            <a:ext cx="4646613" cy="3560762"/>
            <a:chOff x="2719" y="1670"/>
            <a:chExt cx="2927" cy="2243"/>
          </a:xfrm>
        </p:grpSpPr>
        <p:pic>
          <p:nvPicPr>
            <p:cNvPr id="33796" name="Picture 4"/>
            <p:cNvPicPr>
              <a:picLocks noChangeAspect="1" noChangeArrowheads="1"/>
            </p:cNvPicPr>
            <p:nvPr/>
          </p:nvPicPr>
          <p:blipFill>
            <a:blip r:embed="rId4"/>
            <a:srcRect/>
            <a:stretch>
              <a:fillRect/>
            </a:stretch>
          </p:blipFill>
          <p:spPr bwMode="auto">
            <a:xfrm>
              <a:off x="2719" y="1670"/>
              <a:ext cx="2927" cy="2243"/>
            </a:xfrm>
            <a:prstGeom prst="rect">
              <a:avLst/>
            </a:prstGeom>
            <a:noFill/>
            <a:ln w="9525">
              <a:noFill/>
              <a:miter lim="800000"/>
              <a:headEnd/>
              <a:tailEnd/>
            </a:ln>
            <a:effectLst/>
          </p:spPr>
        </p:pic>
        <p:sp>
          <p:nvSpPr>
            <p:cNvPr id="33797" name="Line 5"/>
            <p:cNvSpPr>
              <a:spLocks noChangeShapeType="1"/>
            </p:cNvSpPr>
            <p:nvPr/>
          </p:nvSpPr>
          <p:spPr bwMode="auto">
            <a:xfrm flipV="1">
              <a:off x="3273" y="3396"/>
              <a:ext cx="2213" cy="163"/>
            </a:xfrm>
            <a:prstGeom prst="line">
              <a:avLst/>
            </a:prstGeom>
            <a:noFill/>
            <a:ln w="28575">
              <a:solidFill>
                <a:schemeClr val="tx1"/>
              </a:solidFill>
              <a:prstDash val="dash"/>
              <a:round/>
              <a:headEnd/>
              <a:tailEnd/>
            </a:ln>
            <a:effectLst/>
          </p:spPr>
          <p:txBody>
            <a:bodyPr wrap="none" anchor="ctr"/>
            <a:lstStyle/>
            <a:p>
              <a:endParaRPr lang="id-ID"/>
            </a:p>
          </p:txBody>
        </p:sp>
        <p:sp>
          <p:nvSpPr>
            <p:cNvPr id="33798" name="Text Box 6"/>
            <p:cNvSpPr txBox="1">
              <a:spLocks noChangeArrowheads="1"/>
            </p:cNvSpPr>
            <p:nvPr/>
          </p:nvSpPr>
          <p:spPr bwMode="auto">
            <a:xfrm>
              <a:off x="3755" y="3314"/>
              <a:ext cx="1102" cy="173"/>
            </a:xfrm>
            <a:prstGeom prst="rect">
              <a:avLst/>
            </a:prstGeom>
            <a:noFill/>
            <a:ln w="9525">
              <a:noFill/>
              <a:miter lim="800000"/>
              <a:headEnd/>
              <a:tailEnd/>
            </a:ln>
            <a:effectLst/>
          </p:spPr>
          <p:txBody>
            <a:bodyPr>
              <a:spAutoFit/>
            </a:bodyPr>
            <a:lstStyle/>
            <a:p>
              <a:pPr>
                <a:spcBef>
                  <a:spcPct val="50000"/>
                </a:spcBef>
              </a:pPr>
              <a:r>
                <a:rPr lang="en-US" sz="1200">
                  <a:latin typeface="Arial" charset="0"/>
                </a:rPr>
                <a:t>non-digestible spheres</a:t>
              </a:r>
            </a:p>
          </p:txBody>
        </p:sp>
      </p:grpSp>
      <p:sp>
        <p:nvSpPr>
          <p:cNvPr id="33800" name="Text Box 8"/>
          <p:cNvSpPr txBox="1">
            <a:spLocks noChangeArrowheads="1"/>
          </p:cNvSpPr>
          <p:nvPr/>
        </p:nvSpPr>
        <p:spPr bwMode="auto">
          <a:xfrm>
            <a:off x="4772025" y="1471613"/>
            <a:ext cx="3122613" cy="641350"/>
          </a:xfrm>
          <a:prstGeom prst="rect">
            <a:avLst/>
          </a:prstGeom>
          <a:noFill/>
          <a:ln w="9525">
            <a:noFill/>
            <a:miter lim="800000"/>
            <a:headEnd/>
            <a:tailEnd/>
          </a:ln>
          <a:effectLst/>
        </p:spPr>
        <p:txBody>
          <a:bodyPr>
            <a:spAutoFit/>
          </a:bodyPr>
          <a:lstStyle/>
          <a:p>
            <a:pPr algn="ctr">
              <a:spcBef>
                <a:spcPct val="50000"/>
              </a:spcBef>
            </a:pPr>
            <a:r>
              <a:rPr lang="en-US" sz="1800" b="1">
                <a:solidFill>
                  <a:schemeClr val="accent2"/>
                </a:solidFill>
                <a:latin typeface="Arial" charset="0"/>
              </a:rPr>
              <a:t>“Quality” of food regulates gastric emtying</a:t>
            </a:r>
          </a:p>
        </p:txBody>
      </p:sp>
      <p:sp>
        <p:nvSpPr>
          <p:cNvPr id="33803" name="Text Box 11"/>
          <p:cNvSpPr txBox="1">
            <a:spLocks noChangeArrowheads="1"/>
          </p:cNvSpPr>
          <p:nvPr/>
        </p:nvSpPr>
        <p:spPr bwMode="auto">
          <a:xfrm>
            <a:off x="304800" y="317500"/>
            <a:ext cx="2822575" cy="366713"/>
          </a:xfrm>
          <a:prstGeom prst="rect">
            <a:avLst/>
          </a:prstGeom>
          <a:noFill/>
          <a:ln w="9525">
            <a:noFill/>
            <a:miter lim="800000"/>
            <a:headEnd/>
            <a:tailEnd/>
          </a:ln>
          <a:effectLst/>
        </p:spPr>
        <p:txBody>
          <a:bodyPr>
            <a:spAutoFit/>
          </a:bodyPr>
          <a:lstStyle/>
          <a:p>
            <a:pPr>
              <a:spcBef>
                <a:spcPct val="50000"/>
              </a:spcBef>
            </a:pPr>
            <a:r>
              <a:rPr lang="en-US" sz="1800" b="1">
                <a:solidFill>
                  <a:schemeClr val="accent2"/>
                </a:solidFill>
                <a:latin typeface="Arial" charset="0"/>
              </a:rPr>
              <a:t>c.  Gastric Emptying</a:t>
            </a:r>
          </a:p>
        </p:txBody>
      </p:sp>
      <p:sp>
        <p:nvSpPr>
          <p:cNvPr id="33804" name="Rectangle 12"/>
          <p:cNvSpPr>
            <a:spLocks noChangeArrowheads="1"/>
          </p:cNvSpPr>
          <p:nvPr/>
        </p:nvSpPr>
        <p:spPr bwMode="auto">
          <a:xfrm>
            <a:off x="5930900" y="4178300"/>
            <a:ext cx="2882900" cy="863600"/>
          </a:xfrm>
          <a:prstGeom prst="rect">
            <a:avLst/>
          </a:prstGeom>
          <a:solidFill>
            <a:schemeClr val="bg1"/>
          </a:solidFill>
          <a:ln w="9525">
            <a:solidFill>
              <a:schemeClr val="bg1"/>
            </a:solidFill>
            <a:miter lim="800000"/>
            <a:headEnd/>
            <a:tailEnd/>
          </a:ln>
          <a:effectLst/>
        </p:spPr>
        <p:txBody>
          <a:bodyPr wrap="none" anchor="ctr"/>
          <a:lstStyle/>
          <a:p>
            <a:endParaRPr lang="id-ID"/>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l="1178" t="18069" b="11389"/>
          <a:stretch>
            <a:fillRect/>
          </a:stretch>
        </p:blipFill>
        <p:spPr bwMode="auto">
          <a:xfrm>
            <a:off x="346075" y="1598613"/>
            <a:ext cx="8518525" cy="4560887"/>
          </a:xfrm>
          <a:prstGeom prst="rect">
            <a:avLst/>
          </a:prstGeom>
          <a:noFill/>
        </p:spPr>
      </p:pic>
      <p:sp>
        <p:nvSpPr>
          <p:cNvPr id="17412" name="Text Box 4"/>
          <p:cNvSpPr txBox="1">
            <a:spLocks noChangeArrowheads="1"/>
          </p:cNvSpPr>
          <p:nvPr/>
        </p:nvSpPr>
        <p:spPr bwMode="auto">
          <a:xfrm>
            <a:off x="160338" y="279400"/>
            <a:ext cx="8740775" cy="976313"/>
          </a:xfrm>
          <a:prstGeom prst="rect">
            <a:avLst/>
          </a:prstGeom>
          <a:noFill/>
          <a:ln w="9525">
            <a:noFill/>
            <a:miter lim="800000"/>
            <a:headEnd/>
            <a:tailEnd/>
          </a:ln>
          <a:effectLst/>
        </p:spPr>
        <p:txBody>
          <a:bodyPr>
            <a:spAutoFit/>
          </a:bodyPr>
          <a:lstStyle/>
          <a:p>
            <a:pPr>
              <a:spcBef>
                <a:spcPct val="50000"/>
              </a:spcBef>
              <a:tabLst>
                <a:tab pos="457200" algn="l"/>
              </a:tabLst>
            </a:pPr>
            <a:r>
              <a:rPr lang="en-US" sz="2800" b="1">
                <a:solidFill>
                  <a:schemeClr val="accent2"/>
                </a:solidFill>
                <a:latin typeface="Arial" charset="0"/>
              </a:rPr>
              <a:t>D. Small Intestinal Motility</a:t>
            </a:r>
            <a:endParaRPr lang="en-US" sz="2000" b="1">
              <a:solidFill>
                <a:schemeClr val="accent2"/>
              </a:solidFill>
              <a:latin typeface="Arial" charset="0"/>
            </a:endParaRPr>
          </a:p>
          <a:p>
            <a:pPr>
              <a:spcBef>
                <a:spcPct val="50000"/>
              </a:spcBef>
              <a:tabLst>
                <a:tab pos="457200" algn="l"/>
              </a:tabLst>
            </a:pPr>
            <a:r>
              <a:rPr lang="en-US" sz="2000" b="1">
                <a:solidFill>
                  <a:schemeClr val="accent2"/>
                </a:solidFill>
                <a:latin typeface="Arial" charset="0"/>
              </a:rPr>
              <a:t>	1.  Peristalsis: movement along the tract</a:t>
            </a:r>
            <a:endParaRPr lang="en-US" sz="1800" b="1">
              <a:solidFill>
                <a:schemeClr val="accent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t="6480" b="8640"/>
          <a:stretch>
            <a:fillRect/>
          </a:stretch>
        </p:blipFill>
        <p:spPr bwMode="auto">
          <a:xfrm>
            <a:off x="523875" y="965200"/>
            <a:ext cx="7273925" cy="4630738"/>
          </a:xfrm>
          <a:prstGeom prst="rect">
            <a:avLst/>
          </a:prstGeom>
          <a:noFill/>
        </p:spPr>
      </p:pic>
      <p:sp>
        <p:nvSpPr>
          <p:cNvPr id="18436" name="Text Box 4"/>
          <p:cNvSpPr txBox="1">
            <a:spLocks noChangeArrowheads="1"/>
          </p:cNvSpPr>
          <p:nvPr/>
        </p:nvSpPr>
        <p:spPr bwMode="auto">
          <a:xfrm>
            <a:off x="165100" y="406400"/>
            <a:ext cx="8610600" cy="396875"/>
          </a:xfrm>
          <a:prstGeom prst="rect">
            <a:avLst/>
          </a:prstGeom>
          <a:noFill/>
          <a:ln w="9525">
            <a:noFill/>
            <a:miter lim="800000"/>
            <a:headEnd/>
            <a:tailEnd/>
          </a:ln>
          <a:effectLst/>
        </p:spPr>
        <p:txBody>
          <a:bodyPr>
            <a:spAutoFit/>
          </a:bodyPr>
          <a:lstStyle/>
          <a:p>
            <a:pPr>
              <a:spcBef>
                <a:spcPct val="50000"/>
              </a:spcBef>
            </a:pPr>
            <a:r>
              <a:rPr lang="en-US" sz="2000" b="1">
                <a:solidFill>
                  <a:schemeClr val="accent2"/>
                </a:solidFill>
                <a:latin typeface="Arial" charset="0"/>
              </a:rPr>
              <a:t>2.  Segmentation: mix contents to promote digestion &amp; absorption</a:t>
            </a:r>
          </a:p>
        </p:txBody>
      </p:sp>
      <p:sp>
        <p:nvSpPr>
          <p:cNvPr id="18437" name="Text Box 5"/>
          <p:cNvSpPr txBox="1">
            <a:spLocks noChangeArrowheads="1"/>
          </p:cNvSpPr>
          <p:nvPr/>
        </p:nvSpPr>
        <p:spPr bwMode="auto">
          <a:xfrm>
            <a:off x="215900" y="5892800"/>
            <a:ext cx="8610600" cy="396875"/>
          </a:xfrm>
          <a:prstGeom prst="rect">
            <a:avLst/>
          </a:prstGeom>
          <a:noFill/>
          <a:ln w="9525">
            <a:noFill/>
            <a:miter lim="800000"/>
            <a:headEnd/>
            <a:tailEnd/>
          </a:ln>
          <a:effectLst/>
        </p:spPr>
        <p:txBody>
          <a:bodyPr>
            <a:spAutoFit/>
          </a:bodyPr>
          <a:lstStyle/>
          <a:p>
            <a:pPr>
              <a:spcBef>
                <a:spcPct val="50000"/>
              </a:spcBef>
            </a:pPr>
            <a:r>
              <a:rPr lang="en-US" sz="2000" b="1">
                <a:solidFill>
                  <a:schemeClr val="accent2"/>
                </a:solidFill>
                <a:latin typeface="Arial" charset="0"/>
              </a:rPr>
              <a:t>3. Movements of muscularis mucosae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065338" y="573088"/>
            <a:ext cx="4887912" cy="5929312"/>
          </a:xfrm>
          <a:prstGeom prst="rect">
            <a:avLst/>
          </a:prstGeom>
          <a:noFill/>
          <a:ln w="9525">
            <a:noFill/>
            <a:miter lim="800000"/>
            <a:headEnd/>
            <a:tailEnd/>
          </a:ln>
          <a:effectLst/>
        </p:spPr>
      </p:pic>
      <p:sp>
        <p:nvSpPr>
          <p:cNvPr id="35843" name="Text Box 3"/>
          <p:cNvSpPr txBox="1">
            <a:spLocks noChangeArrowheads="1"/>
          </p:cNvSpPr>
          <p:nvPr/>
        </p:nvSpPr>
        <p:spPr bwMode="auto">
          <a:xfrm>
            <a:off x="388938" y="123825"/>
            <a:ext cx="7229475" cy="369332"/>
          </a:xfrm>
          <a:prstGeom prst="rect">
            <a:avLst/>
          </a:prstGeom>
          <a:noFill/>
          <a:ln w="9525">
            <a:noFill/>
            <a:miter lim="800000"/>
            <a:headEnd/>
            <a:tailEnd/>
          </a:ln>
          <a:effectLst/>
        </p:spPr>
        <p:txBody>
          <a:bodyPr>
            <a:spAutoFit/>
          </a:bodyPr>
          <a:lstStyle/>
          <a:p>
            <a:pPr>
              <a:spcBef>
                <a:spcPct val="50000"/>
              </a:spcBef>
            </a:pPr>
            <a:r>
              <a:rPr lang="id-ID" b="1" dirty="0" smtClean="0">
                <a:latin typeface="Arial" charset="0"/>
              </a:rPr>
              <a:t>Movement along colon</a:t>
            </a:r>
            <a:endParaRPr lang="en-US" sz="1800" b="1" dirty="0">
              <a:solidFill>
                <a:schemeClr val="accent2"/>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smtClean="0"/>
              <a:t>Organ systems of the human body</a:t>
            </a:r>
          </a:p>
        </p:txBody>
      </p:sp>
      <p:sp>
        <p:nvSpPr>
          <p:cNvPr id="4099" name="Rectangle 3"/>
          <p:cNvSpPr>
            <a:spLocks noGrp="1" noChangeArrowheads="1"/>
          </p:cNvSpPr>
          <p:nvPr>
            <p:ph type="body" idx="4294967295"/>
          </p:nvPr>
        </p:nvSpPr>
        <p:spPr>
          <a:xfrm>
            <a:off x="0" y="1600200"/>
            <a:ext cx="8229600" cy="4525963"/>
          </a:xfrm>
        </p:spPr>
        <p:txBody>
          <a:bodyPr/>
          <a:lstStyle/>
          <a:p>
            <a:pPr eaLnBrk="1" hangingPunct="1">
              <a:buFont typeface="Wingdings" pitchFamily="2" charset="2"/>
              <a:buNone/>
              <a:defRPr/>
            </a:pPr>
            <a:endParaRPr lang="en-US" smtClean="0"/>
          </a:p>
        </p:txBody>
      </p:sp>
      <p:graphicFrame>
        <p:nvGraphicFramePr>
          <p:cNvPr id="4152" name="Group 56"/>
          <p:cNvGraphicFramePr>
            <a:graphicFrameLocks noGrp="1"/>
          </p:cNvGraphicFramePr>
          <p:nvPr>
            <p:ph idx="1"/>
          </p:nvPr>
        </p:nvGraphicFramePr>
        <p:xfrm>
          <a:off x="457200" y="1600200"/>
          <a:ext cx="8229600" cy="5293744"/>
        </p:xfrm>
        <a:graphic>
          <a:graphicData uri="http://schemas.openxmlformats.org/drawingml/2006/table">
            <a:tbl>
              <a:tblPr/>
              <a:tblGrid>
                <a:gridCol w="2590800"/>
                <a:gridCol w="5638800"/>
              </a:tblGrid>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Circulatory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Heart, blood, blood vessel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Digestive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Mouth, pharynx,esophagus,stomach,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Respiratory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Nose, pharynx, larynx, trachea, bronchi, lungs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Urinary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Kidneys, ureters, urinary bladder,urethra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Musculoskeletal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Bones, cartilage, joints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Skeletal muscles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Integumentary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Skin, hair, nails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Immune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Lymph nodes, thymus, bone marrow, tonsils, adenoids,spleen, appendix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Nervous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Brain, spinal cord, peripheral nerves, special sense organ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Endocrine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All hormone secreting tissues, incl.hypothalamus, pituitary, thryoid, adrenals, endocrine pancreas, gonads, kidneys,etc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Reproductive system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Male: testes, penis, prostate gland, seminal vesicles,etc</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rPr>
                        <a:t>Female: ovaries, oviducts, uterus, vagina, breast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12-02-2008 9-45-12_0003"/>
          <p:cNvPicPr>
            <a:picLocks noChangeAspect="1" noChangeArrowheads="1"/>
          </p:cNvPicPr>
          <p:nvPr/>
        </p:nvPicPr>
        <p:blipFill>
          <a:blip r:embed="rId2"/>
          <a:srcRect/>
          <a:stretch>
            <a:fillRect/>
          </a:stretch>
        </p:blipFill>
        <p:spPr bwMode="auto">
          <a:xfrm>
            <a:off x="0" y="533400"/>
            <a:ext cx="9144000" cy="50307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ctrTitle"/>
          </p:nvPr>
        </p:nvSpPr>
        <p:spPr/>
        <p:txBody>
          <a:bodyPr/>
          <a:lstStyle/>
          <a:p>
            <a:pPr eaLnBrk="1" hangingPunct="1">
              <a:defRPr/>
            </a:pPr>
            <a:r>
              <a:rPr lang="en-US" smtClean="0"/>
              <a:t>The integration between systems of the body</a:t>
            </a:r>
          </a:p>
        </p:txBody>
      </p:sp>
      <p:sp>
        <p:nvSpPr>
          <p:cNvPr id="5126" name="Rectangle 6"/>
          <p:cNvSpPr>
            <a:spLocks noGrp="1" noChangeArrowheads="1"/>
          </p:cNvSpPr>
          <p:nvPr>
            <p:ph type="subTitle" idx="1"/>
          </p:nvPr>
        </p:nvSpPr>
        <p:spPr/>
        <p:txBody>
          <a:bodyPr/>
          <a:lstStyle/>
          <a:p>
            <a:pPr eaLnBrk="1" hangingPunct="1">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12-02-2008 9-44-52_0002"/>
          <p:cNvPicPr>
            <a:picLocks noChangeAspect="1" noChangeArrowheads="1"/>
          </p:cNvPicPr>
          <p:nvPr/>
        </p:nvPicPr>
        <p:blipFill>
          <a:blip r:embed="rId2"/>
          <a:srcRect/>
          <a:stretch>
            <a:fillRect/>
          </a:stretch>
        </p:blipFill>
        <p:spPr bwMode="auto">
          <a:xfrm>
            <a:off x="2590800" y="0"/>
            <a:ext cx="4535488"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ctrTitle"/>
          </p:nvPr>
        </p:nvSpPr>
        <p:spPr/>
        <p:txBody>
          <a:bodyPr/>
          <a:lstStyle/>
          <a:p>
            <a:pPr eaLnBrk="1" hangingPunct="1">
              <a:defRPr/>
            </a:pPr>
            <a:r>
              <a:rPr lang="en-US" smtClean="0"/>
              <a:t>The internal and external environments</a:t>
            </a:r>
          </a:p>
        </p:txBody>
      </p:sp>
      <p:sp>
        <p:nvSpPr>
          <p:cNvPr id="6149" name="Rectangle 5"/>
          <p:cNvSpPr>
            <a:spLocks noGrp="1" noChangeArrowheads="1"/>
          </p:cNvSpPr>
          <p:nvPr>
            <p:ph type="subTitle" idx="1"/>
          </p:nvPr>
        </p:nvSpPr>
        <p:spPr/>
        <p:txBody>
          <a:bodyPr/>
          <a:lstStyle/>
          <a:p>
            <a:pPr eaLnBrk="1" hangingPunct="1">
              <a:defRPr/>
            </a:pPr>
            <a:endParaRPr lang="en-US" smtClean="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294</TotalTime>
  <Words>1293</Words>
  <Application>Microsoft Macintosh PowerPoint</Application>
  <PresentationFormat>On-screen Show (4:3)</PresentationFormat>
  <Paragraphs>314</Paragraphs>
  <Slides>47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Slit</vt:lpstr>
      <vt:lpstr>Slide</vt:lpstr>
      <vt:lpstr>    BEHAVIOUR &amp; HOMEOSTASIS </vt:lpstr>
      <vt:lpstr>Pendahuluan</vt:lpstr>
      <vt:lpstr> Level of organization and the related fields of study </vt:lpstr>
      <vt:lpstr>PowerPoint Presentation</vt:lpstr>
      <vt:lpstr>Organ systems of the human body</vt:lpstr>
      <vt:lpstr>PowerPoint Presentation</vt:lpstr>
      <vt:lpstr>The integration between systems of the body</vt:lpstr>
      <vt:lpstr>PowerPoint Presentation</vt:lpstr>
      <vt:lpstr>The internal and external environments</vt:lpstr>
      <vt:lpstr>PowerPoint Presentation</vt:lpstr>
      <vt:lpstr>HOMEOSTASIS</vt:lpstr>
      <vt:lpstr>PowerPoint Presentation</vt:lpstr>
      <vt:lpstr>Internal Failure</vt:lpstr>
      <vt:lpstr>PowerPoint Presentation</vt:lpstr>
      <vt:lpstr>External Causes</vt:lpstr>
      <vt:lpstr>THE BODY</vt:lpstr>
      <vt:lpstr>TRIAS HEALTHY LIFESTYLE</vt:lpstr>
      <vt:lpstr>Referensi</vt:lpstr>
      <vt:lpstr>THE DIGESTIVE SYSTEM</vt:lpstr>
      <vt:lpstr>PowerPoint Presentation</vt:lpstr>
      <vt:lpstr>PowerPoint Presentation</vt:lpstr>
      <vt:lpstr>PowerPoint Presentation</vt:lpstr>
      <vt:lpstr>Human Nutritional Needs  All animals are heterotrophs</vt:lpstr>
      <vt:lpstr>FOOD PROCESSING</vt:lpstr>
      <vt:lpstr>PowerPoint Presentation</vt:lpstr>
      <vt:lpstr>PowerPoint Presentation</vt:lpstr>
      <vt:lpstr>PowerPoint Presentation</vt:lpstr>
      <vt:lpstr>PowerPoint Presentation</vt:lpstr>
      <vt:lpstr>PowerPoint Presentation</vt:lpstr>
      <vt:lpstr>REGULATION OF GI FUNCTION</vt:lpstr>
      <vt:lpstr>PowerPoint Presentation</vt:lpstr>
      <vt:lpstr>Hormones in the digestive system  to regulate appetite</vt:lpstr>
      <vt:lpstr>Nerve Regulators </vt:lpstr>
      <vt:lpstr>Intrinsic nerves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Prinsip-prinsip Faali pada  Penyakit Tidak Menular</dc:title>
  <dc:creator>Windows</dc:creator>
  <cp:lastModifiedBy>BENAIA</cp:lastModifiedBy>
  <cp:revision>21</cp:revision>
  <dcterms:created xsi:type="dcterms:W3CDTF">2008-02-11T16:13:41Z</dcterms:created>
  <dcterms:modified xsi:type="dcterms:W3CDTF">2014-10-26T23:53:53Z</dcterms:modified>
</cp:coreProperties>
</file>