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6"/>
  </p:normalViewPr>
  <p:slideViewPr>
    <p:cSldViewPr snapToGrid="0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877B-0CCA-E99C-97BC-CE9397F00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229710-02B5-6BE2-550F-FFC2A0259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41589-B2C1-2289-D60E-C80E3565B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52DEA-64EC-51F3-08E6-C5A1F6DD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9E8CD-D911-6FC5-298A-57F7E6827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60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14C8-9B0B-1474-DBF9-63744A791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10CA1-1D74-F4FA-7107-F33768161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94308-7E9D-570E-BA11-EC6EFC00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B26BF-D44C-7FA4-CDA0-FEBC79187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4F522-DC3B-10C7-3046-AA66FE1C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6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9D28F9-07A2-7B13-CCE6-09D7C2C73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5733C-2983-23C1-1715-E442A458C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D5F4-4ACA-24C7-8141-75696ABB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AB71F-E76A-AAF3-EBC0-DA25749EE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D3C89-7D02-A69A-B4C2-04CFC18C8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3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7A906-70AB-F5CE-6477-D615FE4FA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32465-2427-F8AF-CB0C-47034BAFC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5FA1D-B5EF-DB98-E0BF-CF6140A6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1FDE-16C9-69A8-396B-286B0116C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8D97A-891C-8E32-17BB-09CD8D738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10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2268B-DE2A-4C08-41C2-491EF1FD3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F4CCB-EE27-AB3D-670D-0607BE885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43638-4C77-ABE4-58F2-80C49B8F7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871AB-D1B6-A52C-A5DD-3A6BCAC9E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7224-481B-00C8-2F4D-7A61DBBFB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5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5D588-7894-F950-1E32-32BA14638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97DEE-B527-1169-061B-C43999F43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F2356-7F58-B172-0F6C-695268CC6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95D21-AC3E-B1F2-BAB3-206CF807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BD991-79A5-8D2B-680C-AFE1A0A23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3DEF0-C18E-7003-474C-11C5F6532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6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2C08B-74C1-6D36-8419-935CB1B63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CEB7F-ACC8-FAB5-2828-C695213FB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1956-115D-15A7-A07F-3CE118740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596266-71AC-158B-7E86-89221345BC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48A9EC-75F9-8AA8-9E0B-C16931BDD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B76ED5-049C-09AD-A4EF-7432897B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60349-7A8F-8421-D8CF-FE40DAA8A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684B77-A1C0-230D-3CB4-A2CA82762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9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2D293-D341-C04E-3A29-83D64DE61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506A78-87D5-3119-86E4-5405F994D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E9837-4A91-D740-F6A8-A2757EDA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B78C36-5750-A80A-B8B1-4AECB341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9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FBD9D-4593-F511-FF69-1519E972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121C1-9D0C-709D-7DCE-59CEF02B0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F289D-1D23-2A47-466F-02BAF788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0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8B636-E113-534D-86DD-19F26032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3E766-973C-5CEC-0A20-C9B9902FF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50E42-1CFD-5258-C941-19CB286F5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3F424-7BDF-B6F8-B9FB-9A5738B2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20909-AC5F-CE09-AC63-21F2E1154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68677E-A80F-AE7F-7933-29AD11426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8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0C32A-8F80-0ABC-7200-0D7B9BE0D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CB485E-8D78-8926-33DE-56EFA8F37D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2F1EA-FF8A-56F0-BA64-3800A6365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71109-3252-2C91-CFBA-D32111AA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EAC08-EA77-47AB-4943-57B92D2A0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1AFEC-E2F1-5A94-ED3E-883A510E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4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7B73B0-0275-1AEC-E151-947A5C70D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8EAD3-8CE8-42A1-1662-23ED6C7C8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0250C-94F3-00E7-A865-E521B2E39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01A5-0B45-0342-B4F7-EFAD1C8EFE0C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EF2A9-13C4-679F-8A25-E14BD3ADB8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5D88B-E3D0-1942-3497-65310839F8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5E287-0EA7-124B-87EC-4932DABFB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8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2576-55E7-EBEF-B76A-55A75B9A5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0116" y="1242679"/>
            <a:ext cx="9144000" cy="2387600"/>
          </a:xfrm>
        </p:spPr>
        <p:txBody>
          <a:bodyPr/>
          <a:lstStyle/>
          <a:p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PHI dan SHI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78CA6A-F8AF-AB8D-7AA0-1F3F278CBD8D}"/>
              </a:ext>
            </a:extLst>
          </p:cNvPr>
          <p:cNvSpPr/>
          <p:nvPr/>
        </p:nvSpPr>
        <p:spPr>
          <a:xfrm>
            <a:off x="0" y="0"/>
            <a:ext cx="2550695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348ADC-A329-3122-CA58-908E29497A96}"/>
              </a:ext>
            </a:extLst>
          </p:cNvPr>
          <p:cNvSpPr/>
          <p:nvPr/>
        </p:nvSpPr>
        <p:spPr>
          <a:xfrm>
            <a:off x="601579" y="0"/>
            <a:ext cx="72189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97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D056-9F51-10D9-ED0C-4A885671D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94" y="368463"/>
            <a:ext cx="10515600" cy="1325563"/>
          </a:xfrm>
        </p:spPr>
        <p:txBody>
          <a:bodyPr/>
          <a:lstStyle/>
          <a:p>
            <a:r>
              <a:rPr lang="en-ID" b="1" dirty="0" err="1"/>
              <a:t>Posisi</a:t>
            </a:r>
            <a:r>
              <a:rPr lang="en-ID" b="1" dirty="0"/>
              <a:t> ideal (</a:t>
            </a:r>
            <a:r>
              <a:rPr lang="en-ID" b="1" dirty="0" err="1"/>
              <a:t>bukan</a:t>
            </a:r>
            <a:r>
              <a:rPr lang="en-ID" b="1" dirty="0"/>
              <a:t> </a:t>
            </a:r>
            <a:r>
              <a:rPr lang="en-ID" b="1" dirty="0" err="1"/>
              <a:t>kompetitor</a:t>
            </a:r>
            <a:r>
              <a:rPr lang="en-ID" b="1" dirty="0"/>
              <a:t>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564A2-3399-5CDE-DDAC-64485AB2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808" y="2053721"/>
            <a:ext cx="6030449" cy="29460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dimaksudkan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berkompetisi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JKN,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melainkan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6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melengkapi</a:t>
            </a:r>
            <a:r>
              <a:rPr lang="en-ID" sz="36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(complementary), </a:t>
            </a:r>
            <a:r>
              <a:rPr lang="en-ID" sz="36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memperkuat</a:t>
            </a:r>
            <a:r>
              <a:rPr lang="en-ID" sz="36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(supplementary), dan </a:t>
            </a:r>
            <a:r>
              <a:rPr lang="en-ID" sz="36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ID" sz="36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coverage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keberlangsungan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JKN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terjaga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sambil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ID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fleksibilitas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49FBC7-2366-A13C-7461-07360B4D1CAB}"/>
              </a:ext>
            </a:extLst>
          </p:cNvPr>
          <p:cNvSpPr/>
          <p:nvPr/>
        </p:nvSpPr>
        <p:spPr>
          <a:xfrm>
            <a:off x="7988968" y="1776344"/>
            <a:ext cx="3705726" cy="10164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1583D1-95EF-C716-7E1C-AD3EDF6D593C}"/>
              </a:ext>
            </a:extLst>
          </p:cNvPr>
          <p:cNvSpPr txBox="1"/>
          <p:nvPr/>
        </p:nvSpPr>
        <p:spPr>
          <a:xfrm>
            <a:off x="8337884" y="2053721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COMPLEMENTARY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7C0058-CF7F-0D2E-DE46-5101BFC33898}"/>
              </a:ext>
            </a:extLst>
          </p:cNvPr>
          <p:cNvSpPr/>
          <p:nvPr/>
        </p:nvSpPr>
        <p:spPr>
          <a:xfrm>
            <a:off x="7988968" y="3107019"/>
            <a:ext cx="3705726" cy="101641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D416-CB31-E236-AA2A-07D530CCE43B}"/>
              </a:ext>
            </a:extLst>
          </p:cNvPr>
          <p:cNvSpPr/>
          <p:nvPr/>
        </p:nvSpPr>
        <p:spPr>
          <a:xfrm>
            <a:off x="7988968" y="4424934"/>
            <a:ext cx="3705726" cy="101641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13DCD8-BF49-91EB-BC5B-BBA4F70CFC68}"/>
              </a:ext>
            </a:extLst>
          </p:cNvPr>
          <p:cNvSpPr txBox="1"/>
          <p:nvPr/>
        </p:nvSpPr>
        <p:spPr>
          <a:xfrm>
            <a:off x="8337884" y="3384394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SUPPLEMENTARY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336CC8-078D-6AD3-F62D-9454AD4BF52A}"/>
              </a:ext>
            </a:extLst>
          </p:cNvPr>
          <p:cNvSpPr txBox="1"/>
          <p:nvPr/>
        </p:nvSpPr>
        <p:spPr>
          <a:xfrm>
            <a:off x="8337884" y="470230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EXPANDING COVERAGE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53AA24-D2C9-19EB-D137-59062AF19E08}"/>
              </a:ext>
            </a:extLst>
          </p:cNvPr>
          <p:cNvSpPr/>
          <p:nvPr/>
        </p:nvSpPr>
        <p:spPr>
          <a:xfrm>
            <a:off x="601579" y="0"/>
            <a:ext cx="72189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1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6BC83-559B-8FB3-EF95-1D75438D9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3832" y="292936"/>
            <a:ext cx="8201526" cy="1325563"/>
          </a:xfrm>
        </p:spPr>
        <p:txBody>
          <a:bodyPr>
            <a:normAutofit/>
          </a:bodyPr>
          <a:lstStyle/>
          <a:p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</a:t>
            </a: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cakupan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(coverage) </a:t>
            </a: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Kesehatan Nasional (JKN) 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220D5-4FEB-823E-5DBF-E04D6A569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274" y="2042194"/>
            <a:ext cx="8530389" cy="4351338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en-ID" sz="20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Perluasan</a:t>
            </a:r>
            <a:r>
              <a:rPr lang="en-ID" sz="20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Cakupan</a:t>
            </a:r>
            <a:r>
              <a:rPr lang="en-ID" sz="20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ID" sz="20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(Financial Coverage) : </a:t>
            </a:r>
          </a:p>
          <a:p>
            <a:pPr lvl="1"/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Complementary insurance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dijamin</a:t>
            </a:r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JKN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obat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formularium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pendamping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D" sz="1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 giver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Supplementary insurance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upgrade </a:t>
            </a:r>
            <a:r>
              <a:rPr lang="en-ID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naik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perawatan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KRIS,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VIP, single room).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ID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Catastrophic top-up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katastrofik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plafon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tarif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INA-CBGs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beban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ditanggung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ID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/RS. 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0">
              <a:buNone/>
            </a:pP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Contoh</a:t>
            </a:r>
            <a:r>
              <a:rPr lang="en-ID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Kasus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Kanker</a:t>
            </a:r>
            <a:endParaRPr lang="en-ID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00150" lvl="2" indent="-285750">
              <a:buSzPts val="1000"/>
              <a:buFont typeface="Courier New" panose="02070309020205020404" pitchFamily="49" charset="0"/>
              <a:buChar char="o"/>
              <a:tabLst>
                <a:tab pos="1600200" algn="l"/>
              </a:tabLst>
            </a:pP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Tarif INA-CBGs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kanker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payudara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metastatik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plafon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Rp 25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 episode.</a:t>
            </a:r>
          </a:p>
          <a:p>
            <a:pPr marL="1200150" lvl="2" indent="-285750">
              <a:buSzPts val="1000"/>
              <a:buFont typeface="Courier New" panose="02070309020205020404" pitchFamily="49" charset="0"/>
              <a:buChar char="o"/>
              <a:tabLst>
                <a:tab pos="1600200" algn="l"/>
              </a:tabLst>
            </a:pP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Realisasi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targeted therapy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Rp 100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00150" lvl="2" indent="-285750">
              <a:buSzPts val="1000"/>
              <a:buFont typeface="Courier New" panose="02070309020205020404" pitchFamily="49" charset="0"/>
              <a:buChar char="o"/>
              <a:tabLst>
                <a:tab pos="1600200" algn="l"/>
              </a:tabLst>
            </a:pP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JKN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membayar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plafon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Rp 25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selisih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Rp 75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00150" lvl="2" indent="-285750">
              <a:buSzPts val="1000"/>
              <a:buFont typeface="Courier New" panose="02070309020205020404" pitchFamily="49" charset="0"/>
              <a:buChar char="o"/>
              <a:tabLst>
                <a:tab pos="1600200" algn="l"/>
              </a:tabLst>
            </a:pP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Implementasi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lewat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skema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CoB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BPJS Kesehatan dan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buSzPts val="1000"/>
              <a:buNone/>
              <a:tabLst>
                <a:tab pos="1600200" algn="l"/>
              </a:tabLst>
            </a:pPr>
            <a:r>
              <a:rPr lang="en-ID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ID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Kasus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Hemodialisis</a:t>
            </a:r>
            <a:r>
              <a:rPr lang="en-ID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Kronik</a:t>
            </a:r>
            <a:endParaRPr lang="en-ID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00150" lvl="2" indent="-285750">
              <a:buSzPts val="1000"/>
              <a:buFont typeface="Courier New" panose="02070309020205020404" pitchFamily="49" charset="0"/>
              <a:buChar char="o"/>
              <a:tabLst>
                <a:tab pos="1600200" algn="l"/>
              </a:tabLst>
            </a:pP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JKN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menanggung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dialisis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rutin (2–3 kali/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minggu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1200150" lvl="2" indent="-285750">
              <a:buSzPts val="1000"/>
              <a:buFont typeface="Courier New" panose="02070309020205020404" pitchFamily="49" charset="0"/>
              <a:buChar char="o"/>
              <a:tabLst>
                <a:tab pos="1600200" algn="l"/>
              </a:tabLst>
            </a:pP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Bila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komplikasi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terapi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EPO, transplant support) di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luar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INA-CBGs,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ditutup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ID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en-ID" sz="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0564AD-5793-531D-E5B6-38715FB2D49F}"/>
              </a:ext>
            </a:extLst>
          </p:cNvPr>
          <p:cNvSpPr/>
          <p:nvPr/>
        </p:nvSpPr>
        <p:spPr>
          <a:xfrm>
            <a:off x="0" y="0"/>
            <a:ext cx="2550695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68274A-B1E3-78D6-CEF5-2F7D854712B1}"/>
              </a:ext>
            </a:extLst>
          </p:cNvPr>
          <p:cNvSpPr/>
          <p:nvPr/>
        </p:nvSpPr>
        <p:spPr>
          <a:xfrm>
            <a:off x="601579" y="0"/>
            <a:ext cx="72189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14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1FE50-E6D4-526D-3EA7-B0FF124E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1484" y="1736725"/>
            <a:ext cx="8864301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31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Perluasan</a:t>
            </a: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1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Cakupan</a:t>
            </a: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1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endParaRPr lang="en-ID" sz="3100" kern="1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Menjangkau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segmen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pekerja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formal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employee benefit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diintegrasikan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iuran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JKN,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kepesertaan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JKN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terjamin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Menjangkau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segmen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pekerja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informal/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mandiri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bundling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koperasi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/UMKM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menawarkan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paket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proteksi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tambahan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ID" sz="2900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Memfasilitasi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ekspatriat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pekerja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lintas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negara,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kelompok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non-</a:t>
            </a:r>
            <a:r>
              <a:rPr lang="en-ID" sz="29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kewajiban</a:t>
            </a:r>
            <a:r>
              <a:rPr lang="en-ID" sz="29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JKN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tetap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terhubung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skema</a:t>
            </a:r>
            <a:r>
              <a:rPr lang="en-ID" sz="29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9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nasional</a:t>
            </a:r>
            <a:r>
              <a:rPr lang="en-ID" sz="2900" dirty="0">
                <a:effectLst/>
              </a:rPr>
              <a:t> </a:t>
            </a:r>
          </a:p>
          <a:p>
            <a:pPr marL="34290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ID" sz="3600" dirty="0"/>
          </a:p>
          <a:p>
            <a:pPr marL="0" indent="0">
              <a:buNone/>
            </a:pP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31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Perluasan</a:t>
            </a: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1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Cakupan</a:t>
            </a: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1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31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(Service Coverage)</a:t>
            </a:r>
            <a:endParaRPr lang="en-ID" sz="3100" kern="1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ID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benefit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rawat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kronik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(LTC), homecare,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telemedisin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wellness &amp; preventive care (yang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sepenuhnya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dibiayai</a:t>
            </a:r>
            <a:r>
              <a:rPr lang="en-ID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JKN).</a:t>
            </a:r>
            <a:endParaRPr lang="en-ID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SzPts val="1000"/>
              <a:buNone/>
              <a:tabLst>
                <a:tab pos="457200" algn="l"/>
              </a:tabLst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06B5CC-25EE-EDB4-8F2E-F035E0284D97}"/>
              </a:ext>
            </a:extLst>
          </p:cNvPr>
          <p:cNvSpPr/>
          <p:nvPr/>
        </p:nvSpPr>
        <p:spPr>
          <a:xfrm>
            <a:off x="0" y="0"/>
            <a:ext cx="2550695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A68E17-982C-9C6E-8F6F-2E2720700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292936"/>
            <a:ext cx="8373979" cy="1325563"/>
          </a:xfrm>
        </p:spPr>
        <p:txBody>
          <a:bodyPr>
            <a:normAutofit/>
          </a:bodyPr>
          <a:lstStyle/>
          <a:p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asuransi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swasta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cakupan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(coverage) </a:t>
            </a:r>
            <a:b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Kesehatan Nasional (JKN) </a:t>
            </a:r>
            <a:endParaRPr lang="en-US" sz="2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1D0D2F-7F41-1254-2E3D-991DC8DA0279}"/>
              </a:ext>
            </a:extLst>
          </p:cNvPr>
          <p:cNvSpPr/>
          <p:nvPr/>
        </p:nvSpPr>
        <p:spPr>
          <a:xfrm>
            <a:off x="601579" y="0"/>
            <a:ext cx="72189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51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E21FD-0CD3-867F-628B-6E826D019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5547" y="365125"/>
            <a:ext cx="8478252" cy="1325563"/>
          </a:xfrm>
        </p:spPr>
        <p:txBody>
          <a:bodyPr/>
          <a:lstStyle/>
          <a:p>
            <a:r>
              <a:rPr lang="en-ID" sz="44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Peran PHI </a:t>
            </a:r>
            <a:r>
              <a:rPr lang="en-ID" sz="44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44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4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Penguatan</a:t>
            </a:r>
            <a:r>
              <a:rPr lang="en-ID" sz="44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4400" b="1" kern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4400" b="1" kern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JKN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BFFF4-7F8A-5FEC-F68C-3B918B01A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546" y="2141537"/>
            <a:ext cx="7781943" cy="4351338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Mekanisme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koordinasi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(Coordination of Benefit /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CoB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double payment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dan JKN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payer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bersama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co-payment, utilization review, dan audit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medis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kolaboratif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utilisasi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berlebihan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Berbagi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klaim</a:t>
            </a:r>
            <a:r>
              <a:rPr lang="en-ID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ID" sz="24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utilisasi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BPJS Kesehatan (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tentu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UU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Pribadi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transparansi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deteksi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fraud, dan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A4EFAB-1CA4-3F85-0E10-DB6C0D3D73A1}"/>
              </a:ext>
            </a:extLst>
          </p:cNvPr>
          <p:cNvSpPr/>
          <p:nvPr/>
        </p:nvSpPr>
        <p:spPr>
          <a:xfrm>
            <a:off x="0" y="0"/>
            <a:ext cx="2550695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6504EE-D9A1-DE96-7F2F-40E267E0ECDD}"/>
              </a:ext>
            </a:extLst>
          </p:cNvPr>
          <p:cNvSpPr/>
          <p:nvPr/>
        </p:nvSpPr>
        <p:spPr>
          <a:xfrm>
            <a:off x="601579" y="0"/>
            <a:ext cx="72189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74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57250-6189-E398-58FE-E644D558E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420" y="681037"/>
            <a:ext cx="8526379" cy="1325563"/>
          </a:xfrm>
        </p:spPr>
        <p:txBody>
          <a:bodyPr>
            <a:normAutofit fontScale="90000"/>
          </a:bodyPr>
          <a:lstStyle/>
          <a:p>
            <a:r>
              <a:rPr lang="en-ID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Tantangan</a:t>
            </a:r>
            <a:r>
              <a:rPr lang="en-ID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b="1" dirty="0" err="1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Implementasi</a:t>
            </a:r>
            <a:r>
              <a:rPr lang="en-ID" b="1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 Indonesia</a:t>
            </a:r>
            <a:br>
              <a:rPr lang="en-ID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AF5A8-AB3D-9A3C-3E90-67AF114D3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274" y="2081049"/>
            <a:ext cx="7620829" cy="4095914"/>
          </a:xfrm>
        </p:spPr>
        <p:txBody>
          <a:bodyPr>
            <a:normAutofit/>
          </a:bodyPr>
          <a:lstStyle/>
          <a:p>
            <a:pPr marL="342900" lvl="0" indent="-342900">
              <a:tabLst>
                <a:tab pos="457200" algn="l"/>
              </a:tabLst>
            </a:pP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Regulasi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&amp;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transparansi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plafon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perlu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Juknis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jelas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berapa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batas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tanggungan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JKN dan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kapan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top-up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diaktifkan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klaim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elektronik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terpadu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rumah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sakit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mengajukan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klaim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ganda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harus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integrasi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BPJS–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asuransi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swasta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Proteksi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konsumen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pasien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harus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diberi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informasi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sejak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awal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mengenai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selisih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siapa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penjaminnya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tabLst>
                <a:tab pos="457200" algn="l"/>
              </a:tabLst>
            </a:pP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Pengendalian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biaya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risiko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over-treatment pada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kasus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katastrofik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penggunaan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obat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high-cost di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indikasi</a:t>
            </a:r>
            <a:r>
              <a:rPr lang="en-ID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ABD898-8E6D-4CD1-1D1C-7FAE6C64E5CD}"/>
              </a:ext>
            </a:extLst>
          </p:cNvPr>
          <p:cNvSpPr/>
          <p:nvPr/>
        </p:nvSpPr>
        <p:spPr>
          <a:xfrm>
            <a:off x="0" y="0"/>
            <a:ext cx="2550695" cy="685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87F2D5-C681-2838-3173-5D16D38B2FC3}"/>
              </a:ext>
            </a:extLst>
          </p:cNvPr>
          <p:cNvSpPr/>
          <p:nvPr/>
        </p:nvSpPr>
        <p:spPr>
          <a:xfrm>
            <a:off x="601579" y="0"/>
            <a:ext cx="72189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18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517</Words>
  <Application>Microsoft Macintosh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Dinamika Hubungan  PHI dan SHI</vt:lpstr>
      <vt:lpstr>Posisi ideal (bukan kompetitor)</vt:lpstr>
      <vt:lpstr>Peran asuransi swasta dalam mendukung cakupan (coverage) Jaminan Kesehatan Nasional (JKN) </vt:lpstr>
      <vt:lpstr>Peran asuransi swasta dalam mendukung cakupan (coverage)  Jaminan Kesehatan Nasional (JKN) </vt:lpstr>
      <vt:lpstr>Peran PHI untuk Penguatan Sistem JKN</vt:lpstr>
      <vt:lpstr>Tantangan Implementasi di Indonesia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Diah Ayu Puspandari</dc:creator>
  <cp:lastModifiedBy>Diah Ayu Puspandari</cp:lastModifiedBy>
  <cp:revision>3</cp:revision>
  <dcterms:created xsi:type="dcterms:W3CDTF">2025-08-27T10:25:35Z</dcterms:created>
  <dcterms:modified xsi:type="dcterms:W3CDTF">2025-08-29T06:17:43Z</dcterms:modified>
</cp:coreProperties>
</file>