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57" r:id="rId3"/>
    <p:sldId id="328" r:id="rId4"/>
    <p:sldId id="334" r:id="rId5"/>
    <p:sldId id="336" r:id="rId6"/>
    <p:sldId id="319" r:id="rId7"/>
    <p:sldId id="265" r:id="rId8"/>
    <p:sldId id="261" r:id="rId9"/>
    <p:sldId id="262" r:id="rId10"/>
    <p:sldId id="338" r:id="rId11"/>
    <p:sldId id="264" r:id="rId12"/>
    <p:sldId id="266" r:id="rId13"/>
    <p:sldId id="267" r:id="rId14"/>
    <p:sldId id="276" r:id="rId15"/>
    <p:sldId id="268" r:id="rId16"/>
    <p:sldId id="269" r:id="rId17"/>
    <p:sldId id="323" r:id="rId18"/>
    <p:sldId id="281" r:id="rId19"/>
    <p:sldId id="271" r:id="rId20"/>
    <p:sldId id="322" r:id="rId21"/>
    <p:sldId id="272" r:id="rId22"/>
    <p:sldId id="273" r:id="rId23"/>
    <p:sldId id="274" r:id="rId24"/>
    <p:sldId id="339" r:id="rId25"/>
    <p:sldId id="340" r:id="rId26"/>
    <p:sldId id="275" r:id="rId27"/>
    <p:sldId id="282" r:id="rId28"/>
    <p:sldId id="307" r:id="rId29"/>
    <p:sldId id="311" r:id="rId30"/>
    <p:sldId id="277" r:id="rId31"/>
    <p:sldId id="341" r:id="rId32"/>
    <p:sldId id="326" r:id="rId33"/>
    <p:sldId id="278" r:id="rId34"/>
    <p:sldId id="325" r:id="rId35"/>
    <p:sldId id="329" r:id="rId36"/>
    <p:sldId id="312" r:id="rId37"/>
    <p:sldId id="337" r:id="rId38"/>
    <p:sldId id="279" r:id="rId39"/>
    <p:sldId id="280" r:id="rId40"/>
    <p:sldId id="295" r:id="rId41"/>
    <p:sldId id="313" r:id="rId42"/>
    <p:sldId id="314" r:id="rId43"/>
    <p:sldId id="315" r:id="rId44"/>
    <p:sldId id="293" r:id="rId45"/>
    <p:sldId id="294" r:id="rId46"/>
    <p:sldId id="316" r:id="rId47"/>
    <p:sldId id="290" r:id="rId48"/>
    <p:sldId id="292" r:id="rId49"/>
    <p:sldId id="291" r:id="rId50"/>
    <p:sldId id="330" r:id="rId51"/>
    <p:sldId id="296" r:id="rId52"/>
    <p:sldId id="304" r:id="rId53"/>
    <p:sldId id="297" r:id="rId54"/>
    <p:sldId id="300" r:id="rId55"/>
    <p:sldId id="301" r:id="rId56"/>
    <p:sldId id="302" r:id="rId5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0B7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6400800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algn="ctr"/>
            <a:r>
              <a:rPr lang="en-US" sz="5400" dirty="0" smtClean="0">
                <a:latin typeface="Comic Sans MS" pitchFamily="66" charset="0"/>
              </a:rPr>
              <a:t>THE RESPIRATORY SYSTEM I </a:t>
            </a:r>
            <a:r>
              <a:rPr lang="en-US" sz="8000" dirty="0" smtClean="0">
                <a:latin typeface="Comic Sans MS" pitchFamily="66" charset="0"/>
              </a:rPr>
              <a:t/>
            </a:r>
            <a:br>
              <a:rPr lang="en-US" sz="8000" dirty="0" smtClean="0">
                <a:latin typeface="Comic Sans MS" pitchFamily="66" charset="0"/>
              </a:rPr>
            </a:br>
            <a:r>
              <a:rPr lang="en-US" sz="8000" dirty="0" smtClean="0">
                <a:latin typeface="Comic Sans MS" pitchFamily="66" charset="0"/>
              </a:rPr>
              <a:t/>
            </a:r>
            <a:br>
              <a:rPr lang="en-US" sz="8000" dirty="0" smtClean="0">
                <a:latin typeface="Comic Sans MS" pitchFamily="66" charset="0"/>
              </a:rPr>
            </a:br>
            <a:r>
              <a:rPr lang="en-US" sz="2000" b="1" dirty="0" err="1" smtClean="0">
                <a:latin typeface="Comic Sans MS" pitchFamily="66" charset="0"/>
              </a:rPr>
              <a:t>Prasetyastuti</a:t>
            </a:r>
            <a:r>
              <a:rPr lang="en-US" sz="2000" b="1" dirty="0" smtClean="0">
                <a:latin typeface="Comic Sans MS" pitchFamily="66" charset="0"/>
              </a:rPr>
              <a:t> </a:t>
            </a:r>
            <a:br>
              <a:rPr lang="en-US" sz="2000" b="1" dirty="0" smtClean="0">
                <a:latin typeface="Comic Sans MS" pitchFamily="66" charset="0"/>
              </a:rPr>
            </a:br>
            <a:r>
              <a:rPr lang="en-US" sz="2000" b="1" dirty="0" smtClean="0">
                <a:latin typeface="Comic Sans MS" pitchFamily="66" charset="0"/>
              </a:rPr>
              <a:t>Dept Of Biochemis</a:t>
            </a:r>
            <a:r>
              <a:rPr lang="en-US" sz="2000" b="1" dirty="0" smtClean="0"/>
              <a:t>try </a:t>
            </a:r>
            <a:br>
              <a:rPr lang="en-US" sz="2000" b="1" dirty="0" smtClean="0"/>
            </a:br>
            <a:r>
              <a:rPr lang="en-US" sz="2000" b="1" dirty="0" smtClean="0">
                <a:latin typeface="Comic Sans MS" pitchFamily="66" charset="0"/>
              </a:rPr>
              <a:t>FACULTY OF MEDICINE </a:t>
            </a:r>
            <a:r>
              <a:rPr lang="en-US" sz="2000" b="1" dirty="0" smtClean="0">
                <a:latin typeface="Comic Sans MS" pitchFamily="66" charset="0"/>
              </a:rPr>
              <a:t>PUBLIC HEALT AND NURSING UGM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F:\KULIAH S2\kuliah\RESPIRATION\-nasal-cavity-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828800"/>
            <a:ext cx="8001000" cy="4648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96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PHARYNX (throat) </a:t>
            </a:r>
          </a:p>
          <a:p>
            <a:pPr>
              <a:buNone/>
            </a:pPr>
            <a:endParaRPr lang="en-US" sz="24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The functions :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- A passageway for air and food.</a:t>
            </a:r>
          </a:p>
          <a:p>
            <a:pPr>
              <a:buFontTx/>
              <a:buChar char="-"/>
            </a:pPr>
            <a:r>
              <a:rPr lang="en-US" sz="2800" dirty="0" smtClean="0">
                <a:latin typeface="Comic Sans MS" pitchFamily="66" charset="0"/>
              </a:rPr>
              <a:t>Provides </a:t>
            </a:r>
            <a:r>
              <a:rPr lang="en-US" sz="2800" dirty="0" smtClean="0">
                <a:latin typeface="Comic Sans MS" pitchFamily="66" charset="0"/>
              </a:rPr>
              <a:t>a resonating chamber for speech </a:t>
            </a:r>
            <a:r>
              <a:rPr lang="en-US" sz="2800" dirty="0" smtClean="0">
                <a:latin typeface="Comic Sans MS" pitchFamily="66" charset="0"/>
              </a:rPr>
              <a:t>sound</a:t>
            </a:r>
            <a:endParaRPr lang="en-US" sz="2800" dirty="0" smtClean="0"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en-US" sz="2800" dirty="0" smtClean="0">
                <a:latin typeface="Comic Sans MS" pitchFamily="66" charset="0"/>
              </a:rPr>
              <a:t>House the tonsil, which participate in </a:t>
            </a:r>
            <a:r>
              <a:rPr lang="en-US" sz="2800" dirty="0" err="1" smtClean="0">
                <a:latin typeface="Comic Sans MS" pitchFamily="66" charset="0"/>
              </a:rPr>
              <a:t>immuno</a:t>
            </a:r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logical reactions against foreign invaders.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- </a:t>
            </a:r>
            <a:r>
              <a:rPr lang="en-US" sz="2800" dirty="0" smtClean="0">
                <a:latin typeface="Comic Sans MS" pitchFamily="66" charset="0"/>
              </a:rPr>
              <a:t>Collects incoming air from the nose and passes it downward to the trachea (windpipe).</a:t>
            </a:r>
          </a:p>
          <a:p>
            <a:pPr>
              <a:buNone/>
            </a:pPr>
            <a:endParaRPr lang="en-US" sz="2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The region of the pharynx</a:t>
            </a:r>
          </a:p>
          <a:p>
            <a:pPr marL="457200" indent="-117475">
              <a:buAutoNum type="arabicPeriod"/>
            </a:pPr>
            <a:r>
              <a:rPr lang="en-US" sz="2800" dirty="0" err="1" smtClean="0">
                <a:latin typeface="Comic Sans MS" pitchFamily="66" charset="0"/>
              </a:rPr>
              <a:t>Nasopharynx</a:t>
            </a:r>
            <a:r>
              <a:rPr lang="en-US" sz="2800" dirty="0" smtClean="0">
                <a:latin typeface="Comic Sans MS" pitchFamily="66" charset="0"/>
              </a:rPr>
              <a:t> : the superior portion </a:t>
            </a:r>
          </a:p>
          <a:p>
            <a:pPr marL="457200" indent="-117475">
              <a:buAutoNum type="arabicPeriod"/>
            </a:pPr>
            <a:r>
              <a:rPr lang="en-US" sz="2800" dirty="0" err="1" smtClean="0">
                <a:latin typeface="Comic Sans MS" pitchFamily="66" charset="0"/>
              </a:rPr>
              <a:t>Oropharynx</a:t>
            </a:r>
            <a:endParaRPr lang="en-US" sz="2800" dirty="0" smtClean="0">
              <a:latin typeface="Comic Sans MS" pitchFamily="66" charset="0"/>
            </a:endParaRPr>
          </a:p>
          <a:p>
            <a:pPr marL="457200" indent="-117475">
              <a:buAutoNum type="arabicPeriod"/>
            </a:pPr>
            <a:r>
              <a:rPr lang="en-US" sz="2800" dirty="0" err="1" smtClean="0">
                <a:latin typeface="Comic Sans MS" pitchFamily="66" charset="0"/>
              </a:rPr>
              <a:t>Laryngopharynx</a:t>
            </a:r>
            <a:endParaRPr lang="en-US" sz="2800" dirty="0" smtClean="0">
              <a:latin typeface="Comic Sans MS" pitchFamily="66" charset="0"/>
            </a:endParaRPr>
          </a:p>
          <a:p>
            <a:pPr marL="457200" indent="-117475">
              <a:buAutoNum type="arabicPeriod"/>
            </a:pPr>
            <a:endParaRPr lang="en-US" sz="2800" dirty="0" smtClean="0">
              <a:latin typeface="Comic Sans MS" pitchFamily="66" charset="0"/>
            </a:endParaRPr>
          </a:p>
          <a:p>
            <a:pPr marL="457200" indent="-117475">
              <a:buNone/>
            </a:pPr>
            <a:r>
              <a:rPr lang="en-US" sz="2800" dirty="0" smtClean="0">
                <a:latin typeface="Comic Sans MS" pitchFamily="66" charset="0"/>
              </a:rPr>
              <a:t>The muscles of the entire pharynx : </a:t>
            </a:r>
          </a:p>
          <a:p>
            <a:pPr marL="457200" indent="-117475">
              <a:buNone/>
            </a:pPr>
            <a:r>
              <a:rPr lang="en-US" sz="2800" dirty="0" smtClean="0">
                <a:latin typeface="Comic Sans MS" pitchFamily="66" charset="0"/>
              </a:rPr>
              <a:t>an outer circular layer</a:t>
            </a:r>
          </a:p>
          <a:p>
            <a:pPr marL="457200" indent="-117475">
              <a:buNone/>
            </a:pPr>
            <a:r>
              <a:rPr lang="en-US" sz="2800" dirty="0" smtClean="0">
                <a:latin typeface="Comic Sans MS" pitchFamily="66" charset="0"/>
              </a:rPr>
              <a:t>an inner longitudinal layer </a:t>
            </a:r>
            <a:endParaRPr lang="en-US" sz="2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err="1" smtClean="0">
                <a:latin typeface="Comic Sans MS" pitchFamily="66" charset="0"/>
              </a:rPr>
              <a:t>Nasopharynx</a:t>
            </a:r>
            <a:r>
              <a:rPr lang="en-US" sz="2800" b="1" dirty="0" smtClean="0">
                <a:latin typeface="Comic Sans MS" pitchFamily="66" charset="0"/>
              </a:rPr>
              <a:t> : </a:t>
            </a:r>
          </a:p>
          <a:p>
            <a:pPr>
              <a:buFontTx/>
              <a:buChar char="-"/>
            </a:pPr>
            <a:r>
              <a:rPr lang="en-US" sz="2800" dirty="0" smtClean="0">
                <a:latin typeface="Comic Sans MS" pitchFamily="66" charset="0"/>
              </a:rPr>
              <a:t>the superior portion of the pharynx</a:t>
            </a:r>
          </a:p>
          <a:p>
            <a:pPr>
              <a:buFontTx/>
              <a:buChar char="-"/>
            </a:pPr>
            <a:r>
              <a:rPr lang="en-US" sz="2800" dirty="0" smtClean="0">
                <a:latin typeface="Comic Sans MS" pitchFamily="66" charset="0"/>
              </a:rPr>
              <a:t>Lies posterior to the nasal cavity and extends to the soft palate</a:t>
            </a:r>
          </a:p>
          <a:p>
            <a:pPr>
              <a:buFontTx/>
              <a:buChar char="-"/>
            </a:pPr>
            <a:r>
              <a:rPr lang="en-US" sz="2800" dirty="0" smtClean="0">
                <a:latin typeface="Comic Sans MS" pitchFamily="66" charset="0"/>
              </a:rPr>
              <a:t>Receives air from the nasal cavity </a:t>
            </a:r>
          </a:p>
          <a:p>
            <a:pPr>
              <a:buFontTx/>
              <a:buChar char="-"/>
            </a:pPr>
            <a:r>
              <a:rPr lang="en-US" sz="2800" dirty="0" smtClean="0">
                <a:latin typeface="Comic Sans MS" pitchFamily="66" charset="0"/>
              </a:rPr>
              <a:t>There are 5 openings in its wall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        - 2 internal </a:t>
            </a:r>
            <a:r>
              <a:rPr lang="en-US" sz="2800" dirty="0" err="1" smtClean="0">
                <a:latin typeface="Comic Sans MS" pitchFamily="66" charset="0"/>
              </a:rPr>
              <a:t>nares</a:t>
            </a:r>
            <a:r>
              <a:rPr lang="en-US" sz="2800" dirty="0" smtClean="0">
                <a:latin typeface="Comic Sans MS" pitchFamily="66" charset="0"/>
              </a:rPr>
              <a:t>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        - 2 openings that lead into the auditory 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	     tubes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        - 1 opening into the </a:t>
            </a:r>
            <a:r>
              <a:rPr lang="en-US" sz="2800" dirty="0" err="1" smtClean="0">
                <a:latin typeface="Comic Sans MS" pitchFamily="66" charset="0"/>
              </a:rPr>
              <a:t>oropharynx</a:t>
            </a:r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534400" cy="58975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 err="1" smtClean="0">
                <a:latin typeface="Comic Sans MS" pitchFamily="66" charset="0"/>
              </a:rPr>
              <a:t>Oropharynx</a:t>
            </a:r>
            <a:endParaRPr lang="en-US" sz="2800" b="1" dirty="0" smtClean="0">
              <a:latin typeface="Comic Sans MS" pitchFamily="66" charset="0"/>
            </a:endParaRPr>
          </a:p>
          <a:p>
            <a:pPr>
              <a:buNone/>
            </a:pPr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- the intermediate portion of the pharynx</a:t>
            </a:r>
          </a:p>
          <a:p>
            <a:pPr>
              <a:buFontTx/>
              <a:buChar char="-"/>
            </a:pPr>
            <a:r>
              <a:rPr lang="en-US" sz="2800" dirty="0" smtClean="0">
                <a:latin typeface="Comic Sans MS" pitchFamily="66" charset="0"/>
              </a:rPr>
              <a:t>lies posterior to the oral cavity and extends from the soft palate inferiorly to the level of the hyoid bone</a:t>
            </a:r>
          </a:p>
          <a:p>
            <a:pPr>
              <a:buFontTx/>
              <a:buChar char="-"/>
            </a:pPr>
            <a:r>
              <a:rPr lang="en-US" sz="2800" dirty="0" smtClean="0">
                <a:latin typeface="Comic Sans MS" pitchFamily="66" charset="0"/>
              </a:rPr>
              <a:t>has respiratory and digestive functions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- serving as a common passageway for air, food, and drink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- two pairs of tonsils, the palatine and lingual tonsils. </a:t>
            </a:r>
          </a:p>
          <a:p>
            <a:pPr>
              <a:buFontTx/>
              <a:buChar char="-"/>
            </a:pPr>
            <a:endParaRPr lang="en-US" sz="2800" dirty="0" smtClean="0">
              <a:latin typeface="Comic Sans MS" pitchFamily="66" charset="0"/>
            </a:endParaRPr>
          </a:p>
          <a:p>
            <a:pPr>
              <a:buFontTx/>
              <a:buChar char="-"/>
            </a:pPr>
            <a:endParaRPr lang="en-US" sz="2800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-	</a:t>
            </a:r>
            <a:endParaRPr lang="en-US" sz="2800" b="1" dirty="0" smtClean="0">
              <a:latin typeface="Comic Sans MS" pitchFamily="66" charset="0"/>
            </a:endParaRPr>
          </a:p>
          <a:p>
            <a:pPr marL="457200" indent="-117475">
              <a:buNone/>
            </a:pPr>
            <a:r>
              <a:rPr lang="en-US" sz="2800" b="1" dirty="0" err="1" smtClean="0">
                <a:latin typeface="Comic Sans MS" pitchFamily="66" charset="0"/>
              </a:rPr>
              <a:t>Laryngopharynx</a:t>
            </a:r>
            <a:r>
              <a:rPr lang="en-US" sz="2800" b="1" dirty="0" smtClean="0">
                <a:latin typeface="Comic Sans MS" pitchFamily="66" charset="0"/>
              </a:rPr>
              <a:t> /</a:t>
            </a:r>
            <a:r>
              <a:rPr lang="en-US" sz="2800" b="1" dirty="0" err="1" smtClean="0">
                <a:latin typeface="Comic Sans MS" pitchFamily="66" charset="0"/>
              </a:rPr>
              <a:t>hypopharynx</a:t>
            </a:r>
            <a:endParaRPr lang="en-US" sz="2800" b="1" dirty="0" smtClean="0">
              <a:latin typeface="Comic Sans MS" pitchFamily="66" charset="0"/>
            </a:endParaRPr>
          </a:p>
          <a:p>
            <a:pPr marL="457200" indent="-117475">
              <a:buFontTx/>
              <a:buChar char="-"/>
            </a:pPr>
            <a:r>
              <a:rPr lang="en-US" sz="2800" dirty="0" smtClean="0">
                <a:latin typeface="Comic Sans MS" pitchFamily="66" charset="0"/>
              </a:rPr>
              <a:t>Inferior portion of the larynx</a:t>
            </a:r>
          </a:p>
          <a:p>
            <a:pPr marL="457200" indent="-117475">
              <a:buFontTx/>
              <a:buChar char="-"/>
            </a:pPr>
            <a:r>
              <a:rPr lang="en-US" sz="2800" dirty="0" smtClean="0">
                <a:latin typeface="Comic Sans MS" pitchFamily="66" charset="0"/>
              </a:rPr>
              <a:t>A respiratory and a digestive pathway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LARYNX/VOICE BOX</a:t>
            </a:r>
          </a:p>
          <a:p>
            <a:pPr>
              <a:buFontTx/>
              <a:buChar char="-"/>
            </a:pPr>
            <a:r>
              <a:rPr lang="en-US" sz="3000" dirty="0" smtClean="0">
                <a:latin typeface="Comic Sans MS" pitchFamily="66" charset="0"/>
              </a:rPr>
              <a:t>a short passageway that connects the </a:t>
            </a:r>
            <a:r>
              <a:rPr lang="en-US" sz="3000" dirty="0" err="1" smtClean="0">
                <a:latin typeface="Comic Sans MS" pitchFamily="66" charset="0"/>
              </a:rPr>
              <a:t>laryngopharynx</a:t>
            </a:r>
            <a:r>
              <a:rPr lang="en-US" sz="3000" dirty="0" smtClean="0">
                <a:latin typeface="Comic Sans MS" pitchFamily="66" charset="0"/>
              </a:rPr>
              <a:t> with the trachea </a:t>
            </a:r>
          </a:p>
          <a:p>
            <a:pPr>
              <a:buFontTx/>
              <a:buChar char="-"/>
            </a:pPr>
            <a:endParaRPr lang="en-US" sz="30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3000" dirty="0" smtClean="0">
                <a:latin typeface="Comic Sans MS" pitchFamily="66" charset="0"/>
              </a:rPr>
              <a:t>-the wall of the larynx is composed of 9 pieces of cartilage:</a:t>
            </a:r>
          </a:p>
          <a:p>
            <a:pPr>
              <a:buNone/>
            </a:pPr>
            <a:r>
              <a:rPr lang="en-US" sz="3000" dirty="0" smtClean="0">
                <a:latin typeface="Comic Sans MS" pitchFamily="66" charset="0"/>
              </a:rPr>
              <a:t>  - 3 occur singly </a:t>
            </a:r>
            <a:r>
              <a:rPr lang="en-US" sz="3000" dirty="0" smtClean="0">
                <a:solidFill>
                  <a:srgbClr val="FF0000"/>
                </a:solidFill>
                <a:latin typeface="Comic Sans MS" pitchFamily="66" charset="0"/>
              </a:rPr>
              <a:t>(</a:t>
            </a:r>
            <a:r>
              <a:rPr lang="en-US" sz="3000" b="1" dirty="0" smtClean="0">
                <a:solidFill>
                  <a:srgbClr val="FF0000"/>
                </a:solidFill>
                <a:latin typeface="Comic Sans MS" pitchFamily="66" charset="0"/>
              </a:rPr>
              <a:t>thyroid ,epiglottis and  </a:t>
            </a:r>
          </a:p>
          <a:p>
            <a:pPr>
              <a:buNone/>
            </a:pPr>
            <a:r>
              <a:rPr lang="en-US" sz="3000" b="1" dirty="0" smtClean="0">
                <a:solidFill>
                  <a:srgbClr val="FF0000"/>
                </a:solidFill>
                <a:latin typeface="Comic Sans MS" pitchFamily="66" charset="0"/>
              </a:rPr>
              <a:t>                    </a:t>
            </a:r>
            <a:r>
              <a:rPr lang="en-US" sz="3000" b="1" dirty="0" err="1" smtClean="0">
                <a:solidFill>
                  <a:srgbClr val="FF0000"/>
                </a:solidFill>
                <a:latin typeface="Comic Sans MS" pitchFamily="66" charset="0"/>
              </a:rPr>
              <a:t>cricoid</a:t>
            </a:r>
            <a:r>
              <a:rPr lang="en-US" sz="30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3000" b="1" dirty="0" smtClean="0">
                <a:solidFill>
                  <a:srgbClr val="FF0000"/>
                </a:solidFill>
                <a:latin typeface="Comic Sans MS" pitchFamily="66" charset="0"/>
              </a:rPr>
              <a:t>cartilage</a:t>
            </a:r>
            <a:r>
              <a:rPr lang="en-US" sz="3000" dirty="0" smtClean="0">
                <a:solidFill>
                  <a:srgbClr val="FF0000"/>
                </a:solidFill>
                <a:latin typeface="Comic Sans MS" pitchFamily="66" charset="0"/>
              </a:rPr>
              <a:t>)</a:t>
            </a:r>
          </a:p>
          <a:p>
            <a:pPr>
              <a:buNone/>
            </a:pPr>
            <a:r>
              <a:rPr lang="en-US" sz="3000" dirty="0" smtClean="0">
                <a:latin typeface="Comic Sans MS" pitchFamily="66" charset="0"/>
              </a:rPr>
              <a:t>  - 3 occurs in pairs </a:t>
            </a:r>
            <a:r>
              <a:rPr lang="en-US" sz="3000" dirty="0" smtClean="0">
                <a:solidFill>
                  <a:srgbClr val="FF0000"/>
                </a:solidFill>
                <a:latin typeface="Comic Sans MS" pitchFamily="66" charset="0"/>
              </a:rPr>
              <a:t>(</a:t>
            </a:r>
            <a:r>
              <a:rPr lang="en-US" sz="3000" b="1" dirty="0" err="1" smtClean="0">
                <a:solidFill>
                  <a:srgbClr val="FF0000"/>
                </a:solidFill>
                <a:latin typeface="Comic Sans MS" pitchFamily="66" charset="0"/>
              </a:rPr>
              <a:t>arytenoid</a:t>
            </a:r>
            <a:r>
              <a:rPr lang="en-US" sz="3000" b="1" dirty="0" smtClean="0">
                <a:solidFill>
                  <a:srgbClr val="FF0000"/>
                </a:solidFill>
                <a:latin typeface="Comic Sans MS" pitchFamily="66" charset="0"/>
              </a:rPr>
              <a:t>, cuneiform </a:t>
            </a:r>
          </a:p>
          <a:p>
            <a:pPr>
              <a:buNone/>
            </a:pPr>
            <a:r>
              <a:rPr lang="en-US" sz="3000" b="1" dirty="0" smtClean="0">
                <a:solidFill>
                  <a:srgbClr val="FF0000"/>
                </a:solidFill>
                <a:latin typeface="Comic Sans MS" pitchFamily="66" charset="0"/>
              </a:rPr>
              <a:t>				and </a:t>
            </a:r>
            <a:r>
              <a:rPr lang="en-US" sz="3000" b="1" dirty="0" err="1" smtClean="0">
                <a:solidFill>
                  <a:srgbClr val="FF0000"/>
                </a:solidFill>
                <a:latin typeface="Comic Sans MS" pitchFamily="66" charset="0"/>
              </a:rPr>
              <a:t>corniculate</a:t>
            </a:r>
            <a:r>
              <a:rPr lang="en-US" sz="3000" b="1" dirty="0" smtClean="0">
                <a:solidFill>
                  <a:srgbClr val="FF0000"/>
                </a:solidFill>
                <a:latin typeface="Comic Sans MS" pitchFamily="66" charset="0"/>
              </a:rPr>
              <a:t> cartilages</a:t>
            </a:r>
            <a:r>
              <a:rPr lang="en-US" sz="3000" dirty="0" smtClean="0">
                <a:solidFill>
                  <a:srgbClr val="FF0000"/>
                </a:solidFill>
                <a:latin typeface="Comic Sans MS" pitchFamily="66" charset="0"/>
              </a:rPr>
              <a:t>)</a:t>
            </a:r>
          </a:p>
          <a:p>
            <a:pPr>
              <a:buNone/>
            </a:pPr>
            <a:endParaRPr lang="en-US" sz="2400" dirty="0" smtClean="0">
              <a:latin typeface="Comic Sans MS" pitchFamily="66" charset="0"/>
            </a:endParaRPr>
          </a:p>
          <a:p>
            <a:endParaRPr lang="en-US" sz="24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7620000" cy="599853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- </a:t>
            </a:r>
            <a:r>
              <a:rPr lang="en-US" sz="2800" dirty="0" err="1" smtClean="0">
                <a:latin typeface="Comic Sans MS" pitchFamily="66" charset="0"/>
              </a:rPr>
              <a:t>Arytenoid</a:t>
            </a:r>
            <a:r>
              <a:rPr lang="en-US" sz="2800" dirty="0" smtClean="0">
                <a:latin typeface="Comic Sans MS" pitchFamily="66" charset="0"/>
              </a:rPr>
              <a:t> cartilages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 the most important: influence changes in position and tension of vocal fold.  </a:t>
            </a:r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- contains the vocal cords. It is the place where moving air being breathed in and out creates voice sounds.</a:t>
            </a:r>
          </a:p>
          <a:p>
            <a:pPr>
              <a:buFontTx/>
              <a:buChar char="-"/>
            </a:pPr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b="1" dirty="0" smtClean="0">
                <a:solidFill>
                  <a:srgbClr val="00B050"/>
                </a:solidFill>
                <a:latin typeface="Comic Sans MS" pitchFamily="66" charset="0"/>
              </a:rPr>
              <a:t>The extrinsic muscles of the larynx </a:t>
            </a:r>
            <a:r>
              <a:rPr lang="en-US" sz="2800" dirty="0" smtClean="0">
                <a:latin typeface="Comic Sans MS" pitchFamily="66" charset="0"/>
              </a:rPr>
              <a:t>connect the cartilages to other structures in the throat.</a:t>
            </a:r>
          </a:p>
          <a:p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b="1" dirty="0" smtClean="0">
                <a:solidFill>
                  <a:srgbClr val="00B050"/>
                </a:solidFill>
                <a:latin typeface="Comic Sans MS" pitchFamily="66" charset="0"/>
              </a:rPr>
              <a:t>The intrinsic muscles </a:t>
            </a:r>
            <a:r>
              <a:rPr lang="en-US" sz="2800" dirty="0" smtClean="0">
                <a:latin typeface="Comic Sans MS" pitchFamily="66" charset="0"/>
              </a:rPr>
              <a:t>connect the cartilages to one another.  </a:t>
            </a:r>
          </a:p>
          <a:p>
            <a:pPr>
              <a:buFontTx/>
              <a:buChar char="-"/>
            </a:pPr>
            <a:endParaRPr lang="en-US" sz="2800" dirty="0" smtClean="0">
              <a:latin typeface="Comic Sans MS" pitchFamily="66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endParaRPr lang="en-US" sz="24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b="1" i="1" dirty="0" smtClean="0">
                <a:solidFill>
                  <a:srgbClr val="00B050"/>
                </a:solidFill>
                <a:latin typeface="Comic Sans MS" pitchFamily="66" charset="0"/>
              </a:rPr>
              <a:t>The thyroid cartilage (Adam’s apple)</a:t>
            </a:r>
          </a:p>
          <a:p>
            <a:pPr>
              <a:buNone/>
            </a:pPr>
            <a:endParaRPr lang="en-US" sz="2800" b="1" i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- consist of two fused plates of hyaline cartilage that form the anterior wall of the larynx and give it a triangular shape. </a:t>
            </a:r>
          </a:p>
          <a:p>
            <a:pPr>
              <a:buNone/>
            </a:pPr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- present in males &amp; females, but large in male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     due to the influence of male sex hormones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   on its growth during puberty </a:t>
            </a:r>
          </a:p>
          <a:p>
            <a:pPr>
              <a:buNone/>
            </a:pPr>
            <a:endParaRPr lang="en-US" sz="24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458200" cy="58213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i="1" dirty="0" smtClean="0">
                <a:solidFill>
                  <a:srgbClr val="00B050"/>
                </a:solidFill>
                <a:latin typeface="Comic Sans MS" pitchFamily="66" charset="0"/>
              </a:rPr>
              <a:t>The epiglottis </a:t>
            </a:r>
          </a:p>
          <a:p>
            <a:pPr>
              <a:buNone/>
            </a:pPr>
            <a:r>
              <a:rPr lang="en-US" sz="2800" i="1" dirty="0" smtClean="0">
                <a:latin typeface="Comic Sans MS" pitchFamily="66" charset="0"/>
              </a:rPr>
              <a:t>- </a:t>
            </a:r>
            <a:r>
              <a:rPr lang="en-US" sz="2800" dirty="0" smtClean="0">
                <a:latin typeface="Comic Sans MS" pitchFamily="66" charset="0"/>
              </a:rPr>
              <a:t>leaf shaped pieces of elastic cartilage that 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     is covered with epithelium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- during swallowing, the pharynx and the larynx rise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- elevation of the pharynx widens it to receive food of drink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- elevation of the larynx causes the epiglottis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  to move down and form a lid over the glottis,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  closing it off.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en-US" dirty="0" smtClean="0">
                <a:latin typeface="Comic Sans MS" pitchFamily="66" charset="0"/>
              </a:rPr>
              <a:t>TOPIC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algn="ctr">
              <a:buNone/>
            </a:pP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smtClean="0">
                <a:latin typeface="Comic Sans MS" pitchFamily="66" charset="0"/>
              </a:rPr>
              <a:t>Respiratory Tract</a:t>
            </a:r>
          </a:p>
          <a:p>
            <a:pPr marL="514350" indent="-514350" algn="just">
              <a:buAutoNum type="arabicPeriod"/>
            </a:pPr>
            <a:r>
              <a:rPr lang="en-US" dirty="0" smtClean="0">
                <a:latin typeface="Comic Sans MS" pitchFamily="66" charset="0"/>
              </a:rPr>
              <a:t>Pulmonary Ventilation </a:t>
            </a:r>
          </a:p>
          <a:p>
            <a:pPr marL="514350" indent="-514350" algn="just">
              <a:buAutoNum type="arabicPeriod"/>
            </a:pPr>
            <a:r>
              <a:rPr lang="en-US" sz="2800" dirty="0" smtClean="0">
                <a:latin typeface="Comic Sans MS" pitchFamily="66" charset="0"/>
              </a:rPr>
              <a:t>Lung volumes and capacities</a:t>
            </a:r>
          </a:p>
          <a:p>
            <a:pPr marL="514350" indent="-514350" algn="just">
              <a:buAutoNum type="arabicPeriod"/>
            </a:pPr>
            <a:r>
              <a:rPr lang="en-US" dirty="0" smtClean="0">
                <a:latin typeface="Comic Sans MS" pitchFamily="66" charset="0"/>
              </a:rPr>
              <a:t>Gas Exchange</a:t>
            </a:r>
          </a:p>
          <a:p>
            <a:pPr marL="514350" indent="-514350" algn="just">
              <a:buAutoNum type="arabicPeriod"/>
            </a:pPr>
            <a:r>
              <a:rPr lang="en-US" dirty="0" smtClean="0">
                <a:latin typeface="Comic Sans MS" pitchFamily="66" charset="0"/>
              </a:rPr>
              <a:t>Transport of oxygen and carbon dioxide </a:t>
            </a:r>
          </a:p>
          <a:p>
            <a:pPr marL="514350" indent="-514350" algn="just">
              <a:buAutoNum type="arabicPeriod"/>
            </a:pPr>
            <a:r>
              <a:rPr lang="en-US" dirty="0" smtClean="0">
                <a:latin typeface="Comic Sans MS" pitchFamily="66" charset="0"/>
              </a:rPr>
              <a:t>Respiratory Control</a:t>
            </a:r>
          </a:p>
          <a:p>
            <a:pPr marL="514350" indent="-514350" algn="just">
              <a:buAutoNum type="arabicPeriod"/>
            </a:pPr>
            <a:r>
              <a:rPr lang="en-US" dirty="0" smtClean="0">
                <a:latin typeface="Comic Sans MS" pitchFamily="66" charset="0"/>
              </a:rPr>
              <a:t>Disorders on Respiratory 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7239000" cy="5846136"/>
          </a:xfrm>
        </p:spPr>
        <p:txBody>
          <a:bodyPr/>
          <a:lstStyle/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- the closing of the larynx in this way during  swallowing route liquids and foods into the  esophagus and keep them out of the larynx and airways </a:t>
            </a:r>
          </a:p>
          <a:p>
            <a:pPr>
              <a:buNone/>
            </a:pPr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The </a:t>
            </a:r>
            <a:r>
              <a:rPr lang="en-US" sz="2800" b="1" dirty="0" smtClean="0">
                <a:latin typeface="Comic Sans MS" pitchFamily="66" charset="0"/>
              </a:rPr>
              <a:t>EPIGLOTTIS</a:t>
            </a:r>
            <a:r>
              <a:rPr lang="en-US" sz="2800" dirty="0" smtClean="0">
                <a:latin typeface="Comic Sans MS" pitchFamily="66" charset="0"/>
              </a:rPr>
              <a:t> is a flap of tissue that guards the entrance to the trachea, closing when anything is swallowed that should go into the esophagus and stomach.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458200" cy="58975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When dust, smoke, food or liquids pass into the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 larynx----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 cough reflex occurs, usually expelling the material</a:t>
            </a:r>
          </a:p>
          <a:p>
            <a:pPr>
              <a:buNone/>
            </a:pPr>
            <a:endParaRPr lang="en-US" sz="2800" dirty="0" smtClean="0">
              <a:latin typeface="Comic Sans MS" pitchFamily="66" charset="0"/>
              <a:sym typeface="Wingdings" pitchFamily="2" charset="2"/>
            </a:endParaRPr>
          </a:p>
          <a:p>
            <a:pPr>
              <a:buNone/>
            </a:pPr>
            <a:r>
              <a:rPr lang="en-US" sz="2800" b="1" i="1" dirty="0" smtClean="0">
                <a:solidFill>
                  <a:srgbClr val="00B050"/>
                </a:solidFill>
                <a:latin typeface="Comic Sans MS" pitchFamily="66" charset="0"/>
                <a:sym typeface="Wingdings" pitchFamily="2" charset="2"/>
              </a:rPr>
              <a:t>The </a:t>
            </a:r>
            <a:r>
              <a:rPr lang="en-US" sz="2800" b="1" i="1" dirty="0" err="1" smtClean="0">
                <a:solidFill>
                  <a:srgbClr val="00B050"/>
                </a:solidFill>
                <a:latin typeface="Comic Sans MS" pitchFamily="66" charset="0"/>
                <a:sym typeface="Wingdings" pitchFamily="2" charset="2"/>
              </a:rPr>
              <a:t>cricoid</a:t>
            </a:r>
            <a:r>
              <a:rPr lang="en-US" sz="2800" b="1" i="1" dirty="0" smtClean="0">
                <a:solidFill>
                  <a:srgbClr val="00B050"/>
                </a:solidFill>
                <a:latin typeface="Comic Sans MS" pitchFamily="66" charset="0"/>
                <a:sym typeface="Wingdings" pitchFamily="2" charset="2"/>
              </a:rPr>
              <a:t> cartilages</a:t>
            </a:r>
          </a:p>
          <a:p>
            <a:pPr>
              <a:buFontTx/>
              <a:buChar char="-"/>
            </a:pP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Is a ring of hyaline cartilage that forms the inferior wall of the larynx</a:t>
            </a:r>
          </a:p>
          <a:p>
            <a:pPr>
              <a:buFontTx/>
              <a:buChar char="-"/>
            </a:pP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The</a:t>
            </a:r>
            <a:r>
              <a:rPr lang="en-US" sz="2800" b="1" i="1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thyroid cartilage is connected to the </a:t>
            </a:r>
            <a:r>
              <a:rPr lang="en-US" sz="2800" dirty="0" err="1" smtClean="0">
                <a:latin typeface="Comic Sans MS" pitchFamily="66" charset="0"/>
                <a:sym typeface="Wingdings" pitchFamily="2" charset="2"/>
              </a:rPr>
              <a:t>cricoid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 cartilage by</a:t>
            </a:r>
            <a:r>
              <a:rPr lang="en-US" sz="2800" b="1" i="1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the</a:t>
            </a:r>
            <a:r>
              <a:rPr lang="en-US" sz="2800" b="1" i="1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sz="2800" b="1" i="1" dirty="0" err="1" smtClean="0">
                <a:latin typeface="Comic Sans MS" pitchFamily="66" charset="0"/>
                <a:sym typeface="Wingdings" pitchFamily="2" charset="2"/>
              </a:rPr>
              <a:t>Cricothyroid</a:t>
            </a:r>
            <a:r>
              <a:rPr lang="en-US" sz="2800" b="1" i="1" dirty="0" smtClean="0">
                <a:latin typeface="Comic Sans MS" pitchFamily="66" charset="0"/>
                <a:sym typeface="Wingdings" pitchFamily="2" charset="2"/>
              </a:rPr>
              <a:t> ligament </a:t>
            </a:r>
            <a:endParaRPr lang="en-US" sz="2800" i="1" dirty="0" smtClean="0">
              <a:latin typeface="Comic Sans MS" pitchFamily="66" charset="0"/>
            </a:endParaRPr>
          </a:p>
          <a:p>
            <a:pPr>
              <a:buFontTx/>
              <a:buChar char="-"/>
            </a:pPr>
            <a:endParaRPr lang="en-US" sz="2800" b="1" i="1" dirty="0" smtClean="0">
              <a:latin typeface="Comic Sans MS" pitchFamily="66" charset="0"/>
              <a:sym typeface="Wingdings" pitchFamily="2" charset="2"/>
            </a:endParaRPr>
          </a:p>
          <a:p>
            <a:pPr>
              <a:buNone/>
            </a:pPr>
            <a:r>
              <a:rPr lang="en-US" sz="2800" b="1" i="1" dirty="0" smtClean="0">
                <a:latin typeface="Comic Sans MS" pitchFamily="66" charset="0"/>
                <a:sym typeface="Wingdings" pitchFamily="2" charset="2"/>
              </a:rPr>
              <a:t>	</a:t>
            </a:r>
            <a:endParaRPr lang="en-US" sz="2800" b="1" i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3600" i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b="1" i="1" dirty="0" smtClean="0">
                <a:solidFill>
                  <a:srgbClr val="00B050"/>
                </a:solidFill>
                <a:latin typeface="Comic Sans MS" pitchFamily="66" charset="0"/>
              </a:rPr>
              <a:t>The paired </a:t>
            </a:r>
            <a:r>
              <a:rPr lang="en-US" b="1" i="1" dirty="0" err="1" smtClean="0">
                <a:solidFill>
                  <a:srgbClr val="00B050"/>
                </a:solidFill>
                <a:latin typeface="Comic Sans MS" pitchFamily="66" charset="0"/>
              </a:rPr>
              <a:t>arytenoid</a:t>
            </a:r>
            <a:r>
              <a:rPr lang="en-US" b="1" i="1" dirty="0" smtClean="0">
                <a:solidFill>
                  <a:srgbClr val="00B050"/>
                </a:solidFill>
                <a:latin typeface="Comic Sans MS" pitchFamily="66" charset="0"/>
              </a:rPr>
              <a:t> cartilage </a:t>
            </a:r>
          </a:p>
          <a:p>
            <a:pPr>
              <a:buFontTx/>
              <a:buChar char="-"/>
            </a:pPr>
            <a:r>
              <a:rPr lang="en-US" dirty="0" smtClean="0">
                <a:latin typeface="Comic Sans MS" pitchFamily="66" charset="0"/>
              </a:rPr>
              <a:t>Attach to the vocal folds and intrinsic pharyngeal muscles.</a:t>
            </a:r>
          </a:p>
          <a:p>
            <a:pPr>
              <a:buFontTx/>
              <a:buChar char="-"/>
            </a:pPr>
            <a:r>
              <a:rPr lang="en-US" dirty="0" smtClean="0">
                <a:latin typeface="Comic Sans MS" pitchFamily="66" charset="0"/>
              </a:rPr>
              <a:t>intrinsic pharyngeal muscles contract and move the vocal folds to produce sounds</a:t>
            </a:r>
          </a:p>
          <a:p>
            <a:pPr>
              <a:buNone/>
            </a:pPr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b="1" i="1" dirty="0" smtClean="0">
                <a:solidFill>
                  <a:srgbClr val="00B050"/>
                </a:solidFill>
                <a:latin typeface="Comic Sans MS" pitchFamily="66" charset="0"/>
              </a:rPr>
              <a:t>The paired </a:t>
            </a:r>
            <a:r>
              <a:rPr lang="en-US" b="1" i="1" dirty="0" err="1" smtClean="0">
                <a:solidFill>
                  <a:srgbClr val="00B050"/>
                </a:solidFill>
                <a:latin typeface="Comic Sans MS" pitchFamily="66" charset="0"/>
              </a:rPr>
              <a:t>corniculate</a:t>
            </a:r>
            <a:r>
              <a:rPr lang="en-US" b="1" i="1" dirty="0" smtClean="0">
                <a:solidFill>
                  <a:srgbClr val="00B050"/>
                </a:solidFill>
                <a:latin typeface="Comic Sans MS" pitchFamily="66" charset="0"/>
              </a:rPr>
              <a:t> cartilage</a:t>
            </a:r>
            <a:r>
              <a:rPr lang="en-US" i="1" dirty="0" smtClean="0">
                <a:latin typeface="Comic Sans MS" pitchFamily="66" charset="0"/>
              </a:rPr>
              <a:t>: </a:t>
            </a:r>
          </a:p>
          <a:p>
            <a:pPr>
              <a:buNone/>
            </a:pPr>
            <a:r>
              <a:rPr lang="en-US" i="1" dirty="0" smtClean="0">
                <a:latin typeface="Comic Sans MS" pitchFamily="66" charset="0"/>
              </a:rPr>
              <a:t> 	</a:t>
            </a:r>
            <a:r>
              <a:rPr lang="en-US" dirty="0" smtClean="0">
                <a:latin typeface="Comic Sans MS" pitchFamily="66" charset="0"/>
              </a:rPr>
              <a:t>supporting structures for the epiglottis</a:t>
            </a:r>
          </a:p>
          <a:p>
            <a:pPr>
              <a:buNone/>
            </a:pPr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b="1" i="1" dirty="0" smtClean="0">
                <a:solidFill>
                  <a:srgbClr val="00B050"/>
                </a:solidFill>
                <a:latin typeface="Comic Sans MS" pitchFamily="66" charset="0"/>
              </a:rPr>
              <a:t>The paired cuneiform cartilage </a:t>
            </a:r>
            <a:r>
              <a:rPr lang="en-US" i="1" dirty="0" smtClean="0">
                <a:latin typeface="Comic Sans MS" pitchFamily="66" charset="0"/>
              </a:rPr>
              <a:t>: </a:t>
            </a:r>
          </a:p>
          <a:p>
            <a:pPr>
              <a:buNone/>
            </a:pPr>
            <a:r>
              <a:rPr lang="en-US" i="1" dirty="0" smtClean="0">
                <a:latin typeface="Comic Sans MS" pitchFamily="66" charset="0"/>
              </a:rPr>
              <a:t>	</a:t>
            </a:r>
            <a:r>
              <a:rPr lang="en-US" dirty="0" smtClean="0">
                <a:latin typeface="Comic Sans MS" pitchFamily="66" charset="0"/>
              </a:rPr>
              <a:t>support the vocal folds</a:t>
            </a:r>
            <a:endParaRPr lang="en-US" i="1" dirty="0" smtClean="0">
              <a:latin typeface="Comic Sans MS" pitchFamily="66" charset="0"/>
            </a:endParaRPr>
          </a:p>
          <a:p>
            <a:pPr>
              <a:buNone/>
            </a:pPr>
            <a:endParaRPr lang="en-US" sz="3600" i="1" dirty="0" smtClean="0">
              <a:latin typeface="Comic Sans MS" pitchFamily="66" charset="0"/>
            </a:endParaRPr>
          </a:p>
          <a:p>
            <a:pPr>
              <a:buNone/>
            </a:pPr>
            <a:endParaRPr lang="en-US" sz="2400" i="1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3246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b="1" dirty="0" smtClean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en-US" sz="2400" dirty="0" smtClean="0">
                <a:latin typeface="Comic Sans MS" pitchFamily="66" charset="0"/>
              </a:rPr>
              <a:t>The </a:t>
            </a:r>
            <a:r>
              <a:rPr lang="en-US" sz="2400" b="1" dirty="0" smtClean="0">
                <a:latin typeface="Comic Sans MS" pitchFamily="66" charset="0"/>
              </a:rPr>
              <a:t>ESOPHAGUS</a:t>
            </a:r>
            <a:r>
              <a:rPr lang="en-US" sz="2400" dirty="0" smtClean="0">
                <a:latin typeface="Comic Sans MS" pitchFamily="66" charset="0"/>
              </a:rPr>
              <a:t> is the passage leading from the mouth and throat to the stomach</a:t>
            </a:r>
            <a:r>
              <a:rPr lang="en-US" sz="3000" dirty="0" smtClean="0">
                <a:latin typeface="Comic Sans MS" pitchFamily="66" charset="0"/>
              </a:rPr>
              <a:t>.</a:t>
            </a:r>
          </a:p>
          <a:p>
            <a:pPr>
              <a:buNone/>
            </a:pPr>
            <a:endParaRPr lang="en-US" sz="3000" b="1" dirty="0" smtClean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en-US" sz="3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TRACHEA/WINDPIPE</a:t>
            </a:r>
          </a:p>
          <a:p>
            <a:pPr>
              <a:buNone/>
            </a:pPr>
            <a:r>
              <a:rPr lang="en-US" sz="2400" dirty="0" smtClean="0">
                <a:latin typeface="Comic Sans MS" pitchFamily="66" charset="0"/>
              </a:rPr>
              <a:t> : is the passage leading from the pharynx to the lungs</a:t>
            </a:r>
            <a:endParaRPr lang="en-US" sz="3000" b="1" dirty="0" smtClean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en-US" sz="3000" dirty="0" smtClean="0">
                <a:latin typeface="Comic Sans MS" pitchFamily="66" charset="0"/>
              </a:rPr>
              <a:t> </a:t>
            </a:r>
            <a:r>
              <a:rPr lang="en-US" sz="2400" dirty="0" smtClean="0">
                <a:latin typeface="Comic Sans MS" pitchFamily="66" charset="0"/>
              </a:rPr>
              <a:t>The layers of the tracheal wall are</a:t>
            </a:r>
          </a:p>
          <a:p>
            <a:pPr>
              <a:buNone/>
            </a:pPr>
            <a:r>
              <a:rPr lang="en-US" sz="2400" dirty="0" smtClean="0">
                <a:latin typeface="Comic Sans MS" pitchFamily="66" charset="0"/>
              </a:rPr>
              <a:t>	a.  mucosa	</a:t>
            </a:r>
          </a:p>
          <a:p>
            <a:pPr>
              <a:buNone/>
            </a:pPr>
            <a:r>
              <a:rPr lang="en-US" sz="2400" dirty="0" smtClean="0">
                <a:latin typeface="Comic Sans MS" pitchFamily="66" charset="0"/>
              </a:rPr>
              <a:t>	b. </a:t>
            </a:r>
            <a:r>
              <a:rPr lang="en-US" sz="2400" dirty="0" err="1" smtClean="0">
                <a:latin typeface="Comic Sans MS" pitchFamily="66" charset="0"/>
              </a:rPr>
              <a:t>submucosa</a:t>
            </a:r>
            <a:endParaRPr lang="en-US" sz="24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400" dirty="0" smtClean="0">
                <a:latin typeface="Comic Sans MS" pitchFamily="66" charset="0"/>
              </a:rPr>
              <a:t>  c. hyaline cartilage : </a:t>
            </a:r>
          </a:p>
          <a:p>
            <a:pPr>
              <a:buNone/>
            </a:pPr>
            <a:r>
              <a:rPr lang="en-US" sz="2400" dirty="0" smtClean="0">
                <a:latin typeface="Comic Sans MS" pitchFamily="66" charset="0"/>
              </a:rPr>
              <a:t>  d. adventitia : joins the trachea to surrounding tissues</a:t>
            </a:r>
          </a:p>
          <a:p>
            <a:pPr>
              <a:buNone/>
            </a:pPr>
            <a:endParaRPr lang="en-US" sz="3000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715000"/>
          </a:xfrm>
        </p:spPr>
        <p:txBody>
          <a:bodyPr/>
          <a:lstStyle/>
          <a:p>
            <a:r>
              <a:rPr lang="en-US" sz="2400" b="1" dirty="0" smtClean="0">
                <a:latin typeface="Comic Sans MS" pitchFamily="66" charset="0"/>
              </a:rPr>
              <a:t>The mucosa</a:t>
            </a:r>
            <a:r>
              <a:rPr lang="en-US" sz="2400" dirty="0" smtClean="0">
                <a:latin typeface="Comic Sans MS" pitchFamily="66" charset="0"/>
              </a:rPr>
              <a:t>  of the trachea consists of </a:t>
            </a:r>
          </a:p>
          <a:p>
            <a:r>
              <a:rPr lang="en-US" sz="2400" dirty="0" smtClean="0">
                <a:latin typeface="Comic Sans MS" pitchFamily="66" charset="0"/>
              </a:rPr>
              <a:t>- an epithelial layer of </a:t>
            </a:r>
            <a:r>
              <a:rPr lang="en-US" sz="2400" dirty="0" err="1" smtClean="0">
                <a:latin typeface="Comic Sans MS" pitchFamily="66" charset="0"/>
              </a:rPr>
              <a:t>pseudostratified</a:t>
            </a:r>
            <a:r>
              <a:rPr lang="en-US" sz="2400" dirty="0" smtClean="0">
                <a:latin typeface="Comic Sans MS" pitchFamily="66" charset="0"/>
              </a:rPr>
              <a:t> ciliated columnar epithelium-</a:t>
            </a:r>
            <a:r>
              <a:rPr lang="en-US" sz="2400" dirty="0" smtClean="0">
                <a:latin typeface="Comic Sans MS" pitchFamily="66" charset="0"/>
                <a:sym typeface="Wingdings" pitchFamily="2" charset="2"/>
              </a:rPr>
              <a:t> consists of ciliated columnar cell and goblet cell and basal cells </a:t>
            </a:r>
            <a:endParaRPr lang="en-US" sz="2400" dirty="0" smtClean="0">
              <a:latin typeface="Comic Sans MS" pitchFamily="66" charset="0"/>
            </a:endParaRPr>
          </a:p>
          <a:p>
            <a:r>
              <a:rPr lang="en-US" sz="2400" dirty="0" smtClean="0">
                <a:latin typeface="Comic Sans MS" pitchFamily="66" charset="0"/>
              </a:rPr>
              <a:t>- an underlying layer of lamina </a:t>
            </a:r>
            <a:r>
              <a:rPr lang="en-US" sz="2400" dirty="0" err="1" smtClean="0">
                <a:latin typeface="Comic Sans MS" pitchFamily="66" charset="0"/>
              </a:rPr>
              <a:t>propia</a:t>
            </a:r>
            <a:r>
              <a:rPr lang="en-US" sz="2400" dirty="0" smtClean="0">
                <a:latin typeface="Comic Sans MS" pitchFamily="66" charset="0"/>
              </a:rPr>
              <a:t> that contains elastic and reticular fibers. </a:t>
            </a:r>
          </a:p>
          <a:p>
            <a:endParaRPr lang="en-US" sz="2400" dirty="0" smtClean="0">
              <a:latin typeface="Comic Sans MS" pitchFamily="66" charset="0"/>
            </a:endParaRPr>
          </a:p>
          <a:p>
            <a:r>
              <a:rPr lang="en-US" sz="2400" dirty="0" smtClean="0">
                <a:latin typeface="Comic Sans MS" pitchFamily="66" charset="0"/>
              </a:rPr>
              <a:t>The </a:t>
            </a:r>
            <a:r>
              <a:rPr lang="en-US" sz="2400" dirty="0" err="1" smtClean="0">
                <a:latin typeface="Comic Sans MS" pitchFamily="66" charset="0"/>
              </a:rPr>
              <a:t>submucosa</a:t>
            </a:r>
            <a:r>
              <a:rPr lang="en-US" sz="2400" dirty="0" smtClean="0">
                <a:latin typeface="Comic Sans MS" pitchFamily="66" charset="0"/>
              </a:rPr>
              <a:t> consists of </a:t>
            </a:r>
            <a:r>
              <a:rPr lang="en-US" sz="2400" dirty="0" err="1" smtClean="0">
                <a:latin typeface="Comic Sans MS" pitchFamily="66" charset="0"/>
              </a:rPr>
              <a:t>areolar</a:t>
            </a:r>
            <a:r>
              <a:rPr lang="en-US" sz="2400" dirty="0" smtClean="0">
                <a:latin typeface="Comic Sans MS" pitchFamily="66" charset="0"/>
              </a:rPr>
              <a:t> connective tissue that contains </a:t>
            </a:r>
            <a:r>
              <a:rPr lang="en-US" sz="2400" dirty="0" err="1" smtClean="0">
                <a:latin typeface="Comic Sans MS" pitchFamily="66" charset="0"/>
              </a:rPr>
              <a:t>seromucous</a:t>
            </a:r>
            <a:r>
              <a:rPr lang="en-US" sz="2400" dirty="0" smtClean="0">
                <a:latin typeface="Comic Sans MS" pitchFamily="66" charset="0"/>
              </a:rPr>
              <a:t> glands and their ducts</a:t>
            </a:r>
          </a:p>
          <a:p>
            <a:endParaRPr lang="en-US" dirty="0" smtClean="0"/>
          </a:p>
          <a:p>
            <a:r>
              <a:rPr lang="en-US" sz="2400" dirty="0" smtClean="0">
                <a:latin typeface="Comic Sans MS" pitchFamily="66" charset="0"/>
              </a:rPr>
              <a:t>.  </a:t>
            </a:r>
            <a:endParaRPr lang="en-US" sz="2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382000" cy="5791200"/>
          </a:xfrm>
        </p:spPr>
        <p:txBody>
          <a:bodyPr/>
          <a:lstStyle/>
          <a:p>
            <a:r>
              <a:rPr lang="en-US" sz="2400" dirty="0" smtClean="0">
                <a:latin typeface="Comic Sans MS" pitchFamily="66" charset="0"/>
              </a:rPr>
              <a:t>Hyaline cartilage : support so that the tracheal wall does not collapse inward( especially during inhalation ) and obstruct the air passageway</a:t>
            </a:r>
          </a:p>
          <a:p>
            <a:endParaRPr lang="en-US" sz="2400" dirty="0" smtClean="0">
              <a:latin typeface="Comic Sans MS" pitchFamily="66" charset="0"/>
            </a:endParaRPr>
          </a:p>
          <a:p>
            <a:r>
              <a:rPr lang="en-US" sz="2400" dirty="0" smtClean="0">
                <a:latin typeface="Comic Sans MS" pitchFamily="66" charset="0"/>
              </a:rPr>
              <a:t>The </a:t>
            </a:r>
            <a:r>
              <a:rPr lang="en-US" sz="2400" dirty="0" err="1" smtClean="0">
                <a:latin typeface="Comic Sans MS" pitchFamily="66" charset="0"/>
              </a:rPr>
              <a:t>adventia</a:t>
            </a:r>
            <a:r>
              <a:rPr lang="en-US" sz="2400" dirty="0" smtClean="0">
                <a:latin typeface="Comic Sans MS" pitchFamily="66" charset="0"/>
              </a:rPr>
              <a:t>: </a:t>
            </a:r>
          </a:p>
          <a:p>
            <a:r>
              <a:rPr lang="en-US" sz="2400" dirty="0" smtClean="0">
                <a:latin typeface="Comic Sans MS" pitchFamily="66" charset="0"/>
              </a:rPr>
              <a:t>consists of </a:t>
            </a:r>
            <a:r>
              <a:rPr lang="en-US" sz="2400" dirty="0" err="1" smtClean="0">
                <a:latin typeface="Comic Sans MS" pitchFamily="66" charset="0"/>
              </a:rPr>
              <a:t>areolar</a:t>
            </a:r>
            <a:r>
              <a:rPr lang="en-US" sz="2400" dirty="0" smtClean="0">
                <a:latin typeface="Comic Sans MS" pitchFamily="66" charset="0"/>
              </a:rPr>
              <a:t> connective tissue that joins the trachea to surrounding tissues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BRONCHI </a:t>
            </a:r>
          </a:p>
          <a:p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The trachea divides into the two main </a:t>
            </a:r>
            <a:r>
              <a:rPr lang="en-US" sz="2800" b="1" dirty="0" smtClean="0">
                <a:latin typeface="Comic Sans MS" pitchFamily="66" charset="0"/>
              </a:rPr>
              <a:t>BRONCHI</a:t>
            </a:r>
            <a:r>
              <a:rPr lang="en-US" sz="2800" dirty="0" smtClean="0">
                <a:latin typeface="Comic Sans MS" pitchFamily="66" charset="0"/>
              </a:rPr>
              <a:t> (tubes), one for each lung. These, in turn, subdivide further into bronchioles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- the trachea divides into :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     a. </a:t>
            </a:r>
            <a:r>
              <a:rPr lang="en-US" sz="2800" b="1" dirty="0" smtClean="0">
                <a:latin typeface="Comic Sans MS" pitchFamily="66" charset="0"/>
              </a:rPr>
              <a:t>a right primary bronchus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		  ----  goes into the right lung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		more vertical, shorter, and wider than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		the left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	     b. </a:t>
            </a:r>
            <a:r>
              <a:rPr lang="en-US" sz="2800" b="1" dirty="0" smtClean="0">
                <a:latin typeface="Comic Sans MS" pitchFamily="66" charset="0"/>
                <a:sym typeface="Wingdings" pitchFamily="2" charset="2"/>
              </a:rPr>
              <a:t>a left primary bronchus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 		 ---- goes into the left lung </a:t>
            </a:r>
            <a:endParaRPr lang="en-US" sz="2800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Comic Sans MS" pitchFamily="66" charset="0"/>
              </a:rPr>
              <a:t>The primary bronchi divide to form smaller bronchi—</a:t>
            </a:r>
          </a:p>
          <a:p>
            <a:pPr>
              <a:buNone/>
            </a:pPr>
            <a:r>
              <a:rPr lang="en-US" sz="2400" i="1" dirty="0" smtClean="0">
                <a:solidFill>
                  <a:srgbClr val="FF0000"/>
                </a:solidFill>
                <a:latin typeface="Comic Sans MS" pitchFamily="66" charset="0"/>
              </a:rPr>
              <a:t>the secondary bronchi</a:t>
            </a:r>
            <a:r>
              <a:rPr lang="en-US" sz="2400" dirty="0" smtClean="0">
                <a:latin typeface="Comic Sans MS" pitchFamily="66" charset="0"/>
              </a:rPr>
              <a:t>, one for each lobe of the lung </a:t>
            </a:r>
          </a:p>
          <a:p>
            <a:pPr>
              <a:buNone/>
            </a:pPr>
            <a:r>
              <a:rPr lang="en-US" sz="2400" dirty="0" smtClean="0">
                <a:latin typeface="Comic Sans MS" pitchFamily="66" charset="0"/>
              </a:rPr>
              <a:t>-</a:t>
            </a:r>
            <a:r>
              <a:rPr lang="en-US" sz="2400" dirty="0" smtClean="0">
                <a:latin typeface="Comic Sans MS" pitchFamily="66" charset="0"/>
                <a:sym typeface="Wingdings" pitchFamily="2" charset="2"/>
              </a:rPr>
              <a:t> the right lung has three lobes</a:t>
            </a:r>
          </a:p>
          <a:p>
            <a:pPr>
              <a:buFont typeface="Wingdings"/>
              <a:buChar char="à"/>
            </a:pPr>
            <a:r>
              <a:rPr lang="en-US" sz="2400" dirty="0" smtClean="0">
                <a:latin typeface="Comic Sans MS" pitchFamily="66" charset="0"/>
                <a:sym typeface="Wingdings" pitchFamily="2" charset="2"/>
              </a:rPr>
              <a:t>The left lung has two lobes </a:t>
            </a:r>
          </a:p>
          <a:p>
            <a:pPr>
              <a:buFont typeface="Wingdings"/>
              <a:buChar char="à"/>
            </a:pPr>
            <a:endParaRPr lang="en-US" sz="2400" dirty="0" smtClean="0">
              <a:latin typeface="Comic Sans MS" pitchFamily="66" charset="0"/>
              <a:sym typeface="Wingdings" pitchFamily="2" charset="2"/>
            </a:endParaRPr>
          </a:p>
          <a:p>
            <a:pPr>
              <a:buNone/>
            </a:pPr>
            <a:r>
              <a:rPr lang="en-US" sz="2400" dirty="0" smtClean="0">
                <a:latin typeface="Comic Sans MS" pitchFamily="66" charset="0"/>
                <a:sym typeface="Wingdings" pitchFamily="2" charset="2"/>
              </a:rPr>
              <a:t>The secondary  bronchi continue to branch, forming smaller bronchi --- </a:t>
            </a: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tertiary bronchi - </a:t>
            </a:r>
          </a:p>
          <a:p>
            <a:pPr>
              <a:buNone/>
            </a:pP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  <a:sym typeface="Wingdings" pitchFamily="2" charset="2"/>
              </a:rPr>
              <a:t>	divide into bronchioles---- </a:t>
            </a: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terminal bronchioles 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</a:t>
            </a: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omic Sans MS" pitchFamily="66" charset="0"/>
                <a:sym typeface="Wingdings" pitchFamily="2" charset="2"/>
              </a:rPr>
              <a:t> --</a:t>
            </a: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bronchial tree </a:t>
            </a:r>
          </a:p>
          <a:p>
            <a:pPr>
              <a:buNone/>
            </a:pPr>
            <a:endParaRPr lang="en-US" sz="2400" dirty="0" smtClean="0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>
              <a:buNone/>
            </a:pPr>
            <a:r>
              <a:rPr lang="en-US" sz="2400" dirty="0" smtClean="0">
                <a:latin typeface="Comic Sans MS" pitchFamily="66" charset="0"/>
              </a:rPr>
              <a:t>The smallest subdivisions of the bronchi are called </a:t>
            </a:r>
            <a:r>
              <a:rPr lang="en-US" sz="2400" b="1" dirty="0" smtClean="0">
                <a:latin typeface="Comic Sans MS" pitchFamily="66" charset="0"/>
              </a:rPr>
              <a:t>BRONCHIOLES</a:t>
            </a:r>
            <a:r>
              <a:rPr lang="en-US" sz="2400" dirty="0" smtClean="0">
                <a:latin typeface="Comic Sans MS" pitchFamily="66" charset="0"/>
              </a:rPr>
              <a:t>, at the end of which are the alveoli (plural of alveolus).</a:t>
            </a:r>
            <a:endParaRPr lang="en-US" sz="2400" dirty="0" smtClean="0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>
              <a:buNone/>
            </a:pPr>
            <a:endParaRPr lang="en-US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8" descr="C:\Documents and Settings\kom3\Desktop\eidelman-12no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3820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 descr="C:\Documents and Settings\kom3\Desktop\respir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2296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228600"/>
            <a:ext cx="7772400" cy="1371600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/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rgbClr val="FFFF00"/>
                </a:solidFill>
              </a:rPr>
              <a:t/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rgbClr val="FFFF00"/>
                </a:solidFill>
              </a:rPr>
              <a:t/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rgbClr val="FFFF00"/>
                </a:solidFill>
              </a:rPr>
              <a:t/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rgbClr val="FFFF00"/>
                </a:solidFill>
              </a:rPr>
              <a:t>1. </a:t>
            </a:r>
            <a:r>
              <a:rPr lang="en-US" b="1" dirty="0" smtClean="0">
                <a:solidFill>
                  <a:srgbClr val="FFFF00"/>
                </a:solidFill>
                <a:latin typeface="Comic Sans MS" pitchFamily="66" charset="0"/>
              </a:rPr>
              <a:t>Respiratory Tract</a:t>
            </a:r>
            <a:r>
              <a:rPr lang="en-US" dirty="0" smtClean="0">
                <a:latin typeface="Comic Sans MS" pitchFamily="66" charset="0"/>
              </a:rPr>
              <a:t/>
            </a:r>
            <a:br>
              <a:rPr lang="en-US" dirty="0" smtClean="0">
                <a:latin typeface="Comic Sans MS" pitchFamily="66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The Respiratory system consist of </a:t>
            </a:r>
          </a:p>
          <a:p>
            <a:pPr marL="571500" indent="-571500">
              <a:buNone/>
            </a:pP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	I. Structurally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	1. The upper respiratory system</a:t>
            </a:r>
            <a:endParaRPr lang="en-US" sz="2400" dirty="0" smtClean="0">
              <a:latin typeface="Comic Sans MS" pitchFamily="66" charset="0"/>
            </a:endParaRPr>
          </a:p>
          <a:p>
            <a:pPr marL="1195388" indent="-1195388">
              <a:buNone/>
            </a:pPr>
            <a:r>
              <a:rPr lang="en-US" sz="2400" dirty="0" smtClean="0">
                <a:latin typeface="Comic Sans MS" pitchFamily="66" charset="0"/>
              </a:rPr>
              <a:t>	</a:t>
            </a:r>
            <a:r>
              <a:rPr lang="en-US" sz="2800" dirty="0" smtClean="0">
                <a:latin typeface="Comic Sans MS" pitchFamily="66" charset="0"/>
              </a:rPr>
              <a:t>a. Nose</a:t>
            </a:r>
          </a:p>
          <a:p>
            <a:pPr marL="1195388" indent="-1195388">
              <a:buNone/>
            </a:pPr>
            <a:r>
              <a:rPr lang="en-US" sz="2800" dirty="0" smtClean="0">
                <a:latin typeface="Comic Sans MS" pitchFamily="66" charset="0"/>
              </a:rPr>
              <a:t>	b. Pharynx ( throat)</a:t>
            </a:r>
          </a:p>
          <a:p>
            <a:pPr marL="1195388" indent="-1195388">
              <a:buNone/>
            </a:pPr>
            <a:endParaRPr lang="en-US" sz="24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400" dirty="0" smtClean="0">
                <a:latin typeface="Comic Sans MS" pitchFamily="66" charset="0"/>
              </a:rPr>
              <a:t>		2. </a:t>
            </a:r>
            <a:r>
              <a:rPr lang="en-US" sz="2800" dirty="0" smtClean="0">
                <a:latin typeface="Comic Sans MS" pitchFamily="66" charset="0"/>
              </a:rPr>
              <a:t>The lower respiratory system</a:t>
            </a:r>
          </a:p>
          <a:p>
            <a:pPr marL="1195388" indent="-1195388">
              <a:buNone/>
            </a:pPr>
            <a:r>
              <a:rPr lang="en-US" sz="2800" dirty="0" smtClean="0">
                <a:latin typeface="Comic Sans MS" pitchFamily="66" charset="0"/>
              </a:rPr>
              <a:t>	a. Larynx</a:t>
            </a:r>
          </a:p>
          <a:p>
            <a:pPr marL="1195388" indent="-1195388">
              <a:buNone/>
            </a:pPr>
            <a:r>
              <a:rPr lang="en-US" sz="2800" dirty="0" smtClean="0">
                <a:latin typeface="Comic Sans MS" pitchFamily="66" charset="0"/>
              </a:rPr>
              <a:t>	b.Trachea</a:t>
            </a:r>
          </a:p>
          <a:p>
            <a:pPr marL="1195388" indent="-1195388">
              <a:buNone/>
            </a:pPr>
            <a:r>
              <a:rPr lang="en-US" sz="2800" dirty="0" smtClean="0">
                <a:latin typeface="Comic Sans MS" pitchFamily="66" charset="0"/>
              </a:rPr>
              <a:t>	c. Bronchi</a:t>
            </a:r>
          </a:p>
          <a:p>
            <a:pPr marL="1195388" indent="-1195388">
              <a:buNone/>
            </a:pPr>
            <a:r>
              <a:rPr lang="en-US" sz="2800" dirty="0" smtClean="0">
                <a:latin typeface="Comic Sans MS" pitchFamily="66" charset="0"/>
              </a:rPr>
              <a:t>	d. Lungs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553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LUNGS</a:t>
            </a:r>
          </a:p>
          <a:p>
            <a:pPr>
              <a:buFontTx/>
              <a:buChar char="-"/>
            </a:pPr>
            <a:r>
              <a:rPr lang="en-US" sz="2800" dirty="0" smtClean="0">
                <a:latin typeface="Comic Sans MS" pitchFamily="66" charset="0"/>
              </a:rPr>
              <a:t>a paired cone-shaped organs in the </a:t>
            </a:r>
            <a:r>
              <a:rPr lang="en-US" sz="2800" dirty="0" err="1" smtClean="0">
                <a:latin typeface="Comic Sans MS" pitchFamily="66" charset="0"/>
              </a:rPr>
              <a:t>toracic</a:t>
            </a:r>
            <a:r>
              <a:rPr lang="en-US" sz="2800" dirty="0" smtClean="0">
                <a:latin typeface="Comic Sans MS" pitchFamily="66" charset="0"/>
              </a:rPr>
              <a:t> cavity are separated from each other by the heart and other structures in the </a:t>
            </a:r>
            <a:r>
              <a:rPr lang="en-US" sz="2800" dirty="0" err="1" smtClean="0">
                <a:latin typeface="Comic Sans MS" pitchFamily="66" charset="0"/>
              </a:rPr>
              <a:t>mediastinum</a:t>
            </a:r>
            <a:endParaRPr lang="en-US" sz="2800" dirty="0" smtClean="0"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en-US" sz="2800" dirty="0" smtClean="0">
                <a:latin typeface="Comic Sans MS" pitchFamily="66" charset="0"/>
              </a:rPr>
              <a:t>Which divides the thoracic cavity into two anatomically distinct chambers.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Pleural membrane 	: enclose and protect each 				  lung 	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Parietal pleura	: the superficial layer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62600"/>
          </a:xfrm>
        </p:spPr>
        <p:txBody>
          <a:bodyPr/>
          <a:lstStyle/>
          <a:p>
            <a:pPr>
              <a:buNone/>
            </a:pPr>
            <a:r>
              <a:rPr lang="en-US" sz="2400" dirty="0" smtClean="0">
                <a:latin typeface="Comic Sans MS" pitchFamily="66" charset="0"/>
              </a:rPr>
              <a:t>Visceral pleura	: covers the lungs themselves</a:t>
            </a:r>
          </a:p>
          <a:p>
            <a:pPr>
              <a:buNone/>
            </a:pPr>
            <a:r>
              <a:rPr lang="en-US" sz="2400" dirty="0" smtClean="0">
                <a:latin typeface="Comic Sans MS" pitchFamily="66" charset="0"/>
              </a:rPr>
              <a:t>Pleural cavity 	: between the visceral and 				  parietal pleurae contains a small			 amount of lubricating fluid secreted 			  by the membranes -</a:t>
            </a:r>
            <a:r>
              <a:rPr lang="en-US" sz="2400" dirty="0" smtClean="0">
                <a:latin typeface="Comic Sans MS" pitchFamily="66" charset="0"/>
                <a:sym typeface="Wingdings" pitchFamily="2" charset="2"/>
              </a:rPr>
              <a:t> </a:t>
            </a:r>
          </a:p>
          <a:p>
            <a:pPr>
              <a:buNone/>
            </a:pPr>
            <a:r>
              <a:rPr lang="en-US" sz="2400" dirty="0" smtClean="0">
                <a:latin typeface="Comic Sans MS" pitchFamily="66" charset="0"/>
                <a:sym typeface="Wingdings" pitchFamily="2" charset="2"/>
              </a:rPr>
              <a:t>	- reduces friction between the membranes slide easily over one another during breathing. </a:t>
            </a:r>
          </a:p>
          <a:p>
            <a:r>
              <a:rPr lang="en-US" sz="2400" dirty="0" smtClean="0">
                <a:latin typeface="Comic Sans MS" pitchFamily="66" charset="0"/>
              </a:rPr>
              <a:t>- Causes the two membranes to adhere to one another just as a film of water causes two glass slide to stick together,-</a:t>
            </a:r>
            <a:r>
              <a:rPr lang="en-US" sz="2400" dirty="0" smtClean="0">
                <a:latin typeface="Comic Sans MS" pitchFamily="66" charset="0"/>
                <a:sym typeface="Wingdings" pitchFamily="2" charset="2"/>
              </a:rPr>
              <a:t> surface tension. </a:t>
            </a:r>
            <a:endParaRPr lang="en-US" sz="24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7239000" cy="6074736"/>
          </a:xfrm>
        </p:spPr>
        <p:txBody>
          <a:bodyPr/>
          <a:lstStyle/>
          <a:p>
            <a:pPr>
              <a:buNone/>
            </a:pPr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Pleurisy/ </a:t>
            </a:r>
            <a:r>
              <a:rPr lang="en-US" sz="2800" dirty="0" err="1" smtClean="0">
                <a:latin typeface="Comic Sans MS" pitchFamily="66" charset="0"/>
              </a:rPr>
              <a:t>pleuritis</a:t>
            </a:r>
            <a:r>
              <a:rPr lang="en-US" sz="2800" dirty="0" smtClean="0">
                <a:latin typeface="Comic Sans MS" pitchFamily="66" charset="0"/>
              </a:rPr>
              <a:t> : inflammation of the pleural membrane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Pleural effusion    : excess fluid accumulates in the pleural space </a:t>
            </a:r>
          </a:p>
          <a:p>
            <a:endParaRPr lang="en-US" sz="2800" dirty="0" smtClean="0">
              <a:latin typeface="Comic Sans MS" pitchFamily="66" charset="0"/>
            </a:endParaRPr>
          </a:p>
          <a:p>
            <a:r>
              <a:rPr lang="en-US" sz="2800" dirty="0" smtClean="0">
                <a:latin typeface="Comic Sans MS" pitchFamily="66" charset="0"/>
              </a:rPr>
              <a:t>The </a:t>
            </a:r>
            <a:r>
              <a:rPr lang="en-US" sz="2800" b="1" dirty="0" smtClean="0">
                <a:latin typeface="Comic Sans MS" pitchFamily="66" charset="0"/>
              </a:rPr>
              <a:t>DIAPHRAGM</a:t>
            </a:r>
            <a:r>
              <a:rPr lang="en-US" sz="2800" dirty="0" smtClean="0">
                <a:latin typeface="Comic Sans MS" pitchFamily="66" charset="0"/>
              </a:rPr>
              <a:t> is the strong wall of muscle that separates the chest cavity from the abdominal cavity. By moving downward, it creates suction to draw in air and expand the lungs.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ALVEOLI</a:t>
            </a:r>
          </a:p>
          <a:p>
            <a:pPr>
              <a:buNone/>
            </a:pPr>
            <a:r>
              <a:rPr lang="en-US" sz="2400" dirty="0" smtClean="0">
                <a:latin typeface="Comic Sans MS" pitchFamily="66" charset="0"/>
              </a:rPr>
              <a:t>: the exchange of O2 and CO2 between the air spaces in the lungs and the blood takes place by diffusion across the alveolar and capillary walls </a:t>
            </a:r>
          </a:p>
          <a:p>
            <a:pPr>
              <a:buNone/>
            </a:pPr>
            <a:r>
              <a:rPr lang="en-US" sz="2400" dirty="0" smtClean="0">
                <a:latin typeface="Comic Sans MS" pitchFamily="66" charset="0"/>
              </a:rPr>
              <a:t>The lungs contain 300 million alveoli, surface area 70 m</a:t>
            </a:r>
            <a:r>
              <a:rPr lang="en-US" sz="2400" baseline="30000" dirty="0" smtClean="0">
                <a:latin typeface="Comic Sans MS" pitchFamily="66" charset="0"/>
              </a:rPr>
              <a:t>2</a:t>
            </a:r>
          </a:p>
          <a:p>
            <a:pPr>
              <a:buNone/>
            </a:pPr>
            <a:endParaRPr lang="en-US" sz="2400" baseline="300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400" dirty="0" smtClean="0">
                <a:latin typeface="Comic Sans MS" pitchFamily="66" charset="0"/>
              </a:rPr>
              <a:t>The walls of alveoli consist of two types of alveolar epithelial </a:t>
            </a:r>
          </a:p>
          <a:p>
            <a:pPr>
              <a:buNone/>
            </a:pPr>
            <a:r>
              <a:rPr lang="en-US" sz="2400" dirty="0" smtClean="0">
                <a:latin typeface="Comic Sans MS" pitchFamily="66" charset="0"/>
              </a:rPr>
              <a:t>1. Type I alveolar cells  : the main sites of gas exchange </a:t>
            </a:r>
          </a:p>
          <a:p>
            <a:pPr>
              <a:buNone/>
            </a:pPr>
            <a:r>
              <a:rPr lang="en-US" sz="2400" dirty="0" smtClean="0">
                <a:latin typeface="Comic Sans MS" pitchFamily="66" charset="0"/>
              </a:rPr>
              <a:t>2. Type II  alveolar cells : secrete alveolar fluid   </a:t>
            </a:r>
          </a:p>
          <a:p>
            <a:pPr>
              <a:buNone/>
            </a:pPr>
            <a:r>
              <a:rPr lang="en-US" sz="2400" dirty="0" smtClean="0">
                <a:latin typeface="Comic Sans MS" pitchFamily="66" charset="0"/>
              </a:rPr>
              <a:t>     (surfactant: a complex mixture of phospholipids and  </a:t>
            </a:r>
          </a:p>
          <a:p>
            <a:pPr>
              <a:buNone/>
            </a:pPr>
            <a:r>
              <a:rPr lang="en-US" sz="2400" dirty="0" smtClean="0">
                <a:latin typeface="Comic Sans MS" pitchFamily="66" charset="0"/>
              </a:rPr>
              <a:t>	   lipoprotein--</a:t>
            </a:r>
            <a:r>
              <a:rPr lang="en-US" sz="2400" dirty="0" smtClean="0">
                <a:latin typeface="Comic Sans MS" pitchFamily="66" charset="0"/>
                <a:sym typeface="Wingdings" pitchFamily="2" charset="2"/>
              </a:rPr>
              <a:t> </a:t>
            </a:r>
            <a:r>
              <a:rPr lang="en-US" sz="2400" dirty="0" smtClean="0">
                <a:latin typeface="Comic Sans MS" pitchFamily="66" charset="0"/>
              </a:rPr>
              <a:t> lowers the surface tension of </a:t>
            </a:r>
          </a:p>
          <a:p>
            <a:pPr>
              <a:buNone/>
            </a:pPr>
            <a:r>
              <a:rPr lang="en-US" sz="2400" dirty="0" smtClean="0">
                <a:latin typeface="Comic Sans MS" pitchFamily="66" charset="0"/>
              </a:rPr>
              <a:t>	   alveolar fluid , which reduces the tendency of alveoli </a:t>
            </a:r>
          </a:p>
          <a:p>
            <a:pPr>
              <a:buNone/>
            </a:pPr>
            <a:r>
              <a:rPr lang="en-US" sz="2400" dirty="0" smtClean="0">
                <a:latin typeface="Comic Sans MS" pitchFamily="66" charset="0"/>
              </a:rPr>
              <a:t>	   to collapse ) </a:t>
            </a:r>
          </a:p>
          <a:p>
            <a:pPr>
              <a:buNone/>
            </a:pPr>
            <a:endParaRPr lang="en-US" sz="2800" baseline="30000" dirty="0" smtClean="0">
              <a:latin typeface="Comic Sans MS" pitchFamily="66" charset="0"/>
            </a:endParaRPr>
          </a:p>
          <a:p>
            <a:pPr>
              <a:buNone/>
            </a:pPr>
            <a:endParaRPr lang="en-US" sz="2800" baseline="30000" dirty="0" smtClean="0">
              <a:latin typeface="Comic Sans MS" pitchFamily="66" charset="0"/>
            </a:endParaRPr>
          </a:p>
          <a:p>
            <a:pPr>
              <a:buNone/>
            </a:pPr>
            <a:endParaRPr lang="en-US" sz="2800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998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The respiratory membrane consists of four layers </a:t>
            </a:r>
          </a:p>
          <a:p>
            <a:pPr marL="457200" indent="-457200">
              <a:buNone/>
            </a:pPr>
            <a:r>
              <a:rPr lang="en-US" sz="2800" dirty="0" smtClean="0">
                <a:latin typeface="Comic Sans MS" pitchFamily="66" charset="0"/>
              </a:rPr>
              <a:t>1. A layer of type I and type II alveolar cells and associated alveolar macrophages that constitutes the alveolar wall</a:t>
            </a:r>
          </a:p>
          <a:p>
            <a:pPr marL="457200" indent="-457200">
              <a:buNone/>
            </a:pPr>
            <a:r>
              <a:rPr lang="en-US" sz="2800" dirty="0" smtClean="0">
                <a:latin typeface="Comic Sans MS" pitchFamily="66" charset="0"/>
              </a:rPr>
              <a:t>2. An epithelial basement membrane underlying the alveolar wall</a:t>
            </a:r>
          </a:p>
          <a:p>
            <a:pPr marL="457200" indent="-457200">
              <a:buNone/>
            </a:pPr>
            <a:r>
              <a:rPr lang="en-US" sz="2800" dirty="0" smtClean="0">
                <a:latin typeface="Comic Sans MS" pitchFamily="66" charset="0"/>
              </a:rPr>
              <a:t>3. A capillary basement membrane that is often fused to the epithelial basement membrane</a:t>
            </a:r>
          </a:p>
          <a:p>
            <a:pPr marL="457200" indent="-457200">
              <a:buNone/>
            </a:pPr>
            <a:r>
              <a:rPr lang="en-US" sz="2800" dirty="0" smtClean="0">
                <a:latin typeface="Comic Sans MS" pitchFamily="66" charset="0"/>
              </a:rPr>
              <a:t>4. The capillary endothelium</a:t>
            </a:r>
          </a:p>
          <a:p>
            <a:endParaRPr lang="en-US" sz="2400" dirty="0" smtClean="0">
              <a:latin typeface="Comic Sans MS" pitchFamily="66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7239000" cy="6074736"/>
          </a:xfrm>
        </p:spPr>
        <p:txBody>
          <a:bodyPr/>
          <a:lstStyle/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The </a:t>
            </a:r>
            <a:r>
              <a:rPr lang="en-US" sz="2800" b="1" dirty="0" smtClean="0">
                <a:latin typeface="Comic Sans MS" pitchFamily="66" charset="0"/>
              </a:rPr>
              <a:t>ALVEOLI</a:t>
            </a:r>
            <a:r>
              <a:rPr lang="en-US" sz="2800" dirty="0" smtClean="0">
                <a:latin typeface="Comic Sans MS" pitchFamily="66" charset="0"/>
              </a:rPr>
              <a:t> are the very small air sacs that are the destination of air breathed in.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The </a:t>
            </a:r>
            <a:r>
              <a:rPr lang="en-US" sz="2800" b="1" dirty="0" smtClean="0">
                <a:latin typeface="Comic Sans MS" pitchFamily="66" charset="0"/>
              </a:rPr>
              <a:t>CAPILLARIES</a:t>
            </a:r>
            <a:r>
              <a:rPr lang="en-US" sz="2800" dirty="0" smtClean="0">
                <a:latin typeface="Comic Sans MS" pitchFamily="66" charset="0"/>
              </a:rPr>
              <a:t> are blood vessels that are imbedded in the walls of the alveoli. Blood passes through the capillaries, brought to them by the </a:t>
            </a:r>
            <a:r>
              <a:rPr lang="en-US" sz="2800" b="1" dirty="0" smtClean="0">
                <a:latin typeface="Comic Sans MS" pitchFamily="66" charset="0"/>
              </a:rPr>
              <a:t>PULMONARY ARTERY</a:t>
            </a:r>
            <a:r>
              <a:rPr lang="en-US" sz="2800" dirty="0" smtClean="0">
                <a:latin typeface="Comic Sans MS" pitchFamily="66" charset="0"/>
              </a:rPr>
              <a:t> and taken away by the </a:t>
            </a:r>
            <a:r>
              <a:rPr lang="en-US" sz="2800" b="1" dirty="0" smtClean="0">
                <a:latin typeface="Comic Sans MS" pitchFamily="66" charset="0"/>
              </a:rPr>
              <a:t>PULMONARY VEIN</a:t>
            </a:r>
            <a:r>
              <a:rPr lang="en-US" sz="2800" dirty="0" smtClean="0">
                <a:latin typeface="Comic Sans MS" pitchFamily="66" charset="0"/>
              </a:rPr>
              <a:t>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3000" b="1" i="1" dirty="0" smtClean="0">
                <a:latin typeface="Comic Sans MS" pitchFamily="66" charset="0"/>
              </a:rPr>
              <a:t>Blood supply to the lungs</a:t>
            </a:r>
          </a:p>
          <a:p>
            <a:pPr>
              <a:buNone/>
            </a:pPr>
            <a:endParaRPr lang="en-US" sz="30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3000" dirty="0" smtClean="0">
                <a:latin typeface="Comic Sans MS" pitchFamily="66" charset="0"/>
              </a:rPr>
              <a:t>The lungs receive blood via :</a:t>
            </a:r>
          </a:p>
          <a:p>
            <a:pPr>
              <a:buFontTx/>
              <a:buChar char="-"/>
            </a:pPr>
            <a:r>
              <a:rPr lang="en-US" sz="3000" dirty="0" smtClean="0">
                <a:latin typeface="Comic Sans MS" pitchFamily="66" charset="0"/>
              </a:rPr>
              <a:t>Pulmonary arteries and bronchial arteries</a:t>
            </a:r>
          </a:p>
          <a:p>
            <a:pPr>
              <a:buNone/>
            </a:pPr>
            <a:endParaRPr lang="en-US" sz="3000" dirty="0" smtClean="0"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en-US" sz="3000" dirty="0" smtClean="0">
                <a:latin typeface="Comic Sans MS" pitchFamily="66" charset="0"/>
              </a:rPr>
              <a:t>Deoxygenated blood passes through the pulmonary trunk( left pulmonary  artery -</a:t>
            </a:r>
            <a:r>
              <a:rPr lang="en-US" sz="3000" dirty="0" smtClean="0">
                <a:latin typeface="Comic Sans MS" pitchFamily="66" charset="0"/>
                <a:sym typeface="Wingdings" pitchFamily="2" charset="2"/>
              </a:rPr>
              <a:t> enter the left lung and right pulmonary artery - enter the right lung)</a:t>
            </a:r>
          </a:p>
          <a:p>
            <a:pPr>
              <a:buFontTx/>
              <a:buChar char="-"/>
            </a:pPr>
            <a:endParaRPr lang="en-US" sz="3000" dirty="0" smtClean="0">
              <a:latin typeface="Comic Sans MS" pitchFamily="66" charset="0"/>
              <a:sym typeface="Wingdings" pitchFamily="2" charset="2"/>
            </a:endParaRPr>
          </a:p>
          <a:p>
            <a:pPr>
              <a:buFontTx/>
              <a:buChar char="-"/>
            </a:pPr>
            <a:r>
              <a:rPr lang="en-US" sz="3000" dirty="0" smtClean="0">
                <a:latin typeface="Comic Sans MS" pitchFamily="66" charset="0"/>
                <a:sym typeface="Wingdings" pitchFamily="2" charset="2"/>
              </a:rPr>
              <a:t>Pulmonary arteries carry deoxygenated blood</a:t>
            </a:r>
          </a:p>
          <a:p>
            <a:pPr>
              <a:buFontTx/>
              <a:buChar char="-"/>
            </a:pPr>
            <a:endParaRPr lang="en-US" sz="3000" dirty="0" smtClean="0">
              <a:latin typeface="Comic Sans MS" pitchFamily="66" charset="0"/>
              <a:sym typeface="Wingdings" pitchFamily="2" charset="2"/>
            </a:endParaRPr>
          </a:p>
          <a:p>
            <a:pPr>
              <a:buNone/>
            </a:pPr>
            <a:r>
              <a:rPr lang="en-US" sz="3000" dirty="0" smtClean="0">
                <a:latin typeface="Comic Sans MS" pitchFamily="66" charset="0"/>
                <a:sym typeface="Wingdings" pitchFamily="2" charset="2"/>
              </a:rPr>
              <a:t>-</a:t>
            </a:r>
            <a:endParaRPr lang="en-US" sz="3000" dirty="0" smtClean="0">
              <a:latin typeface="Comic Sans MS" pitchFamily="66" charset="0"/>
            </a:endParaRPr>
          </a:p>
          <a:p>
            <a:pPr>
              <a:buNone/>
            </a:pPr>
            <a:endParaRPr lang="en-US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7239000" cy="6227136"/>
          </a:xfrm>
        </p:spPr>
        <p:txBody>
          <a:bodyPr>
            <a:normAutofit/>
          </a:bodyPr>
          <a:lstStyle/>
          <a:p>
            <a:endParaRPr lang="en-US" sz="2400" dirty="0" smtClean="0">
              <a:latin typeface="Comic Sans MS" pitchFamily="66" charset="0"/>
            </a:endParaRPr>
          </a:p>
          <a:p>
            <a:r>
              <a:rPr lang="en-US" sz="2400" dirty="0" smtClean="0">
                <a:latin typeface="Comic Sans MS" pitchFamily="66" charset="0"/>
                <a:sym typeface="Wingdings" pitchFamily="2" charset="2"/>
              </a:rPr>
              <a:t>Return of the oxygenated blood to the heart by way of the four pulmonary veins, which drain into the left  atrium</a:t>
            </a:r>
          </a:p>
          <a:p>
            <a:pPr>
              <a:buNone/>
            </a:pPr>
            <a:endParaRPr lang="en-US" sz="2400" dirty="0" smtClean="0">
              <a:latin typeface="Comic Sans MS" pitchFamily="66" charset="0"/>
            </a:endParaRPr>
          </a:p>
          <a:p>
            <a:r>
              <a:rPr lang="en-US" sz="2400" dirty="0" smtClean="0">
                <a:latin typeface="Comic Sans MS" pitchFamily="66" charset="0"/>
              </a:rPr>
              <a:t>Bronchial arteries</a:t>
            </a:r>
          </a:p>
          <a:p>
            <a:pPr>
              <a:buNone/>
            </a:pPr>
            <a:r>
              <a:rPr lang="en-US" sz="2400" dirty="0" smtClean="0">
                <a:latin typeface="Comic Sans MS" pitchFamily="66" charset="0"/>
              </a:rPr>
              <a:t>	deliver  oxygenated blood to the lungs</a:t>
            </a:r>
            <a:endParaRPr lang="en-US" sz="24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96200" cy="868362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  <a:latin typeface="Comic Sans MS" pitchFamily="66" charset="0"/>
              </a:rPr>
              <a:t>2. PULMONARY VENTILATION </a:t>
            </a:r>
            <a:endParaRPr lang="en-US" sz="3600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Respiration : the process of gas exchange in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                  the body </a:t>
            </a:r>
          </a:p>
          <a:p>
            <a:pPr marL="457200" indent="-457200">
              <a:buNone/>
            </a:pPr>
            <a:r>
              <a:rPr lang="en-US" sz="2800" dirty="0" smtClean="0">
                <a:latin typeface="Comic Sans MS" pitchFamily="66" charset="0"/>
              </a:rPr>
              <a:t>1. Pulmonary ventilation / breathing </a:t>
            </a:r>
          </a:p>
          <a:p>
            <a:pPr marL="457200" indent="-457200">
              <a:buNone/>
            </a:pPr>
            <a:r>
              <a:rPr lang="en-US" sz="2800" dirty="0" smtClean="0">
                <a:latin typeface="Comic Sans MS" pitchFamily="66" charset="0"/>
              </a:rPr>
              <a:t>	the inhalation and exhalation of air between the atmosphere and the alveoli of the lungs</a:t>
            </a:r>
          </a:p>
          <a:p>
            <a:pPr marL="457200" indent="-457200">
              <a:buNone/>
            </a:pPr>
            <a:endParaRPr lang="en-US" sz="2800" dirty="0" smtClean="0">
              <a:latin typeface="Comic Sans MS" pitchFamily="66" charset="0"/>
            </a:endParaRPr>
          </a:p>
          <a:p>
            <a:pPr marL="457200" indent="-457200">
              <a:buNone/>
            </a:pPr>
            <a:r>
              <a:rPr lang="en-US" sz="2800" dirty="0" smtClean="0">
                <a:latin typeface="Comic Sans MS" pitchFamily="66" charset="0"/>
              </a:rPr>
              <a:t>2. External respiration : the exchange of gases between the alveoli and the blood in pulmonary capillaries across the respiratory membrane –--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</a:t>
            </a:r>
            <a:r>
              <a:rPr lang="en-US" sz="2800" dirty="0" smtClean="0">
                <a:latin typeface="Comic Sans MS" pitchFamily="66" charset="0"/>
              </a:rPr>
              <a:t>pulmonary capillary blood gains O2 and loses CO2</a:t>
            </a:r>
          </a:p>
          <a:p>
            <a:pPr marL="457200" indent="-457200">
              <a:buNone/>
            </a:pPr>
            <a:r>
              <a:rPr lang="en-US" sz="2800" dirty="0" smtClean="0">
                <a:latin typeface="Comic Sans MS" pitchFamily="66" charset="0"/>
              </a:rPr>
              <a:t>    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7451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3. Internal respiration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The exchange of gas between blood in systemic capillaries and tissue cell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 --- the blood loses O2 and gains CO2</a:t>
            </a:r>
          </a:p>
          <a:p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Factors Affecting Pulmonary Ventilation</a:t>
            </a:r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* Air pressure differences during inhalation and exhalation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* Surface tensions of alveolar fluid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* Compliance of the lungs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* Airway resistance  </a:t>
            </a:r>
            <a:endParaRPr lang="en-US" sz="2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II. Functionally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1. The conducting zone</a:t>
            </a:r>
          </a:p>
          <a:p>
            <a:pPr marL="1195388" indent="-1195388">
              <a:buNone/>
            </a:pPr>
            <a:r>
              <a:rPr lang="en-US" sz="2400" dirty="0" smtClean="0">
                <a:latin typeface="Comic Sans MS" pitchFamily="66" charset="0"/>
              </a:rPr>
              <a:t>	a . nose</a:t>
            </a:r>
          </a:p>
          <a:p>
            <a:pPr marL="1195388" indent="-1195388">
              <a:buNone/>
            </a:pPr>
            <a:r>
              <a:rPr lang="en-US" sz="2400" dirty="0" smtClean="0">
                <a:latin typeface="Comic Sans MS" pitchFamily="66" charset="0"/>
              </a:rPr>
              <a:t>	b. pharynx ( throat)</a:t>
            </a:r>
          </a:p>
          <a:p>
            <a:pPr marL="1195388" indent="-1195388">
              <a:buNone/>
            </a:pPr>
            <a:r>
              <a:rPr lang="en-US" sz="2400" dirty="0" smtClean="0">
                <a:latin typeface="Comic Sans MS" pitchFamily="66" charset="0"/>
              </a:rPr>
              <a:t>	c. larynx</a:t>
            </a:r>
          </a:p>
          <a:p>
            <a:pPr marL="1195388" indent="-1195388">
              <a:buNone/>
            </a:pPr>
            <a:r>
              <a:rPr lang="en-US" sz="2400" dirty="0" smtClean="0">
                <a:latin typeface="Comic Sans MS" pitchFamily="66" charset="0"/>
              </a:rPr>
              <a:t>	d. trachea</a:t>
            </a:r>
          </a:p>
          <a:p>
            <a:pPr marL="1195388" indent="-1195388">
              <a:buNone/>
            </a:pPr>
            <a:r>
              <a:rPr lang="en-US" sz="2400" dirty="0" smtClean="0">
                <a:latin typeface="Comic Sans MS" pitchFamily="66" charset="0"/>
              </a:rPr>
              <a:t>	e. bronchi</a:t>
            </a:r>
          </a:p>
          <a:p>
            <a:pPr marL="1195388" indent="-1195388">
              <a:buNone/>
            </a:pPr>
            <a:r>
              <a:rPr lang="en-US" sz="2400" dirty="0" smtClean="0">
                <a:latin typeface="Comic Sans MS" pitchFamily="66" charset="0"/>
              </a:rPr>
              <a:t>	f. bronchioles and terminal bronchioles</a:t>
            </a:r>
          </a:p>
          <a:p>
            <a:pPr marL="1195388" indent="-1195388">
              <a:buNone/>
            </a:pPr>
            <a:r>
              <a:rPr lang="en-US" sz="2400" dirty="0" smtClean="0">
                <a:latin typeface="Comic Sans MS" pitchFamily="66" charset="0"/>
              </a:rPr>
              <a:t>--</a:t>
            </a:r>
            <a:r>
              <a:rPr lang="en-US" sz="2400" dirty="0" smtClean="0">
                <a:latin typeface="Comic Sans MS" pitchFamily="66" charset="0"/>
                <a:sym typeface="Wingdings" pitchFamily="2" charset="2"/>
              </a:rPr>
              <a:t> filter, warm, moisten air and conduct it into </a:t>
            </a:r>
          </a:p>
          <a:p>
            <a:pPr marL="1195388" indent="-1195388">
              <a:buNone/>
            </a:pPr>
            <a:r>
              <a:rPr lang="en-US" sz="2400" dirty="0" smtClean="0">
                <a:latin typeface="Comic Sans MS" pitchFamily="66" charset="0"/>
                <a:sym typeface="Wingdings" pitchFamily="2" charset="2"/>
              </a:rPr>
              <a:t>       the lungs</a:t>
            </a:r>
            <a:endParaRPr lang="en-US" sz="2400" dirty="0" smtClean="0">
              <a:latin typeface="Comic Sans MS" pitchFamily="66" charset="0"/>
            </a:endParaRPr>
          </a:p>
          <a:p>
            <a:pPr marL="1195388" indent="-1195388">
              <a:buNone/>
            </a:pPr>
            <a:r>
              <a:rPr lang="en-US" sz="2800" dirty="0" smtClean="0">
                <a:latin typeface="Comic Sans MS" pitchFamily="66" charset="0"/>
              </a:rPr>
              <a:t>    </a:t>
            </a:r>
            <a:endParaRPr lang="en-US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"/>
            <a:ext cx="8229600" cy="59737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sz="2400" dirty="0" smtClean="0">
              <a:solidFill>
                <a:srgbClr val="00B05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en-US" sz="2800" b="1" dirty="0" smtClean="0">
                <a:solidFill>
                  <a:srgbClr val="00B050"/>
                </a:solidFill>
                <a:latin typeface="Comic Sans MS" pitchFamily="66" charset="0"/>
              </a:rPr>
              <a:t>Pressure Changes During Pulmonary Ventilation </a:t>
            </a:r>
          </a:p>
          <a:p>
            <a:pPr>
              <a:buNone/>
            </a:pPr>
            <a:endParaRPr lang="en-US" sz="2800" dirty="0" smtClean="0">
              <a:solidFill>
                <a:srgbClr val="00B05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en-US" sz="2800" b="1" dirty="0" smtClean="0">
                <a:latin typeface="Comic Sans MS" pitchFamily="66" charset="0"/>
              </a:rPr>
              <a:t>Inhalation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Just before each inhalation,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the air pressure inside the lungs is equal to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the air pressure of the </a:t>
            </a:r>
            <a:r>
              <a:rPr lang="en-US" sz="2800" dirty="0" err="1" smtClean="0">
                <a:latin typeface="Comic Sans MS" pitchFamily="66" charset="0"/>
              </a:rPr>
              <a:t>atm</a:t>
            </a:r>
            <a:r>
              <a:rPr lang="en-US" sz="2800" dirty="0" smtClean="0">
                <a:latin typeface="Comic Sans MS" pitchFamily="66" charset="0"/>
              </a:rPr>
              <a:t> --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 + 760 mmHg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( 1 </a:t>
            </a:r>
            <a:r>
              <a:rPr lang="en-US" sz="2800" dirty="0" err="1" smtClean="0">
                <a:latin typeface="Comic Sans MS" pitchFamily="66" charset="0"/>
                <a:sym typeface="Wingdings" pitchFamily="2" charset="2"/>
              </a:rPr>
              <a:t>atm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)</a:t>
            </a:r>
          </a:p>
          <a:p>
            <a:pPr>
              <a:buNone/>
            </a:pPr>
            <a:endParaRPr lang="en-US" sz="2800" dirty="0" smtClean="0">
              <a:latin typeface="Comic Sans MS" pitchFamily="66" charset="0"/>
              <a:sym typeface="Wingdings" pitchFamily="2" charset="2"/>
            </a:endParaRP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For air to flow into the lungs-- the pressure inside the alveoli must become lower than the </a:t>
            </a:r>
            <a:r>
              <a:rPr lang="en-US" sz="2800" dirty="0" err="1" smtClean="0">
                <a:latin typeface="Comic Sans MS" pitchFamily="66" charset="0"/>
                <a:sym typeface="Wingdings" pitchFamily="2" charset="2"/>
              </a:rPr>
              <a:t>atm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 pressure ---- by increasing the volume of the lungs.</a:t>
            </a:r>
          </a:p>
          <a:p>
            <a:endParaRPr lang="en-US" dirty="0" smtClean="0">
              <a:latin typeface="Comic Sans MS" pitchFamily="66" charset="0"/>
              <a:sym typeface="Wingdings" pitchFamily="2" charset="2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7451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b="1" i="1" dirty="0" smtClean="0">
                <a:latin typeface="Comic Sans MS" pitchFamily="66" charset="0"/>
                <a:sym typeface="Wingdings" pitchFamily="2" charset="2"/>
              </a:rPr>
              <a:t>Boyle’s law :</a:t>
            </a:r>
            <a:r>
              <a:rPr lang="en-US" sz="2800" b="1" dirty="0" smtClean="0">
                <a:latin typeface="Comic Sans MS" pitchFamily="66" charset="0"/>
                <a:sym typeface="Wingdings" pitchFamily="2" charset="2"/>
              </a:rPr>
              <a:t> 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inverse relationship between 			     volume and pressure</a:t>
            </a:r>
          </a:p>
          <a:p>
            <a:pPr>
              <a:buNone/>
            </a:pPr>
            <a:endParaRPr lang="en-US" sz="2800" dirty="0" smtClean="0">
              <a:latin typeface="Comic Sans MS" pitchFamily="66" charset="0"/>
              <a:sym typeface="Wingdings" pitchFamily="2" charset="2"/>
            </a:endParaRP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The same number of molecules in half the volume produces twice the pressure </a:t>
            </a:r>
            <a:endParaRPr lang="en-US" sz="2800" i="1" dirty="0" smtClean="0">
              <a:latin typeface="Comic Sans MS" pitchFamily="66" charset="0"/>
              <a:sym typeface="Wingdings" pitchFamily="2" charset="2"/>
            </a:endParaRPr>
          </a:p>
          <a:p>
            <a:pPr>
              <a:buNone/>
            </a:pPr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The main muscle of inhalation is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- 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the diaphragm </a:t>
            </a:r>
            <a:r>
              <a:rPr lang="en-US" sz="2800" dirty="0" smtClean="0">
                <a:latin typeface="Comic Sans MS" pitchFamily="66" charset="0"/>
              </a:rPr>
              <a:t>(the most important muscle )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- 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external intercostals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       contraction of the external intercostals is responsible for about 25 % of the air enters the lungs during normal quiet breathing. </a:t>
            </a:r>
          </a:p>
          <a:p>
            <a:pPr>
              <a:buNone/>
            </a:pPr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229600" cy="5821363"/>
          </a:xfrm>
        </p:spPr>
        <p:txBody>
          <a:bodyPr/>
          <a:lstStyle/>
          <a:p>
            <a:pPr>
              <a:buNone/>
            </a:pPr>
            <a:endParaRPr lang="en-US" sz="24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During normal quiet breathing</a:t>
            </a:r>
            <a:r>
              <a:rPr lang="en-US" sz="2800" b="1" dirty="0" smtClean="0">
                <a:latin typeface="Comic Sans MS" pitchFamily="66" charset="0"/>
              </a:rPr>
              <a:t>.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The diaphragm descends about 1 cm producing a pressure difference of 1-3 mm Hg and the inhalation   about 500 ml of air </a:t>
            </a:r>
          </a:p>
          <a:p>
            <a:pPr>
              <a:buNone/>
            </a:pPr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In strenuous breathing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Diaphragm descend 10 cm --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 produces a pressure difference of 100 mmHg and the inhalation 0f 2-3 liters of air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Contraction of the diaphragm is responsible for about 75 % of the air that enters the lungs </a:t>
            </a:r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96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3300" b="1" dirty="0" smtClean="0">
                <a:latin typeface="Comic Sans MS" pitchFamily="66" charset="0"/>
              </a:rPr>
              <a:t>Exhalation </a:t>
            </a:r>
            <a:r>
              <a:rPr lang="en-US" sz="3300" dirty="0" smtClean="0">
                <a:latin typeface="Comic Sans MS" pitchFamily="66" charset="0"/>
              </a:rPr>
              <a:t> : breathing out: expiration</a:t>
            </a:r>
          </a:p>
          <a:p>
            <a:pPr>
              <a:buNone/>
            </a:pPr>
            <a:endParaRPr lang="en-US" sz="3300" dirty="0" smtClean="0">
              <a:latin typeface="Comic Sans MS" pitchFamily="66" charset="0"/>
            </a:endParaRPr>
          </a:p>
          <a:p>
            <a:pPr>
              <a:buFont typeface="Arial" charset="0"/>
              <a:buChar char="•"/>
            </a:pPr>
            <a:r>
              <a:rPr lang="en-US" sz="3300" dirty="0" smtClean="0">
                <a:latin typeface="Comic Sans MS" pitchFamily="66" charset="0"/>
              </a:rPr>
              <a:t>The pressure in the lungs is greater than </a:t>
            </a:r>
          </a:p>
          <a:p>
            <a:pPr>
              <a:buNone/>
            </a:pPr>
            <a:r>
              <a:rPr lang="en-US" sz="3300" dirty="0" smtClean="0">
                <a:latin typeface="Comic Sans MS" pitchFamily="66" charset="0"/>
              </a:rPr>
              <a:t>	the pressure of the atmosphere</a:t>
            </a:r>
          </a:p>
          <a:p>
            <a:pPr>
              <a:buNone/>
            </a:pPr>
            <a:r>
              <a:rPr lang="en-US" sz="3300" dirty="0" smtClean="0">
                <a:latin typeface="Comic Sans MS" pitchFamily="66" charset="0"/>
              </a:rPr>
              <a:t>	Passive process because no muscular   </a:t>
            </a:r>
          </a:p>
          <a:p>
            <a:pPr>
              <a:buNone/>
            </a:pPr>
            <a:r>
              <a:rPr lang="en-US" sz="3300" dirty="0" smtClean="0">
                <a:latin typeface="Comic Sans MS" pitchFamily="66" charset="0"/>
              </a:rPr>
              <a:t>   contractions. </a:t>
            </a:r>
          </a:p>
          <a:p>
            <a:pPr>
              <a:buNone/>
            </a:pPr>
            <a:r>
              <a:rPr lang="en-US" sz="3300" dirty="0" smtClean="0">
                <a:latin typeface="Comic Sans MS" pitchFamily="66" charset="0"/>
              </a:rPr>
              <a:t>	</a:t>
            </a:r>
          </a:p>
          <a:p>
            <a:pPr>
              <a:buFont typeface="Arial" charset="0"/>
              <a:buChar char="•"/>
            </a:pPr>
            <a:r>
              <a:rPr lang="en-US" sz="3300" dirty="0" smtClean="0">
                <a:latin typeface="Comic Sans MS" pitchFamily="66" charset="0"/>
              </a:rPr>
              <a:t>Starts when the </a:t>
            </a:r>
            <a:r>
              <a:rPr lang="en-US" sz="3300" dirty="0" err="1" smtClean="0">
                <a:latin typeface="Comic Sans MS" pitchFamily="66" charset="0"/>
              </a:rPr>
              <a:t>inspiratory</a:t>
            </a:r>
            <a:r>
              <a:rPr lang="en-US" sz="3300" dirty="0" smtClean="0">
                <a:latin typeface="Comic Sans MS" pitchFamily="66" charset="0"/>
              </a:rPr>
              <a:t> muscles relax </a:t>
            </a:r>
          </a:p>
          <a:p>
            <a:pPr>
              <a:buFont typeface="Arial" charset="0"/>
              <a:buChar char="•"/>
            </a:pPr>
            <a:endParaRPr lang="en-US" sz="33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3300" dirty="0" smtClean="0">
                <a:latin typeface="Comic Sans MS" pitchFamily="66" charset="0"/>
              </a:rPr>
              <a:t>* Becomes active only during forceful breathing (exercise )--- muscle of exhalation – the abdominals and internal intercostals --</a:t>
            </a:r>
            <a:r>
              <a:rPr lang="en-US" sz="3300" dirty="0" smtClean="0">
                <a:latin typeface="Comic Sans MS" pitchFamily="66" charset="0"/>
                <a:sym typeface="Wingdings" pitchFamily="2" charset="2"/>
              </a:rPr>
              <a:t> </a:t>
            </a:r>
            <a:r>
              <a:rPr lang="en-US" sz="3300" dirty="0" smtClean="0">
                <a:latin typeface="Comic Sans MS" pitchFamily="66" charset="0"/>
              </a:rPr>
              <a:t>contract---</a:t>
            </a:r>
            <a:r>
              <a:rPr lang="en-US" sz="3300" dirty="0" smtClean="0">
                <a:latin typeface="Comic Sans MS" pitchFamily="66" charset="0"/>
                <a:sym typeface="Wingdings" pitchFamily="2" charset="2"/>
              </a:rPr>
              <a:t> </a:t>
            </a:r>
          </a:p>
          <a:p>
            <a:pPr>
              <a:buNone/>
            </a:pPr>
            <a:r>
              <a:rPr lang="en-US" sz="3300" dirty="0" smtClean="0">
                <a:latin typeface="Comic Sans MS" pitchFamily="66" charset="0"/>
                <a:sym typeface="Wingdings" pitchFamily="2" charset="2"/>
              </a:rPr>
              <a:t>   Pressure in the abdominal region &amp; thorax increases </a:t>
            </a:r>
            <a:endParaRPr lang="en-US" sz="3300" dirty="0" smtClean="0">
              <a:latin typeface="Comic Sans MS" pitchFamily="66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00B050"/>
                </a:solidFill>
                <a:latin typeface="Comic Sans MS" pitchFamily="66" charset="0"/>
              </a:rPr>
              <a:t>Surface tension of Alveolar Fluid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Surface tension  arises at all air-water interfaces because the polar water molecules are more strongly attracted to each other than they are to gas molecules in the air. </a:t>
            </a:r>
          </a:p>
          <a:p>
            <a:pPr>
              <a:buNone/>
            </a:pPr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During breathing,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-- surface tension must be overcome to expand the lungs during each inhalation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During exhalation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---surface tension also accounts for two-thirds of lung elastic recoil, which decreases the size of alveoli  </a:t>
            </a:r>
            <a:endParaRPr lang="en-US" sz="2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The </a:t>
            </a:r>
            <a:r>
              <a:rPr lang="en-US" sz="2800" b="1" dirty="0" err="1" smtClean="0">
                <a:solidFill>
                  <a:srgbClr val="FF0000"/>
                </a:solidFill>
                <a:latin typeface="Comic Sans MS" pitchFamily="66" charset="0"/>
              </a:rPr>
              <a:t>surfactan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- a mixture of phospholipids and lipoproteins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- present in alveolar fluid reduces its surface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   tension below the surface tension of pure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   water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- deficiency of surfactant in premature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   infants causes </a:t>
            </a:r>
            <a:r>
              <a:rPr lang="en-US" sz="2800" i="1" dirty="0" smtClean="0">
                <a:latin typeface="Comic Sans MS" pitchFamily="66" charset="0"/>
              </a:rPr>
              <a:t>respiratory distress </a:t>
            </a:r>
          </a:p>
          <a:p>
            <a:pPr>
              <a:buNone/>
            </a:pPr>
            <a:r>
              <a:rPr lang="en-US" sz="2800" i="1" dirty="0" smtClean="0">
                <a:latin typeface="Comic Sans MS" pitchFamily="66" charset="0"/>
              </a:rPr>
              <a:t>	   syndrome  </a:t>
            </a:r>
            <a:r>
              <a:rPr lang="en-US" sz="2800" dirty="0" smtClean="0">
                <a:latin typeface="Comic Sans MS" pitchFamily="66" charset="0"/>
              </a:rPr>
              <a:t>the alveoli do not remain open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   due to a lack of </a:t>
            </a:r>
            <a:r>
              <a:rPr lang="en-US" sz="2800" dirty="0" err="1" smtClean="0">
                <a:latin typeface="Comic Sans MS" pitchFamily="66" charset="0"/>
              </a:rPr>
              <a:t>surfactan</a:t>
            </a:r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- Administered directly into the lungs oxygen</a:t>
            </a:r>
          </a:p>
          <a:p>
            <a:pPr>
              <a:buFontTx/>
              <a:buChar char="-"/>
            </a:pPr>
            <a:endParaRPr lang="en-US" sz="2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7239000" cy="622713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Comic Sans MS" pitchFamily="66" charset="0"/>
              </a:rPr>
              <a:t>The surface </a:t>
            </a:r>
            <a:r>
              <a:rPr lang="en-US" sz="2800" dirty="0" err="1" smtClean="0">
                <a:latin typeface="Comic Sans MS" pitchFamily="66" charset="0"/>
              </a:rPr>
              <a:t>tention</a:t>
            </a:r>
            <a:r>
              <a:rPr lang="en-US" sz="2800" dirty="0" smtClean="0">
                <a:latin typeface="Comic Sans MS" pitchFamily="66" charset="0"/>
              </a:rPr>
              <a:t> of alveolar fluid is greatly increases-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 alveoli collapse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The condition is also more common in infants whose mother have DM, in male. </a:t>
            </a:r>
            <a:endParaRPr lang="en-US" sz="2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00B050"/>
                </a:solidFill>
                <a:latin typeface="Comic Sans MS" pitchFamily="66" charset="0"/>
              </a:rPr>
              <a:t>* Compliance of the lungs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Compliance refers to how much effort is required to stretch the lungs and chest wall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--- high compliance : the lungs and chest wall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			      expand easily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---low compliance   : resist expansion </a:t>
            </a:r>
          </a:p>
          <a:p>
            <a:pPr>
              <a:buNone/>
            </a:pPr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Two principle factors :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- elasticity and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- surface tension</a:t>
            </a:r>
          </a:p>
          <a:p>
            <a:pPr>
              <a:buNone/>
            </a:pPr>
            <a:endParaRPr lang="en-US" sz="2400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The lungs normally have high compliance and expand easily --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 because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   - elastic fibers in lung tissue are easily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	    stretched and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   - surfactant in alveolar fluid reduces surface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	   tension</a:t>
            </a:r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Decreased compliance is a common feature in pulmonary conditions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1. scar lung tissue ( TB)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2. cause lung tissue to become filled with fluid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3. produce a deficiency in surfactant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4. impede lung expansion in any way </a:t>
            </a:r>
            <a:endParaRPr lang="en-US" sz="2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00B050"/>
                </a:solidFill>
                <a:latin typeface="Comic Sans MS" pitchFamily="66" charset="0"/>
              </a:rPr>
              <a:t>Airway resistance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Depends of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- the pressure difference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- the resistance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- the degree of contraction or relaxation of smooth muscle in the wall of the airway </a:t>
            </a:r>
          </a:p>
          <a:p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During inhalation the lungs expand, the bronchioles enlarge because their walls are pulled outward in all direction. </a:t>
            </a:r>
          </a:p>
          <a:p>
            <a:endParaRPr lang="en-US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marL="1195388" indent="-1195388">
              <a:buNone/>
            </a:pPr>
            <a:r>
              <a:rPr lang="en-US" sz="2800" dirty="0" smtClean="0">
                <a:latin typeface="Comic Sans MS" pitchFamily="66" charset="0"/>
              </a:rPr>
              <a:t>2. The respiratory zone</a:t>
            </a:r>
          </a:p>
          <a:p>
            <a:pPr marL="1195388" indent="-1195388">
              <a:buNone/>
            </a:pPr>
            <a:r>
              <a:rPr lang="en-US" sz="2800" dirty="0" smtClean="0">
                <a:latin typeface="Comic Sans MS" pitchFamily="66" charset="0"/>
              </a:rPr>
              <a:t>     a. respiratory bronchioles </a:t>
            </a:r>
          </a:p>
          <a:p>
            <a:pPr marL="1195388" indent="-1195388">
              <a:buNone/>
            </a:pPr>
            <a:r>
              <a:rPr lang="en-US" sz="2800" dirty="0" smtClean="0">
                <a:latin typeface="Comic Sans MS" pitchFamily="66" charset="0"/>
              </a:rPr>
              <a:t>     b. alveolar ducts</a:t>
            </a:r>
          </a:p>
          <a:p>
            <a:pPr marL="1195388" indent="-1195388">
              <a:buNone/>
            </a:pPr>
            <a:r>
              <a:rPr lang="en-US" sz="2800" dirty="0" smtClean="0">
                <a:latin typeface="Comic Sans MS" pitchFamily="66" charset="0"/>
              </a:rPr>
              <a:t>     c. alveolar sacs</a:t>
            </a:r>
          </a:p>
          <a:p>
            <a:pPr marL="1195388" indent="-1195388">
              <a:buNone/>
            </a:pPr>
            <a:r>
              <a:rPr lang="en-US" sz="2800" dirty="0" smtClean="0">
                <a:latin typeface="Comic Sans MS" pitchFamily="66" charset="0"/>
              </a:rPr>
              <a:t>     d. alveoli</a:t>
            </a:r>
          </a:p>
          <a:p>
            <a:pPr marL="1195388" indent="-1195388">
              <a:buNone/>
            </a:pPr>
            <a:endParaRPr lang="en-US" sz="2800" dirty="0" smtClean="0">
              <a:latin typeface="Comic Sans MS" pitchFamily="66" charset="0"/>
            </a:endParaRPr>
          </a:p>
          <a:p>
            <a:pPr marL="1195388" indent="-1195388">
              <a:buNone/>
            </a:pPr>
            <a:r>
              <a:rPr lang="en-US" sz="2800" dirty="0" smtClean="0">
                <a:latin typeface="Comic Sans MS" pitchFamily="66" charset="0"/>
              </a:rPr>
              <a:t>-</a:t>
            </a:r>
            <a:r>
              <a:rPr lang="en-US" sz="2800" dirty="0" smtClean="0">
                <a:latin typeface="Comic Sans MS" pitchFamily="66" charset="0"/>
                <a:sym typeface="Wingdings" pitchFamily="2" charset="2"/>
              </a:rPr>
              <a:t> gas exchange between air and blood</a:t>
            </a:r>
            <a:endParaRPr lang="en-US" sz="280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7239000" cy="6150936"/>
          </a:xfrm>
        </p:spPr>
        <p:txBody>
          <a:bodyPr/>
          <a:lstStyle/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Larger diameter airways --- decreased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					resistance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During exhalation – airway resistance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increase ---Diameter of bronchioles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		decreases.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  <a:solidFill>
            <a:schemeClr val="tx2"/>
          </a:solidFill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  <a:latin typeface="Comic Sans MS" pitchFamily="66" charset="0"/>
              </a:rPr>
              <a:t>3. Lung volumes and capacities</a:t>
            </a:r>
            <a:endParaRPr lang="en-US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8686800" cy="52578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At rest a healthy adult averages 12 breaths /minute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Each inhalation and exhalation moving about 500 ml of air into and out of the lungs </a:t>
            </a:r>
          </a:p>
          <a:p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b="1" dirty="0" smtClean="0">
                <a:solidFill>
                  <a:srgbClr val="E50B78"/>
                </a:solidFill>
                <a:latin typeface="Comic Sans MS" pitchFamily="66" charset="0"/>
              </a:rPr>
              <a:t>Tidal Volume ( V</a:t>
            </a:r>
            <a:r>
              <a:rPr lang="en-US" sz="2800" b="1" baseline="-25000" dirty="0" smtClean="0">
                <a:solidFill>
                  <a:srgbClr val="E50B78"/>
                </a:solidFill>
                <a:latin typeface="Comic Sans MS" pitchFamily="66" charset="0"/>
              </a:rPr>
              <a:t>T</a:t>
            </a:r>
            <a:r>
              <a:rPr lang="en-US" sz="2800" b="1" dirty="0" smtClean="0">
                <a:solidFill>
                  <a:srgbClr val="E50B78"/>
                </a:solidFill>
                <a:latin typeface="Comic Sans MS" pitchFamily="66" charset="0"/>
              </a:rPr>
              <a:t>) </a:t>
            </a:r>
            <a:r>
              <a:rPr lang="en-US" sz="2800" dirty="0" smtClean="0">
                <a:latin typeface="Comic Sans MS" pitchFamily="66" charset="0"/>
              </a:rPr>
              <a:t>: volume of one breath </a:t>
            </a:r>
          </a:p>
          <a:p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b="1" dirty="0" smtClean="0">
                <a:solidFill>
                  <a:schemeClr val="accent2"/>
                </a:solidFill>
                <a:latin typeface="Comic Sans MS" pitchFamily="66" charset="0"/>
              </a:rPr>
              <a:t>The minute ventilation  (MV) </a:t>
            </a:r>
            <a:r>
              <a:rPr lang="en-US" sz="2800" dirty="0" smtClean="0">
                <a:solidFill>
                  <a:schemeClr val="accent2"/>
                </a:solidFill>
                <a:latin typeface="Comic Sans MS" pitchFamily="66" charset="0"/>
              </a:rPr>
              <a:t>: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The total volume of air inhaled and exhaled each minute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  MV = 12 breath/min X 500 ml/breath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         = 6 liters/min</a:t>
            </a:r>
            <a:endParaRPr lang="en-US" sz="2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C:\Documents and Settings\kom3\Desktop\slide0028_image0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8392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Tidal volume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In a typical adult :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70%  of tidal volume (350 ml) actually reaches the respiratory zone of the respiratory system </a:t>
            </a:r>
          </a:p>
          <a:p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30% (150 ml) remains in the conducting airways of the nose, </a:t>
            </a:r>
            <a:r>
              <a:rPr lang="en-US" sz="2800" dirty="0" smtClean="0">
                <a:latin typeface="Comic Sans MS" pitchFamily="66" charset="0"/>
              </a:rPr>
              <a:t>pharynx, larynx, trachea</a:t>
            </a:r>
            <a:r>
              <a:rPr lang="en-US" sz="2800" dirty="0" smtClean="0">
                <a:latin typeface="Comic Sans MS" pitchFamily="66" charset="0"/>
              </a:rPr>
              <a:t>, bronchi, bronchioles, and terminal bronchioles</a:t>
            </a:r>
            <a:endParaRPr lang="en-US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Lung capacities</a:t>
            </a:r>
            <a:r>
              <a:rPr lang="en-US" sz="2800" b="1" dirty="0" smtClean="0">
                <a:latin typeface="Comic Sans MS" pitchFamily="66" charset="0"/>
              </a:rPr>
              <a:t>: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Combinations of specific lung volumes</a:t>
            </a:r>
          </a:p>
          <a:p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The </a:t>
            </a:r>
            <a:r>
              <a:rPr lang="en-US" sz="2800" dirty="0" smtClean="0">
                <a:latin typeface="Comic Sans MS" pitchFamily="66" charset="0"/>
              </a:rPr>
              <a:t>sum </a:t>
            </a:r>
            <a:r>
              <a:rPr lang="en-US" sz="2800" b="1" dirty="0" err="1" smtClean="0">
                <a:solidFill>
                  <a:srgbClr val="FF0000"/>
                </a:solidFill>
                <a:latin typeface="Comic Sans MS" pitchFamily="66" charset="0"/>
              </a:rPr>
              <a:t>Inspiratory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capacity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 of tidal volume and </a:t>
            </a:r>
            <a:r>
              <a:rPr lang="en-US" sz="2800" dirty="0" err="1" smtClean="0">
                <a:latin typeface="Comic Sans MS" pitchFamily="66" charset="0"/>
              </a:rPr>
              <a:t>inspiratory</a:t>
            </a:r>
            <a:r>
              <a:rPr lang="en-US" sz="2800" dirty="0" smtClean="0">
                <a:latin typeface="Comic Sans MS" pitchFamily="66" charset="0"/>
              </a:rPr>
              <a:t> reserve volume 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In males : 500 ml + 3100 ml = 3600 ml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In females : 500 ml + 1900 ml = 2400 ml </a:t>
            </a:r>
          </a:p>
          <a:p>
            <a:endParaRPr lang="en-US" dirty="0" smtClean="0"/>
          </a:p>
          <a:p>
            <a:endParaRPr lang="en-US" sz="2400" dirty="0" smtClean="0">
              <a:latin typeface="Comic Sans MS" pitchFamily="66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Functional residual capacity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The sum of residual volume and expiratory reserve volume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In males : 1200 ml + 1200 ml = 2400 ml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In females : 1100 ml + 700 ml = 1800 ml </a:t>
            </a:r>
          </a:p>
          <a:p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Vital capacity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The sum of </a:t>
            </a:r>
            <a:r>
              <a:rPr lang="en-US" sz="2800" dirty="0" err="1" smtClean="0">
                <a:latin typeface="Comic Sans MS" pitchFamily="66" charset="0"/>
              </a:rPr>
              <a:t>inspiratory</a:t>
            </a:r>
            <a:r>
              <a:rPr lang="en-US" sz="2800" dirty="0" smtClean="0">
                <a:latin typeface="Comic Sans MS" pitchFamily="66" charset="0"/>
              </a:rPr>
              <a:t> reserve volume, tidal volume, and expiratory reserve volume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In male : 4800 ml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In female : 3100 ml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Total lung capacity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The sum of vital capacity and residual volume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In male 4800 ml + 1200 ml – 6000 ml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In female 3100 + 1100 = 4200 ml  </a:t>
            </a:r>
          </a:p>
          <a:p>
            <a:endParaRPr lang="en-US" sz="24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ama-assn.org/resources/images/atlas/respiratorydetail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8226425" cy="6308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latin typeface="Comic Sans MS" pitchFamily="66" charset="0"/>
              </a:rPr>
              <a:t>The function of Respiratory system :</a:t>
            </a:r>
          </a:p>
          <a:p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- gas exchange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- participates in regulating blood pH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- contains receptor for the sense of smell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- filters inspired air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- produces sounds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- rides the body of some water and heat in exhaled air </a:t>
            </a:r>
            <a:endParaRPr lang="en-US" sz="2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NOSE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- The External </a:t>
            </a:r>
            <a:r>
              <a:rPr lang="en-US" sz="2800" dirty="0" smtClean="0">
                <a:latin typeface="Comic Sans MS" pitchFamily="66" charset="0"/>
              </a:rPr>
              <a:t>nose: </a:t>
            </a:r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  The bony framework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                 - the frontal bone,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                 - nasal bones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                 - maxillae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  The cartilaginous framework 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                 - the </a:t>
            </a:r>
            <a:r>
              <a:rPr lang="en-US" sz="2800" dirty="0" err="1" smtClean="0">
                <a:latin typeface="Comic Sans MS" pitchFamily="66" charset="0"/>
              </a:rPr>
              <a:t>septal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cartilago</a:t>
            </a:r>
            <a:r>
              <a:rPr lang="en-US" sz="2800" dirty="0" smtClean="0">
                <a:latin typeface="Comic Sans MS" pitchFamily="66" charset="0"/>
              </a:rPr>
              <a:t> the lateral 			- nasal cartilages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		- the </a:t>
            </a:r>
            <a:r>
              <a:rPr lang="en-US" sz="2800" dirty="0" err="1" smtClean="0">
                <a:latin typeface="Comic Sans MS" pitchFamily="66" charset="0"/>
              </a:rPr>
              <a:t>alar</a:t>
            </a:r>
            <a:r>
              <a:rPr lang="en-US" sz="2800" dirty="0" smtClean="0">
                <a:latin typeface="Comic Sans MS" pitchFamily="66" charset="0"/>
              </a:rPr>
              <a:t> cartilages                            </a:t>
            </a:r>
            <a:endParaRPr lang="en-US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The function of the interior structures of the external nose :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 1. warming, moistening, and filtering incoming 	air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    2. detecting olfactory stimuli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    3. modifying speech vibrations  </a:t>
            </a:r>
          </a:p>
          <a:p>
            <a:pPr>
              <a:buNone/>
            </a:pPr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The </a:t>
            </a:r>
            <a:r>
              <a:rPr lang="en-US" sz="2800" b="1" dirty="0" smtClean="0">
                <a:latin typeface="Comic Sans MS" pitchFamily="66" charset="0"/>
              </a:rPr>
              <a:t>NASAL CAVITY</a:t>
            </a:r>
            <a:r>
              <a:rPr lang="en-US" sz="2800" dirty="0" smtClean="0">
                <a:latin typeface="Comic Sans MS" pitchFamily="66" charset="0"/>
              </a:rPr>
              <a:t> (nose) is the preferred entrance for outside air into the Respiratory System. The hairs that line the inside wall are part of the air-cleansing system.</a:t>
            </a:r>
          </a:p>
          <a:p>
            <a:pPr>
              <a:buNone/>
            </a:pPr>
            <a:endParaRPr lang="en-US" sz="2800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1850</TotalTime>
  <Words>1769</Words>
  <Application>Microsoft Office PowerPoint</Application>
  <PresentationFormat>On-screen Show (4:3)</PresentationFormat>
  <Paragraphs>380</Paragraphs>
  <Slides>56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57" baseType="lpstr">
      <vt:lpstr>Opulent</vt:lpstr>
      <vt:lpstr>THE RESPIRATORY SYSTEM I   Prasetyastuti  Dept Of Biochemistry  FACULTY OF MEDICINE PUBLIC HEALT AND NURSING UGM </vt:lpstr>
      <vt:lpstr>TOPIC</vt:lpstr>
      <vt:lpstr>    1. Respiratory Tract 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2. PULMONARY VENTILATION 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3. Lung volumes and capacities</vt:lpstr>
      <vt:lpstr>Slide 52</vt:lpstr>
      <vt:lpstr>Slide 53</vt:lpstr>
      <vt:lpstr>Slide 54</vt:lpstr>
      <vt:lpstr>Slide 55</vt:lpstr>
      <vt:lpstr>Slide 56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RESPIRATORY SYSTEM </dc:title>
  <dc:creator/>
  <cp:lastModifiedBy>Biokimia</cp:lastModifiedBy>
  <cp:revision>207</cp:revision>
  <dcterms:created xsi:type="dcterms:W3CDTF">2006-08-16T00:00:00Z</dcterms:created>
  <dcterms:modified xsi:type="dcterms:W3CDTF">2019-09-16T08:22:22Z</dcterms:modified>
</cp:coreProperties>
</file>