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1218" r:id="rId3"/>
    <p:sldId id="1237" r:id="rId4"/>
    <p:sldId id="1273" r:id="rId5"/>
    <p:sldId id="1274" r:id="rId6"/>
    <p:sldId id="1275" r:id="rId7"/>
    <p:sldId id="1281" r:id="rId8"/>
    <p:sldId id="1276" r:id="rId9"/>
    <p:sldId id="1286" r:id="rId10"/>
    <p:sldId id="1284" r:id="rId11"/>
    <p:sldId id="276" r:id="rId12"/>
    <p:sldId id="275" r:id="rId13"/>
    <p:sldId id="277" r:id="rId14"/>
    <p:sldId id="1236" r:id="rId15"/>
    <p:sldId id="1133" r:id="rId16"/>
    <p:sldId id="1134" r:id="rId17"/>
    <p:sldId id="1287" r:id="rId18"/>
    <p:sldId id="1238" r:id="rId19"/>
    <p:sldId id="1239" r:id="rId20"/>
    <p:sldId id="1288" r:id="rId21"/>
    <p:sldId id="1240" r:id="rId22"/>
    <p:sldId id="1244" r:id="rId23"/>
    <p:sldId id="1243" r:id="rId24"/>
    <p:sldId id="1257" r:id="rId25"/>
    <p:sldId id="1258" r:id="rId26"/>
    <p:sldId id="260" r:id="rId27"/>
    <p:sldId id="261" r:id="rId28"/>
    <p:sldId id="262" r:id="rId29"/>
    <p:sldId id="1241" r:id="rId30"/>
    <p:sldId id="1278" r:id="rId31"/>
    <p:sldId id="1283" r:id="rId32"/>
    <p:sldId id="1279" r:id="rId33"/>
    <p:sldId id="125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77" d="100"/>
          <a:sy n="77" d="100"/>
        </p:scale>
        <p:origin x="98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1.Penelitian_Pusat_KPMAK\Tahun_2025\Private_Health_Insurance\inflasi%20kesehatan%20Ind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1.Penelitian_Pusat_KPMAK\Tahun_2025\Private_Health_Insurance\Gambar\grafik.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1.Penelitian_Pusat_KPMAK\Tahun_2025\Private_Health_Insurance\Gambar\Statistik%20Asuransi-PHI%20%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D"/>
              <a:t>Inflasi Umum dan Inflasi Biaya Kesehatan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ID"/>
        </a:p>
      </c:txPr>
    </c:title>
    <c:autoTitleDeleted val="0"/>
    <c:plotArea>
      <c:layout/>
      <c:barChart>
        <c:barDir val="col"/>
        <c:grouping val="clustered"/>
        <c:varyColors val="0"/>
        <c:ser>
          <c:idx val="0"/>
          <c:order val="0"/>
          <c:tx>
            <c:strRef>
              <c:f>Sheet1!$O$6</c:f>
              <c:strCache>
                <c:ptCount val="1"/>
                <c:pt idx="0">
                  <c:v>Global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Sheet1!$P$4:$AG$5</c:f>
              <c:multiLvlStrCache>
                <c:ptCount val="18"/>
                <c:lvl>
                  <c:pt idx="0">
                    <c:v>Gen Infl</c:v>
                  </c:pt>
                  <c:pt idx="1">
                    <c:v>Med infl</c:v>
                  </c:pt>
                  <c:pt idx="2">
                    <c:v>Gen Infl</c:v>
                  </c:pt>
                  <c:pt idx="3">
                    <c:v>Med infl</c:v>
                  </c:pt>
                  <c:pt idx="4">
                    <c:v>Gen Infl</c:v>
                  </c:pt>
                  <c:pt idx="5">
                    <c:v>Med infl</c:v>
                  </c:pt>
                  <c:pt idx="6">
                    <c:v>Gen Infl</c:v>
                  </c:pt>
                  <c:pt idx="7">
                    <c:v>Med infl</c:v>
                  </c:pt>
                  <c:pt idx="8">
                    <c:v>Gen Infl</c:v>
                  </c:pt>
                  <c:pt idx="9">
                    <c:v>Med infl</c:v>
                  </c:pt>
                  <c:pt idx="10">
                    <c:v>Gen Infl</c:v>
                  </c:pt>
                  <c:pt idx="11">
                    <c:v>Med infl</c:v>
                  </c:pt>
                  <c:pt idx="12">
                    <c:v>Gen Infl</c:v>
                  </c:pt>
                  <c:pt idx="13">
                    <c:v>Med infl</c:v>
                  </c:pt>
                  <c:pt idx="14">
                    <c:v>Gen Infl</c:v>
                  </c:pt>
                  <c:pt idx="15">
                    <c:v>Med infl</c:v>
                  </c:pt>
                  <c:pt idx="16">
                    <c:v>Gen Infl</c:v>
                  </c:pt>
                  <c:pt idx="17">
                    <c:v>Med infl</c:v>
                  </c:pt>
                </c:lvl>
                <c:lvl>
                  <c:pt idx="0">
                    <c:v>2016</c:v>
                  </c:pt>
                  <c:pt idx="2">
                    <c:v>2017</c:v>
                  </c:pt>
                  <c:pt idx="4">
                    <c:v>2018</c:v>
                  </c:pt>
                  <c:pt idx="6">
                    <c:v>2019</c:v>
                  </c:pt>
                  <c:pt idx="8">
                    <c:v>2020</c:v>
                  </c:pt>
                  <c:pt idx="10">
                    <c:v>2021</c:v>
                  </c:pt>
                  <c:pt idx="12">
                    <c:v>2022</c:v>
                  </c:pt>
                  <c:pt idx="14">
                    <c:v>2024</c:v>
                  </c:pt>
                  <c:pt idx="16">
                    <c:v>2025</c:v>
                  </c:pt>
                </c:lvl>
              </c:multiLvlStrCache>
            </c:multiLvlStrRef>
          </c:cat>
          <c:val>
            <c:numRef>
              <c:f>Sheet1!$P$6:$AG$6</c:f>
              <c:numCache>
                <c:formatCode>General</c:formatCode>
                <c:ptCount val="18"/>
                <c:pt idx="0">
                  <c:v>2.9</c:v>
                </c:pt>
                <c:pt idx="1">
                  <c:v>5.2</c:v>
                </c:pt>
                <c:pt idx="2">
                  <c:v>2.8</c:v>
                </c:pt>
                <c:pt idx="3">
                  <c:v>5.4</c:v>
                </c:pt>
                <c:pt idx="4">
                  <c:v>3.1</c:v>
                </c:pt>
                <c:pt idx="5">
                  <c:v>5.3</c:v>
                </c:pt>
                <c:pt idx="6">
                  <c:v>2.9</c:v>
                </c:pt>
                <c:pt idx="7">
                  <c:v>4.9000000000000004</c:v>
                </c:pt>
                <c:pt idx="8">
                  <c:v>1.1999999999999997</c:v>
                </c:pt>
                <c:pt idx="9">
                  <c:v>3.6</c:v>
                </c:pt>
                <c:pt idx="10">
                  <c:v>2.8999999999999995</c:v>
                </c:pt>
                <c:pt idx="11">
                  <c:v>5.2</c:v>
                </c:pt>
                <c:pt idx="12">
                  <c:v>2.6999999999999993</c:v>
                </c:pt>
                <c:pt idx="13">
                  <c:v>5.4</c:v>
                </c:pt>
                <c:pt idx="14">
                  <c:v>3.6</c:v>
                </c:pt>
                <c:pt idx="15">
                  <c:v>6.5</c:v>
                </c:pt>
                <c:pt idx="16">
                  <c:v>2.8</c:v>
                </c:pt>
                <c:pt idx="17">
                  <c:v>7.2</c:v>
                </c:pt>
              </c:numCache>
            </c:numRef>
          </c:val>
          <c:extLst>
            <c:ext xmlns:c16="http://schemas.microsoft.com/office/drawing/2014/chart" uri="{C3380CC4-5D6E-409C-BE32-E72D297353CC}">
              <c16:uniqueId val="{00000000-E860-4507-89A9-3F107564E0D9}"/>
            </c:ext>
          </c:extLst>
        </c:ser>
        <c:ser>
          <c:idx val="1"/>
          <c:order val="1"/>
          <c:tx>
            <c:strRef>
              <c:f>Sheet1!$O$7</c:f>
              <c:strCache>
                <c:ptCount val="1"/>
                <c:pt idx="0">
                  <c:v>Indonesia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Sheet1!$P$4:$AG$5</c:f>
              <c:multiLvlStrCache>
                <c:ptCount val="18"/>
                <c:lvl>
                  <c:pt idx="0">
                    <c:v>Gen Infl</c:v>
                  </c:pt>
                  <c:pt idx="1">
                    <c:v>Med infl</c:v>
                  </c:pt>
                  <c:pt idx="2">
                    <c:v>Gen Infl</c:v>
                  </c:pt>
                  <c:pt idx="3">
                    <c:v>Med infl</c:v>
                  </c:pt>
                  <c:pt idx="4">
                    <c:v>Gen Infl</c:v>
                  </c:pt>
                  <c:pt idx="5">
                    <c:v>Med infl</c:v>
                  </c:pt>
                  <c:pt idx="6">
                    <c:v>Gen Infl</c:v>
                  </c:pt>
                  <c:pt idx="7">
                    <c:v>Med infl</c:v>
                  </c:pt>
                  <c:pt idx="8">
                    <c:v>Gen Infl</c:v>
                  </c:pt>
                  <c:pt idx="9">
                    <c:v>Med infl</c:v>
                  </c:pt>
                  <c:pt idx="10">
                    <c:v>Gen Infl</c:v>
                  </c:pt>
                  <c:pt idx="11">
                    <c:v>Med infl</c:v>
                  </c:pt>
                  <c:pt idx="12">
                    <c:v>Gen Infl</c:v>
                  </c:pt>
                  <c:pt idx="13">
                    <c:v>Med infl</c:v>
                  </c:pt>
                  <c:pt idx="14">
                    <c:v>Gen Infl</c:v>
                  </c:pt>
                  <c:pt idx="15">
                    <c:v>Med infl</c:v>
                  </c:pt>
                  <c:pt idx="16">
                    <c:v>Gen Infl</c:v>
                  </c:pt>
                  <c:pt idx="17">
                    <c:v>Med infl</c:v>
                  </c:pt>
                </c:lvl>
                <c:lvl>
                  <c:pt idx="0">
                    <c:v>2016</c:v>
                  </c:pt>
                  <c:pt idx="2">
                    <c:v>2017</c:v>
                  </c:pt>
                  <c:pt idx="4">
                    <c:v>2018</c:v>
                  </c:pt>
                  <c:pt idx="6">
                    <c:v>2019</c:v>
                  </c:pt>
                  <c:pt idx="8">
                    <c:v>2020</c:v>
                  </c:pt>
                  <c:pt idx="10">
                    <c:v>2021</c:v>
                  </c:pt>
                  <c:pt idx="12">
                    <c:v>2022</c:v>
                  </c:pt>
                  <c:pt idx="14">
                    <c:v>2024</c:v>
                  </c:pt>
                  <c:pt idx="16">
                    <c:v>2025</c:v>
                  </c:pt>
                </c:lvl>
              </c:multiLvlStrCache>
            </c:multiLvlStrRef>
          </c:cat>
          <c:val>
            <c:numRef>
              <c:f>Sheet1!$P$7:$AG$7</c:f>
              <c:numCache>
                <c:formatCode>General</c:formatCode>
                <c:ptCount val="18"/>
                <c:pt idx="0">
                  <c:v>5.8</c:v>
                </c:pt>
                <c:pt idx="1">
                  <c:v>9.1999999999999993</c:v>
                </c:pt>
                <c:pt idx="2">
                  <c:v>4</c:v>
                </c:pt>
                <c:pt idx="3">
                  <c:v>11</c:v>
                </c:pt>
                <c:pt idx="4">
                  <c:v>4.5</c:v>
                </c:pt>
                <c:pt idx="5">
                  <c:v>10.5</c:v>
                </c:pt>
                <c:pt idx="6">
                  <c:v>3.4</c:v>
                </c:pt>
                <c:pt idx="7">
                  <c:v>9.6</c:v>
                </c:pt>
                <c:pt idx="8">
                  <c:v>2</c:v>
                </c:pt>
                <c:pt idx="9">
                  <c:v>4.2</c:v>
                </c:pt>
                <c:pt idx="10">
                  <c:v>1.5</c:v>
                </c:pt>
                <c:pt idx="11">
                  <c:v>5.5</c:v>
                </c:pt>
                <c:pt idx="12">
                  <c:v>2.8000000000000007</c:v>
                </c:pt>
                <c:pt idx="13">
                  <c:v>4.5999999999999996</c:v>
                </c:pt>
                <c:pt idx="14">
                  <c:v>3</c:v>
                </c:pt>
                <c:pt idx="15">
                  <c:v>10.1</c:v>
                </c:pt>
                <c:pt idx="16">
                  <c:v>2.6</c:v>
                </c:pt>
                <c:pt idx="17">
                  <c:v>13.6</c:v>
                </c:pt>
              </c:numCache>
            </c:numRef>
          </c:val>
          <c:extLst>
            <c:ext xmlns:c16="http://schemas.microsoft.com/office/drawing/2014/chart" uri="{C3380CC4-5D6E-409C-BE32-E72D297353CC}">
              <c16:uniqueId val="{00000001-E860-4507-89A9-3F107564E0D9}"/>
            </c:ext>
          </c:extLst>
        </c:ser>
        <c:dLbls>
          <c:dLblPos val="outEnd"/>
          <c:showLegendKey val="0"/>
          <c:showVal val="1"/>
          <c:showCatName val="0"/>
          <c:showSerName val="0"/>
          <c:showPercent val="0"/>
          <c:showBubbleSize val="0"/>
        </c:dLbls>
        <c:gapWidth val="219"/>
        <c:overlap val="-27"/>
        <c:axId val="595190816"/>
        <c:axId val="595188656"/>
      </c:barChart>
      <c:catAx>
        <c:axId val="59519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95188656"/>
        <c:crosses val="autoZero"/>
        <c:auto val="1"/>
        <c:lblAlgn val="ctr"/>
        <c:lblOffset val="100"/>
        <c:noMultiLvlLbl val="0"/>
      </c:catAx>
      <c:valAx>
        <c:axId val="59518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9519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Skema Kemenkes</c:v>
                </c:pt>
              </c:strCache>
            </c:strRef>
          </c:tx>
          <c:spPr>
            <a:solidFill>
              <a:srgbClr val="595959"/>
            </a:solidFill>
            <a:ln>
              <a:noFill/>
            </a:ln>
            <a:effectLst/>
          </c:spPr>
          <c:invertIfNegative val="0"/>
          <c:dLbls>
            <c:dLbl>
              <c:idx val="0"/>
              <c:tx>
                <c:rich>
                  <a:bodyPr/>
                  <a:lstStyle/>
                  <a:p>
                    <a:fld id="{6F70ECE9-5C6B-4FB4-BCED-9CAF5D6C7F1F}"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606-4EDB-B4C4-F05F84B37ABA}"/>
                </c:ext>
              </c:extLst>
            </c:dLbl>
            <c:dLbl>
              <c:idx val="1"/>
              <c:tx>
                <c:rich>
                  <a:bodyPr/>
                  <a:lstStyle/>
                  <a:p>
                    <a:fld id="{4978FE64-9D66-4894-9C06-377B18A6057C}"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606-4EDB-B4C4-F05F84B37ABA}"/>
                </c:ext>
              </c:extLst>
            </c:dLbl>
            <c:dLbl>
              <c:idx val="2"/>
              <c:tx>
                <c:rich>
                  <a:bodyPr/>
                  <a:lstStyle/>
                  <a:p>
                    <a:fld id="{FC03F5E5-9A07-4DA4-B35A-DE131888AFA8}"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606-4EDB-B4C4-F05F84B37ABA}"/>
                </c:ext>
              </c:extLst>
            </c:dLbl>
            <c:dLbl>
              <c:idx val="3"/>
              <c:tx>
                <c:rich>
                  <a:bodyPr/>
                  <a:lstStyle/>
                  <a:p>
                    <a:fld id="{174DA652-D819-4A26-A14C-A66AB7EEC49D}"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606-4EDB-B4C4-F05F84B37ABA}"/>
                </c:ext>
              </c:extLst>
            </c:dLbl>
            <c:dLbl>
              <c:idx val="4"/>
              <c:tx>
                <c:rich>
                  <a:bodyPr/>
                  <a:lstStyle/>
                  <a:p>
                    <a:fld id="{C1114FE4-59D6-459A-BFB6-E14CF846609B}"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606-4EDB-B4C4-F05F84B37ABA}"/>
                </c:ext>
              </c:extLst>
            </c:dLbl>
            <c:dLbl>
              <c:idx val="5"/>
              <c:tx>
                <c:rich>
                  <a:bodyPr/>
                  <a:lstStyle/>
                  <a:p>
                    <a:fld id="{43923A6E-2ADD-414B-86CF-3A6DF59AB9DA}"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606-4EDB-B4C4-F05F84B37ABA}"/>
                </c:ext>
              </c:extLst>
            </c:dLbl>
            <c:dLbl>
              <c:idx val="6"/>
              <c:tx>
                <c:rich>
                  <a:bodyPr/>
                  <a:lstStyle/>
                  <a:p>
                    <a:fld id="{63FC9CD1-1BD0-4E4D-8B4C-68A804E842DF}"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606-4EDB-B4C4-F05F84B37ABA}"/>
                </c:ext>
              </c:extLst>
            </c:dLbl>
            <c:dLbl>
              <c:idx val="7"/>
              <c:tx>
                <c:rich>
                  <a:bodyPr/>
                  <a:lstStyle/>
                  <a:p>
                    <a:fld id="{5948E8B5-640F-42E8-B4EB-0338AB613E25}"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606-4EDB-B4C4-F05F84B37ABA}"/>
                </c:ext>
              </c:extLst>
            </c:dLbl>
            <c:dLbl>
              <c:idx val="8"/>
              <c:tx>
                <c:rich>
                  <a:bodyPr/>
                  <a:lstStyle/>
                  <a:p>
                    <a:fld id="{C4DDD77D-5C7F-4133-B53B-DF484D83F0DE}"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606-4EDB-B4C4-F05F84B37ABA}"/>
                </c:ext>
              </c:extLst>
            </c:dLbl>
            <c:dLbl>
              <c:idx val="9"/>
              <c:tx>
                <c:rich>
                  <a:bodyPr/>
                  <a:lstStyle/>
                  <a:p>
                    <a:fld id="{81D3CFE5-237A-4C34-9BCF-E70FD955E0DE}"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606-4EDB-B4C4-F05F84B37AB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15.1</c:v>
                </c:pt>
                <c:pt idx="1">
                  <c:v>20.100000000000001</c:v>
                </c:pt>
                <c:pt idx="2">
                  <c:v>23</c:v>
                </c:pt>
                <c:pt idx="3">
                  <c:v>19.7</c:v>
                </c:pt>
                <c:pt idx="4">
                  <c:v>21.3</c:v>
                </c:pt>
                <c:pt idx="5">
                  <c:v>21.1</c:v>
                </c:pt>
                <c:pt idx="6">
                  <c:v>65</c:v>
                </c:pt>
                <c:pt idx="7">
                  <c:v>164</c:v>
                </c:pt>
                <c:pt idx="8">
                  <c:v>41.8</c:v>
                </c:pt>
                <c:pt idx="9">
                  <c:v>30.1</c:v>
                </c:pt>
              </c:numCache>
            </c:numRef>
          </c:val>
          <c:extLst>
            <c:ext xmlns:c15="http://schemas.microsoft.com/office/drawing/2012/chart" uri="{02D57815-91ED-43cb-92C2-25804820EDAC}">
              <c15:datalabelsRange>
                <c15:f>Sheet1!$L$13:$L$22</c15:f>
                <c15:dlblRangeCache>
                  <c:ptCount val="10"/>
                  <c:pt idx="0">
                    <c:v>15,1 (4,7%)</c:v>
                  </c:pt>
                  <c:pt idx="1">
                    <c:v>20,1 (5,6%)</c:v>
                  </c:pt>
                  <c:pt idx="2">
                    <c:v>23 (5,7%)</c:v>
                  </c:pt>
                  <c:pt idx="3">
                    <c:v>19,7 (4,7%)</c:v>
                  </c:pt>
                  <c:pt idx="4">
                    <c:v>21,3 (4,8%)</c:v>
                  </c:pt>
                  <c:pt idx="5">
                    <c:v>21,1 (4,3%)</c:v>
                  </c:pt>
                  <c:pt idx="6">
                    <c:v>65 (11,6%)</c:v>
                  </c:pt>
                  <c:pt idx="7">
                    <c:v>164 (24,2%)</c:v>
                  </c:pt>
                  <c:pt idx="8">
                    <c:v>41,8 (7,4%)</c:v>
                  </c:pt>
                  <c:pt idx="9">
                    <c:v>30,1 (5,0%)</c:v>
                  </c:pt>
                </c15:dlblRangeCache>
              </c15:datalabelsRange>
            </c:ext>
            <c:ext xmlns:c16="http://schemas.microsoft.com/office/drawing/2014/chart" uri="{C3380CC4-5D6E-409C-BE32-E72D297353CC}">
              <c16:uniqueId val="{0000000A-7606-4EDB-B4C4-F05F84B37ABA}"/>
            </c:ext>
          </c:extLst>
        </c:ser>
        <c:ser>
          <c:idx val="1"/>
          <c:order val="1"/>
          <c:tx>
            <c:strRef>
              <c:f>Sheet1!$C$1</c:f>
              <c:strCache>
                <c:ptCount val="1"/>
                <c:pt idx="0">
                  <c:v>Skema K/L lain</c:v>
                </c:pt>
              </c:strCache>
            </c:strRef>
          </c:tx>
          <c:spPr>
            <a:solidFill>
              <a:srgbClr val="5BBAA4"/>
            </a:solidFill>
            <a:ln>
              <a:noFill/>
            </a:ln>
            <a:effectLst/>
          </c:spPr>
          <c:invertIfNegative val="0"/>
          <c:dLbls>
            <c:dLbl>
              <c:idx val="0"/>
              <c:layout>
                <c:manualLayout>
                  <c:x val="0"/>
                  <c:y val="-1.3930350878116801E-2"/>
                </c:manualLayout>
              </c:layout>
              <c:tx>
                <c:rich>
                  <a:bodyPr/>
                  <a:lstStyle/>
                  <a:p>
                    <a:fld id="{684635FA-7577-442B-9671-8D42459B995E}" type="CELLRANGE">
                      <a:rPr lang="en-US"/>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06-4EDB-B4C4-F05F84B37ABA}"/>
                </c:ext>
              </c:extLst>
            </c:dLbl>
            <c:dLbl>
              <c:idx val="1"/>
              <c:layout>
                <c:manualLayout>
                  <c:x val="-2.1539029742046699E-17"/>
                  <c:y val="-8.3582105268700004E-3"/>
                </c:manualLayout>
              </c:layout>
              <c:tx>
                <c:rich>
                  <a:bodyPr/>
                  <a:lstStyle/>
                  <a:p>
                    <a:fld id="{877D70BF-4559-4EEB-98DD-3F153414FF14}" type="CELLRANGE">
                      <a:rPr lang="en-US"/>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606-4EDB-B4C4-F05F84B37ABA}"/>
                </c:ext>
              </c:extLst>
            </c:dLbl>
            <c:dLbl>
              <c:idx val="2"/>
              <c:layout>
                <c:manualLayout>
                  <c:x val="-4.30780594840933E-17"/>
                  <c:y val="-2.5074631580610102E-2"/>
                </c:manualLayout>
              </c:layout>
              <c:tx>
                <c:rich>
                  <a:bodyPr/>
                  <a:lstStyle/>
                  <a:p>
                    <a:fld id="{C65EDBA4-B7E4-4380-B240-2A66B0EDC778}" type="CELLRANGE">
                      <a:rPr lang="en-US"/>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606-4EDB-B4C4-F05F84B37ABA}"/>
                </c:ext>
              </c:extLst>
            </c:dLbl>
            <c:dLbl>
              <c:idx val="3"/>
              <c:layout>
                <c:manualLayout>
                  <c:x val="0"/>
                  <c:y val="-2.5074631580610001E-2"/>
                </c:manualLayout>
              </c:layout>
              <c:tx>
                <c:rich>
                  <a:bodyPr/>
                  <a:lstStyle/>
                  <a:p>
                    <a:fld id="{CD2BB8DC-8593-4209-A097-D9775E48BF72}" type="CELLRANGE">
                      <a:rPr lang="en-US"/>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606-4EDB-B4C4-F05F84B37ABA}"/>
                </c:ext>
              </c:extLst>
            </c:dLbl>
            <c:dLbl>
              <c:idx val="4"/>
              <c:layout>
                <c:manualLayout>
                  <c:x val="-5.8743486989335202E-3"/>
                  <c:y val="-2.2288561404986699E-2"/>
                </c:manualLayout>
              </c:layout>
              <c:tx>
                <c:rich>
                  <a:bodyPr/>
                  <a:lstStyle/>
                  <a:p>
                    <a:fld id="{0D4157E7-0743-47AA-B4A7-9D8CA8E71B4F}" type="CELLRANGE">
                      <a:rPr lang="en-US"/>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606-4EDB-B4C4-F05F84B37ABA}"/>
                </c:ext>
              </c:extLst>
            </c:dLbl>
            <c:dLbl>
              <c:idx val="5"/>
              <c:tx>
                <c:rich>
                  <a:bodyPr/>
                  <a:lstStyle/>
                  <a:p>
                    <a:fld id="{152C2468-5A0D-4F8D-9BA7-CE80FD8F680F}"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606-4EDB-B4C4-F05F84B37ABA}"/>
                </c:ext>
              </c:extLst>
            </c:dLbl>
            <c:dLbl>
              <c:idx val="6"/>
              <c:tx>
                <c:rich>
                  <a:bodyPr/>
                  <a:lstStyle/>
                  <a:p>
                    <a:fld id="{8EEA9FB7-8C8D-4278-9B56-DF2C1F421731}"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606-4EDB-B4C4-F05F84B37ABA}"/>
                </c:ext>
              </c:extLst>
            </c:dLbl>
            <c:dLbl>
              <c:idx val="7"/>
              <c:tx>
                <c:rich>
                  <a:bodyPr/>
                  <a:lstStyle/>
                  <a:p>
                    <a:fld id="{9FAA290F-0129-488F-8C83-2789A299D3B9}"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606-4EDB-B4C4-F05F84B37ABA}"/>
                </c:ext>
              </c:extLst>
            </c:dLbl>
            <c:dLbl>
              <c:idx val="8"/>
              <c:tx>
                <c:rich>
                  <a:bodyPr/>
                  <a:lstStyle/>
                  <a:p>
                    <a:fld id="{EE5C771C-97B9-4A7E-A3F5-AC1A36D61F22}"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606-4EDB-B4C4-F05F84B37ABA}"/>
                </c:ext>
              </c:extLst>
            </c:dLbl>
            <c:dLbl>
              <c:idx val="9"/>
              <c:tx>
                <c:rich>
                  <a:bodyPr/>
                  <a:lstStyle/>
                  <a:p>
                    <a:fld id="{BDE92A95-27CA-43CE-81B4-1C8C46CB0C15}"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606-4EDB-B4C4-F05F84B37AB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4.4000000000000004</c:v>
                </c:pt>
                <c:pt idx="1">
                  <c:v>7.8</c:v>
                </c:pt>
                <c:pt idx="2">
                  <c:v>9</c:v>
                </c:pt>
                <c:pt idx="3">
                  <c:v>8.1</c:v>
                </c:pt>
                <c:pt idx="4">
                  <c:v>9.6</c:v>
                </c:pt>
                <c:pt idx="5">
                  <c:v>9.5</c:v>
                </c:pt>
                <c:pt idx="6">
                  <c:v>26.3</c:v>
                </c:pt>
                <c:pt idx="7">
                  <c:v>30.2</c:v>
                </c:pt>
                <c:pt idx="8">
                  <c:v>14.5</c:v>
                </c:pt>
                <c:pt idx="9">
                  <c:v>10.5</c:v>
                </c:pt>
              </c:numCache>
            </c:numRef>
          </c:val>
          <c:extLst>
            <c:ext xmlns:c15="http://schemas.microsoft.com/office/drawing/2012/chart" uri="{02D57815-91ED-43cb-92C2-25804820EDAC}">
              <c15:datalabelsRange>
                <c15:f>Sheet1!$M$13:$M$22</c15:f>
                <c15:dlblRangeCache>
                  <c:ptCount val="10"/>
                  <c:pt idx="0">
                    <c:v>4,4 (1,4%)</c:v>
                  </c:pt>
                  <c:pt idx="1">
                    <c:v>7,8 (2,2%)</c:v>
                  </c:pt>
                  <c:pt idx="2">
                    <c:v>9 (2,2%)</c:v>
                  </c:pt>
                  <c:pt idx="3">
                    <c:v>8,1 (1,9%)</c:v>
                  </c:pt>
                  <c:pt idx="4">
                    <c:v>9,6 (2,1%)</c:v>
                  </c:pt>
                  <c:pt idx="5">
                    <c:v>9,5 (1,9%)</c:v>
                  </c:pt>
                  <c:pt idx="6">
                    <c:v>26,3 (4,7%)</c:v>
                  </c:pt>
                  <c:pt idx="7">
                    <c:v>30,2 (4,5%)</c:v>
                  </c:pt>
                  <c:pt idx="8">
                    <c:v>14,5 (2,5%)</c:v>
                  </c:pt>
                  <c:pt idx="9">
                    <c:v>10,5 (1,7%)</c:v>
                  </c:pt>
                </c15:dlblRangeCache>
              </c15:datalabelsRange>
            </c:ext>
            <c:ext xmlns:c16="http://schemas.microsoft.com/office/drawing/2014/chart" uri="{C3380CC4-5D6E-409C-BE32-E72D297353CC}">
              <c16:uniqueId val="{00000015-7606-4EDB-B4C4-F05F84B37ABA}"/>
            </c:ext>
          </c:extLst>
        </c:ser>
        <c:ser>
          <c:idx val="2"/>
          <c:order val="2"/>
          <c:tx>
            <c:strRef>
              <c:f>Sheet1!$D$1</c:f>
              <c:strCache>
                <c:ptCount val="1"/>
                <c:pt idx="0">
                  <c:v>Skema Pemda</c:v>
                </c:pt>
              </c:strCache>
            </c:strRef>
          </c:tx>
          <c:spPr>
            <a:solidFill>
              <a:srgbClr val="97E5FF"/>
            </a:solidFill>
            <a:ln>
              <a:noFill/>
            </a:ln>
            <a:effectLst/>
          </c:spPr>
          <c:invertIfNegative val="0"/>
          <c:dLbls>
            <c:dLbl>
              <c:idx val="0"/>
              <c:layout>
                <c:manualLayout>
                  <c:x val="1.31622244159262E-3"/>
                  <c:y val="-7.8431372549019607E-3"/>
                </c:manualLayout>
              </c:layout>
              <c:tx>
                <c:rich>
                  <a:bodyPr/>
                  <a:lstStyle/>
                  <a:p>
                    <a:fld id="{854300E9-95B8-4FC8-87AC-AC3C1CF69102}" type="CELLRANGE">
                      <a:rPr lang="en-US"/>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7606-4EDB-B4C4-F05F84B37ABA}"/>
                </c:ext>
              </c:extLst>
            </c:dLbl>
            <c:dLbl>
              <c:idx val="1"/>
              <c:tx>
                <c:rich>
                  <a:bodyPr/>
                  <a:lstStyle/>
                  <a:p>
                    <a:fld id="{6688DC0E-1AE4-42CF-8AC7-EDF082C8742C}"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7606-4EDB-B4C4-F05F84B37ABA}"/>
                </c:ext>
              </c:extLst>
            </c:dLbl>
            <c:dLbl>
              <c:idx val="2"/>
              <c:tx>
                <c:rich>
                  <a:bodyPr/>
                  <a:lstStyle/>
                  <a:p>
                    <a:fld id="{99B8EDE9-C6B0-423E-B86E-A20C3D5362C1}"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7606-4EDB-B4C4-F05F84B37ABA}"/>
                </c:ext>
              </c:extLst>
            </c:dLbl>
            <c:dLbl>
              <c:idx val="3"/>
              <c:tx>
                <c:rich>
                  <a:bodyPr/>
                  <a:lstStyle/>
                  <a:p>
                    <a:fld id="{3B9BDACB-8BC8-4DF2-A9FC-340F01093D9C}"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7606-4EDB-B4C4-F05F84B37ABA}"/>
                </c:ext>
              </c:extLst>
            </c:dLbl>
            <c:dLbl>
              <c:idx val="4"/>
              <c:tx>
                <c:rich>
                  <a:bodyPr/>
                  <a:lstStyle/>
                  <a:p>
                    <a:fld id="{59E42DCC-59DD-4480-8D40-2A5682CB98F1}"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7606-4EDB-B4C4-F05F84B37ABA}"/>
                </c:ext>
              </c:extLst>
            </c:dLbl>
            <c:dLbl>
              <c:idx val="5"/>
              <c:tx>
                <c:rich>
                  <a:bodyPr/>
                  <a:lstStyle/>
                  <a:p>
                    <a:fld id="{EE910FEC-C610-4D9C-B3AF-C686813D3BFA}"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606-4EDB-B4C4-F05F84B37ABA}"/>
                </c:ext>
              </c:extLst>
            </c:dLbl>
            <c:dLbl>
              <c:idx val="6"/>
              <c:tx>
                <c:rich>
                  <a:bodyPr/>
                  <a:lstStyle/>
                  <a:p>
                    <a:fld id="{0552C087-2EA0-4BE6-B756-4CC18378B01E}"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606-4EDB-B4C4-F05F84B37ABA}"/>
                </c:ext>
              </c:extLst>
            </c:dLbl>
            <c:dLbl>
              <c:idx val="7"/>
              <c:tx>
                <c:rich>
                  <a:bodyPr/>
                  <a:lstStyle/>
                  <a:p>
                    <a:fld id="{E6E26E10-B418-4050-A2E2-D32172779734}"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7606-4EDB-B4C4-F05F84B37ABA}"/>
                </c:ext>
              </c:extLst>
            </c:dLbl>
            <c:dLbl>
              <c:idx val="8"/>
              <c:tx>
                <c:rich>
                  <a:bodyPr/>
                  <a:lstStyle/>
                  <a:p>
                    <a:fld id="{D083EB64-1342-49BB-8450-40C86B204696}"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7606-4EDB-B4C4-F05F84B37ABA}"/>
                </c:ext>
              </c:extLst>
            </c:dLbl>
            <c:dLbl>
              <c:idx val="9"/>
              <c:tx>
                <c:rich>
                  <a:bodyPr/>
                  <a:lstStyle/>
                  <a:p>
                    <a:fld id="{5F874D31-B075-43CD-8559-2ADFE99FF388}"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7606-4EDB-B4C4-F05F84B37AB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Sheet1!$D$2:$D$11</c:f>
              <c:numCache>
                <c:formatCode>General</c:formatCode>
                <c:ptCount val="10"/>
                <c:pt idx="0">
                  <c:v>54.2</c:v>
                </c:pt>
                <c:pt idx="1">
                  <c:v>63.5</c:v>
                </c:pt>
                <c:pt idx="2">
                  <c:v>88.9</c:v>
                </c:pt>
                <c:pt idx="3">
                  <c:v>90.1</c:v>
                </c:pt>
                <c:pt idx="4">
                  <c:v>95.2</c:v>
                </c:pt>
                <c:pt idx="5">
                  <c:v>109.6</c:v>
                </c:pt>
                <c:pt idx="6">
                  <c:v>139.80000000000001</c:v>
                </c:pt>
                <c:pt idx="7">
                  <c:v>141.9</c:v>
                </c:pt>
                <c:pt idx="8">
                  <c:v>135.80000000000001</c:v>
                </c:pt>
                <c:pt idx="9">
                  <c:v>138.80000000000001</c:v>
                </c:pt>
              </c:numCache>
            </c:numRef>
          </c:val>
          <c:extLst>
            <c:ext xmlns:c15="http://schemas.microsoft.com/office/drawing/2012/chart" uri="{02D57815-91ED-43cb-92C2-25804820EDAC}">
              <c15:datalabelsRange>
                <c15:f>Sheet1!$N$13:$N$22</c15:f>
                <c15:dlblRangeCache>
                  <c:ptCount val="10"/>
                  <c:pt idx="0">
                    <c:v>54,2 (16,7%)</c:v>
                  </c:pt>
                  <c:pt idx="1">
                    <c:v>63,5 (17,7%)</c:v>
                  </c:pt>
                  <c:pt idx="2">
                    <c:v>88,9 (22,1%)</c:v>
                  </c:pt>
                  <c:pt idx="3">
                    <c:v>90,1 (21,4%)</c:v>
                  </c:pt>
                  <c:pt idx="4">
                    <c:v>95,2 (21,3%)</c:v>
                  </c:pt>
                  <c:pt idx="5">
                    <c:v>109,6 (22,5%)</c:v>
                  </c:pt>
                  <c:pt idx="6">
                    <c:v>139,8 (24,8%)</c:v>
                  </c:pt>
                  <c:pt idx="7">
                    <c:v>141,9 (20,9%)</c:v>
                  </c:pt>
                  <c:pt idx="8">
                    <c:v>135,8 (23,9%)</c:v>
                  </c:pt>
                  <c:pt idx="9">
                    <c:v>138,8 (22,9%)</c:v>
                  </c:pt>
                </c15:dlblRangeCache>
              </c15:datalabelsRange>
            </c:ext>
            <c:ext xmlns:c16="http://schemas.microsoft.com/office/drawing/2014/chart" uri="{C3380CC4-5D6E-409C-BE32-E72D297353CC}">
              <c16:uniqueId val="{00000020-7606-4EDB-B4C4-F05F84B37ABA}"/>
            </c:ext>
          </c:extLst>
        </c:ser>
        <c:ser>
          <c:idx val="3"/>
          <c:order val="3"/>
          <c:tx>
            <c:strRef>
              <c:f>Sheet1!$E$1</c:f>
              <c:strCache>
                <c:ptCount val="1"/>
                <c:pt idx="0">
                  <c:v>Skema Askes Sosial</c:v>
                </c:pt>
              </c:strCache>
            </c:strRef>
          </c:tx>
          <c:spPr>
            <a:solidFill>
              <a:srgbClr val="C00000"/>
            </a:solidFill>
            <a:ln>
              <a:noFill/>
            </a:ln>
            <a:effectLst/>
          </c:spPr>
          <c:invertIfNegative val="0"/>
          <c:dLbls>
            <c:dLbl>
              <c:idx val="0"/>
              <c:layout>
                <c:manualLayout>
                  <c:x val="0"/>
                  <c:y val="7.8431372549018705E-3"/>
                </c:manualLayout>
              </c:layout>
              <c:tx>
                <c:rich>
                  <a:bodyPr/>
                  <a:lstStyle/>
                  <a:p>
                    <a:fld id="{AC92D9A2-C9A8-4808-A5B9-8A5BE2145322}" type="CELLRANGE">
                      <a:rPr lang="en-US"/>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7606-4EDB-B4C4-F05F84B37ABA}"/>
                </c:ext>
              </c:extLst>
            </c:dLbl>
            <c:dLbl>
              <c:idx val="1"/>
              <c:tx>
                <c:rich>
                  <a:bodyPr/>
                  <a:lstStyle/>
                  <a:p>
                    <a:fld id="{56307D84-D316-4E18-B213-9DEB1E3F4871}"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7606-4EDB-B4C4-F05F84B37ABA}"/>
                </c:ext>
              </c:extLst>
            </c:dLbl>
            <c:dLbl>
              <c:idx val="2"/>
              <c:tx>
                <c:rich>
                  <a:bodyPr/>
                  <a:lstStyle/>
                  <a:p>
                    <a:fld id="{1D231E6E-7D97-4542-868B-065F407FB3A6}"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7606-4EDB-B4C4-F05F84B37ABA}"/>
                </c:ext>
              </c:extLst>
            </c:dLbl>
            <c:dLbl>
              <c:idx val="3"/>
              <c:tx>
                <c:rich>
                  <a:bodyPr/>
                  <a:lstStyle/>
                  <a:p>
                    <a:fld id="{3DBBC501-9DAE-4AC7-A3DD-09BC2393C430}"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7606-4EDB-B4C4-F05F84B37ABA}"/>
                </c:ext>
              </c:extLst>
            </c:dLbl>
            <c:dLbl>
              <c:idx val="4"/>
              <c:tx>
                <c:rich>
                  <a:bodyPr/>
                  <a:lstStyle/>
                  <a:p>
                    <a:fld id="{536DD6A7-D0AB-4947-83F3-D6A330D5DBD1}"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7606-4EDB-B4C4-F05F84B37ABA}"/>
                </c:ext>
              </c:extLst>
            </c:dLbl>
            <c:dLbl>
              <c:idx val="5"/>
              <c:tx>
                <c:rich>
                  <a:bodyPr/>
                  <a:lstStyle/>
                  <a:p>
                    <a:fld id="{EB880EE9-5DAC-47AF-B28B-222C14441126}"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7606-4EDB-B4C4-F05F84B37ABA}"/>
                </c:ext>
              </c:extLst>
            </c:dLbl>
            <c:dLbl>
              <c:idx val="6"/>
              <c:tx>
                <c:rich>
                  <a:bodyPr/>
                  <a:lstStyle/>
                  <a:p>
                    <a:fld id="{BEBA6726-1A0F-468E-8F61-26226C0A8F1A}"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7606-4EDB-B4C4-F05F84B37ABA}"/>
                </c:ext>
              </c:extLst>
            </c:dLbl>
            <c:dLbl>
              <c:idx val="7"/>
              <c:tx>
                <c:rich>
                  <a:bodyPr/>
                  <a:lstStyle/>
                  <a:p>
                    <a:fld id="{12D8423F-0CD4-4406-90B9-01B31D3B203B}"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7606-4EDB-B4C4-F05F84B37ABA}"/>
                </c:ext>
              </c:extLst>
            </c:dLbl>
            <c:dLbl>
              <c:idx val="8"/>
              <c:tx>
                <c:rich>
                  <a:bodyPr/>
                  <a:lstStyle/>
                  <a:p>
                    <a:fld id="{B8335836-28A6-4868-A5A6-DD75C24F5B95}"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7606-4EDB-B4C4-F05F84B37ABA}"/>
                </c:ext>
              </c:extLst>
            </c:dLbl>
            <c:dLbl>
              <c:idx val="9"/>
              <c:tx>
                <c:rich>
                  <a:bodyPr/>
                  <a:lstStyle/>
                  <a:p>
                    <a:fld id="{12C6CB00-BA38-4165-A05F-E394D35BD4C3}"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7606-4EDB-B4C4-F05F84B37AB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Sheet1!$E$2:$E$11</c:f>
              <c:numCache>
                <c:formatCode>General</c:formatCode>
                <c:ptCount val="10"/>
                <c:pt idx="0">
                  <c:v>47.6</c:v>
                </c:pt>
                <c:pt idx="1">
                  <c:v>63.2</c:v>
                </c:pt>
                <c:pt idx="2">
                  <c:v>76.599999999999994</c:v>
                </c:pt>
                <c:pt idx="3">
                  <c:v>93.1</c:v>
                </c:pt>
                <c:pt idx="4">
                  <c:v>103.1</c:v>
                </c:pt>
                <c:pt idx="5">
                  <c:v>113</c:v>
                </c:pt>
                <c:pt idx="6">
                  <c:v>93.1</c:v>
                </c:pt>
                <c:pt idx="7">
                  <c:v>95</c:v>
                </c:pt>
                <c:pt idx="8">
                  <c:v>123.9</c:v>
                </c:pt>
                <c:pt idx="9">
                  <c:v>167.4</c:v>
                </c:pt>
              </c:numCache>
            </c:numRef>
          </c:val>
          <c:extLst>
            <c:ext xmlns:c15="http://schemas.microsoft.com/office/drawing/2012/chart" uri="{02D57815-91ED-43cb-92C2-25804820EDAC}">
              <c15:datalabelsRange>
                <c15:f>Sheet1!$O$13:$O$22</c15:f>
                <c15:dlblRangeCache>
                  <c:ptCount val="10"/>
                  <c:pt idx="0">
                    <c:v>47,6 (14,7%)</c:v>
                  </c:pt>
                  <c:pt idx="1">
                    <c:v>63,2 (17,6%)</c:v>
                  </c:pt>
                  <c:pt idx="2">
                    <c:v>76,6 (19,1%)</c:v>
                  </c:pt>
                  <c:pt idx="3">
                    <c:v>93,1 (22,1%)</c:v>
                  </c:pt>
                  <c:pt idx="4">
                    <c:v>103,1 (23,0%)</c:v>
                  </c:pt>
                  <c:pt idx="5">
                    <c:v>113 (23,2%)</c:v>
                  </c:pt>
                  <c:pt idx="6">
                    <c:v>93,1 (16,5%)</c:v>
                  </c:pt>
                  <c:pt idx="7">
                    <c:v>95 (14,0%)</c:v>
                  </c:pt>
                  <c:pt idx="8">
                    <c:v>123,9 (21,8%)</c:v>
                  </c:pt>
                  <c:pt idx="9">
                    <c:v>167,4 (27,6%)</c:v>
                  </c:pt>
                </c15:dlblRangeCache>
              </c15:datalabelsRange>
            </c:ext>
            <c:ext xmlns:c16="http://schemas.microsoft.com/office/drawing/2014/chart" uri="{C3380CC4-5D6E-409C-BE32-E72D297353CC}">
              <c16:uniqueId val="{0000002B-7606-4EDB-B4C4-F05F84B37ABA}"/>
            </c:ext>
          </c:extLst>
        </c:ser>
        <c:ser>
          <c:idx val="4"/>
          <c:order val="4"/>
          <c:tx>
            <c:strRef>
              <c:f>Sheet1!$F$1</c:f>
              <c:strCache>
                <c:ptCount val="1"/>
                <c:pt idx="0">
                  <c:v>Skema Askes Swasta</c:v>
                </c:pt>
              </c:strCache>
            </c:strRef>
          </c:tx>
          <c:spPr>
            <a:solidFill>
              <a:srgbClr val="D2DB2F"/>
            </a:solidFill>
            <a:ln>
              <a:noFill/>
            </a:ln>
            <a:effectLst/>
          </c:spPr>
          <c:invertIfNegative val="0"/>
          <c:dLbls>
            <c:dLbl>
              <c:idx val="0"/>
              <c:tx>
                <c:rich>
                  <a:bodyPr/>
                  <a:lstStyle/>
                  <a:p>
                    <a:fld id="{E48DD7FB-31CD-4001-9EDB-F4117A4283C6}"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7606-4EDB-B4C4-F05F84B37ABA}"/>
                </c:ext>
              </c:extLst>
            </c:dLbl>
            <c:dLbl>
              <c:idx val="1"/>
              <c:tx>
                <c:rich>
                  <a:bodyPr/>
                  <a:lstStyle/>
                  <a:p>
                    <a:fld id="{FB01CFB8-C06E-4375-8293-C0F42C9B6370}"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7606-4EDB-B4C4-F05F84B37ABA}"/>
                </c:ext>
              </c:extLst>
            </c:dLbl>
            <c:dLbl>
              <c:idx val="2"/>
              <c:tx>
                <c:rich>
                  <a:bodyPr/>
                  <a:lstStyle/>
                  <a:p>
                    <a:fld id="{E50A1609-316E-4DA0-8A2F-A546B95515FE}"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7606-4EDB-B4C4-F05F84B37ABA}"/>
                </c:ext>
              </c:extLst>
            </c:dLbl>
            <c:dLbl>
              <c:idx val="3"/>
              <c:tx>
                <c:rich>
                  <a:bodyPr/>
                  <a:lstStyle/>
                  <a:p>
                    <a:fld id="{23C399E5-B91D-4340-BF25-A79BC7A50CDF}"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7606-4EDB-B4C4-F05F84B37ABA}"/>
                </c:ext>
              </c:extLst>
            </c:dLbl>
            <c:dLbl>
              <c:idx val="4"/>
              <c:tx>
                <c:rich>
                  <a:bodyPr/>
                  <a:lstStyle/>
                  <a:p>
                    <a:fld id="{5EA2024B-79AE-40C0-BF95-29D32DF966B7}"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7606-4EDB-B4C4-F05F84B37ABA}"/>
                </c:ext>
              </c:extLst>
            </c:dLbl>
            <c:dLbl>
              <c:idx val="5"/>
              <c:tx>
                <c:rich>
                  <a:bodyPr/>
                  <a:lstStyle/>
                  <a:p>
                    <a:fld id="{99AC9C6B-CD0C-436E-9F92-7876E8640528}"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7606-4EDB-B4C4-F05F84B37ABA}"/>
                </c:ext>
              </c:extLst>
            </c:dLbl>
            <c:dLbl>
              <c:idx val="6"/>
              <c:tx>
                <c:rich>
                  <a:bodyPr/>
                  <a:lstStyle/>
                  <a:p>
                    <a:fld id="{D2420D9B-2B61-4510-9F61-B9AECC7429D7}"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7606-4EDB-B4C4-F05F84B37ABA}"/>
                </c:ext>
              </c:extLst>
            </c:dLbl>
            <c:dLbl>
              <c:idx val="7"/>
              <c:tx>
                <c:rich>
                  <a:bodyPr/>
                  <a:lstStyle/>
                  <a:p>
                    <a:fld id="{23A1BEE8-3546-4F2E-83E9-975EB24E9FA8}"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7606-4EDB-B4C4-F05F84B37ABA}"/>
                </c:ext>
              </c:extLst>
            </c:dLbl>
            <c:dLbl>
              <c:idx val="8"/>
              <c:tx>
                <c:rich>
                  <a:bodyPr/>
                  <a:lstStyle/>
                  <a:p>
                    <a:fld id="{646ECD5F-4846-4BE1-91F8-E605A040FC95}"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7606-4EDB-B4C4-F05F84B37ABA}"/>
                </c:ext>
              </c:extLst>
            </c:dLbl>
            <c:dLbl>
              <c:idx val="9"/>
              <c:tx>
                <c:rich>
                  <a:bodyPr/>
                  <a:lstStyle/>
                  <a:p>
                    <a:fld id="{927C33F1-CAB7-4BA5-9DBC-2EE822FE8386}"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7606-4EDB-B4C4-F05F84B37ABA}"/>
                </c:ext>
              </c:extLst>
            </c:dLbl>
            <c:spPr>
              <a:solidFill>
                <a:srgbClr val="D2DB2F"/>
              </a:solidFill>
              <a:ln w="12700" cap="flat" cmpd="sng" algn="ctr">
                <a:solidFill>
                  <a:srgbClr val="D2DB2F"/>
                </a:solidFill>
                <a:prstDash val="solid"/>
                <a:miter lim="800000"/>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dk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Sheet1!$F$2:$F$11</c:f>
              <c:numCache>
                <c:formatCode>General</c:formatCode>
                <c:ptCount val="10"/>
                <c:pt idx="0">
                  <c:v>10.199999999999999</c:v>
                </c:pt>
                <c:pt idx="1">
                  <c:v>10</c:v>
                </c:pt>
                <c:pt idx="2">
                  <c:v>12.2</c:v>
                </c:pt>
                <c:pt idx="3">
                  <c:v>13.7</c:v>
                </c:pt>
                <c:pt idx="4">
                  <c:v>14.1</c:v>
                </c:pt>
                <c:pt idx="5">
                  <c:v>17.2</c:v>
                </c:pt>
                <c:pt idx="6">
                  <c:v>16.100000000000001</c:v>
                </c:pt>
                <c:pt idx="7">
                  <c:v>19.8</c:v>
                </c:pt>
                <c:pt idx="8">
                  <c:v>24.1</c:v>
                </c:pt>
                <c:pt idx="9">
                  <c:v>30.7</c:v>
                </c:pt>
              </c:numCache>
            </c:numRef>
          </c:val>
          <c:extLst>
            <c:ext xmlns:c15="http://schemas.microsoft.com/office/drawing/2012/chart" uri="{02D57815-91ED-43cb-92C2-25804820EDAC}">
              <c15:datalabelsRange>
                <c15:f>Sheet1!$P$13:$P$22</c15:f>
                <c15:dlblRangeCache>
                  <c:ptCount val="10"/>
                  <c:pt idx="0">
                    <c:v>10,2 (3,1%)</c:v>
                  </c:pt>
                  <c:pt idx="1">
                    <c:v>10 (2,8%)</c:v>
                  </c:pt>
                  <c:pt idx="2">
                    <c:v>12,2 (3,0%)</c:v>
                  </c:pt>
                  <c:pt idx="3">
                    <c:v>13,7 (3,2%)</c:v>
                  </c:pt>
                  <c:pt idx="4">
                    <c:v>14,1 (3,1%)</c:v>
                  </c:pt>
                  <c:pt idx="5">
                    <c:v>17,2 (3,5%)</c:v>
                  </c:pt>
                  <c:pt idx="6">
                    <c:v>16,1 (2,9%)</c:v>
                  </c:pt>
                  <c:pt idx="7">
                    <c:v>19,8 (2,9%)</c:v>
                  </c:pt>
                  <c:pt idx="8">
                    <c:v>24,1 (4,2%)</c:v>
                  </c:pt>
                  <c:pt idx="9">
                    <c:v>30,7 (5,1%)</c:v>
                  </c:pt>
                </c15:dlblRangeCache>
              </c15:datalabelsRange>
            </c:ext>
            <c:ext xmlns:c16="http://schemas.microsoft.com/office/drawing/2014/chart" uri="{C3380CC4-5D6E-409C-BE32-E72D297353CC}">
              <c16:uniqueId val="{00000036-7606-4EDB-B4C4-F05F84B37ABA}"/>
            </c:ext>
          </c:extLst>
        </c:ser>
        <c:ser>
          <c:idx val="5"/>
          <c:order val="5"/>
          <c:tx>
            <c:strRef>
              <c:f>Sheet1!$G$1</c:f>
              <c:strCache>
                <c:ptCount val="1"/>
                <c:pt idx="0">
                  <c:v>LSM</c:v>
                </c:pt>
              </c:strCache>
            </c:strRef>
          </c:tx>
          <c:spPr>
            <a:solidFill>
              <a:srgbClr val="A0F1DE"/>
            </a:solidFill>
            <a:ln>
              <a:noFill/>
            </a:ln>
            <a:effectLst/>
          </c:spPr>
          <c:invertIfNegative val="0"/>
          <c:dLbls>
            <c:delete val="1"/>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Sheet1!$G$2:$G$11</c:f>
              <c:numCache>
                <c:formatCode>General</c:formatCode>
                <c:ptCount val="10"/>
                <c:pt idx="0">
                  <c:v>2.2999999999999998</c:v>
                </c:pt>
                <c:pt idx="1">
                  <c:v>3.4</c:v>
                </c:pt>
                <c:pt idx="2">
                  <c:v>4.2</c:v>
                </c:pt>
                <c:pt idx="3">
                  <c:v>4.8</c:v>
                </c:pt>
                <c:pt idx="4">
                  <c:v>4.8</c:v>
                </c:pt>
                <c:pt idx="5">
                  <c:v>5.8</c:v>
                </c:pt>
                <c:pt idx="6">
                  <c:v>7.1</c:v>
                </c:pt>
                <c:pt idx="7">
                  <c:v>7</c:v>
                </c:pt>
                <c:pt idx="8">
                  <c:v>7.2</c:v>
                </c:pt>
                <c:pt idx="9">
                  <c:v>7.3</c:v>
                </c:pt>
              </c:numCache>
            </c:numRef>
          </c:val>
          <c:extLst>
            <c:ext xmlns:c16="http://schemas.microsoft.com/office/drawing/2014/chart" uri="{C3380CC4-5D6E-409C-BE32-E72D297353CC}">
              <c16:uniqueId val="{00000037-7606-4EDB-B4C4-F05F84B37ABA}"/>
            </c:ext>
          </c:extLst>
        </c:ser>
        <c:ser>
          <c:idx val="6"/>
          <c:order val="6"/>
          <c:tx>
            <c:strRef>
              <c:f>Sheet1!$H$1</c:f>
              <c:strCache>
                <c:ptCount val="1"/>
                <c:pt idx="0">
                  <c:v>Korporasi</c:v>
                </c:pt>
              </c:strCache>
            </c:strRef>
          </c:tx>
          <c:spPr>
            <a:solidFill>
              <a:srgbClr val="3D4C5F"/>
            </a:solidFill>
            <a:ln>
              <a:noFill/>
            </a:ln>
            <a:effectLst/>
          </c:spPr>
          <c:invertIfNegative val="0"/>
          <c:dLbls>
            <c:dLbl>
              <c:idx val="0"/>
              <c:tx>
                <c:rich>
                  <a:bodyPr/>
                  <a:lstStyle/>
                  <a:p>
                    <a:fld id="{8865DC68-E983-44C6-A651-5B5A2F7BA72E}"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7606-4EDB-B4C4-F05F84B37ABA}"/>
                </c:ext>
              </c:extLst>
            </c:dLbl>
            <c:dLbl>
              <c:idx val="1"/>
              <c:tx>
                <c:rich>
                  <a:bodyPr/>
                  <a:lstStyle/>
                  <a:p>
                    <a:fld id="{D83F9906-4174-4ECD-B7AC-57CD7B80317C}"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7606-4EDB-B4C4-F05F84B37ABA}"/>
                </c:ext>
              </c:extLst>
            </c:dLbl>
            <c:dLbl>
              <c:idx val="2"/>
              <c:tx>
                <c:rich>
                  <a:bodyPr/>
                  <a:lstStyle/>
                  <a:p>
                    <a:fld id="{25AA99A6-89D3-419A-A161-910D1589AEF0}"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7606-4EDB-B4C4-F05F84B37ABA}"/>
                </c:ext>
              </c:extLst>
            </c:dLbl>
            <c:dLbl>
              <c:idx val="3"/>
              <c:tx>
                <c:rich>
                  <a:bodyPr/>
                  <a:lstStyle/>
                  <a:p>
                    <a:fld id="{4C7FD1AB-166E-4F1D-8245-2469CA08EEA6}"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7606-4EDB-B4C4-F05F84B37ABA}"/>
                </c:ext>
              </c:extLst>
            </c:dLbl>
            <c:dLbl>
              <c:idx val="4"/>
              <c:tx>
                <c:rich>
                  <a:bodyPr/>
                  <a:lstStyle/>
                  <a:p>
                    <a:fld id="{3D182D94-8A59-424B-8ABB-E58C3EB1E268}"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7606-4EDB-B4C4-F05F84B37ABA}"/>
                </c:ext>
              </c:extLst>
            </c:dLbl>
            <c:dLbl>
              <c:idx val="5"/>
              <c:tx>
                <c:rich>
                  <a:bodyPr/>
                  <a:lstStyle/>
                  <a:p>
                    <a:fld id="{882004D4-02B9-4590-867B-3201C433ABDB}"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7606-4EDB-B4C4-F05F84B37ABA}"/>
                </c:ext>
              </c:extLst>
            </c:dLbl>
            <c:dLbl>
              <c:idx val="6"/>
              <c:tx>
                <c:rich>
                  <a:bodyPr/>
                  <a:lstStyle/>
                  <a:p>
                    <a:fld id="{5E764432-A906-4A21-97B9-E7F1CFC38783}"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7606-4EDB-B4C4-F05F84B37ABA}"/>
                </c:ext>
              </c:extLst>
            </c:dLbl>
            <c:dLbl>
              <c:idx val="7"/>
              <c:tx>
                <c:rich>
                  <a:bodyPr/>
                  <a:lstStyle/>
                  <a:p>
                    <a:fld id="{0EC20FAE-7139-473D-A0CF-0991363B4596}"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7606-4EDB-B4C4-F05F84B37ABA}"/>
                </c:ext>
              </c:extLst>
            </c:dLbl>
            <c:dLbl>
              <c:idx val="8"/>
              <c:tx>
                <c:rich>
                  <a:bodyPr/>
                  <a:lstStyle/>
                  <a:p>
                    <a:fld id="{AB1D0081-32F8-491F-923C-2EFE01A4E8F0}"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7606-4EDB-B4C4-F05F84B37ABA}"/>
                </c:ext>
              </c:extLst>
            </c:dLbl>
            <c:dLbl>
              <c:idx val="9"/>
              <c:tx>
                <c:rich>
                  <a:bodyPr/>
                  <a:lstStyle/>
                  <a:p>
                    <a:fld id="{1499215E-0C7D-43C7-928C-C39C2C43A939}"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7606-4EDB-B4C4-F05F84B37AB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Sheet1!$H$2:$H$11</c:f>
              <c:numCache>
                <c:formatCode>General</c:formatCode>
                <c:ptCount val="10"/>
                <c:pt idx="0">
                  <c:v>49</c:v>
                </c:pt>
                <c:pt idx="1">
                  <c:v>46.4</c:v>
                </c:pt>
                <c:pt idx="2">
                  <c:v>45.1</c:v>
                </c:pt>
                <c:pt idx="3">
                  <c:v>49.3</c:v>
                </c:pt>
                <c:pt idx="4">
                  <c:v>49.9</c:v>
                </c:pt>
                <c:pt idx="5">
                  <c:v>54.3</c:v>
                </c:pt>
                <c:pt idx="6">
                  <c:v>50.4</c:v>
                </c:pt>
                <c:pt idx="7">
                  <c:v>48.8</c:v>
                </c:pt>
                <c:pt idx="8">
                  <c:v>47.5</c:v>
                </c:pt>
                <c:pt idx="9">
                  <c:v>45.9</c:v>
                </c:pt>
              </c:numCache>
            </c:numRef>
          </c:val>
          <c:extLst>
            <c:ext xmlns:c15="http://schemas.microsoft.com/office/drawing/2012/chart" uri="{02D57815-91ED-43cb-92C2-25804820EDAC}">
              <c15:datalabelsRange>
                <c15:f>Sheet1!$R$13:$R$22</c15:f>
                <c15:dlblRangeCache>
                  <c:ptCount val="10"/>
                  <c:pt idx="0">
                    <c:v>49 (15,1%)</c:v>
                  </c:pt>
                  <c:pt idx="1">
                    <c:v>46,4 (12,9%)</c:v>
                  </c:pt>
                  <c:pt idx="2">
                    <c:v>45,1 (11,2%)</c:v>
                  </c:pt>
                  <c:pt idx="3">
                    <c:v>49,3 (11,7%)</c:v>
                  </c:pt>
                  <c:pt idx="4">
                    <c:v>49,9 (11,1%)</c:v>
                  </c:pt>
                  <c:pt idx="5">
                    <c:v>54,3 (11,1%)</c:v>
                  </c:pt>
                  <c:pt idx="6">
                    <c:v>50,4 (9,0%)</c:v>
                  </c:pt>
                  <c:pt idx="7">
                    <c:v>48,8 (7,2%)</c:v>
                  </c:pt>
                  <c:pt idx="8">
                    <c:v>47,5 (8,4%)</c:v>
                  </c:pt>
                  <c:pt idx="9">
                    <c:v>45,9 (7,6%)</c:v>
                  </c:pt>
                </c15:dlblRangeCache>
              </c15:datalabelsRange>
            </c:ext>
            <c:ext xmlns:c16="http://schemas.microsoft.com/office/drawing/2014/chart" uri="{C3380CC4-5D6E-409C-BE32-E72D297353CC}">
              <c16:uniqueId val="{00000042-7606-4EDB-B4C4-F05F84B37ABA}"/>
            </c:ext>
          </c:extLst>
        </c:ser>
        <c:ser>
          <c:idx val="7"/>
          <c:order val="7"/>
          <c:tx>
            <c:strRef>
              <c:f>Sheet1!$I$1</c:f>
              <c:strCache>
                <c:ptCount val="1"/>
                <c:pt idx="0">
                  <c:v>Skema Pembiayaan RT</c:v>
                </c:pt>
              </c:strCache>
            </c:strRef>
          </c:tx>
          <c:spPr>
            <a:solidFill>
              <a:srgbClr val="16AF98"/>
            </a:solidFill>
            <a:ln w="76200">
              <a:noFill/>
            </a:ln>
            <a:effectLst/>
          </c:spPr>
          <c:invertIfNegative val="0"/>
          <c:dLbls>
            <c:dLbl>
              <c:idx val="0"/>
              <c:tx>
                <c:rich>
                  <a:bodyPr/>
                  <a:lstStyle/>
                  <a:p>
                    <a:fld id="{1CE5105F-4007-4AE0-96C4-546D6ABE711A}"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7606-4EDB-B4C4-F05F84B37ABA}"/>
                </c:ext>
              </c:extLst>
            </c:dLbl>
            <c:dLbl>
              <c:idx val="1"/>
              <c:tx>
                <c:rich>
                  <a:bodyPr/>
                  <a:lstStyle/>
                  <a:p>
                    <a:fld id="{BA2FFFD3-315D-475D-9DD0-A33FDDC81A2F}"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7606-4EDB-B4C4-F05F84B37ABA}"/>
                </c:ext>
              </c:extLst>
            </c:dLbl>
            <c:dLbl>
              <c:idx val="2"/>
              <c:tx>
                <c:rich>
                  <a:bodyPr/>
                  <a:lstStyle/>
                  <a:p>
                    <a:fld id="{BFD598DF-E298-4CBD-B88C-503F90EED389}"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5-7606-4EDB-B4C4-F05F84B37ABA}"/>
                </c:ext>
              </c:extLst>
            </c:dLbl>
            <c:dLbl>
              <c:idx val="3"/>
              <c:tx>
                <c:rich>
                  <a:bodyPr/>
                  <a:lstStyle/>
                  <a:p>
                    <a:fld id="{EDADD307-5EF6-43C7-A330-C61BD0AF88B8}"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7606-4EDB-B4C4-F05F84B37ABA}"/>
                </c:ext>
              </c:extLst>
            </c:dLbl>
            <c:dLbl>
              <c:idx val="4"/>
              <c:tx>
                <c:rich>
                  <a:bodyPr/>
                  <a:lstStyle/>
                  <a:p>
                    <a:fld id="{3B7A5A1B-1CEB-4B37-95A8-F85E4FD95C7E}"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7-7606-4EDB-B4C4-F05F84B37ABA}"/>
                </c:ext>
              </c:extLst>
            </c:dLbl>
            <c:dLbl>
              <c:idx val="5"/>
              <c:tx>
                <c:rich>
                  <a:bodyPr/>
                  <a:lstStyle/>
                  <a:p>
                    <a:fld id="{A45F3068-FD29-4240-B5E1-DA0D03755657}"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8-7606-4EDB-B4C4-F05F84B37ABA}"/>
                </c:ext>
              </c:extLst>
            </c:dLbl>
            <c:dLbl>
              <c:idx val="6"/>
              <c:tx>
                <c:rich>
                  <a:bodyPr/>
                  <a:lstStyle/>
                  <a:p>
                    <a:fld id="{F4D78F4D-EB57-4226-8D0A-63AE0D0D54F5}"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9-7606-4EDB-B4C4-F05F84B37ABA}"/>
                </c:ext>
              </c:extLst>
            </c:dLbl>
            <c:dLbl>
              <c:idx val="7"/>
              <c:tx>
                <c:rich>
                  <a:bodyPr/>
                  <a:lstStyle/>
                  <a:p>
                    <a:fld id="{D620CD1F-911D-4254-8E97-6761C1F8762E}"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A-7606-4EDB-B4C4-F05F84B37ABA}"/>
                </c:ext>
              </c:extLst>
            </c:dLbl>
            <c:dLbl>
              <c:idx val="8"/>
              <c:tx>
                <c:rich>
                  <a:bodyPr/>
                  <a:lstStyle/>
                  <a:p>
                    <a:fld id="{E5C1BB1F-9A96-4A90-819B-9F8C74F224B8}"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B-7606-4EDB-B4C4-F05F84B37ABA}"/>
                </c:ext>
              </c:extLst>
            </c:dLbl>
            <c:dLbl>
              <c:idx val="9"/>
              <c:tx>
                <c:rich>
                  <a:bodyPr/>
                  <a:lstStyle/>
                  <a:p>
                    <a:fld id="{C94F75B8-80E4-4620-B10B-EF0A41E25AA9}" type="CELLRANGE">
                      <a:rPr lang="en-ID"/>
                      <a:pPr/>
                      <a:t>[CELLRANGE]</a:t>
                    </a:fld>
                    <a:endParaRPr lang="en-ID"/>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C-7606-4EDB-B4C4-F05F84B37AB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Sheet1!$I$2:$I$11</c:f>
              <c:numCache>
                <c:formatCode>General</c:formatCode>
                <c:ptCount val="10"/>
                <c:pt idx="0">
                  <c:v>141.80000000000001</c:v>
                </c:pt>
                <c:pt idx="1">
                  <c:v>144</c:v>
                </c:pt>
                <c:pt idx="2">
                  <c:v>142.9</c:v>
                </c:pt>
                <c:pt idx="3">
                  <c:v>142.80000000000001</c:v>
                </c:pt>
                <c:pt idx="4">
                  <c:v>149.9</c:v>
                </c:pt>
                <c:pt idx="5">
                  <c:v>157.5</c:v>
                </c:pt>
                <c:pt idx="6">
                  <c:v>164.8</c:v>
                </c:pt>
                <c:pt idx="7">
                  <c:v>170.9</c:v>
                </c:pt>
                <c:pt idx="8">
                  <c:v>173.9</c:v>
                </c:pt>
                <c:pt idx="9">
                  <c:v>175.5</c:v>
                </c:pt>
              </c:numCache>
            </c:numRef>
          </c:val>
          <c:extLst>
            <c:ext xmlns:c15="http://schemas.microsoft.com/office/drawing/2012/chart" uri="{02D57815-91ED-43cb-92C2-25804820EDAC}">
              <c15:datalabelsRange>
                <c15:f>Sheet1!$S$13:$S$22</c15:f>
                <c15:dlblRangeCache>
                  <c:ptCount val="10"/>
                  <c:pt idx="0">
                    <c:v>141,8 (43,7%)</c:v>
                  </c:pt>
                  <c:pt idx="1">
                    <c:v>144 (40,2%)</c:v>
                  </c:pt>
                  <c:pt idx="2">
                    <c:v>142,9 (35,6%)</c:v>
                  </c:pt>
                  <c:pt idx="3">
                    <c:v>142,8 (33,9%)</c:v>
                  </c:pt>
                  <c:pt idx="4">
                    <c:v>149,9 (33,5%)</c:v>
                  </c:pt>
                  <c:pt idx="5">
                    <c:v>157,5 (32,3%)</c:v>
                  </c:pt>
                  <c:pt idx="6">
                    <c:v>164,8 (29,3%)</c:v>
                  </c:pt>
                  <c:pt idx="7">
                    <c:v>170,9 (25,2%)</c:v>
                  </c:pt>
                  <c:pt idx="8">
                    <c:v>173,9 (30,6%)</c:v>
                  </c:pt>
                  <c:pt idx="9">
                    <c:v>175,5 (29,0%)</c:v>
                  </c:pt>
                </c15:dlblRangeCache>
              </c15:datalabelsRange>
            </c:ext>
            <c:ext xmlns:c16="http://schemas.microsoft.com/office/drawing/2014/chart" uri="{C3380CC4-5D6E-409C-BE32-E72D297353CC}">
              <c16:uniqueId val="{0000004D-7606-4EDB-B4C4-F05F84B37ABA}"/>
            </c:ext>
          </c:extLst>
        </c:ser>
        <c:dLbls>
          <c:showLegendKey val="0"/>
          <c:showVal val="1"/>
          <c:showCatName val="0"/>
          <c:showSerName val="0"/>
          <c:showPercent val="0"/>
          <c:showBubbleSize val="0"/>
        </c:dLbls>
        <c:gapWidth val="20"/>
        <c:overlap val="100"/>
        <c:axId val="644556960"/>
        <c:axId val="644554080"/>
      </c:barChart>
      <c:lineChart>
        <c:grouping val="standard"/>
        <c:varyColors val="0"/>
        <c:ser>
          <c:idx val="8"/>
          <c:order val="8"/>
          <c:tx>
            <c:strRef>
              <c:f>Sheet1!$J$1</c:f>
              <c:strCache>
                <c:ptCount val="1"/>
                <c:pt idx="0">
                  <c:v>Total Belanja Kesehatan</c:v>
                </c:pt>
              </c:strCache>
            </c:strRef>
          </c:tx>
          <c:spPr>
            <a:ln w="28575" cap="rnd">
              <a:solidFill>
                <a:srgbClr val="46999C"/>
              </a:solidFill>
              <a:round/>
            </a:ln>
            <a:effectLst/>
          </c:spPr>
          <c:marker>
            <c:symbol val="none"/>
          </c:marker>
          <c:dLbls>
            <c:dLbl>
              <c:idx val="0"/>
              <c:layout>
                <c:manualLayout>
                  <c:x val="-2.2375781507074699E-2"/>
                  <c:y val="-4.4444444444444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7606-4EDB-B4C4-F05F84B37ABA}"/>
                </c:ext>
              </c:extLst>
            </c:dLbl>
            <c:dLbl>
              <c:idx val="1"/>
              <c:layout>
                <c:manualLayout>
                  <c:x val="-2.1059559065482101E-2"/>
                  <c:y val="-3.6601307189542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7606-4EDB-B4C4-F05F84B37ABA}"/>
                </c:ext>
              </c:extLst>
            </c:dLbl>
            <c:dLbl>
              <c:idx val="2"/>
              <c:layout>
                <c:manualLayout>
                  <c:x val="-1.9743336623889399E-2"/>
                  <c:y val="-3.3986928104575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7606-4EDB-B4C4-F05F84B37ABA}"/>
                </c:ext>
              </c:extLst>
            </c:dLbl>
            <c:dLbl>
              <c:idx val="3"/>
              <c:layout>
                <c:manualLayout>
                  <c:x val="-1.9743336623889499E-2"/>
                  <c:y val="-3.3986928104575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7606-4EDB-B4C4-F05F84B37ABA}"/>
                </c:ext>
              </c:extLst>
            </c:dLbl>
            <c:dLbl>
              <c:idx val="4"/>
              <c:layout>
                <c:manualLayout>
                  <c:x val="-1.9743336623889399E-2"/>
                  <c:y val="-3.3986928104575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7606-4EDB-B4C4-F05F84B37ABA}"/>
                </c:ext>
              </c:extLst>
            </c:dLbl>
            <c:dLbl>
              <c:idx val="5"/>
              <c:layout>
                <c:manualLayout>
                  <c:x val="-2.7640671273445199E-2"/>
                  <c:y val="-4.4444444444444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7606-4EDB-B4C4-F05F84B37ABA}"/>
                </c:ext>
              </c:extLst>
            </c:dLbl>
            <c:dLbl>
              <c:idx val="6"/>
              <c:layout>
                <c:manualLayout>
                  <c:x val="-3.1589338598223202E-2"/>
                  <c:y val="-4.7058823529411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7606-4EDB-B4C4-F05F84B37ABA}"/>
                </c:ext>
              </c:extLst>
            </c:dLbl>
            <c:dLbl>
              <c:idx val="7"/>
              <c:layout>
                <c:manualLayout>
                  <c:x val="-2.1059559065482101E-2"/>
                  <c:y val="-2.8758169934640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7606-4EDB-B4C4-F05F84B37ABA}"/>
                </c:ext>
              </c:extLst>
            </c:dLbl>
            <c:dLbl>
              <c:idx val="8"/>
              <c:layout>
                <c:manualLayout>
                  <c:x val="-2.3692003948667301E-2"/>
                  <c:y val="-3.9215686274509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7606-4EDB-B4C4-F05F84B37ABA}"/>
                </c:ext>
              </c:extLst>
            </c:dLbl>
            <c:dLbl>
              <c:idx val="9"/>
              <c:layout>
                <c:manualLayout>
                  <c:x val="-2.2375781507074699E-2"/>
                  <c:y val="-3.1372549019607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7606-4EDB-B4C4-F05F84B37ABA}"/>
                </c:ext>
              </c:extLst>
            </c:dLbl>
            <c:spPr>
              <a:solidFill>
                <a:srgbClr val="46999C"/>
              </a:solidFill>
              <a:ln w="12700" cap="flat" cmpd="sng" algn="ctr">
                <a:solidFill>
                  <a:srgbClr val="46999C"/>
                </a:solidFill>
                <a:prstDash val="solid"/>
                <a:miter lim="800000"/>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Sheet1!$J$2:$J$11</c:f>
              <c:numCache>
                <c:formatCode>General</c:formatCode>
                <c:ptCount val="10"/>
                <c:pt idx="0">
                  <c:v>324.60000000000002</c:v>
                </c:pt>
                <c:pt idx="1">
                  <c:v>358.3</c:v>
                </c:pt>
                <c:pt idx="2">
                  <c:v>401.8</c:v>
                </c:pt>
                <c:pt idx="3">
                  <c:v>421.7</c:v>
                </c:pt>
                <c:pt idx="4">
                  <c:v>448</c:v>
                </c:pt>
                <c:pt idx="5">
                  <c:v>488.1</c:v>
                </c:pt>
                <c:pt idx="6">
                  <c:v>562.6</c:v>
                </c:pt>
                <c:pt idx="7">
                  <c:v>677.6</c:v>
                </c:pt>
                <c:pt idx="8">
                  <c:v>568.79999999999995</c:v>
                </c:pt>
                <c:pt idx="9">
                  <c:v>606.29999999999995</c:v>
                </c:pt>
              </c:numCache>
            </c:numRef>
          </c:val>
          <c:smooth val="0"/>
          <c:extLst>
            <c:ext xmlns:c16="http://schemas.microsoft.com/office/drawing/2014/chart" uri="{C3380CC4-5D6E-409C-BE32-E72D297353CC}">
              <c16:uniqueId val="{00000058-7606-4EDB-B4C4-F05F84B37ABA}"/>
            </c:ext>
          </c:extLst>
        </c:ser>
        <c:dLbls>
          <c:showLegendKey val="0"/>
          <c:showVal val="1"/>
          <c:showCatName val="0"/>
          <c:showSerName val="0"/>
          <c:showPercent val="0"/>
          <c:showBubbleSize val="0"/>
        </c:dLbls>
        <c:marker val="1"/>
        <c:smooth val="0"/>
        <c:axId val="644556960"/>
        <c:axId val="644554080"/>
      </c:lineChart>
      <c:catAx>
        <c:axId val="6445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644554080"/>
        <c:crosses val="autoZero"/>
        <c:auto val="1"/>
        <c:lblAlgn val="ctr"/>
        <c:lblOffset val="100"/>
        <c:noMultiLvlLbl val="0"/>
      </c:catAx>
      <c:valAx>
        <c:axId val="644554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64455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ID" sz="1800"/>
              <a:t>Kepemilikan Asuransi Kesehatan Swasta Berdasarkan</a:t>
            </a:r>
            <a:r>
              <a:rPr lang="en-ID" sz="1800" baseline="0"/>
              <a:t> Survei Susenas 2019-2023</a:t>
            </a:r>
            <a:endParaRPr lang="en-ID"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ID"/>
        </a:p>
      </c:txPr>
    </c:title>
    <c:autoTitleDeleted val="0"/>
    <c:plotArea>
      <c:layout/>
      <c:barChart>
        <c:barDir val="col"/>
        <c:grouping val="clustered"/>
        <c:varyColors val="0"/>
        <c:ser>
          <c:idx val="0"/>
          <c:order val="0"/>
          <c:tx>
            <c:strRef>
              <c:f>Sheet3!$D$2</c:f>
              <c:strCache>
                <c:ptCount val="1"/>
                <c:pt idx="0">
                  <c:v>2019</c:v>
                </c:pt>
              </c:strCache>
            </c:strRef>
          </c:tx>
          <c:spPr>
            <a:solidFill>
              <a:schemeClr val="accent1"/>
            </a:solidFill>
            <a:ln>
              <a:noFill/>
            </a:ln>
            <a:effectLst/>
          </c:spPr>
          <c:invertIfNegative val="0"/>
          <c:cat>
            <c:strRef>
              <c:f>Sheet3!$C$3:$C$37</c:f>
              <c:strCache>
                <c:ptCount val="35"/>
                <c:pt idx="0">
                  <c:v> Aceh </c:v>
                </c:pt>
                <c:pt idx="1">
                  <c:v> Sumatera Utara </c:v>
                </c:pt>
                <c:pt idx="2">
                  <c:v> Sumatera Barat </c:v>
                </c:pt>
                <c:pt idx="3">
                  <c:v> Riau </c:v>
                </c:pt>
                <c:pt idx="4">
                  <c:v> Jambi </c:v>
                </c:pt>
                <c:pt idx="5">
                  <c:v> Sumatera Selatan </c:v>
                </c:pt>
                <c:pt idx="6">
                  <c:v> Bengkulu </c:v>
                </c:pt>
                <c:pt idx="7">
                  <c:v> Lampung </c:v>
                </c:pt>
                <c:pt idx="8">
                  <c:v> Kep, Bangka Belitung </c:v>
                </c:pt>
                <c:pt idx="9">
                  <c:v> Kep, Riau </c:v>
                </c:pt>
                <c:pt idx="10">
                  <c:v> DKI Jakarta </c:v>
                </c:pt>
                <c:pt idx="11">
                  <c:v> Jawa Barat </c:v>
                </c:pt>
                <c:pt idx="12">
                  <c:v> Jawa Tengah </c:v>
                </c:pt>
                <c:pt idx="13">
                  <c:v> DI Yogyakarta </c:v>
                </c:pt>
                <c:pt idx="14">
                  <c:v> Jawa Timur </c:v>
                </c:pt>
                <c:pt idx="15">
                  <c:v> Banten </c:v>
                </c:pt>
                <c:pt idx="16">
                  <c:v> Bali </c:v>
                </c:pt>
                <c:pt idx="17">
                  <c:v> Nusa Tenggara Barat </c:v>
                </c:pt>
                <c:pt idx="18">
                  <c:v> Nusa Tenggara Timur </c:v>
                </c:pt>
                <c:pt idx="19">
                  <c:v> Kalimantan Barat </c:v>
                </c:pt>
                <c:pt idx="20">
                  <c:v> Kalimantan Tengah </c:v>
                </c:pt>
                <c:pt idx="21">
                  <c:v> Kalimantan Selatan </c:v>
                </c:pt>
                <c:pt idx="22">
                  <c:v> Kalimantan Timur </c:v>
                </c:pt>
                <c:pt idx="23">
                  <c:v> Kalimantan Utara </c:v>
                </c:pt>
                <c:pt idx="24">
                  <c:v> Sulawesi Utara </c:v>
                </c:pt>
                <c:pt idx="25">
                  <c:v> Sulawesi Tengah </c:v>
                </c:pt>
                <c:pt idx="26">
                  <c:v> Sulawesi Selatan </c:v>
                </c:pt>
                <c:pt idx="27">
                  <c:v> Sulawesi Tenggara </c:v>
                </c:pt>
                <c:pt idx="28">
                  <c:v> Gorontalo </c:v>
                </c:pt>
                <c:pt idx="29">
                  <c:v> Sulawesi Barat </c:v>
                </c:pt>
                <c:pt idx="30">
                  <c:v> Maluku </c:v>
                </c:pt>
                <c:pt idx="31">
                  <c:v> Maluku Utara </c:v>
                </c:pt>
                <c:pt idx="32">
                  <c:v> Papua Barat </c:v>
                </c:pt>
                <c:pt idx="33">
                  <c:v> Papua </c:v>
                </c:pt>
                <c:pt idx="34">
                  <c:v> Indonesia </c:v>
                </c:pt>
              </c:strCache>
            </c:strRef>
          </c:cat>
          <c:val>
            <c:numRef>
              <c:f>Sheet3!$D$3:$D$37</c:f>
              <c:numCache>
                <c:formatCode>_-* #,##0.0_-;\-* #,##0.0_-;_-* "-"_-;_-@_-</c:formatCode>
                <c:ptCount val="35"/>
                <c:pt idx="0">
                  <c:v>0.31</c:v>
                </c:pt>
                <c:pt idx="1">
                  <c:v>0.93</c:v>
                </c:pt>
                <c:pt idx="2">
                  <c:v>0.35</c:v>
                </c:pt>
                <c:pt idx="3">
                  <c:v>0.68</c:v>
                </c:pt>
                <c:pt idx="4">
                  <c:v>0.4</c:v>
                </c:pt>
                <c:pt idx="5">
                  <c:v>0.97</c:v>
                </c:pt>
                <c:pt idx="6">
                  <c:v>0.4</c:v>
                </c:pt>
                <c:pt idx="7">
                  <c:v>0.4</c:v>
                </c:pt>
                <c:pt idx="8">
                  <c:v>0.84</c:v>
                </c:pt>
                <c:pt idx="9">
                  <c:v>1.81</c:v>
                </c:pt>
                <c:pt idx="10">
                  <c:v>3.12</c:v>
                </c:pt>
                <c:pt idx="11">
                  <c:v>1.47</c:v>
                </c:pt>
                <c:pt idx="12">
                  <c:v>0.54</c:v>
                </c:pt>
                <c:pt idx="13">
                  <c:v>1.31</c:v>
                </c:pt>
                <c:pt idx="14">
                  <c:v>0.75</c:v>
                </c:pt>
                <c:pt idx="15">
                  <c:v>1.9</c:v>
                </c:pt>
                <c:pt idx="16">
                  <c:v>2.66</c:v>
                </c:pt>
                <c:pt idx="17">
                  <c:v>0.26</c:v>
                </c:pt>
                <c:pt idx="18">
                  <c:v>0.2</c:v>
                </c:pt>
                <c:pt idx="19">
                  <c:v>0.76</c:v>
                </c:pt>
                <c:pt idx="20">
                  <c:v>0.49</c:v>
                </c:pt>
                <c:pt idx="21">
                  <c:v>0.43</c:v>
                </c:pt>
                <c:pt idx="22">
                  <c:v>1.73</c:v>
                </c:pt>
                <c:pt idx="23">
                  <c:v>0.59</c:v>
                </c:pt>
                <c:pt idx="24">
                  <c:v>0.37</c:v>
                </c:pt>
                <c:pt idx="25">
                  <c:v>0.33</c:v>
                </c:pt>
                <c:pt idx="26">
                  <c:v>0.61</c:v>
                </c:pt>
                <c:pt idx="27">
                  <c:v>0.22</c:v>
                </c:pt>
                <c:pt idx="28">
                  <c:v>0.2</c:v>
                </c:pt>
                <c:pt idx="29">
                  <c:v>0.18</c:v>
                </c:pt>
                <c:pt idx="30">
                  <c:v>0.02</c:v>
                </c:pt>
                <c:pt idx="31">
                  <c:v>0.33</c:v>
                </c:pt>
                <c:pt idx="32">
                  <c:v>0.45</c:v>
                </c:pt>
                <c:pt idx="33">
                  <c:v>0.42</c:v>
                </c:pt>
                <c:pt idx="34">
                  <c:v>0.98</c:v>
                </c:pt>
              </c:numCache>
            </c:numRef>
          </c:val>
          <c:extLst>
            <c:ext xmlns:c16="http://schemas.microsoft.com/office/drawing/2014/chart" uri="{C3380CC4-5D6E-409C-BE32-E72D297353CC}">
              <c16:uniqueId val="{00000000-8F20-43BB-9096-CAFD6FF0066E}"/>
            </c:ext>
          </c:extLst>
        </c:ser>
        <c:ser>
          <c:idx val="1"/>
          <c:order val="1"/>
          <c:tx>
            <c:strRef>
              <c:f>Sheet3!$E$2</c:f>
              <c:strCache>
                <c:ptCount val="1"/>
                <c:pt idx="0">
                  <c:v>2021</c:v>
                </c:pt>
              </c:strCache>
            </c:strRef>
          </c:tx>
          <c:spPr>
            <a:solidFill>
              <a:schemeClr val="accent2"/>
            </a:solidFill>
            <a:ln>
              <a:noFill/>
            </a:ln>
            <a:effectLst/>
          </c:spPr>
          <c:invertIfNegative val="0"/>
          <c:cat>
            <c:strRef>
              <c:f>Sheet3!$C$3:$C$37</c:f>
              <c:strCache>
                <c:ptCount val="35"/>
                <c:pt idx="0">
                  <c:v> Aceh </c:v>
                </c:pt>
                <c:pt idx="1">
                  <c:v> Sumatera Utara </c:v>
                </c:pt>
                <c:pt idx="2">
                  <c:v> Sumatera Barat </c:v>
                </c:pt>
                <c:pt idx="3">
                  <c:v> Riau </c:v>
                </c:pt>
                <c:pt idx="4">
                  <c:v> Jambi </c:v>
                </c:pt>
                <c:pt idx="5">
                  <c:v> Sumatera Selatan </c:v>
                </c:pt>
                <c:pt idx="6">
                  <c:v> Bengkulu </c:v>
                </c:pt>
                <c:pt idx="7">
                  <c:v> Lampung </c:v>
                </c:pt>
                <c:pt idx="8">
                  <c:v> Kep, Bangka Belitung </c:v>
                </c:pt>
                <c:pt idx="9">
                  <c:v> Kep, Riau </c:v>
                </c:pt>
                <c:pt idx="10">
                  <c:v> DKI Jakarta </c:v>
                </c:pt>
                <c:pt idx="11">
                  <c:v> Jawa Barat </c:v>
                </c:pt>
                <c:pt idx="12">
                  <c:v> Jawa Tengah </c:v>
                </c:pt>
                <c:pt idx="13">
                  <c:v> DI Yogyakarta </c:v>
                </c:pt>
                <c:pt idx="14">
                  <c:v> Jawa Timur </c:v>
                </c:pt>
                <c:pt idx="15">
                  <c:v> Banten </c:v>
                </c:pt>
                <c:pt idx="16">
                  <c:v> Bali </c:v>
                </c:pt>
                <c:pt idx="17">
                  <c:v> Nusa Tenggara Barat </c:v>
                </c:pt>
                <c:pt idx="18">
                  <c:v> Nusa Tenggara Timur </c:v>
                </c:pt>
                <c:pt idx="19">
                  <c:v> Kalimantan Barat </c:v>
                </c:pt>
                <c:pt idx="20">
                  <c:v> Kalimantan Tengah </c:v>
                </c:pt>
                <c:pt idx="21">
                  <c:v> Kalimantan Selatan </c:v>
                </c:pt>
                <c:pt idx="22">
                  <c:v> Kalimantan Timur </c:v>
                </c:pt>
                <c:pt idx="23">
                  <c:v> Kalimantan Utara </c:v>
                </c:pt>
                <c:pt idx="24">
                  <c:v> Sulawesi Utara </c:v>
                </c:pt>
                <c:pt idx="25">
                  <c:v> Sulawesi Tengah </c:v>
                </c:pt>
                <c:pt idx="26">
                  <c:v> Sulawesi Selatan </c:v>
                </c:pt>
                <c:pt idx="27">
                  <c:v> Sulawesi Tenggara </c:v>
                </c:pt>
                <c:pt idx="28">
                  <c:v> Gorontalo </c:v>
                </c:pt>
                <c:pt idx="29">
                  <c:v> Sulawesi Barat </c:v>
                </c:pt>
                <c:pt idx="30">
                  <c:v> Maluku </c:v>
                </c:pt>
                <c:pt idx="31">
                  <c:v> Maluku Utara </c:v>
                </c:pt>
                <c:pt idx="32">
                  <c:v> Papua Barat </c:v>
                </c:pt>
                <c:pt idx="33">
                  <c:v> Papua </c:v>
                </c:pt>
                <c:pt idx="34">
                  <c:v> Indonesia </c:v>
                </c:pt>
              </c:strCache>
            </c:strRef>
          </c:cat>
          <c:val>
            <c:numRef>
              <c:f>Sheet3!$E$3:$E$37</c:f>
              <c:numCache>
                <c:formatCode>_-* #,##0.0_-;\-* #,##0.0_-;_-* "-"_-;_-@_-</c:formatCode>
                <c:ptCount val="35"/>
                <c:pt idx="0">
                  <c:v>0.18</c:v>
                </c:pt>
                <c:pt idx="1">
                  <c:v>0.66</c:v>
                </c:pt>
                <c:pt idx="2">
                  <c:v>0.39</c:v>
                </c:pt>
                <c:pt idx="3">
                  <c:v>0.59</c:v>
                </c:pt>
                <c:pt idx="4">
                  <c:v>0.41</c:v>
                </c:pt>
                <c:pt idx="5">
                  <c:v>0.48</c:v>
                </c:pt>
                <c:pt idx="6">
                  <c:v>0.26</c:v>
                </c:pt>
                <c:pt idx="7">
                  <c:v>0.41</c:v>
                </c:pt>
                <c:pt idx="8">
                  <c:v>0.59</c:v>
                </c:pt>
                <c:pt idx="9">
                  <c:v>0.96</c:v>
                </c:pt>
                <c:pt idx="10">
                  <c:v>3.28</c:v>
                </c:pt>
                <c:pt idx="11" formatCode="0.0">
                  <c:v>1.1000000000000001</c:v>
                </c:pt>
                <c:pt idx="12">
                  <c:v>0.38</c:v>
                </c:pt>
                <c:pt idx="13">
                  <c:v>1.0900000000000001</c:v>
                </c:pt>
                <c:pt idx="14">
                  <c:v>0.56000000000000005</c:v>
                </c:pt>
                <c:pt idx="15">
                  <c:v>1.38</c:v>
                </c:pt>
                <c:pt idx="16">
                  <c:v>1.63</c:v>
                </c:pt>
                <c:pt idx="17">
                  <c:v>0.28000000000000003</c:v>
                </c:pt>
                <c:pt idx="18">
                  <c:v>0.1</c:v>
                </c:pt>
                <c:pt idx="19">
                  <c:v>0.56999999999999995</c:v>
                </c:pt>
                <c:pt idx="20">
                  <c:v>0.36</c:v>
                </c:pt>
                <c:pt idx="21">
                  <c:v>0.22</c:v>
                </c:pt>
                <c:pt idx="22">
                  <c:v>1.58</c:v>
                </c:pt>
                <c:pt idx="23">
                  <c:v>0.46</c:v>
                </c:pt>
                <c:pt idx="24">
                  <c:v>0.41</c:v>
                </c:pt>
                <c:pt idx="25">
                  <c:v>0.16</c:v>
                </c:pt>
                <c:pt idx="26">
                  <c:v>0.33</c:v>
                </c:pt>
                <c:pt idx="27">
                  <c:v>0.16</c:v>
                </c:pt>
                <c:pt idx="28">
                  <c:v>0.14000000000000001</c:v>
                </c:pt>
                <c:pt idx="29">
                  <c:v>0.49</c:v>
                </c:pt>
                <c:pt idx="30">
                  <c:v>0.2</c:v>
                </c:pt>
                <c:pt idx="31">
                  <c:v>7.0000000000000007E-2</c:v>
                </c:pt>
                <c:pt idx="32">
                  <c:v>0.2</c:v>
                </c:pt>
                <c:pt idx="33">
                  <c:v>0.13</c:v>
                </c:pt>
                <c:pt idx="34">
                  <c:v>0.76</c:v>
                </c:pt>
              </c:numCache>
            </c:numRef>
          </c:val>
          <c:extLst>
            <c:ext xmlns:c16="http://schemas.microsoft.com/office/drawing/2014/chart" uri="{C3380CC4-5D6E-409C-BE32-E72D297353CC}">
              <c16:uniqueId val="{00000001-8F20-43BB-9096-CAFD6FF0066E}"/>
            </c:ext>
          </c:extLst>
        </c:ser>
        <c:ser>
          <c:idx val="2"/>
          <c:order val="2"/>
          <c:tx>
            <c:strRef>
              <c:f>Sheet3!$F$2</c:f>
              <c:strCache>
                <c:ptCount val="1"/>
                <c:pt idx="0">
                  <c:v>2023</c:v>
                </c:pt>
              </c:strCache>
            </c:strRef>
          </c:tx>
          <c:spPr>
            <a:solidFill>
              <a:schemeClr val="accent3"/>
            </a:solidFill>
            <a:ln>
              <a:noFill/>
            </a:ln>
            <a:effectLst/>
          </c:spPr>
          <c:invertIfNegative val="0"/>
          <c:cat>
            <c:strRef>
              <c:f>Sheet3!$C$3:$C$37</c:f>
              <c:strCache>
                <c:ptCount val="35"/>
                <c:pt idx="0">
                  <c:v> Aceh </c:v>
                </c:pt>
                <c:pt idx="1">
                  <c:v> Sumatera Utara </c:v>
                </c:pt>
                <c:pt idx="2">
                  <c:v> Sumatera Barat </c:v>
                </c:pt>
                <c:pt idx="3">
                  <c:v> Riau </c:v>
                </c:pt>
                <c:pt idx="4">
                  <c:v> Jambi </c:v>
                </c:pt>
                <c:pt idx="5">
                  <c:v> Sumatera Selatan </c:v>
                </c:pt>
                <c:pt idx="6">
                  <c:v> Bengkulu </c:v>
                </c:pt>
                <c:pt idx="7">
                  <c:v> Lampung </c:v>
                </c:pt>
                <c:pt idx="8">
                  <c:v> Kep, Bangka Belitung </c:v>
                </c:pt>
                <c:pt idx="9">
                  <c:v> Kep, Riau </c:v>
                </c:pt>
                <c:pt idx="10">
                  <c:v> DKI Jakarta </c:v>
                </c:pt>
                <c:pt idx="11">
                  <c:v> Jawa Barat </c:v>
                </c:pt>
                <c:pt idx="12">
                  <c:v> Jawa Tengah </c:v>
                </c:pt>
                <c:pt idx="13">
                  <c:v> DI Yogyakarta </c:v>
                </c:pt>
                <c:pt idx="14">
                  <c:v> Jawa Timur </c:v>
                </c:pt>
                <c:pt idx="15">
                  <c:v> Banten </c:v>
                </c:pt>
                <c:pt idx="16">
                  <c:v> Bali </c:v>
                </c:pt>
                <c:pt idx="17">
                  <c:v> Nusa Tenggara Barat </c:v>
                </c:pt>
                <c:pt idx="18">
                  <c:v> Nusa Tenggara Timur </c:v>
                </c:pt>
                <c:pt idx="19">
                  <c:v> Kalimantan Barat </c:v>
                </c:pt>
                <c:pt idx="20">
                  <c:v> Kalimantan Tengah </c:v>
                </c:pt>
                <c:pt idx="21">
                  <c:v> Kalimantan Selatan </c:v>
                </c:pt>
                <c:pt idx="22">
                  <c:v> Kalimantan Timur </c:v>
                </c:pt>
                <c:pt idx="23">
                  <c:v> Kalimantan Utara </c:v>
                </c:pt>
                <c:pt idx="24">
                  <c:v> Sulawesi Utara </c:v>
                </c:pt>
                <c:pt idx="25">
                  <c:v> Sulawesi Tengah </c:v>
                </c:pt>
                <c:pt idx="26">
                  <c:v> Sulawesi Selatan </c:v>
                </c:pt>
                <c:pt idx="27">
                  <c:v> Sulawesi Tenggara </c:v>
                </c:pt>
                <c:pt idx="28">
                  <c:v> Gorontalo </c:v>
                </c:pt>
                <c:pt idx="29">
                  <c:v> Sulawesi Barat </c:v>
                </c:pt>
                <c:pt idx="30">
                  <c:v> Maluku </c:v>
                </c:pt>
                <c:pt idx="31">
                  <c:v> Maluku Utara </c:v>
                </c:pt>
                <c:pt idx="32">
                  <c:v> Papua Barat </c:v>
                </c:pt>
                <c:pt idx="33">
                  <c:v> Papua </c:v>
                </c:pt>
                <c:pt idx="34">
                  <c:v> Indonesia </c:v>
                </c:pt>
              </c:strCache>
            </c:strRef>
          </c:cat>
          <c:val>
            <c:numRef>
              <c:f>Sheet3!$F$3:$F$37</c:f>
              <c:numCache>
                <c:formatCode>General</c:formatCode>
                <c:ptCount val="35"/>
                <c:pt idx="0">
                  <c:v>0.13</c:v>
                </c:pt>
                <c:pt idx="1">
                  <c:v>0.52</c:v>
                </c:pt>
                <c:pt idx="2">
                  <c:v>0.19</c:v>
                </c:pt>
                <c:pt idx="3">
                  <c:v>0.28000000000000003</c:v>
                </c:pt>
                <c:pt idx="4">
                  <c:v>0.17</c:v>
                </c:pt>
                <c:pt idx="5">
                  <c:v>0.19</c:v>
                </c:pt>
                <c:pt idx="6" formatCode="_-* #,##0.0_-;\-* #,##0.0_-;_-* &quot;-&quot;_-;_-@_-">
                  <c:v>0</c:v>
                </c:pt>
                <c:pt idx="7">
                  <c:v>0.25</c:v>
                </c:pt>
                <c:pt idx="8">
                  <c:v>0.27</c:v>
                </c:pt>
                <c:pt idx="9">
                  <c:v>0.76</c:v>
                </c:pt>
                <c:pt idx="10">
                  <c:v>3.14</c:v>
                </c:pt>
                <c:pt idx="11">
                  <c:v>0.74</c:v>
                </c:pt>
                <c:pt idx="12">
                  <c:v>0.2</c:v>
                </c:pt>
                <c:pt idx="13">
                  <c:v>0.45</c:v>
                </c:pt>
                <c:pt idx="14">
                  <c:v>0.38</c:v>
                </c:pt>
                <c:pt idx="15">
                  <c:v>1.35</c:v>
                </c:pt>
                <c:pt idx="16">
                  <c:v>0.56999999999999995</c:v>
                </c:pt>
                <c:pt idx="17">
                  <c:v>0.2</c:v>
                </c:pt>
                <c:pt idx="18">
                  <c:v>7.0000000000000007E-2</c:v>
                </c:pt>
                <c:pt idx="19">
                  <c:v>0.45</c:v>
                </c:pt>
                <c:pt idx="20">
                  <c:v>0.14000000000000001</c:v>
                </c:pt>
                <c:pt idx="21">
                  <c:v>0.36</c:v>
                </c:pt>
                <c:pt idx="22">
                  <c:v>1.1499999999999999</c:v>
                </c:pt>
                <c:pt idx="23" formatCode="_-* #,##0.0_-;\-* #,##0.0_-;_-* &quot;-&quot;_-;_-@_-">
                  <c:v>0</c:v>
                </c:pt>
                <c:pt idx="24">
                  <c:v>0.19</c:v>
                </c:pt>
                <c:pt idx="25">
                  <c:v>0.45</c:v>
                </c:pt>
                <c:pt idx="26">
                  <c:v>0.14000000000000001</c:v>
                </c:pt>
                <c:pt idx="27" formatCode="_-* #,##0.0_-;\-* #,##0.0_-;_-* &quot;-&quot;_-;_-@_-">
                  <c:v>0</c:v>
                </c:pt>
                <c:pt idx="28" formatCode="_-* #,##0.0_-;\-* #,##0.0_-;_-* &quot;-&quot;_-;_-@_-">
                  <c:v>0</c:v>
                </c:pt>
                <c:pt idx="29">
                  <c:v>0.39</c:v>
                </c:pt>
                <c:pt idx="30">
                  <c:v>7.0000000000000007E-2</c:v>
                </c:pt>
                <c:pt idx="31">
                  <c:v>0.03</c:v>
                </c:pt>
                <c:pt idx="32">
                  <c:v>0.26</c:v>
                </c:pt>
                <c:pt idx="33">
                  <c:v>0.19</c:v>
                </c:pt>
                <c:pt idx="34">
                  <c:v>0.54</c:v>
                </c:pt>
              </c:numCache>
            </c:numRef>
          </c:val>
          <c:extLst>
            <c:ext xmlns:c16="http://schemas.microsoft.com/office/drawing/2014/chart" uri="{C3380CC4-5D6E-409C-BE32-E72D297353CC}">
              <c16:uniqueId val="{00000002-8F20-43BB-9096-CAFD6FF0066E}"/>
            </c:ext>
          </c:extLst>
        </c:ser>
        <c:dLbls>
          <c:showLegendKey val="0"/>
          <c:showVal val="0"/>
          <c:showCatName val="0"/>
          <c:showSerName val="0"/>
          <c:showPercent val="0"/>
          <c:showBubbleSize val="0"/>
        </c:dLbls>
        <c:gapWidth val="219"/>
        <c:overlap val="-27"/>
        <c:axId val="617265472"/>
        <c:axId val="617266192"/>
      </c:barChart>
      <c:catAx>
        <c:axId val="61726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7266192"/>
        <c:crosses val="autoZero"/>
        <c:auto val="1"/>
        <c:lblAlgn val="ctr"/>
        <c:lblOffset val="100"/>
        <c:noMultiLvlLbl val="0"/>
      </c:catAx>
      <c:valAx>
        <c:axId val="617266192"/>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26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1323A2-278B-4CC1-9E94-725864429BFB}" type="doc">
      <dgm:prSet loTypeId="urn:microsoft.com/office/officeart/2005/8/layout/vList2#2" loCatId="list" qsTypeId="urn:microsoft.com/office/officeart/2005/8/quickstyle/simple1#1" qsCatId="simple" csTypeId="urn:microsoft.com/office/officeart/2005/8/colors/accent2_2#1" csCatId="accent2" phldr="1"/>
      <dgm:spPr/>
      <dgm:t>
        <a:bodyPr/>
        <a:lstStyle/>
        <a:p>
          <a:endParaRPr lang="en-ID"/>
        </a:p>
      </dgm:t>
    </dgm:pt>
    <dgm:pt modelId="{01A1CADD-55C6-4234-981E-327C3A635CD8}">
      <dgm:prSet phldrT="[Text]"/>
      <dgm:spPr/>
      <dgm:t>
        <a:bodyPr/>
        <a:lstStyle/>
        <a:p>
          <a:r>
            <a:rPr lang="en-ID" b="1" dirty="0" err="1"/>
            <a:t>Pelengkap</a:t>
          </a:r>
          <a:r>
            <a:rPr lang="en-ID" b="1" dirty="0"/>
            <a:t> (Complementary) (</a:t>
          </a:r>
          <a:r>
            <a:rPr lang="en-ID" b="1" dirty="0" err="1"/>
            <a:t>Pelayanan</a:t>
          </a:r>
          <a:r>
            <a:rPr lang="en-ID" b="1" dirty="0"/>
            <a:t> dan </a:t>
          </a:r>
          <a:r>
            <a:rPr lang="en-ID" b="1" dirty="0" err="1"/>
            <a:t>Biaya</a:t>
          </a:r>
          <a:r>
            <a:rPr lang="en-ID" b="1" dirty="0"/>
            <a:t>)</a:t>
          </a:r>
        </a:p>
      </dgm:t>
    </dgm:pt>
    <dgm:pt modelId="{2205528B-3994-4AFF-8F52-6C3854DB3EB2}" type="parTrans" cxnId="{37C75063-71B2-47B5-ABC6-3D34054F8A0C}">
      <dgm:prSet/>
      <dgm:spPr/>
      <dgm:t>
        <a:bodyPr/>
        <a:lstStyle/>
        <a:p>
          <a:endParaRPr lang="en-ID"/>
        </a:p>
      </dgm:t>
    </dgm:pt>
    <dgm:pt modelId="{0990033A-35E9-44F2-BE29-19F3C658439A}" type="sibTrans" cxnId="{37C75063-71B2-47B5-ABC6-3D34054F8A0C}">
      <dgm:prSet/>
      <dgm:spPr/>
      <dgm:t>
        <a:bodyPr/>
        <a:lstStyle/>
        <a:p>
          <a:endParaRPr lang="en-ID"/>
        </a:p>
      </dgm:t>
    </dgm:pt>
    <dgm:pt modelId="{B8BFCC15-EB19-424D-B8F8-52585F0A8824}">
      <dgm:prSet phldrT="[Text]"/>
      <dgm:spPr/>
      <dgm:t>
        <a:bodyPr/>
        <a:lstStyle/>
        <a:p>
          <a:pPr algn="just"/>
          <a:r>
            <a:rPr lang="en-ID" dirty="0"/>
            <a:t>PHI yang </a:t>
          </a:r>
          <a:r>
            <a:rPr lang="en-ID" dirty="0" err="1"/>
            <a:t>menutupi</a:t>
          </a:r>
          <a:r>
            <a:rPr lang="en-ID" dirty="0"/>
            <a:t> </a:t>
          </a:r>
          <a:r>
            <a:rPr lang="en-ID" dirty="0" err="1"/>
            <a:t>biaya</a:t>
          </a:r>
          <a:r>
            <a:rPr lang="en-ID" dirty="0"/>
            <a:t> yang </a:t>
          </a:r>
          <a:r>
            <a:rPr lang="en-ID" dirty="0" err="1"/>
            <a:t>tidak</a:t>
          </a:r>
          <a:r>
            <a:rPr lang="en-ID" dirty="0"/>
            <a:t> </a:t>
          </a:r>
          <a:r>
            <a:rPr lang="en-ID" dirty="0" err="1"/>
            <a:t>sepenuhnya</a:t>
          </a:r>
          <a:r>
            <a:rPr lang="en-ID" dirty="0"/>
            <a:t> </a:t>
          </a:r>
          <a:r>
            <a:rPr lang="en-ID" dirty="0" err="1"/>
            <a:t>ditanggung</a:t>
          </a:r>
          <a:r>
            <a:rPr lang="en-ID" dirty="0"/>
            <a:t> oleh </a:t>
          </a:r>
          <a:r>
            <a:rPr lang="en-ID" dirty="0" err="1"/>
            <a:t>asuransi</a:t>
          </a:r>
          <a:r>
            <a:rPr lang="en-ID" dirty="0"/>
            <a:t> </a:t>
          </a:r>
          <a:r>
            <a:rPr lang="en-ID" dirty="0" err="1"/>
            <a:t>kesehatan</a:t>
          </a:r>
          <a:r>
            <a:rPr lang="en-ID" dirty="0"/>
            <a:t> </a:t>
          </a:r>
          <a:r>
            <a:rPr lang="en-ID" dirty="0" err="1"/>
            <a:t>sosial</a:t>
          </a:r>
          <a:r>
            <a:rPr lang="en-ID" dirty="0"/>
            <a:t>, </a:t>
          </a:r>
          <a:r>
            <a:rPr lang="en-ID" dirty="0" err="1"/>
            <a:t>seperti</a:t>
          </a:r>
          <a:r>
            <a:rPr lang="en-ID" dirty="0"/>
            <a:t> </a:t>
          </a:r>
          <a:r>
            <a:rPr lang="en-ID" dirty="0" err="1"/>
            <a:t>pembayaran</a:t>
          </a:r>
          <a:r>
            <a:rPr lang="en-ID" dirty="0"/>
            <a:t> </a:t>
          </a:r>
          <a:r>
            <a:rPr lang="en-ID" dirty="0" err="1"/>
            <a:t>bersama</a:t>
          </a:r>
          <a:r>
            <a:rPr lang="en-ID" dirty="0"/>
            <a:t> (co-payments), </a:t>
          </a:r>
          <a:r>
            <a:rPr lang="en-ID" dirty="0" err="1"/>
            <a:t>layanan</a:t>
          </a:r>
          <a:r>
            <a:rPr lang="en-ID" dirty="0"/>
            <a:t> </a:t>
          </a:r>
          <a:r>
            <a:rPr lang="en-ID" dirty="0" err="1"/>
            <a:t>gigi</a:t>
          </a:r>
          <a:r>
            <a:rPr lang="en-ID" dirty="0"/>
            <a:t>, </a:t>
          </a:r>
          <a:r>
            <a:rPr lang="en-ID" dirty="0" err="1"/>
            <a:t>atau</a:t>
          </a:r>
          <a:r>
            <a:rPr lang="en-ID" dirty="0"/>
            <a:t> </a:t>
          </a:r>
          <a:r>
            <a:rPr lang="en-ID" dirty="0" err="1"/>
            <a:t>perawatan</a:t>
          </a:r>
          <a:r>
            <a:rPr lang="en-ID" dirty="0"/>
            <a:t> </a:t>
          </a:r>
          <a:r>
            <a:rPr lang="en-ID" dirty="0" err="1"/>
            <a:t>optik</a:t>
          </a:r>
          <a:r>
            <a:rPr lang="en-ID" dirty="0"/>
            <a:t>. </a:t>
          </a:r>
          <a:r>
            <a:rPr lang="en-ID" dirty="0" err="1"/>
            <a:t>Contohnya</a:t>
          </a:r>
          <a:r>
            <a:rPr lang="en-ID" dirty="0"/>
            <a:t>, di </a:t>
          </a:r>
          <a:r>
            <a:rPr lang="en-ID" dirty="0" err="1"/>
            <a:t>Prancis</a:t>
          </a:r>
          <a:r>
            <a:rPr lang="en-ID" dirty="0"/>
            <a:t>, PHI </a:t>
          </a:r>
          <a:r>
            <a:rPr lang="en-ID" dirty="0" err="1"/>
            <a:t>komplementer</a:t>
          </a:r>
          <a:r>
            <a:rPr lang="en-ID" dirty="0"/>
            <a:t> </a:t>
          </a:r>
          <a:r>
            <a:rPr lang="en-ID" dirty="0" err="1"/>
            <a:t>menutupi</a:t>
          </a:r>
          <a:r>
            <a:rPr lang="en-ID" dirty="0"/>
            <a:t> copayments dan </a:t>
          </a:r>
          <a:r>
            <a:rPr lang="en-ID" dirty="0" err="1"/>
            <a:t>layanan</a:t>
          </a:r>
          <a:r>
            <a:rPr lang="en-ID" dirty="0"/>
            <a:t> </a:t>
          </a:r>
          <a:r>
            <a:rPr lang="en-ID" dirty="0" err="1"/>
            <a:t>tambahan</a:t>
          </a:r>
          <a:r>
            <a:rPr lang="en-ID" dirty="0"/>
            <a:t> yang </a:t>
          </a:r>
          <a:r>
            <a:rPr lang="en-ID" dirty="0" err="1"/>
            <a:t>tidak</a:t>
          </a:r>
          <a:r>
            <a:rPr lang="en-ID" dirty="0"/>
            <a:t> </a:t>
          </a:r>
          <a:r>
            <a:rPr lang="en-ID" dirty="0" err="1"/>
            <a:t>dicakup</a:t>
          </a:r>
          <a:r>
            <a:rPr lang="en-ID" dirty="0"/>
            <a:t> oleh </a:t>
          </a:r>
          <a:r>
            <a:rPr lang="en-ID" dirty="0" err="1"/>
            <a:t>asuransi</a:t>
          </a:r>
          <a:r>
            <a:rPr lang="en-ID" dirty="0"/>
            <a:t> </a:t>
          </a:r>
          <a:r>
            <a:rPr lang="en-ID" dirty="0" err="1"/>
            <a:t>publik</a:t>
          </a:r>
          <a:r>
            <a:rPr lang="en-ID" dirty="0"/>
            <a:t>.</a:t>
          </a:r>
        </a:p>
      </dgm:t>
    </dgm:pt>
    <dgm:pt modelId="{BD52217C-44F9-4B2A-9C13-3546F40688CC}" type="parTrans" cxnId="{A765612D-0A61-4644-84E7-B248043ADD38}">
      <dgm:prSet/>
      <dgm:spPr/>
      <dgm:t>
        <a:bodyPr/>
        <a:lstStyle/>
        <a:p>
          <a:endParaRPr lang="en-ID"/>
        </a:p>
      </dgm:t>
    </dgm:pt>
    <dgm:pt modelId="{4B00DA1C-5750-436D-B833-75B6020A7157}" type="sibTrans" cxnId="{A765612D-0A61-4644-84E7-B248043ADD38}">
      <dgm:prSet/>
      <dgm:spPr/>
      <dgm:t>
        <a:bodyPr/>
        <a:lstStyle/>
        <a:p>
          <a:endParaRPr lang="en-ID"/>
        </a:p>
      </dgm:t>
    </dgm:pt>
    <dgm:pt modelId="{CF95E72A-CA5C-49D8-AD40-2B2691C802C9}">
      <dgm:prSet phldrT="[Text]"/>
      <dgm:spPr/>
      <dgm:t>
        <a:bodyPr/>
        <a:lstStyle/>
        <a:p>
          <a:r>
            <a:rPr lang="en-ID" b="1" dirty="0" err="1"/>
            <a:t>Tambahan</a:t>
          </a:r>
          <a:r>
            <a:rPr lang="en-ID" b="1" dirty="0"/>
            <a:t> (Supplementary)</a:t>
          </a:r>
        </a:p>
      </dgm:t>
    </dgm:pt>
    <dgm:pt modelId="{FB139C8A-9CB9-46E8-AC02-B02B3A89CB3B}" type="parTrans" cxnId="{90208B65-D1A5-4F54-80D2-144686D31D36}">
      <dgm:prSet/>
      <dgm:spPr/>
      <dgm:t>
        <a:bodyPr/>
        <a:lstStyle/>
        <a:p>
          <a:endParaRPr lang="en-ID"/>
        </a:p>
      </dgm:t>
    </dgm:pt>
    <dgm:pt modelId="{C889CF9F-D12E-4578-93F8-A9727153C6C8}" type="sibTrans" cxnId="{90208B65-D1A5-4F54-80D2-144686D31D36}">
      <dgm:prSet/>
      <dgm:spPr/>
      <dgm:t>
        <a:bodyPr/>
        <a:lstStyle/>
        <a:p>
          <a:endParaRPr lang="en-ID"/>
        </a:p>
      </dgm:t>
    </dgm:pt>
    <dgm:pt modelId="{AF46A33A-80E7-4119-9DEF-6772E28408F9}">
      <dgm:prSet phldrT="[Text]"/>
      <dgm:spPr/>
      <dgm:t>
        <a:bodyPr/>
        <a:lstStyle/>
        <a:p>
          <a:pPr algn="just"/>
          <a:r>
            <a:rPr lang="en-ID" dirty="0"/>
            <a:t>PHI yang </a:t>
          </a:r>
          <a:r>
            <a:rPr lang="en-ID" dirty="0" err="1"/>
            <a:t>menyediakan</a:t>
          </a:r>
          <a:r>
            <a:rPr lang="en-ID" dirty="0"/>
            <a:t> </a:t>
          </a:r>
          <a:r>
            <a:rPr lang="en-ID" dirty="0" err="1"/>
            <a:t>akses</a:t>
          </a:r>
          <a:r>
            <a:rPr lang="en-ID" dirty="0"/>
            <a:t> </a:t>
          </a:r>
          <a:r>
            <a:rPr lang="en-ID" dirty="0" err="1"/>
            <a:t>ke</a:t>
          </a:r>
          <a:r>
            <a:rPr lang="en-ID" dirty="0"/>
            <a:t> </a:t>
          </a:r>
          <a:r>
            <a:rPr lang="en-ID" dirty="0" err="1"/>
            <a:t>layanan</a:t>
          </a:r>
          <a:r>
            <a:rPr lang="en-ID" dirty="0"/>
            <a:t> yang </a:t>
          </a:r>
          <a:r>
            <a:rPr lang="en-ID" dirty="0" err="1"/>
            <a:t>sudah</a:t>
          </a:r>
          <a:r>
            <a:rPr lang="en-ID" dirty="0"/>
            <a:t> </a:t>
          </a:r>
          <a:r>
            <a:rPr lang="en-ID" dirty="0" err="1"/>
            <a:t>tersedia</a:t>
          </a:r>
          <a:r>
            <a:rPr lang="en-ID" dirty="0"/>
            <a:t> </a:t>
          </a:r>
          <a:r>
            <a:rPr lang="en-ID" dirty="0" err="1"/>
            <a:t>dalam</a:t>
          </a:r>
          <a:r>
            <a:rPr lang="en-ID" dirty="0"/>
            <a:t> </a:t>
          </a:r>
          <a:r>
            <a:rPr lang="en-ID" dirty="0" err="1"/>
            <a:t>skema</a:t>
          </a:r>
          <a:r>
            <a:rPr lang="en-ID" dirty="0"/>
            <a:t> </a:t>
          </a:r>
          <a:r>
            <a:rPr lang="en-ID" dirty="0" err="1"/>
            <a:t>publik</a:t>
          </a:r>
          <a:r>
            <a:rPr lang="en-ID" dirty="0"/>
            <a:t> </a:t>
          </a:r>
          <a:r>
            <a:rPr lang="en-ID" dirty="0" err="1"/>
            <a:t>tetapi</a:t>
          </a:r>
          <a:r>
            <a:rPr lang="en-ID" dirty="0"/>
            <a:t> </a:t>
          </a:r>
          <a:r>
            <a:rPr lang="en-ID" dirty="0" err="1"/>
            <a:t>dengan</a:t>
          </a:r>
          <a:r>
            <a:rPr lang="en-ID" dirty="0"/>
            <a:t> </a:t>
          </a:r>
          <a:r>
            <a:rPr lang="en-ID" dirty="0" err="1"/>
            <a:t>manfaat</a:t>
          </a:r>
          <a:r>
            <a:rPr lang="en-ID" dirty="0"/>
            <a:t> </a:t>
          </a:r>
          <a:r>
            <a:rPr lang="en-ID" dirty="0" err="1"/>
            <a:t>tambahan</a:t>
          </a:r>
          <a:r>
            <a:rPr lang="en-ID" dirty="0"/>
            <a:t>, </a:t>
          </a:r>
          <a:r>
            <a:rPr lang="en-ID" dirty="0" err="1"/>
            <a:t>seperti</a:t>
          </a:r>
          <a:r>
            <a:rPr lang="en-ID" dirty="0"/>
            <a:t> </a:t>
          </a:r>
          <a:r>
            <a:rPr lang="en-ID" dirty="0" err="1"/>
            <a:t>akses</a:t>
          </a:r>
          <a:r>
            <a:rPr lang="en-ID" dirty="0"/>
            <a:t> </a:t>
          </a:r>
          <a:r>
            <a:rPr lang="en-ID" dirty="0" err="1"/>
            <a:t>lebih</a:t>
          </a:r>
          <a:r>
            <a:rPr lang="en-ID" dirty="0"/>
            <a:t> </a:t>
          </a:r>
          <a:r>
            <a:rPr lang="en-ID" dirty="0" err="1"/>
            <a:t>cepat</a:t>
          </a:r>
          <a:r>
            <a:rPr lang="en-ID" dirty="0"/>
            <a:t> </a:t>
          </a:r>
          <a:r>
            <a:rPr lang="en-ID" dirty="0" err="1"/>
            <a:t>atau</a:t>
          </a:r>
          <a:r>
            <a:rPr lang="en-ID" dirty="0"/>
            <a:t> </a:t>
          </a:r>
          <a:r>
            <a:rPr lang="en-ID" dirty="0" err="1"/>
            <a:t>pilihan</a:t>
          </a:r>
          <a:r>
            <a:rPr lang="en-ID" dirty="0"/>
            <a:t> </a:t>
          </a:r>
          <a:r>
            <a:rPr lang="en-ID" dirty="0" err="1"/>
            <a:t>penyedia</a:t>
          </a:r>
          <a:r>
            <a:rPr lang="en-ID" dirty="0"/>
            <a:t> </a:t>
          </a:r>
          <a:r>
            <a:rPr lang="en-ID" dirty="0" err="1"/>
            <a:t>layanan</a:t>
          </a:r>
          <a:r>
            <a:rPr lang="en-ID" dirty="0"/>
            <a:t> yang </a:t>
          </a:r>
          <a:r>
            <a:rPr lang="en-ID" dirty="0" err="1"/>
            <a:t>lebih</a:t>
          </a:r>
          <a:r>
            <a:rPr lang="en-ID" dirty="0"/>
            <a:t> </a:t>
          </a:r>
          <a:r>
            <a:rPr lang="en-ID" dirty="0" err="1"/>
            <a:t>luas</a:t>
          </a:r>
          <a:r>
            <a:rPr lang="en-ID" dirty="0"/>
            <a:t>. </a:t>
          </a:r>
          <a:r>
            <a:rPr lang="en-ID" dirty="0" err="1"/>
            <a:t>Misalnya</a:t>
          </a:r>
          <a:r>
            <a:rPr lang="en-ID" dirty="0"/>
            <a:t>, di </a:t>
          </a:r>
          <a:r>
            <a:rPr lang="en-ID" dirty="0" err="1"/>
            <a:t>Inggris</a:t>
          </a:r>
          <a:r>
            <a:rPr lang="en-ID" dirty="0"/>
            <a:t>, PHI </a:t>
          </a:r>
          <a:r>
            <a:rPr lang="en-ID" dirty="0" err="1"/>
            <a:t>suplementer</a:t>
          </a:r>
          <a:r>
            <a:rPr lang="en-ID" dirty="0"/>
            <a:t> </a:t>
          </a:r>
          <a:r>
            <a:rPr lang="en-ID" dirty="0" err="1"/>
            <a:t>memberikan</a:t>
          </a:r>
          <a:r>
            <a:rPr lang="en-ID" dirty="0"/>
            <a:t> </a:t>
          </a:r>
          <a:r>
            <a:rPr lang="en-ID" dirty="0" err="1"/>
            <a:t>akses</a:t>
          </a:r>
          <a:r>
            <a:rPr lang="en-ID" dirty="0"/>
            <a:t> </a:t>
          </a:r>
          <a:r>
            <a:rPr lang="en-ID" dirty="0" err="1"/>
            <a:t>lebih</a:t>
          </a:r>
          <a:r>
            <a:rPr lang="en-ID" dirty="0"/>
            <a:t> </a:t>
          </a:r>
          <a:r>
            <a:rPr lang="en-ID" dirty="0" err="1"/>
            <a:t>cepat</a:t>
          </a:r>
          <a:r>
            <a:rPr lang="en-ID" dirty="0"/>
            <a:t> </a:t>
          </a:r>
          <a:r>
            <a:rPr lang="en-ID" dirty="0" err="1"/>
            <a:t>ke</a:t>
          </a:r>
          <a:r>
            <a:rPr lang="en-ID" dirty="0"/>
            <a:t> </a:t>
          </a:r>
          <a:r>
            <a:rPr lang="en-ID" dirty="0" err="1"/>
            <a:t>layanan</a:t>
          </a:r>
          <a:r>
            <a:rPr lang="en-ID" dirty="0"/>
            <a:t> yang </a:t>
          </a:r>
          <a:r>
            <a:rPr lang="en-ID" dirty="0" err="1"/>
            <a:t>sudah</a:t>
          </a:r>
          <a:r>
            <a:rPr lang="en-ID" dirty="0"/>
            <a:t> </a:t>
          </a:r>
          <a:r>
            <a:rPr lang="en-ID" dirty="0" err="1"/>
            <a:t>disediakan</a:t>
          </a:r>
          <a:r>
            <a:rPr lang="en-ID" dirty="0"/>
            <a:t> oleh National Health Service (NHS). </a:t>
          </a:r>
        </a:p>
      </dgm:t>
    </dgm:pt>
    <dgm:pt modelId="{722AB198-2611-4C9D-9FFA-8009F0D15A72}" type="parTrans" cxnId="{B2537592-4936-444E-9AAA-519B2C1612AC}">
      <dgm:prSet/>
      <dgm:spPr/>
      <dgm:t>
        <a:bodyPr/>
        <a:lstStyle/>
        <a:p>
          <a:endParaRPr lang="en-ID"/>
        </a:p>
      </dgm:t>
    </dgm:pt>
    <dgm:pt modelId="{E83A6803-6690-48B1-B5D4-40B11D2EC9B4}" type="sibTrans" cxnId="{B2537592-4936-444E-9AAA-519B2C1612AC}">
      <dgm:prSet/>
      <dgm:spPr/>
      <dgm:t>
        <a:bodyPr/>
        <a:lstStyle/>
        <a:p>
          <a:endParaRPr lang="en-ID"/>
        </a:p>
      </dgm:t>
    </dgm:pt>
    <dgm:pt modelId="{FB96D644-F0FB-468E-8913-EC5243CBEBB5}">
      <dgm:prSet phldrT="[Text]"/>
      <dgm:spPr/>
      <dgm:t>
        <a:bodyPr/>
        <a:lstStyle/>
        <a:p>
          <a:pPr algn="just"/>
          <a:r>
            <a:rPr lang="en-ID" dirty="0"/>
            <a:t>PHI yang </a:t>
          </a:r>
          <a:r>
            <a:rPr lang="en-ID" dirty="0" err="1"/>
            <a:t>menggantikan</a:t>
          </a:r>
          <a:r>
            <a:rPr lang="en-ID" dirty="0"/>
            <a:t> </a:t>
          </a:r>
          <a:r>
            <a:rPr lang="en-ID" dirty="0" err="1"/>
            <a:t>asuransi</a:t>
          </a:r>
          <a:r>
            <a:rPr lang="en-ID" dirty="0"/>
            <a:t> </a:t>
          </a:r>
          <a:r>
            <a:rPr lang="en-ID" dirty="0" err="1"/>
            <a:t>kesehatan</a:t>
          </a:r>
          <a:r>
            <a:rPr lang="en-ID" dirty="0"/>
            <a:t> </a:t>
          </a:r>
          <a:r>
            <a:rPr lang="en-ID" dirty="0" err="1"/>
            <a:t>publik</a:t>
          </a:r>
          <a:r>
            <a:rPr lang="en-ID" dirty="0"/>
            <a:t> </a:t>
          </a:r>
          <a:r>
            <a:rPr lang="en-ID" dirty="0" err="1"/>
            <a:t>bagi</a:t>
          </a:r>
          <a:r>
            <a:rPr lang="en-ID" dirty="0"/>
            <a:t> </a:t>
          </a:r>
          <a:r>
            <a:rPr lang="en-ID" dirty="0" err="1"/>
            <a:t>individu</a:t>
          </a:r>
          <a:r>
            <a:rPr lang="en-ID" dirty="0"/>
            <a:t> yang </a:t>
          </a:r>
          <a:r>
            <a:rPr lang="en-ID" dirty="0" err="1"/>
            <a:t>tidak</a:t>
          </a:r>
          <a:r>
            <a:rPr lang="en-ID" dirty="0"/>
            <a:t> </a:t>
          </a:r>
          <a:r>
            <a:rPr lang="en-ID" dirty="0" err="1"/>
            <a:t>tercakup</a:t>
          </a:r>
          <a:r>
            <a:rPr lang="en-ID" dirty="0"/>
            <a:t> </a:t>
          </a:r>
          <a:r>
            <a:rPr lang="en-ID" dirty="0" err="1"/>
            <a:t>atau</a:t>
          </a:r>
          <a:r>
            <a:rPr lang="en-ID" dirty="0"/>
            <a:t> </a:t>
          </a:r>
          <a:r>
            <a:rPr lang="en-ID" dirty="0" err="1"/>
            <a:t>memilih</a:t>
          </a:r>
          <a:r>
            <a:rPr lang="en-ID" dirty="0"/>
            <a:t> </a:t>
          </a:r>
          <a:r>
            <a:rPr lang="en-ID" dirty="0" err="1"/>
            <a:t>keluar</a:t>
          </a:r>
          <a:r>
            <a:rPr lang="en-ID" dirty="0"/>
            <a:t> </a:t>
          </a:r>
          <a:r>
            <a:rPr lang="en-ID" dirty="0" err="1"/>
            <a:t>dari</a:t>
          </a:r>
          <a:r>
            <a:rPr lang="en-ID" dirty="0"/>
            <a:t> </a:t>
          </a:r>
          <a:r>
            <a:rPr lang="en-ID" dirty="0" err="1"/>
            <a:t>skema</a:t>
          </a:r>
          <a:r>
            <a:rPr lang="en-ID" dirty="0"/>
            <a:t> </a:t>
          </a:r>
          <a:r>
            <a:rPr lang="en-ID" dirty="0" err="1"/>
            <a:t>publik</a:t>
          </a:r>
          <a:r>
            <a:rPr lang="en-ID" dirty="0"/>
            <a:t>. </a:t>
          </a:r>
          <a:r>
            <a:rPr lang="en-ID" dirty="0" err="1"/>
            <a:t>Misalnya</a:t>
          </a:r>
          <a:r>
            <a:rPr lang="en-ID" dirty="0"/>
            <a:t>, di Jerman, </a:t>
          </a:r>
          <a:r>
            <a:rPr lang="en-ID" dirty="0" err="1"/>
            <a:t>individu</a:t>
          </a:r>
          <a:r>
            <a:rPr lang="en-ID" dirty="0"/>
            <a:t> </a:t>
          </a:r>
          <a:r>
            <a:rPr lang="en-ID" dirty="0" err="1"/>
            <a:t>dengan</a:t>
          </a:r>
          <a:r>
            <a:rPr lang="en-ID" dirty="0"/>
            <a:t> </a:t>
          </a:r>
          <a:r>
            <a:rPr lang="en-ID" dirty="0" err="1"/>
            <a:t>pendapatan</a:t>
          </a:r>
          <a:r>
            <a:rPr lang="en-ID" dirty="0"/>
            <a:t> di </a:t>
          </a:r>
          <a:r>
            <a:rPr lang="en-ID" dirty="0" err="1"/>
            <a:t>atas</a:t>
          </a:r>
          <a:r>
            <a:rPr lang="en-ID" dirty="0"/>
            <a:t> </a:t>
          </a:r>
          <a:r>
            <a:rPr lang="en-ID" dirty="0" err="1"/>
            <a:t>ambang</a:t>
          </a:r>
          <a:r>
            <a:rPr lang="en-ID" dirty="0"/>
            <a:t> </a:t>
          </a:r>
          <a:r>
            <a:rPr lang="en-ID" dirty="0" err="1"/>
            <a:t>tertentu</a:t>
          </a:r>
          <a:r>
            <a:rPr lang="en-ID" dirty="0"/>
            <a:t> </a:t>
          </a:r>
          <a:r>
            <a:rPr lang="en-ID" dirty="0" err="1"/>
            <a:t>dapat</a:t>
          </a:r>
          <a:r>
            <a:rPr lang="en-ID" dirty="0"/>
            <a:t> </a:t>
          </a:r>
          <a:r>
            <a:rPr lang="en-ID" dirty="0" err="1"/>
            <a:t>memilih</a:t>
          </a:r>
          <a:r>
            <a:rPr lang="en-ID" dirty="0"/>
            <a:t> PHI </a:t>
          </a:r>
          <a:r>
            <a:rPr lang="en-ID" dirty="0" err="1"/>
            <a:t>sebagai</a:t>
          </a:r>
          <a:r>
            <a:rPr lang="en-ID" dirty="0"/>
            <a:t> </a:t>
          </a:r>
          <a:r>
            <a:rPr lang="en-ID" dirty="0" err="1"/>
            <a:t>pengganti</a:t>
          </a:r>
          <a:r>
            <a:rPr lang="en-ID" dirty="0"/>
            <a:t> </a:t>
          </a:r>
          <a:r>
            <a:rPr lang="en-ID" dirty="0" err="1"/>
            <a:t>asuransi</a:t>
          </a:r>
          <a:r>
            <a:rPr lang="en-ID" dirty="0"/>
            <a:t> </a:t>
          </a:r>
          <a:r>
            <a:rPr lang="en-ID" dirty="0" err="1"/>
            <a:t>kesehatan</a:t>
          </a:r>
          <a:r>
            <a:rPr lang="en-ID" dirty="0"/>
            <a:t> </a:t>
          </a:r>
          <a:r>
            <a:rPr lang="en-ID" dirty="0" err="1"/>
            <a:t>sosial</a:t>
          </a:r>
          <a:r>
            <a:rPr lang="en-ID" dirty="0"/>
            <a:t>.</a:t>
          </a:r>
        </a:p>
      </dgm:t>
    </dgm:pt>
    <dgm:pt modelId="{C5A01D0B-BBBA-4A3B-9BCA-306148B5BBDA}" type="parTrans" cxnId="{4037DE5F-9C48-4E12-B59A-A139216076CD}">
      <dgm:prSet/>
      <dgm:spPr/>
      <dgm:t>
        <a:bodyPr/>
        <a:lstStyle/>
        <a:p>
          <a:endParaRPr lang="en-ID"/>
        </a:p>
      </dgm:t>
    </dgm:pt>
    <dgm:pt modelId="{AA88BA54-0FA2-461D-BB4E-618104439FF5}" type="sibTrans" cxnId="{4037DE5F-9C48-4E12-B59A-A139216076CD}">
      <dgm:prSet/>
      <dgm:spPr/>
      <dgm:t>
        <a:bodyPr/>
        <a:lstStyle/>
        <a:p>
          <a:endParaRPr lang="en-ID"/>
        </a:p>
      </dgm:t>
    </dgm:pt>
    <dgm:pt modelId="{FD776EB4-381E-4E93-A575-B4A9DD16D14C}">
      <dgm:prSet phldrT="[Text]"/>
      <dgm:spPr/>
      <dgm:t>
        <a:bodyPr/>
        <a:lstStyle/>
        <a:p>
          <a:r>
            <a:rPr lang="en-ID" b="1" dirty="0" err="1"/>
            <a:t>Pengganti</a:t>
          </a:r>
          <a:r>
            <a:rPr lang="en-ID" b="1" dirty="0"/>
            <a:t> (Substitutive)</a:t>
          </a:r>
        </a:p>
      </dgm:t>
    </dgm:pt>
    <dgm:pt modelId="{597E3EDF-E11C-49C7-9B09-32FC16E60894}" type="parTrans" cxnId="{BBA4E7A8-F23D-4770-BC37-88F3E92D0948}">
      <dgm:prSet/>
      <dgm:spPr/>
      <dgm:t>
        <a:bodyPr/>
        <a:lstStyle/>
        <a:p>
          <a:endParaRPr lang="en-ID"/>
        </a:p>
      </dgm:t>
    </dgm:pt>
    <dgm:pt modelId="{A71442E7-D1E8-457A-9E72-E43CD61B36C7}" type="sibTrans" cxnId="{BBA4E7A8-F23D-4770-BC37-88F3E92D0948}">
      <dgm:prSet/>
      <dgm:spPr/>
      <dgm:t>
        <a:bodyPr/>
        <a:lstStyle/>
        <a:p>
          <a:endParaRPr lang="en-ID"/>
        </a:p>
      </dgm:t>
    </dgm:pt>
    <dgm:pt modelId="{4BE28275-904A-4028-AC6C-88E8C56DBAB8}" type="pres">
      <dgm:prSet presAssocID="{FB1323A2-278B-4CC1-9E94-725864429BFB}" presName="linear" presStyleCnt="0">
        <dgm:presLayoutVars>
          <dgm:animLvl val="lvl"/>
          <dgm:resizeHandles val="exact"/>
        </dgm:presLayoutVars>
      </dgm:prSet>
      <dgm:spPr/>
    </dgm:pt>
    <dgm:pt modelId="{A53B9239-5C32-4AE6-A352-0ECFB4B641BE}" type="pres">
      <dgm:prSet presAssocID="{01A1CADD-55C6-4234-981E-327C3A635CD8}" presName="parentText" presStyleLbl="node1" presStyleIdx="0" presStyleCnt="3">
        <dgm:presLayoutVars>
          <dgm:chMax val="0"/>
          <dgm:bulletEnabled val="1"/>
        </dgm:presLayoutVars>
      </dgm:prSet>
      <dgm:spPr/>
    </dgm:pt>
    <dgm:pt modelId="{46B766B8-55CD-48B3-A557-1F70E89799FF}" type="pres">
      <dgm:prSet presAssocID="{01A1CADD-55C6-4234-981E-327C3A635CD8}" presName="childText" presStyleLbl="revTx" presStyleIdx="0" presStyleCnt="3">
        <dgm:presLayoutVars>
          <dgm:bulletEnabled val="1"/>
        </dgm:presLayoutVars>
      </dgm:prSet>
      <dgm:spPr/>
    </dgm:pt>
    <dgm:pt modelId="{8A21735E-CC54-49AC-B0D3-DFE25CF50837}" type="pres">
      <dgm:prSet presAssocID="{CF95E72A-CA5C-49D8-AD40-2B2691C802C9}" presName="parentText" presStyleLbl="node1" presStyleIdx="1" presStyleCnt="3">
        <dgm:presLayoutVars>
          <dgm:chMax val="0"/>
          <dgm:bulletEnabled val="1"/>
        </dgm:presLayoutVars>
      </dgm:prSet>
      <dgm:spPr/>
    </dgm:pt>
    <dgm:pt modelId="{3886A657-94FE-4E25-9E2C-953172F60E6E}" type="pres">
      <dgm:prSet presAssocID="{CF95E72A-CA5C-49D8-AD40-2B2691C802C9}" presName="childText" presStyleLbl="revTx" presStyleIdx="1" presStyleCnt="3">
        <dgm:presLayoutVars>
          <dgm:bulletEnabled val="1"/>
        </dgm:presLayoutVars>
      </dgm:prSet>
      <dgm:spPr/>
    </dgm:pt>
    <dgm:pt modelId="{00907484-D350-4654-9EB0-FDCF21AC4371}" type="pres">
      <dgm:prSet presAssocID="{FD776EB4-381E-4E93-A575-B4A9DD16D14C}" presName="parentText" presStyleLbl="node1" presStyleIdx="2" presStyleCnt="3">
        <dgm:presLayoutVars>
          <dgm:chMax val="0"/>
          <dgm:bulletEnabled val="1"/>
        </dgm:presLayoutVars>
      </dgm:prSet>
      <dgm:spPr/>
    </dgm:pt>
    <dgm:pt modelId="{7B99CE60-FCD5-4903-AED8-FB34F8422EFB}" type="pres">
      <dgm:prSet presAssocID="{FD776EB4-381E-4E93-A575-B4A9DD16D14C}" presName="childText" presStyleLbl="revTx" presStyleIdx="2" presStyleCnt="3">
        <dgm:presLayoutVars>
          <dgm:bulletEnabled val="1"/>
        </dgm:presLayoutVars>
      </dgm:prSet>
      <dgm:spPr/>
    </dgm:pt>
  </dgm:ptLst>
  <dgm:cxnLst>
    <dgm:cxn modelId="{C5CDEE1A-D645-485B-AC54-8B35C6D8E250}" type="presOf" srcId="{FB96D644-F0FB-468E-8913-EC5243CBEBB5}" destId="{7B99CE60-FCD5-4903-AED8-FB34F8422EFB}" srcOrd="0" destOrd="0" presId="urn:microsoft.com/office/officeart/2005/8/layout/vList2#2"/>
    <dgm:cxn modelId="{A765612D-0A61-4644-84E7-B248043ADD38}" srcId="{01A1CADD-55C6-4234-981E-327C3A635CD8}" destId="{B8BFCC15-EB19-424D-B8F8-52585F0A8824}" srcOrd="0" destOrd="0" parTransId="{BD52217C-44F9-4B2A-9C13-3546F40688CC}" sibTransId="{4B00DA1C-5750-436D-B833-75B6020A7157}"/>
    <dgm:cxn modelId="{4037DE5F-9C48-4E12-B59A-A139216076CD}" srcId="{FD776EB4-381E-4E93-A575-B4A9DD16D14C}" destId="{FB96D644-F0FB-468E-8913-EC5243CBEBB5}" srcOrd="0" destOrd="0" parTransId="{C5A01D0B-BBBA-4A3B-9BCA-306148B5BBDA}" sibTransId="{AA88BA54-0FA2-461D-BB4E-618104439FF5}"/>
    <dgm:cxn modelId="{37C75063-71B2-47B5-ABC6-3D34054F8A0C}" srcId="{FB1323A2-278B-4CC1-9E94-725864429BFB}" destId="{01A1CADD-55C6-4234-981E-327C3A635CD8}" srcOrd="0" destOrd="0" parTransId="{2205528B-3994-4AFF-8F52-6C3854DB3EB2}" sibTransId="{0990033A-35E9-44F2-BE29-19F3C658439A}"/>
    <dgm:cxn modelId="{90208B65-D1A5-4F54-80D2-144686D31D36}" srcId="{FB1323A2-278B-4CC1-9E94-725864429BFB}" destId="{CF95E72A-CA5C-49D8-AD40-2B2691C802C9}" srcOrd="1" destOrd="0" parTransId="{FB139C8A-9CB9-46E8-AC02-B02B3A89CB3B}" sibTransId="{C889CF9F-D12E-4578-93F8-A9727153C6C8}"/>
    <dgm:cxn modelId="{B118FA68-30CD-4F88-B8EA-2FAB953F35A7}" type="presOf" srcId="{B8BFCC15-EB19-424D-B8F8-52585F0A8824}" destId="{46B766B8-55CD-48B3-A557-1F70E89799FF}" srcOrd="0" destOrd="0" presId="urn:microsoft.com/office/officeart/2005/8/layout/vList2#2"/>
    <dgm:cxn modelId="{6D636557-1EF8-454A-906A-0366AE0B17CF}" type="presOf" srcId="{FB1323A2-278B-4CC1-9E94-725864429BFB}" destId="{4BE28275-904A-4028-AC6C-88E8C56DBAB8}" srcOrd="0" destOrd="0" presId="urn:microsoft.com/office/officeart/2005/8/layout/vList2#2"/>
    <dgm:cxn modelId="{7D6BDF8A-E013-4BF7-9DD0-9E6A750363B8}" type="presOf" srcId="{01A1CADD-55C6-4234-981E-327C3A635CD8}" destId="{A53B9239-5C32-4AE6-A352-0ECFB4B641BE}" srcOrd="0" destOrd="0" presId="urn:microsoft.com/office/officeart/2005/8/layout/vList2#2"/>
    <dgm:cxn modelId="{B2537592-4936-444E-9AAA-519B2C1612AC}" srcId="{CF95E72A-CA5C-49D8-AD40-2B2691C802C9}" destId="{AF46A33A-80E7-4119-9DEF-6772E28408F9}" srcOrd="0" destOrd="0" parTransId="{722AB198-2611-4C9D-9FFA-8009F0D15A72}" sibTransId="{E83A6803-6690-48B1-B5D4-40B11D2EC9B4}"/>
    <dgm:cxn modelId="{C902AE9E-B3A8-4708-B220-2A4CD8CCB58E}" type="presOf" srcId="{AF46A33A-80E7-4119-9DEF-6772E28408F9}" destId="{3886A657-94FE-4E25-9E2C-953172F60E6E}" srcOrd="0" destOrd="0" presId="urn:microsoft.com/office/officeart/2005/8/layout/vList2#2"/>
    <dgm:cxn modelId="{BBA4E7A8-F23D-4770-BC37-88F3E92D0948}" srcId="{FB1323A2-278B-4CC1-9E94-725864429BFB}" destId="{FD776EB4-381E-4E93-A575-B4A9DD16D14C}" srcOrd="2" destOrd="0" parTransId="{597E3EDF-E11C-49C7-9B09-32FC16E60894}" sibTransId="{A71442E7-D1E8-457A-9E72-E43CD61B36C7}"/>
    <dgm:cxn modelId="{6F76F0AD-4A83-4FDC-BEBC-4010804BDD08}" type="presOf" srcId="{FD776EB4-381E-4E93-A575-B4A9DD16D14C}" destId="{00907484-D350-4654-9EB0-FDCF21AC4371}" srcOrd="0" destOrd="0" presId="urn:microsoft.com/office/officeart/2005/8/layout/vList2#2"/>
    <dgm:cxn modelId="{5609E2F6-FBF8-488F-ABDA-3F620C473C58}" type="presOf" srcId="{CF95E72A-CA5C-49D8-AD40-2B2691C802C9}" destId="{8A21735E-CC54-49AC-B0D3-DFE25CF50837}" srcOrd="0" destOrd="0" presId="urn:microsoft.com/office/officeart/2005/8/layout/vList2#2"/>
    <dgm:cxn modelId="{0562F323-3D08-403C-9751-059D4DFA6AD7}" type="presParOf" srcId="{4BE28275-904A-4028-AC6C-88E8C56DBAB8}" destId="{A53B9239-5C32-4AE6-A352-0ECFB4B641BE}" srcOrd="0" destOrd="0" presId="urn:microsoft.com/office/officeart/2005/8/layout/vList2#2"/>
    <dgm:cxn modelId="{E33A1BFC-8500-476D-AA48-BC1575A2DBF5}" type="presParOf" srcId="{4BE28275-904A-4028-AC6C-88E8C56DBAB8}" destId="{46B766B8-55CD-48B3-A557-1F70E89799FF}" srcOrd="1" destOrd="0" presId="urn:microsoft.com/office/officeart/2005/8/layout/vList2#2"/>
    <dgm:cxn modelId="{9CEDC3C6-3E6C-4F91-8A45-84816BF96D79}" type="presParOf" srcId="{4BE28275-904A-4028-AC6C-88E8C56DBAB8}" destId="{8A21735E-CC54-49AC-B0D3-DFE25CF50837}" srcOrd="2" destOrd="0" presId="urn:microsoft.com/office/officeart/2005/8/layout/vList2#2"/>
    <dgm:cxn modelId="{5FBC0E68-655F-4F06-85D5-9F1D55D06891}" type="presParOf" srcId="{4BE28275-904A-4028-AC6C-88E8C56DBAB8}" destId="{3886A657-94FE-4E25-9E2C-953172F60E6E}" srcOrd="3" destOrd="0" presId="urn:microsoft.com/office/officeart/2005/8/layout/vList2#2"/>
    <dgm:cxn modelId="{902C6FEC-4A5F-40DC-85EE-956D43695B5A}" type="presParOf" srcId="{4BE28275-904A-4028-AC6C-88E8C56DBAB8}" destId="{00907484-D350-4654-9EB0-FDCF21AC4371}" srcOrd="4" destOrd="0" presId="urn:microsoft.com/office/officeart/2005/8/layout/vList2#2"/>
    <dgm:cxn modelId="{235F00DE-8A8E-4C53-8261-A4A9A54EC8D1}" type="presParOf" srcId="{4BE28275-904A-4028-AC6C-88E8C56DBAB8}" destId="{7B99CE60-FCD5-4903-AED8-FB34F8422EFB}" srcOrd="5"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0EE751-AA00-4B32-8FEF-D5EC49C501CE}" type="doc">
      <dgm:prSet loTypeId="urn:microsoft.com/office/officeart/2005/8/layout/vList2#1" loCatId="list" qsTypeId="urn:microsoft.com/office/officeart/2005/8/quickstyle/simple3#1" qsCatId="simple" csTypeId="urn:microsoft.com/office/officeart/2005/8/colors/accent1_2#1" csCatId="accent1" phldr="1"/>
      <dgm:spPr/>
      <dgm:t>
        <a:bodyPr/>
        <a:lstStyle/>
        <a:p>
          <a:endParaRPr lang="en-ID"/>
        </a:p>
      </dgm:t>
    </dgm:pt>
    <dgm:pt modelId="{4328B909-1BDC-49AB-9CB0-899ACD28A9F0}">
      <dgm:prSet phldrT="[Text]"/>
      <dgm:spPr/>
      <dgm:t>
        <a:bodyPr/>
        <a:lstStyle/>
        <a:p>
          <a:pPr>
            <a:buNone/>
          </a:pPr>
          <a:r>
            <a:rPr lang="sv-SE" b="1" dirty="0"/>
            <a:t>Keterlambatan Deteksi Kanker dan Penyakit Kronis lain karena penundaan selama pandemi Covid-19</a:t>
          </a:r>
          <a:endParaRPr lang="en-ID" dirty="0"/>
        </a:p>
      </dgm:t>
    </dgm:pt>
    <dgm:pt modelId="{A724C3B3-D036-42E0-B027-C89F842F4DB8}" type="parTrans" cxnId="{6BD1F1C8-C21D-4AD3-AE38-73E0C0864852}">
      <dgm:prSet/>
      <dgm:spPr/>
      <dgm:t>
        <a:bodyPr/>
        <a:lstStyle/>
        <a:p>
          <a:endParaRPr lang="en-ID"/>
        </a:p>
      </dgm:t>
    </dgm:pt>
    <dgm:pt modelId="{090FF150-08EF-4262-AFA1-41FD10869ECA}" type="sibTrans" cxnId="{6BD1F1C8-C21D-4AD3-AE38-73E0C0864852}">
      <dgm:prSet/>
      <dgm:spPr/>
      <dgm:t>
        <a:bodyPr/>
        <a:lstStyle/>
        <a:p>
          <a:endParaRPr lang="en-ID"/>
        </a:p>
      </dgm:t>
    </dgm:pt>
    <dgm:pt modelId="{E291A9C1-E8BE-4030-A22F-D0DD7832D58B}">
      <dgm:prSet/>
      <dgm:spPr/>
      <dgm:t>
        <a:bodyPr/>
        <a:lstStyle/>
        <a:p>
          <a:pPr>
            <a:buFont typeface="Arial" panose="020B0604020202020204" pitchFamily="34" charset="0"/>
            <a:buChar char="•"/>
          </a:pPr>
          <a:r>
            <a:rPr lang="en-ID" dirty="0"/>
            <a:t>Banyak </a:t>
          </a:r>
          <a:r>
            <a:rPr lang="en-ID" dirty="0" err="1"/>
            <a:t>pasien</a:t>
          </a:r>
          <a:r>
            <a:rPr lang="en-ID" dirty="0"/>
            <a:t> </a:t>
          </a:r>
          <a:r>
            <a:rPr lang="en-ID" dirty="0" err="1"/>
            <a:t>tidak</a:t>
          </a:r>
          <a:r>
            <a:rPr lang="en-ID" dirty="0"/>
            <a:t> </a:t>
          </a:r>
          <a:r>
            <a:rPr lang="en-ID" dirty="0" err="1"/>
            <a:t>menjalani</a:t>
          </a:r>
          <a:r>
            <a:rPr lang="en-ID" dirty="0"/>
            <a:t> </a:t>
          </a:r>
          <a:r>
            <a:rPr lang="en-ID" dirty="0" err="1"/>
            <a:t>pemeriksaan</a:t>
          </a:r>
          <a:r>
            <a:rPr lang="en-ID" dirty="0"/>
            <a:t> </a:t>
          </a:r>
          <a:r>
            <a:rPr lang="en-ID" dirty="0" err="1"/>
            <a:t>selama</a:t>
          </a:r>
          <a:r>
            <a:rPr lang="en-ID" dirty="0"/>
            <a:t> </a:t>
          </a:r>
          <a:r>
            <a:rPr lang="en-ID" dirty="0" err="1"/>
            <a:t>pandemi</a:t>
          </a:r>
          <a:r>
            <a:rPr lang="en-ID" dirty="0"/>
            <a:t>, </a:t>
          </a:r>
          <a:r>
            <a:rPr lang="en-ID" dirty="0" err="1"/>
            <a:t>menyebabkan</a:t>
          </a:r>
          <a:r>
            <a:rPr lang="en-ID" dirty="0"/>
            <a:t> diagnosis </a:t>
          </a:r>
          <a:r>
            <a:rPr lang="en-ID" dirty="0" err="1"/>
            <a:t>kanker</a:t>
          </a:r>
          <a:r>
            <a:rPr lang="en-ID" dirty="0"/>
            <a:t> </a:t>
          </a:r>
          <a:r>
            <a:rPr lang="en-ID" dirty="0" err="1"/>
            <a:t>terjadi</a:t>
          </a:r>
          <a:r>
            <a:rPr lang="en-ID" dirty="0"/>
            <a:t> pada stadium </a:t>
          </a:r>
          <a:r>
            <a:rPr lang="en-ID" dirty="0" err="1"/>
            <a:t>lanjut</a:t>
          </a:r>
          <a:r>
            <a:rPr lang="en-ID" dirty="0"/>
            <a:t> yang </a:t>
          </a:r>
          <a:r>
            <a:rPr lang="en-ID" dirty="0" err="1"/>
            <a:t>memerlukan</a:t>
          </a:r>
          <a:r>
            <a:rPr lang="en-ID" dirty="0"/>
            <a:t> </a:t>
          </a:r>
          <a:r>
            <a:rPr lang="en-ID" dirty="0" err="1"/>
            <a:t>perawatan</a:t>
          </a:r>
          <a:r>
            <a:rPr lang="en-ID" dirty="0"/>
            <a:t> </a:t>
          </a:r>
          <a:r>
            <a:rPr lang="en-ID" dirty="0" err="1"/>
            <a:t>lebih</a:t>
          </a:r>
          <a:r>
            <a:rPr lang="en-ID" dirty="0"/>
            <a:t> </a:t>
          </a:r>
          <a:r>
            <a:rPr lang="en-ID" dirty="0" err="1"/>
            <a:t>kompleks</a:t>
          </a:r>
          <a:r>
            <a:rPr lang="en-ID" dirty="0"/>
            <a:t> dan mahal.</a:t>
          </a:r>
        </a:p>
      </dgm:t>
    </dgm:pt>
    <dgm:pt modelId="{1C4DF39F-F837-4A31-89AC-705065E2FEFA}" type="parTrans" cxnId="{3940B428-C9DE-4217-B33E-7D9BD093A666}">
      <dgm:prSet/>
      <dgm:spPr/>
      <dgm:t>
        <a:bodyPr/>
        <a:lstStyle/>
        <a:p>
          <a:endParaRPr lang="en-ID"/>
        </a:p>
      </dgm:t>
    </dgm:pt>
    <dgm:pt modelId="{8580AF4B-8EB1-46C5-B4D2-49FBD55269A8}" type="sibTrans" cxnId="{3940B428-C9DE-4217-B33E-7D9BD093A666}">
      <dgm:prSet/>
      <dgm:spPr/>
      <dgm:t>
        <a:bodyPr/>
        <a:lstStyle/>
        <a:p>
          <a:endParaRPr lang="en-ID"/>
        </a:p>
      </dgm:t>
    </dgm:pt>
    <dgm:pt modelId="{3D0B4E26-A2C0-432B-8E01-06BE44E76E37}">
      <dgm:prSet/>
      <dgm:spPr/>
      <dgm:t>
        <a:bodyPr/>
        <a:lstStyle/>
        <a:p>
          <a:pPr>
            <a:buNone/>
          </a:pPr>
          <a:r>
            <a:rPr lang="en-ID" b="1" dirty="0" err="1"/>
            <a:t>Teknologi</a:t>
          </a:r>
          <a:r>
            <a:rPr lang="en-ID" b="1" dirty="0"/>
            <a:t> </a:t>
          </a:r>
          <a:r>
            <a:rPr lang="en-ID" b="1" dirty="0" err="1"/>
            <a:t>Medis</a:t>
          </a:r>
          <a:r>
            <a:rPr lang="en-ID" b="1" dirty="0"/>
            <a:t> Baru</a:t>
          </a:r>
          <a:endParaRPr lang="en-ID" dirty="0"/>
        </a:p>
      </dgm:t>
    </dgm:pt>
    <dgm:pt modelId="{0998C1DC-1ECC-4756-90A4-54CD60899566}" type="parTrans" cxnId="{F5E87335-91B2-4B03-94A6-33029662C702}">
      <dgm:prSet/>
      <dgm:spPr/>
      <dgm:t>
        <a:bodyPr/>
        <a:lstStyle/>
        <a:p>
          <a:endParaRPr lang="en-ID"/>
        </a:p>
      </dgm:t>
    </dgm:pt>
    <dgm:pt modelId="{564C993D-341D-4456-8AA0-C0D203D536AD}" type="sibTrans" cxnId="{F5E87335-91B2-4B03-94A6-33029662C702}">
      <dgm:prSet/>
      <dgm:spPr/>
      <dgm:t>
        <a:bodyPr/>
        <a:lstStyle/>
        <a:p>
          <a:endParaRPr lang="en-ID"/>
        </a:p>
      </dgm:t>
    </dgm:pt>
    <dgm:pt modelId="{8DDF51A7-86D3-4723-ABD7-18B0557B9AFE}">
      <dgm:prSet/>
      <dgm:spPr/>
      <dgm:t>
        <a:bodyPr/>
        <a:lstStyle/>
        <a:p>
          <a:pPr>
            <a:buFont typeface="Arial" panose="020B0604020202020204" pitchFamily="34" charset="0"/>
            <a:buChar char="•"/>
          </a:pPr>
          <a:r>
            <a:rPr lang="en-ID" dirty="0" err="1"/>
            <a:t>Inovasi</a:t>
          </a:r>
          <a:r>
            <a:rPr lang="en-ID" dirty="0"/>
            <a:t> </a:t>
          </a:r>
          <a:r>
            <a:rPr lang="en-ID" dirty="0" err="1"/>
            <a:t>seperti</a:t>
          </a:r>
          <a:r>
            <a:rPr lang="en-ID" dirty="0"/>
            <a:t> AI </a:t>
          </a:r>
          <a:r>
            <a:rPr lang="en-ID" dirty="0" err="1"/>
            <a:t>untuk</a:t>
          </a:r>
          <a:r>
            <a:rPr lang="en-ID" dirty="0"/>
            <a:t> diagnosis dan </a:t>
          </a:r>
          <a:r>
            <a:rPr lang="en-ID" dirty="0" err="1"/>
            <a:t>terapi</a:t>
          </a:r>
          <a:r>
            <a:rPr lang="en-ID" dirty="0"/>
            <a:t> gen </a:t>
          </a:r>
          <a:r>
            <a:rPr lang="en-ID" dirty="0" err="1"/>
            <a:t>meningkatkan</a:t>
          </a:r>
          <a:r>
            <a:rPr lang="en-ID" dirty="0"/>
            <a:t> </a:t>
          </a:r>
          <a:r>
            <a:rPr lang="en-ID" dirty="0" err="1"/>
            <a:t>biaya</a:t>
          </a:r>
          <a:r>
            <a:rPr lang="en-ID" dirty="0"/>
            <a:t> </a:t>
          </a:r>
          <a:r>
            <a:rPr lang="en-ID" dirty="0" err="1"/>
            <a:t>karena</a:t>
          </a:r>
          <a:r>
            <a:rPr lang="en-ID" dirty="0"/>
            <a:t> </a:t>
          </a:r>
          <a:r>
            <a:rPr lang="en-ID" dirty="0" err="1"/>
            <a:t>investasi</a:t>
          </a:r>
          <a:r>
            <a:rPr lang="en-ID" dirty="0"/>
            <a:t> </a:t>
          </a:r>
          <a:r>
            <a:rPr lang="en-ID" dirty="0" err="1"/>
            <a:t>tinggi</a:t>
          </a:r>
          <a:r>
            <a:rPr lang="en-ID" dirty="0"/>
            <a:t> dan </a:t>
          </a:r>
          <a:r>
            <a:rPr lang="en-ID" dirty="0" err="1"/>
            <a:t>biaya</a:t>
          </a:r>
          <a:r>
            <a:rPr lang="en-ID" dirty="0"/>
            <a:t> </a:t>
          </a:r>
          <a:r>
            <a:rPr lang="en-ID" dirty="0" err="1"/>
            <a:t>operasional</a:t>
          </a:r>
          <a:r>
            <a:rPr lang="en-ID" dirty="0"/>
            <a:t> yang mahal, </a:t>
          </a:r>
          <a:r>
            <a:rPr lang="en-ID" dirty="0" err="1"/>
            <a:t>terutama</a:t>
          </a:r>
          <a:r>
            <a:rPr lang="en-ID" dirty="0"/>
            <a:t> di </a:t>
          </a:r>
          <a:r>
            <a:rPr lang="en-ID" dirty="0" err="1"/>
            <a:t>kawasan</a:t>
          </a:r>
          <a:r>
            <a:rPr lang="en-ID" dirty="0"/>
            <a:t> Asia </a:t>
          </a:r>
          <a:r>
            <a:rPr lang="en-ID" dirty="0" err="1"/>
            <a:t>Pasifik</a:t>
          </a:r>
          <a:r>
            <a:rPr lang="en-ID" dirty="0"/>
            <a:t>.</a:t>
          </a:r>
        </a:p>
      </dgm:t>
    </dgm:pt>
    <dgm:pt modelId="{E8B1541D-54BA-4ACC-8A0F-84EA2C970277}" type="parTrans" cxnId="{B08745AD-0133-4DD0-AB80-2EBBCC381563}">
      <dgm:prSet/>
      <dgm:spPr/>
      <dgm:t>
        <a:bodyPr/>
        <a:lstStyle/>
        <a:p>
          <a:endParaRPr lang="en-ID"/>
        </a:p>
      </dgm:t>
    </dgm:pt>
    <dgm:pt modelId="{A417E576-A297-4423-8A0A-B4BD69199F73}" type="sibTrans" cxnId="{B08745AD-0133-4DD0-AB80-2EBBCC381563}">
      <dgm:prSet/>
      <dgm:spPr/>
      <dgm:t>
        <a:bodyPr/>
        <a:lstStyle/>
        <a:p>
          <a:endParaRPr lang="en-ID"/>
        </a:p>
      </dgm:t>
    </dgm:pt>
    <dgm:pt modelId="{A0006A03-748D-4E22-A97A-3575706CEF9F}">
      <dgm:prSet/>
      <dgm:spPr/>
      <dgm:t>
        <a:bodyPr/>
        <a:lstStyle/>
        <a:p>
          <a:pPr>
            <a:buNone/>
          </a:pPr>
          <a:r>
            <a:rPr lang="en-US" b="1" dirty="0"/>
            <a:t>Overuse of Care (</a:t>
          </a:r>
          <a:r>
            <a:rPr lang="en-US" b="1" dirty="0" err="1"/>
            <a:t>Penggunaan</a:t>
          </a:r>
          <a:r>
            <a:rPr lang="en-US" b="1" dirty="0"/>
            <a:t> </a:t>
          </a:r>
          <a:r>
            <a:rPr lang="en-US" b="1" dirty="0" err="1"/>
            <a:t>Pelayanan</a:t>
          </a:r>
          <a:r>
            <a:rPr lang="en-US" b="1" dirty="0"/>
            <a:t> </a:t>
          </a:r>
          <a:r>
            <a:rPr lang="en-US" b="1" dirty="0" err="1"/>
            <a:t>Berlebihan</a:t>
          </a:r>
          <a:r>
            <a:rPr lang="en-US" b="1" dirty="0"/>
            <a:t>)</a:t>
          </a:r>
          <a:endParaRPr lang="en-US" dirty="0"/>
        </a:p>
      </dgm:t>
    </dgm:pt>
    <dgm:pt modelId="{60CF8279-38A1-480C-AE12-B7ACF81602CA}" type="parTrans" cxnId="{D611F69A-4911-43EB-817F-C0BF88E0CFC9}">
      <dgm:prSet/>
      <dgm:spPr/>
      <dgm:t>
        <a:bodyPr/>
        <a:lstStyle/>
        <a:p>
          <a:endParaRPr lang="en-ID"/>
        </a:p>
      </dgm:t>
    </dgm:pt>
    <dgm:pt modelId="{00C7CED3-7D71-4716-93A5-8889A533722F}" type="sibTrans" cxnId="{D611F69A-4911-43EB-817F-C0BF88E0CFC9}">
      <dgm:prSet/>
      <dgm:spPr/>
      <dgm:t>
        <a:bodyPr/>
        <a:lstStyle/>
        <a:p>
          <a:endParaRPr lang="en-ID"/>
        </a:p>
      </dgm:t>
    </dgm:pt>
    <dgm:pt modelId="{44E42A87-C1EB-405A-922C-18F6A586C0A9}">
      <dgm:prSet/>
      <dgm:spPr/>
      <dgm:t>
        <a:bodyPr/>
        <a:lstStyle/>
        <a:p>
          <a:pPr>
            <a:buFont typeface="Arial" panose="020B0604020202020204" pitchFamily="34" charset="0"/>
            <a:buChar char="•"/>
          </a:pPr>
          <a:r>
            <a:rPr lang="en-ID" dirty="0" err="1"/>
            <a:t>Rekomendasi</a:t>
          </a:r>
          <a:r>
            <a:rPr lang="en-ID" dirty="0"/>
            <a:t> </a:t>
          </a:r>
          <a:r>
            <a:rPr lang="en-ID" dirty="0" err="1"/>
            <a:t>layanan</a:t>
          </a:r>
          <a:r>
            <a:rPr lang="en-ID" dirty="0"/>
            <a:t> </a:t>
          </a:r>
          <a:r>
            <a:rPr lang="en-ID" dirty="0" err="1"/>
            <a:t>medis</a:t>
          </a:r>
          <a:r>
            <a:rPr lang="en-ID" dirty="0"/>
            <a:t> yang </a:t>
          </a:r>
          <a:r>
            <a:rPr lang="en-ID" dirty="0" err="1"/>
            <a:t>berlebihan</a:t>
          </a:r>
          <a:r>
            <a:rPr lang="en-ID" dirty="0"/>
            <a:t> oleh </a:t>
          </a:r>
          <a:r>
            <a:rPr lang="en-ID" dirty="0" err="1"/>
            <a:t>penyedia</a:t>
          </a:r>
          <a:r>
            <a:rPr lang="en-ID" dirty="0"/>
            <a:t> </a:t>
          </a:r>
          <a:r>
            <a:rPr lang="en-ID" dirty="0" err="1"/>
            <a:t>layanan</a:t>
          </a:r>
          <a:r>
            <a:rPr lang="en-ID" dirty="0"/>
            <a:t>, </a:t>
          </a:r>
          <a:r>
            <a:rPr lang="en-ID" dirty="0" err="1"/>
            <a:t>terutama</a:t>
          </a:r>
          <a:r>
            <a:rPr lang="en-ID" dirty="0"/>
            <a:t> di </a:t>
          </a:r>
          <a:r>
            <a:rPr lang="en-ID" dirty="0" err="1"/>
            <a:t>sistem</a:t>
          </a:r>
          <a:r>
            <a:rPr lang="en-ID" dirty="0"/>
            <a:t> yang </a:t>
          </a:r>
          <a:r>
            <a:rPr lang="en-ID" dirty="0" err="1"/>
            <a:t>kelebihan</a:t>
          </a:r>
          <a:r>
            <a:rPr lang="en-ID" dirty="0"/>
            <a:t> </a:t>
          </a:r>
          <a:r>
            <a:rPr lang="en-ID" dirty="0" err="1"/>
            <a:t>beban</a:t>
          </a:r>
          <a:r>
            <a:rPr lang="en-ID" dirty="0"/>
            <a:t>, </a:t>
          </a:r>
          <a:r>
            <a:rPr lang="en-ID" dirty="0" err="1"/>
            <a:t>menaikkan</a:t>
          </a:r>
          <a:r>
            <a:rPr lang="en-ID" dirty="0"/>
            <a:t> </a:t>
          </a:r>
          <a:r>
            <a:rPr lang="en-ID" dirty="0" err="1"/>
            <a:t>biaya</a:t>
          </a:r>
          <a:r>
            <a:rPr lang="en-ID" dirty="0"/>
            <a:t> per </a:t>
          </a:r>
          <a:r>
            <a:rPr lang="en-ID" dirty="0" err="1"/>
            <a:t>pasien</a:t>
          </a:r>
          <a:r>
            <a:rPr lang="en-ID" dirty="0"/>
            <a:t>.</a:t>
          </a:r>
        </a:p>
      </dgm:t>
    </dgm:pt>
    <dgm:pt modelId="{6AC7018B-B05F-44CB-9F27-8EBCC12FDB33}" type="parTrans" cxnId="{EBA2960C-F227-470A-9DAD-8F202D52B41F}">
      <dgm:prSet/>
      <dgm:spPr/>
      <dgm:t>
        <a:bodyPr/>
        <a:lstStyle/>
        <a:p>
          <a:endParaRPr lang="en-ID"/>
        </a:p>
      </dgm:t>
    </dgm:pt>
    <dgm:pt modelId="{543518F9-450F-46BE-A7C6-E5440D09F404}" type="sibTrans" cxnId="{EBA2960C-F227-470A-9DAD-8F202D52B41F}">
      <dgm:prSet/>
      <dgm:spPr/>
      <dgm:t>
        <a:bodyPr/>
        <a:lstStyle/>
        <a:p>
          <a:endParaRPr lang="en-ID"/>
        </a:p>
      </dgm:t>
    </dgm:pt>
    <dgm:pt modelId="{F64546CA-71C4-49AC-9AD7-97883A3B1D90}">
      <dgm:prSet/>
      <dgm:spPr/>
      <dgm:t>
        <a:bodyPr/>
        <a:lstStyle/>
        <a:p>
          <a:pPr>
            <a:buNone/>
          </a:pPr>
          <a:r>
            <a:rPr lang="en-ID" b="1" dirty="0" err="1"/>
            <a:t>Eksklusi</a:t>
          </a:r>
          <a:r>
            <a:rPr lang="en-ID" b="1" dirty="0"/>
            <a:t> </a:t>
          </a:r>
          <a:r>
            <a:rPr lang="en-ID" b="1" dirty="0" err="1"/>
            <a:t>dalam</a:t>
          </a:r>
          <a:r>
            <a:rPr lang="en-ID" b="1" dirty="0"/>
            <a:t> Program </a:t>
          </a:r>
          <a:r>
            <a:rPr lang="en-ID" b="1" dirty="0" err="1"/>
            <a:t>Asuransi</a:t>
          </a:r>
          <a:endParaRPr lang="en-ID" dirty="0"/>
        </a:p>
      </dgm:t>
    </dgm:pt>
    <dgm:pt modelId="{8714332E-9182-43E7-9C60-3F65DFD7C16E}" type="parTrans" cxnId="{21E155BA-B6EB-4392-A3F1-A56F788D6524}">
      <dgm:prSet/>
      <dgm:spPr/>
      <dgm:t>
        <a:bodyPr/>
        <a:lstStyle/>
        <a:p>
          <a:endParaRPr lang="en-ID"/>
        </a:p>
      </dgm:t>
    </dgm:pt>
    <dgm:pt modelId="{70E3FAC8-F7EB-4EBC-B280-CDB71D6C52BC}" type="sibTrans" cxnId="{21E155BA-B6EB-4392-A3F1-A56F788D6524}">
      <dgm:prSet/>
      <dgm:spPr/>
      <dgm:t>
        <a:bodyPr/>
        <a:lstStyle/>
        <a:p>
          <a:endParaRPr lang="en-ID"/>
        </a:p>
      </dgm:t>
    </dgm:pt>
    <dgm:pt modelId="{FD6746EC-DA9D-47F6-84D4-795A3C237916}">
      <dgm:prSet/>
      <dgm:spPr/>
      <dgm:t>
        <a:bodyPr/>
        <a:lstStyle/>
        <a:p>
          <a:pPr>
            <a:buFont typeface="Arial" panose="020B0604020202020204" pitchFamily="34" charset="0"/>
            <a:buChar char="•"/>
          </a:pPr>
          <a:r>
            <a:rPr lang="en-ID" dirty="0"/>
            <a:t>Tidak </a:t>
          </a:r>
          <a:r>
            <a:rPr lang="en-ID" dirty="0" err="1"/>
            <a:t>semua</a:t>
          </a:r>
          <a:r>
            <a:rPr lang="en-ID" dirty="0"/>
            <a:t> </a:t>
          </a:r>
          <a:r>
            <a:rPr lang="en-ID" dirty="0" err="1"/>
            <a:t>kondisi</a:t>
          </a:r>
          <a:r>
            <a:rPr lang="en-ID" dirty="0"/>
            <a:t> </a:t>
          </a:r>
          <a:r>
            <a:rPr lang="en-ID" dirty="0" err="1"/>
            <a:t>ditanggung</a:t>
          </a:r>
          <a:r>
            <a:rPr lang="en-ID" dirty="0"/>
            <a:t> oleh </a:t>
          </a:r>
          <a:r>
            <a:rPr lang="en-ID" dirty="0" err="1"/>
            <a:t>asuransi</a:t>
          </a:r>
          <a:r>
            <a:rPr lang="en-ID" dirty="0"/>
            <a:t>, </a:t>
          </a:r>
          <a:r>
            <a:rPr lang="en-ID" dirty="0" err="1"/>
            <a:t>seperti</a:t>
          </a:r>
          <a:r>
            <a:rPr lang="en-ID" dirty="0"/>
            <a:t> </a:t>
          </a:r>
          <a:r>
            <a:rPr lang="en-ID" dirty="0" err="1"/>
            <a:t>pengobatan</a:t>
          </a:r>
          <a:r>
            <a:rPr lang="en-ID" dirty="0"/>
            <a:t> HIV/AIDS, </a:t>
          </a:r>
          <a:r>
            <a:rPr lang="en-ID" dirty="0" err="1"/>
            <a:t>kesuburan</a:t>
          </a:r>
          <a:r>
            <a:rPr lang="en-ID" dirty="0"/>
            <a:t>, dan </a:t>
          </a:r>
          <a:r>
            <a:rPr lang="en-ID" dirty="0" err="1"/>
            <a:t>perawatan</a:t>
          </a:r>
          <a:r>
            <a:rPr lang="en-ID" dirty="0"/>
            <a:t> </a:t>
          </a:r>
          <a:r>
            <a:rPr lang="en-ID" dirty="0" err="1"/>
            <a:t>afirmasi</a:t>
          </a:r>
          <a:r>
            <a:rPr lang="en-ID" dirty="0"/>
            <a:t> gender, yang </a:t>
          </a:r>
          <a:r>
            <a:rPr lang="en-ID" dirty="0" err="1"/>
            <a:t>menyebabkan</a:t>
          </a:r>
          <a:r>
            <a:rPr lang="en-ID" dirty="0"/>
            <a:t> </a:t>
          </a:r>
          <a:r>
            <a:rPr lang="en-ID" dirty="0" err="1"/>
            <a:t>akses</a:t>
          </a:r>
          <a:r>
            <a:rPr lang="en-ID" dirty="0"/>
            <a:t> </a:t>
          </a:r>
          <a:r>
            <a:rPr lang="en-ID" dirty="0" err="1"/>
            <a:t>tidak</a:t>
          </a:r>
          <a:r>
            <a:rPr lang="en-ID" dirty="0"/>
            <a:t> </a:t>
          </a:r>
          <a:r>
            <a:rPr lang="en-ID" dirty="0" err="1"/>
            <a:t>merata</a:t>
          </a:r>
          <a:r>
            <a:rPr lang="en-ID" dirty="0"/>
            <a:t> dan </a:t>
          </a:r>
          <a:r>
            <a:rPr lang="en-ID" dirty="0" err="1"/>
            <a:t>berdampak</a:t>
          </a:r>
          <a:r>
            <a:rPr lang="en-ID" dirty="0"/>
            <a:t> pada </a:t>
          </a:r>
          <a:r>
            <a:rPr lang="en-ID" dirty="0" err="1"/>
            <a:t>biaya</a:t>
          </a:r>
          <a:r>
            <a:rPr lang="en-ID" dirty="0"/>
            <a:t> </a:t>
          </a:r>
          <a:r>
            <a:rPr lang="en-ID" dirty="0" err="1"/>
            <a:t>kesehatan</a:t>
          </a:r>
          <a:r>
            <a:rPr lang="en-ID" dirty="0"/>
            <a:t> </a:t>
          </a:r>
          <a:r>
            <a:rPr lang="en-ID" dirty="0" err="1"/>
            <a:t>jangka</a:t>
          </a:r>
          <a:r>
            <a:rPr lang="en-ID" dirty="0"/>
            <a:t> </a:t>
          </a:r>
          <a:r>
            <a:rPr lang="en-ID" dirty="0" err="1"/>
            <a:t>panjang</a:t>
          </a:r>
          <a:r>
            <a:rPr lang="en-ID" dirty="0"/>
            <a:t>.</a:t>
          </a:r>
        </a:p>
      </dgm:t>
    </dgm:pt>
    <dgm:pt modelId="{F8F5F56A-3475-4109-B9D6-11B99E6B5E82}" type="parTrans" cxnId="{88D32BCF-3DD8-4900-BBEC-3A1AAAC80B01}">
      <dgm:prSet/>
      <dgm:spPr/>
      <dgm:t>
        <a:bodyPr/>
        <a:lstStyle/>
        <a:p>
          <a:endParaRPr lang="en-ID"/>
        </a:p>
      </dgm:t>
    </dgm:pt>
    <dgm:pt modelId="{9A1B0DAD-EBD1-45A1-90BE-055DBD079919}" type="sibTrans" cxnId="{88D32BCF-3DD8-4900-BBEC-3A1AAAC80B01}">
      <dgm:prSet/>
      <dgm:spPr/>
      <dgm:t>
        <a:bodyPr/>
        <a:lstStyle/>
        <a:p>
          <a:endParaRPr lang="en-ID"/>
        </a:p>
      </dgm:t>
    </dgm:pt>
    <dgm:pt modelId="{AC975418-52FB-4AEA-AE59-292C9BA33893}">
      <dgm:prSet/>
      <dgm:spPr/>
      <dgm:t>
        <a:bodyPr/>
        <a:lstStyle/>
        <a:p>
          <a:pPr>
            <a:buNone/>
          </a:pPr>
          <a:r>
            <a:rPr lang="en-ID" b="1" dirty="0" err="1"/>
            <a:t>Penurunan</a:t>
          </a:r>
          <a:r>
            <a:rPr lang="en-ID" b="1" dirty="0"/>
            <a:t> </a:t>
          </a:r>
          <a:r>
            <a:rPr lang="en-ID" b="1" dirty="0" err="1"/>
            <a:t>Kualitas</a:t>
          </a:r>
          <a:r>
            <a:rPr lang="en-ID" b="1" dirty="0"/>
            <a:t> dan </a:t>
          </a:r>
          <a:r>
            <a:rPr lang="en-ID" b="1" dirty="0" err="1"/>
            <a:t>Pendanaan</a:t>
          </a:r>
          <a:r>
            <a:rPr lang="en-ID" b="1" dirty="0"/>
            <a:t> </a:t>
          </a:r>
          <a:r>
            <a:rPr lang="en-ID" b="1" dirty="0" err="1"/>
            <a:t>Sistem</a:t>
          </a:r>
          <a:r>
            <a:rPr lang="en-ID" b="1" dirty="0"/>
            <a:t> Kesehatan Publik</a:t>
          </a:r>
          <a:endParaRPr lang="en-ID" dirty="0"/>
        </a:p>
      </dgm:t>
    </dgm:pt>
    <dgm:pt modelId="{CC73D31A-134C-4DDC-B87B-D297795DAC2D}" type="parTrans" cxnId="{5842CBF1-B08C-4EF2-8578-4703490EC434}">
      <dgm:prSet/>
      <dgm:spPr/>
      <dgm:t>
        <a:bodyPr/>
        <a:lstStyle/>
        <a:p>
          <a:endParaRPr lang="en-ID"/>
        </a:p>
      </dgm:t>
    </dgm:pt>
    <dgm:pt modelId="{82E1A126-A9B6-4FE9-B491-24FCAAB67BBD}" type="sibTrans" cxnId="{5842CBF1-B08C-4EF2-8578-4703490EC434}">
      <dgm:prSet/>
      <dgm:spPr/>
      <dgm:t>
        <a:bodyPr/>
        <a:lstStyle/>
        <a:p>
          <a:endParaRPr lang="en-ID"/>
        </a:p>
      </dgm:t>
    </dgm:pt>
    <dgm:pt modelId="{47907F74-4B8D-42A7-8487-5F64AB7C0505}">
      <dgm:prSet/>
      <dgm:spPr/>
      <dgm:t>
        <a:bodyPr/>
        <a:lstStyle/>
        <a:p>
          <a:pPr>
            <a:buFont typeface="Arial" panose="020B0604020202020204" pitchFamily="34" charset="0"/>
            <a:buChar char="•"/>
          </a:pPr>
          <a:r>
            <a:rPr lang="en-ID" dirty="0" err="1"/>
            <a:t>Sistem</a:t>
          </a:r>
          <a:r>
            <a:rPr lang="en-ID" dirty="0"/>
            <a:t> </a:t>
          </a:r>
          <a:r>
            <a:rPr lang="en-ID" dirty="0" err="1"/>
            <a:t>kesehatan</a:t>
          </a:r>
          <a:r>
            <a:rPr lang="en-ID" dirty="0"/>
            <a:t> </a:t>
          </a:r>
          <a:r>
            <a:rPr lang="en-ID" dirty="0" err="1"/>
            <a:t>publik</a:t>
          </a:r>
          <a:r>
            <a:rPr lang="en-ID" dirty="0"/>
            <a:t> </a:t>
          </a:r>
          <a:r>
            <a:rPr lang="en-ID" dirty="0" err="1"/>
            <a:t>melemah</a:t>
          </a:r>
          <a:r>
            <a:rPr lang="en-ID" dirty="0"/>
            <a:t> </a:t>
          </a:r>
          <a:r>
            <a:rPr lang="en-ID" dirty="0" err="1"/>
            <a:t>akibat</a:t>
          </a:r>
          <a:r>
            <a:rPr lang="en-ID" dirty="0"/>
            <a:t> </a:t>
          </a:r>
          <a:r>
            <a:rPr lang="en-ID" dirty="0" err="1"/>
            <a:t>konflik</a:t>
          </a:r>
          <a:r>
            <a:rPr lang="en-ID" dirty="0"/>
            <a:t> </a:t>
          </a:r>
          <a:r>
            <a:rPr lang="en-ID" dirty="0" err="1"/>
            <a:t>geopolitik</a:t>
          </a:r>
          <a:r>
            <a:rPr lang="en-ID" dirty="0"/>
            <a:t>, </a:t>
          </a:r>
          <a:r>
            <a:rPr lang="en-ID" dirty="0" err="1"/>
            <a:t>inflasi</a:t>
          </a:r>
          <a:r>
            <a:rPr lang="en-ID" dirty="0"/>
            <a:t>, dan backlog </a:t>
          </a:r>
          <a:r>
            <a:rPr lang="en-ID" dirty="0" err="1"/>
            <a:t>pasca-pandemi</a:t>
          </a:r>
          <a:r>
            <a:rPr lang="en-ID" dirty="0"/>
            <a:t>, </a:t>
          </a:r>
          <a:r>
            <a:rPr lang="en-ID" dirty="0" err="1"/>
            <a:t>mendorong</a:t>
          </a:r>
          <a:r>
            <a:rPr lang="en-ID" dirty="0"/>
            <a:t> </a:t>
          </a:r>
          <a:r>
            <a:rPr lang="en-ID" dirty="0" err="1"/>
            <a:t>lonjakan</a:t>
          </a:r>
          <a:r>
            <a:rPr lang="en-ID" dirty="0"/>
            <a:t> </a:t>
          </a:r>
          <a:r>
            <a:rPr lang="en-ID" dirty="0" err="1"/>
            <a:t>permintaan</a:t>
          </a:r>
          <a:r>
            <a:rPr lang="en-ID" dirty="0"/>
            <a:t> </a:t>
          </a:r>
          <a:r>
            <a:rPr lang="en-ID" dirty="0" err="1"/>
            <a:t>terhadap</a:t>
          </a:r>
          <a:r>
            <a:rPr lang="en-ID" dirty="0"/>
            <a:t> </a:t>
          </a:r>
          <a:r>
            <a:rPr lang="en-ID" dirty="0" err="1"/>
            <a:t>layanan</a:t>
          </a:r>
          <a:r>
            <a:rPr lang="en-ID" dirty="0"/>
            <a:t> </a:t>
          </a:r>
          <a:r>
            <a:rPr lang="en-ID" dirty="0" err="1"/>
            <a:t>kesehatan</a:t>
          </a:r>
          <a:r>
            <a:rPr lang="en-ID" dirty="0"/>
            <a:t> </a:t>
          </a:r>
          <a:r>
            <a:rPr lang="en-ID" dirty="0" err="1"/>
            <a:t>swasta</a:t>
          </a:r>
          <a:r>
            <a:rPr lang="en-ID" dirty="0"/>
            <a:t> yang </a:t>
          </a:r>
          <a:r>
            <a:rPr lang="en-ID" dirty="0" err="1"/>
            <a:t>lebih</a:t>
          </a:r>
          <a:r>
            <a:rPr lang="en-ID" dirty="0"/>
            <a:t> mahal.</a:t>
          </a:r>
        </a:p>
      </dgm:t>
    </dgm:pt>
    <dgm:pt modelId="{DFF98711-2C39-4EB9-9D08-22D61950070D}" type="parTrans" cxnId="{613217BF-9C1F-452C-8180-F071E7248B68}">
      <dgm:prSet/>
      <dgm:spPr/>
      <dgm:t>
        <a:bodyPr/>
        <a:lstStyle/>
        <a:p>
          <a:endParaRPr lang="en-ID"/>
        </a:p>
      </dgm:t>
    </dgm:pt>
    <dgm:pt modelId="{978C617D-0224-4604-9638-72467BAAB102}" type="sibTrans" cxnId="{613217BF-9C1F-452C-8180-F071E7248B68}">
      <dgm:prSet/>
      <dgm:spPr/>
      <dgm:t>
        <a:bodyPr/>
        <a:lstStyle/>
        <a:p>
          <a:endParaRPr lang="en-ID"/>
        </a:p>
      </dgm:t>
    </dgm:pt>
    <dgm:pt modelId="{3E28C0CE-21CA-410C-B339-D0D155E6CE0C}">
      <dgm:prSet/>
      <dgm:spPr/>
      <dgm:t>
        <a:bodyPr/>
        <a:lstStyle/>
        <a:p>
          <a:pPr>
            <a:buNone/>
          </a:pPr>
          <a:r>
            <a:rPr lang="en-ID" b="1" dirty="0" err="1"/>
            <a:t>Kekurangan</a:t>
          </a:r>
          <a:r>
            <a:rPr lang="en-ID" b="1" dirty="0"/>
            <a:t> Tenaga </a:t>
          </a:r>
          <a:r>
            <a:rPr lang="en-ID" b="1" dirty="0" err="1"/>
            <a:t>Medis</a:t>
          </a:r>
          <a:endParaRPr lang="en-ID" dirty="0"/>
        </a:p>
      </dgm:t>
    </dgm:pt>
    <dgm:pt modelId="{35DBF4EF-9D05-4C6B-B5FB-2F6CBF056CF7}" type="parTrans" cxnId="{6D2230D4-F50E-45CF-84B8-6A92CF7AF5C5}">
      <dgm:prSet/>
      <dgm:spPr/>
      <dgm:t>
        <a:bodyPr/>
        <a:lstStyle/>
        <a:p>
          <a:endParaRPr lang="en-ID"/>
        </a:p>
      </dgm:t>
    </dgm:pt>
    <dgm:pt modelId="{A1F16055-6CCC-4AA1-8A46-F036CBD1CF66}" type="sibTrans" cxnId="{6D2230D4-F50E-45CF-84B8-6A92CF7AF5C5}">
      <dgm:prSet/>
      <dgm:spPr/>
      <dgm:t>
        <a:bodyPr/>
        <a:lstStyle/>
        <a:p>
          <a:endParaRPr lang="en-ID"/>
        </a:p>
      </dgm:t>
    </dgm:pt>
    <dgm:pt modelId="{06D30810-A56B-49AC-BEAD-961986E16F8C}">
      <dgm:prSet/>
      <dgm:spPr/>
      <dgm:t>
        <a:bodyPr/>
        <a:lstStyle/>
        <a:p>
          <a:pPr>
            <a:buFont typeface="Arial" panose="020B0604020202020204" pitchFamily="34" charset="0"/>
            <a:buChar char="•"/>
          </a:pPr>
          <a:r>
            <a:rPr lang="en-ID" dirty="0" err="1"/>
            <a:t>Menurunnya</a:t>
          </a:r>
          <a:r>
            <a:rPr lang="en-ID" dirty="0"/>
            <a:t> </a:t>
          </a:r>
          <a:r>
            <a:rPr lang="en-ID" dirty="0" err="1"/>
            <a:t>jumlah</a:t>
          </a:r>
          <a:r>
            <a:rPr lang="en-ID" dirty="0"/>
            <a:t> </a:t>
          </a:r>
          <a:r>
            <a:rPr lang="en-ID" dirty="0" err="1"/>
            <a:t>tenaga</a:t>
          </a:r>
          <a:r>
            <a:rPr lang="en-ID" dirty="0"/>
            <a:t> </a:t>
          </a:r>
          <a:r>
            <a:rPr lang="en-ID" dirty="0" err="1"/>
            <a:t>medis</a:t>
          </a:r>
          <a:r>
            <a:rPr lang="en-ID" dirty="0"/>
            <a:t> di </a:t>
          </a:r>
          <a:r>
            <a:rPr lang="en-ID" dirty="0" err="1"/>
            <a:t>sistem</a:t>
          </a:r>
          <a:r>
            <a:rPr lang="en-ID" dirty="0"/>
            <a:t> </a:t>
          </a:r>
          <a:r>
            <a:rPr lang="en-ID" dirty="0" err="1"/>
            <a:t>publik</a:t>
          </a:r>
          <a:r>
            <a:rPr lang="en-ID" dirty="0"/>
            <a:t> </a:t>
          </a:r>
          <a:r>
            <a:rPr lang="en-ID" dirty="0" err="1"/>
            <a:t>menyebabkan</a:t>
          </a:r>
          <a:r>
            <a:rPr lang="en-ID" dirty="0"/>
            <a:t> </a:t>
          </a:r>
          <a:r>
            <a:rPr lang="en-ID" dirty="0" err="1"/>
            <a:t>waktu</a:t>
          </a:r>
          <a:r>
            <a:rPr lang="en-ID" dirty="0"/>
            <a:t> </a:t>
          </a:r>
          <a:r>
            <a:rPr lang="en-ID" dirty="0" err="1"/>
            <a:t>tunggu</a:t>
          </a:r>
          <a:r>
            <a:rPr lang="en-ID" dirty="0"/>
            <a:t> yang </a:t>
          </a:r>
          <a:r>
            <a:rPr lang="en-ID" dirty="0" err="1"/>
            <a:t>panjang</a:t>
          </a:r>
          <a:r>
            <a:rPr lang="en-ID" dirty="0"/>
            <a:t>, </a:t>
          </a:r>
          <a:r>
            <a:rPr lang="en-ID" dirty="0" err="1"/>
            <a:t>mendorong</a:t>
          </a:r>
          <a:r>
            <a:rPr lang="en-ID" dirty="0"/>
            <a:t> </a:t>
          </a:r>
          <a:r>
            <a:rPr lang="en-ID" dirty="0" err="1"/>
            <a:t>masyarakat</a:t>
          </a:r>
          <a:r>
            <a:rPr lang="en-ID" dirty="0"/>
            <a:t> </a:t>
          </a:r>
          <a:r>
            <a:rPr lang="en-ID" dirty="0" err="1"/>
            <a:t>ke</a:t>
          </a:r>
          <a:r>
            <a:rPr lang="en-ID" dirty="0"/>
            <a:t> </a:t>
          </a:r>
          <a:r>
            <a:rPr lang="en-ID" dirty="0" err="1"/>
            <a:t>sektor</a:t>
          </a:r>
          <a:r>
            <a:rPr lang="en-ID" dirty="0"/>
            <a:t> </a:t>
          </a:r>
          <a:r>
            <a:rPr lang="en-ID" dirty="0" err="1"/>
            <a:t>swasta</a:t>
          </a:r>
          <a:r>
            <a:rPr lang="en-ID" dirty="0"/>
            <a:t>.</a:t>
          </a:r>
        </a:p>
      </dgm:t>
    </dgm:pt>
    <dgm:pt modelId="{A09CDB5D-2922-4873-9E6A-BE43DABB5C31}" type="parTrans" cxnId="{83A3FAE3-A2FE-4106-A67C-939256804F3F}">
      <dgm:prSet/>
      <dgm:spPr/>
      <dgm:t>
        <a:bodyPr/>
        <a:lstStyle/>
        <a:p>
          <a:endParaRPr lang="en-ID"/>
        </a:p>
      </dgm:t>
    </dgm:pt>
    <dgm:pt modelId="{365DB4E9-178A-4AFD-84C2-9CB7EBF74A99}" type="sibTrans" cxnId="{83A3FAE3-A2FE-4106-A67C-939256804F3F}">
      <dgm:prSet/>
      <dgm:spPr/>
      <dgm:t>
        <a:bodyPr/>
        <a:lstStyle/>
        <a:p>
          <a:endParaRPr lang="en-ID"/>
        </a:p>
      </dgm:t>
    </dgm:pt>
    <dgm:pt modelId="{4A8E7783-120C-4368-83C3-35FA3A8542CF}">
      <dgm:prSet/>
      <dgm:spPr/>
      <dgm:t>
        <a:bodyPr/>
        <a:lstStyle/>
        <a:p>
          <a:pPr>
            <a:buNone/>
          </a:pPr>
          <a:r>
            <a:rPr lang="fi-FI" b="1" dirty="0"/>
            <a:t>Peningkatan Permintaan terhadap Layanan Kesehatan Swasta</a:t>
          </a:r>
          <a:endParaRPr lang="fi-FI" dirty="0"/>
        </a:p>
      </dgm:t>
    </dgm:pt>
    <dgm:pt modelId="{31CDD0FE-4971-4B06-A197-6C251AFD77C6}" type="parTrans" cxnId="{3E4A4E2D-C470-40AC-8845-3016F0774573}">
      <dgm:prSet/>
      <dgm:spPr/>
      <dgm:t>
        <a:bodyPr/>
        <a:lstStyle/>
        <a:p>
          <a:endParaRPr lang="en-ID"/>
        </a:p>
      </dgm:t>
    </dgm:pt>
    <dgm:pt modelId="{F2E4D1E3-9D76-436F-B022-EE4099343DE7}" type="sibTrans" cxnId="{3E4A4E2D-C470-40AC-8845-3016F0774573}">
      <dgm:prSet/>
      <dgm:spPr/>
      <dgm:t>
        <a:bodyPr/>
        <a:lstStyle/>
        <a:p>
          <a:endParaRPr lang="en-ID"/>
        </a:p>
      </dgm:t>
    </dgm:pt>
    <dgm:pt modelId="{22AA2D27-7158-42FF-94E4-6A1CCFCB39E3}">
      <dgm:prSet/>
      <dgm:spPr/>
      <dgm:t>
        <a:bodyPr/>
        <a:lstStyle/>
        <a:p>
          <a:pPr>
            <a:buFont typeface="Arial" panose="020B0604020202020204" pitchFamily="34" charset="0"/>
            <a:buChar char="•"/>
          </a:pPr>
          <a:r>
            <a:rPr lang="en-ID" dirty="0" err="1"/>
            <a:t>Untuk</a:t>
          </a:r>
          <a:r>
            <a:rPr lang="en-ID" dirty="0"/>
            <a:t> </a:t>
          </a:r>
          <a:r>
            <a:rPr lang="en-ID" dirty="0" err="1"/>
            <a:t>mengimbangi</a:t>
          </a:r>
          <a:r>
            <a:rPr lang="en-ID" dirty="0"/>
            <a:t> </a:t>
          </a:r>
          <a:r>
            <a:rPr lang="en-ID" dirty="0" err="1"/>
            <a:t>kekurangan</a:t>
          </a:r>
          <a:r>
            <a:rPr lang="en-ID" dirty="0"/>
            <a:t> </a:t>
          </a:r>
          <a:r>
            <a:rPr lang="en-ID" dirty="0" err="1"/>
            <a:t>layanan</a:t>
          </a:r>
          <a:r>
            <a:rPr lang="en-ID" dirty="0"/>
            <a:t> </a:t>
          </a:r>
          <a:r>
            <a:rPr lang="en-ID" dirty="0" err="1"/>
            <a:t>publik</a:t>
          </a:r>
          <a:r>
            <a:rPr lang="en-ID" dirty="0"/>
            <a:t>, </a:t>
          </a:r>
          <a:r>
            <a:rPr lang="en-ID" dirty="0" err="1"/>
            <a:t>penyedia</a:t>
          </a:r>
          <a:r>
            <a:rPr lang="en-ID" dirty="0"/>
            <a:t> </a:t>
          </a:r>
          <a:r>
            <a:rPr lang="en-ID" dirty="0" err="1"/>
            <a:t>swasta</a:t>
          </a:r>
          <a:r>
            <a:rPr lang="en-ID" dirty="0"/>
            <a:t> </a:t>
          </a:r>
          <a:r>
            <a:rPr lang="en-ID" dirty="0" err="1"/>
            <a:t>memperluas</a:t>
          </a:r>
          <a:r>
            <a:rPr lang="en-ID" dirty="0"/>
            <a:t> </a:t>
          </a:r>
          <a:r>
            <a:rPr lang="en-ID" dirty="0" err="1"/>
            <a:t>jaringan</a:t>
          </a:r>
          <a:r>
            <a:rPr lang="en-ID" dirty="0"/>
            <a:t> dan </a:t>
          </a:r>
          <a:r>
            <a:rPr lang="en-ID" dirty="0" err="1"/>
            <a:t>menaikkan</a:t>
          </a:r>
          <a:r>
            <a:rPr lang="en-ID" dirty="0"/>
            <a:t> </a:t>
          </a:r>
          <a:r>
            <a:rPr lang="en-ID" dirty="0" err="1"/>
            <a:t>kapasitas</a:t>
          </a:r>
          <a:r>
            <a:rPr lang="en-ID" dirty="0"/>
            <a:t>, yang </a:t>
          </a:r>
          <a:r>
            <a:rPr lang="en-ID" dirty="0" err="1"/>
            <a:t>berdampak</a:t>
          </a:r>
          <a:r>
            <a:rPr lang="en-ID" dirty="0"/>
            <a:t> pada </a:t>
          </a:r>
          <a:r>
            <a:rPr lang="en-ID" dirty="0" err="1"/>
            <a:t>kenaikan</a:t>
          </a:r>
          <a:r>
            <a:rPr lang="en-ID" dirty="0"/>
            <a:t> </a:t>
          </a:r>
          <a:r>
            <a:rPr lang="en-ID" dirty="0" err="1"/>
            <a:t>biaya</a:t>
          </a:r>
          <a:r>
            <a:rPr lang="en-ID" dirty="0"/>
            <a:t>.</a:t>
          </a:r>
        </a:p>
      </dgm:t>
    </dgm:pt>
    <dgm:pt modelId="{1B73D95F-8B17-4247-A23E-9AD5D6805887}" type="parTrans" cxnId="{03D5DD6D-40EC-42F4-B717-0A33B261ED20}">
      <dgm:prSet/>
      <dgm:spPr/>
      <dgm:t>
        <a:bodyPr/>
        <a:lstStyle/>
        <a:p>
          <a:endParaRPr lang="en-ID"/>
        </a:p>
      </dgm:t>
    </dgm:pt>
    <dgm:pt modelId="{91D16648-3CD9-478B-B70F-7FA043A5E9AE}" type="sibTrans" cxnId="{03D5DD6D-40EC-42F4-B717-0A33B261ED20}">
      <dgm:prSet/>
      <dgm:spPr/>
      <dgm:t>
        <a:bodyPr/>
        <a:lstStyle/>
        <a:p>
          <a:endParaRPr lang="en-ID"/>
        </a:p>
      </dgm:t>
    </dgm:pt>
    <dgm:pt modelId="{619F211E-D688-4F6C-A0BE-6DAF74342F6E}">
      <dgm:prSet/>
      <dgm:spPr/>
      <dgm:t>
        <a:bodyPr/>
        <a:lstStyle/>
        <a:p>
          <a:pPr>
            <a:buNone/>
          </a:pPr>
          <a:r>
            <a:rPr lang="en-ID" b="1" dirty="0" err="1"/>
            <a:t>Perkembangan</a:t>
          </a:r>
          <a:r>
            <a:rPr lang="en-ID" b="1" dirty="0"/>
            <a:t> dan </a:t>
          </a:r>
          <a:r>
            <a:rPr lang="en-ID" b="1" dirty="0" err="1"/>
            <a:t>Peningkatan</a:t>
          </a:r>
          <a:r>
            <a:rPr lang="en-ID" b="1" dirty="0"/>
            <a:t> </a:t>
          </a:r>
          <a:r>
            <a:rPr lang="en-ID" b="1" dirty="0" err="1"/>
            <a:t>Penggunaan</a:t>
          </a:r>
          <a:r>
            <a:rPr lang="en-ID" b="1" dirty="0"/>
            <a:t> Telehealth</a:t>
          </a:r>
          <a:endParaRPr lang="en-ID" dirty="0"/>
        </a:p>
      </dgm:t>
    </dgm:pt>
    <dgm:pt modelId="{554F0F70-E871-42B2-A67B-140D71DF9381}" type="parTrans" cxnId="{87ED64FD-FF06-4C1C-95B2-977CEB171EDB}">
      <dgm:prSet/>
      <dgm:spPr/>
      <dgm:t>
        <a:bodyPr/>
        <a:lstStyle/>
        <a:p>
          <a:endParaRPr lang="en-ID"/>
        </a:p>
      </dgm:t>
    </dgm:pt>
    <dgm:pt modelId="{FAFAB7CF-B496-4E9D-8200-6A065F820242}" type="sibTrans" cxnId="{87ED64FD-FF06-4C1C-95B2-977CEB171EDB}">
      <dgm:prSet/>
      <dgm:spPr/>
      <dgm:t>
        <a:bodyPr/>
        <a:lstStyle/>
        <a:p>
          <a:endParaRPr lang="en-ID"/>
        </a:p>
      </dgm:t>
    </dgm:pt>
    <dgm:pt modelId="{B3FA24FB-489E-444A-BD57-D3D7F4BD78B9}">
      <dgm:prSet/>
      <dgm:spPr/>
      <dgm:t>
        <a:bodyPr/>
        <a:lstStyle/>
        <a:p>
          <a:pPr>
            <a:buFont typeface="Arial" panose="020B0604020202020204" pitchFamily="34" charset="0"/>
            <a:buChar char="•"/>
          </a:pPr>
          <a:r>
            <a:rPr lang="en-ID" dirty="0" err="1"/>
            <a:t>Meski</a:t>
          </a:r>
          <a:r>
            <a:rPr lang="en-ID" dirty="0"/>
            <a:t> </a:t>
          </a:r>
          <a:r>
            <a:rPr lang="en-ID" dirty="0" err="1"/>
            <a:t>dapat</a:t>
          </a:r>
          <a:r>
            <a:rPr lang="en-ID" dirty="0"/>
            <a:t> </a:t>
          </a:r>
          <a:r>
            <a:rPr lang="en-ID" dirty="0" err="1"/>
            <a:t>mengurangi</a:t>
          </a:r>
          <a:r>
            <a:rPr lang="en-ID" dirty="0"/>
            <a:t> </a:t>
          </a:r>
          <a:r>
            <a:rPr lang="en-ID" dirty="0" err="1"/>
            <a:t>kunjungan</a:t>
          </a:r>
          <a:r>
            <a:rPr lang="en-ID" dirty="0"/>
            <a:t> </a:t>
          </a:r>
          <a:r>
            <a:rPr lang="en-ID" dirty="0" err="1"/>
            <a:t>darurat</a:t>
          </a:r>
          <a:r>
            <a:rPr lang="en-ID" dirty="0"/>
            <a:t> yang mahal, </a:t>
          </a:r>
          <a:r>
            <a:rPr lang="en-ID" dirty="0" err="1"/>
            <a:t>pengembangan</a:t>
          </a:r>
          <a:r>
            <a:rPr lang="en-ID" dirty="0"/>
            <a:t> </a:t>
          </a:r>
          <a:r>
            <a:rPr lang="en-ID" dirty="0" err="1"/>
            <a:t>layanan</a:t>
          </a:r>
          <a:r>
            <a:rPr lang="en-ID" dirty="0"/>
            <a:t> </a:t>
          </a:r>
          <a:r>
            <a:rPr lang="en-ID" dirty="0" err="1"/>
            <a:t>telekesehatan</a:t>
          </a:r>
          <a:r>
            <a:rPr lang="en-ID" dirty="0"/>
            <a:t> juga </a:t>
          </a:r>
          <a:r>
            <a:rPr lang="en-ID" dirty="0" err="1"/>
            <a:t>memerlukan</a:t>
          </a:r>
          <a:r>
            <a:rPr lang="en-ID" dirty="0"/>
            <a:t> </a:t>
          </a:r>
          <a:r>
            <a:rPr lang="en-ID" dirty="0" err="1"/>
            <a:t>investasi</a:t>
          </a:r>
          <a:r>
            <a:rPr lang="en-ID" dirty="0"/>
            <a:t> dan </a:t>
          </a:r>
          <a:r>
            <a:rPr lang="en-ID" dirty="0" err="1"/>
            <a:t>infrastruktur</a:t>
          </a:r>
          <a:r>
            <a:rPr lang="en-ID" dirty="0"/>
            <a:t> </a:t>
          </a:r>
          <a:r>
            <a:rPr lang="en-ID" dirty="0" err="1"/>
            <a:t>tambahan</a:t>
          </a:r>
          <a:r>
            <a:rPr lang="en-ID" dirty="0"/>
            <a:t>.</a:t>
          </a:r>
        </a:p>
      </dgm:t>
    </dgm:pt>
    <dgm:pt modelId="{F13767EC-9A3A-4133-818B-0A57CCCDA5ED}" type="parTrans" cxnId="{3DF244F3-42C7-4CB9-8009-BFC90162EC7A}">
      <dgm:prSet/>
      <dgm:spPr/>
      <dgm:t>
        <a:bodyPr/>
        <a:lstStyle/>
        <a:p>
          <a:endParaRPr lang="en-ID"/>
        </a:p>
      </dgm:t>
    </dgm:pt>
    <dgm:pt modelId="{5A289A8A-4A74-4539-93BF-7631278F24A4}" type="sibTrans" cxnId="{3DF244F3-42C7-4CB9-8009-BFC90162EC7A}">
      <dgm:prSet/>
      <dgm:spPr/>
      <dgm:t>
        <a:bodyPr/>
        <a:lstStyle/>
        <a:p>
          <a:endParaRPr lang="en-ID"/>
        </a:p>
      </dgm:t>
    </dgm:pt>
    <dgm:pt modelId="{F166C106-46F9-41CF-85D7-39490249F1BB}" type="pres">
      <dgm:prSet presAssocID="{F90EE751-AA00-4B32-8FEF-D5EC49C501CE}" presName="linear" presStyleCnt="0">
        <dgm:presLayoutVars>
          <dgm:animLvl val="lvl"/>
          <dgm:resizeHandles val="exact"/>
        </dgm:presLayoutVars>
      </dgm:prSet>
      <dgm:spPr/>
    </dgm:pt>
    <dgm:pt modelId="{CB86D3E7-36F9-4B3A-AC0F-C417DC57C2E0}" type="pres">
      <dgm:prSet presAssocID="{4328B909-1BDC-49AB-9CB0-899ACD28A9F0}" presName="parentText" presStyleLbl="node1" presStyleIdx="0" presStyleCnt="8">
        <dgm:presLayoutVars>
          <dgm:chMax val="0"/>
          <dgm:bulletEnabled val="1"/>
        </dgm:presLayoutVars>
      </dgm:prSet>
      <dgm:spPr/>
    </dgm:pt>
    <dgm:pt modelId="{40EACDDC-49C0-47E9-9BA2-CA1E95E9397C}" type="pres">
      <dgm:prSet presAssocID="{4328B909-1BDC-49AB-9CB0-899ACD28A9F0}" presName="childText" presStyleLbl="revTx" presStyleIdx="0" presStyleCnt="8">
        <dgm:presLayoutVars>
          <dgm:bulletEnabled val="1"/>
        </dgm:presLayoutVars>
      </dgm:prSet>
      <dgm:spPr/>
    </dgm:pt>
    <dgm:pt modelId="{7637CF1E-64DE-46AD-B7BB-E899294DDCF2}" type="pres">
      <dgm:prSet presAssocID="{3D0B4E26-A2C0-432B-8E01-06BE44E76E37}" presName="parentText" presStyleLbl="node1" presStyleIdx="1" presStyleCnt="8">
        <dgm:presLayoutVars>
          <dgm:chMax val="0"/>
          <dgm:bulletEnabled val="1"/>
        </dgm:presLayoutVars>
      </dgm:prSet>
      <dgm:spPr/>
    </dgm:pt>
    <dgm:pt modelId="{A23D916F-ED6A-49A6-A289-A8EFB7A6C8FB}" type="pres">
      <dgm:prSet presAssocID="{3D0B4E26-A2C0-432B-8E01-06BE44E76E37}" presName="childText" presStyleLbl="revTx" presStyleIdx="1" presStyleCnt="8">
        <dgm:presLayoutVars>
          <dgm:bulletEnabled val="1"/>
        </dgm:presLayoutVars>
      </dgm:prSet>
      <dgm:spPr/>
    </dgm:pt>
    <dgm:pt modelId="{D9033876-2AF6-441D-88EE-0C502195F5F0}" type="pres">
      <dgm:prSet presAssocID="{A0006A03-748D-4E22-A97A-3575706CEF9F}" presName="parentText" presStyleLbl="node1" presStyleIdx="2" presStyleCnt="8">
        <dgm:presLayoutVars>
          <dgm:chMax val="0"/>
          <dgm:bulletEnabled val="1"/>
        </dgm:presLayoutVars>
      </dgm:prSet>
      <dgm:spPr/>
    </dgm:pt>
    <dgm:pt modelId="{C672E0FF-D059-4DA1-AE86-B7D29D3E3673}" type="pres">
      <dgm:prSet presAssocID="{A0006A03-748D-4E22-A97A-3575706CEF9F}" presName="childText" presStyleLbl="revTx" presStyleIdx="2" presStyleCnt="8">
        <dgm:presLayoutVars>
          <dgm:bulletEnabled val="1"/>
        </dgm:presLayoutVars>
      </dgm:prSet>
      <dgm:spPr/>
    </dgm:pt>
    <dgm:pt modelId="{9B2BF26D-B535-4622-9A47-F71C68CC0BCA}" type="pres">
      <dgm:prSet presAssocID="{F64546CA-71C4-49AC-9AD7-97883A3B1D90}" presName="parentText" presStyleLbl="node1" presStyleIdx="3" presStyleCnt="8">
        <dgm:presLayoutVars>
          <dgm:chMax val="0"/>
          <dgm:bulletEnabled val="1"/>
        </dgm:presLayoutVars>
      </dgm:prSet>
      <dgm:spPr/>
    </dgm:pt>
    <dgm:pt modelId="{C52C7FCC-1529-4ACB-9F2A-C7482B82C181}" type="pres">
      <dgm:prSet presAssocID="{F64546CA-71C4-49AC-9AD7-97883A3B1D90}" presName="childText" presStyleLbl="revTx" presStyleIdx="3" presStyleCnt="8">
        <dgm:presLayoutVars>
          <dgm:bulletEnabled val="1"/>
        </dgm:presLayoutVars>
      </dgm:prSet>
      <dgm:spPr/>
    </dgm:pt>
    <dgm:pt modelId="{E9A85246-26BB-4083-B737-FF0EEAD1997B}" type="pres">
      <dgm:prSet presAssocID="{AC975418-52FB-4AEA-AE59-292C9BA33893}" presName="parentText" presStyleLbl="node1" presStyleIdx="4" presStyleCnt="8">
        <dgm:presLayoutVars>
          <dgm:chMax val="0"/>
          <dgm:bulletEnabled val="1"/>
        </dgm:presLayoutVars>
      </dgm:prSet>
      <dgm:spPr/>
    </dgm:pt>
    <dgm:pt modelId="{A03886A8-A088-489C-A354-BDEB2734D4E9}" type="pres">
      <dgm:prSet presAssocID="{AC975418-52FB-4AEA-AE59-292C9BA33893}" presName="childText" presStyleLbl="revTx" presStyleIdx="4" presStyleCnt="8">
        <dgm:presLayoutVars>
          <dgm:bulletEnabled val="1"/>
        </dgm:presLayoutVars>
      </dgm:prSet>
      <dgm:spPr/>
    </dgm:pt>
    <dgm:pt modelId="{745727A8-109F-400B-8316-A60504C1A695}" type="pres">
      <dgm:prSet presAssocID="{3E28C0CE-21CA-410C-B339-D0D155E6CE0C}" presName="parentText" presStyleLbl="node1" presStyleIdx="5" presStyleCnt="8">
        <dgm:presLayoutVars>
          <dgm:chMax val="0"/>
          <dgm:bulletEnabled val="1"/>
        </dgm:presLayoutVars>
      </dgm:prSet>
      <dgm:spPr/>
    </dgm:pt>
    <dgm:pt modelId="{7BEC77B2-1D51-48E6-AEB9-02EAD6D86FC3}" type="pres">
      <dgm:prSet presAssocID="{3E28C0CE-21CA-410C-B339-D0D155E6CE0C}" presName="childText" presStyleLbl="revTx" presStyleIdx="5" presStyleCnt="8">
        <dgm:presLayoutVars>
          <dgm:bulletEnabled val="1"/>
        </dgm:presLayoutVars>
      </dgm:prSet>
      <dgm:spPr/>
    </dgm:pt>
    <dgm:pt modelId="{B1366312-40B0-4476-894E-ECA15FBB4D53}" type="pres">
      <dgm:prSet presAssocID="{4A8E7783-120C-4368-83C3-35FA3A8542CF}" presName="parentText" presStyleLbl="node1" presStyleIdx="6" presStyleCnt="8">
        <dgm:presLayoutVars>
          <dgm:chMax val="0"/>
          <dgm:bulletEnabled val="1"/>
        </dgm:presLayoutVars>
      </dgm:prSet>
      <dgm:spPr/>
    </dgm:pt>
    <dgm:pt modelId="{E47F6B30-DB42-46C1-A966-9A74F701E46A}" type="pres">
      <dgm:prSet presAssocID="{4A8E7783-120C-4368-83C3-35FA3A8542CF}" presName="childText" presStyleLbl="revTx" presStyleIdx="6" presStyleCnt="8">
        <dgm:presLayoutVars>
          <dgm:bulletEnabled val="1"/>
        </dgm:presLayoutVars>
      </dgm:prSet>
      <dgm:spPr/>
    </dgm:pt>
    <dgm:pt modelId="{AE5EE838-0043-435F-A50F-44DA297830D1}" type="pres">
      <dgm:prSet presAssocID="{619F211E-D688-4F6C-A0BE-6DAF74342F6E}" presName="parentText" presStyleLbl="node1" presStyleIdx="7" presStyleCnt="8">
        <dgm:presLayoutVars>
          <dgm:chMax val="0"/>
          <dgm:bulletEnabled val="1"/>
        </dgm:presLayoutVars>
      </dgm:prSet>
      <dgm:spPr/>
    </dgm:pt>
    <dgm:pt modelId="{8A5DB3CA-9B6C-4A2B-BDDE-558F64D53BF0}" type="pres">
      <dgm:prSet presAssocID="{619F211E-D688-4F6C-A0BE-6DAF74342F6E}" presName="childText" presStyleLbl="revTx" presStyleIdx="7" presStyleCnt="8">
        <dgm:presLayoutVars>
          <dgm:bulletEnabled val="1"/>
        </dgm:presLayoutVars>
      </dgm:prSet>
      <dgm:spPr/>
    </dgm:pt>
  </dgm:ptLst>
  <dgm:cxnLst>
    <dgm:cxn modelId="{EBA2960C-F227-470A-9DAD-8F202D52B41F}" srcId="{A0006A03-748D-4E22-A97A-3575706CEF9F}" destId="{44E42A87-C1EB-405A-922C-18F6A586C0A9}" srcOrd="0" destOrd="0" parTransId="{6AC7018B-B05F-44CB-9F27-8EBCC12FDB33}" sibTransId="{543518F9-450F-46BE-A7C6-E5440D09F404}"/>
    <dgm:cxn modelId="{A5108C12-1503-4E2E-9BAB-114FED0EBF75}" type="presOf" srcId="{F90EE751-AA00-4B32-8FEF-D5EC49C501CE}" destId="{F166C106-46F9-41CF-85D7-39490249F1BB}" srcOrd="0" destOrd="0" presId="urn:microsoft.com/office/officeart/2005/8/layout/vList2#1"/>
    <dgm:cxn modelId="{E43C5821-4864-4D21-BF79-4924D8874CB4}" type="presOf" srcId="{F64546CA-71C4-49AC-9AD7-97883A3B1D90}" destId="{9B2BF26D-B535-4622-9A47-F71C68CC0BCA}" srcOrd="0" destOrd="0" presId="urn:microsoft.com/office/officeart/2005/8/layout/vList2#1"/>
    <dgm:cxn modelId="{3940B428-C9DE-4217-B33E-7D9BD093A666}" srcId="{4328B909-1BDC-49AB-9CB0-899ACD28A9F0}" destId="{E291A9C1-E8BE-4030-A22F-D0DD7832D58B}" srcOrd="0" destOrd="0" parTransId="{1C4DF39F-F837-4A31-89AC-705065E2FEFA}" sibTransId="{8580AF4B-8EB1-46C5-B4D2-49FBD55269A8}"/>
    <dgm:cxn modelId="{3E4A4E2D-C470-40AC-8845-3016F0774573}" srcId="{F90EE751-AA00-4B32-8FEF-D5EC49C501CE}" destId="{4A8E7783-120C-4368-83C3-35FA3A8542CF}" srcOrd="6" destOrd="0" parTransId="{31CDD0FE-4971-4B06-A197-6C251AFD77C6}" sibTransId="{F2E4D1E3-9D76-436F-B022-EE4099343DE7}"/>
    <dgm:cxn modelId="{859FED32-4278-454D-811F-FBD40AD3D766}" type="presOf" srcId="{3E28C0CE-21CA-410C-B339-D0D155E6CE0C}" destId="{745727A8-109F-400B-8316-A60504C1A695}" srcOrd="0" destOrd="0" presId="urn:microsoft.com/office/officeart/2005/8/layout/vList2#1"/>
    <dgm:cxn modelId="{F5E87335-91B2-4B03-94A6-33029662C702}" srcId="{F90EE751-AA00-4B32-8FEF-D5EC49C501CE}" destId="{3D0B4E26-A2C0-432B-8E01-06BE44E76E37}" srcOrd="1" destOrd="0" parTransId="{0998C1DC-1ECC-4756-90A4-54CD60899566}" sibTransId="{564C993D-341D-4456-8AA0-C0D203D536AD}"/>
    <dgm:cxn modelId="{07370C43-AB61-4FDE-9C46-C3D616C0F547}" type="presOf" srcId="{44E42A87-C1EB-405A-922C-18F6A586C0A9}" destId="{C672E0FF-D059-4DA1-AE86-B7D29D3E3673}" srcOrd="0" destOrd="0" presId="urn:microsoft.com/office/officeart/2005/8/layout/vList2#1"/>
    <dgm:cxn modelId="{470A5144-6AB8-4BC6-9AF3-50026C4A9A20}" type="presOf" srcId="{AC975418-52FB-4AEA-AE59-292C9BA33893}" destId="{E9A85246-26BB-4083-B737-FF0EEAD1997B}" srcOrd="0" destOrd="0" presId="urn:microsoft.com/office/officeart/2005/8/layout/vList2#1"/>
    <dgm:cxn modelId="{1A777466-9BDD-435A-9151-D7DFC85A1672}" type="presOf" srcId="{E291A9C1-E8BE-4030-A22F-D0DD7832D58B}" destId="{40EACDDC-49C0-47E9-9BA2-CA1E95E9397C}" srcOrd="0" destOrd="0" presId="urn:microsoft.com/office/officeart/2005/8/layout/vList2#1"/>
    <dgm:cxn modelId="{2A323949-C9C5-4BD8-9342-42895FB2A67A}" type="presOf" srcId="{B3FA24FB-489E-444A-BD57-D3D7F4BD78B9}" destId="{8A5DB3CA-9B6C-4A2B-BDDE-558F64D53BF0}" srcOrd="0" destOrd="0" presId="urn:microsoft.com/office/officeart/2005/8/layout/vList2#1"/>
    <dgm:cxn modelId="{03D5DD6D-40EC-42F4-B717-0A33B261ED20}" srcId="{4A8E7783-120C-4368-83C3-35FA3A8542CF}" destId="{22AA2D27-7158-42FF-94E4-6A1CCFCB39E3}" srcOrd="0" destOrd="0" parTransId="{1B73D95F-8B17-4247-A23E-9AD5D6805887}" sibTransId="{91D16648-3CD9-478B-B70F-7FA043A5E9AE}"/>
    <dgm:cxn modelId="{C1735B56-A2D0-4F7F-8DA7-F7E006F1AADB}" type="presOf" srcId="{4A8E7783-120C-4368-83C3-35FA3A8542CF}" destId="{B1366312-40B0-4476-894E-ECA15FBB4D53}" srcOrd="0" destOrd="0" presId="urn:microsoft.com/office/officeart/2005/8/layout/vList2#1"/>
    <dgm:cxn modelId="{96038B77-24C9-4E42-A7F0-D3E5E68D0098}" type="presOf" srcId="{4328B909-1BDC-49AB-9CB0-899ACD28A9F0}" destId="{CB86D3E7-36F9-4B3A-AC0F-C417DC57C2E0}" srcOrd="0" destOrd="0" presId="urn:microsoft.com/office/officeart/2005/8/layout/vList2#1"/>
    <dgm:cxn modelId="{7170C377-1551-4F0D-9982-FB37C936586E}" type="presOf" srcId="{FD6746EC-DA9D-47F6-84D4-795A3C237916}" destId="{C52C7FCC-1529-4ACB-9F2A-C7482B82C181}" srcOrd="0" destOrd="0" presId="urn:microsoft.com/office/officeart/2005/8/layout/vList2#1"/>
    <dgm:cxn modelId="{C3A0637A-8620-43B7-B3AA-06E5A668BB2F}" type="presOf" srcId="{8DDF51A7-86D3-4723-ABD7-18B0557B9AFE}" destId="{A23D916F-ED6A-49A6-A289-A8EFB7A6C8FB}" srcOrd="0" destOrd="0" presId="urn:microsoft.com/office/officeart/2005/8/layout/vList2#1"/>
    <dgm:cxn modelId="{A21A367F-F433-436A-828E-D4A3E66E9B6F}" type="presOf" srcId="{A0006A03-748D-4E22-A97A-3575706CEF9F}" destId="{D9033876-2AF6-441D-88EE-0C502195F5F0}" srcOrd="0" destOrd="0" presId="urn:microsoft.com/office/officeart/2005/8/layout/vList2#1"/>
    <dgm:cxn modelId="{2B242B8F-EEC9-42DA-8D53-960B6CCC1155}" type="presOf" srcId="{619F211E-D688-4F6C-A0BE-6DAF74342F6E}" destId="{AE5EE838-0043-435F-A50F-44DA297830D1}" srcOrd="0" destOrd="0" presId="urn:microsoft.com/office/officeart/2005/8/layout/vList2#1"/>
    <dgm:cxn modelId="{A21AA49A-2C14-4AB8-AE5B-171DCC80DD8B}" type="presOf" srcId="{06D30810-A56B-49AC-BEAD-961986E16F8C}" destId="{7BEC77B2-1D51-48E6-AEB9-02EAD6D86FC3}" srcOrd="0" destOrd="0" presId="urn:microsoft.com/office/officeart/2005/8/layout/vList2#1"/>
    <dgm:cxn modelId="{D611F69A-4911-43EB-817F-C0BF88E0CFC9}" srcId="{F90EE751-AA00-4B32-8FEF-D5EC49C501CE}" destId="{A0006A03-748D-4E22-A97A-3575706CEF9F}" srcOrd="2" destOrd="0" parTransId="{60CF8279-38A1-480C-AE12-B7ACF81602CA}" sibTransId="{00C7CED3-7D71-4716-93A5-8889A533722F}"/>
    <dgm:cxn modelId="{B08745AD-0133-4DD0-AB80-2EBBCC381563}" srcId="{3D0B4E26-A2C0-432B-8E01-06BE44E76E37}" destId="{8DDF51A7-86D3-4723-ABD7-18B0557B9AFE}" srcOrd="0" destOrd="0" parTransId="{E8B1541D-54BA-4ACC-8A0F-84EA2C970277}" sibTransId="{A417E576-A297-4423-8A0A-B4BD69199F73}"/>
    <dgm:cxn modelId="{FA479DAF-F88A-4F33-B790-EC9C729D0C1F}" type="presOf" srcId="{47907F74-4B8D-42A7-8487-5F64AB7C0505}" destId="{A03886A8-A088-489C-A354-BDEB2734D4E9}" srcOrd="0" destOrd="0" presId="urn:microsoft.com/office/officeart/2005/8/layout/vList2#1"/>
    <dgm:cxn modelId="{21E155BA-B6EB-4392-A3F1-A56F788D6524}" srcId="{F90EE751-AA00-4B32-8FEF-D5EC49C501CE}" destId="{F64546CA-71C4-49AC-9AD7-97883A3B1D90}" srcOrd="3" destOrd="0" parTransId="{8714332E-9182-43E7-9C60-3F65DFD7C16E}" sibTransId="{70E3FAC8-F7EB-4EBC-B280-CDB71D6C52BC}"/>
    <dgm:cxn modelId="{DBFE35BE-C33C-4D1F-B529-BBE70839AD7D}" type="presOf" srcId="{3D0B4E26-A2C0-432B-8E01-06BE44E76E37}" destId="{7637CF1E-64DE-46AD-B7BB-E899294DDCF2}" srcOrd="0" destOrd="0" presId="urn:microsoft.com/office/officeart/2005/8/layout/vList2#1"/>
    <dgm:cxn modelId="{613217BF-9C1F-452C-8180-F071E7248B68}" srcId="{AC975418-52FB-4AEA-AE59-292C9BA33893}" destId="{47907F74-4B8D-42A7-8487-5F64AB7C0505}" srcOrd="0" destOrd="0" parTransId="{DFF98711-2C39-4EB9-9D08-22D61950070D}" sibTransId="{978C617D-0224-4604-9638-72467BAAB102}"/>
    <dgm:cxn modelId="{1407F5C0-3027-439F-B2B9-89DE92615E66}" type="presOf" srcId="{22AA2D27-7158-42FF-94E4-6A1CCFCB39E3}" destId="{E47F6B30-DB42-46C1-A966-9A74F701E46A}" srcOrd="0" destOrd="0" presId="urn:microsoft.com/office/officeart/2005/8/layout/vList2#1"/>
    <dgm:cxn modelId="{6BD1F1C8-C21D-4AD3-AE38-73E0C0864852}" srcId="{F90EE751-AA00-4B32-8FEF-D5EC49C501CE}" destId="{4328B909-1BDC-49AB-9CB0-899ACD28A9F0}" srcOrd="0" destOrd="0" parTransId="{A724C3B3-D036-42E0-B027-C89F842F4DB8}" sibTransId="{090FF150-08EF-4262-AFA1-41FD10869ECA}"/>
    <dgm:cxn modelId="{88D32BCF-3DD8-4900-BBEC-3A1AAAC80B01}" srcId="{F64546CA-71C4-49AC-9AD7-97883A3B1D90}" destId="{FD6746EC-DA9D-47F6-84D4-795A3C237916}" srcOrd="0" destOrd="0" parTransId="{F8F5F56A-3475-4109-B9D6-11B99E6B5E82}" sibTransId="{9A1B0DAD-EBD1-45A1-90BE-055DBD079919}"/>
    <dgm:cxn modelId="{6D2230D4-F50E-45CF-84B8-6A92CF7AF5C5}" srcId="{F90EE751-AA00-4B32-8FEF-D5EC49C501CE}" destId="{3E28C0CE-21CA-410C-B339-D0D155E6CE0C}" srcOrd="5" destOrd="0" parTransId="{35DBF4EF-9D05-4C6B-B5FB-2F6CBF056CF7}" sibTransId="{A1F16055-6CCC-4AA1-8A46-F036CBD1CF66}"/>
    <dgm:cxn modelId="{83A3FAE3-A2FE-4106-A67C-939256804F3F}" srcId="{3E28C0CE-21CA-410C-B339-D0D155E6CE0C}" destId="{06D30810-A56B-49AC-BEAD-961986E16F8C}" srcOrd="0" destOrd="0" parTransId="{A09CDB5D-2922-4873-9E6A-BE43DABB5C31}" sibTransId="{365DB4E9-178A-4AFD-84C2-9CB7EBF74A99}"/>
    <dgm:cxn modelId="{5842CBF1-B08C-4EF2-8578-4703490EC434}" srcId="{F90EE751-AA00-4B32-8FEF-D5EC49C501CE}" destId="{AC975418-52FB-4AEA-AE59-292C9BA33893}" srcOrd="4" destOrd="0" parTransId="{CC73D31A-134C-4DDC-B87B-D297795DAC2D}" sibTransId="{82E1A126-A9B6-4FE9-B491-24FCAAB67BBD}"/>
    <dgm:cxn modelId="{3DF244F3-42C7-4CB9-8009-BFC90162EC7A}" srcId="{619F211E-D688-4F6C-A0BE-6DAF74342F6E}" destId="{B3FA24FB-489E-444A-BD57-D3D7F4BD78B9}" srcOrd="0" destOrd="0" parTransId="{F13767EC-9A3A-4133-818B-0A57CCCDA5ED}" sibTransId="{5A289A8A-4A74-4539-93BF-7631278F24A4}"/>
    <dgm:cxn modelId="{87ED64FD-FF06-4C1C-95B2-977CEB171EDB}" srcId="{F90EE751-AA00-4B32-8FEF-D5EC49C501CE}" destId="{619F211E-D688-4F6C-A0BE-6DAF74342F6E}" srcOrd="7" destOrd="0" parTransId="{554F0F70-E871-42B2-A67B-140D71DF9381}" sibTransId="{FAFAB7CF-B496-4E9D-8200-6A065F820242}"/>
    <dgm:cxn modelId="{238D4317-32CA-432A-8A76-5FA24778E246}" type="presParOf" srcId="{F166C106-46F9-41CF-85D7-39490249F1BB}" destId="{CB86D3E7-36F9-4B3A-AC0F-C417DC57C2E0}" srcOrd="0" destOrd="0" presId="urn:microsoft.com/office/officeart/2005/8/layout/vList2#1"/>
    <dgm:cxn modelId="{E7A3CE15-A274-4611-A835-1B3E88CC6CB6}" type="presParOf" srcId="{F166C106-46F9-41CF-85D7-39490249F1BB}" destId="{40EACDDC-49C0-47E9-9BA2-CA1E95E9397C}" srcOrd="1" destOrd="0" presId="urn:microsoft.com/office/officeart/2005/8/layout/vList2#1"/>
    <dgm:cxn modelId="{D63B7BC8-9076-420C-924B-0972705976D4}" type="presParOf" srcId="{F166C106-46F9-41CF-85D7-39490249F1BB}" destId="{7637CF1E-64DE-46AD-B7BB-E899294DDCF2}" srcOrd="2" destOrd="0" presId="urn:microsoft.com/office/officeart/2005/8/layout/vList2#1"/>
    <dgm:cxn modelId="{EE5E825D-62CD-4361-B156-1E3E48F74C38}" type="presParOf" srcId="{F166C106-46F9-41CF-85D7-39490249F1BB}" destId="{A23D916F-ED6A-49A6-A289-A8EFB7A6C8FB}" srcOrd="3" destOrd="0" presId="urn:microsoft.com/office/officeart/2005/8/layout/vList2#1"/>
    <dgm:cxn modelId="{E6330FE4-B693-4C54-83E1-DBD1AEC3F8B5}" type="presParOf" srcId="{F166C106-46F9-41CF-85D7-39490249F1BB}" destId="{D9033876-2AF6-441D-88EE-0C502195F5F0}" srcOrd="4" destOrd="0" presId="urn:microsoft.com/office/officeart/2005/8/layout/vList2#1"/>
    <dgm:cxn modelId="{58DB7A0C-4955-48B8-9E52-BAA517078962}" type="presParOf" srcId="{F166C106-46F9-41CF-85D7-39490249F1BB}" destId="{C672E0FF-D059-4DA1-AE86-B7D29D3E3673}" srcOrd="5" destOrd="0" presId="urn:microsoft.com/office/officeart/2005/8/layout/vList2#1"/>
    <dgm:cxn modelId="{3A9EEA5D-551E-42ED-8263-318BEA291C60}" type="presParOf" srcId="{F166C106-46F9-41CF-85D7-39490249F1BB}" destId="{9B2BF26D-B535-4622-9A47-F71C68CC0BCA}" srcOrd="6" destOrd="0" presId="urn:microsoft.com/office/officeart/2005/8/layout/vList2#1"/>
    <dgm:cxn modelId="{00409569-BEF5-4BB1-8940-0FAF759E62CB}" type="presParOf" srcId="{F166C106-46F9-41CF-85D7-39490249F1BB}" destId="{C52C7FCC-1529-4ACB-9F2A-C7482B82C181}" srcOrd="7" destOrd="0" presId="urn:microsoft.com/office/officeart/2005/8/layout/vList2#1"/>
    <dgm:cxn modelId="{2183D21E-7C9C-4A17-BC65-F74850C8A4DF}" type="presParOf" srcId="{F166C106-46F9-41CF-85D7-39490249F1BB}" destId="{E9A85246-26BB-4083-B737-FF0EEAD1997B}" srcOrd="8" destOrd="0" presId="urn:microsoft.com/office/officeart/2005/8/layout/vList2#1"/>
    <dgm:cxn modelId="{49B8EF1E-99BE-414C-9A3D-9F08635D0654}" type="presParOf" srcId="{F166C106-46F9-41CF-85D7-39490249F1BB}" destId="{A03886A8-A088-489C-A354-BDEB2734D4E9}" srcOrd="9" destOrd="0" presId="urn:microsoft.com/office/officeart/2005/8/layout/vList2#1"/>
    <dgm:cxn modelId="{5FB6F180-2A7E-4B0D-8268-B45BB279CAB6}" type="presParOf" srcId="{F166C106-46F9-41CF-85D7-39490249F1BB}" destId="{745727A8-109F-400B-8316-A60504C1A695}" srcOrd="10" destOrd="0" presId="urn:microsoft.com/office/officeart/2005/8/layout/vList2#1"/>
    <dgm:cxn modelId="{5FC22B83-2652-4408-A8C7-604DF4BB2F9A}" type="presParOf" srcId="{F166C106-46F9-41CF-85D7-39490249F1BB}" destId="{7BEC77B2-1D51-48E6-AEB9-02EAD6D86FC3}" srcOrd="11" destOrd="0" presId="urn:microsoft.com/office/officeart/2005/8/layout/vList2#1"/>
    <dgm:cxn modelId="{EEC6D55C-BFAB-4CE7-BE6F-43948F7E1F25}" type="presParOf" srcId="{F166C106-46F9-41CF-85D7-39490249F1BB}" destId="{B1366312-40B0-4476-894E-ECA15FBB4D53}" srcOrd="12" destOrd="0" presId="urn:microsoft.com/office/officeart/2005/8/layout/vList2#1"/>
    <dgm:cxn modelId="{D86F9595-04C6-4B2F-B7EE-0AAD28765661}" type="presParOf" srcId="{F166C106-46F9-41CF-85D7-39490249F1BB}" destId="{E47F6B30-DB42-46C1-A966-9A74F701E46A}" srcOrd="13" destOrd="0" presId="urn:microsoft.com/office/officeart/2005/8/layout/vList2#1"/>
    <dgm:cxn modelId="{824768DC-0287-4B70-ADA5-6EF7D3992247}" type="presParOf" srcId="{F166C106-46F9-41CF-85D7-39490249F1BB}" destId="{AE5EE838-0043-435F-A50F-44DA297830D1}" srcOrd="14" destOrd="0" presId="urn:microsoft.com/office/officeart/2005/8/layout/vList2#1"/>
    <dgm:cxn modelId="{F8520BBA-A6DB-40DE-B35A-F11648782C71}" type="presParOf" srcId="{F166C106-46F9-41CF-85D7-39490249F1BB}" destId="{8A5DB3CA-9B6C-4A2B-BDDE-558F64D53BF0}" srcOrd="15"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356CF2-79C3-490D-BFEB-B053178F2E06}" type="doc">
      <dgm:prSet loTypeId="urn:microsoft.com/office/officeart/2005/8/layout/vList2#3" loCatId="list" qsTypeId="urn:microsoft.com/office/officeart/2005/8/quickstyle/simple1#2" qsCatId="simple" csTypeId="urn:microsoft.com/office/officeart/2005/8/colors/accent1_2#3" csCatId="accent1" phldr="1"/>
      <dgm:spPr/>
      <dgm:t>
        <a:bodyPr/>
        <a:lstStyle/>
        <a:p>
          <a:endParaRPr lang="en-ID"/>
        </a:p>
      </dgm:t>
    </dgm:pt>
    <dgm:pt modelId="{B6B63A5A-2402-4036-8424-F5EF3E076B49}">
      <dgm:prSet phldrT="[Text]"/>
      <dgm:spPr/>
      <dgm:t>
        <a:bodyPr/>
        <a:lstStyle/>
        <a:p>
          <a:r>
            <a:rPr lang="en-US" dirty="0" err="1"/>
            <a:t>Undang-Undang</a:t>
          </a:r>
          <a:endParaRPr lang="en-ID" dirty="0"/>
        </a:p>
      </dgm:t>
    </dgm:pt>
    <dgm:pt modelId="{6E7BBC0C-B1E4-48BC-9CE2-D367E93DA6EA}" type="parTrans" cxnId="{95723A05-5816-4E3F-A59A-2A501B689944}">
      <dgm:prSet/>
      <dgm:spPr/>
      <dgm:t>
        <a:bodyPr/>
        <a:lstStyle/>
        <a:p>
          <a:endParaRPr lang="en-ID"/>
        </a:p>
      </dgm:t>
    </dgm:pt>
    <dgm:pt modelId="{204DB2C2-15F1-45B9-A09D-608AE9755B52}" type="sibTrans" cxnId="{95723A05-5816-4E3F-A59A-2A501B689944}">
      <dgm:prSet/>
      <dgm:spPr/>
      <dgm:t>
        <a:bodyPr/>
        <a:lstStyle/>
        <a:p>
          <a:endParaRPr lang="en-ID"/>
        </a:p>
      </dgm:t>
    </dgm:pt>
    <dgm:pt modelId="{DBECF4F6-2E7C-41DD-9753-F0DD0C0280F2}">
      <dgm:prSet phldrT="[Text]"/>
      <dgm:spPr/>
      <dgm:t>
        <a:bodyPr/>
        <a:lstStyle/>
        <a:p>
          <a:r>
            <a:rPr lang="en-US" dirty="0"/>
            <a:t>UU </a:t>
          </a:r>
          <a:r>
            <a:rPr lang="en-US" dirty="0" err="1"/>
            <a:t>Peasuransian</a:t>
          </a:r>
          <a:r>
            <a:rPr lang="en-US" dirty="0"/>
            <a:t> No 40/2014 </a:t>
          </a:r>
          <a:endParaRPr lang="en-ID" dirty="0"/>
        </a:p>
      </dgm:t>
    </dgm:pt>
    <dgm:pt modelId="{9FC7E726-E013-4607-AF01-84A8A5FDD033}" type="parTrans" cxnId="{277511FC-AEBA-4B77-BDFE-63A8C1846F84}">
      <dgm:prSet/>
      <dgm:spPr/>
      <dgm:t>
        <a:bodyPr/>
        <a:lstStyle/>
        <a:p>
          <a:endParaRPr lang="en-ID"/>
        </a:p>
      </dgm:t>
    </dgm:pt>
    <dgm:pt modelId="{03863BD4-C665-4AF2-A19A-40386E1DA01C}" type="sibTrans" cxnId="{277511FC-AEBA-4B77-BDFE-63A8C1846F84}">
      <dgm:prSet/>
      <dgm:spPr/>
      <dgm:t>
        <a:bodyPr/>
        <a:lstStyle/>
        <a:p>
          <a:endParaRPr lang="en-ID"/>
        </a:p>
      </dgm:t>
    </dgm:pt>
    <dgm:pt modelId="{132838C9-324B-4463-A73E-E393B87A54F9}">
      <dgm:prSet phldrT="[Text]"/>
      <dgm:spPr/>
      <dgm:t>
        <a:bodyPr/>
        <a:lstStyle/>
        <a:p>
          <a:r>
            <a:rPr lang="en-US" dirty="0" err="1"/>
            <a:t>Peraturan</a:t>
          </a:r>
          <a:r>
            <a:rPr lang="en-US" dirty="0"/>
            <a:t> </a:t>
          </a:r>
          <a:r>
            <a:rPr lang="en-US" dirty="0" err="1"/>
            <a:t>Presiden</a:t>
          </a:r>
          <a:endParaRPr lang="en-ID" dirty="0"/>
        </a:p>
      </dgm:t>
    </dgm:pt>
    <dgm:pt modelId="{529B4FF5-04C8-47A5-A0C7-D3A34FE48264}" type="parTrans" cxnId="{0D94A771-A07E-476F-BEA6-35B64187E82D}">
      <dgm:prSet/>
      <dgm:spPr/>
      <dgm:t>
        <a:bodyPr/>
        <a:lstStyle/>
        <a:p>
          <a:endParaRPr lang="en-ID"/>
        </a:p>
      </dgm:t>
    </dgm:pt>
    <dgm:pt modelId="{085E7CFB-2D3E-4275-9898-F2AB44F9598C}" type="sibTrans" cxnId="{0D94A771-A07E-476F-BEA6-35B64187E82D}">
      <dgm:prSet/>
      <dgm:spPr/>
      <dgm:t>
        <a:bodyPr/>
        <a:lstStyle/>
        <a:p>
          <a:endParaRPr lang="en-ID"/>
        </a:p>
      </dgm:t>
    </dgm:pt>
    <dgm:pt modelId="{95435F0D-91AC-4E2A-8F88-370036519F27}">
      <dgm:prSet phldrT="[Text]"/>
      <dgm:spPr/>
      <dgm:t>
        <a:bodyPr/>
        <a:lstStyle/>
        <a:p>
          <a:r>
            <a:rPr lang="en-US" dirty="0" err="1"/>
            <a:t>Peraturan</a:t>
          </a:r>
          <a:r>
            <a:rPr lang="en-US" dirty="0"/>
            <a:t> OJK</a:t>
          </a:r>
          <a:endParaRPr lang="en-ID" dirty="0"/>
        </a:p>
      </dgm:t>
    </dgm:pt>
    <dgm:pt modelId="{0AF6626A-98CA-4F7B-8540-87E3C71D7783}" type="parTrans" cxnId="{221CB478-5213-4D55-A8E6-046D5EC10A9F}">
      <dgm:prSet/>
      <dgm:spPr/>
      <dgm:t>
        <a:bodyPr/>
        <a:lstStyle/>
        <a:p>
          <a:endParaRPr lang="en-ID"/>
        </a:p>
      </dgm:t>
    </dgm:pt>
    <dgm:pt modelId="{7853F79A-F6CB-4E67-B13D-5FE3A92924D7}" type="sibTrans" cxnId="{221CB478-5213-4D55-A8E6-046D5EC10A9F}">
      <dgm:prSet/>
      <dgm:spPr/>
      <dgm:t>
        <a:bodyPr/>
        <a:lstStyle/>
        <a:p>
          <a:endParaRPr lang="en-ID"/>
        </a:p>
      </dgm:t>
    </dgm:pt>
    <dgm:pt modelId="{5A38E270-5E2A-4E18-A73C-75882A6EE019}">
      <dgm:prSet phldrT="[Text]"/>
      <dgm:spPr/>
      <dgm:t>
        <a:bodyPr/>
        <a:lstStyle/>
        <a:p>
          <a:r>
            <a:rPr lang="en-US" dirty="0" err="1"/>
            <a:t>Peraturan</a:t>
          </a:r>
          <a:r>
            <a:rPr lang="en-US" dirty="0"/>
            <a:t> Menteri</a:t>
          </a:r>
          <a:endParaRPr lang="en-ID" dirty="0"/>
        </a:p>
      </dgm:t>
    </dgm:pt>
    <dgm:pt modelId="{D44E5608-4AB5-4922-AA95-11E07913B518}" type="parTrans" cxnId="{00B2C0DC-CD53-4419-A8EE-1A73197F2FDD}">
      <dgm:prSet/>
      <dgm:spPr/>
      <dgm:t>
        <a:bodyPr/>
        <a:lstStyle/>
        <a:p>
          <a:endParaRPr lang="en-ID"/>
        </a:p>
      </dgm:t>
    </dgm:pt>
    <dgm:pt modelId="{F3E3A526-2BBE-4A38-9A0B-0C2B0D6FDA7C}" type="sibTrans" cxnId="{00B2C0DC-CD53-4419-A8EE-1A73197F2FDD}">
      <dgm:prSet/>
      <dgm:spPr/>
      <dgm:t>
        <a:bodyPr/>
        <a:lstStyle/>
        <a:p>
          <a:endParaRPr lang="en-ID"/>
        </a:p>
      </dgm:t>
    </dgm:pt>
    <dgm:pt modelId="{6D8E3354-0150-4178-8D73-459B70091B1D}">
      <dgm:prSet phldrT="[Text]"/>
      <dgm:spPr/>
      <dgm:t>
        <a:bodyPr/>
        <a:lstStyle/>
        <a:p>
          <a:r>
            <a:rPr lang="en-US" dirty="0" err="1"/>
            <a:t>Instruksi</a:t>
          </a:r>
          <a:r>
            <a:rPr lang="en-US" dirty="0"/>
            <a:t> </a:t>
          </a:r>
          <a:r>
            <a:rPr lang="en-US" dirty="0" err="1"/>
            <a:t>Presiden</a:t>
          </a:r>
          <a:endParaRPr lang="en-ID" dirty="0"/>
        </a:p>
      </dgm:t>
    </dgm:pt>
    <dgm:pt modelId="{A87A3EB1-B5A8-41AB-93A2-D44422CB08A5}" type="parTrans" cxnId="{2D334984-E488-4271-9703-A3E054F8DD8F}">
      <dgm:prSet/>
      <dgm:spPr/>
      <dgm:t>
        <a:bodyPr/>
        <a:lstStyle/>
        <a:p>
          <a:endParaRPr lang="en-ID"/>
        </a:p>
      </dgm:t>
    </dgm:pt>
    <dgm:pt modelId="{233E812B-C41A-46DA-8405-C09CCE412D8C}" type="sibTrans" cxnId="{2D334984-E488-4271-9703-A3E054F8DD8F}">
      <dgm:prSet/>
      <dgm:spPr/>
      <dgm:t>
        <a:bodyPr/>
        <a:lstStyle/>
        <a:p>
          <a:endParaRPr lang="en-ID"/>
        </a:p>
      </dgm:t>
    </dgm:pt>
    <dgm:pt modelId="{080A919C-456C-4E44-8FF2-C38A960D728E}">
      <dgm:prSet phldrT="[Text]"/>
      <dgm:spPr/>
      <dgm:t>
        <a:bodyPr/>
        <a:lstStyle/>
        <a:p>
          <a:r>
            <a:rPr lang="en-US" dirty="0" err="1"/>
            <a:t>Perpres</a:t>
          </a:r>
          <a:r>
            <a:rPr lang="en-US" dirty="0"/>
            <a:t> No 82/2018 </a:t>
          </a:r>
          <a:r>
            <a:rPr lang="en-ID" dirty="0" err="1"/>
            <a:t>tentang</a:t>
          </a:r>
          <a:r>
            <a:rPr lang="en-ID" dirty="0"/>
            <a:t> </a:t>
          </a:r>
          <a:r>
            <a:rPr lang="en-ID" dirty="0" err="1"/>
            <a:t>Jaminan</a:t>
          </a:r>
          <a:r>
            <a:rPr lang="en-ID" dirty="0"/>
            <a:t> Kesehatan</a:t>
          </a:r>
        </a:p>
      </dgm:t>
    </dgm:pt>
    <dgm:pt modelId="{475BF433-22AD-48E3-B085-1101B26C9075}" type="parTrans" cxnId="{1753A73F-7263-47F9-BF0B-B397366100C2}">
      <dgm:prSet/>
      <dgm:spPr/>
      <dgm:t>
        <a:bodyPr/>
        <a:lstStyle/>
        <a:p>
          <a:endParaRPr lang="en-ID"/>
        </a:p>
      </dgm:t>
    </dgm:pt>
    <dgm:pt modelId="{236076F5-5576-4786-85BC-ED305579CAC1}" type="sibTrans" cxnId="{1753A73F-7263-47F9-BF0B-B397366100C2}">
      <dgm:prSet/>
      <dgm:spPr/>
      <dgm:t>
        <a:bodyPr/>
        <a:lstStyle/>
        <a:p>
          <a:endParaRPr lang="en-ID"/>
        </a:p>
      </dgm:t>
    </dgm:pt>
    <dgm:pt modelId="{5804BB17-6BF2-49BD-A41D-5C17384E7311}">
      <dgm:prSet phldrT="[Text]"/>
      <dgm:spPr/>
      <dgm:t>
        <a:bodyPr/>
        <a:lstStyle/>
        <a:p>
          <a:r>
            <a:rPr lang="en-US" dirty="0" err="1"/>
            <a:t>Inpres</a:t>
          </a:r>
          <a:r>
            <a:rPr lang="en-US" dirty="0"/>
            <a:t> No 1/2022 </a:t>
          </a:r>
          <a:r>
            <a:rPr lang="fi-FI" dirty="0"/>
            <a:t>optimalisasi program jaminan kesehatan nasional</a:t>
          </a:r>
          <a:endParaRPr lang="en-ID" dirty="0"/>
        </a:p>
      </dgm:t>
    </dgm:pt>
    <dgm:pt modelId="{BAEFF61E-A3AD-4D4C-BA74-EB479E1C6FB7}" type="parTrans" cxnId="{0370F39F-2F86-4B30-AFD8-18484DB96346}">
      <dgm:prSet/>
      <dgm:spPr/>
      <dgm:t>
        <a:bodyPr/>
        <a:lstStyle/>
        <a:p>
          <a:endParaRPr lang="en-ID"/>
        </a:p>
      </dgm:t>
    </dgm:pt>
    <dgm:pt modelId="{6CABA9DE-383C-414C-ACD2-F68F141DE706}" type="sibTrans" cxnId="{0370F39F-2F86-4B30-AFD8-18484DB96346}">
      <dgm:prSet/>
      <dgm:spPr/>
      <dgm:t>
        <a:bodyPr/>
        <a:lstStyle/>
        <a:p>
          <a:endParaRPr lang="en-ID"/>
        </a:p>
      </dgm:t>
    </dgm:pt>
    <dgm:pt modelId="{1606FB65-F5E0-4FA2-B6DA-158CDC2D02D7}">
      <dgm:prSet phldrT="[Text]"/>
      <dgm:spPr/>
      <dgm:t>
        <a:bodyPr/>
        <a:lstStyle/>
        <a:p>
          <a:r>
            <a:rPr lang="en-US" sz="1000" dirty="0"/>
            <a:t>POJK 69/2016 </a:t>
          </a:r>
          <a:r>
            <a:rPr lang="en-US" sz="1000" dirty="0" err="1"/>
            <a:t>Tentang</a:t>
          </a:r>
          <a:r>
            <a:rPr lang="en-US" sz="1000" dirty="0"/>
            <a:t> </a:t>
          </a:r>
          <a:r>
            <a:rPr lang="fi-FI" sz="1000" dirty="0"/>
            <a:t>Penyelenggaraan Usaha Perusahaan Asuransi, Perusahaan Asuransi Syariah, Perusahaan Reasuransi, dan Perusahaan Reasuransi Syariah</a:t>
          </a:r>
          <a:endParaRPr lang="en-ID" sz="1000" dirty="0"/>
        </a:p>
      </dgm:t>
    </dgm:pt>
    <dgm:pt modelId="{1F2F784C-3BF9-4C8E-ADA9-D208C75E1C7A}" type="parTrans" cxnId="{F1985316-D042-4267-84E6-E5968D0E68B8}">
      <dgm:prSet/>
      <dgm:spPr/>
      <dgm:t>
        <a:bodyPr/>
        <a:lstStyle/>
        <a:p>
          <a:endParaRPr lang="en-ID"/>
        </a:p>
      </dgm:t>
    </dgm:pt>
    <dgm:pt modelId="{51DF9B46-CB83-44C2-87CE-B47A64686624}" type="sibTrans" cxnId="{F1985316-D042-4267-84E6-E5968D0E68B8}">
      <dgm:prSet/>
      <dgm:spPr/>
      <dgm:t>
        <a:bodyPr/>
        <a:lstStyle/>
        <a:p>
          <a:endParaRPr lang="en-ID"/>
        </a:p>
      </dgm:t>
    </dgm:pt>
    <dgm:pt modelId="{AE3CDCD0-8F21-41E8-9CED-50B776C75839}">
      <dgm:prSet phldrT="[Text]"/>
      <dgm:spPr/>
      <dgm:t>
        <a:bodyPr/>
        <a:lstStyle/>
        <a:p>
          <a:r>
            <a:rPr lang="en-US" dirty="0" err="1"/>
            <a:t>Peraturan</a:t>
          </a:r>
          <a:r>
            <a:rPr lang="en-US" dirty="0"/>
            <a:t> BPJS Kesehatan</a:t>
          </a:r>
          <a:endParaRPr lang="en-ID" dirty="0"/>
        </a:p>
      </dgm:t>
    </dgm:pt>
    <dgm:pt modelId="{F66C666B-EF92-48C7-8C7D-9898C9FB2633}" type="parTrans" cxnId="{0BA13AEC-6BD1-4B45-8BAA-100146771B90}">
      <dgm:prSet/>
      <dgm:spPr/>
      <dgm:t>
        <a:bodyPr/>
        <a:lstStyle/>
        <a:p>
          <a:endParaRPr lang="en-ID"/>
        </a:p>
      </dgm:t>
    </dgm:pt>
    <dgm:pt modelId="{247C3D3B-9593-48DB-B05D-03BE62144026}" type="sibTrans" cxnId="{0BA13AEC-6BD1-4B45-8BAA-100146771B90}">
      <dgm:prSet/>
      <dgm:spPr/>
      <dgm:t>
        <a:bodyPr/>
        <a:lstStyle/>
        <a:p>
          <a:endParaRPr lang="en-ID"/>
        </a:p>
      </dgm:t>
    </dgm:pt>
    <dgm:pt modelId="{5168ADF8-AD01-4213-8A3B-9488D7C70AE2}">
      <dgm:prSet phldrT="[Text]"/>
      <dgm:spPr/>
      <dgm:t>
        <a:bodyPr/>
        <a:lstStyle/>
        <a:p>
          <a:r>
            <a:rPr lang="en-US" dirty="0"/>
            <a:t>UU SJSN No 40/2004</a:t>
          </a:r>
          <a:endParaRPr lang="en-ID" dirty="0"/>
        </a:p>
      </dgm:t>
    </dgm:pt>
    <dgm:pt modelId="{E80E5158-A8CA-4B04-9529-54C849409630}" type="parTrans" cxnId="{FA5AE29B-F727-4605-A893-1B550EFA69EC}">
      <dgm:prSet/>
      <dgm:spPr/>
      <dgm:t>
        <a:bodyPr/>
        <a:lstStyle/>
        <a:p>
          <a:endParaRPr lang="en-ID"/>
        </a:p>
      </dgm:t>
    </dgm:pt>
    <dgm:pt modelId="{DBD8C60C-42B1-4686-A5B2-657E720BAEBA}" type="sibTrans" cxnId="{FA5AE29B-F727-4605-A893-1B550EFA69EC}">
      <dgm:prSet/>
      <dgm:spPr/>
      <dgm:t>
        <a:bodyPr/>
        <a:lstStyle/>
        <a:p>
          <a:endParaRPr lang="en-ID"/>
        </a:p>
      </dgm:t>
    </dgm:pt>
    <dgm:pt modelId="{725788AF-492F-4EEE-87BE-1406FE350BB5}">
      <dgm:prSet phldrT="[Text]"/>
      <dgm:spPr/>
      <dgm:t>
        <a:bodyPr/>
        <a:lstStyle/>
        <a:p>
          <a:r>
            <a:rPr lang="en-US" dirty="0"/>
            <a:t>UU Kesehatan No 17/2023</a:t>
          </a:r>
          <a:endParaRPr lang="en-ID" dirty="0"/>
        </a:p>
      </dgm:t>
    </dgm:pt>
    <dgm:pt modelId="{C8BB54AD-C8FC-45AB-82B6-A75D21A8A1C1}" type="parTrans" cxnId="{3A578502-F95D-4BCB-9088-94BBB27C0BF5}">
      <dgm:prSet/>
      <dgm:spPr/>
      <dgm:t>
        <a:bodyPr/>
        <a:lstStyle/>
        <a:p>
          <a:endParaRPr lang="en-ID"/>
        </a:p>
      </dgm:t>
    </dgm:pt>
    <dgm:pt modelId="{35EC68E3-3A17-445F-BA36-6851997FEF59}" type="sibTrans" cxnId="{3A578502-F95D-4BCB-9088-94BBB27C0BF5}">
      <dgm:prSet/>
      <dgm:spPr/>
      <dgm:t>
        <a:bodyPr/>
        <a:lstStyle/>
        <a:p>
          <a:endParaRPr lang="en-ID"/>
        </a:p>
      </dgm:t>
    </dgm:pt>
    <dgm:pt modelId="{162B21E9-9C4E-45C8-B65B-364FFEE27C84}">
      <dgm:prSet phldrT="[Text]"/>
      <dgm:spPr/>
      <dgm:t>
        <a:bodyPr/>
        <a:lstStyle/>
        <a:p>
          <a:r>
            <a:rPr lang="es-ES" dirty="0" err="1">
              <a:solidFill>
                <a:schemeClr val="tx1"/>
              </a:solidFill>
              <a:latin typeface="Sansation" pitchFamily="2" charset="0"/>
            </a:rPr>
            <a:t>Permenkes</a:t>
          </a:r>
          <a:r>
            <a:rPr lang="es-ES" dirty="0">
              <a:solidFill>
                <a:schemeClr val="tx1"/>
              </a:solidFill>
              <a:latin typeface="Sansation" pitchFamily="2" charset="0"/>
            </a:rPr>
            <a:t> No 71 </a:t>
          </a:r>
          <a:r>
            <a:rPr lang="es-ES" dirty="0" err="1">
              <a:solidFill>
                <a:schemeClr val="tx1"/>
              </a:solidFill>
              <a:latin typeface="Sansation" pitchFamily="2" charset="0"/>
            </a:rPr>
            <a:t>tahun</a:t>
          </a:r>
          <a:r>
            <a:rPr lang="es-ES" dirty="0">
              <a:solidFill>
                <a:schemeClr val="tx1"/>
              </a:solidFill>
              <a:latin typeface="Sansation" pitchFamily="2" charset="0"/>
            </a:rPr>
            <a:t> 2013 </a:t>
          </a:r>
          <a:r>
            <a:rPr lang="fi-FI" b="0" i="0" dirty="0"/>
            <a:t>Pelayanan Kesehatan pada Jaminan Kesehatan Nasional (diubah dengan 99/2015 ; 23/2017; 5/2018; 7/2021)</a:t>
          </a:r>
          <a:endParaRPr lang="en-ID" b="0" dirty="0"/>
        </a:p>
      </dgm:t>
    </dgm:pt>
    <dgm:pt modelId="{0FFC2FE6-21ED-4274-8B98-8F93981136F4}" type="parTrans" cxnId="{DC3DADAA-C584-4AFC-B5E0-25994F424E7C}">
      <dgm:prSet/>
      <dgm:spPr/>
      <dgm:t>
        <a:bodyPr/>
        <a:lstStyle/>
        <a:p>
          <a:endParaRPr lang="en-ID"/>
        </a:p>
      </dgm:t>
    </dgm:pt>
    <dgm:pt modelId="{1DDFF9AF-0401-4408-84C8-37DF432E0093}" type="sibTrans" cxnId="{DC3DADAA-C584-4AFC-B5E0-25994F424E7C}">
      <dgm:prSet/>
      <dgm:spPr/>
      <dgm:t>
        <a:bodyPr/>
        <a:lstStyle/>
        <a:p>
          <a:endParaRPr lang="en-ID"/>
        </a:p>
      </dgm:t>
    </dgm:pt>
    <dgm:pt modelId="{3124D084-EA9F-4C9B-AC87-4E711D4BFE90}">
      <dgm:prSet phldrT="[Text]"/>
      <dgm:spPr/>
      <dgm:t>
        <a:bodyPr/>
        <a:lstStyle/>
        <a:p>
          <a:r>
            <a:rPr lang="en-US" dirty="0"/>
            <a:t>Per BPJS Kesehatan No 4/2020</a:t>
          </a:r>
          <a:endParaRPr lang="en-ID" dirty="0"/>
        </a:p>
      </dgm:t>
    </dgm:pt>
    <dgm:pt modelId="{DB069FFE-ECD0-43A5-A749-8F99144F65AE}" type="parTrans" cxnId="{E5396E65-B01D-447F-8BE2-04FF24613D0F}">
      <dgm:prSet/>
      <dgm:spPr/>
      <dgm:t>
        <a:bodyPr/>
        <a:lstStyle/>
        <a:p>
          <a:endParaRPr lang="en-ID"/>
        </a:p>
      </dgm:t>
    </dgm:pt>
    <dgm:pt modelId="{E3BD689C-4235-4B63-B600-140531D28EFA}" type="sibTrans" cxnId="{E5396E65-B01D-447F-8BE2-04FF24613D0F}">
      <dgm:prSet/>
      <dgm:spPr/>
      <dgm:t>
        <a:bodyPr/>
        <a:lstStyle/>
        <a:p>
          <a:endParaRPr lang="en-ID"/>
        </a:p>
      </dgm:t>
    </dgm:pt>
    <dgm:pt modelId="{DC368E09-DC4A-400A-BF1C-08F7A6501017}">
      <dgm:prSet phldrT="[Text]"/>
      <dgm:spPr/>
      <dgm:t>
        <a:bodyPr/>
        <a:lstStyle/>
        <a:p>
          <a:r>
            <a:rPr lang="nn-NO">
              <a:solidFill>
                <a:schemeClr val="tx1"/>
              </a:solidFill>
              <a:latin typeface="Sansation" panose="020B0604020202020204"/>
              <a:cs typeface="Times New Roman" panose="02020603050405020304" pitchFamily="18" charset="0"/>
            </a:rPr>
            <a:t>Perdireksi No 6 Tahun 2018 Tentang Petunjuk Teknis Koordinasi Manfaat</a:t>
          </a:r>
          <a:endParaRPr lang="en-ID" dirty="0"/>
        </a:p>
      </dgm:t>
    </dgm:pt>
    <dgm:pt modelId="{33A6420C-AF6B-4DEC-8249-5091E9BC2BA8}" type="parTrans" cxnId="{7620F7BB-2B75-437C-AB40-57BBBFC03941}">
      <dgm:prSet/>
      <dgm:spPr/>
      <dgm:t>
        <a:bodyPr/>
        <a:lstStyle/>
        <a:p>
          <a:endParaRPr lang="en-ID"/>
        </a:p>
      </dgm:t>
    </dgm:pt>
    <dgm:pt modelId="{13C1EB96-7038-4538-8D16-7AB097457C4A}" type="sibTrans" cxnId="{7620F7BB-2B75-437C-AB40-57BBBFC03941}">
      <dgm:prSet/>
      <dgm:spPr/>
      <dgm:t>
        <a:bodyPr/>
        <a:lstStyle/>
        <a:p>
          <a:endParaRPr lang="en-ID"/>
        </a:p>
      </dgm:t>
    </dgm:pt>
    <dgm:pt modelId="{0C34AC76-81E9-4FB3-AEBA-A3B8F3F1744B}">
      <dgm:prSet/>
      <dgm:spPr/>
      <dgm:t>
        <a:bodyPr/>
        <a:lstStyle/>
        <a:p>
          <a:r>
            <a:rPr lang="es-ES" b="0" dirty="0" err="1">
              <a:solidFill>
                <a:schemeClr val="tx1"/>
              </a:solidFill>
              <a:latin typeface="Sansation" pitchFamily="2" charset="0"/>
            </a:rPr>
            <a:t>Permenkes</a:t>
          </a:r>
          <a:r>
            <a:rPr lang="es-ES" b="0" dirty="0">
              <a:solidFill>
                <a:schemeClr val="tx1"/>
              </a:solidFill>
              <a:latin typeface="Sansation" pitchFamily="2" charset="0"/>
            </a:rPr>
            <a:t> No 28 </a:t>
          </a:r>
          <a:r>
            <a:rPr lang="es-ES" b="0" dirty="0" err="1">
              <a:solidFill>
                <a:schemeClr val="tx1"/>
              </a:solidFill>
              <a:latin typeface="Sansation" pitchFamily="2" charset="0"/>
            </a:rPr>
            <a:t>tahun</a:t>
          </a:r>
          <a:r>
            <a:rPr lang="es-ES" b="0" dirty="0">
              <a:solidFill>
                <a:schemeClr val="tx1"/>
              </a:solidFill>
              <a:latin typeface="Sansation" pitchFamily="2" charset="0"/>
            </a:rPr>
            <a:t> 2014 </a:t>
          </a:r>
          <a:r>
            <a:rPr lang="fi-FI" b="0" dirty="0">
              <a:solidFill>
                <a:schemeClr val="tx1"/>
              </a:solidFill>
              <a:latin typeface="Sansation" pitchFamily="2" charset="0"/>
            </a:rPr>
            <a:t>Pengaturan Pedoman Pelaksanaan Jaminan Kesehatan Nasional </a:t>
          </a:r>
          <a:endParaRPr lang="es-ES" b="0" dirty="0">
            <a:solidFill>
              <a:schemeClr val="tx1"/>
            </a:solidFill>
            <a:latin typeface="Sansation" pitchFamily="2" charset="0"/>
          </a:endParaRPr>
        </a:p>
      </dgm:t>
    </dgm:pt>
    <dgm:pt modelId="{91471095-D390-4032-8EEE-C7829826EF87}" type="parTrans" cxnId="{D85971F3-034F-4788-92B7-EA72FB32BBE8}">
      <dgm:prSet/>
      <dgm:spPr/>
      <dgm:t>
        <a:bodyPr/>
        <a:lstStyle/>
        <a:p>
          <a:endParaRPr lang="en-ID"/>
        </a:p>
      </dgm:t>
    </dgm:pt>
    <dgm:pt modelId="{8472E0F3-1D43-44EF-ACF1-130CD50F9BCD}" type="sibTrans" cxnId="{D85971F3-034F-4788-92B7-EA72FB32BBE8}">
      <dgm:prSet/>
      <dgm:spPr/>
      <dgm:t>
        <a:bodyPr/>
        <a:lstStyle/>
        <a:p>
          <a:endParaRPr lang="en-ID"/>
        </a:p>
      </dgm:t>
    </dgm:pt>
    <dgm:pt modelId="{592C7666-B6FF-40F8-94F5-B4A514335038}">
      <dgm:prSet/>
      <dgm:spPr/>
      <dgm:t>
        <a:bodyPr/>
        <a:lstStyle/>
        <a:p>
          <a:r>
            <a:rPr lang="es-ES" b="0" dirty="0" err="1">
              <a:solidFill>
                <a:schemeClr val="tx1"/>
              </a:solidFill>
              <a:latin typeface="Sansation" pitchFamily="2" charset="0"/>
            </a:rPr>
            <a:t>Permenkes</a:t>
          </a:r>
          <a:r>
            <a:rPr lang="es-ES" b="0" dirty="0">
              <a:solidFill>
                <a:schemeClr val="tx1"/>
              </a:solidFill>
              <a:latin typeface="Sansation" pitchFamily="2" charset="0"/>
            </a:rPr>
            <a:t> 51 </a:t>
          </a:r>
          <a:r>
            <a:rPr lang="es-ES" b="0" dirty="0" err="1">
              <a:solidFill>
                <a:schemeClr val="tx1"/>
              </a:solidFill>
              <a:latin typeface="Sansation" pitchFamily="2" charset="0"/>
            </a:rPr>
            <a:t>tahun</a:t>
          </a:r>
          <a:r>
            <a:rPr lang="es-ES" b="0" dirty="0">
              <a:solidFill>
                <a:schemeClr val="tx1"/>
              </a:solidFill>
              <a:latin typeface="Sansation" pitchFamily="2" charset="0"/>
            </a:rPr>
            <a:t> 2018 </a:t>
          </a:r>
          <a:r>
            <a:rPr lang="sv-SE" b="0" i="0" dirty="0"/>
            <a:t>Pengenaan Urun Biaya dan Selisih Biaya Dalam Program Jaminan Kesehatan (diubah 13/2019)</a:t>
          </a:r>
          <a:endParaRPr lang="es-ES" b="0" dirty="0">
            <a:solidFill>
              <a:schemeClr val="tx1"/>
            </a:solidFill>
            <a:latin typeface="Sansation" pitchFamily="2" charset="0"/>
          </a:endParaRPr>
        </a:p>
      </dgm:t>
    </dgm:pt>
    <dgm:pt modelId="{2345E246-44DB-44F8-82D0-B7A9F2B53504}" type="parTrans" cxnId="{268360C9-4EA0-4D26-BC29-FF82AA5D6982}">
      <dgm:prSet/>
      <dgm:spPr/>
      <dgm:t>
        <a:bodyPr/>
        <a:lstStyle/>
        <a:p>
          <a:endParaRPr lang="en-ID"/>
        </a:p>
      </dgm:t>
    </dgm:pt>
    <dgm:pt modelId="{90ADC60C-20E7-42BE-9667-CF48D3E252DC}" type="sibTrans" cxnId="{268360C9-4EA0-4D26-BC29-FF82AA5D6982}">
      <dgm:prSet/>
      <dgm:spPr/>
      <dgm:t>
        <a:bodyPr/>
        <a:lstStyle/>
        <a:p>
          <a:endParaRPr lang="en-ID"/>
        </a:p>
      </dgm:t>
    </dgm:pt>
    <dgm:pt modelId="{2F9F2F7A-70DC-438D-B921-F52FF68C7C8F}">
      <dgm:prSet/>
      <dgm:spPr/>
      <dgm:t>
        <a:bodyPr/>
        <a:lstStyle/>
        <a:p>
          <a:r>
            <a:rPr lang="pt-BR" b="0" dirty="0">
              <a:solidFill>
                <a:schemeClr val="tx1"/>
              </a:solidFill>
              <a:latin typeface="Sansation" pitchFamily="2" charset="0"/>
            </a:rPr>
            <a:t>Permenkeu No.141/PMK.02/2018 </a:t>
          </a:r>
          <a:r>
            <a:rPr lang="sv-SE" b="0" dirty="0">
              <a:solidFill>
                <a:schemeClr val="tx1"/>
              </a:solidFill>
              <a:latin typeface="Sansation" pitchFamily="2" charset="0"/>
            </a:rPr>
            <a:t>Koordinasi Antar Penyelenggara Jaminan Dalam Pemberian Manfaat Pelayanan Kesehatan</a:t>
          </a:r>
          <a:endParaRPr lang="es-ES" b="0" dirty="0">
            <a:solidFill>
              <a:schemeClr val="tx1"/>
            </a:solidFill>
            <a:latin typeface="Sansation" pitchFamily="2" charset="0"/>
          </a:endParaRPr>
        </a:p>
      </dgm:t>
    </dgm:pt>
    <dgm:pt modelId="{8E316B02-5811-4C30-BFB9-5DEE3D64A780}" type="parTrans" cxnId="{4822508C-B59B-4441-874A-F3BC303B48D1}">
      <dgm:prSet/>
      <dgm:spPr/>
      <dgm:t>
        <a:bodyPr/>
        <a:lstStyle/>
        <a:p>
          <a:endParaRPr lang="en-ID"/>
        </a:p>
      </dgm:t>
    </dgm:pt>
    <dgm:pt modelId="{BB98D572-37B3-432D-A44C-05836E74459B}" type="sibTrans" cxnId="{4822508C-B59B-4441-874A-F3BC303B48D1}">
      <dgm:prSet/>
      <dgm:spPr/>
      <dgm:t>
        <a:bodyPr/>
        <a:lstStyle/>
        <a:p>
          <a:endParaRPr lang="en-ID"/>
        </a:p>
      </dgm:t>
    </dgm:pt>
    <dgm:pt modelId="{7E85B01C-4A56-4A82-B5A7-07D3162FACEF}">
      <dgm:prSet/>
      <dgm:spPr/>
      <dgm:t>
        <a:bodyPr/>
        <a:lstStyle/>
        <a:p>
          <a:r>
            <a:rPr lang="es-ES" dirty="0" err="1">
              <a:solidFill>
                <a:schemeClr val="tx1"/>
              </a:solidFill>
              <a:latin typeface="Sansation" pitchFamily="2" charset="0"/>
            </a:rPr>
            <a:t>Kepmenkes</a:t>
          </a:r>
          <a:r>
            <a:rPr lang="es-ES" dirty="0">
              <a:solidFill>
                <a:schemeClr val="tx1"/>
              </a:solidFill>
              <a:latin typeface="Sansation" pitchFamily="2" charset="0"/>
            </a:rPr>
            <a:t> 1366/2024 </a:t>
          </a:r>
          <a:r>
            <a:rPr lang="en-ID" b="0" i="0" dirty="0" err="1"/>
            <a:t>Pedoman</a:t>
          </a:r>
          <a:r>
            <a:rPr lang="en-ID" b="0" i="0" dirty="0"/>
            <a:t> </a:t>
          </a:r>
          <a:r>
            <a:rPr lang="en-ID" b="0" i="0" dirty="0" err="1"/>
            <a:t>Pelaksanaan</a:t>
          </a:r>
          <a:r>
            <a:rPr lang="en-ID" b="0" i="0" dirty="0"/>
            <a:t> </a:t>
          </a:r>
          <a:r>
            <a:rPr lang="en-ID" b="0" i="0" dirty="0" err="1"/>
            <a:t>Selisih</a:t>
          </a:r>
          <a:r>
            <a:rPr lang="en-ID" b="0" i="0" dirty="0"/>
            <a:t> </a:t>
          </a:r>
          <a:r>
            <a:rPr lang="en-ID" b="0" i="0" dirty="0" err="1"/>
            <a:t>Biaya</a:t>
          </a:r>
          <a:r>
            <a:rPr lang="en-ID" b="0" i="0" dirty="0"/>
            <a:t> oleh </a:t>
          </a:r>
          <a:r>
            <a:rPr lang="en-ID" b="0" i="0" dirty="0" err="1"/>
            <a:t>Asuransi</a:t>
          </a:r>
          <a:r>
            <a:rPr lang="en-ID" b="0" i="0" dirty="0"/>
            <a:t> Kesehatan </a:t>
          </a:r>
          <a:r>
            <a:rPr lang="en-ID" b="0" i="0" dirty="0" err="1"/>
            <a:t>Tambahan</a:t>
          </a:r>
          <a:r>
            <a:rPr lang="en-ID" b="0" i="0" dirty="0"/>
            <a:t> </a:t>
          </a:r>
          <a:r>
            <a:rPr lang="en-ID" b="0" i="0" dirty="0" err="1"/>
            <a:t>melalui</a:t>
          </a:r>
          <a:r>
            <a:rPr lang="en-ID" b="0" i="0" dirty="0"/>
            <a:t> </a:t>
          </a:r>
          <a:r>
            <a:rPr lang="en-ID" b="0" i="0" dirty="0" err="1"/>
            <a:t>Koordinasi</a:t>
          </a:r>
          <a:r>
            <a:rPr lang="en-ID" b="0" i="0" dirty="0"/>
            <a:t> Antar </a:t>
          </a:r>
          <a:r>
            <a:rPr lang="en-ID" b="0" i="0" dirty="0" err="1"/>
            <a:t>Penyelenggara</a:t>
          </a:r>
          <a:r>
            <a:rPr lang="en-ID" b="0" i="0" dirty="0"/>
            <a:t> </a:t>
          </a:r>
          <a:r>
            <a:rPr lang="en-ID" b="0" i="0" dirty="0" err="1"/>
            <a:t>Jaminan</a:t>
          </a:r>
          <a:endParaRPr lang="es-ES" dirty="0">
            <a:solidFill>
              <a:schemeClr val="tx1"/>
            </a:solidFill>
            <a:latin typeface="Sansation" pitchFamily="2" charset="0"/>
          </a:endParaRPr>
        </a:p>
      </dgm:t>
    </dgm:pt>
    <dgm:pt modelId="{CC476D14-0AA5-4BCB-B26D-341FEC6DA631}" type="parTrans" cxnId="{55414234-0324-47CC-9C09-97760084EACF}">
      <dgm:prSet/>
      <dgm:spPr/>
      <dgm:t>
        <a:bodyPr/>
        <a:lstStyle/>
        <a:p>
          <a:endParaRPr lang="en-ID"/>
        </a:p>
      </dgm:t>
    </dgm:pt>
    <dgm:pt modelId="{F8AC8A7C-02DF-49AF-9F92-870240C79EAF}" type="sibTrans" cxnId="{55414234-0324-47CC-9C09-97760084EACF}">
      <dgm:prSet/>
      <dgm:spPr/>
      <dgm:t>
        <a:bodyPr/>
        <a:lstStyle/>
        <a:p>
          <a:endParaRPr lang="en-ID"/>
        </a:p>
      </dgm:t>
    </dgm:pt>
    <dgm:pt modelId="{BA41FE9A-0CCD-4A07-B825-5FFC4EEC0A22}">
      <dgm:prSet phldrT="[Text]"/>
      <dgm:spPr/>
      <dgm:t>
        <a:bodyPr/>
        <a:lstStyle/>
        <a:p>
          <a:r>
            <a:rPr lang="en-US" sz="1000" dirty="0"/>
            <a:t>POJK 4/2021 </a:t>
          </a:r>
          <a:r>
            <a:rPr lang="en-ID" sz="1000" dirty="0" err="1"/>
            <a:t>Penerapan</a:t>
          </a:r>
          <a:r>
            <a:rPr lang="en-ID" sz="1000" dirty="0"/>
            <a:t> </a:t>
          </a:r>
          <a:r>
            <a:rPr lang="en-ID" sz="1000" dirty="0" err="1"/>
            <a:t>Manajemen</a:t>
          </a:r>
          <a:r>
            <a:rPr lang="en-ID" sz="1000" dirty="0"/>
            <a:t> </a:t>
          </a:r>
          <a:r>
            <a:rPr lang="en-ID" sz="1000" dirty="0" err="1"/>
            <a:t>Risiko</a:t>
          </a:r>
          <a:r>
            <a:rPr lang="en-ID" sz="1000" dirty="0"/>
            <a:t> Dalam </a:t>
          </a:r>
          <a:r>
            <a:rPr lang="en-ID" sz="1000" dirty="0" err="1"/>
            <a:t>Penggunaan</a:t>
          </a:r>
          <a:r>
            <a:rPr lang="en-ID" sz="1000" dirty="0"/>
            <a:t> </a:t>
          </a:r>
          <a:r>
            <a:rPr lang="en-ID" sz="1000" dirty="0" err="1"/>
            <a:t>Teknologi</a:t>
          </a:r>
          <a:r>
            <a:rPr lang="en-ID" sz="1000" dirty="0"/>
            <a:t> </a:t>
          </a:r>
          <a:r>
            <a:rPr lang="en-ID" sz="1000" dirty="0" err="1"/>
            <a:t>Informasi</a:t>
          </a:r>
          <a:r>
            <a:rPr lang="en-ID" sz="1000" dirty="0"/>
            <a:t> oleh Lembaga Jasa </a:t>
          </a:r>
          <a:r>
            <a:rPr lang="en-ID" sz="1000" dirty="0" err="1"/>
            <a:t>Keuangan</a:t>
          </a:r>
          <a:r>
            <a:rPr lang="en-ID" sz="1000" dirty="0"/>
            <a:t> Nonbank</a:t>
          </a:r>
        </a:p>
      </dgm:t>
    </dgm:pt>
    <dgm:pt modelId="{EABBF91D-BEFF-486B-BB81-052D6F5D7609}" type="parTrans" cxnId="{E6F46C8B-31BB-4A3C-9333-1D4EBD06EC4A}">
      <dgm:prSet/>
      <dgm:spPr/>
      <dgm:t>
        <a:bodyPr/>
        <a:lstStyle/>
        <a:p>
          <a:endParaRPr lang="en-ID"/>
        </a:p>
      </dgm:t>
    </dgm:pt>
    <dgm:pt modelId="{BF63FE20-BE91-40BF-BE33-6357C5D39E72}" type="sibTrans" cxnId="{E6F46C8B-31BB-4A3C-9333-1D4EBD06EC4A}">
      <dgm:prSet/>
      <dgm:spPr/>
      <dgm:t>
        <a:bodyPr/>
        <a:lstStyle/>
        <a:p>
          <a:endParaRPr lang="en-ID"/>
        </a:p>
      </dgm:t>
    </dgm:pt>
    <dgm:pt modelId="{2340C512-A19E-45F4-BCCE-9B91B382E7A2}">
      <dgm:prSet phldrT="[Text]"/>
      <dgm:spPr/>
      <dgm:t>
        <a:bodyPr/>
        <a:lstStyle/>
        <a:p>
          <a:r>
            <a:rPr lang="en-US" dirty="0" err="1"/>
            <a:t>Peraturan</a:t>
          </a:r>
          <a:r>
            <a:rPr lang="en-US" dirty="0"/>
            <a:t> </a:t>
          </a:r>
          <a:r>
            <a:rPr lang="en-US" dirty="0" err="1"/>
            <a:t>Pemerintah</a:t>
          </a:r>
          <a:endParaRPr lang="en-ID" dirty="0"/>
        </a:p>
      </dgm:t>
    </dgm:pt>
    <dgm:pt modelId="{E384F98B-F8CF-4E0F-B235-CD48080DD6C2}" type="parTrans" cxnId="{E3180F98-90D6-4DC9-A8BA-18FCFDFF5F05}">
      <dgm:prSet/>
      <dgm:spPr/>
      <dgm:t>
        <a:bodyPr/>
        <a:lstStyle/>
        <a:p>
          <a:endParaRPr lang="en-ID"/>
        </a:p>
      </dgm:t>
    </dgm:pt>
    <dgm:pt modelId="{6846F9D7-57BD-46E7-8428-415358B14CB7}" type="sibTrans" cxnId="{E3180F98-90D6-4DC9-A8BA-18FCFDFF5F05}">
      <dgm:prSet/>
      <dgm:spPr/>
      <dgm:t>
        <a:bodyPr/>
        <a:lstStyle/>
        <a:p>
          <a:endParaRPr lang="en-ID"/>
        </a:p>
      </dgm:t>
    </dgm:pt>
    <dgm:pt modelId="{17E327B9-EE25-4A8E-BBC0-559EABB89238}">
      <dgm:prSet phldrT="[Text]"/>
      <dgm:spPr/>
      <dgm:t>
        <a:bodyPr/>
        <a:lstStyle/>
        <a:p>
          <a:r>
            <a:rPr lang="en-US" dirty="0"/>
            <a:t>PP No 28/2024 </a:t>
          </a:r>
          <a:r>
            <a:rPr lang="fi-FI" dirty="0"/>
            <a:t>peraturan pelaksanaan UU Nomor 17 Tahun 2023</a:t>
          </a:r>
          <a:endParaRPr lang="en-ID" dirty="0"/>
        </a:p>
      </dgm:t>
    </dgm:pt>
    <dgm:pt modelId="{4C14ED1F-6D19-4676-8F49-1401DB15E591}" type="parTrans" cxnId="{7653232E-4A0F-412E-BCEF-12C12105041F}">
      <dgm:prSet/>
      <dgm:spPr/>
      <dgm:t>
        <a:bodyPr/>
        <a:lstStyle/>
        <a:p>
          <a:endParaRPr lang="en-ID"/>
        </a:p>
      </dgm:t>
    </dgm:pt>
    <dgm:pt modelId="{B41CBFAD-F294-4D51-B8FC-CE20A9D644EB}" type="sibTrans" cxnId="{7653232E-4A0F-412E-BCEF-12C12105041F}">
      <dgm:prSet/>
      <dgm:spPr/>
      <dgm:t>
        <a:bodyPr/>
        <a:lstStyle/>
        <a:p>
          <a:endParaRPr lang="en-ID"/>
        </a:p>
      </dgm:t>
    </dgm:pt>
    <dgm:pt modelId="{81D6431B-DA38-4E11-BBB3-834F3616C49B}">
      <dgm:prSet phldrT="[Text]"/>
      <dgm:spPr/>
      <dgm:t>
        <a:bodyPr/>
        <a:lstStyle/>
        <a:p>
          <a:r>
            <a:rPr lang="en-US" dirty="0"/>
            <a:t>UU </a:t>
          </a:r>
          <a:r>
            <a:rPr lang="en-ID" dirty="0" err="1"/>
            <a:t>Pengembangan</a:t>
          </a:r>
          <a:r>
            <a:rPr lang="en-ID" dirty="0"/>
            <a:t> dan </a:t>
          </a:r>
          <a:r>
            <a:rPr lang="en-ID" dirty="0" err="1"/>
            <a:t>Penguatan</a:t>
          </a:r>
          <a:r>
            <a:rPr lang="en-ID" dirty="0"/>
            <a:t> Sektor </a:t>
          </a:r>
          <a:r>
            <a:rPr lang="en-ID" dirty="0" err="1"/>
            <a:t>Keuangan</a:t>
          </a:r>
          <a:r>
            <a:rPr lang="en-ID" dirty="0"/>
            <a:t> No 4/2023</a:t>
          </a:r>
        </a:p>
      </dgm:t>
    </dgm:pt>
    <dgm:pt modelId="{2F46C513-32C0-46DD-819B-E97A26BB2C06}" type="parTrans" cxnId="{F8194D1A-0AC5-456F-AF91-648436D2C662}">
      <dgm:prSet/>
      <dgm:spPr/>
      <dgm:t>
        <a:bodyPr/>
        <a:lstStyle/>
        <a:p>
          <a:endParaRPr lang="en-ID"/>
        </a:p>
      </dgm:t>
    </dgm:pt>
    <dgm:pt modelId="{304A886C-C64C-4D47-8B13-9FE9DD10B324}" type="sibTrans" cxnId="{F8194D1A-0AC5-456F-AF91-648436D2C662}">
      <dgm:prSet/>
      <dgm:spPr/>
      <dgm:t>
        <a:bodyPr/>
        <a:lstStyle/>
        <a:p>
          <a:endParaRPr lang="en-ID"/>
        </a:p>
      </dgm:t>
    </dgm:pt>
    <dgm:pt modelId="{8508AF17-B7D1-4083-909F-8E1F09503657}">
      <dgm:prSet phldrT="[Text]"/>
      <dgm:spPr/>
      <dgm:t>
        <a:bodyPr/>
        <a:lstStyle/>
        <a:p>
          <a:r>
            <a:rPr lang="en-US" sz="1000" dirty="0"/>
            <a:t>POJK 23/2015 </a:t>
          </a:r>
          <a:r>
            <a:rPr lang="en-US" sz="1000" dirty="0" err="1"/>
            <a:t>Tentang</a:t>
          </a:r>
          <a:r>
            <a:rPr lang="en-US" sz="1000" dirty="0"/>
            <a:t> </a:t>
          </a:r>
          <a:r>
            <a:rPr lang="en-ID" sz="1000" dirty="0" err="1"/>
            <a:t>Produk</a:t>
          </a:r>
          <a:r>
            <a:rPr lang="en-ID" sz="1000" dirty="0"/>
            <a:t> </a:t>
          </a:r>
          <a:r>
            <a:rPr lang="en-ID" sz="1000" dirty="0" err="1"/>
            <a:t>Asuransi</a:t>
          </a:r>
          <a:r>
            <a:rPr lang="en-ID" sz="1000" dirty="0"/>
            <a:t> dan </a:t>
          </a:r>
          <a:r>
            <a:rPr lang="en-ID" sz="1000" dirty="0" err="1"/>
            <a:t>Pemasaran</a:t>
          </a:r>
          <a:r>
            <a:rPr lang="en-ID" sz="1000" dirty="0"/>
            <a:t> </a:t>
          </a:r>
          <a:r>
            <a:rPr lang="en-ID" sz="1000" dirty="0" err="1"/>
            <a:t>Produk</a:t>
          </a:r>
          <a:r>
            <a:rPr lang="en-ID" sz="1000" dirty="0"/>
            <a:t> </a:t>
          </a:r>
          <a:r>
            <a:rPr lang="en-ID" sz="1000" dirty="0" err="1"/>
            <a:t>Asuransi</a:t>
          </a:r>
          <a:endParaRPr lang="en-ID" sz="1000" dirty="0"/>
        </a:p>
      </dgm:t>
    </dgm:pt>
    <dgm:pt modelId="{69009843-25D6-415C-85F6-6955B044AA35}" type="parTrans" cxnId="{DB8B5C28-727B-41DC-8431-047017CF34FB}">
      <dgm:prSet/>
      <dgm:spPr/>
      <dgm:t>
        <a:bodyPr/>
        <a:lstStyle/>
        <a:p>
          <a:endParaRPr lang="en-ID"/>
        </a:p>
      </dgm:t>
    </dgm:pt>
    <dgm:pt modelId="{EA5DAFA2-55FD-43DF-8A94-C9FD23381AC6}" type="sibTrans" cxnId="{DB8B5C28-727B-41DC-8431-047017CF34FB}">
      <dgm:prSet/>
      <dgm:spPr/>
      <dgm:t>
        <a:bodyPr/>
        <a:lstStyle/>
        <a:p>
          <a:endParaRPr lang="en-ID"/>
        </a:p>
      </dgm:t>
    </dgm:pt>
    <dgm:pt modelId="{4C71A042-6817-455C-A405-2F8B77A4593D}">
      <dgm:prSet phldrT="[Text]"/>
      <dgm:spPr/>
      <dgm:t>
        <a:bodyPr/>
        <a:lstStyle/>
        <a:p>
          <a:r>
            <a:rPr lang="en-US" dirty="0" err="1"/>
            <a:t>Perpres</a:t>
          </a:r>
          <a:r>
            <a:rPr lang="en-US" dirty="0"/>
            <a:t> No 59/2024 </a:t>
          </a:r>
          <a:r>
            <a:rPr lang="en-ID" dirty="0" err="1"/>
            <a:t>tentang</a:t>
          </a:r>
          <a:r>
            <a:rPr lang="en-ID" dirty="0"/>
            <a:t> </a:t>
          </a:r>
          <a:r>
            <a:rPr lang="en-ID" dirty="0" err="1"/>
            <a:t>perubahan</a:t>
          </a:r>
          <a:r>
            <a:rPr lang="en-ID" dirty="0"/>
            <a:t> </a:t>
          </a:r>
          <a:r>
            <a:rPr lang="en-ID" dirty="0" err="1"/>
            <a:t>ketiga</a:t>
          </a:r>
          <a:r>
            <a:rPr lang="en-ID" dirty="0"/>
            <a:t> </a:t>
          </a:r>
          <a:r>
            <a:rPr lang="en-ID" dirty="0" err="1"/>
            <a:t>perpres</a:t>
          </a:r>
          <a:r>
            <a:rPr lang="en-ID" dirty="0"/>
            <a:t> 82/2018 </a:t>
          </a:r>
          <a:r>
            <a:rPr lang="en-ID" dirty="0" err="1"/>
            <a:t>Jaminan</a:t>
          </a:r>
          <a:r>
            <a:rPr lang="en-ID" dirty="0"/>
            <a:t> Kesehatan</a:t>
          </a:r>
        </a:p>
      </dgm:t>
    </dgm:pt>
    <dgm:pt modelId="{DD58A5CD-B589-4AAD-8401-9744BB495253}" type="parTrans" cxnId="{F247E280-936D-4E70-8126-802FB9B4AA2D}">
      <dgm:prSet/>
      <dgm:spPr/>
      <dgm:t>
        <a:bodyPr/>
        <a:lstStyle/>
        <a:p>
          <a:endParaRPr lang="en-ID"/>
        </a:p>
      </dgm:t>
    </dgm:pt>
    <dgm:pt modelId="{9DFDA2F3-E3BA-4F0C-A652-D1B82AA710F5}" type="sibTrans" cxnId="{F247E280-936D-4E70-8126-802FB9B4AA2D}">
      <dgm:prSet/>
      <dgm:spPr/>
      <dgm:t>
        <a:bodyPr/>
        <a:lstStyle/>
        <a:p>
          <a:endParaRPr lang="en-ID"/>
        </a:p>
      </dgm:t>
    </dgm:pt>
    <dgm:pt modelId="{495AD6F0-CF67-4CD2-8A3A-B5B76727AF78}">
      <dgm:prSet phldrT="[Text]" custT="1"/>
      <dgm:spPr/>
      <dgm:t>
        <a:bodyPr/>
        <a:lstStyle/>
        <a:p>
          <a:r>
            <a:rPr lang="en-US" sz="1000" dirty="0"/>
            <a:t>SE OJK </a:t>
          </a:r>
          <a:r>
            <a:rPr lang="en-ID" sz="1000" dirty="0"/>
            <a:t>7/SEOJK.05/2025</a:t>
          </a:r>
          <a:r>
            <a:rPr lang="en-US" sz="1000" dirty="0"/>
            <a:t> </a:t>
          </a:r>
          <a:r>
            <a:rPr lang="en-US" sz="1000" dirty="0" err="1"/>
            <a:t>Tentang</a:t>
          </a:r>
          <a:r>
            <a:rPr lang="en-US" sz="1000" dirty="0"/>
            <a:t> </a:t>
          </a:r>
          <a:r>
            <a:rPr lang="en-ID" sz="1000" dirty="0" err="1"/>
            <a:t>Penyelenggaraan</a:t>
          </a:r>
          <a:r>
            <a:rPr lang="en-ID" sz="1000" dirty="0"/>
            <a:t> </a:t>
          </a:r>
          <a:r>
            <a:rPr lang="en-ID" sz="1000" dirty="0" err="1"/>
            <a:t>Produk</a:t>
          </a:r>
          <a:r>
            <a:rPr lang="en-ID" sz="1000" dirty="0"/>
            <a:t> </a:t>
          </a:r>
          <a:r>
            <a:rPr lang="en-ID" sz="1000" dirty="0" err="1"/>
            <a:t>Asuransi</a:t>
          </a:r>
          <a:r>
            <a:rPr lang="en-ID" sz="1000" dirty="0"/>
            <a:t> Kesehatan</a:t>
          </a:r>
        </a:p>
      </dgm:t>
    </dgm:pt>
    <dgm:pt modelId="{F2935EDC-48AB-4495-A11E-109EB7A8DB85}" type="parTrans" cxnId="{D09ABCB9-BD16-41F8-ABE8-B49622ADCF51}">
      <dgm:prSet/>
      <dgm:spPr/>
      <dgm:t>
        <a:bodyPr/>
        <a:lstStyle/>
        <a:p>
          <a:endParaRPr lang="en-ID"/>
        </a:p>
      </dgm:t>
    </dgm:pt>
    <dgm:pt modelId="{2170FAD5-B18A-451F-9979-09F9DF973F5E}" type="sibTrans" cxnId="{D09ABCB9-BD16-41F8-ABE8-B49622ADCF51}">
      <dgm:prSet/>
      <dgm:spPr/>
      <dgm:t>
        <a:bodyPr/>
        <a:lstStyle/>
        <a:p>
          <a:endParaRPr lang="en-ID"/>
        </a:p>
      </dgm:t>
    </dgm:pt>
    <dgm:pt modelId="{29EA46AF-486F-4A2C-BFED-6752AEE3483A}" type="pres">
      <dgm:prSet presAssocID="{9C356CF2-79C3-490D-BFEB-B053178F2E06}" presName="linear" presStyleCnt="0">
        <dgm:presLayoutVars>
          <dgm:animLvl val="lvl"/>
          <dgm:resizeHandles val="exact"/>
        </dgm:presLayoutVars>
      </dgm:prSet>
      <dgm:spPr/>
    </dgm:pt>
    <dgm:pt modelId="{5DBC531D-9D9E-4AEE-825C-D4C514119278}" type="pres">
      <dgm:prSet presAssocID="{B6B63A5A-2402-4036-8424-F5EF3E076B49}" presName="parentText" presStyleLbl="node1" presStyleIdx="0" presStyleCnt="7">
        <dgm:presLayoutVars>
          <dgm:chMax val="0"/>
          <dgm:bulletEnabled val="1"/>
        </dgm:presLayoutVars>
      </dgm:prSet>
      <dgm:spPr/>
    </dgm:pt>
    <dgm:pt modelId="{18FFCF32-5696-4A01-B35F-4ABE1B70793A}" type="pres">
      <dgm:prSet presAssocID="{B6B63A5A-2402-4036-8424-F5EF3E076B49}" presName="childText" presStyleLbl="revTx" presStyleIdx="0" presStyleCnt="7">
        <dgm:presLayoutVars>
          <dgm:bulletEnabled val="1"/>
        </dgm:presLayoutVars>
      </dgm:prSet>
      <dgm:spPr/>
    </dgm:pt>
    <dgm:pt modelId="{AE3683E1-5E9A-4794-B34F-683791609AA2}" type="pres">
      <dgm:prSet presAssocID="{2340C512-A19E-45F4-BCCE-9B91B382E7A2}" presName="parentText" presStyleLbl="node1" presStyleIdx="1" presStyleCnt="7">
        <dgm:presLayoutVars>
          <dgm:chMax val="0"/>
          <dgm:bulletEnabled val="1"/>
        </dgm:presLayoutVars>
      </dgm:prSet>
      <dgm:spPr/>
    </dgm:pt>
    <dgm:pt modelId="{7B6B2C22-561B-4CC5-A99F-989ACA4D088A}" type="pres">
      <dgm:prSet presAssocID="{2340C512-A19E-45F4-BCCE-9B91B382E7A2}" presName="childText" presStyleLbl="revTx" presStyleIdx="1" presStyleCnt="7">
        <dgm:presLayoutVars>
          <dgm:bulletEnabled val="1"/>
        </dgm:presLayoutVars>
      </dgm:prSet>
      <dgm:spPr/>
    </dgm:pt>
    <dgm:pt modelId="{FD773C7E-2DB4-4FCE-B64F-5953099AF49B}" type="pres">
      <dgm:prSet presAssocID="{132838C9-324B-4463-A73E-E393B87A54F9}" presName="parentText" presStyleLbl="node1" presStyleIdx="2" presStyleCnt="7">
        <dgm:presLayoutVars>
          <dgm:chMax val="0"/>
          <dgm:bulletEnabled val="1"/>
        </dgm:presLayoutVars>
      </dgm:prSet>
      <dgm:spPr/>
    </dgm:pt>
    <dgm:pt modelId="{6CF82894-7D00-430E-A619-583A9DE8CA07}" type="pres">
      <dgm:prSet presAssocID="{132838C9-324B-4463-A73E-E393B87A54F9}" presName="childText" presStyleLbl="revTx" presStyleIdx="2" presStyleCnt="7">
        <dgm:presLayoutVars>
          <dgm:bulletEnabled val="1"/>
        </dgm:presLayoutVars>
      </dgm:prSet>
      <dgm:spPr/>
    </dgm:pt>
    <dgm:pt modelId="{18AC755E-5BF9-46B4-B1C5-DE6203708905}" type="pres">
      <dgm:prSet presAssocID="{6D8E3354-0150-4178-8D73-459B70091B1D}" presName="parentText" presStyleLbl="node1" presStyleIdx="3" presStyleCnt="7">
        <dgm:presLayoutVars>
          <dgm:chMax val="0"/>
          <dgm:bulletEnabled val="1"/>
        </dgm:presLayoutVars>
      </dgm:prSet>
      <dgm:spPr/>
    </dgm:pt>
    <dgm:pt modelId="{FC1D46BC-BB44-417B-A542-29BF85EB857F}" type="pres">
      <dgm:prSet presAssocID="{6D8E3354-0150-4178-8D73-459B70091B1D}" presName="childText" presStyleLbl="revTx" presStyleIdx="3" presStyleCnt="7">
        <dgm:presLayoutVars>
          <dgm:bulletEnabled val="1"/>
        </dgm:presLayoutVars>
      </dgm:prSet>
      <dgm:spPr/>
    </dgm:pt>
    <dgm:pt modelId="{B2D923A4-74A5-42B1-BFA2-973109D08C42}" type="pres">
      <dgm:prSet presAssocID="{95435F0D-91AC-4E2A-8F88-370036519F27}" presName="parentText" presStyleLbl="node1" presStyleIdx="4" presStyleCnt="7">
        <dgm:presLayoutVars>
          <dgm:chMax val="0"/>
          <dgm:bulletEnabled val="1"/>
        </dgm:presLayoutVars>
      </dgm:prSet>
      <dgm:spPr/>
    </dgm:pt>
    <dgm:pt modelId="{2158C252-9DFE-481B-B82D-2C867CA2D24C}" type="pres">
      <dgm:prSet presAssocID="{95435F0D-91AC-4E2A-8F88-370036519F27}" presName="childText" presStyleLbl="revTx" presStyleIdx="4" presStyleCnt="7">
        <dgm:presLayoutVars>
          <dgm:bulletEnabled val="1"/>
        </dgm:presLayoutVars>
      </dgm:prSet>
      <dgm:spPr/>
    </dgm:pt>
    <dgm:pt modelId="{035C313C-358C-4173-9CEA-E7029AE5B74C}" type="pres">
      <dgm:prSet presAssocID="{5A38E270-5E2A-4E18-A73C-75882A6EE019}" presName="parentText" presStyleLbl="node1" presStyleIdx="5" presStyleCnt="7">
        <dgm:presLayoutVars>
          <dgm:chMax val="0"/>
          <dgm:bulletEnabled val="1"/>
        </dgm:presLayoutVars>
      </dgm:prSet>
      <dgm:spPr/>
    </dgm:pt>
    <dgm:pt modelId="{9936E148-BBCE-48C2-B85A-F265FDE92304}" type="pres">
      <dgm:prSet presAssocID="{5A38E270-5E2A-4E18-A73C-75882A6EE019}" presName="childText" presStyleLbl="revTx" presStyleIdx="5" presStyleCnt="7">
        <dgm:presLayoutVars>
          <dgm:bulletEnabled val="1"/>
        </dgm:presLayoutVars>
      </dgm:prSet>
      <dgm:spPr/>
    </dgm:pt>
    <dgm:pt modelId="{65EE5BBC-4C51-4663-B3DD-790481D96E09}" type="pres">
      <dgm:prSet presAssocID="{AE3CDCD0-8F21-41E8-9CED-50B776C75839}" presName="parentText" presStyleLbl="node1" presStyleIdx="6" presStyleCnt="7">
        <dgm:presLayoutVars>
          <dgm:chMax val="0"/>
          <dgm:bulletEnabled val="1"/>
        </dgm:presLayoutVars>
      </dgm:prSet>
      <dgm:spPr/>
    </dgm:pt>
    <dgm:pt modelId="{E9364159-4F9A-4348-997C-42209DA8E348}" type="pres">
      <dgm:prSet presAssocID="{AE3CDCD0-8F21-41E8-9CED-50B776C75839}" presName="childText" presStyleLbl="revTx" presStyleIdx="6" presStyleCnt="7">
        <dgm:presLayoutVars>
          <dgm:bulletEnabled val="1"/>
        </dgm:presLayoutVars>
      </dgm:prSet>
      <dgm:spPr/>
    </dgm:pt>
  </dgm:ptLst>
  <dgm:cxnLst>
    <dgm:cxn modelId="{15348501-699D-49AF-84C5-E310F3537E33}" type="presOf" srcId="{5804BB17-6BF2-49BD-A41D-5C17384E7311}" destId="{FC1D46BC-BB44-417B-A542-29BF85EB857F}" srcOrd="0" destOrd="0" presId="urn:microsoft.com/office/officeart/2005/8/layout/vList2#3"/>
    <dgm:cxn modelId="{3A578502-F95D-4BCB-9088-94BBB27C0BF5}" srcId="{B6B63A5A-2402-4036-8424-F5EF3E076B49}" destId="{725788AF-492F-4EEE-87BE-1406FE350BB5}" srcOrd="2" destOrd="0" parTransId="{C8BB54AD-C8FC-45AB-82B6-A75D21A8A1C1}" sibTransId="{35EC68E3-3A17-445F-BA36-6851997FEF59}"/>
    <dgm:cxn modelId="{6E25C502-5718-4553-84D0-2828630018B3}" type="presOf" srcId="{9C356CF2-79C3-490D-BFEB-B053178F2E06}" destId="{29EA46AF-486F-4A2C-BFED-6752AEE3483A}" srcOrd="0" destOrd="0" presId="urn:microsoft.com/office/officeart/2005/8/layout/vList2#3"/>
    <dgm:cxn modelId="{95723A05-5816-4E3F-A59A-2A501B689944}" srcId="{9C356CF2-79C3-490D-BFEB-B053178F2E06}" destId="{B6B63A5A-2402-4036-8424-F5EF3E076B49}" srcOrd="0" destOrd="0" parTransId="{6E7BBC0C-B1E4-48BC-9CE2-D367E93DA6EA}" sibTransId="{204DB2C2-15F1-45B9-A09D-608AE9755B52}"/>
    <dgm:cxn modelId="{966C230C-8EB6-48B6-A6A0-4DA8792DA30C}" type="presOf" srcId="{BA41FE9A-0CCD-4A07-B825-5FFC4EEC0A22}" destId="{2158C252-9DFE-481B-B82D-2C867CA2D24C}" srcOrd="0" destOrd="2" presId="urn:microsoft.com/office/officeart/2005/8/layout/vList2#3"/>
    <dgm:cxn modelId="{F1985316-D042-4267-84E6-E5968D0E68B8}" srcId="{95435F0D-91AC-4E2A-8F88-370036519F27}" destId="{1606FB65-F5E0-4FA2-B6DA-158CDC2D02D7}" srcOrd="1" destOrd="0" parTransId="{1F2F784C-3BF9-4C8E-ADA9-D208C75E1C7A}" sibTransId="{51DF9B46-CB83-44C2-87CE-B47A64686624}"/>
    <dgm:cxn modelId="{F8194D1A-0AC5-456F-AF91-648436D2C662}" srcId="{B6B63A5A-2402-4036-8424-F5EF3E076B49}" destId="{81D6431B-DA38-4E11-BBB3-834F3616C49B}" srcOrd="3" destOrd="0" parTransId="{2F46C513-32C0-46DD-819B-E97A26BB2C06}" sibTransId="{304A886C-C64C-4D47-8B13-9FE9DD10B324}"/>
    <dgm:cxn modelId="{04F76D26-3CAB-4AAD-ABC9-475DD5E59890}" type="presOf" srcId="{1606FB65-F5E0-4FA2-B6DA-158CDC2D02D7}" destId="{2158C252-9DFE-481B-B82D-2C867CA2D24C}" srcOrd="0" destOrd="1" presId="urn:microsoft.com/office/officeart/2005/8/layout/vList2#3"/>
    <dgm:cxn modelId="{32783228-2FDE-4D50-898C-3CDA3107AF7D}" type="presOf" srcId="{DC368E09-DC4A-400A-BF1C-08F7A6501017}" destId="{E9364159-4F9A-4348-997C-42209DA8E348}" srcOrd="0" destOrd="1" presId="urn:microsoft.com/office/officeart/2005/8/layout/vList2#3"/>
    <dgm:cxn modelId="{DB8B5C28-727B-41DC-8431-047017CF34FB}" srcId="{95435F0D-91AC-4E2A-8F88-370036519F27}" destId="{8508AF17-B7D1-4083-909F-8E1F09503657}" srcOrd="0" destOrd="0" parTransId="{69009843-25D6-415C-85F6-6955B044AA35}" sibTransId="{EA5DAFA2-55FD-43DF-8A94-C9FD23381AC6}"/>
    <dgm:cxn modelId="{7653232E-4A0F-412E-BCEF-12C12105041F}" srcId="{2340C512-A19E-45F4-BCCE-9B91B382E7A2}" destId="{17E327B9-EE25-4A8E-BBC0-559EABB89238}" srcOrd="0" destOrd="0" parTransId="{4C14ED1F-6D19-4676-8F49-1401DB15E591}" sibTransId="{B41CBFAD-F294-4D51-B8FC-CE20A9D644EB}"/>
    <dgm:cxn modelId="{55414234-0324-47CC-9C09-97760084EACF}" srcId="{5A38E270-5E2A-4E18-A73C-75882A6EE019}" destId="{7E85B01C-4A56-4A82-B5A7-07D3162FACEF}" srcOrd="4" destOrd="0" parTransId="{CC476D14-0AA5-4BCB-B26D-341FEC6DA631}" sibTransId="{F8AC8A7C-02DF-49AF-9F92-870240C79EAF}"/>
    <dgm:cxn modelId="{963CA337-1BC4-4336-9607-6D6851B35E72}" type="presOf" srcId="{2340C512-A19E-45F4-BCCE-9B91B382E7A2}" destId="{AE3683E1-5E9A-4794-B34F-683791609AA2}" srcOrd="0" destOrd="0" presId="urn:microsoft.com/office/officeart/2005/8/layout/vList2#3"/>
    <dgm:cxn modelId="{CEFBC337-E251-4476-9A46-4306519839EB}" type="presOf" srcId="{495AD6F0-CF67-4CD2-8A3A-B5B76727AF78}" destId="{2158C252-9DFE-481B-B82D-2C867CA2D24C}" srcOrd="0" destOrd="3" presId="urn:microsoft.com/office/officeart/2005/8/layout/vList2#3"/>
    <dgm:cxn modelId="{5B64773D-6DF8-47E6-9697-824CD3178EBC}" type="presOf" srcId="{17E327B9-EE25-4A8E-BBC0-559EABB89238}" destId="{7B6B2C22-561B-4CC5-A99F-989ACA4D088A}" srcOrd="0" destOrd="0" presId="urn:microsoft.com/office/officeart/2005/8/layout/vList2#3"/>
    <dgm:cxn modelId="{1753A73F-7263-47F9-BF0B-B397366100C2}" srcId="{132838C9-324B-4463-A73E-E393B87A54F9}" destId="{080A919C-456C-4E44-8FF2-C38A960D728E}" srcOrd="0" destOrd="0" parTransId="{475BF433-22AD-48E3-B085-1101B26C9075}" sibTransId="{236076F5-5576-4786-85BC-ED305579CAC1}"/>
    <dgm:cxn modelId="{08A62F62-D495-4D2F-9C95-C895AE90A56F}" type="presOf" srcId="{81D6431B-DA38-4E11-BBB3-834F3616C49B}" destId="{18FFCF32-5696-4A01-B35F-4ABE1B70793A}" srcOrd="0" destOrd="3" presId="urn:microsoft.com/office/officeart/2005/8/layout/vList2#3"/>
    <dgm:cxn modelId="{E5396E65-B01D-447F-8BE2-04FF24613D0F}" srcId="{AE3CDCD0-8F21-41E8-9CED-50B776C75839}" destId="{3124D084-EA9F-4C9B-AC87-4E711D4BFE90}" srcOrd="0" destOrd="0" parTransId="{DB069FFE-ECD0-43A5-A749-8F99144F65AE}" sibTransId="{E3BD689C-4235-4B63-B600-140531D28EFA}"/>
    <dgm:cxn modelId="{00032649-34C9-4802-B0A7-ACC16858EFDF}" type="presOf" srcId="{5A38E270-5E2A-4E18-A73C-75882A6EE019}" destId="{035C313C-358C-4173-9CEA-E7029AE5B74C}" srcOrd="0" destOrd="0" presId="urn:microsoft.com/office/officeart/2005/8/layout/vList2#3"/>
    <dgm:cxn modelId="{59F8EB4F-2361-4962-B721-BCDE10E4164B}" type="presOf" srcId="{080A919C-456C-4E44-8FF2-C38A960D728E}" destId="{6CF82894-7D00-430E-A619-583A9DE8CA07}" srcOrd="0" destOrd="0" presId="urn:microsoft.com/office/officeart/2005/8/layout/vList2#3"/>
    <dgm:cxn modelId="{0D94A771-A07E-476F-BEA6-35B64187E82D}" srcId="{9C356CF2-79C3-490D-BFEB-B053178F2E06}" destId="{132838C9-324B-4463-A73E-E393B87A54F9}" srcOrd="2" destOrd="0" parTransId="{529B4FF5-04C8-47A5-A0C7-D3A34FE48264}" sibTransId="{085E7CFB-2D3E-4275-9898-F2AB44F9598C}"/>
    <dgm:cxn modelId="{00F0C051-7248-489A-9D60-E8F5DD7AE280}" type="presOf" srcId="{7E85B01C-4A56-4A82-B5A7-07D3162FACEF}" destId="{9936E148-BBCE-48C2-B85A-F265FDE92304}" srcOrd="0" destOrd="4" presId="urn:microsoft.com/office/officeart/2005/8/layout/vList2#3"/>
    <dgm:cxn modelId="{221CB478-5213-4D55-A8E6-046D5EC10A9F}" srcId="{9C356CF2-79C3-490D-BFEB-B053178F2E06}" destId="{95435F0D-91AC-4E2A-8F88-370036519F27}" srcOrd="4" destOrd="0" parTransId="{0AF6626A-98CA-4F7B-8540-87E3C71D7783}" sibTransId="{7853F79A-F6CB-4E67-B13D-5FE3A92924D7}"/>
    <dgm:cxn modelId="{C14C3459-1202-4980-946D-18314DB00D9F}" type="presOf" srcId="{2F9F2F7A-70DC-438D-B921-F52FF68C7C8F}" destId="{9936E148-BBCE-48C2-B85A-F265FDE92304}" srcOrd="0" destOrd="3" presId="urn:microsoft.com/office/officeart/2005/8/layout/vList2#3"/>
    <dgm:cxn modelId="{F247E280-936D-4E70-8126-802FB9B4AA2D}" srcId="{132838C9-324B-4463-A73E-E393B87A54F9}" destId="{4C71A042-6817-455C-A405-2F8B77A4593D}" srcOrd="1" destOrd="0" parTransId="{DD58A5CD-B589-4AAD-8401-9744BB495253}" sibTransId="{9DFDA2F3-E3BA-4F0C-A652-D1B82AA710F5}"/>
    <dgm:cxn modelId="{2D334984-E488-4271-9703-A3E054F8DD8F}" srcId="{9C356CF2-79C3-490D-BFEB-B053178F2E06}" destId="{6D8E3354-0150-4178-8D73-459B70091B1D}" srcOrd="3" destOrd="0" parTransId="{A87A3EB1-B5A8-41AB-93A2-D44422CB08A5}" sibTransId="{233E812B-C41A-46DA-8405-C09CCE412D8C}"/>
    <dgm:cxn modelId="{E6F46C8B-31BB-4A3C-9333-1D4EBD06EC4A}" srcId="{95435F0D-91AC-4E2A-8F88-370036519F27}" destId="{BA41FE9A-0CCD-4A07-B825-5FFC4EEC0A22}" srcOrd="2" destOrd="0" parTransId="{EABBF91D-BEFF-486B-BB81-052D6F5D7609}" sibTransId="{BF63FE20-BE91-40BF-BE33-6357C5D39E72}"/>
    <dgm:cxn modelId="{4822508C-B59B-4441-874A-F3BC303B48D1}" srcId="{5A38E270-5E2A-4E18-A73C-75882A6EE019}" destId="{2F9F2F7A-70DC-438D-B921-F52FF68C7C8F}" srcOrd="3" destOrd="0" parTransId="{8E316B02-5811-4C30-BFB9-5DEE3D64A780}" sibTransId="{BB98D572-37B3-432D-A44C-05836E74459B}"/>
    <dgm:cxn modelId="{0880C290-96EF-4AAA-B2E3-732E4FF419F0}" type="presOf" srcId="{DBECF4F6-2E7C-41DD-9753-F0DD0C0280F2}" destId="{18FFCF32-5696-4A01-B35F-4ABE1B70793A}" srcOrd="0" destOrd="0" presId="urn:microsoft.com/office/officeart/2005/8/layout/vList2#3"/>
    <dgm:cxn modelId="{FAB0FB95-8AD9-4A10-AF07-CB67578FCAEA}" type="presOf" srcId="{725788AF-492F-4EEE-87BE-1406FE350BB5}" destId="{18FFCF32-5696-4A01-B35F-4ABE1B70793A}" srcOrd="0" destOrd="2" presId="urn:microsoft.com/office/officeart/2005/8/layout/vList2#3"/>
    <dgm:cxn modelId="{E3180F98-90D6-4DC9-A8BA-18FCFDFF5F05}" srcId="{9C356CF2-79C3-490D-BFEB-B053178F2E06}" destId="{2340C512-A19E-45F4-BCCE-9B91B382E7A2}" srcOrd="1" destOrd="0" parTransId="{E384F98B-F8CF-4E0F-B235-CD48080DD6C2}" sibTransId="{6846F9D7-57BD-46E7-8428-415358B14CB7}"/>
    <dgm:cxn modelId="{19046F9A-D899-42C0-82E1-BF0B4BD9B78C}" type="presOf" srcId="{8508AF17-B7D1-4083-909F-8E1F09503657}" destId="{2158C252-9DFE-481B-B82D-2C867CA2D24C}" srcOrd="0" destOrd="0" presId="urn:microsoft.com/office/officeart/2005/8/layout/vList2#3"/>
    <dgm:cxn modelId="{FA5AE29B-F727-4605-A893-1B550EFA69EC}" srcId="{B6B63A5A-2402-4036-8424-F5EF3E076B49}" destId="{5168ADF8-AD01-4213-8A3B-9488D7C70AE2}" srcOrd="1" destOrd="0" parTransId="{E80E5158-A8CA-4B04-9529-54C849409630}" sibTransId="{DBD8C60C-42B1-4686-A5B2-657E720BAEBA}"/>
    <dgm:cxn modelId="{002A4D9F-18BA-41C7-8F0A-9B1203501172}" type="presOf" srcId="{0C34AC76-81E9-4FB3-AEBA-A3B8F3F1744B}" destId="{9936E148-BBCE-48C2-B85A-F265FDE92304}" srcOrd="0" destOrd="1" presId="urn:microsoft.com/office/officeart/2005/8/layout/vList2#3"/>
    <dgm:cxn modelId="{0370F39F-2F86-4B30-AFD8-18484DB96346}" srcId="{6D8E3354-0150-4178-8D73-459B70091B1D}" destId="{5804BB17-6BF2-49BD-A41D-5C17384E7311}" srcOrd="0" destOrd="0" parTransId="{BAEFF61E-A3AD-4D4C-BA74-EB479E1C6FB7}" sibTransId="{6CABA9DE-383C-414C-ACD2-F68F141DE706}"/>
    <dgm:cxn modelId="{DC3DADAA-C584-4AFC-B5E0-25994F424E7C}" srcId="{5A38E270-5E2A-4E18-A73C-75882A6EE019}" destId="{162B21E9-9C4E-45C8-B65B-364FFEE27C84}" srcOrd="0" destOrd="0" parTransId="{0FFC2FE6-21ED-4274-8B98-8F93981136F4}" sibTransId="{1DDFF9AF-0401-4408-84C8-37DF432E0093}"/>
    <dgm:cxn modelId="{D09ABCB9-BD16-41F8-ABE8-B49622ADCF51}" srcId="{95435F0D-91AC-4E2A-8F88-370036519F27}" destId="{495AD6F0-CF67-4CD2-8A3A-B5B76727AF78}" srcOrd="3" destOrd="0" parTransId="{F2935EDC-48AB-4495-A11E-109EB7A8DB85}" sibTransId="{2170FAD5-B18A-451F-9979-09F9DF973F5E}"/>
    <dgm:cxn modelId="{7620F7BB-2B75-437C-AB40-57BBBFC03941}" srcId="{AE3CDCD0-8F21-41E8-9CED-50B776C75839}" destId="{DC368E09-DC4A-400A-BF1C-08F7A6501017}" srcOrd="1" destOrd="0" parTransId="{33A6420C-AF6B-4DEC-8249-5091E9BC2BA8}" sibTransId="{13C1EB96-7038-4538-8D16-7AB097457C4A}"/>
    <dgm:cxn modelId="{74D049C4-83C4-44DD-9A4C-FA2D9BF6AB6B}" type="presOf" srcId="{3124D084-EA9F-4C9B-AC87-4E711D4BFE90}" destId="{E9364159-4F9A-4348-997C-42209DA8E348}" srcOrd="0" destOrd="0" presId="urn:microsoft.com/office/officeart/2005/8/layout/vList2#3"/>
    <dgm:cxn modelId="{35D618C5-0E5C-4E5C-BD0F-5F37D8E1A15D}" type="presOf" srcId="{4C71A042-6817-455C-A405-2F8B77A4593D}" destId="{6CF82894-7D00-430E-A619-583A9DE8CA07}" srcOrd="0" destOrd="1" presId="urn:microsoft.com/office/officeart/2005/8/layout/vList2#3"/>
    <dgm:cxn modelId="{91B26DC7-7BC9-4521-8A23-1E2202CC3555}" type="presOf" srcId="{132838C9-324B-4463-A73E-E393B87A54F9}" destId="{FD773C7E-2DB4-4FCE-B64F-5953099AF49B}" srcOrd="0" destOrd="0" presId="urn:microsoft.com/office/officeart/2005/8/layout/vList2#3"/>
    <dgm:cxn modelId="{AE41C3C8-79BF-49B0-9EAE-9023666B6A96}" type="presOf" srcId="{6D8E3354-0150-4178-8D73-459B70091B1D}" destId="{18AC755E-5BF9-46B4-B1C5-DE6203708905}" srcOrd="0" destOrd="0" presId="urn:microsoft.com/office/officeart/2005/8/layout/vList2#3"/>
    <dgm:cxn modelId="{722F3CC9-3164-4486-8545-94F1028B3456}" type="presOf" srcId="{5168ADF8-AD01-4213-8A3B-9488D7C70AE2}" destId="{18FFCF32-5696-4A01-B35F-4ABE1B70793A}" srcOrd="0" destOrd="1" presId="urn:microsoft.com/office/officeart/2005/8/layout/vList2#3"/>
    <dgm:cxn modelId="{268360C9-4EA0-4D26-BC29-FF82AA5D6982}" srcId="{5A38E270-5E2A-4E18-A73C-75882A6EE019}" destId="{592C7666-B6FF-40F8-94F5-B4A514335038}" srcOrd="2" destOrd="0" parTransId="{2345E246-44DB-44F8-82D0-B7A9F2B53504}" sibTransId="{90ADC60C-20E7-42BE-9667-CF48D3E252DC}"/>
    <dgm:cxn modelId="{90D709D0-D5B6-412C-842E-6B26263B4DE6}" type="presOf" srcId="{592C7666-B6FF-40F8-94F5-B4A514335038}" destId="{9936E148-BBCE-48C2-B85A-F265FDE92304}" srcOrd="0" destOrd="2" presId="urn:microsoft.com/office/officeart/2005/8/layout/vList2#3"/>
    <dgm:cxn modelId="{4F7EB4DC-B688-4C72-842D-1C96E6B6C854}" type="presOf" srcId="{B6B63A5A-2402-4036-8424-F5EF3E076B49}" destId="{5DBC531D-9D9E-4AEE-825C-D4C514119278}" srcOrd="0" destOrd="0" presId="urn:microsoft.com/office/officeart/2005/8/layout/vList2#3"/>
    <dgm:cxn modelId="{00B2C0DC-CD53-4419-A8EE-1A73197F2FDD}" srcId="{9C356CF2-79C3-490D-BFEB-B053178F2E06}" destId="{5A38E270-5E2A-4E18-A73C-75882A6EE019}" srcOrd="5" destOrd="0" parTransId="{D44E5608-4AB5-4922-AA95-11E07913B518}" sibTransId="{F3E3A526-2BBE-4A38-9A0B-0C2B0D6FDA7C}"/>
    <dgm:cxn modelId="{9C5E02DD-BD44-48B4-B3F7-D5A1D7DB775B}" type="presOf" srcId="{95435F0D-91AC-4E2A-8F88-370036519F27}" destId="{B2D923A4-74A5-42B1-BFA2-973109D08C42}" srcOrd="0" destOrd="0" presId="urn:microsoft.com/office/officeart/2005/8/layout/vList2#3"/>
    <dgm:cxn modelId="{0BA13AEC-6BD1-4B45-8BAA-100146771B90}" srcId="{9C356CF2-79C3-490D-BFEB-B053178F2E06}" destId="{AE3CDCD0-8F21-41E8-9CED-50B776C75839}" srcOrd="6" destOrd="0" parTransId="{F66C666B-EF92-48C7-8C7D-9898C9FB2633}" sibTransId="{247C3D3B-9593-48DB-B05D-03BE62144026}"/>
    <dgm:cxn modelId="{82FFF0F0-A896-441A-90C5-FD252776739E}" type="presOf" srcId="{162B21E9-9C4E-45C8-B65B-364FFEE27C84}" destId="{9936E148-BBCE-48C2-B85A-F265FDE92304}" srcOrd="0" destOrd="0" presId="urn:microsoft.com/office/officeart/2005/8/layout/vList2#3"/>
    <dgm:cxn modelId="{D85971F3-034F-4788-92B7-EA72FB32BBE8}" srcId="{5A38E270-5E2A-4E18-A73C-75882A6EE019}" destId="{0C34AC76-81E9-4FB3-AEBA-A3B8F3F1744B}" srcOrd="1" destOrd="0" parTransId="{91471095-D390-4032-8EEE-C7829826EF87}" sibTransId="{8472E0F3-1D43-44EF-ACF1-130CD50F9BCD}"/>
    <dgm:cxn modelId="{AD8127F6-0B2D-48C4-BB02-2FA2B8A59355}" type="presOf" srcId="{AE3CDCD0-8F21-41E8-9CED-50B776C75839}" destId="{65EE5BBC-4C51-4663-B3DD-790481D96E09}" srcOrd="0" destOrd="0" presId="urn:microsoft.com/office/officeart/2005/8/layout/vList2#3"/>
    <dgm:cxn modelId="{277511FC-AEBA-4B77-BDFE-63A8C1846F84}" srcId="{B6B63A5A-2402-4036-8424-F5EF3E076B49}" destId="{DBECF4F6-2E7C-41DD-9753-F0DD0C0280F2}" srcOrd="0" destOrd="0" parTransId="{9FC7E726-E013-4607-AF01-84A8A5FDD033}" sibTransId="{03863BD4-C665-4AF2-A19A-40386E1DA01C}"/>
    <dgm:cxn modelId="{D3333D30-EAB7-42B0-93AB-CBAE6B4295AE}" type="presParOf" srcId="{29EA46AF-486F-4A2C-BFED-6752AEE3483A}" destId="{5DBC531D-9D9E-4AEE-825C-D4C514119278}" srcOrd="0" destOrd="0" presId="urn:microsoft.com/office/officeart/2005/8/layout/vList2#3"/>
    <dgm:cxn modelId="{868DEFE7-E098-48E3-98AD-1AA9C0CBC8EA}" type="presParOf" srcId="{29EA46AF-486F-4A2C-BFED-6752AEE3483A}" destId="{18FFCF32-5696-4A01-B35F-4ABE1B70793A}" srcOrd="1" destOrd="0" presId="urn:microsoft.com/office/officeart/2005/8/layout/vList2#3"/>
    <dgm:cxn modelId="{C6E1DABB-F70B-45FC-BA1C-859B5F797A77}" type="presParOf" srcId="{29EA46AF-486F-4A2C-BFED-6752AEE3483A}" destId="{AE3683E1-5E9A-4794-B34F-683791609AA2}" srcOrd="2" destOrd="0" presId="urn:microsoft.com/office/officeart/2005/8/layout/vList2#3"/>
    <dgm:cxn modelId="{68E5B8EE-D4D1-42A9-8E69-1D0FA14C74B2}" type="presParOf" srcId="{29EA46AF-486F-4A2C-BFED-6752AEE3483A}" destId="{7B6B2C22-561B-4CC5-A99F-989ACA4D088A}" srcOrd="3" destOrd="0" presId="urn:microsoft.com/office/officeart/2005/8/layout/vList2#3"/>
    <dgm:cxn modelId="{AF4E1938-978F-45F7-838D-D7CF266CAC7B}" type="presParOf" srcId="{29EA46AF-486F-4A2C-BFED-6752AEE3483A}" destId="{FD773C7E-2DB4-4FCE-B64F-5953099AF49B}" srcOrd="4" destOrd="0" presId="urn:microsoft.com/office/officeart/2005/8/layout/vList2#3"/>
    <dgm:cxn modelId="{F9F1D3A4-8339-4ACB-8972-8781F3EEAFB9}" type="presParOf" srcId="{29EA46AF-486F-4A2C-BFED-6752AEE3483A}" destId="{6CF82894-7D00-430E-A619-583A9DE8CA07}" srcOrd="5" destOrd="0" presId="urn:microsoft.com/office/officeart/2005/8/layout/vList2#3"/>
    <dgm:cxn modelId="{2E405DE2-2FB4-418B-AB92-2F5D76A5A0B9}" type="presParOf" srcId="{29EA46AF-486F-4A2C-BFED-6752AEE3483A}" destId="{18AC755E-5BF9-46B4-B1C5-DE6203708905}" srcOrd="6" destOrd="0" presId="urn:microsoft.com/office/officeart/2005/8/layout/vList2#3"/>
    <dgm:cxn modelId="{CD1B4721-C2D1-4CA5-9C8F-06961D0A915B}" type="presParOf" srcId="{29EA46AF-486F-4A2C-BFED-6752AEE3483A}" destId="{FC1D46BC-BB44-417B-A542-29BF85EB857F}" srcOrd="7" destOrd="0" presId="urn:microsoft.com/office/officeart/2005/8/layout/vList2#3"/>
    <dgm:cxn modelId="{06A9D7E9-EF60-49BB-9BFF-32A0095C671C}" type="presParOf" srcId="{29EA46AF-486F-4A2C-BFED-6752AEE3483A}" destId="{B2D923A4-74A5-42B1-BFA2-973109D08C42}" srcOrd="8" destOrd="0" presId="urn:microsoft.com/office/officeart/2005/8/layout/vList2#3"/>
    <dgm:cxn modelId="{9C915D62-2657-4154-918C-C241CEE1AB18}" type="presParOf" srcId="{29EA46AF-486F-4A2C-BFED-6752AEE3483A}" destId="{2158C252-9DFE-481B-B82D-2C867CA2D24C}" srcOrd="9" destOrd="0" presId="urn:microsoft.com/office/officeart/2005/8/layout/vList2#3"/>
    <dgm:cxn modelId="{C0CCF0B3-78A3-448D-B005-2460AFE738CB}" type="presParOf" srcId="{29EA46AF-486F-4A2C-BFED-6752AEE3483A}" destId="{035C313C-358C-4173-9CEA-E7029AE5B74C}" srcOrd="10" destOrd="0" presId="urn:microsoft.com/office/officeart/2005/8/layout/vList2#3"/>
    <dgm:cxn modelId="{ADF3B01A-161A-4E4F-B628-A8CC54F9F54C}" type="presParOf" srcId="{29EA46AF-486F-4A2C-BFED-6752AEE3483A}" destId="{9936E148-BBCE-48C2-B85A-F265FDE92304}" srcOrd="11" destOrd="0" presId="urn:microsoft.com/office/officeart/2005/8/layout/vList2#3"/>
    <dgm:cxn modelId="{E61ECE06-25A1-40D9-99E5-398818D10AA9}" type="presParOf" srcId="{29EA46AF-486F-4A2C-BFED-6752AEE3483A}" destId="{65EE5BBC-4C51-4663-B3DD-790481D96E09}" srcOrd="12" destOrd="0" presId="urn:microsoft.com/office/officeart/2005/8/layout/vList2#3"/>
    <dgm:cxn modelId="{1E309D80-B7E4-48B7-BD31-919AFC512900}" type="presParOf" srcId="{29EA46AF-486F-4A2C-BFED-6752AEE3483A}" destId="{E9364159-4F9A-4348-997C-42209DA8E348}" srcOrd="13" destOrd="0" presId="urn:microsoft.com/office/officeart/2005/8/layout/v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B9239-5C32-4AE6-A352-0ECFB4B641BE}">
      <dsp:nvSpPr>
        <dsp:cNvPr id="0" name=""/>
        <dsp:cNvSpPr/>
      </dsp:nvSpPr>
      <dsp:spPr bwMode="white">
        <a:xfrm>
          <a:off x="0" y="71362"/>
          <a:ext cx="10856768"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D" sz="2200" b="1" kern="1200" dirty="0" err="1"/>
            <a:t>Pelengkap</a:t>
          </a:r>
          <a:r>
            <a:rPr lang="en-ID" sz="2200" b="1" kern="1200" dirty="0"/>
            <a:t> (Complementary) (</a:t>
          </a:r>
          <a:r>
            <a:rPr lang="en-ID" sz="2200" b="1" kern="1200" dirty="0" err="1"/>
            <a:t>Pelayanan</a:t>
          </a:r>
          <a:r>
            <a:rPr lang="en-ID" sz="2200" b="1" kern="1200" dirty="0"/>
            <a:t> dan </a:t>
          </a:r>
          <a:r>
            <a:rPr lang="en-ID" sz="2200" b="1" kern="1200" dirty="0" err="1"/>
            <a:t>Biaya</a:t>
          </a:r>
          <a:r>
            <a:rPr lang="en-ID" sz="2200" b="1" kern="1200" dirty="0"/>
            <a:t>)</a:t>
          </a:r>
        </a:p>
      </dsp:txBody>
      <dsp:txXfrm>
        <a:off x="25759" y="97121"/>
        <a:ext cx="10805250" cy="476152"/>
      </dsp:txXfrm>
    </dsp:sp>
    <dsp:sp modelId="{46B766B8-55CD-48B3-A557-1F70E89799FF}">
      <dsp:nvSpPr>
        <dsp:cNvPr id="0" name=""/>
        <dsp:cNvSpPr/>
      </dsp:nvSpPr>
      <dsp:spPr bwMode="white">
        <a:xfrm>
          <a:off x="0" y="599033"/>
          <a:ext cx="10856768"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702"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ID" sz="1700" kern="1200" dirty="0"/>
            <a:t>PHI yang </a:t>
          </a:r>
          <a:r>
            <a:rPr lang="en-ID" sz="1700" kern="1200" dirty="0" err="1"/>
            <a:t>menutupi</a:t>
          </a:r>
          <a:r>
            <a:rPr lang="en-ID" sz="1700" kern="1200" dirty="0"/>
            <a:t> </a:t>
          </a:r>
          <a:r>
            <a:rPr lang="en-ID" sz="1700" kern="1200" dirty="0" err="1"/>
            <a:t>biaya</a:t>
          </a:r>
          <a:r>
            <a:rPr lang="en-ID" sz="1700" kern="1200" dirty="0"/>
            <a:t> yang </a:t>
          </a:r>
          <a:r>
            <a:rPr lang="en-ID" sz="1700" kern="1200" dirty="0" err="1"/>
            <a:t>tidak</a:t>
          </a:r>
          <a:r>
            <a:rPr lang="en-ID" sz="1700" kern="1200" dirty="0"/>
            <a:t> </a:t>
          </a:r>
          <a:r>
            <a:rPr lang="en-ID" sz="1700" kern="1200" dirty="0" err="1"/>
            <a:t>sepenuhnya</a:t>
          </a:r>
          <a:r>
            <a:rPr lang="en-ID" sz="1700" kern="1200" dirty="0"/>
            <a:t> </a:t>
          </a:r>
          <a:r>
            <a:rPr lang="en-ID" sz="1700" kern="1200" dirty="0" err="1"/>
            <a:t>ditanggung</a:t>
          </a:r>
          <a:r>
            <a:rPr lang="en-ID" sz="1700" kern="1200" dirty="0"/>
            <a:t> oleh </a:t>
          </a:r>
          <a:r>
            <a:rPr lang="en-ID" sz="1700" kern="1200" dirty="0" err="1"/>
            <a:t>asuransi</a:t>
          </a:r>
          <a:r>
            <a:rPr lang="en-ID" sz="1700" kern="1200" dirty="0"/>
            <a:t> </a:t>
          </a:r>
          <a:r>
            <a:rPr lang="en-ID" sz="1700" kern="1200" dirty="0" err="1"/>
            <a:t>kesehatan</a:t>
          </a:r>
          <a:r>
            <a:rPr lang="en-ID" sz="1700" kern="1200" dirty="0"/>
            <a:t> </a:t>
          </a:r>
          <a:r>
            <a:rPr lang="en-ID" sz="1700" kern="1200" dirty="0" err="1"/>
            <a:t>sosial</a:t>
          </a:r>
          <a:r>
            <a:rPr lang="en-ID" sz="1700" kern="1200" dirty="0"/>
            <a:t>, </a:t>
          </a:r>
          <a:r>
            <a:rPr lang="en-ID" sz="1700" kern="1200" dirty="0" err="1"/>
            <a:t>seperti</a:t>
          </a:r>
          <a:r>
            <a:rPr lang="en-ID" sz="1700" kern="1200" dirty="0"/>
            <a:t> </a:t>
          </a:r>
          <a:r>
            <a:rPr lang="en-ID" sz="1700" kern="1200" dirty="0" err="1"/>
            <a:t>pembayaran</a:t>
          </a:r>
          <a:r>
            <a:rPr lang="en-ID" sz="1700" kern="1200" dirty="0"/>
            <a:t> </a:t>
          </a:r>
          <a:r>
            <a:rPr lang="en-ID" sz="1700" kern="1200" dirty="0" err="1"/>
            <a:t>bersama</a:t>
          </a:r>
          <a:r>
            <a:rPr lang="en-ID" sz="1700" kern="1200" dirty="0"/>
            <a:t> (co-payments), </a:t>
          </a:r>
          <a:r>
            <a:rPr lang="en-ID" sz="1700" kern="1200" dirty="0" err="1"/>
            <a:t>layanan</a:t>
          </a:r>
          <a:r>
            <a:rPr lang="en-ID" sz="1700" kern="1200" dirty="0"/>
            <a:t> </a:t>
          </a:r>
          <a:r>
            <a:rPr lang="en-ID" sz="1700" kern="1200" dirty="0" err="1"/>
            <a:t>gigi</a:t>
          </a:r>
          <a:r>
            <a:rPr lang="en-ID" sz="1700" kern="1200" dirty="0"/>
            <a:t>, </a:t>
          </a:r>
          <a:r>
            <a:rPr lang="en-ID" sz="1700" kern="1200" dirty="0" err="1"/>
            <a:t>atau</a:t>
          </a:r>
          <a:r>
            <a:rPr lang="en-ID" sz="1700" kern="1200" dirty="0"/>
            <a:t> </a:t>
          </a:r>
          <a:r>
            <a:rPr lang="en-ID" sz="1700" kern="1200" dirty="0" err="1"/>
            <a:t>perawatan</a:t>
          </a:r>
          <a:r>
            <a:rPr lang="en-ID" sz="1700" kern="1200" dirty="0"/>
            <a:t> </a:t>
          </a:r>
          <a:r>
            <a:rPr lang="en-ID" sz="1700" kern="1200" dirty="0" err="1"/>
            <a:t>optik</a:t>
          </a:r>
          <a:r>
            <a:rPr lang="en-ID" sz="1700" kern="1200" dirty="0"/>
            <a:t>. </a:t>
          </a:r>
          <a:r>
            <a:rPr lang="en-ID" sz="1700" kern="1200" dirty="0" err="1"/>
            <a:t>Contohnya</a:t>
          </a:r>
          <a:r>
            <a:rPr lang="en-ID" sz="1700" kern="1200" dirty="0"/>
            <a:t>, di </a:t>
          </a:r>
          <a:r>
            <a:rPr lang="en-ID" sz="1700" kern="1200" dirty="0" err="1"/>
            <a:t>Prancis</a:t>
          </a:r>
          <a:r>
            <a:rPr lang="en-ID" sz="1700" kern="1200" dirty="0"/>
            <a:t>, PHI </a:t>
          </a:r>
          <a:r>
            <a:rPr lang="en-ID" sz="1700" kern="1200" dirty="0" err="1"/>
            <a:t>komplementer</a:t>
          </a:r>
          <a:r>
            <a:rPr lang="en-ID" sz="1700" kern="1200" dirty="0"/>
            <a:t> </a:t>
          </a:r>
          <a:r>
            <a:rPr lang="en-ID" sz="1700" kern="1200" dirty="0" err="1"/>
            <a:t>menutupi</a:t>
          </a:r>
          <a:r>
            <a:rPr lang="en-ID" sz="1700" kern="1200" dirty="0"/>
            <a:t> copayments dan </a:t>
          </a:r>
          <a:r>
            <a:rPr lang="en-ID" sz="1700" kern="1200" dirty="0" err="1"/>
            <a:t>layanan</a:t>
          </a:r>
          <a:r>
            <a:rPr lang="en-ID" sz="1700" kern="1200" dirty="0"/>
            <a:t> </a:t>
          </a:r>
          <a:r>
            <a:rPr lang="en-ID" sz="1700" kern="1200" dirty="0" err="1"/>
            <a:t>tambahan</a:t>
          </a:r>
          <a:r>
            <a:rPr lang="en-ID" sz="1700" kern="1200" dirty="0"/>
            <a:t> yang </a:t>
          </a:r>
          <a:r>
            <a:rPr lang="en-ID" sz="1700" kern="1200" dirty="0" err="1"/>
            <a:t>tidak</a:t>
          </a:r>
          <a:r>
            <a:rPr lang="en-ID" sz="1700" kern="1200" dirty="0"/>
            <a:t> </a:t>
          </a:r>
          <a:r>
            <a:rPr lang="en-ID" sz="1700" kern="1200" dirty="0" err="1"/>
            <a:t>dicakup</a:t>
          </a:r>
          <a:r>
            <a:rPr lang="en-ID" sz="1700" kern="1200" dirty="0"/>
            <a:t> oleh </a:t>
          </a:r>
          <a:r>
            <a:rPr lang="en-ID" sz="1700" kern="1200" dirty="0" err="1"/>
            <a:t>asuransi</a:t>
          </a:r>
          <a:r>
            <a:rPr lang="en-ID" sz="1700" kern="1200" dirty="0"/>
            <a:t> </a:t>
          </a:r>
          <a:r>
            <a:rPr lang="en-ID" sz="1700" kern="1200" dirty="0" err="1"/>
            <a:t>publik</a:t>
          </a:r>
          <a:r>
            <a:rPr lang="en-ID" sz="1700" kern="1200" dirty="0"/>
            <a:t>.</a:t>
          </a:r>
        </a:p>
      </dsp:txBody>
      <dsp:txXfrm>
        <a:off x="0" y="599033"/>
        <a:ext cx="10856768" cy="774180"/>
      </dsp:txXfrm>
    </dsp:sp>
    <dsp:sp modelId="{8A21735E-CC54-49AC-B0D3-DFE25CF50837}">
      <dsp:nvSpPr>
        <dsp:cNvPr id="0" name=""/>
        <dsp:cNvSpPr/>
      </dsp:nvSpPr>
      <dsp:spPr bwMode="white">
        <a:xfrm>
          <a:off x="0" y="1373213"/>
          <a:ext cx="10856768"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D" sz="2200" b="1" kern="1200" dirty="0" err="1"/>
            <a:t>Tambahan</a:t>
          </a:r>
          <a:r>
            <a:rPr lang="en-ID" sz="2200" b="1" kern="1200" dirty="0"/>
            <a:t> (Supplementary)</a:t>
          </a:r>
        </a:p>
      </dsp:txBody>
      <dsp:txXfrm>
        <a:off x="25759" y="1398972"/>
        <a:ext cx="10805250" cy="476152"/>
      </dsp:txXfrm>
    </dsp:sp>
    <dsp:sp modelId="{3886A657-94FE-4E25-9E2C-953172F60E6E}">
      <dsp:nvSpPr>
        <dsp:cNvPr id="0" name=""/>
        <dsp:cNvSpPr/>
      </dsp:nvSpPr>
      <dsp:spPr bwMode="white">
        <a:xfrm>
          <a:off x="0" y="1900883"/>
          <a:ext cx="10856768"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702"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ID" sz="1700" kern="1200" dirty="0"/>
            <a:t>PHI yang </a:t>
          </a:r>
          <a:r>
            <a:rPr lang="en-ID" sz="1700" kern="1200" dirty="0" err="1"/>
            <a:t>menyediakan</a:t>
          </a:r>
          <a:r>
            <a:rPr lang="en-ID" sz="1700" kern="1200" dirty="0"/>
            <a:t> </a:t>
          </a:r>
          <a:r>
            <a:rPr lang="en-ID" sz="1700" kern="1200" dirty="0" err="1"/>
            <a:t>akses</a:t>
          </a:r>
          <a:r>
            <a:rPr lang="en-ID" sz="1700" kern="1200" dirty="0"/>
            <a:t> </a:t>
          </a:r>
          <a:r>
            <a:rPr lang="en-ID" sz="1700" kern="1200" dirty="0" err="1"/>
            <a:t>ke</a:t>
          </a:r>
          <a:r>
            <a:rPr lang="en-ID" sz="1700" kern="1200" dirty="0"/>
            <a:t> </a:t>
          </a:r>
          <a:r>
            <a:rPr lang="en-ID" sz="1700" kern="1200" dirty="0" err="1"/>
            <a:t>layanan</a:t>
          </a:r>
          <a:r>
            <a:rPr lang="en-ID" sz="1700" kern="1200" dirty="0"/>
            <a:t> yang </a:t>
          </a:r>
          <a:r>
            <a:rPr lang="en-ID" sz="1700" kern="1200" dirty="0" err="1"/>
            <a:t>sudah</a:t>
          </a:r>
          <a:r>
            <a:rPr lang="en-ID" sz="1700" kern="1200" dirty="0"/>
            <a:t> </a:t>
          </a:r>
          <a:r>
            <a:rPr lang="en-ID" sz="1700" kern="1200" dirty="0" err="1"/>
            <a:t>tersedia</a:t>
          </a:r>
          <a:r>
            <a:rPr lang="en-ID" sz="1700" kern="1200" dirty="0"/>
            <a:t> </a:t>
          </a:r>
          <a:r>
            <a:rPr lang="en-ID" sz="1700" kern="1200" dirty="0" err="1"/>
            <a:t>dalam</a:t>
          </a:r>
          <a:r>
            <a:rPr lang="en-ID" sz="1700" kern="1200" dirty="0"/>
            <a:t> </a:t>
          </a:r>
          <a:r>
            <a:rPr lang="en-ID" sz="1700" kern="1200" dirty="0" err="1"/>
            <a:t>skema</a:t>
          </a:r>
          <a:r>
            <a:rPr lang="en-ID" sz="1700" kern="1200" dirty="0"/>
            <a:t> </a:t>
          </a:r>
          <a:r>
            <a:rPr lang="en-ID" sz="1700" kern="1200" dirty="0" err="1"/>
            <a:t>publik</a:t>
          </a:r>
          <a:r>
            <a:rPr lang="en-ID" sz="1700" kern="1200" dirty="0"/>
            <a:t> </a:t>
          </a:r>
          <a:r>
            <a:rPr lang="en-ID" sz="1700" kern="1200" dirty="0" err="1"/>
            <a:t>tetapi</a:t>
          </a:r>
          <a:r>
            <a:rPr lang="en-ID" sz="1700" kern="1200" dirty="0"/>
            <a:t> </a:t>
          </a:r>
          <a:r>
            <a:rPr lang="en-ID" sz="1700" kern="1200" dirty="0" err="1"/>
            <a:t>dengan</a:t>
          </a:r>
          <a:r>
            <a:rPr lang="en-ID" sz="1700" kern="1200" dirty="0"/>
            <a:t> </a:t>
          </a:r>
          <a:r>
            <a:rPr lang="en-ID" sz="1700" kern="1200" dirty="0" err="1"/>
            <a:t>manfaat</a:t>
          </a:r>
          <a:r>
            <a:rPr lang="en-ID" sz="1700" kern="1200" dirty="0"/>
            <a:t> </a:t>
          </a:r>
          <a:r>
            <a:rPr lang="en-ID" sz="1700" kern="1200" dirty="0" err="1"/>
            <a:t>tambahan</a:t>
          </a:r>
          <a:r>
            <a:rPr lang="en-ID" sz="1700" kern="1200" dirty="0"/>
            <a:t>, </a:t>
          </a:r>
          <a:r>
            <a:rPr lang="en-ID" sz="1700" kern="1200" dirty="0" err="1"/>
            <a:t>seperti</a:t>
          </a:r>
          <a:r>
            <a:rPr lang="en-ID" sz="1700" kern="1200" dirty="0"/>
            <a:t> </a:t>
          </a:r>
          <a:r>
            <a:rPr lang="en-ID" sz="1700" kern="1200" dirty="0" err="1"/>
            <a:t>akses</a:t>
          </a:r>
          <a:r>
            <a:rPr lang="en-ID" sz="1700" kern="1200" dirty="0"/>
            <a:t> </a:t>
          </a:r>
          <a:r>
            <a:rPr lang="en-ID" sz="1700" kern="1200" dirty="0" err="1"/>
            <a:t>lebih</a:t>
          </a:r>
          <a:r>
            <a:rPr lang="en-ID" sz="1700" kern="1200" dirty="0"/>
            <a:t> </a:t>
          </a:r>
          <a:r>
            <a:rPr lang="en-ID" sz="1700" kern="1200" dirty="0" err="1"/>
            <a:t>cepat</a:t>
          </a:r>
          <a:r>
            <a:rPr lang="en-ID" sz="1700" kern="1200" dirty="0"/>
            <a:t> </a:t>
          </a:r>
          <a:r>
            <a:rPr lang="en-ID" sz="1700" kern="1200" dirty="0" err="1"/>
            <a:t>atau</a:t>
          </a:r>
          <a:r>
            <a:rPr lang="en-ID" sz="1700" kern="1200" dirty="0"/>
            <a:t> </a:t>
          </a:r>
          <a:r>
            <a:rPr lang="en-ID" sz="1700" kern="1200" dirty="0" err="1"/>
            <a:t>pilihan</a:t>
          </a:r>
          <a:r>
            <a:rPr lang="en-ID" sz="1700" kern="1200" dirty="0"/>
            <a:t> </a:t>
          </a:r>
          <a:r>
            <a:rPr lang="en-ID" sz="1700" kern="1200" dirty="0" err="1"/>
            <a:t>penyedia</a:t>
          </a:r>
          <a:r>
            <a:rPr lang="en-ID" sz="1700" kern="1200" dirty="0"/>
            <a:t> </a:t>
          </a:r>
          <a:r>
            <a:rPr lang="en-ID" sz="1700" kern="1200" dirty="0" err="1"/>
            <a:t>layanan</a:t>
          </a:r>
          <a:r>
            <a:rPr lang="en-ID" sz="1700" kern="1200" dirty="0"/>
            <a:t> yang </a:t>
          </a:r>
          <a:r>
            <a:rPr lang="en-ID" sz="1700" kern="1200" dirty="0" err="1"/>
            <a:t>lebih</a:t>
          </a:r>
          <a:r>
            <a:rPr lang="en-ID" sz="1700" kern="1200" dirty="0"/>
            <a:t> </a:t>
          </a:r>
          <a:r>
            <a:rPr lang="en-ID" sz="1700" kern="1200" dirty="0" err="1"/>
            <a:t>luas</a:t>
          </a:r>
          <a:r>
            <a:rPr lang="en-ID" sz="1700" kern="1200" dirty="0"/>
            <a:t>. </a:t>
          </a:r>
          <a:r>
            <a:rPr lang="en-ID" sz="1700" kern="1200" dirty="0" err="1"/>
            <a:t>Misalnya</a:t>
          </a:r>
          <a:r>
            <a:rPr lang="en-ID" sz="1700" kern="1200" dirty="0"/>
            <a:t>, di </a:t>
          </a:r>
          <a:r>
            <a:rPr lang="en-ID" sz="1700" kern="1200" dirty="0" err="1"/>
            <a:t>Inggris</a:t>
          </a:r>
          <a:r>
            <a:rPr lang="en-ID" sz="1700" kern="1200" dirty="0"/>
            <a:t>, PHI </a:t>
          </a:r>
          <a:r>
            <a:rPr lang="en-ID" sz="1700" kern="1200" dirty="0" err="1"/>
            <a:t>suplementer</a:t>
          </a:r>
          <a:r>
            <a:rPr lang="en-ID" sz="1700" kern="1200" dirty="0"/>
            <a:t> </a:t>
          </a:r>
          <a:r>
            <a:rPr lang="en-ID" sz="1700" kern="1200" dirty="0" err="1"/>
            <a:t>memberikan</a:t>
          </a:r>
          <a:r>
            <a:rPr lang="en-ID" sz="1700" kern="1200" dirty="0"/>
            <a:t> </a:t>
          </a:r>
          <a:r>
            <a:rPr lang="en-ID" sz="1700" kern="1200" dirty="0" err="1"/>
            <a:t>akses</a:t>
          </a:r>
          <a:r>
            <a:rPr lang="en-ID" sz="1700" kern="1200" dirty="0"/>
            <a:t> </a:t>
          </a:r>
          <a:r>
            <a:rPr lang="en-ID" sz="1700" kern="1200" dirty="0" err="1"/>
            <a:t>lebih</a:t>
          </a:r>
          <a:r>
            <a:rPr lang="en-ID" sz="1700" kern="1200" dirty="0"/>
            <a:t> </a:t>
          </a:r>
          <a:r>
            <a:rPr lang="en-ID" sz="1700" kern="1200" dirty="0" err="1"/>
            <a:t>cepat</a:t>
          </a:r>
          <a:r>
            <a:rPr lang="en-ID" sz="1700" kern="1200" dirty="0"/>
            <a:t> </a:t>
          </a:r>
          <a:r>
            <a:rPr lang="en-ID" sz="1700" kern="1200" dirty="0" err="1"/>
            <a:t>ke</a:t>
          </a:r>
          <a:r>
            <a:rPr lang="en-ID" sz="1700" kern="1200" dirty="0"/>
            <a:t> </a:t>
          </a:r>
          <a:r>
            <a:rPr lang="en-ID" sz="1700" kern="1200" dirty="0" err="1"/>
            <a:t>layanan</a:t>
          </a:r>
          <a:r>
            <a:rPr lang="en-ID" sz="1700" kern="1200" dirty="0"/>
            <a:t> yang </a:t>
          </a:r>
          <a:r>
            <a:rPr lang="en-ID" sz="1700" kern="1200" dirty="0" err="1"/>
            <a:t>sudah</a:t>
          </a:r>
          <a:r>
            <a:rPr lang="en-ID" sz="1700" kern="1200" dirty="0"/>
            <a:t> </a:t>
          </a:r>
          <a:r>
            <a:rPr lang="en-ID" sz="1700" kern="1200" dirty="0" err="1"/>
            <a:t>disediakan</a:t>
          </a:r>
          <a:r>
            <a:rPr lang="en-ID" sz="1700" kern="1200" dirty="0"/>
            <a:t> oleh National Health Service (NHS). </a:t>
          </a:r>
        </a:p>
      </dsp:txBody>
      <dsp:txXfrm>
        <a:off x="0" y="1900883"/>
        <a:ext cx="10856768" cy="774180"/>
      </dsp:txXfrm>
    </dsp:sp>
    <dsp:sp modelId="{00907484-D350-4654-9EB0-FDCF21AC4371}">
      <dsp:nvSpPr>
        <dsp:cNvPr id="0" name=""/>
        <dsp:cNvSpPr/>
      </dsp:nvSpPr>
      <dsp:spPr bwMode="white">
        <a:xfrm>
          <a:off x="0" y="2675063"/>
          <a:ext cx="10856768"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D" sz="2200" b="1" kern="1200" dirty="0" err="1"/>
            <a:t>Pengganti</a:t>
          </a:r>
          <a:r>
            <a:rPr lang="en-ID" sz="2200" b="1" kern="1200" dirty="0"/>
            <a:t> (Substitutive)</a:t>
          </a:r>
        </a:p>
      </dsp:txBody>
      <dsp:txXfrm>
        <a:off x="25759" y="2700822"/>
        <a:ext cx="10805250" cy="476152"/>
      </dsp:txXfrm>
    </dsp:sp>
    <dsp:sp modelId="{7B99CE60-FCD5-4903-AED8-FB34F8422EFB}">
      <dsp:nvSpPr>
        <dsp:cNvPr id="0" name=""/>
        <dsp:cNvSpPr/>
      </dsp:nvSpPr>
      <dsp:spPr bwMode="white">
        <a:xfrm>
          <a:off x="0" y="3202733"/>
          <a:ext cx="10856768"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702"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ID" sz="1700" kern="1200" dirty="0"/>
            <a:t>PHI yang </a:t>
          </a:r>
          <a:r>
            <a:rPr lang="en-ID" sz="1700" kern="1200" dirty="0" err="1"/>
            <a:t>menggantikan</a:t>
          </a:r>
          <a:r>
            <a:rPr lang="en-ID" sz="1700" kern="1200" dirty="0"/>
            <a:t> </a:t>
          </a:r>
          <a:r>
            <a:rPr lang="en-ID" sz="1700" kern="1200" dirty="0" err="1"/>
            <a:t>asuransi</a:t>
          </a:r>
          <a:r>
            <a:rPr lang="en-ID" sz="1700" kern="1200" dirty="0"/>
            <a:t> </a:t>
          </a:r>
          <a:r>
            <a:rPr lang="en-ID" sz="1700" kern="1200" dirty="0" err="1"/>
            <a:t>kesehatan</a:t>
          </a:r>
          <a:r>
            <a:rPr lang="en-ID" sz="1700" kern="1200" dirty="0"/>
            <a:t> </a:t>
          </a:r>
          <a:r>
            <a:rPr lang="en-ID" sz="1700" kern="1200" dirty="0" err="1"/>
            <a:t>publik</a:t>
          </a:r>
          <a:r>
            <a:rPr lang="en-ID" sz="1700" kern="1200" dirty="0"/>
            <a:t> </a:t>
          </a:r>
          <a:r>
            <a:rPr lang="en-ID" sz="1700" kern="1200" dirty="0" err="1"/>
            <a:t>bagi</a:t>
          </a:r>
          <a:r>
            <a:rPr lang="en-ID" sz="1700" kern="1200" dirty="0"/>
            <a:t> </a:t>
          </a:r>
          <a:r>
            <a:rPr lang="en-ID" sz="1700" kern="1200" dirty="0" err="1"/>
            <a:t>individu</a:t>
          </a:r>
          <a:r>
            <a:rPr lang="en-ID" sz="1700" kern="1200" dirty="0"/>
            <a:t> yang </a:t>
          </a:r>
          <a:r>
            <a:rPr lang="en-ID" sz="1700" kern="1200" dirty="0" err="1"/>
            <a:t>tidak</a:t>
          </a:r>
          <a:r>
            <a:rPr lang="en-ID" sz="1700" kern="1200" dirty="0"/>
            <a:t> </a:t>
          </a:r>
          <a:r>
            <a:rPr lang="en-ID" sz="1700" kern="1200" dirty="0" err="1"/>
            <a:t>tercakup</a:t>
          </a:r>
          <a:r>
            <a:rPr lang="en-ID" sz="1700" kern="1200" dirty="0"/>
            <a:t> </a:t>
          </a:r>
          <a:r>
            <a:rPr lang="en-ID" sz="1700" kern="1200" dirty="0" err="1"/>
            <a:t>atau</a:t>
          </a:r>
          <a:r>
            <a:rPr lang="en-ID" sz="1700" kern="1200" dirty="0"/>
            <a:t> </a:t>
          </a:r>
          <a:r>
            <a:rPr lang="en-ID" sz="1700" kern="1200" dirty="0" err="1"/>
            <a:t>memilih</a:t>
          </a:r>
          <a:r>
            <a:rPr lang="en-ID" sz="1700" kern="1200" dirty="0"/>
            <a:t> </a:t>
          </a:r>
          <a:r>
            <a:rPr lang="en-ID" sz="1700" kern="1200" dirty="0" err="1"/>
            <a:t>keluar</a:t>
          </a:r>
          <a:r>
            <a:rPr lang="en-ID" sz="1700" kern="1200" dirty="0"/>
            <a:t> </a:t>
          </a:r>
          <a:r>
            <a:rPr lang="en-ID" sz="1700" kern="1200" dirty="0" err="1"/>
            <a:t>dari</a:t>
          </a:r>
          <a:r>
            <a:rPr lang="en-ID" sz="1700" kern="1200" dirty="0"/>
            <a:t> </a:t>
          </a:r>
          <a:r>
            <a:rPr lang="en-ID" sz="1700" kern="1200" dirty="0" err="1"/>
            <a:t>skema</a:t>
          </a:r>
          <a:r>
            <a:rPr lang="en-ID" sz="1700" kern="1200" dirty="0"/>
            <a:t> </a:t>
          </a:r>
          <a:r>
            <a:rPr lang="en-ID" sz="1700" kern="1200" dirty="0" err="1"/>
            <a:t>publik</a:t>
          </a:r>
          <a:r>
            <a:rPr lang="en-ID" sz="1700" kern="1200" dirty="0"/>
            <a:t>. </a:t>
          </a:r>
          <a:r>
            <a:rPr lang="en-ID" sz="1700" kern="1200" dirty="0" err="1"/>
            <a:t>Misalnya</a:t>
          </a:r>
          <a:r>
            <a:rPr lang="en-ID" sz="1700" kern="1200" dirty="0"/>
            <a:t>, di Jerman, </a:t>
          </a:r>
          <a:r>
            <a:rPr lang="en-ID" sz="1700" kern="1200" dirty="0" err="1"/>
            <a:t>individu</a:t>
          </a:r>
          <a:r>
            <a:rPr lang="en-ID" sz="1700" kern="1200" dirty="0"/>
            <a:t> </a:t>
          </a:r>
          <a:r>
            <a:rPr lang="en-ID" sz="1700" kern="1200" dirty="0" err="1"/>
            <a:t>dengan</a:t>
          </a:r>
          <a:r>
            <a:rPr lang="en-ID" sz="1700" kern="1200" dirty="0"/>
            <a:t> </a:t>
          </a:r>
          <a:r>
            <a:rPr lang="en-ID" sz="1700" kern="1200" dirty="0" err="1"/>
            <a:t>pendapatan</a:t>
          </a:r>
          <a:r>
            <a:rPr lang="en-ID" sz="1700" kern="1200" dirty="0"/>
            <a:t> di </a:t>
          </a:r>
          <a:r>
            <a:rPr lang="en-ID" sz="1700" kern="1200" dirty="0" err="1"/>
            <a:t>atas</a:t>
          </a:r>
          <a:r>
            <a:rPr lang="en-ID" sz="1700" kern="1200" dirty="0"/>
            <a:t> </a:t>
          </a:r>
          <a:r>
            <a:rPr lang="en-ID" sz="1700" kern="1200" dirty="0" err="1"/>
            <a:t>ambang</a:t>
          </a:r>
          <a:r>
            <a:rPr lang="en-ID" sz="1700" kern="1200" dirty="0"/>
            <a:t> </a:t>
          </a:r>
          <a:r>
            <a:rPr lang="en-ID" sz="1700" kern="1200" dirty="0" err="1"/>
            <a:t>tertentu</a:t>
          </a:r>
          <a:r>
            <a:rPr lang="en-ID" sz="1700" kern="1200" dirty="0"/>
            <a:t> </a:t>
          </a:r>
          <a:r>
            <a:rPr lang="en-ID" sz="1700" kern="1200" dirty="0" err="1"/>
            <a:t>dapat</a:t>
          </a:r>
          <a:r>
            <a:rPr lang="en-ID" sz="1700" kern="1200" dirty="0"/>
            <a:t> </a:t>
          </a:r>
          <a:r>
            <a:rPr lang="en-ID" sz="1700" kern="1200" dirty="0" err="1"/>
            <a:t>memilih</a:t>
          </a:r>
          <a:r>
            <a:rPr lang="en-ID" sz="1700" kern="1200" dirty="0"/>
            <a:t> PHI </a:t>
          </a:r>
          <a:r>
            <a:rPr lang="en-ID" sz="1700" kern="1200" dirty="0" err="1"/>
            <a:t>sebagai</a:t>
          </a:r>
          <a:r>
            <a:rPr lang="en-ID" sz="1700" kern="1200" dirty="0"/>
            <a:t> </a:t>
          </a:r>
          <a:r>
            <a:rPr lang="en-ID" sz="1700" kern="1200" dirty="0" err="1"/>
            <a:t>pengganti</a:t>
          </a:r>
          <a:r>
            <a:rPr lang="en-ID" sz="1700" kern="1200" dirty="0"/>
            <a:t> </a:t>
          </a:r>
          <a:r>
            <a:rPr lang="en-ID" sz="1700" kern="1200" dirty="0" err="1"/>
            <a:t>asuransi</a:t>
          </a:r>
          <a:r>
            <a:rPr lang="en-ID" sz="1700" kern="1200" dirty="0"/>
            <a:t> </a:t>
          </a:r>
          <a:r>
            <a:rPr lang="en-ID" sz="1700" kern="1200" dirty="0" err="1"/>
            <a:t>kesehatan</a:t>
          </a:r>
          <a:r>
            <a:rPr lang="en-ID" sz="1700" kern="1200" dirty="0"/>
            <a:t> </a:t>
          </a:r>
          <a:r>
            <a:rPr lang="en-ID" sz="1700" kern="1200" dirty="0" err="1"/>
            <a:t>sosial</a:t>
          </a:r>
          <a:r>
            <a:rPr lang="en-ID" sz="1700" kern="1200" dirty="0"/>
            <a:t>.</a:t>
          </a:r>
        </a:p>
      </dsp:txBody>
      <dsp:txXfrm>
        <a:off x="0" y="3202733"/>
        <a:ext cx="10856768" cy="774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D3E7-36F9-4B3A-AC0F-C417DC57C2E0}">
      <dsp:nvSpPr>
        <dsp:cNvPr id="0" name=""/>
        <dsp:cNvSpPr/>
      </dsp:nvSpPr>
      <dsp:spPr bwMode="white">
        <a:xfrm>
          <a:off x="0" y="94246"/>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Keterlambatan Deteksi Kanker dan Penyakit Kronis lain karena penundaan selama pandemi Covid-19</a:t>
          </a:r>
          <a:endParaRPr lang="en-ID" sz="1500" kern="1200" dirty="0"/>
        </a:p>
      </dsp:txBody>
      <dsp:txXfrm>
        <a:off x="17563" y="111809"/>
        <a:ext cx="10416422" cy="324648"/>
      </dsp:txXfrm>
    </dsp:sp>
    <dsp:sp modelId="{40EACDDC-49C0-47E9-9BA2-CA1E95E9397C}">
      <dsp:nvSpPr>
        <dsp:cNvPr id="0" name=""/>
        <dsp:cNvSpPr/>
      </dsp:nvSpPr>
      <dsp:spPr bwMode="white">
        <a:xfrm>
          <a:off x="0" y="454021"/>
          <a:ext cx="10451548" cy="380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a:t>Banyak </a:t>
          </a:r>
          <a:r>
            <a:rPr lang="en-ID" sz="1200" kern="1200" dirty="0" err="1"/>
            <a:t>pasien</a:t>
          </a:r>
          <a:r>
            <a:rPr lang="en-ID" sz="1200" kern="1200" dirty="0"/>
            <a:t> </a:t>
          </a:r>
          <a:r>
            <a:rPr lang="en-ID" sz="1200" kern="1200" dirty="0" err="1"/>
            <a:t>tidak</a:t>
          </a:r>
          <a:r>
            <a:rPr lang="en-ID" sz="1200" kern="1200" dirty="0"/>
            <a:t> </a:t>
          </a:r>
          <a:r>
            <a:rPr lang="en-ID" sz="1200" kern="1200" dirty="0" err="1"/>
            <a:t>menjalani</a:t>
          </a:r>
          <a:r>
            <a:rPr lang="en-ID" sz="1200" kern="1200" dirty="0"/>
            <a:t> </a:t>
          </a:r>
          <a:r>
            <a:rPr lang="en-ID" sz="1200" kern="1200" dirty="0" err="1"/>
            <a:t>pemeriksaan</a:t>
          </a:r>
          <a:r>
            <a:rPr lang="en-ID" sz="1200" kern="1200" dirty="0"/>
            <a:t> </a:t>
          </a:r>
          <a:r>
            <a:rPr lang="en-ID" sz="1200" kern="1200" dirty="0" err="1"/>
            <a:t>selama</a:t>
          </a:r>
          <a:r>
            <a:rPr lang="en-ID" sz="1200" kern="1200" dirty="0"/>
            <a:t> </a:t>
          </a:r>
          <a:r>
            <a:rPr lang="en-ID" sz="1200" kern="1200" dirty="0" err="1"/>
            <a:t>pandemi</a:t>
          </a:r>
          <a:r>
            <a:rPr lang="en-ID" sz="1200" kern="1200" dirty="0"/>
            <a:t>, </a:t>
          </a:r>
          <a:r>
            <a:rPr lang="en-ID" sz="1200" kern="1200" dirty="0" err="1"/>
            <a:t>menyebabkan</a:t>
          </a:r>
          <a:r>
            <a:rPr lang="en-ID" sz="1200" kern="1200" dirty="0"/>
            <a:t> diagnosis </a:t>
          </a:r>
          <a:r>
            <a:rPr lang="en-ID" sz="1200" kern="1200" dirty="0" err="1"/>
            <a:t>kanker</a:t>
          </a:r>
          <a:r>
            <a:rPr lang="en-ID" sz="1200" kern="1200" dirty="0"/>
            <a:t> </a:t>
          </a:r>
          <a:r>
            <a:rPr lang="en-ID" sz="1200" kern="1200" dirty="0" err="1"/>
            <a:t>terjadi</a:t>
          </a:r>
          <a:r>
            <a:rPr lang="en-ID" sz="1200" kern="1200" dirty="0"/>
            <a:t> pada stadium </a:t>
          </a:r>
          <a:r>
            <a:rPr lang="en-ID" sz="1200" kern="1200" dirty="0" err="1"/>
            <a:t>lanjut</a:t>
          </a:r>
          <a:r>
            <a:rPr lang="en-ID" sz="1200" kern="1200" dirty="0"/>
            <a:t> yang </a:t>
          </a:r>
          <a:r>
            <a:rPr lang="en-ID" sz="1200" kern="1200" dirty="0" err="1"/>
            <a:t>memerlukan</a:t>
          </a:r>
          <a:r>
            <a:rPr lang="en-ID" sz="1200" kern="1200" dirty="0"/>
            <a:t> </a:t>
          </a:r>
          <a:r>
            <a:rPr lang="en-ID" sz="1200" kern="1200" dirty="0" err="1"/>
            <a:t>perawatan</a:t>
          </a:r>
          <a:r>
            <a:rPr lang="en-ID" sz="1200" kern="1200" dirty="0"/>
            <a:t> </a:t>
          </a:r>
          <a:r>
            <a:rPr lang="en-ID" sz="1200" kern="1200" dirty="0" err="1"/>
            <a:t>lebih</a:t>
          </a:r>
          <a:r>
            <a:rPr lang="en-ID" sz="1200" kern="1200" dirty="0"/>
            <a:t> </a:t>
          </a:r>
          <a:r>
            <a:rPr lang="en-ID" sz="1200" kern="1200" dirty="0" err="1"/>
            <a:t>kompleks</a:t>
          </a:r>
          <a:r>
            <a:rPr lang="en-ID" sz="1200" kern="1200" dirty="0"/>
            <a:t> dan mahal.</a:t>
          </a:r>
        </a:p>
      </dsp:txBody>
      <dsp:txXfrm>
        <a:off x="0" y="454021"/>
        <a:ext cx="10451548" cy="380362"/>
      </dsp:txXfrm>
    </dsp:sp>
    <dsp:sp modelId="{7637CF1E-64DE-46AD-B7BB-E899294DDCF2}">
      <dsp:nvSpPr>
        <dsp:cNvPr id="0" name=""/>
        <dsp:cNvSpPr/>
      </dsp:nvSpPr>
      <dsp:spPr bwMode="white">
        <a:xfrm>
          <a:off x="0" y="834384"/>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1" kern="1200" dirty="0" err="1"/>
            <a:t>Teknologi</a:t>
          </a:r>
          <a:r>
            <a:rPr lang="en-ID" sz="1500" b="1" kern="1200" dirty="0"/>
            <a:t> </a:t>
          </a:r>
          <a:r>
            <a:rPr lang="en-ID" sz="1500" b="1" kern="1200" dirty="0" err="1"/>
            <a:t>Medis</a:t>
          </a:r>
          <a:r>
            <a:rPr lang="en-ID" sz="1500" b="1" kern="1200" dirty="0"/>
            <a:t> Baru</a:t>
          </a:r>
          <a:endParaRPr lang="en-ID" sz="1500" kern="1200" dirty="0"/>
        </a:p>
      </dsp:txBody>
      <dsp:txXfrm>
        <a:off x="17563" y="851947"/>
        <a:ext cx="10416422" cy="324648"/>
      </dsp:txXfrm>
    </dsp:sp>
    <dsp:sp modelId="{A23D916F-ED6A-49A6-A289-A8EFB7A6C8FB}">
      <dsp:nvSpPr>
        <dsp:cNvPr id="0" name=""/>
        <dsp:cNvSpPr/>
      </dsp:nvSpPr>
      <dsp:spPr bwMode="white">
        <a:xfrm>
          <a:off x="0" y="1194158"/>
          <a:ext cx="10451548" cy="380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err="1"/>
            <a:t>Inovasi</a:t>
          </a:r>
          <a:r>
            <a:rPr lang="en-ID" sz="1200" kern="1200" dirty="0"/>
            <a:t> </a:t>
          </a:r>
          <a:r>
            <a:rPr lang="en-ID" sz="1200" kern="1200" dirty="0" err="1"/>
            <a:t>seperti</a:t>
          </a:r>
          <a:r>
            <a:rPr lang="en-ID" sz="1200" kern="1200" dirty="0"/>
            <a:t> AI </a:t>
          </a:r>
          <a:r>
            <a:rPr lang="en-ID" sz="1200" kern="1200" dirty="0" err="1"/>
            <a:t>untuk</a:t>
          </a:r>
          <a:r>
            <a:rPr lang="en-ID" sz="1200" kern="1200" dirty="0"/>
            <a:t> diagnosis dan </a:t>
          </a:r>
          <a:r>
            <a:rPr lang="en-ID" sz="1200" kern="1200" dirty="0" err="1"/>
            <a:t>terapi</a:t>
          </a:r>
          <a:r>
            <a:rPr lang="en-ID" sz="1200" kern="1200" dirty="0"/>
            <a:t> gen </a:t>
          </a:r>
          <a:r>
            <a:rPr lang="en-ID" sz="1200" kern="1200" dirty="0" err="1"/>
            <a:t>meningkatkan</a:t>
          </a:r>
          <a:r>
            <a:rPr lang="en-ID" sz="1200" kern="1200" dirty="0"/>
            <a:t> </a:t>
          </a:r>
          <a:r>
            <a:rPr lang="en-ID" sz="1200" kern="1200" dirty="0" err="1"/>
            <a:t>biaya</a:t>
          </a:r>
          <a:r>
            <a:rPr lang="en-ID" sz="1200" kern="1200" dirty="0"/>
            <a:t> </a:t>
          </a:r>
          <a:r>
            <a:rPr lang="en-ID" sz="1200" kern="1200" dirty="0" err="1"/>
            <a:t>karena</a:t>
          </a:r>
          <a:r>
            <a:rPr lang="en-ID" sz="1200" kern="1200" dirty="0"/>
            <a:t> </a:t>
          </a:r>
          <a:r>
            <a:rPr lang="en-ID" sz="1200" kern="1200" dirty="0" err="1"/>
            <a:t>investasi</a:t>
          </a:r>
          <a:r>
            <a:rPr lang="en-ID" sz="1200" kern="1200" dirty="0"/>
            <a:t> </a:t>
          </a:r>
          <a:r>
            <a:rPr lang="en-ID" sz="1200" kern="1200" dirty="0" err="1"/>
            <a:t>tinggi</a:t>
          </a:r>
          <a:r>
            <a:rPr lang="en-ID" sz="1200" kern="1200" dirty="0"/>
            <a:t> dan </a:t>
          </a:r>
          <a:r>
            <a:rPr lang="en-ID" sz="1200" kern="1200" dirty="0" err="1"/>
            <a:t>biaya</a:t>
          </a:r>
          <a:r>
            <a:rPr lang="en-ID" sz="1200" kern="1200" dirty="0"/>
            <a:t> </a:t>
          </a:r>
          <a:r>
            <a:rPr lang="en-ID" sz="1200" kern="1200" dirty="0" err="1"/>
            <a:t>operasional</a:t>
          </a:r>
          <a:r>
            <a:rPr lang="en-ID" sz="1200" kern="1200" dirty="0"/>
            <a:t> yang mahal, </a:t>
          </a:r>
          <a:r>
            <a:rPr lang="en-ID" sz="1200" kern="1200" dirty="0" err="1"/>
            <a:t>terutama</a:t>
          </a:r>
          <a:r>
            <a:rPr lang="en-ID" sz="1200" kern="1200" dirty="0"/>
            <a:t> di </a:t>
          </a:r>
          <a:r>
            <a:rPr lang="en-ID" sz="1200" kern="1200" dirty="0" err="1"/>
            <a:t>kawasan</a:t>
          </a:r>
          <a:r>
            <a:rPr lang="en-ID" sz="1200" kern="1200" dirty="0"/>
            <a:t> Asia </a:t>
          </a:r>
          <a:r>
            <a:rPr lang="en-ID" sz="1200" kern="1200" dirty="0" err="1"/>
            <a:t>Pasifik</a:t>
          </a:r>
          <a:r>
            <a:rPr lang="en-ID" sz="1200" kern="1200" dirty="0"/>
            <a:t>.</a:t>
          </a:r>
        </a:p>
      </dsp:txBody>
      <dsp:txXfrm>
        <a:off x="0" y="1194158"/>
        <a:ext cx="10451548" cy="380362"/>
      </dsp:txXfrm>
    </dsp:sp>
    <dsp:sp modelId="{D9033876-2AF6-441D-88EE-0C502195F5F0}">
      <dsp:nvSpPr>
        <dsp:cNvPr id="0" name=""/>
        <dsp:cNvSpPr/>
      </dsp:nvSpPr>
      <dsp:spPr bwMode="white">
        <a:xfrm>
          <a:off x="0" y="1574521"/>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Overuse of Care (</a:t>
          </a:r>
          <a:r>
            <a:rPr lang="en-US" sz="1500" b="1" kern="1200" dirty="0" err="1"/>
            <a:t>Penggunaan</a:t>
          </a:r>
          <a:r>
            <a:rPr lang="en-US" sz="1500" b="1" kern="1200" dirty="0"/>
            <a:t> </a:t>
          </a:r>
          <a:r>
            <a:rPr lang="en-US" sz="1500" b="1" kern="1200" dirty="0" err="1"/>
            <a:t>Pelayanan</a:t>
          </a:r>
          <a:r>
            <a:rPr lang="en-US" sz="1500" b="1" kern="1200" dirty="0"/>
            <a:t> </a:t>
          </a:r>
          <a:r>
            <a:rPr lang="en-US" sz="1500" b="1" kern="1200" dirty="0" err="1"/>
            <a:t>Berlebihan</a:t>
          </a:r>
          <a:r>
            <a:rPr lang="en-US" sz="1500" b="1" kern="1200" dirty="0"/>
            <a:t>)</a:t>
          </a:r>
          <a:endParaRPr lang="en-US" sz="1500" kern="1200" dirty="0"/>
        </a:p>
      </dsp:txBody>
      <dsp:txXfrm>
        <a:off x="17563" y="1592084"/>
        <a:ext cx="10416422" cy="324648"/>
      </dsp:txXfrm>
    </dsp:sp>
    <dsp:sp modelId="{C672E0FF-D059-4DA1-AE86-B7D29D3E3673}">
      <dsp:nvSpPr>
        <dsp:cNvPr id="0" name=""/>
        <dsp:cNvSpPr/>
      </dsp:nvSpPr>
      <dsp:spPr bwMode="white">
        <a:xfrm>
          <a:off x="0" y="1934296"/>
          <a:ext cx="1045154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err="1"/>
            <a:t>Rekomendasi</a:t>
          </a:r>
          <a:r>
            <a:rPr lang="en-ID" sz="1200" kern="1200" dirty="0"/>
            <a:t> </a:t>
          </a:r>
          <a:r>
            <a:rPr lang="en-ID" sz="1200" kern="1200" dirty="0" err="1"/>
            <a:t>layanan</a:t>
          </a:r>
          <a:r>
            <a:rPr lang="en-ID" sz="1200" kern="1200" dirty="0"/>
            <a:t> </a:t>
          </a:r>
          <a:r>
            <a:rPr lang="en-ID" sz="1200" kern="1200" dirty="0" err="1"/>
            <a:t>medis</a:t>
          </a:r>
          <a:r>
            <a:rPr lang="en-ID" sz="1200" kern="1200" dirty="0"/>
            <a:t> yang </a:t>
          </a:r>
          <a:r>
            <a:rPr lang="en-ID" sz="1200" kern="1200" dirty="0" err="1"/>
            <a:t>berlebihan</a:t>
          </a:r>
          <a:r>
            <a:rPr lang="en-ID" sz="1200" kern="1200" dirty="0"/>
            <a:t> oleh </a:t>
          </a:r>
          <a:r>
            <a:rPr lang="en-ID" sz="1200" kern="1200" dirty="0" err="1"/>
            <a:t>penyedia</a:t>
          </a:r>
          <a:r>
            <a:rPr lang="en-ID" sz="1200" kern="1200" dirty="0"/>
            <a:t> </a:t>
          </a:r>
          <a:r>
            <a:rPr lang="en-ID" sz="1200" kern="1200" dirty="0" err="1"/>
            <a:t>layanan</a:t>
          </a:r>
          <a:r>
            <a:rPr lang="en-ID" sz="1200" kern="1200" dirty="0"/>
            <a:t>, </a:t>
          </a:r>
          <a:r>
            <a:rPr lang="en-ID" sz="1200" kern="1200" dirty="0" err="1"/>
            <a:t>terutama</a:t>
          </a:r>
          <a:r>
            <a:rPr lang="en-ID" sz="1200" kern="1200" dirty="0"/>
            <a:t> di </a:t>
          </a:r>
          <a:r>
            <a:rPr lang="en-ID" sz="1200" kern="1200" dirty="0" err="1"/>
            <a:t>sistem</a:t>
          </a:r>
          <a:r>
            <a:rPr lang="en-ID" sz="1200" kern="1200" dirty="0"/>
            <a:t> yang </a:t>
          </a:r>
          <a:r>
            <a:rPr lang="en-ID" sz="1200" kern="1200" dirty="0" err="1"/>
            <a:t>kelebihan</a:t>
          </a:r>
          <a:r>
            <a:rPr lang="en-ID" sz="1200" kern="1200" dirty="0"/>
            <a:t> </a:t>
          </a:r>
          <a:r>
            <a:rPr lang="en-ID" sz="1200" kern="1200" dirty="0" err="1"/>
            <a:t>beban</a:t>
          </a:r>
          <a:r>
            <a:rPr lang="en-ID" sz="1200" kern="1200" dirty="0"/>
            <a:t>, </a:t>
          </a:r>
          <a:r>
            <a:rPr lang="en-ID" sz="1200" kern="1200" dirty="0" err="1"/>
            <a:t>menaikkan</a:t>
          </a:r>
          <a:r>
            <a:rPr lang="en-ID" sz="1200" kern="1200" dirty="0"/>
            <a:t> </a:t>
          </a:r>
          <a:r>
            <a:rPr lang="en-ID" sz="1200" kern="1200" dirty="0" err="1"/>
            <a:t>biaya</a:t>
          </a:r>
          <a:r>
            <a:rPr lang="en-ID" sz="1200" kern="1200" dirty="0"/>
            <a:t> per </a:t>
          </a:r>
          <a:r>
            <a:rPr lang="en-ID" sz="1200" kern="1200" dirty="0" err="1"/>
            <a:t>pasien</a:t>
          </a:r>
          <a:r>
            <a:rPr lang="en-ID" sz="1200" kern="1200" dirty="0"/>
            <a:t>.</a:t>
          </a:r>
        </a:p>
      </dsp:txBody>
      <dsp:txXfrm>
        <a:off x="0" y="1934296"/>
        <a:ext cx="10451548" cy="248400"/>
      </dsp:txXfrm>
    </dsp:sp>
    <dsp:sp modelId="{9B2BF26D-B535-4622-9A47-F71C68CC0BCA}">
      <dsp:nvSpPr>
        <dsp:cNvPr id="0" name=""/>
        <dsp:cNvSpPr/>
      </dsp:nvSpPr>
      <dsp:spPr bwMode="white">
        <a:xfrm>
          <a:off x="0" y="2182696"/>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1" kern="1200" dirty="0" err="1"/>
            <a:t>Eksklusi</a:t>
          </a:r>
          <a:r>
            <a:rPr lang="en-ID" sz="1500" b="1" kern="1200" dirty="0"/>
            <a:t> </a:t>
          </a:r>
          <a:r>
            <a:rPr lang="en-ID" sz="1500" b="1" kern="1200" dirty="0" err="1"/>
            <a:t>dalam</a:t>
          </a:r>
          <a:r>
            <a:rPr lang="en-ID" sz="1500" b="1" kern="1200" dirty="0"/>
            <a:t> Program </a:t>
          </a:r>
          <a:r>
            <a:rPr lang="en-ID" sz="1500" b="1" kern="1200" dirty="0" err="1"/>
            <a:t>Asuransi</a:t>
          </a:r>
          <a:endParaRPr lang="en-ID" sz="1500" kern="1200" dirty="0"/>
        </a:p>
      </dsp:txBody>
      <dsp:txXfrm>
        <a:off x="17563" y="2200259"/>
        <a:ext cx="10416422" cy="324648"/>
      </dsp:txXfrm>
    </dsp:sp>
    <dsp:sp modelId="{C52C7FCC-1529-4ACB-9F2A-C7482B82C181}">
      <dsp:nvSpPr>
        <dsp:cNvPr id="0" name=""/>
        <dsp:cNvSpPr/>
      </dsp:nvSpPr>
      <dsp:spPr bwMode="white">
        <a:xfrm>
          <a:off x="0" y="2542471"/>
          <a:ext cx="10451548" cy="380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a:t>Tidak </a:t>
          </a:r>
          <a:r>
            <a:rPr lang="en-ID" sz="1200" kern="1200" dirty="0" err="1"/>
            <a:t>semua</a:t>
          </a:r>
          <a:r>
            <a:rPr lang="en-ID" sz="1200" kern="1200" dirty="0"/>
            <a:t> </a:t>
          </a:r>
          <a:r>
            <a:rPr lang="en-ID" sz="1200" kern="1200" dirty="0" err="1"/>
            <a:t>kondisi</a:t>
          </a:r>
          <a:r>
            <a:rPr lang="en-ID" sz="1200" kern="1200" dirty="0"/>
            <a:t> </a:t>
          </a:r>
          <a:r>
            <a:rPr lang="en-ID" sz="1200" kern="1200" dirty="0" err="1"/>
            <a:t>ditanggung</a:t>
          </a:r>
          <a:r>
            <a:rPr lang="en-ID" sz="1200" kern="1200" dirty="0"/>
            <a:t> oleh </a:t>
          </a:r>
          <a:r>
            <a:rPr lang="en-ID" sz="1200" kern="1200" dirty="0" err="1"/>
            <a:t>asuransi</a:t>
          </a:r>
          <a:r>
            <a:rPr lang="en-ID" sz="1200" kern="1200" dirty="0"/>
            <a:t>, </a:t>
          </a:r>
          <a:r>
            <a:rPr lang="en-ID" sz="1200" kern="1200" dirty="0" err="1"/>
            <a:t>seperti</a:t>
          </a:r>
          <a:r>
            <a:rPr lang="en-ID" sz="1200" kern="1200" dirty="0"/>
            <a:t> </a:t>
          </a:r>
          <a:r>
            <a:rPr lang="en-ID" sz="1200" kern="1200" dirty="0" err="1"/>
            <a:t>pengobatan</a:t>
          </a:r>
          <a:r>
            <a:rPr lang="en-ID" sz="1200" kern="1200" dirty="0"/>
            <a:t> HIV/AIDS, </a:t>
          </a:r>
          <a:r>
            <a:rPr lang="en-ID" sz="1200" kern="1200" dirty="0" err="1"/>
            <a:t>kesuburan</a:t>
          </a:r>
          <a:r>
            <a:rPr lang="en-ID" sz="1200" kern="1200" dirty="0"/>
            <a:t>, dan </a:t>
          </a:r>
          <a:r>
            <a:rPr lang="en-ID" sz="1200" kern="1200" dirty="0" err="1"/>
            <a:t>perawatan</a:t>
          </a:r>
          <a:r>
            <a:rPr lang="en-ID" sz="1200" kern="1200" dirty="0"/>
            <a:t> </a:t>
          </a:r>
          <a:r>
            <a:rPr lang="en-ID" sz="1200" kern="1200" dirty="0" err="1"/>
            <a:t>afirmasi</a:t>
          </a:r>
          <a:r>
            <a:rPr lang="en-ID" sz="1200" kern="1200" dirty="0"/>
            <a:t> gender, yang </a:t>
          </a:r>
          <a:r>
            <a:rPr lang="en-ID" sz="1200" kern="1200" dirty="0" err="1"/>
            <a:t>menyebabkan</a:t>
          </a:r>
          <a:r>
            <a:rPr lang="en-ID" sz="1200" kern="1200" dirty="0"/>
            <a:t> </a:t>
          </a:r>
          <a:r>
            <a:rPr lang="en-ID" sz="1200" kern="1200" dirty="0" err="1"/>
            <a:t>akses</a:t>
          </a:r>
          <a:r>
            <a:rPr lang="en-ID" sz="1200" kern="1200" dirty="0"/>
            <a:t> </a:t>
          </a:r>
          <a:r>
            <a:rPr lang="en-ID" sz="1200" kern="1200" dirty="0" err="1"/>
            <a:t>tidak</a:t>
          </a:r>
          <a:r>
            <a:rPr lang="en-ID" sz="1200" kern="1200" dirty="0"/>
            <a:t> </a:t>
          </a:r>
          <a:r>
            <a:rPr lang="en-ID" sz="1200" kern="1200" dirty="0" err="1"/>
            <a:t>merata</a:t>
          </a:r>
          <a:r>
            <a:rPr lang="en-ID" sz="1200" kern="1200" dirty="0"/>
            <a:t> dan </a:t>
          </a:r>
          <a:r>
            <a:rPr lang="en-ID" sz="1200" kern="1200" dirty="0" err="1"/>
            <a:t>berdampak</a:t>
          </a:r>
          <a:r>
            <a:rPr lang="en-ID" sz="1200" kern="1200" dirty="0"/>
            <a:t> pada </a:t>
          </a:r>
          <a:r>
            <a:rPr lang="en-ID" sz="1200" kern="1200" dirty="0" err="1"/>
            <a:t>biaya</a:t>
          </a:r>
          <a:r>
            <a:rPr lang="en-ID" sz="1200" kern="1200" dirty="0"/>
            <a:t> </a:t>
          </a:r>
          <a:r>
            <a:rPr lang="en-ID" sz="1200" kern="1200" dirty="0" err="1"/>
            <a:t>kesehatan</a:t>
          </a:r>
          <a:r>
            <a:rPr lang="en-ID" sz="1200" kern="1200" dirty="0"/>
            <a:t> </a:t>
          </a:r>
          <a:r>
            <a:rPr lang="en-ID" sz="1200" kern="1200" dirty="0" err="1"/>
            <a:t>jangka</a:t>
          </a:r>
          <a:r>
            <a:rPr lang="en-ID" sz="1200" kern="1200" dirty="0"/>
            <a:t> </a:t>
          </a:r>
          <a:r>
            <a:rPr lang="en-ID" sz="1200" kern="1200" dirty="0" err="1"/>
            <a:t>panjang</a:t>
          </a:r>
          <a:r>
            <a:rPr lang="en-ID" sz="1200" kern="1200" dirty="0"/>
            <a:t>.</a:t>
          </a:r>
        </a:p>
      </dsp:txBody>
      <dsp:txXfrm>
        <a:off x="0" y="2542471"/>
        <a:ext cx="10451548" cy="380362"/>
      </dsp:txXfrm>
    </dsp:sp>
    <dsp:sp modelId="{E9A85246-26BB-4083-B737-FF0EEAD1997B}">
      <dsp:nvSpPr>
        <dsp:cNvPr id="0" name=""/>
        <dsp:cNvSpPr/>
      </dsp:nvSpPr>
      <dsp:spPr bwMode="white">
        <a:xfrm>
          <a:off x="0" y="2922833"/>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1" kern="1200" dirty="0" err="1"/>
            <a:t>Penurunan</a:t>
          </a:r>
          <a:r>
            <a:rPr lang="en-ID" sz="1500" b="1" kern="1200" dirty="0"/>
            <a:t> </a:t>
          </a:r>
          <a:r>
            <a:rPr lang="en-ID" sz="1500" b="1" kern="1200" dirty="0" err="1"/>
            <a:t>Kualitas</a:t>
          </a:r>
          <a:r>
            <a:rPr lang="en-ID" sz="1500" b="1" kern="1200" dirty="0"/>
            <a:t> dan </a:t>
          </a:r>
          <a:r>
            <a:rPr lang="en-ID" sz="1500" b="1" kern="1200" dirty="0" err="1"/>
            <a:t>Pendanaan</a:t>
          </a:r>
          <a:r>
            <a:rPr lang="en-ID" sz="1500" b="1" kern="1200" dirty="0"/>
            <a:t> </a:t>
          </a:r>
          <a:r>
            <a:rPr lang="en-ID" sz="1500" b="1" kern="1200" dirty="0" err="1"/>
            <a:t>Sistem</a:t>
          </a:r>
          <a:r>
            <a:rPr lang="en-ID" sz="1500" b="1" kern="1200" dirty="0"/>
            <a:t> Kesehatan Publik</a:t>
          </a:r>
          <a:endParaRPr lang="en-ID" sz="1500" kern="1200" dirty="0"/>
        </a:p>
      </dsp:txBody>
      <dsp:txXfrm>
        <a:off x="17563" y="2940396"/>
        <a:ext cx="10416422" cy="324648"/>
      </dsp:txXfrm>
    </dsp:sp>
    <dsp:sp modelId="{A03886A8-A088-489C-A354-BDEB2734D4E9}">
      <dsp:nvSpPr>
        <dsp:cNvPr id="0" name=""/>
        <dsp:cNvSpPr/>
      </dsp:nvSpPr>
      <dsp:spPr bwMode="white">
        <a:xfrm>
          <a:off x="0" y="3282608"/>
          <a:ext cx="10451548" cy="380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err="1"/>
            <a:t>Sistem</a:t>
          </a:r>
          <a:r>
            <a:rPr lang="en-ID" sz="1200" kern="1200" dirty="0"/>
            <a:t> </a:t>
          </a:r>
          <a:r>
            <a:rPr lang="en-ID" sz="1200" kern="1200" dirty="0" err="1"/>
            <a:t>kesehatan</a:t>
          </a:r>
          <a:r>
            <a:rPr lang="en-ID" sz="1200" kern="1200" dirty="0"/>
            <a:t> </a:t>
          </a:r>
          <a:r>
            <a:rPr lang="en-ID" sz="1200" kern="1200" dirty="0" err="1"/>
            <a:t>publik</a:t>
          </a:r>
          <a:r>
            <a:rPr lang="en-ID" sz="1200" kern="1200" dirty="0"/>
            <a:t> </a:t>
          </a:r>
          <a:r>
            <a:rPr lang="en-ID" sz="1200" kern="1200" dirty="0" err="1"/>
            <a:t>melemah</a:t>
          </a:r>
          <a:r>
            <a:rPr lang="en-ID" sz="1200" kern="1200" dirty="0"/>
            <a:t> </a:t>
          </a:r>
          <a:r>
            <a:rPr lang="en-ID" sz="1200" kern="1200" dirty="0" err="1"/>
            <a:t>akibat</a:t>
          </a:r>
          <a:r>
            <a:rPr lang="en-ID" sz="1200" kern="1200" dirty="0"/>
            <a:t> </a:t>
          </a:r>
          <a:r>
            <a:rPr lang="en-ID" sz="1200" kern="1200" dirty="0" err="1"/>
            <a:t>konflik</a:t>
          </a:r>
          <a:r>
            <a:rPr lang="en-ID" sz="1200" kern="1200" dirty="0"/>
            <a:t> </a:t>
          </a:r>
          <a:r>
            <a:rPr lang="en-ID" sz="1200" kern="1200" dirty="0" err="1"/>
            <a:t>geopolitik</a:t>
          </a:r>
          <a:r>
            <a:rPr lang="en-ID" sz="1200" kern="1200" dirty="0"/>
            <a:t>, </a:t>
          </a:r>
          <a:r>
            <a:rPr lang="en-ID" sz="1200" kern="1200" dirty="0" err="1"/>
            <a:t>inflasi</a:t>
          </a:r>
          <a:r>
            <a:rPr lang="en-ID" sz="1200" kern="1200" dirty="0"/>
            <a:t>, dan backlog </a:t>
          </a:r>
          <a:r>
            <a:rPr lang="en-ID" sz="1200" kern="1200" dirty="0" err="1"/>
            <a:t>pasca-pandemi</a:t>
          </a:r>
          <a:r>
            <a:rPr lang="en-ID" sz="1200" kern="1200" dirty="0"/>
            <a:t>, </a:t>
          </a:r>
          <a:r>
            <a:rPr lang="en-ID" sz="1200" kern="1200" dirty="0" err="1"/>
            <a:t>mendorong</a:t>
          </a:r>
          <a:r>
            <a:rPr lang="en-ID" sz="1200" kern="1200" dirty="0"/>
            <a:t> </a:t>
          </a:r>
          <a:r>
            <a:rPr lang="en-ID" sz="1200" kern="1200" dirty="0" err="1"/>
            <a:t>lonjakan</a:t>
          </a:r>
          <a:r>
            <a:rPr lang="en-ID" sz="1200" kern="1200" dirty="0"/>
            <a:t> </a:t>
          </a:r>
          <a:r>
            <a:rPr lang="en-ID" sz="1200" kern="1200" dirty="0" err="1"/>
            <a:t>permintaan</a:t>
          </a:r>
          <a:r>
            <a:rPr lang="en-ID" sz="1200" kern="1200" dirty="0"/>
            <a:t> </a:t>
          </a:r>
          <a:r>
            <a:rPr lang="en-ID" sz="1200" kern="1200" dirty="0" err="1"/>
            <a:t>terhadap</a:t>
          </a:r>
          <a:r>
            <a:rPr lang="en-ID" sz="1200" kern="1200" dirty="0"/>
            <a:t> </a:t>
          </a:r>
          <a:r>
            <a:rPr lang="en-ID" sz="1200" kern="1200" dirty="0" err="1"/>
            <a:t>layanan</a:t>
          </a:r>
          <a:r>
            <a:rPr lang="en-ID" sz="1200" kern="1200" dirty="0"/>
            <a:t> </a:t>
          </a:r>
          <a:r>
            <a:rPr lang="en-ID" sz="1200" kern="1200" dirty="0" err="1"/>
            <a:t>kesehatan</a:t>
          </a:r>
          <a:r>
            <a:rPr lang="en-ID" sz="1200" kern="1200" dirty="0"/>
            <a:t> </a:t>
          </a:r>
          <a:r>
            <a:rPr lang="en-ID" sz="1200" kern="1200" dirty="0" err="1"/>
            <a:t>swasta</a:t>
          </a:r>
          <a:r>
            <a:rPr lang="en-ID" sz="1200" kern="1200" dirty="0"/>
            <a:t> yang </a:t>
          </a:r>
          <a:r>
            <a:rPr lang="en-ID" sz="1200" kern="1200" dirty="0" err="1"/>
            <a:t>lebih</a:t>
          </a:r>
          <a:r>
            <a:rPr lang="en-ID" sz="1200" kern="1200" dirty="0"/>
            <a:t> mahal.</a:t>
          </a:r>
        </a:p>
      </dsp:txBody>
      <dsp:txXfrm>
        <a:off x="0" y="3282608"/>
        <a:ext cx="10451548" cy="380362"/>
      </dsp:txXfrm>
    </dsp:sp>
    <dsp:sp modelId="{745727A8-109F-400B-8316-A60504C1A695}">
      <dsp:nvSpPr>
        <dsp:cNvPr id="0" name=""/>
        <dsp:cNvSpPr/>
      </dsp:nvSpPr>
      <dsp:spPr bwMode="white">
        <a:xfrm>
          <a:off x="0" y="3662971"/>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1" kern="1200" dirty="0" err="1"/>
            <a:t>Kekurangan</a:t>
          </a:r>
          <a:r>
            <a:rPr lang="en-ID" sz="1500" b="1" kern="1200" dirty="0"/>
            <a:t> Tenaga </a:t>
          </a:r>
          <a:r>
            <a:rPr lang="en-ID" sz="1500" b="1" kern="1200" dirty="0" err="1"/>
            <a:t>Medis</a:t>
          </a:r>
          <a:endParaRPr lang="en-ID" sz="1500" kern="1200" dirty="0"/>
        </a:p>
      </dsp:txBody>
      <dsp:txXfrm>
        <a:off x="17563" y="3680534"/>
        <a:ext cx="10416422" cy="324648"/>
      </dsp:txXfrm>
    </dsp:sp>
    <dsp:sp modelId="{7BEC77B2-1D51-48E6-AEB9-02EAD6D86FC3}">
      <dsp:nvSpPr>
        <dsp:cNvPr id="0" name=""/>
        <dsp:cNvSpPr/>
      </dsp:nvSpPr>
      <dsp:spPr bwMode="white">
        <a:xfrm>
          <a:off x="0" y="4022746"/>
          <a:ext cx="1045154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err="1"/>
            <a:t>Menurunnya</a:t>
          </a:r>
          <a:r>
            <a:rPr lang="en-ID" sz="1200" kern="1200" dirty="0"/>
            <a:t> </a:t>
          </a:r>
          <a:r>
            <a:rPr lang="en-ID" sz="1200" kern="1200" dirty="0" err="1"/>
            <a:t>jumlah</a:t>
          </a:r>
          <a:r>
            <a:rPr lang="en-ID" sz="1200" kern="1200" dirty="0"/>
            <a:t> </a:t>
          </a:r>
          <a:r>
            <a:rPr lang="en-ID" sz="1200" kern="1200" dirty="0" err="1"/>
            <a:t>tenaga</a:t>
          </a:r>
          <a:r>
            <a:rPr lang="en-ID" sz="1200" kern="1200" dirty="0"/>
            <a:t> </a:t>
          </a:r>
          <a:r>
            <a:rPr lang="en-ID" sz="1200" kern="1200" dirty="0" err="1"/>
            <a:t>medis</a:t>
          </a:r>
          <a:r>
            <a:rPr lang="en-ID" sz="1200" kern="1200" dirty="0"/>
            <a:t> di </a:t>
          </a:r>
          <a:r>
            <a:rPr lang="en-ID" sz="1200" kern="1200" dirty="0" err="1"/>
            <a:t>sistem</a:t>
          </a:r>
          <a:r>
            <a:rPr lang="en-ID" sz="1200" kern="1200" dirty="0"/>
            <a:t> </a:t>
          </a:r>
          <a:r>
            <a:rPr lang="en-ID" sz="1200" kern="1200" dirty="0" err="1"/>
            <a:t>publik</a:t>
          </a:r>
          <a:r>
            <a:rPr lang="en-ID" sz="1200" kern="1200" dirty="0"/>
            <a:t> </a:t>
          </a:r>
          <a:r>
            <a:rPr lang="en-ID" sz="1200" kern="1200" dirty="0" err="1"/>
            <a:t>menyebabkan</a:t>
          </a:r>
          <a:r>
            <a:rPr lang="en-ID" sz="1200" kern="1200" dirty="0"/>
            <a:t> </a:t>
          </a:r>
          <a:r>
            <a:rPr lang="en-ID" sz="1200" kern="1200" dirty="0" err="1"/>
            <a:t>waktu</a:t>
          </a:r>
          <a:r>
            <a:rPr lang="en-ID" sz="1200" kern="1200" dirty="0"/>
            <a:t> </a:t>
          </a:r>
          <a:r>
            <a:rPr lang="en-ID" sz="1200" kern="1200" dirty="0" err="1"/>
            <a:t>tunggu</a:t>
          </a:r>
          <a:r>
            <a:rPr lang="en-ID" sz="1200" kern="1200" dirty="0"/>
            <a:t> yang </a:t>
          </a:r>
          <a:r>
            <a:rPr lang="en-ID" sz="1200" kern="1200" dirty="0" err="1"/>
            <a:t>panjang</a:t>
          </a:r>
          <a:r>
            <a:rPr lang="en-ID" sz="1200" kern="1200" dirty="0"/>
            <a:t>, </a:t>
          </a:r>
          <a:r>
            <a:rPr lang="en-ID" sz="1200" kern="1200" dirty="0" err="1"/>
            <a:t>mendorong</a:t>
          </a:r>
          <a:r>
            <a:rPr lang="en-ID" sz="1200" kern="1200" dirty="0"/>
            <a:t> </a:t>
          </a:r>
          <a:r>
            <a:rPr lang="en-ID" sz="1200" kern="1200" dirty="0" err="1"/>
            <a:t>masyarakat</a:t>
          </a:r>
          <a:r>
            <a:rPr lang="en-ID" sz="1200" kern="1200" dirty="0"/>
            <a:t> </a:t>
          </a:r>
          <a:r>
            <a:rPr lang="en-ID" sz="1200" kern="1200" dirty="0" err="1"/>
            <a:t>ke</a:t>
          </a:r>
          <a:r>
            <a:rPr lang="en-ID" sz="1200" kern="1200" dirty="0"/>
            <a:t> </a:t>
          </a:r>
          <a:r>
            <a:rPr lang="en-ID" sz="1200" kern="1200" dirty="0" err="1"/>
            <a:t>sektor</a:t>
          </a:r>
          <a:r>
            <a:rPr lang="en-ID" sz="1200" kern="1200" dirty="0"/>
            <a:t> </a:t>
          </a:r>
          <a:r>
            <a:rPr lang="en-ID" sz="1200" kern="1200" dirty="0" err="1"/>
            <a:t>swasta</a:t>
          </a:r>
          <a:r>
            <a:rPr lang="en-ID" sz="1200" kern="1200" dirty="0"/>
            <a:t>.</a:t>
          </a:r>
        </a:p>
      </dsp:txBody>
      <dsp:txXfrm>
        <a:off x="0" y="4022746"/>
        <a:ext cx="10451548" cy="248400"/>
      </dsp:txXfrm>
    </dsp:sp>
    <dsp:sp modelId="{B1366312-40B0-4476-894E-ECA15FBB4D53}">
      <dsp:nvSpPr>
        <dsp:cNvPr id="0" name=""/>
        <dsp:cNvSpPr/>
      </dsp:nvSpPr>
      <dsp:spPr bwMode="white">
        <a:xfrm>
          <a:off x="0" y="4271146"/>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b="1" kern="1200" dirty="0"/>
            <a:t>Peningkatan Permintaan terhadap Layanan Kesehatan Swasta</a:t>
          </a:r>
          <a:endParaRPr lang="fi-FI" sz="1500" kern="1200" dirty="0"/>
        </a:p>
      </dsp:txBody>
      <dsp:txXfrm>
        <a:off x="17563" y="4288709"/>
        <a:ext cx="10416422" cy="324648"/>
      </dsp:txXfrm>
    </dsp:sp>
    <dsp:sp modelId="{E47F6B30-DB42-46C1-A966-9A74F701E46A}">
      <dsp:nvSpPr>
        <dsp:cNvPr id="0" name=""/>
        <dsp:cNvSpPr/>
      </dsp:nvSpPr>
      <dsp:spPr bwMode="white">
        <a:xfrm>
          <a:off x="0" y="4630921"/>
          <a:ext cx="1045154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err="1"/>
            <a:t>Untuk</a:t>
          </a:r>
          <a:r>
            <a:rPr lang="en-ID" sz="1200" kern="1200" dirty="0"/>
            <a:t> </a:t>
          </a:r>
          <a:r>
            <a:rPr lang="en-ID" sz="1200" kern="1200" dirty="0" err="1"/>
            <a:t>mengimbangi</a:t>
          </a:r>
          <a:r>
            <a:rPr lang="en-ID" sz="1200" kern="1200" dirty="0"/>
            <a:t> </a:t>
          </a:r>
          <a:r>
            <a:rPr lang="en-ID" sz="1200" kern="1200" dirty="0" err="1"/>
            <a:t>kekurangan</a:t>
          </a:r>
          <a:r>
            <a:rPr lang="en-ID" sz="1200" kern="1200" dirty="0"/>
            <a:t> </a:t>
          </a:r>
          <a:r>
            <a:rPr lang="en-ID" sz="1200" kern="1200" dirty="0" err="1"/>
            <a:t>layanan</a:t>
          </a:r>
          <a:r>
            <a:rPr lang="en-ID" sz="1200" kern="1200" dirty="0"/>
            <a:t> </a:t>
          </a:r>
          <a:r>
            <a:rPr lang="en-ID" sz="1200" kern="1200" dirty="0" err="1"/>
            <a:t>publik</a:t>
          </a:r>
          <a:r>
            <a:rPr lang="en-ID" sz="1200" kern="1200" dirty="0"/>
            <a:t>, </a:t>
          </a:r>
          <a:r>
            <a:rPr lang="en-ID" sz="1200" kern="1200" dirty="0" err="1"/>
            <a:t>penyedia</a:t>
          </a:r>
          <a:r>
            <a:rPr lang="en-ID" sz="1200" kern="1200" dirty="0"/>
            <a:t> </a:t>
          </a:r>
          <a:r>
            <a:rPr lang="en-ID" sz="1200" kern="1200" dirty="0" err="1"/>
            <a:t>swasta</a:t>
          </a:r>
          <a:r>
            <a:rPr lang="en-ID" sz="1200" kern="1200" dirty="0"/>
            <a:t> </a:t>
          </a:r>
          <a:r>
            <a:rPr lang="en-ID" sz="1200" kern="1200" dirty="0" err="1"/>
            <a:t>memperluas</a:t>
          </a:r>
          <a:r>
            <a:rPr lang="en-ID" sz="1200" kern="1200" dirty="0"/>
            <a:t> </a:t>
          </a:r>
          <a:r>
            <a:rPr lang="en-ID" sz="1200" kern="1200" dirty="0" err="1"/>
            <a:t>jaringan</a:t>
          </a:r>
          <a:r>
            <a:rPr lang="en-ID" sz="1200" kern="1200" dirty="0"/>
            <a:t> dan </a:t>
          </a:r>
          <a:r>
            <a:rPr lang="en-ID" sz="1200" kern="1200" dirty="0" err="1"/>
            <a:t>menaikkan</a:t>
          </a:r>
          <a:r>
            <a:rPr lang="en-ID" sz="1200" kern="1200" dirty="0"/>
            <a:t> </a:t>
          </a:r>
          <a:r>
            <a:rPr lang="en-ID" sz="1200" kern="1200" dirty="0" err="1"/>
            <a:t>kapasitas</a:t>
          </a:r>
          <a:r>
            <a:rPr lang="en-ID" sz="1200" kern="1200" dirty="0"/>
            <a:t>, yang </a:t>
          </a:r>
          <a:r>
            <a:rPr lang="en-ID" sz="1200" kern="1200" dirty="0" err="1"/>
            <a:t>berdampak</a:t>
          </a:r>
          <a:r>
            <a:rPr lang="en-ID" sz="1200" kern="1200" dirty="0"/>
            <a:t> pada </a:t>
          </a:r>
          <a:r>
            <a:rPr lang="en-ID" sz="1200" kern="1200" dirty="0" err="1"/>
            <a:t>kenaikan</a:t>
          </a:r>
          <a:r>
            <a:rPr lang="en-ID" sz="1200" kern="1200" dirty="0"/>
            <a:t> </a:t>
          </a:r>
          <a:r>
            <a:rPr lang="en-ID" sz="1200" kern="1200" dirty="0" err="1"/>
            <a:t>biaya</a:t>
          </a:r>
          <a:r>
            <a:rPr lang="en-ID" sz="1200" kern="1200" dirty="0"/>
            <a:t>.</a:t>
          </a:r>
        </a:p>
      </dsp:txBody>
      <dsp:txXfrm>
        <a:off x="0" y="4630921"/>
        <a:ext cx="10451548" cy="248400"/>
      </dsp:txXfrm>
    </dsp:sp>
    <dsp:sp modelId="{AE5EE838-0043-435F-A50F-44DA297830D1}">
      <dsp:nvSpPr>
        <dsp:cNvPr id="0" name=""/>
        <dsp:cNvSpPr/>
      </dsp:nvSpPr>
      <dsp:spPr bwMode="white">
        <a:xfrm>
          <a:off x="0" y="4879321"/>
          <a:ext cx="10451548" cy="35977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1" kern="1200" dirty="0" err="1"/>
            <a:t>Perkembangan</a:t>
          </a:r>
          <a:r>
            <a:rPr lang="en-ID" sz="1500" b="1" kern="1200" dirty="0"/>
            <a:t> dan </a:t>
          </a:r>
          <a:r>
            <a:rPr lang="en-ID" sz="1500" b="1" kern="1200" dirty="0" err="1"/>
            <a:t>Peningkatan</a:t>
          </a:r>
          <a:r>
            <a:rPr lang="en-ID" sz="1500" b="1" kern="1200" dirty="0"/>
            <a:t> </a:t>
          </a:r>
          <a:r>
            <a:rPr lang="en-ID" sz="1500" b="1" kern="1200" dirty="0" err="1"/>
            <a:t>Penggunaan</a:t>
          </a:r>
          <a:r>
            <a:rPr lang="en-ID" sz="1500" b="1" kern="1200" dirty="0"/>
            <a:t> Telehealth</a:t>
          </a:r>
          <a:endParaRPr lang="en-ID" sz="1500" kern="1200" dirty="0"/>
        </a:p>
      </dsp:txBody>
      <dsp:txXfrm>
        <a:off x="17563" y="4896884"/>
        <a:ext cx="10416422" cy="324648"/>
      </dsp:txXfrm>
    </dsp:sp>
    <dsp:sp modelId="{8A5DB3CA-9B6C-4A2B-BDDE-558F64D53BF0}">
      <dsp:nvSpPr>
        <dsp:cNvPr id="0" name=""/>
        <dsp:cNvSpPr/>
      </dsp:nvSpPr>
      <dsp:spPr bwMode="white">
        <a:xfrm>
          <a:off x="0" y="5239096"/>
          <a:ext cx="1045154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37"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ID" sz="1200" kern="1200" dirty="0" err="1"/>
            <a:t>Meski</a:t>
          </a:r>
          <a:r>
            <a:rPr lang="en-ID" sz="1200" kern="1200" dirty="0"/>
            <a:t> </a:t>
          </a:r>
          <a:r>
            <a:rPr lang="en-ID" sz="1200" kern="1200" dirty="0" err="1"/>
            <a:t>dapat</a:t>
          </a:r>
          <a:r>
            <a:rPr lang="en-ID" sz="1200" kern="1200" dirty="0"/>
            <a:t> </a:t>
          </a:r>
          <a:r>
            <a:rPr lang="en-ID" sz="1200" kern="1200" dirty="0" err="1"/>
            <a:t>mengurangi</a:t>
          </a:r>
          <a:r>
            <a:rPr lang="en-ID" sz="1200" kern="1200" dirty="0"/>
            <a:t> </a:t>
          </a:r>
          <a:r>
            <a:rPr lang="en-ID" sz="1200" kern="1200" dirty="0" err="1"/>
            <a:t>kunjungan</a:t>
          </a:r>
          <a:r>
            <a:rPr lang="en-ID" sz="1200" kern="1200" dirty="0"/>
            <a:t> </a:t>
          </a:r>
          <a:r>
            <a:rPr lang="en-ID" sz="1200" kern="1200" dirty="0" err="1"/>
            <a:t>darurat</a:t>
          </a:r>
          <a:r>
            <a:rPr lang="en-ID" sz="1200" kern="1200" dirty="0"/>
            <a:t> yang mahal, </a:t>
          </a:r>
          <a:r>
            <a:rPr lang="en-ID" sz="1200" kern="1200" dirty="0" err="1"/>
            <a:t>pengembangan</a:t>
          </a:r>
          <a:r>
            <a:rPr lang="en-ID" sz="1200" kern="1200" dirty="0"/>
            <a:t> </a:t>
          </a:r>
          <a:r>
            <a:rPr lang="en-ID" sz="1200" kern="1200" dirty="0" err="1"/>
            <a:t>layanan</a:t>
          </a:r>
          <a:r>
            <a:rPr lang="en-ID" sz="1200" kern="1200" dirty="0"/>
            <a:t> </a:t>
          </a:r>
          <a:r>
            <a:rPr lang="en-ID" sz="1200" kern="1200" dirty="0" err="1"/>
            <a:t>telekesehatan</a:t>
          </a:r>
          <a:r>
            <a:rPr lang="en-ID" sz="1200" kern="1200" dirty="0"/>
            <a:t> juga </a:t>
          </a:r>
          <a:r>
            <a:rPr lang="en-ID" sz="1200" kern="1200" dirty="0" err="1"/>
            <a:t>memerlukan</a:t>
          </a:r>
          <a:r>
            <a:rPr lang="en-ID" sz="1200" kern="1200" dirty="0"/>
            <a:t> </a:t>
          </a:r>
          <a:r>
            <a:rPr lang="en-ID" sz="1200" kern="1200" dirty="0" err="1"/>
            <a:t>investasi</a:t>
          </a:r>
          <a:r>
            <a:rPr lang="en-ID" sz="1200" kern="1200" dirty="0"/>
            <a:t> dan </a:t>
          </a:r>
          <a:r>
            <a:rPr lang="en-ID" sz="1200" kern="1200" dirty="0" err="1"/>
            <a:t>infrastruktur</a:t>
          </a:r>
          <a:r>
            <a:rPr lang="en-ID" sz="1200" kern="1200" dirty="0"/>
            <a:t> </a:t>
          </a:r>
          <a:r>
            <a:rPr lang="en-ID" sz="1200" kern="1200" dirty="0" err="1"/>
            <a:t>tambahan</a:t>
          </a:r>
          <a:r>
            <a:rPr lang="en-ID" sz="1200" kern="1200" dirty="0"/>
            <a:t>.</a:t>
          </a:r>
        </a:p>
      </dsp:txBody>
      <dsp:txXfrm>
        <a:off x="0" y="5239096"/>
        <a:ext cx="10451548" cy="24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C531D-9D9E-4AEE-825C-D4C514119278}">
      <dsp:nvSpPr>
        <dsp:cNvPr id="0" name=""/>
        <dsp:cNvSpPr/>
      </dsp:nvSpPr>
      <dsp:spPr bwMode="white">
        <a:xfrm>
          <a:off x="0" y="211708"/>
          <a:ext cx="8897711" cy="3118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Undang-Undang</a:t>
          </a:r>
          <a:endParaRPr lang="en-ID" sz="1300" kern="1200" dirty="0"/>
        </a:p>
      </dsp:txBody>
      <dsp:txXfrm>
        <a:off x="15221" y="226929"/>
        <a:ext cx="8867269" cy="281363"/>
      </dsp:txXfrm>
    </dsp:sp>
    <dsp:sp modelId="{18FFCF32-5696-4A01-B35F-4ABE1B70793A}">
      <dsp:nvSpPr>
        <dsp:cNvPr id="0" name=""/>
        <dsp:cNvSpPr/>
      </dsp:nvSpPr>
      <dsp:spPr bwMode="white">
        <a:xfrm>
          <a:off x="0" y="523513"/>
          <a:ext cx="8897711" cy="68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0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a:t>UU </a:t>
          </a:r>
          <a:r>
            <a:rPr lang="en-US" sz="1000" kern="1200" dirty="0" err="1"/>
            <a:t>Peasuransian</a:t>
          </a:r>
          <a:r>
            <a:rPr lang="en-US" sz="1000" kern="1200" dirty="0"/>
            <a:t> No 40/2014 </a:t>
          </a:r>
          <a:endParaRPr lang="en-ID" sz="1000" kern="1200" dirty="0"/>
        </a:p>
        <a:p>
          <a:pPr marL="57150" lvl="1" indent="-57150" algn="l" defTabSz="444500">
            <a:lnSpc>
              <a:spcPct val="90000"/>
            </a:lnSpc>
            <a:spcBef>
              <a:spcPct val="0"/>
            </a:spcBef>
            <a:spcAft>
              <a:spcPct val="20000"/>
            </a:spcAft>
            <a:buChar char="•"/>
          </a:pPr>
          <a:r>
            <a:rPr lang="en-US" sz="1000" kern="1200" dirty="0"/>
            <a:t>UU SJSN No 40/2004</a:t>
          </a:r>
          <a:endParaRPr lang="en-ID" sz="1000" kern="1200" dirty="0"/>
        </a:p>
        <a:p>
          <a:pPr marL="57150" lvl="1" indent="-57150" algn="l" defTabSz="444500">
            <a:lnSpc>
              <a:spcPct val="90000"/>
            </a:lnSpc>
            <a:spcBef>
              <a:spcPct val="0"/>
            </a:spcBef>
            <a:spcAft>
              <a:spcPct val="20000"/>
            </a:spcAft>
            <a:buChar char="•"/>
          </a:pPr>
          <a:r>
            <a:rPr lang="en-US" sz="1000" kern="1200" dirty="0"/>
            <a:t>UU Kesehatan No 17/2023</a:t>
          </a:r>
          <a:endParaRPr lang="en-ID" sz="1000" kern="1200" dirty="0"/>
        </a:p>
        <a:p>
          <a:pPr marL="57150" lvl="1" indent="-57150" algn="l" defTabSz="444500">
            <a:lnSpc>
              <a:spcPct val="90000"/>
            </a:lnSpc>
            <a:spcBef>
              <a:spcPct val="0"/>
            </a:spcBef>
            <a:spcAft>
              <a:spcPct val="20000"/>
            </a:spcAft>
            <a:buChar char="•"/>
          </a:pPr>
          <a:r>
            <a:rPr lang="en-US" sz="1000" kern="1200" dirty="0"/>
            <a:t>UU </a:t>
          </a:r>
          <a:r>
            <a:rPr lang="en-ID" sz="1000" kern="1200" dirty="0" err="1"/>
            <a:t>Pengembangan</a:t>
          </a:r>
          <a:r>
            <a:rPr lang="en-ID" sz="1000" kern="1200" dirty="0"/>
            <a:t> dan </a:t>
          </a:r>
          <a:r>
            <a:rPr lang="en-ID" sz="1000" kern="1200" dirty="0" err="1"/>
            <a:t>Penguatan</a:t>
          </a:r>
          <a:r>
            <a:rPr lang="en-ID" sz="1000" kern="1200" dirty="0"/>
            <a:t> Sektor </a:t>
          </a:r>
          <a:r>
            <a:rPr lang="en-ID" sz="1000" kern="1200" dirty="0" err="1"/>
            <a:t>Keuangan</a:t>
          </a:r>
          <a:r>
            <a:rPr lang="en-ID" sz="1000" kern="1200" dirty="0"/>
            <a:t> No 4/2023</a:t>
          </a:r>
        </a:p>
      </dsp:txBody>
      <dsp:txXfrm>
        <a:off x="0" y="523513"/>
        <a:ext cx="8897711" cy="686205"/>
      </dsp:txXfrm>
    </dsp:sp>
    <dsp:sp modelId="{AE3683E1-5E9A-4794-B34F-683791609AA2}">
      <dsp:nvSpPr>
        <dsp:cNvPr id="0" name=""/>
        <dsp:cNvSpPr/>
      </dsp:nvSpPr>
      <dsp:spPr bwMode="white">
        <a:xfrm>
          <a:off x="0" y="1209718"/>
          <a:ext cx="8897711" cy="3118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Peraturan</a:t>
          </a:r>
          <a:r>
            <a:rPr lang="en-US" sz="1300" kern="1200" dirty="0"/>
            <a:t> </a:t>
          </a:r>
          <a:r>
            <a:rPr lang="en-US" sz="1300" kern="1200" dirty="0" err="1"/>
            <a:t>Pemerintah</a:t>
          </a:r>
          <a:endParaRPr lang="en-ID" sz="1300" kern="1200" dirty="0"/>
        </a:p>
      </dsp:txBody>
      <dsp:txXfrm>
        <a:off x="15221" y="1224939"/>
        <a:ext cx="8867269" cy="281363"/>
      </dsp:txXfrm>
    </dsp:sp>
    <dsp:sp modelId="{7B6B2C22-561B-4CC5-A99F-989ACA4D088A}">
      <dsp:nvSpPr>
        <dsp:cNvPr id="0" name=""/>
        <dsp:cNvSpPr/>
      </dsp:nvSpPr>
      <dsp:spPr bwMode="white">
        <a:xfrm>
          <a:off x="0" y="1521523"/>
          <a:ext cx="8897711"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0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a:t>PP No 28/2024 </a:t>
          </a:r>
          <a:r>
            <a:rPr lang="fi-FI" sz="1000" kern="1200" dirty="0"/>
            <a:t>peraturan pelaksanaan UU Nomor 17 Tahun 2023</a:t>
          </a:r>
          <a:endParaRPr lang="en-ID" sz="1000" kern="1200" dirty="0"/>
        </a:p>
      </dsp:txBody>
      <dsp:txXfrm>
        <a:off x="0" y="1521523"/>
        <a:ext cx="8897711" cy="215280"/>
      </dsp:txXfrm>
    </dsp:sp>
    <dsp:sp modelId="{FD773C7E-2DB4-4FCE-B64F-5953099AF49B}">
      <dsp:nvSpPr>
        <dsp:cNvPr id="0" name=""/>
        <dsp:cNvSpPr/>
      </dsp:nvSpPr>
      <dsp:spPr bwMode="white">
        <a:xfrm>
          <a:off x="0" y="1736803"/>
          <a:ext cx="8897711" cy="3118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Peraturan</a:t>
          </a:r>
          <a:r>
            <a:rPr lang="en-US" sz="1300" kern="1200" dirty="0"/>
            <a:t> </a:t>
          </a:r>
          <a:r>
            <a:rPr lang="en-US" sz="1300" kern="1200" dirty="0" err="1"/>
            <a:t>Presiden</a:t>
          </a:r>
          <a:endParaRPr lang="en-ID" sz="1300" kern="1200" dirty="0"/>
        </a:p>
      </dsp:txBody>
      <dsp:txXfrm>
        <a:off x="15221" y="1752024"/>
        <a:ext cx="8867269" cy="281363"/>
      </dsp:txXfrm>
    </dsp:sp>
    <dsp:sp modelId="{6CF82894-7D00-430E-A619-583A9DE8CA07}">
      <dsp:nvSpPr>
        <dsp:cNvPr id="0" name=""/>
        <dsp:cNvSpPr/>
      </dsp:nvSpPr>
      <dsp:spPr bwMode="white">
        <a:xfrm>
          <a:off x="0" y="2048608"/>
          <a:ext cx="8897711" cy="34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0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err="1"/>
            <a:t>Perpres</a:t>
          </a:r>
          <a:r>
            <a:rPr lang="en-US" sz="1000" kern="1200" dirty="0"/>
            <a:t> No 82/2018 </a:t>
          </a:r>
          <a:r>
            <a:rPr lang="en-ID" sz="1000" kern="1200" dirty="0" err="1"/>
            <a:t>tentang</a:t>
          </a:r>
          <a:r>
            <a:rPr lang="en-ID" sz="1000" kern="1200" dirty="0"/>
            <a:t> </a:t>
          </a:r>
          <a:r>
            <a:rPr lang="en-ID" sz="1000" kern="1200" dirty="0" err="1"/>
            <a:t>Jaminan</a:t>
          </a:r>
          <a:r>
            <a:rPr lang="en-ID" sz="1000" kern="1200" dirty="0"/>
            <a:t> Kesehatan</a:t>
          </a:r>
        </a:p>
        <a:p>
          <a:pPr marL="57150" lvl="1" indent="-57150" algn="l" defTabSz="444500">
            <a:lnSpc>
              <a:spcPct val="90000"/>
            </a:lnSpc>
            <a:spcBef>
              <a:spcPct val="0"/>
            </a:spcBef>
            <a:spcAft>
              <a:spcPct val="20000"/>
            </a:spcAft>
            <a:buChar char="•"/>
          </a:pPr>
          <a:r>
            <a:rPr lang="en-US" sz="1000" kern="1200" dirty="0" err="1"/>
            <a:t>Perpres</a:t>
          </a:r>
          <a:r>
            <a:rPr lang="en-US" sz="1000" kern="1200" dirty="0"/>
            <a:t> No 59/2024 </a:t>
          </a:r>
          <a:r>
            <a:rPr lang="en-ID" sz="1000" kern="1200" dirty="0" err="1"/>
            <a:t>tentang</a:t>
          </a:r>
          <a:r>
            <a:rPr lang="en-ID" sz="1000" kern="1200" dirty="0"/>
            <a:t> </a:t>
          </a:r>
          <a:r>
            <a:rPr lang="en-ID" sz="1000" kern="1200" dirty="0" err="1"/>
            <a:t>perubahan</a:t>
          </a:r>
          <a:r>
            <a:rPr lang="en-ID" sz="1000" kern="1200" dirty="0"/>
            <a:t> </a:t>
          </a:r>
          <a:r>
            <a:rPr lang="en-ID" sz="1000" kern="1200" dirty="0" err="1"/>
            <a:t>ketiga</a:t>
          </a:r>
          <a:r>
            <a:rPr lang="en-ID" sz="1000" kern="1200" dirty="0"/>
            <a:t> </a:t>
          </a:r>
          <a:r>
            <a:rPr lang="en-ID" sz="1000" kern="1200" dirty="0" err="1"/>
            <a:t>perpres</a:t>
          </a:r>
          <a:r>
            <a:rPr lang="en-ID" sz="1000" kern="1200" dirty="0"/>
            <a:t> 82/2018 </a:t>
          </a:r>
          <a:r>
            <a:rPr lang="en-ID" sz="1000" kern="1200" dirty="0" err="1"/>
            <a:t>Jaminan</a:t>
          </a:r>
          <a:r>
            <a:rPr lang="en-ID" sz="1000" kern="1200" dirty="0"/>
            <a:t> Kesehatan</a:t>
          </a:r>
        </a:p>
      </dsp:txBody>
      <dsp:txXfrm>
        <a:off x="0" y="2048608"/>
        <a:ext cx="8897711" cy="343102"/>
      </dsp:txXfrm>
    </dsp:sp>
    <dsp:sp modelId="{18AC755E-5BF9-46B4-B1C5-DE6203708905}">
      <dsp:nvSpPr>
        <dsp:cNvPr id="0" name=""/>
        <dsp:cNvSpPr/>
      </dsp:nvSpPr>
      <dsp:spPr bwMode="white">
        <a:xfrm>
          <a:off x="0" y="2391711"/>
          <a:ext cx="8897711" cy="3118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Instruksi</a:t>
          </a:r>
          <a:r>
            <a:rPr lang="en-US" sz="1300" kern="1200" dirty="0"/>
            <a:t> </a:t>
          </a:r>
          <a:r>
            <a:rPr lang="en-US" sz="1300" kern="1200" dirty="0" err="1"/>
            <a:t>Presiden</a:t>
          </a:r>
          <a:endParaRPr lang="en-ID" sz="1300" kern="1200" dirty="0"/>
        </a:p>
      </dsp:txBody>
      <dsp:txXfrm>
        <a:off x="15221" y="2406932"/>
        <a:ext cx="8867269" cy="281363"/>
      </dsp:txXfrm>
    </dsp:sp>
    <dsp:sp modelId="{FC1D46BC-BB44-417B-A542-29BF85EB857F}">
      <dsp:nvSpPr>
        <dsp:cNvPr id="0" name=""/>
        <dsp:cNvSpPr/>
      </dsp:nvSpPr>
      <dsp:spPr bwMode="white">
        <a:xfrm>
          <a:off x="0" y="2703516"/>
          <a:ext cx="8897711"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0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err="1"/>
            <a:t>Inpres</a:t>
          </a:r>
          <a:r>
            <a:rPr lang="en-US" sz="1000" kern="1200" dirty="0"/>
            <a:t> No 1/2022 </a:t>
          </a:r>
          <a:r>
            <a:rPr lang="fi-FI" sz="1000" kern="1200" dirty="0"/>
            <a:t>optimalisasi program jaminan kesehatan nasional</a:t>
          </a:r>
          <a:endParaRPr lang="en-ID" sz="1000" kern="1200" dirty="0"/>
        </a:p>
      </dsp:txBody>
      <dsp:txXfrm>
        <a:off x="0" y="2703516"/>
        <a:ext cx="8897711" cy="215280"/>
      </dsp:txXfrm>
    </dsp:sp>
    <dsp:sp modelId="{B2D923A4-74A5-42B1-BFA2-973109D08C42}">
      <dsp:nvSpPr>
        <dsp:cNvPr id="0" name=""/>
        <dsp:cNvSpPr/>
      </dsp:nvSpPr>
      <dsp:spPr bwMode="white">
        <a:xfrm>
          <a:off x="0" y="2918796"/>
          <a:ext cx="8897711" cy="3118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Peraturan</a:t>
          </a:r>
          <a:r>
            <a:rPr lang="en-US" sz="1300" kern="1200" dirty="0"/>
            <a:t> OJK</a:t>
          </a:r>
          <a:endParaRPr lang="en-ID" sz="1300" kern="1200" dirty="0"/>
        </a:p>
      </dsp:txBody>
      <dsp:txXfrm>
        <a:off x="15221" y="2934017"/>
        <a:ext cx="8867269" cy="281363"/>
      </dsp:txXfrm>
    </dsp:sp>
    <dsp:sp modelId="{2158C252-9DFE-481B-B82D-2C867CA2D24C}">
      <dsp:nvSpPr>
        <dsp:cNvPr id="0" name=""/>
        <dsp:cNvSpPr/>
      </dsp:nvSpPr>
      <dsp:spPr bwMode="white">
        <a:xfrm>
          <a:off x="0" y="3230601"/>
          <a:ext cx="8897711" cy="68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02"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t>POJK 23/2015 </a:t>
          </a:r>
          <a:r>
            <a:rPr lang="en-US" sz="1000" kern="1200" dirty="0" err="1"/>
            <a:t>Tentang</a:t>
          </a:r>
          <a:r>
            <a:rPr lang="en-US" sz="1000" kern="1200" dirty="0"/>
            <a:t> </a:t>
          </a:r>
          <a:r>
            <a:rPr lang="en-ID" sz="1000" kern="1200" dirty="0" err="1"/>
            <a:t>Produk</a:t>
          </a:r>
          <a:r>
            <a:rPr lang="en-ID" sz="1000" kern="1200" dirty="0"/>
            <a:t> </a:t>
          </a:r>
          <a:r>
            <a:rPr lang="en-ID" sz="1000" kern="1200" dirty="0" err="1"/>
            <a:t>Asuransi</a:t>
          </a:r>
          <a:r>
            <a:rPr lang="en-ID" sz="1000" kern="1200" dirty="0"/>
            <a:t> dan </a:t>
          </a:r>
          <a:r>
            <a:rPr lang="en-ID" sz="1000" kern="1200" dirty="0" err="1"/>
            <a:t>Pemasaran</a:t>
          </a:r>
          <a:r>
            <a:rPr lang="en-ID" sz="1000" kern="1200" dirty="0"/>
            <a:t> </a:t>
          </a:r>
          <a:r>
            <a:rPr lang="en-ID" sz="1000" kern="1200" dirty="0" err="1"/>
            <a:t>Produk</a:t>
          </a:r>
          <a:r>
            <a:rPr lang="en-ID" sz="1000" kern="1200" dirty="0"/>
            <a:t> </a:t>
          </a:r>
          <a:r>
            <a:rPr lang="en-ID" sz="1000" kern="1200" dirty="0" err="1"/>
            <a:t>Asuransi</a:t>
          </a:r>
          <a:endParaRPr lang="en-ID" sz="1000" kern="1200" dirty="0"/>
        </a:p>
        <a:p>
          <a:pPr marL="57150" lvl="1" indent="-57150" algn="l" defTabSz="444500">
            <a:lnSpc>
              <a:spcPct val="90000"/>
            </a:lnSpc>
            <a:spcBef>
              <a:spcPct val="0"/>
            </a:spcBef>
            <a:spcAft>
              <a:spcPct val="20000"/>
            </a:spcAft>
            <a:buChar char="•"/>
          </a:pPr>
          <a:r>
            <a:rPr lang="en-US" sz="1000" kern="1200" dirty="0"/>
            <a:t>POJK 69/2016 </a:t>
          </a:r>
          <a:r>
            <a:rPr lang="en-US" sz="1000" kern="1200" dirty="0" err="1"/>
            <a:t>Tentang</a:t>
          </a:r>
          <a:r>
            <a:rPr lang="en-US" sz="1000" kern="1200" dirty="0"/>
            <a:t> </a:t>
          </a:r>
          <a:r>
            <a:rPr lang="fi-FI" sz="1000" kern="1200" dirty="0"/>
            <a:t>Penyelenggaraan Usaha Perusahaan Asuransi, Perusahaan Asuransi Syariah, Perusahaan Reasuransi, dan Perusahaan Reasuransi Syariah</a:t>
          </a:r>
          <a:endParaRPr lang="en-ID" sz="1000" kern="1200" dirty="0"/>
        </a:p>
        <a:p>
          <a:pPr marL="57150" lvl="1" indent="-57150" algn="l" defTabSz="444500">
            <a:lnSpc>
              <a:spcPct val="90000"/>
            </a:lnSpc>
            <a:spcBef>
              <a:spcPct val="0"/>
            </a:spcBef>
            <a:spcAft>
              <a:spcPct val="20000"/>
            </a:spcAft>
            <a:buChar char="•"/>
          </a:pPr>
          <a:r>
            <a:rPr lang="en-US" sz="1000" kern="1200" dirty="0"/>
            <a:t>POJK 4/2021 </a:t>
          </a:r>
          <a:r>
            <a:rPr lang="en-ID" sz="1000" kern="1200" dirty="0" err="1"/>
            <a:t>Penerapan</a:t>
          </a:r>
          <a:r>
            <a:rPr lang="en-ID" sz="1000" kern="1200" dirty="0"/>
            <a:t> </a:t>
          </a:r>
          <a:r>
            <a:rPr lang="en-ID" sz="1000" kern="1200" dirty="0" err="1"/>
            <a:t>Manajemen</a:t>
          </a:r>
          <a:r>
            <a:rPr lang="en-ID" sz="1000" kern="1200" dirty="0"/>
            <a:t> </a:t>
          </a:r>
          <a:r>
            <a:rPr lang="en-ID" sz="1000" kern="1200" dirty="0" err="1"/>
            <a:t>Risiko</a:t>
          </a:r>
          <a:r>
            <a:rPr lang="en-ID" sz="1000" kern="1200" dirty="0"/>
            <a:t> Dalam </a:t>
          </a:r>
          <a:r>
            <a:rPr lang="en-ID" sz="1000" kern="1200" dirty="0" err="1"/>
            <a:t>Penggunaan</a:t>
          </a:r>
          <a:r>
            <a:rPr lang="en-ID" sz="1000" kern="1200" dirty="0"/>
            <a:t> </a:t>
          </a:r>
          <a:r>
            <a:rPr lang="en-ID" sz="1000" kern="1200" dirty="0" err="1"/>
            <a:t>Teknologi</a:t>
          </a:r>
          <a:r>
            <a:rPr lang="en-ID" sz="1000" kern="1200" dirty="0"/>
            <a:t> </a:t>
          </a:r>
          <a:r>
            <a:rPr lang="en-ID" sz="1000" kern="1200" dirty="0" err="1"/>
            <a:t>Informasi</a:t>
          </a:r>
          <a:r>
            <a:rPr lang="en-ID" sz="1000" kern="1200" dirty="0"/>
            <a:t> oleh Lembaga Jasa </a:t>
          </a:r>
          <a:r>
            <a:rPr lang="en-ID" sz="1000" kern="1200" dirty="0" err="1"/>
            <a:t>Keuangan</a:t>
          </a:r>
          <a:r>
            <a:rPr lang="en-ID" sz="1000" kern="1200" dirty="0"/>
            <a:t> Nonbank</a:t>
          </a:r>
        </a:p>
        <a:p>
          <a:pPr marL="57150" lvl="1" indent="-57150" algn="l" defTabSz="444500">
            <a:lnSpc>
              <a:spcPct val="90000"/>
            </a:lnSpc>
            <a:spcBef>
              <a:spcPct val="0"/>
            </a:spcBef>
            <a:spcAft>
              <a:spcPct val="20000"/>
            </a:spcAft>
            <a:buChar char="•"/>
          </a:pPr>
          <a:r>
            <a:rPr lang="en-US" sz="1000" kern="1200" dirty="0"/>
            <a:t>SE OJK </a:t>
          </a:r>
          <a:r>
            <a:rPr lang="en-ID" sz="1000" kern="1200" dirty="0"/>
            <a:t>7/SEOJK.05/2025</a:t>
          </a:r>
          <a:r>
            <a:rPr lang="en-US" sz="1000" kern="1200" dirty="0"/>
            <a:t> </a:t>
          </a:r>
          <a:r>
            <a:rPr lang="en-US" sz="1000" kern="1200" dirty="0" err="1"/>
            <a:t>Tentang</a:t>
          </a:r>
          <a:r>
            <a:rPr lang="en-US" sz="1000" kern="1200" dirty="0"/>
            <a:t> </a:t>
          </a:r>
          <a:r>
            <a:rPr lang="en-ID" sz="1000" kern="1200" dirty="0" err="1"/>
            <a:t>Penyelenggaraan</a:t>
          </a:r>
          <a:r>
            <a:rPr lang="en-ID" sz="1000" kern="1200" dirty="0"/>
            <a:t> </a:t>
          </a:r>
          <a:r>
            <a:rPr lang="en-ID" sz="1000" kern="1200" dirty="0" err="1"/>
            <a:t>Produk</a:t>
          </a:r>
          <a:r>
            <a:rPr lang="en-ID" sz="1000" kern="1200" dirty="0"/>
            <a:t> </a:t>
          </a:r>
          <a:r>
            <a:rPr lang="en-ID" sz="1000" kern="1200" dirty="0" err="1"/>
            <a:t>Asuransi</a:t>
          </a:r>
          <a:r>
            <a:rPr lang="en-ID" sz="1000" kern="1200" dirty="0"/>
            <a:t> Kesehatan</a:t>
          </a:r>
        </a:p>
      </dsp:txBody>
      <dsp:txXfrm>
        <a:off x="0" y="3230601"/>
        <a:ext cx="8897711" cy="686205"/>
      </dsp:txXfrm>
    </dsp:sp>
    <dsp:sp modelId="{035C313C-358C-4173-9CEA-E7029AE5B74C}">
      <dsp:nvSpPr>
        <dsp:cNvPr id="0" name=""/>
        <dsp:cNvSpPr/>
      </dsp:nvSpPr>
      <dsp:spPr bwMode="white">
        <a:xfrm>
          <a:off x="0" y="3916806"/>
          <a:ext cx="8897711" cy="3118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Peraturan</a:t>
          </a:r>
          <a:r>
            <a:rPr lang="en-US" sz="1300" kern="1200" dirty="0"/>
            <a:t> Menteri</a:t>
          </a:r>
          <a:endParaRPr lang="en-ID" sz="1300" kern="1200" dirty="0"/>
        </a:p>
      </dsp:txBody>
      <dsp:txXfrm>
        <a:off x="15221" y="3932027"/>
        <a:ext cx="8867269" cy="281363"/>
      </dsp:txXfrm>
    </dsp:sp>
    <dsp:sp modelId="{9936E148-BBCE-48C2-B85A-F265FDE92304}">
      <dsp:nvSpPr>
        <dsp:cNvPr id="0" name=""/>
        <dsp:cNvSpPr/>
      </dsp:nvSpPr>
      <dsp:spPr bwMode="white">
        <a:xfrm>
          <a:off x="0" y="4228611"/>
          <a:ext cx="8897711"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02" tIns="16510" rIns="92456" bIns="16510" numCol="1" spcCol="1270" anchor="t" anchorCtr="0">
          <a:noAutofit/>
        </a:bodyPr>
        <a:lstStyle/>
        <a:p>
          <a:pPr marL="57150" lvl="1" indent="-57150" algn="l" defTabSz="444500">
            <a:lnSpc>
              <a:spcPct val="90000"/>
            </a:lnSpc>
            <a:spcBef>
              <a:spcPct val="0"/>
            </a:spcBef>
            <a:spcAft>
              <a:spcPct val="20000"/>
            </a:spcAft>
            <a:buChar char="•"/>
          </a:pPr>
          <a:r>
            <a:rPr lang="es-ES" sz="1000" kern="1200" dirty="0" err="1">
              <a:solidFill>
                <a:schemeClr val="tx1"/>
              </a:solidFill>
              <a:latin typeface="Sansation" pitchFamily="2" charset="0"/>
            </a:rPr>
            <a:t>Permenkes</a:t>
          </a:r>
          <a:r>
            <a:rPr lang="es-ES" sz="1000" kern="1200" dirty="0">
              <a:solidFill>
                <a:schemeClr val="tx1"/>
              </a:solidFill>
              <a:latin typeface="Sansation" pitchFamily="2" charset="0"/>
            </a:rPr>
            <a:t> No 71 </a:t>
          </a:r>
          <a:r>
            <a:rPr lang="es-ES" sz="1000" kern="1200" dirty="0" err="1">
              <a:solidFill>
                <a:schemeClr val="tx1"/>
              </a:solidFill>
              <a:latin typeface="Sansation" pitchFamily="2" charset="0"/>
            </a:rPr>
            <a:t>tahun</a:t>
          </a:r>
          <a:r>
            <a:rPr lang="es-ES" sz="1000" kern="1200" dirty="0">
              <a:solidFill>
                <a:schemeClr val="tx1"/>
              </a:solidFill>
              <a:latin typeface="Sansation" pitchFamily="2" charset="0"/>
            </a:rPr>
            <a:t> 2013 </a:t>
          </a:r>
          <a:r>
            <a:rPr lang="fi-FI" sz="1000" b="0" i="0" kern="1200" dirty="0"/>
            <a:t>Pelayanan Kesehatan pada Jaminan Kesehatan Nasional (diubah dengan 99/2015 ; 23/2017; 5/2018; 7/2021)</a:t>
          </a:r>
          <a:endParaRPr lang="en-ID" sz="1000" b="0" kern="1200" dirty="0"/>
        </a:p>
        <a:p>
          <a:pPr marL="57150" lvl="1" indent="-57150" algn="l" defTabSz="444500">
            <a:lnSpc>
              <a:spcPct val="90000"/>
            </a:lnSpc>
            <a:spcBef>
              <a:spcPct val="0"/>
            </a:spcBef>
            <a:spcAft>
              <a:spcPct val="20000"/>
            </a:spcAft>
            <a:buChar char="•"/>
          </a:pPr>
          <a:r>
            <a:rPr lang="es-ES" sz="1000" b="0" kern="1200" dirty="0" err="1">
              <a:solidFill>
                <a:schemeClr val="tx1"/>
              </a:solidFill>
              <a:latin typeface="Sansation" pitchFamily="2" charset="0"/>
            </a:rPr>
            <a:t>Permenkes</a:t>
          </a:r>
          <a:r>
            <a:rPr lang="es-ES" sz="1000" b="0" kern="1200" dirty="0">
              <a:solidFill>
                <a:schemeClr val="tx1"/>
              </a:solidFill>
              <a:latin typeface="Sansation" pitchFamily="2" charset="0"/>
            </a:rPr>
            <a:t> No 28 </a:t>
          </a:r>
          <a:r>
            <a:rPr lang="es-ES" sz="1000" b="0" kern="1200" dirty="0" err="1">
              <a:solidFill>
                <a:schemeClr val="tx1"/>
              </a:solidFill>
              <a:latin typeface="Sansation" pitchFamily="2" charset="0"/>
            </a:rPr>
            <a:t>tahun</a:t>
          </a:r>
          <a:r>
            <a:rPr lang="es-ES" sz="1000" b="0" kern="1200" dirty="0">
              <a:solidFill>
                <a:schemeClr val="tx1"/>
              </a:solidFill>
              <a:latin typeface="Sansation" pitchFamily="2" charset="0"/>
            </a:rPr>
            <a:t> 2014 </a:t>
          </a:r>
          <a:r>
            <a:rPr lang="fi-FI" sz="1000" b="0" kern="1200" dirty="0">
              <a:solidFill>
                <a:schemeClr val="tx1"/>
              </a:solidFill>
              <a:latin typeface="Sansation" pitchFamily="2" charset="0"/>
            </a:rPr>
            <a:t>Pengaturan Pedoman Pelaksanaan Jaminan Kesehatan Nasional </a:t>
          </a:r>
          <a:endParaRPr lang="es-ES" sz="1000" b="0" kern="1200" dirty="0">
            <a:solidFill>
              <a:schemeClr val="tx1"/>
            </a:solidFill>
            <a:latin typeface="Sansation" pitchFamily="2" charset="0"/>
          </a:endParaRPr>
        </a:p>
        <a:p>
          <a:pPr marL="57150" lvl="1" indent="-57150" algn="l" defTabSz="444500">
            <a:lnSpc>
              <a:spcPct val="90000"/>
            </a:lnSpc>
            <a:spcBef>
              <a:spcPct val="0"/>
            </a:spcBef>
            <a:spcAft>
              <a:spcPct val="20000"/>
            </a:spcAft>
            <a:buChar char="•"/>
          </a:pPr>
          <a:r>
            <a:rPr lang="es-ES" sz="1000" b="0" kern="1200" dirty="0" err="1">
              <a:solidFill>
                <a:schemeClr val="tx1"/>
              </a:solidFill>
              <a:latin typeface="Sansation" pitchFamily="2" charset="0"/>
            </a:rPr>
            <a:t>Permenkes</a:t>
          </a:r>
          <a:r>
            <a:rPr lang="es-ES" sz="1000" b="0" kern="1200" dirty="0">
              <a:solidFill>
                <a:schemeClr val="tx1"/>
              </a:solidFill>
              <a:latin typeface="Sansation" pitchFamily="2" charset="0"/>
            </a:rPr>
            <a:t> 51 </a:t>
          </a:r>
          <a:r>
            <a:rPr lang="es-ES" sz="1000" b="0" kern="1200" dirty="0" err="1">
              <a:solidFill>
                <a:schemeClr val="tx1"/>
              </a:solidFill>
              <a:latin typeface="Sansation" pitchFamily="2" charset="0"/>
            </a:rPr>
            <a:t>tahun</a:t>
          </a:r>
          <a:r>
            <a:rPr lang="es-ES" sz="1000" b="0" kern="1200" dirty="0">
              <a:solidFill>
                <a:schemeClr val="tx1"/>
              </a:solidFill>
              <a:latin typeface="Sansation" pitchFamily="2" charset="0"/>
            </a:rPr>
            <a:t> 2018 </a:t>
          </a:r>
          <a:r>
            <a:rPr lang="sv-SE" sz="1000" b="0" i="0" kern="1200" dirty="0"/>
            <a:t>Pengenaan Urun Biaya dan Selisih Biaya Dalam Program Jaminan Kesehatan (diubah 13/2019)</a:t>
          </a:r>
          <a:endParaRPr lang="es-ES" sz="1000" b="0" kern="1200" dirty="0">
            <a:solidFill>
              <a:schemeClr val="tx1"/>
            </a:solidFill>
            <a:latin typeface="Sansation" pitchFamily="2" charset="0"/>
          </a:endParaRPr>
        </a:p>
        <a:p>
          <a:pPr marL="57150" lvl="1" indent="-57150" algn="l" defTabSz="444500">
            <a:lnSpc>
              <a:spcPct val="90000"/>
            </a:lnSpc>
            <a:spcBef>
              <a:spcPct val="0"/>
            </a:spcBef>
            <a:spcAft>
              <a:spcPct val="20000"/>
            </a:spcAft>
            <a:buChar char="•"/>
          </a:pPr>
          <a:r>
            <a:rPr lang="pt-BR" sz="1000" b="0" kern="1200" dirty="0">
              <a:solidFill>
                <a:schemeClr val="tx1"/>
              </a:solidFill>
              <a:latin typeface="Sansation" pitchFamily="2" charset="0"/>
            </a:rPr>
            <a:t>Permenkeu No.141/PMK.02/2018 </a:t>
          </a:r>
          <a:r>
            <a:rPr lang="sv-SE" sz="1000" b="0" kern="1200" dirty="0">
              <a:solidFill>
                <a:schemeClr val="tx1"/>
              </a:solidFill>
              <a:latin typeface="Sansation" pitchFamily="2" charset="0"/>
            </a:rPr>
            <a:t>Koordinasi Antar Penyelenggara Jaminan Dalam Pemberian Manfaat Pelayanan Kesehatan</a:t>
          </a:r>
          <a:endParaRPr lang="es-ES" sz="1000" b="0" kern="1200" dirty="0">
            <a:solidFill>
              <a:schemeClr val="tx1"/>
            </a:solidFill>
            <a:latin typeface="Sansation" pitchFamily="2" charset="0"/>
          </a:endParaRPr>
        </a:p>
        <a:p>
          <a:pPr marL="57150" lvl="1" indent="-57150" algn="l" defTabSz="444500">
            <a:lnSpc>
              <a:spcPct val="90000"/>
            </a:lnSpc>
            <a:spcBef>
              <a:spcPct val="0"/>
            </a:spcBef>
            <a:spcAft>
              <a:spcPct val="20000"/>
            </a:spcAft>
            <a:buChar char="•"/>
          </a:pPr>
          <a:r>
            <a:rPr lang="es-ES" sz="1000" kern="1200" dirty="0" err="1">
              <a:solidFill>
                <a:schemeClr val="tx1"/>
              </a:solidFill>
              <a:latin typeface="Sansation" pitchFamily="2" charset="0"/>
            </a:rPr>
            <a:t>Kepmenkes</a:t>
          </a:r>
          <a:r>
            <a:rPr lang="es-ES" sz="1000" kern="1200" dirty="0">
              <a:solidFill>
                <a:schemeClr val="tx1"/>
              </a:solidFill>
              <a:latin typeface="Sansation" pitchFamily="2" charset="0"/>
            </a:rPr>
            <a:t> 1366/2024 </a:t>
          </a:r>
          <a:r>
            <a:rPr lang="en-ID" sz="1000" b="0" i="0" kern="1200" dirty="0" err="1"/>
            <a:t>Pedoman</a:t>
          </a:r>
          <a:r>
            <a:rPr lang="en-ID" sz="1000" b="0" i="0" kern="1200" dirty="0"/>
            <a:t> </a:t>
          </a:r>
          <a:r>
            <a:rPr lang="en-ID" sz="1000" b="0" i="0" kern="1200" dirty="0" err="1"/>
            <a:t>Pelaksanaan</a:t>
          </a:r>
          <a:r>
            <a:rPr lang="en-ID" sz="1000" b="0" i="0" kern="1200" dirty="0"/>
            <a:t> </a:t>
          </a:r>
          <a:r>
            <a:rPr lang="en-ID" sz="1000" b="0" i="0" kern="1200" dirty="0" err="1"/>
            <a:t>Selisih</a:t>
          </a:r>
          <a:r>
            <a:rPr lang="en-ID" sz="1000" b="0" i="0" kern="1200" dirty="0"/>
            <a:t> </a:t>
          </a:r>
          <a:r>
            <a:rPr lang="en-ID" sz="1000" b="0" i="0" kern="1200" dirty="0" err="1"/>
            <a:t>Biaya</a:t>
          </a:r>
          <a:r>
            <a:rPr lang="en-ID" sz="1000" b="0" i="0" kern="1200" dirty="0"/>
            <a:t> oleh </a:t>
          </a:r>
          <a:r>
            <a:rPr lang="en-ID" sz="1000" b="0" i="0" kern="1200" dirty="0" err="1"/>
            <a:t>Asuransi</a:t>
          </a:r>
          <a:r>
            <a:rPr lang="en-ID" sz="1000" b="0" i="0" kern="1200" dirty="0"/>
            <a:t> Kesehatan </a:t>
          </a:r>
          <a:r>
            <a:rPr lang="en-ID" sz="1000" b="0" i="0" kern="1200" dirty="0" err="1"/>
            <a:t>Tambahan</a:t>
          </a:r>
          <a:r>
            <a:rPr lang="en-ID" sz="1000" b="0" i="0" kern="1200" dirty="0"/>
            <a:t> </a:t>
          </a:r>
          <a:r>
            <a:rPr lang="en-ID" sz="1000" b="0" i="0" kern="1200" dirty="0" err="1"/>
            <a:t>melalui</a:t>
          </a:r>
          <a:r>
            <a:rPr lang="en-ID" sz="1000" b="0" i="0" kern="1200" dirty="0"/>
            <a:t> </a:t>
          </a:r>
          <a:r>
            <a:rPr lang="en-ID" sz="1000" b="0" i="0" kern="1200" dirty="0" err="1"/>
            <a:t>Koordinasi</a:t>
          </a:r>
          <a:r>
            <a:rPr lang="en-ID" sz="1000" b="0" i="0" kern="1200" dirty="0"/>
            <a:t> Antar </a:t>
          </a:r>
          <a:r>
            <a:rPr lang="en-ID" sz="1000" b="0" i="0" kern="1200" dirty="0" err="1"/>
            <a:t>Penyelenggara</a:t>
          </a:r>
          <a:r>
            <a:rPr lang="en-ID" sz="1000" b="0" i="0" kern="1200" dirty="0"/>
            <a:t> </a:t>
          </a:r>
          <a:r>
            <a:rPr lang="en-ID" sz="1000" b="0" i="0" kern="1200" dirty="0" err="1"/>
            <a:t>Jaminan</a:t>
          </a:r>
          <a:endParaRPr lang="es-ES" sz="1000" kern="1200" dirty="0">
            <a:solidFill>
              <a:schemeClr val="tx1"/>
            </a:solidFill>
            <a:latin typeface="Sansation" pitchFamily="2" charset="0"/>
          </a:endParaRPr>
        </a:p>
      </dsp:txBody>
      <dsp:txXfrm>
        <a:off x="0" y="4228611"/>
        <a:ext cx="8897711" cy="861120"/>
      </dsp:txXfrm>
    </dsp:sp>
    <dsp:sp modelId="{65EE5BBC-4C51-4663-B3DD-790481D96E09}">
      <dsp:nvSpPr>
        <dsp:cNvPr id="0" name=""/>
        <dsp:cNvSpPr/>
      </dsp:nvSpPr>
      <dsp:spPr bwMode="white">
        <a:xfrm>
          <a:off x="0" y="5089731"/>
          <a:ext cx="8897711" cy="3118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Peraturan</a:t>
          </a:r>
          <a:r>
            <a:rPr lang="en-US" sz="1300" kern="1200" dirty="0"/>
            <a:t> BPJS Kesehatan</a:t>
          </a:r>
          <a:endParaRPr lang="en-ID" sz="1300" kern="1200" dirty="0"/>
        </a:p>
      </dsp:txBody>
      <dsp:txXfrm>
        <a:off x="15221" y="5104952"/>
        <a:ext cx="8867269" cy="281363"/>
      </dsp:txXfrm>
    </dsp:sp>
    <dsp:sp modelId="{E9364159-4F9A-4348-997C-42209DA8E348}">
      <dsp:nvSpPr>
        <dsp:cNvPr id="0" name=""/>
        <dsp:cNvSpPr/>
      </dsp:nvSpPr>
      <dsp:spPr bwMode="white">
        <a:xfrm>
          <a:off x="0" y="5401536"/>
          <a:ext cx="8897711" cy="34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0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a:t>Per BPJS Kesehatan No 4/2020</a:t>
          </a:r>
          <a:endParaRPr lang="en-ID" sz="1000" kern="1200" dirty="0"/>
        </a:p>
        <a:p>
          <a:pPr marL="57150" lvl="1" indent="-57150" algn="l" defTabSz="444500">
            <a:lnSpc>
              <a:spcPct val="90000"/>
            </a:lnSpc>
            <a:spcBef>
              <a:spcPct val="0"/>
            </a:spcBef>
            <a:spcAft>
              <a:spcPct val="20000"/>
            </a:spcAft>
            <a:buChar char="•"/>
          </a:pPr>
          <a:r>
            <a:rPr lang="nn-NO" sz="1000" kern="1200">
              <a:solidFill>
                <a:schemeClr val="tx1"/>
              </a:solidFill>
              <a:latin typeface="Sansation" panose="020B0604020202020204"/>
              <a:cs typeface="Times New Roman" panose="02020603050405020304" pitchFamily="18" charset="0"/>
            </a:rPr>
            <a:t>Perdireksi No 6 Tahun 2018 Tentang Petunjuk Teknis Koordinasi Manfaat</a:t>
          </a:r>
          <a:endParaRPr lang="en-ID" sz="1000" kern="1200" dirty="0"/>
        </a:p>
      </dsp:txBody>
      <dsp:txXfrm>
        <a:off x="0" y="5401536"/>
        <a:ext cx="8897711" cy="343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0.04593</cdr:x>
      <cdr:y>0.05202</cdr:y>
    </cdr:from>
    <cdr:to>
      <cdr:x>0.15425</cdr:x>
      <cdr:y>0.12693</cdr:y>
    </cdr:to>
    <cdr:sp macro="" textlink="">
      <cdr:nvSpPr>
        <cdr:cNvPr id="2" name="Rectangles 1"/>
        <cdr:cNvSpPr/>
      </cdr:nvSpPr>
      <cdr:spPr>
        <a:xfrm xmlns:a="http://schemas.openxmlformats.org/drawingml/2006/main">
          <a:off x="504825" y="238126"/>
          <a:ext cx="1190625" cy="342900"/>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r>
            <a:rPr lang="en-US" sz="1400" kern="1200" dirty="0"/>
            <a:t>Dalam </a:t>
          </a:r>
          <a:r>
            <a:rPr lang="en-US" sz="1400" kern="1200" dirty="0" err="1"/>
            <a:t>Trilliun</a:t>
          </a:r>
          <a:endParaRPr lang="en-ID" sz="14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BB7A0-613A-41B1-A331-0534346C770F}" type="datetimeFigureOut">
              <a:rPr lang="en-ID" smtClean="0"/>
              <a:t>29/08/2025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002DC-A1FD-4BBC-A463-00C37FF00804}" type="slidenum">
              <a:rPr lang="en-ID" smtClean="0"/>
              <a:t>‹#›</a:t>
            </a:fld>
            <a:endParaRPr lang="en-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2E002DC-A1FD-4BBC-A463-00C37FF00804}" type="slidenum">
              <a:rPr lang="en-ID" smtClean="0"/>
              <a:t>16</a:t>
            </a:fld>
            <a:endParaRPr lang="en-ID"/>
          </a:p>
        </p:txBody>
      </p:sp>
    </p:spTree>
    <p:extLst>
      <p:ext uri="{BB962C8B-B14F-4D97-AF65-F5344CB8AC3E}">
        <p14:creationId xmlns:p14="http://schemas.microsoft.com/office/powerpoint/2010/main" val="68791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2E002DC-A1FD-4BBC-A463-00C37FF00804}" type="slidenum">
              <a:rPr lang="en-ID" smtClean="0"/>
              <a:t>22</a:t>
            </a:fld>
            <a:endParaRPr lang="en-ID"/>
          </a:p>
        </p:txBody>
      </p:sp>
    </p:spTree>
    <p:extLst>
      <p:ext uri="{BB962C8B-B14F-4D97-AF65-F5344CB8AC3E}">
        <p14:creationId xmlns:p14="http://schemas.microsoft.com/office/powerpoint/2010/main" val="121009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F1C3D1-EE78-40C3-9F76-B16FA5929B15}" type="datetimeFigureOut">
              <a:rPr lang="en-ID" smtClean="0"/>
              <a:t>29/08/2025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89B84A3-76FB-4F9B-98E6-29C777A6E739}" type="slidenum">
              <a:rPr lang="en-ID" smtClean="0"/>
              <a:t>‹#›</a:t>
            </a:fld>
            <a:endParaRPr lang="en-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1C3D1-EE78-40C3-9F76-B16FA5929B15}" type="datetimeFigureOut">
              <a:rPr lang="en-ID" smtClean="0"/>
              <a:t>29/08/2025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1C3D1-EE78-40C3-9F76-B16FA5929B15}" type="datetimeFigureOut">
              <a:rPr lang="en-ID" smtClean="0"/>
              <a:t>29/08/2025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p:cNvSpPr>
            <a:spLocks noGrp="1"/>
          </p:cNvSpPr>
          <p:nvPr>
            <p:ph type="tbl" sz="quarter" idx="14" hasCustomPrompt="1"/>
          </p:nvPr>
        </p:nvSpPr>
        <p:spPr>
          <a:xfrm>
            <a:off x="838200" y="2111381"/>
            <a:ext cx="10515600" cy="3744913"/>
          </a:xfrm>
        </p:spPr>
        <p:txBody>
          <a:bodyPr/>
          <a:lstStyle/>
          <a:p>
            <a:r>
              <a:rPr lang="en-US"/>
              <a:t>Click icon to add table</a:t>
            </a:r>
            <a:endParaRPr lang="en-US" dirty="0"/>
          </a:p>
        </p:txBody>
      </p:sp>
      <p:sp>
        <p:nvSpPr>
          <p:cNvPr id="3" name="Date Placeholder 2"/>
          <p:cNvSpPr>
            <a:spLocks noGrp="1"/>
          </p:cNvSpPr>
          <p:nvPr>
            <p:ph type="dt" sz="half" idx="10"/>
          </p:nvPr>
        </p:nvSpPr>
        <p:spPr/>
        <p:txBody>
          <a:bodyPr/>
          <a:lstStyle>
            <a:lvl1pPr>
              <a:defRPr sz="900"/>
            </a:lvl1pPr>
          </a:lstStyle>
          <a:p>
            <a:r>
              <a:rPr lang="en-US" dirty="0"/>
              <a:t>20XX</a:t>
            </a:r>
          </a:p>
        </p:txBody>
      </p:sp>
      <p:sp>
        <p:nvSpPr>
          <p:cNvPr id="4" name="Footer Placeholder 3"/>
          <p:cNvSpPr>
            <a:spLocks noGrp="1"/>
          </p:cNvSpPr>
          <p:nvPr>
            <p:ph type="ftr" sz="quarter" idx="11"/>
          </p:nvPr>
        </p:nvSpPr>
        <p:spPr/>
        <p:txBody>
          <a:bodyPr/>
          <a:lstStyle>
            <a:lvl1pPr>
              <a:defRPr sz="900"/>
            </a:lvl1pPr>
          </a:lstStyle>
          <a:p>
            <a:r>
              <a:rPr lang="en-US" dirty="0"/>
              <a:t>PRESENTATION TITLE</a:t>
            </a:r>
          </a:p>
        </p:txBody>
      </p:sp>
      <p:sp>
        <p:nvSpPr>
          <p:cNvPr id="5" name="Slide Number Placeholder 4"/>
          <p:cNvSpPr>
            <a:spLocks noGrp="1"/>
          </p:cNvSpPr>
          <p:nvPr>
            <p:ph type="sldNum" sz="quarter" idx="12"/>
          </p:nvPr>
        </p:nvSpPr>
        <p:spPr/>
        <p:txBody>
          <a:bodyPr/>
          <a:lstStyle>
            <a:lvl1pPr>
              <a:defRPr sz="900"/>
            </a:lvl1pPr>
          </a:lstStyle>
          <a:p>
            <a:fld id="{A49DFD55-3C28-40EF-9E31-A92D2E4017F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1C3D1-EE78-40C3-9F76-B16FA5929B15}" type="datetimeFigureOut">
              <a:rPr lang="en-ID" smtClean="0"/>
              <a:t>29/08/2025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1C3D1-EE78-40C3-9F76-B16FA5929B15}" type="datetimeFigureOut">
              <a:rPr lang="en-ID" smtClean="0"/>
              <a:t>29/08/2025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89B84A3-76FB-4F9B-98E6-29C777A6E739}" type="slidenum">
              <a:rPr lang="en-ID" smtClean="0"/>
              <a:t>‹#›</a:t>
            </a:fld>
            <a:endParaRPr lang="en-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F1C3D1-EE78-40C3-9F76-B16FA5929B15}" type="datetimeFigureOut">
              <a:rPr lang="en-ID" smtClean="0"/>
              <a:t>29/08/2025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F1C3D1-EE78-40C3-9F76-B16FA5929B15}" type="datetimeFigureOut">
              <a:rPr lang="en-ID" smtClean="0"/>
              <a:t>29/08/2025</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1C3D1-EE78-40C3-9F76-B16FA5929B15}" type="datetimeFigureOut">
              <a:rPr lang="en-ID" smtClean="0"/>
              <a:t>29/08/2025</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F1C3D1-EE78-40C3-9F76-B16FA5929B15}" type="datetimeFigureOut">
              <a:rPr lang="en-ID" smtClean="0"/>
              <a:t>29/08/2025</a:t>
            </a:fld>
            <a:endParaRPr lang="en-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D"/>
          </a:p>
        </p:txBody>
      </p:sp>
      <p:sp>
        <p:nvSpPr>
          <p:cNvPr id="9" name="Slide Number Placeholder 8"/>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F1C3D1-EE78-40C3-9F76-B16FA5929B15}" type="datetimeFigureOut">
              <a:rPr lang="en-ID" smtClean="0"/>
              <a:t>29/08/2025</a:t>
            </a:fld>
            <a:endParaRPr lang="en-ID"/>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89B84A3-76FB-4F9B-98E6-29C777A6E739}" type="slidenum">
              <a:rPr lang="en-ID" smtClean="0"/>
              <a:t>‹#›</a:t>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F1C3D1-EE78-40C3-9F76-B16FA5929B15}" type="datetimeFigureOut">
              <a:rPr lang="en-ID" smtClean="0"/>
              <a:t>29/08/2025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689B84A3-76FB-4F9B-98E6-29C777A6E739}" type="slidenum">
              <a:rPr lang="en-ID" smtClean="0"/>
              <a:t>‹#›</a:t>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F1C3D1-EE78-40C3-9F76-B16FA5929B15}" type="datetimeFigureOut">
              <a:rPr lang="en-ID" smtClean="0"/>
              <a:t>29/08/2025</a:t>
            </a:fld>
            <a:endParaRPr lang="en-ID"/>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D"/>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89B84A3-76FB-4F9B-98E6-29C777A6E739}" type="slidenum">
              <a:rPr lang="en-ID" smtClean="0"/>
              <a:t>‹#›</a:t>
            </a:fld>
            <a:endParaRPr lang="en-ID"/>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Private Health Insurance Landscape Global dan Indonesia</a:t>
            </a:r>
            <a:endParaRPr lang="en-ID" sz="4000" dirty="0"/>
          </a:p>
        </p:txBody>
      </p:sp>
      <p:sp>
        <p:nvSpPr>
          <p:cNvPr id="3" name="Subtitle 2"/>
          <p:cNvSpPr>
            <a:spLocks noGrp="1"/>
          </p:cNvSpPr>
          <p:nvPr>
            <p:ph type="body" idx="1"/>
          </p:nvPr>
        </p:nvSpPr>
        <p:spPr/>
        <p:txBody>
          <a:bodyPr>
            <a:normAutofit fontScale="85000" lnSpcReduction="20000"/>
          </a:bodyPr>
          <a:lstStyle/>
          <a:p>
            <a:r>
              <a:rPr lang="en-ID" dirty="0">
                <a:solidFill>
                  <a:schemeClr val="tx1"/>
                </a:solidFill>
              </a:rPr>
              <a:t>29 Agustus 2025</a:t>
            </a:r>
          </a:p>
          <a:p>
            <a:r>
              <a:rPr lang="en-ID" dirty="0">
                <a:solidFill>
                  <a:schemeClr val="tx1"/>
                </a:solidFill>
              </a:rPr>
              <a:t>Vini Aristianti, skm.mph.,</a:t>
            </a:r>
            <a:r>
              <a:rPr lang="en-ID" dirty="0" err="1">
                <a:solidFill>
                  <a:schemeClr val="tx1"/>
                </a:solidFill>
              </a:rPr>
              <a:t>aak</a:t>
            </a:r>
            <a:endParaRPr lang="en-ID" dirty="0">
              <a:solidFill>
                <a:schemeClr val="tx1"/>
              </a:solidFill>
            </a:endParaRPr>
          </a:p>
          <a:p>
            <a:r>
              <a:rPr lang="en-ID" dirty="0">
                <a:solidFill>
                  <a:schemeClr val="tx1"/>
                </a:solidFill>
              </a:rPr>
              <a:t>FK-KMK UGM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56654"/>
            <a:ext cx="10515600" cy="819006"/>
          </a:xfrm>
        </p:spPr>
        <p:txBody>
          <a:bodyPr>
            <a:normAutofit/>
          </a:bodyPr>
          <a:lstStyle/>
          <a:p>
            <a:pPr algn="l"/>
            <a:r>
              <a:rPr lang="en-US" sz="2400" dirty="0" err="1"/>
              <a:t>Cakupan</a:t>
            </a:r>
            <a:r>
              <a:rPr lang="en-US" sz="2400" dirty="0"/>
              <a:t> Voluntary PHI di Negara OECD Pada </a:t>
            </a:r>
            <a:r>
              <a:rPr lang="en-US" sz="2400" dirty="0" err="1"/>
              <a:t>Tahun</a:t>
            </a:r>
            <a:r>
              <a:rPr lang="en-US" sz="2400" dirty="0"/>
              <a:t> 2011 dan 2021</a:t>
            </a:r>
          </a:p>
        </p:txBody>
      </p:sp>
      <p:sp>
        <p:nvSpPr>
          <p:cNvPr id="7" name="Date Placeholder 6"/>
          <p:cNvSpPr>
            <a:spLocks noGrp="1"/>
          </p:cNvSpPr>
          <p:nvPr>
            <p:ph type="dt" sz="half" idx="10"/>
          </p:nvPr>
        </p:nvSpPr>
        <p:spPr>
          <a:xfrm>
            <a:off x="838200" y="6356350"/>
            <a:ext cx="2743200" cy="365125"/>
          </a:xfrm>
        </p:spPr>
        <p:txBody>
          <a:bodyPr/>
          <a:lstStyle/>
          <a:p>
            <a:r>
              <a:rPr lang="en-US" dirty="0"/>
              <a:t>20XX</a:t>
            </a:r>
          </a:p>
        </p:txBody>
      </p:sp>
      <p:sp>
        <p:nvSpPr>
          <p:cNvPr id="8" name="Footer Placeholder 7"/>
          <p:cNvSpPr>
            <a:spLocks noGrp="1"/>
          </p:cNvSpPr>
          <p:nvPr>
            <p:ph type="ftr" sz="quarter" idx="11"/>
          </p:nvPr>
        </p:nvSpPr>
        <p:spPr>
          <a:xfrm>
            <a:off x="4038600" y="6356350"/>
            <a:ext cx="4114800" cy="365125"/>
          </a:xfrm>
        </p:spPr>
        <p:txBody>
          <a:bodyPr/>
          <a:lstStyle/>
          <a:p>
            <a:r>
              <a:rPr lang="en-US" dirty="0"/>
              <a:t>PRESENTATION TITLE</a:t>
            </a:r>
          </a:p>
        </p:txBody>
      </p:sp>
      <p:sp>
        <p:nvSpPr>
          <p:cNvPr id="9" name="Slide Number Placeholder 8"/>
          <p:cNvSpPr>
            <a:spLocks noGrp="1"/>
          </p:cNvSpPr>
          <p:nvPr>
            <p:ph type="sldNum" sz="quarter" idx="12"/>
          </p:nvPr>
        </p:nvSpPr>
        <p:spPr>
          <a:xfrm>
            <a:off x="8610600" y="6356350"/>
            <a:ext cx="2743200" cy="365125"/>
          </a:xfrm>
        </p:spPr>
        <p:txBody>
          <a:bodyPr/>
          <a:lstStyle/>
          <a:p>
            <a:fld id="{A49DFD55-3C28-40EF-9E31-A92D2E4017FF}" type="slidenum">
              <a:rPr lang="en-US" smtClean="0"/>
              <a:t>10</a:t>
            </a:fld>
            <a:endParaRPr lang="en-US" dirty="0"/>
          </a:p>
        </p:txBody>
      </p:sp>
      <p:sp>
        <p:nvSpPr>
          <p:cNvPr id="10" name="Rectangle 1"/>
          <p:cNvSpPr>
            <a:spLocks noChangeArrowheads="1"/>
          </p:cNvSpPr>
          <p:nvPr/>
        </p:nvSpPr>
        <p:spPr bwMode="auto">
          <a:xfrm>
            <a:off x="2305050"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166255" y="1558776"/>
            <a:ext cx="11565195" cy="48425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60900-4D0A-FCA8-77F8-BBEA28D125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35A7E2-1527-B26C-842C-BC3E87CDCA3F}"/>
              </a:ext>
            </a:extLst>
          </p:cNvPr>
          <p:cNvSpPr>
            <a:spLocks noGrp="1"/>
          </p:cNvSpPr>
          <p:nvPr>
            <p:ph type="title"/>
          </p:nvPr>
        </p:nvSpPr>
        <p:spPr>
          <a:xfrm>
            <a:off x="838200" y="-49903"/>
            <a:ext cx="10515600" cy="1325563"/>
          </a:xfrm>
        </p:spPr>
        <p:txBody>
          <a:bodyPr/>
          <a:lstStyle/>
          <a:p>
            <a:r>
              <a:rPr lang="en-US" dirty="0"/>
              <a:t>Health expenditure, share of </a:t>
            </a:r>
            <a:r>
              <a:rPr lang="en-US" dirty="0" err="1"/>
              <a:t>gdp</a:t>
            </a:r>
            <a:endParaRPr lang="en-US" dirty="0"/>
          </a:p>
        </p:txBody>
      </p:sp>
      <p:sp>
        <p:nvSpPr>
          <p:cNvPr id="7" name="Date Placeholder 6">
            <a:extLst>
              <a:ext uri="{FF2B5EF4-FFF2-40B4-BE49-F238E27FC236}">
                <a16:creationId xmlns:a16="http://schemas.microsoft.com/office/drawing/2014/main" id="{21DAA8EB-55FD-10BF-7FB7-A36774BF50F1}"/>
              </a:ext>
            </a:extLst>
          </p:cNvPr>
          <p:cNvSpPr>
            <a:spLocks noGrp="1"/>
          </p:cNvSpPr>
          <p:nvPr>
            <p:ph type="dt" sz="half" idx="10"/>
          </p:nvPr>
        </p:nvSpPr>
        <p:spPr>
          <a:xfrm>
            <a:off x="838200" y="6356350"/>
            <a:ext cx="2743200" cy="365125"/>
          </a:xfrm>
        </p:spPr>
        <p:txBody>
          <a:bodyPr/>
          <a:lstStyle/>
          <a:p>
            <a:r>
              <a:rPr lang="en-US" dirty="0"/>
              <a:t>20XX</a:t>
            </a:r>
          </a:p>
        </p:txBody>
      </p:sp>
      <p:sp>
        <p:nvSpPr>
          <p:cNvPr id="8" name="Footer Placeholder 7">
            <a:extLst>
              <a:ext uri="{FF2B5EF4-FFF2-40B4-BE49-F238E27FC236}">
                <a16:creationId xmlns:a16="http://schemas.microsoft.com/office/drawing/2014/main" id="{DDBDFC5F-2FDC-BA05-4F6A-1850DB40BE6D}"/>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D0958827-2219-398F-BA08-04AB89F36729}"/>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
        <p:nvSpPr>
          <p:cNvPr id="10" name="Rectangle 1">
            <a:extLst>
              <a:ext uri="{FF2B5EF4-FFF2-40B4-BE49-F238E27FC236}">
                <a16:creationId xmlns:a16="http://schemas.microsoft.com/office/drawing/2014/main" id="{8BF7759B-E883-FEC5-FEE8-C4CEF873AD89}"/>
              </a:ext>
            </a:extLst>
          </p:cNvPr>
          <p:cNvSpPr>
            <a:spLocks noChangeArrowheads="1"/>
          </p:cNvSpPr>
          <p:nvPr/>
        </p:nvSpPr>
        <p:spPr bwMode="auto">
          <a:xfrm>
            <a:off x="2305050"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396ECD8-3DFF-3578-B20E-C58654CDF939}"/>
              </a:ext>
            </a:extLst>
          </p:cNvPr>
          <p:cNvPicPr>
            <a:picLocks noChangeAspect="1"/>
          </p:cNvPicPr>
          <p:nvPr/>
        </p:nvPicPr>
        <p:blipFill>
          <a:blip r:embed="rId2"/>
          <a:stretch>
            <a:fillRect/>
          </a:stretch>
        </p:blipFill>
        <p:spPr>
          <a:xfrm>
            <a:off x="601287" y="813474"/>
            <a:ext cx="10989425" cy="5908001"/>
          </a:xfrm>
          <a:prstGeom prst="rect">
            <a:avLst/>
          </a:prstGeom>
        </p:spPr>
      </p:pic>
    </p:spTree>
    <p:extLst>
      <p:ext uri="{BB962C8B-B14F-4D97-AF65-F5344CB8AC3E}">
        <p14:creationId xmlns:p14="http://schemas.microsoft.com/office/powerpoint/2010/main" val="427121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EFB5-C50F-4D88-5EE2-EEDF876840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EA1A70-2CCA-DC4D-9E85-02F0E3E1CF6B}"/>
              </a:ext>
            </a:extLst>
          </p:cNvPr>
          <p:cNvSpPr>
            <a:spLocks noGrp="1"/>
          </p:cNvSpPr>
          <p:nvPr>
            <p:ph type="title"/>
          </p:nvPr>
        </p:nvSpPr>
        <p:spPr>
          <a:xfrm>
            <a:off x="838200" y="-49903"/>
            <a:ext cx="10515600" cy="1325563"/>
          </a:xfrm>
        </p:spPr>
        <p:txBody>
          <a:bodyPr/>
          <a:lstStyle/>
          <a:p>
            <a:r>
              <a:rPr lang="en-US" dirty="0"/>
              <a:t>OUT OF POCKET, share of FINAL HOUSEHOLD CONSUMPTION</a:t>
            </a:r>
          </a:p>
        </p:txBody>
      </p:sp>
      <p:sp>
        <p:nvSpPr>
          <p:cNvPr id="7" name="Date Placeholder 6">
            <a:extLst>
              <a:ext uri="{FF2B5EF4-FFF2-40B4-BE49-F238E27FC236}">
                <a16:creationId xmlns:a16="http://schemas.microsoft.com/office/drawing/2014/main" id="{ABFBB897-7644-E16C-9A5A-7A42D175530E}"/>
              </a:ext>
            </a:extLst>
          </p:cNvPr>
          <p:cNvSpPr>
            <a:spLocks noGrp="1"/>
          </p:cNvSpPr>
          <p:nvPr>
            <p:ph type="dt" sz="half" idx="10"/>
          </p:nvPr>
        </p:nvSpPr>
        <p:spPr>
          <a:xfrm>
            <a:off x="838200" y="6356350"/>
            <a:ext cx="2743200" cy="365125"/>
          </a:xfrm>
        </p:spPr>
        <p:txBody>
          <a:bodyPr/>
          <a:lstStyle/>
          <a:p>
            <a:r>
              <a:rPr lang="en-US" dirty="0"/>
              <a:t>20XX</a:t>
            </a:r>
          </a:p>
        </p:txBody>
      </p:sp>
      <p:sp>
        <p:nvSpPr>
          <p:cNvPr id="8" name="Footer Placeholder 7">
            <a:extLst>
              <a:ext uri="{FF2B5EF4-FFF2-40B4-BE49-F238E27FC236}">
                <a16:creationId xmlns:a16="http://schemas.microsoft.com/office/drawing/2014/main" id="{4C137CA5-1FCA-CACB-3E94-DDF3503013C4}"/>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BF904FA3-26A9-6E72-7F52-062AB561D606}"/>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
        <p:nvSpPr>
          <p:cNvPr id="10" name="Rectangle 1">
            <a:extLst>
              <a:ext uri="{FF2B5EF4-FFF2-40B4-BE49-F238E27FC236}">
                <a16:creationId xmlns:a16="http://schemas.microsoft.com/office/drawing/2014/main" id="{F24E4F0C-6CE2-BB5D-D180-2E895785520B}"/>
              </a:ext>
            </a:extLst>
          </p:cNvPr>
          <p:cNvSpPr>
            <a:spLocks noChangeArrowheads="1"/>
          </p:cNvSpPr>
          <p:nvPr/>
        </p:nvSpPr>
        <p:spPr bwMode="auto">
          <a:xfrm>
            <a:off x="2305050"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1C4C97D9-808D-9DFA-7886-83477AE834E6}"/>
              </a:ext>
            </a:extLst>
          </p:cNvPr>
          <p:cNvPicPr>
            <a:picLocks noChangeAspect="1"/>
          </p:cNvPicPr>
          <p:nvPr/>
        </p:nvPicPr>
        <p:blipFill>
          <a:blip r:embed="rId2"/>
          <a:stretch>
            <a:fillRect/>
          </a:stretch>
        </p:blipFill>
        <p:spPr>
          <a:xfrm>
            <a:off x="235950" y="1822449"/>
            <a:ext cx="11482224" cy="4112825"/>
          </a:xfrm>
          <a:prstGeom prst="rect">
            <a:avLst/>
          </a:prstGeom>
        </p:spPr>
      </p:pic>
    </p:spTree>
    <p:extLst>
      <p:ext uri="{BB962C8B-B14F-4D97-AF65-F5344CB8AC3E}">
        <p14:creationId xmlns:p14="http://schemas.microsoft.com/office/powerpoint/2010/main" val="157799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9238-0DF1-F110-9AAE-09329C80F0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48BA7C-B5B1-82E6-FECD-DFECBF1AD76E}"/>
              </a:ext>
            </a:extLst>
          </p:cNvPr>
          <p:cNvSpPr>
            <a:spLocks noGrp="1"/>
          </p:cNvSpPr>
          <p:nvPr>
            <p:ph type="title"/>
          </p:nvPr>
        </p:nvSpPr>
        <p:spPr>
          <a:xfrm>
            <a:off x="838200" y="-49903"/>
            <a:ext cx="10515600" cy="1325563"/>
          </a:xfrm>
        </p:spPr>
        <p:txBody>
          <a:bodyPr/>
          <a:lstStyle/>
          <a:p>
            <a:r>
              <a:rPr lang="en-US" dirty="0"/>
              <a:t>KEPUASAN TERHADAP KUALITAS PELAYANAN KESEHATAN</a:t>
            </a:r>
          </a:p>
        </p:txBody>
      </p:sp>
      <p:sp>
        <p:nvSpPr>
          <p:cNvPr id="7" name="Date Placeholder 6">
            <a:extLst>
              <a:ext uri="{FF2B5EF4-FFF2-40B4-BE49-F238E27FC236}">
                <a16:creationId xmlns:a16="http://schemas.microsoft.com/office/drawing/2014/main" id="{7B4D31B0-6FED-8B3E-091D-F67D3085ED33}"/>
              </a:ext>
            </a:extLst>
          </p:cNvPr>
          <p:cNvSpPr>
            <a:spLocks noGrp="1"/>
          </p:cNvSpPr>
          <p:nvPr>
            <p:ph type="dt" sz="half" idx="10"/>
          </p:nvPr>
        </p:nvSpPr>
        <p:spPr>
          <a:xfrm>
            <a:off x="838200" y="6356350"/>
            <a:ext cx="2743200" cy="365125"/>
          </a:xfrm>
        </p:spPr>
        <p:txBody>
          <a:bodyPr/>
          <a:lstStyle/>
          <a:p>
            <a:r>
              <a:rPr lang="en-US" dirty="0"/>
              <a:t>20XX</a:t>
            </a:r>
          </a:p>
        </p:txBody>
      </p:sp>
      <p:sp>
        <p:nvSpPr>
          <p:cNvPr id="8" name="Footer Placeholder 7">
            <a:extLst>
              <a:ext uri="{FF2B5EF4-FFF2-40B4-BE49-F238E27FC236}">
                <a16:creationId xmlns:a16="http://schemas.microsoft.com/office/drawing/2014/main" id="{4D004A00-2F69-4EE0-B311-5E213C67E1FC}"/>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995C82B0-655F-412B-32BB-B23B94A2820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
        <p:nvSpPr>
          <p:cNvPr id="10" name="Rectangle 1">
            <a:extLst>
              <a:ext uri="{FF2B5EF4-FFF2-40B4-BE49-F238E27FC236}">
                <a16:creationId xmlns:a16="http://schemas.microsoft.com/office/drawing/2014/main" id="{78CA9178-633E-E526-C061-30E733D1E4A0}"/>
              </a:ext>
            </a:extLst>
          </p:cNvPr>
          <p:cNvSpPr>
            <a:spLocks noChangeArrowheads="1"/>
          </p:cNvSpPr>
          <p:nvPr/>
        </p:nvSpPr>
        <p:spPr bwMode="auto">
          <a:xfrm>
            <a:off x="2305050"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15697700-2D22-CF18-30AF-0B074ECE6776}"/>
              </a:ext>
            </a:extLst>
          </p:cNvPr>
          <p:cNvPicPr>
            <a:picLocks noChangeAspect="1"/>
          </p:cNvPicPr>
          <p:nvPr/>
        </p:nvPicPr>
        <p:blipFill>
          <a:blip r:embed="rId2"/>
          <a:stretch>
            <a:fillRect/>
          </a:stretch>
        </p:blipFill>
        <p:spPr>
          <a:xfrm>
            <a:off x="228899" y="1565573"/>
            <a:ext cx="11734201" cy="4243986"/>
          </a:xfrm>
          <a:prstGeom prst="rect">
            <a:avLst/>
          </a:prstGeom>
        </p:spPr>
      </p:pic>
    </p:spTree>
    <p:extLst>
      <p:ext uri="{BB962C8B-B14F-4D97-AF65-F5344CB8AC3E}">
        <p14:creationId xmlns:p14="http://schemas.microsoft.com/office/powerpoint/2010/main" val="118004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2C24F1-C40A-E27A-0FFD-B7217709A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676" y="519067"/>
            <a:ext cx="6439458" cy="4503810"/>
          </a:xfrm>
          <a:prstGeom prst="rect">
            <a:avLst/>
          </a:prstGeom>
        </p:spPr>
      </p:pic>
      <p:pic>
        <p:nvPicPr>
          <p:cNvPr id="5" name="Picture 4">
            <a:extLst>
              <a:ext uri="{FF2B5EF4-FFF2-40B4-BE49-F238E27FC236}">
                <a16:creationId xmlns:a16="http://schemas.microsoft.com/office/drawing/2014/main" id="{12445C5D-22E3-AEF7-2F59-77CB662EC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66" y="992322"/>
            <a:ext cx="5604952" cy="2058991"/>
          </a:xfrm>
          <a:prstGeom prst="rect">
            <a:avLst/>
          </a:prstGeom>
        </p:spPr>
      </p:pic>
      <p:sp>
        <p:nvSpPr>
          <p:cNvPr id="6" name="TextBox 5">
            <a:extLst>
              <a:ext uri="{FF2B5EF4-FFF2-40B4-BE49-F238E27FC236}">
                <a16:creationId xmlns:a16="http://schemas.microsoft.com/office/drawing/2014/main" id="{C38EBA6C-E999-B22B-CD8B-6C1A0972837A}"/>
              </a:ext>
            </a:extLst>
          </p:cNvPr>
          <p:cNvSpPr txBox="1"/>
          <p:nvPr/>
        </p:nvSpPr>
        <p:spPr>
          <a:xfrm>
            <a:off x="556591" y="288235"/>
            <a:ext cx="6003235" cy="461665"/>
          </a:xfrm>
          <a:prstGeom prst="rect">
            <a:avLst/>
          </a:prstGeom>
          <a:noFill/>
        </p:spPr>
        <p:txBody>
          <a:bodyPr wrap="square" rtlCol="0">
            <a:spAutoFit/>
          </a:bodyPr>
          <a:lstStyle/>
          <a:p>
            <a:r>
              <a:rPr lang="en-ID" sz="2400" b="1" dirty="0"/>
              <a:t>Average Medical Trend Rates 2025</a:t>
            </a:r>
          </a:p>
        </p:txBody>
      </p:sp>
      <p:sp>
        <p:nvSpPr>
          <p:cNvPr id="8" name="TextBox 7">
            <a:extLst>
              <a:ext uri="{FF2B5EF4-FFF2-40B4-BE49-F238E27FC236}">
                <a16:creationId xmlns:a16="http://schemas.microsoft.com/office/drawing/2014/main" id="{C9095D26-AA76-7710-311A-3DA667D3A78E}"/>
              </a:ext>
            </a:extLst>
          </p:cNvPr>
          <p:cNvSpPr txBox="1"/>
          <p:nvPr/>
        </p:nvSpPr>
        <p:spPr>
          <a:xfrm>
            <a:off x="6149233" y="5022877"/>
            <a:ext cx="6097656" cy="338554"/>
          </a:xfrm>
          <a:prstGeom prst="rect">
            <a:avLst/>
          </a:prstGeom>
          <a:noFill/>
        </p:spPr>
        <p:txBody>
          <a:bodyPr wrap="square">
            <a:spAutoFit/>
          </a:bodyPr>
          <a:lstStyle/>
          <a:p>
            <a:r>
              <a:rPr lang="en-US" sz="1600" dirty="0" err="1"/>
              <a:t>Sumber</a:t>
            </a:r>
            <a:r>
              <a:rPr lang="en-US" sz="1600" dirty="0"/>
              <a:t>: 2025 Global Medical Trend Rates Report</a:t>
            </a:r>
            <a:endParaRPr lang="en-ID" sz="1600" dirty="0"/>
          </a:p>
        </p:txBody>
      </p:sp>
      <p:sp>
        <p:nvSpPr>
          <p:cNvPr id="9" name="TextBox 8">
            <a:extLst>
              <a:ext uri="{FF2B5EF4-FFF2-40B4-BE49-F238E27FC236}">
                <a16:creationId xmlns:a16="http://schemas.microsoft.com/office/drawing/2014/main" id="{03C57653-C5E9-EEE2-D1F0-2BDC8AD93D0D}"/>
              </a:ext>
            </a:extLst>
          </p:cNvPr>
          <p:cNvSpPr txBox="1"/>
          <p:nvPr/>
        </p:nvSpPr>
        <p:spPr>
          <a:xfrm>
            <a:off x="5744818" y="2278293"/>
            <a:ext cx="6307316" cy="377687"/>
          </a:xfrm>
          <a:prstGeom prst="rect">
            <a:avLst/>
          </a:prstGeom>
          <a:noFill/>
          <a:ln w="57150">
            <a:solidFill>
              <a:srgbClr val="C00000"/>
            </a:solidFill>
          </a:ln>
        </p:spPr>
        <p:txBody>
          <a:bodyPr wrap="square" rtlCol="0">
            <a:spAutoFit/>
          </a:bodyPr>
          <a:lstStyle/>
          <a:p>
            <a:endParaRPr lang="en-ID" dirty="0"/>
          </a:p>
        </p:txBody>
      </p:sp>
      <p:pic>
        <p:nvPicPr>
          <p:cNvPr id="11" name="Picture 10">
            <a:extLst>
              <a:ext uri="{FF2B5EF4-FFF2-40B4-BE49-F238E27FC236}">
                <a16:creationId xmlns:a16="http://schemas.microsoft.com/office/drawing/2014/main" id="{CCCA7AD9-7ADB-BDEC-CF79-239FAEB35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66" y="3223707"/>
            <a:ext cx="3154953" cy="1165961"/>
          </a:xfrm>
          <a:prstGeom prst="rect">
            <a:avLst/>
          </a:prstGeom>
        </p:spPr>
      </p:pic>
      <p:pic>
        <p:nvPicPr>
          <p:cNvPr id="13" name="Picture 12">
            <a:extLst>
              <a:ext uri="{FF2B5EF4-FFF2-40B4-BE49-F238E27FC236}">
                <a16:creationId xmlns:a16="http://schemas.microsoft.com/office/drawing/2014/main" id="{6A4A79A3-0066-2805-06AC-A35B6E73B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66" y="4462193"/>
            <a:ext cx="2926334" cy="899238"/>
          </a:xfrm>
          <a:prstGeom prst="rect">
            <a:avLst/>
          </a:prstGeom>
        </p:spPr>
      </p:pic>
      <p:pic>
        <p:nvPicPr>
          <p:cNvPr id="15" name="Picture 14">
            <a:extLst>
              <a:ext uri="{FF2B5EF4-FFF2-40B4-BE49-F238E27FC236}">
                <a16:creationId xmlns:a16="http://schemas.microsoft.com/office/drawing/2014/main" id="{80FAEED2-8CC9-7DCF-9213-97CBA6E2D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866" y="5361431"/>
            <a:ext cx="2726613" cy="1135522"/>
          </a:xfrm>
          <a:prstGeom prst="rect">
            <a:avLst/>
          </a:prstGeom>
        </p:spPr>
      </p:pic>
      <p:pic>
        <p:nvPicPr>
          <p:cNvPr id="17" name="Picture 16">
            <a:extLst>
              <a:ext uri="{FF2B5EF4-FFF2-40B4-BE49-F238E27FC236}">
                <a16:creationId xmlns:a16="http://schemas.microsoft.com/office/drawing/2014/main" id="{9ADD9E24-E564-FB40-0036-AF00C54826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1546" y="4562062"/>
            <a:ext cx="2804403" cy="1234547"/>
          </a:xfrm>
          <a:prstGeom prst="rect">
            <a:avLst/>
          </a:prstGeom>
        </p:spPr>
      </p:pic>
    </p:spTree>
    <p:extLst>
      <p:ext uri="{BB962C8B-B14F-4D97-AF65-F5344CB8AC3E}">
        <p14:creationId xmlns:p14="http://schemas.microsoft.com/office/powerpoint/2010/main" val="69281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9" y="185806"/>
            <a:ext cx="9428922" cy="660812"/>
          </a:xfrm>
        </p:spPr>
        <p:style>
          <a:lnRef idx="1">
            <a:schemeClr val="accent1"/>
          </a:lnRef>
          <a:fillRef idx="2">
            <a:schemeClr val="accent1"/>
          </a:fillRef>
          <a:effectRef idx="1">
            <a:schemeClr val="accent1"/>
          </a:effectRef>
          <a:fontRef idx="minor">
            <a:schemeClr val="dk1"/>
          </a:fontRef>
        </p:style>
        <p:txBody>
          <a:bodyPr>
            <a:noAutofit/>
          </a:bodyPr>
          <a:lstStyle/>
          <a:p>
            <a:pPr algn="just"/>
            <a:r>
              <a:rPr lang="en-US" sz="3600" b="1" dirty="0" err="1"/>
              <a:t>Biaya</a:t>
            </a:r>
            <a:r>
              <a:rPr lang="en-US" sz="3600" b="1" dirty="0"/>
              <a:t> </a:t>
            </a:r>
            <a:r>
              <a:rPr lang="en-US" sz="3600" b="1" dirty="0" err="1"/>
              <a:t>Medis</a:t>
            </a:r>
            <a:r>
              <a:rPr lang="en-US" sz="3600" b="1" dirty="0"/>
              <a:t> </a:t>
            </a:r>
            <a:r>
              <a:rPr lang="en-US" sz="3600" b="1" dirty="0" err="1"/>
              <a:t>Setelah</a:t>
            </a:r>
            <a:r>
              <a:rPr lang="en-US" sz="3600" b="1" dirty="0"/>
              <a:t> </a:t>
            </a:r>
            <a:r>
              <a:rPr lang="en-US" sz="3600" b="1" dirty="0" err="1"/>
              <a:t>Pandemi</a:t>
            </a:r>
            <a:r>
              <a:rPr lang="en-US" sz="3600" b="1" dirty="0"/>
              <a:t> Covid-19 </a:t>
            </a:r>
            <a:r>
              <a:rPr lang="en-US" sz="3600" b="1" dirty="0" err="1"/>
              <a:t>Meningkat</a:t>
            </a:r>
            <a:endParaRPr lang="en-ID" sz="3600" b="1" dirty="0"/>
          </a:p>
        </p:txBody>
      </p:sp>
      <p:sp>
        <p:nvSpPr>
          <p:cNvPr id="3" name="Content Placeholder 2"/>
          <p:cNvSpPr>
            <a:spLocks noGrp="1"/>
          </p:cNvSpPr>
          <p:nvPr>
            <p:ph idx="1"/>
          </p:nvPr>
        </p:nvSpPr>
        <p:spPr>
          <a:xfrm>
            <a:off x="164447" y="1064382"/>
            <a:ext cx="6694600" cy="2254391"/>
          </a:xfrm>
        </p:spPr>
        <p:style>
          <a:lnRef idx="1">
            <a:schemeClr val="accent1"/>
          </a:lnRef>
          <a:fillRef idx="2">
            <a:schemeClr val="accent1"/>
          </a:fillRef>
          <a:effectRef idx="1">
            <a:schemeClr val="accent1"/>
          </a:effectRef>
          <a:fontRef idx="minor">
            <a:schemeClr val="dk1"/>
          </a:fontRef>
        </p:style>
        <p:txBody>
          <a:bodyPr>
            <a:normAutofit/>
          </a:bodyPr>
          <a:lstStyle/>
          <a:p>
            <a:pPr marL="90805" indent="-90805" algn="just"/>
            <a:r>
              <a:rPr lang="en-ID" sz="2400" dirty="0"/>
              <a:t>“</a:t>
            </a:r>
            <a:r>
              <a:rPr lang="en-ID" sz="2400" b="1" dirty="0" err="1"/>
              <a:t>Biaya</a:t>
            </a:r>
            <a:r>
              <a:rPr lang="en-ID" sz="2400" b="1" dirty="0"/>
              <a:t> </a:t>
            </a:r>
            <a:r>
              <a:rPr lang="en-ID" sz="2400" b="1" dirty="0" err="1"/>
              <a:t>perawatan</a:t>
            </a:r>
            <a:r>
              <a:rPr lang="en-ID" sz="2400" b="1" dirty="0"/>
              <a:t> </a:t>
            </a:r>
            <a:r>
              <a:rPr lang="en-ID" sz="2400" b="1" dirty="0" err="1"/>
              <a:t>medis</a:t>
            </a:r>
            <a:r>
              <a:rPr lang="en-ID" sz="2400" b="1" dirty="0"/>
              <a:t> </a:t>
            </a:r>
            <a:r>
              <a:rPr lang="en-ID" sz="2400" b="1" dirty="0" err="1"/>
              <a:t>secara</a:t>
            </a:r>
            <a:r>
              <a:rPr lang="en-ID" sz="2400" b="1" dirty="0"/>
              <a:t> global </a:t>
            </a:r>
            <a:r>
              <a:rPr lang="en-ID" sz="2400" b="1" dirty="0" err="1"/>
              <a:t>mencapai</a:t>
            </a:r>
            <a:r>
              <a:rPr lang="en-ID" sz="2400" b="1" dirty="0"/>
              <a:t> </a:t>
            </a:r>
            <a:r>
              <a:rPr lang="en-ID" sz="2400" b="1" dirty="0" err="1"/>
              <a:t>titik</a:t>
            </a:r>
            <a:r>
              <a:rPr lang="en-ID" sz="2400" b="1" dirty="0"/>
              <a:t> </a:t>
            </a:r>
            <a:r>
              <a:rPr lang="en-ID" sz="2400" b="1" dirty="0" err="1"/>
              <a:t>tertinggi</a:t>
            </a:r>
            <a:r>
              <a:rPr lang="en-ID" sz="2400" b="1" dirty="0"/>
              <a:t> </a:t>
            </a:r>
            <a:r>
              <a:rPr lang="en-ID" sz="2400" b="1" dirty="0" err="1"/>
              <a:t>dalam</a:t>
            </a:r>
            <a:r>
              <a:rPr lang="en-ID" sz="2400" b="1" dirty="0"/>
              <a:t> </a:t>
            </a:r>
            <a:r>
              <a:rPr lang="en-ID" sz="2400" b="1" dirty="0" err="1"/>
              <a:t>sejarah</a:t>
            </a:r>
            <a:r>
              <a:rPr lang="en-ID" sz="2400" b="1" dirty="0"/>
              <a:t> pada </a:t>
            </a:r>
            <a:r>
              <a:rPr lang="en-ID" sz="2400" b="1" dirty="0" err="1"/>
              <a:t>tahun</a:t>
            </a:r>
            <a:r>
              <a:rPr lang="en-ID" sz="2400" b="1" dirty="0"/>
              <a:t> 2023</a:t>
            </a:r>
            <a:r>
              <a:rPr lang="en-ID" sz="2400" dirty="0"/>
              <a:t>, </a:t>
            </a:r>
            <a:r>
              <a:rPr lang="en-ID" sz="2400" dirty="0" err="1"/>
              <a:t>dengan</a:t>
            </a:r>
            <a:r>
              <a:rPr lang="en-ID" sz="2400" dirty="0"/>
              <a:t> </a:t>
            </a:r>
            <a:r>
              <a:rPr lang="en-ID" sz="2400" dirty="0" err="1"/>
              <a:t>tingkat</a:t>
            </a:r>
            <a:r>
              <a:rPr lang="en-ID" sz="2400" dirty="0"/>
              <a:t> </a:t>
            </a:r>
            <a:r>
              <a:rPr lang="en-ID" sz="2400" b="1" dirty="0" err="1"/>
              <a:t>tren</a:t>
            </a:r>
            <a:r>
              <a:rPr lang="en-ID" sz="2400" b="1" dirty="0"/>
              <a:t> </a:t>
            </a:r>
            <a:r>
              <a:rPr lang="en-ID" sz="2400" b="1" dirty="0" err="1"/>
              <a:t>medis</a:t>
            </a:r>
            <a:r>
              <a:rPr lang="en-ID" sz="2400" b="1" dirty="0"/>
              <a:t> naik </a:t>
            </a:r>
            <a:r>
              <a:rPr lang="en-ID" sz="2400" b="1" dirty="0" err="1"/>
              <a:t>menjadi</a:t>
            </a:r>
            <a:r>
              <a:rPr lang="en-ID" sz="2400" b="1" dirty="0"/>
              <a:t> dua digit (10,7%) </a:t>
            </a:r>
            <a:r>
              <a:rPr lang="en-ID" sz="2400" dirty="0" err="1"/>
              <a:t>untuk</a:t>
            </a:r>
            <a:r>
              <a:rPr lang="en-ID" sz="2400" dirty="0"/>
              <a:t> </a:t>
            </a:r>
            <a:r>
              <a:rPr lang="en-ID" sz="2400" dirty="0" err="1"/>
              <a:t>pertama</a:t>
            </a:r>
            <a:r>
              <a:rPr lang="en-ID" sz="2400" dirty="0"/>
              <a:t> </a:t>
            </a:r>
            <a:r>
              <a:rPr lang="en-ID" sz="2400" dirty="0" err="1"/>
              <a:t>kalinya</a:t>
            </a:r>
            <a:r>
              <a:rPr lang="en-ID" sz="2400" dirty="0"/>
              <a:t>.</a:t>
            </a:r>
          </a:p>
          <a:p>
            <a:pPr marL="1252538" indent="-90488" algn="just"/>
            <a:r>
              <a:rPr lang="en-US" sz="2400" dirty="0"/>
              <a:t>(Global Medical Trends Survey WTW, 2024)</a:t>
            </a:r>
            <a:endParaRPr lang="en-ID" sz="2400" dirty="0"/>
          </a:p>
          <a:p>
            <a:pPr marL="90805" indent="-90805"/>
            <a:endParaRPr lang="en-US" sz="2400" dirty="0"/>
          </a:p>
        </p:txBody>
      </p:sp>
      <p:sp>
        <p:nvSpPr>
          <p:cNvPr id="9" name="TextBox 8"/>
          <p:cNvSpPr txBox="1"/>
          <p:nvPr/>
        </p:nvSpPr>
        <p:spPr>
          <a:xfrm>
            <a:off x="7054456" y="1042470"/>
            <a:ext cx="4837189"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000" dirty="0"/>
              <a:t>“</a:t>
            </a:r>
            <a:r>
              <a:rPr lang="en-US" sz="2400" b="1" dirty="0" err="1"/>
              <a:t>Biaya</a:t>
            </a:r>
            <a:r>
              <a:rPr lang="en-US" sz="2400" b="1" dirty="0"/>
              <a:t> </a:t>
            </a:r>
            <a:r>
              <a:rPr lang="en-US" sz="2400" b="1" dirty="0" err="1"/>
              <a:t>medis</a:t>
            </a:r>
            <a:r>
              <a:rPr lang="en-US" sz="2400" b="1" dirty="0"/>
              <a:t> </a:t>
            </a:r>
            <a:r>
              <a:rPr lang="en-US" sz="2000" dirty="0" err="1"/>
              <a:t>diperkirakan</a:t>
            </a:r>
            <a:r>
              <a:rPr lang="en-US" sz="2000" dirty="0"/>
              <a:t> </a:t>
            </a:r>
            <a:r>
              <a:rPr lang="en-US" sz="2000" b="1" dirty="0" err="1"/>
              <a:t>akan</a:t>
            </a:r>
            <a:r>
              <a:rPr lang="en-US" sz="2000" b="1" dirty="0"/>
              <a:t> </a:t>
            </a:r>
            <a:r>
              <a:rPr lang="en-US" sz="2000" b="1" dirty="0" err="1"/>
              <a:t>terus</a:t>
            </a:r>
            <a:r>
              <a:rPr lang="en-US" sz="2000" b="1" dirty="0"/>
              <a:t> </a:t>
            </a:r>
            <a:r>
              <a:rPr lang="en-US" sz="2000" b="1" dirty="0" err="1"/>
              <a:t>meningkat</a:t>
            </a:r>
            <a:r>
              <a:rPr lang="en-US" sz="2000" b="1" dirty="0"/>
              <a:t> </a:t>
            </a:r>
            <a:r>
              <a:rPr lang="en-US" sz="2000" b="1" dirty="0" err="1"/>
              <a:t>setelah</a:t>
            </a:r>
            <a:r>
              <a:rPr lang="en-US" sz="2000" b="1" dirty="0"/>
              <a:t> </a:t>
            </a:r>
            <a:r>
              <a:rPr lang="en-US" sz="2000" b="1" dirty="0" err="1"/>
              <a:t>tahun</a:t>
            </a:r>
            <a:r>
              <a:rPr lang="en-US" sz="2000" b="1" dirty="0"/>
              <a:t> 2023</a:t>
            </a:r>
            <a:r>
              <a:rPr lang="en-US" sz="2000" dirty="0"/>
              <a:t>. </a:t>
            </a:r>
            <a:r>
              <a:rPr lang="en-US" sz="2000" dirty="0" err="1"/>
              <a:t>Lebih</a:t>
            </a:r>
            <a:r>
              <a:rPr lang="en-US" sz="2000" dirty="0"/>
              <a:t> </a:t>
            </a:r>
            <a:r>
              <a:rPr lang="en-US" sz="2000" dirty="0" err="1"/>
              <a:t>dari</a:t>
            </a:r>
            <a:r>
              <a:rPr lang="en-US" sz="2000" dirty="0"/>
              <a:t> </a:t>
            </a:r>
            <a:r>
              <a:rPr lang="en-US" sz="2000" dirty="0" err="1"/>
              <a:t>tiga</a:t>
            </a:r>
            <a:r>
              <a:rPr lang="en-US" sz="2000" dirty="0"/>
              <a:t> </a:t>
            </a:r>
            <a:r>
              <a:rPr lang="en-US" sz="2000" dirty="0" err="1"/>
              <a:t>perempat</a:t>
            </a:r>
            <a:r>
              <a:rPr lang="en-US" sz="2000" dirty="0"/>
              <a:t> </a:t>
            </a:r>
            <a:r>
              <a:rPr lang="en-US" sz="2000" dirty="0" err="1"/>
              <a:t>perusahaan</a:t>
            </a:r>
            <a:r>
              <a:rPr lang="en-US" sz="2000" dirty="0"/>
              <a:t> </a:t>
            </a:r>
            <a:r>
              <a:rPr lang="en-US" sz="2000" dirty="0" err="1"/>
              <a:t>asuransi</a:t>
            </a:r>
            <a:r>
              <a:rPr lang="en-US" sz="2000" dirty="0"/>
              <a:t> </a:t>
            </a:r>
            <a:r>
              <a:rPr lang="en-US" sz="2000" dirty="0" err="1"/>
              <a:t>kesehatan</a:t>
            </a:r>
            <a:r>
              <a:rPr lang="en-US" sz="2000" dirty="0"/>
              <a:t> (78%) </a:t>
            </a:r>
            <a:r>
              <a:rPr lang="en-US" sz="2000" dirty="0" err="1"/>
              <a:t>mengantisipasi</a:t>
            </a:r>
            <a:r>
              <a:rPr lang="en-US" sz="2000" dirty="0"/>
              <a:t> </a:t>
            </a:r>
            <a:r>
              <a:rPr lang="en-US" sz="2000" dirty="0" err="1"/>
              <a:t>tren</a:t>
            </a:r>
            <a:r>
              <a:rPr lang="en-US" sz="2000" dirty="0"/>
              <a:t> </a:t>
            </a:r>
            <a:r>
              <a:rPr lang="en-US" sz="2000" dirty="0" err="1"/>
              <a:t>medis</a:t>
            </a:r>
            <a:r>
              <a:rPr lang="en-US" sz="2000" dirty="0"/>
              <a:t> yang </a:t>
            </a:r>
            <a:r>
              <a:rPr lang="en-US" sz="2000" dirty="0" err="1"/>
              <a:t>lebih</a:t>
            </a:r>
            <a:r>
              <a:rPr lang="en-US" sz="2000" dirty="0"/>
              <a:t> </a:t>
            </a:r>
            <a:r>
              <a:rPr lang="en-US" sz="2000" dirty="0" err="1"/>
              <a:t>tinggi</a:t>
            </a:r>
            <a:r>
              <a:rPr lang="en-US" sz="2000" dirty="0"/>
              <a:t> </a:t>
            </a:r>
            <a:r>
              <a:rPr lang="en-US" sz="2000" dirty="0" err="1"/>
              <a:t>atau</a:t>
            </a:r>
            <a:r>
              <a:rPr lang="en-US" sz="2000" dirty="0"/>
              <a:t> </a:t>
            </a:r>
            <a:r>
              <a:rPr lang="en-US" sz="2000" dirty="0" err="1"/>
              <a:t>secara</a:t>
            </a:r>
            <a:r>
              <a:rPr lang="en-US" sz="2000" dirty="0"/>
              <a:t> </a:t>
            </a:r>
            <a:r>
              <a:rPr lang="en-US" sz="2000" dirty="0" err="1"/>
              <a:t>signifikan</a:t>
            </a:r>
            <a:r>
              <a:rPr lang="en-US" sz="2000" dirty="0"/>
              <a:t> </a:t>
            </a:r>
            <a:r>
              <a:rPr lang="en-US" sz="2000" dirty="0" err="1"/>
              <a:t>lebih</a:t>
            </a:r>
            <a:r>
              <a:rPr lang="en-US" sz="2000" dirty="0"/>
              <a:t> </a:t>
            </a:r>
            <a:r>
              <a:rPr lang="en-US" sz="2000" dirty="0" err="1"/>
              <a:t>tinggi</a:t>
            </a:r>
            <a:r>
              <a:rPr lang="en-US" sz="2000" dirty="0"/>
              <a:t> </a:t>
            </a:r>
            <a:r>
              <a:rPr lang="en-US" sz="2000" dirty="0" err="1"/>
              <a:t>selama</a:t>
            </a:r>
            <a:r>
              <a:rPr lang="en-US" sz="2000" dirty="0"/>
              <a:t> </a:t>
            </a:r>
            <a:r>
              <a:rPr lang="en-US" sz="2000" dirty="0" err="1"/>
              <a:t>tiga</a:t>
            </a:r>
            <a:r>
              <a:rPr lang="en-US" sz="2000" dirty="0"/>
              <a:t> </a:t>
            </a:r>
            <a:r>
              <a:rPr lang="en-US" sz="2000" dirty="0" err="1"/>
              <a:t>tahun</a:t>
            </a:r>
            <a:r>
              <a:rPr lang="en-US" sz="2000" dirty="0"/>
              <a:t> </a:t>
            </a:r>
            <a:r>
              <a:rPr lang="en-US" sz="2000" dirty="0" err="1"/>
              <a:t>ke</a:t>
            </a:r>
            <a:r>
              <a:rPr lang="en-US" sz="2000" dirty="0"/>
              <a:t> </a:t>
            </a:r>
            <a:r>
              <a:rPr lang="en-US" sz="2000" dirty="0" err="1"/>
              <a:t>depan</a:t>
            </a:r>
            <a:r>
              <a:rPr lang="en-US" sz="2000" dirty="0"/>
              <a:t>”</a:t>
            </a:r>
          </a:p>
          <a:p>
            <a:pPr algn="just"/>
            <a:r>
              <a:rPr lang="en-US" sz="2000" dirty="0"/>
              <a:t>(Global Medical Trends Survey WTW, 2023)</a:t>
            </a:r>
            <a:endParaRPr lang="en-ID" sz="2000" dirty="0"/>
          </a:p>
        </p:txBody>
      </p:sp>
      <p:pic>
        <p:nvPicPr>
          <p:cNvPr id="5" name="Picture 4">
            <a:extLst>
              <a:ext uri="{FF2B5EF4-FFF2-40B4-BE49-F238E27FC236}">
                <a16:creationId xmlns:a16="http://schemas.microsoft.com/office/drawing/2014/main" id="{BB99A4DB-B71F-0382-E301-93569051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9" y="3546647"/>
            <a:ext cx="4428503" cy="2361378"/>
          </a:xfrm>
          <a:prstGeom prst="rect">
            <a:avLst/>
          </a:prstGeom>
        </p:spPr>
      </p:pic>
      <p:sp>
        <p:nvSpPr>
          <p:cNvPr id="11" name="TextBox 10">
            <a:extLst>
              <a:ext uri="{FF2B5EF4-FFF2-40B4-BE49-F238E27FC236}">
                <a16:creationId xmlns:a16="http://schemas.microsoft.com/office/drawing/2014/main" id="{4A381E86-7D81-A25C-4B5A-26122B5E5306}"/>
              </a:ext>
            </a:extLst>
          </p:cNvPr>
          <p:cNvSpPr txBox="1"/>
          <p:nvPr/>
        </p:nvSpPr>
        <p:spPr>
          <a:xfrm>
            <a:off x="44129" y="5908025"/>
            <a:ext cx="4728905" cy="338554"/>
          </a:xfrm>
          <a:prstGeom prst="rect">
            <a:avLst/>
          </a:prstGeom>
          <a:noFill/>
        </p:spPr>
        <p:txBody>
          <a:bodyPr wrap="square">
            <a:spAutoFit/>
          </a:bodyPr>
          <a:lstStyle/>
          <a:p>
            <a:r>
              <a:rPr lang="en-US" sz="1600" dirty="0" err="1"/>
              <a:t>Sumber</a:t>
            </a:r>
            <a:r>
              <a:rPr lang="en-US" sz="1600" dirty="0"/>
              <a:t>: 2019 Global Medical Trend Rates Report</a:t>
            </a:r>
            <a:endParaRPr lang="en-ID" sz="1600" dirty="0"/>
          </a:p>
        </p:txBody>
      </p:sp>
      <p:graphicFrame>
        <p:nvGraphicFramePr>
          <p:cNvPr id="4" name="Chart 3">
            <a:extLst>
              <a:ext uri="{FF2B5EF4-FFF2-40B4-BE49-F238E27FC236}">
                <a16:creationId xmlns:a16="http://schemas.microsoft.com/office/drawing/2014/main" id="{FE2B2DC7-AC92-4CBC-2AF6-AD0A2E1CBDBD}"/>
              </a:ext>
            </a:extLst>
          </p:cNvPr>
          <p:cNvGraphicFramePr>
            <a:graphicFrameLocks/>
          </p:cNvGraphicFramePr>
          <p:nvPr/>
        </p:nvGraphicFramePr>
        <p:xfrm>
          <a:off x="4592950" y="3458817"/>
          <a:ext cx="7473154" cy="3021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87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12532995" cy="339090"/>
          </a:xfrm>
        </p:spPr>
        <p:txBody>
          <a:bodyPr>
            <a:normAutofit fontScale="90000"/>
          </a:bodyPr>
          <a:lstStyle/>
          <a:p>
            <a:r>
              <a:rPr lang="en-ID" sz="4400" b="1" dirty="0"/>
              <a:t>Faktor yang </a:t>
            </a:r>
            <a:r>
              <a:rPr lang="en-ID" sz="4400" b="1" dirty="0" err="1"/>
              <a:t>Mendorong</a:t>
            </a:r>
            <a:r>
              <a:rPr lang="en-ID" sz="4400" b="1" dirty="0"/>
              <a:t> </a:t>
            </a:r>
            <a:r>
              <a:rPr lang="en-ID" sz="4400" b="1" dirty="0" err="1"/>
              <a:t>Peningkatan</a:t>
            </a:r>
            <a:r>
              <a:rPr lang="en-ID" sz="4400" b="1" dirty="0"/>
              <a:t> </a:t>
            </a:r>
            <a:r>
              <a:rPr lang="en-ID" sz="4400" b="1" dirty="0" err="1"/>
              <a:t>Biaya</a:t>
            </a:r>
            <a:r>
              <a:rPr lang="en-ID" sz="4400" b="1" dirty="0"/>
              <a:t> </a:t>
            </a:r>
            <a:r>
              <a:rPr lang="en-ID" sz="4400" b="1" dirty="0" err="1"/>
              <a:t>Medis</a:t>
            </a:r>
            <a:endParaRPr lang="en-ID" sz="4400" b="1" dirty="0"/>
          </a:p>
        </p:txBody>
      </p:sp>
      <p:graphicFrame>
        <p:nvGraphicFramePr>
          <p:cNvPr id="4" name="Diagram 3"/>
          <p:cNvGraphicFramePr/>
          <p:nvPr/>
        </p:nvGraphicFramePr>
        <p:xfrm>
          <a:off x="670339" y="719666"/>
          <a:ext cx="10451548" cy="558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267989" y="6394910"/>
            <a:ext cx="4211707" cy="338554"/>
          </a:xfrm>
          <a:prstGeom prst="rect">
            <a:avLst/>
          </a:prstGeom>
          <a:noFill/>
        </p:spPr>
        <p:txBody>
          <a:bodyPr wrap="square">
            <a:spAutoFit/>
          </a:bodyPr>
          <a:lstStyle/>
          <a:p>
            <a:pPr marL="90805" indent="-90805"/>
            <a:r>
              <a:rPr lang="en-US" sz="1600" dirty="0">
                <a:solidFill>
                  <a:schemeClr val="bg1"/>
                </a:solidFill>
              </a:rPr>
              <a:t>(Global Medical Trends Survey WTW, 2024)</a:t>
            </a:r>
            <a:endParaRPr lang="en-ID" sz="1600" dirty="0">
              <a:solidFill>
                <a:schemeClr val="bg1"/>
              </a:solidFill>
            </a:endParaRPr>
          </a:p>
        </p:txBody>
      </p:sp>
    </p:spTree>
    <p:extLst>
      <p:ext uri="{BB962C8B-B14F-4D97-AF65-F5344CB8AC3E}">
        <p14:creationId xmlns:p14="http://schemas.microsoft.com/office/powerpoint/2010/main" val="268188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674F-6CB4-1730-A472-761454F406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43413D-1EBD-C26A-3CC3-CF86AFFDFF51}"/>
              </a:ext>
            </a:extLst>
          </p:cNvPr>
          <p:cNvSpPr>
            <a:spLocks noGrp="1"/>
          </p:cNvSpPr>
          <p:nvPr>
            <p:ph type="title"/>
          </p:nvPr>
        </p:nvSpPr>
        <p:spPr>
          <a:xfrm>
            <a:off x="3679825" y="286385"/>
            <a:ext cx="7475855" cy="1450975"/>
          </a:xfrm>
        </p:spPr>
        <p:txBody>
          <a:bodyPr/>
          <a:lstStyle/>
          <a:p>
            <a:r>
              <a:rPr lang="en-US"/>
              <a:t>Isi</a:t>
            </a:r>
          </a:p>
        </p:txBody>
      </p:sp>
      <p:sp>
        <p:nvSpPr>
          <p:cNvPr id="5" name="Content Placeholder 4">
            <a:extLst>
              <a:ext uri="{FF2B5EF4-FFF2-40B4-BE49-F238E27FC236}">
                <a16:creationId xmlns:a16="http://schemas.microsoft.com/office/drawing/2014/main" id="{56BDE11B-91DE-7606-2FB1-850A02448F64}"/>
              </a:ext>
            </a:extLst>
          </p:cNvPr>
          <p:cNvSpPr>
            <a:spLocks noGrp="1"/>
          </p:cNvSpPr>
          <p:nvPr>
            <p:ph idx="1"/>
          </p:nvPr>
        </p:nvSpPr>
        <p:spPr>
          <a:xfrm>
            <a:off x="3679825" y="1845945"/>
            <a:ext cx="7475855" cy="4023360"/>
          </a:xfrm>
        </p:spPr>
        <p:txBody>
          <a:bodyPr>
            <a:normAutofit/>
          </a:bodyPr>
          <a:lstStyle/>
          <a:p>
            <a:r>
              <a:rPr lang="en-US" sz="5400" b="1" dirty="0"/>
              <a:t>3. </a:t>
            </a:r>
            <a:r>
              <a:rPr lang="it-IT" sz="5400" b="1" dirty="0"/>
              <a:t>Lanskap Asuransi Kesehatan Swasta di Indonesia</a:t>
            </a:r>
            <a:endParaRPr lang="en-US" sz="5400" b="1" dirty="0"/>
          </a:p>
          <a:p>
            <a:endParaRPr lang="en-US" sz="5400" b="1" dirty="0"/>
          </a:p>
        </p:txBody>
      </p:sp>
      <p:sp>
        <p:nvSpPr>
          <p:cNvPr id="6" name="Rectangles 5">
            <a:extLst>
              <a:ext uri="{FF2B5EF4-FFF2-40B4-BE49-F238E27FC236}">
                <a16:creationId xmlns:a16="http://schemas.microsoft.com/office/drawing/2014/main" id="{0F5D0014-4A98-3455-581C-50D7AB9B7C84}"/>
              </a:ext>
            </a:extLst>
          </p:cNvPr>
          <p:cNvSpPr/>
          <p:nvPr/>
        </p:nvSpPr>
        <p:spPr>
          <a:xfrm>
            <a:off x="0" y="0"/>
            <a:ext cx="3382010" cy="637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0E560-40AF-896B-D3DA-5B6E16CAD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6BB40-AFC6-51D5-D311-C979ED5DAAF0}"/>
              </a:ext>
            </a:extLst>
          </p:cNvPr>
          <p:cNvSpPr>
            <a:spLocks noGrp="1"/>
          </p:cNvSpPr>
          <p:nvPr>
            <p:ph type="title" idx="4294967295"/>
          </p:nvPr>
        </p:nvSpPr>
        <p:spPr>
          <a:xfrm>
            <a:off x="219075" y="379412"/>
            <a:ext cx="10058400" cy="474662"/>
          </a:xfrm>
        </p:spPr>
        <p:txBody>
          <a:bodyPr>
            <a:normAutofit fontScale="90000"/>
          </a:bodyPr>
          <a:lstStyle/>
          <a:p>
            <a:r>
              <a:rPr lang="en-US" dirty="0" err="1"/>
              <a:t>Proporsi</a:t>
            </a:r>
            <a:r>
              <a:rPr lang="en-US" dirty="0"/>
              <a:t> </a:t>
            </a:r>
            <a:r>
              <a:rPr lang="en-US" dirty="0" err="1"/>
              <a:t>Pembiayaan</a:t>
            </a:r>
            <a:r>
              <a:rPr lang="en-US" dirty="0"/>
              <a:t> PHI di Indonesia</a:t>
            </a:r>
            <a:endParaRPr lang="en-ID" dirty="0"/>
          </a:p>
        </p:txBody>
      </p:sp>
      <p:sp>
        <p:nvSpPr>
          <p:cNvPr id="3" name="Content Placeholder 2">
            <a:extLst>
              <a:ext uri="{FF2B5EF4-FFF2-40B4-BE49-F238E27FC236}">
                <a16:creationId xmlns:a16="http://schemas.microsoft.com/office/drawing/2014/main" id="{0CD6C55C-A3DB-46A7-51CB-F6DB5813E41C}"/>
              </a:ext>
            </a:extLst>
          </p:cNvPr>
          <p:cNvSpPr>
            <a:spLocks noGrp="1"/>
          </p:cNvSpPr>
          <p:nvPr>
            <p:ph idx="4294967295"/>
          </p:nvPr>
        </p:nvSpPr>
        <p:spPr>
          <a:xfrm>
            <a:off x="314325" y="5609320"/>
            <a:ext cx="11601450" cy="869268"/>
          </a:xfrm>
        </p:spPr>
        <p:txBody>
          <a:bodyPr>
            <a:normAutofit fontScale="85000" lnSpcReduction="20000"/>
          </a:bodyPr>
          <a:lstStyle/>
          <a:p>
            <a:r>
              <a:rPr lang="en-ID" dirty="0" err="1"/>
              <a:t>Pembiayaan</a:t>
            </a:r>
            <a:r>
              <a:rPr lang="en-ID" dirty="0"/>
              <a:t> </a:t>
            </a:r>
            <a:r>
              <a:rPr lang="en-ID" dirty="0" err="1"/>
              <a:t>bersumber</a:t>
            </a:r>
            <a:r>
              <a:rPr lang="en-ID" dirty="0"/>
              <a:t> PHI di Indonesia </a:t>
            </a:r>
            <a:r>
              <a:rPr lang="en-ID" dirty="0" err="1"/>
              <a:t>dari</a:t>
            </a:r>
            <a:r>
              <a:rPr lang="en-ID" dirty="0"/>
              <a:t> </a:t>
            </a:r>
            <a:r>
              <a:rPr lang="en-ID" dirty="0" err="1"/>
              <a:t>tahun</a:t>
            </a:r>
            <a:r>
              <a:rPr lang="en-ID" dirty="0"/>
              <a:t> 2014-2023 </a:t>
            </a:r>
            <a:r>
              <a:rPr lang="en-ID" dirty="0" err="1"/>
              <a:t>terus</a:t>
            </a:r>
            <a:r>
              <a:rPr lang="en-ID" dirty="0"/>
              <a:t> </a:t>
            </a:r>
            <a:r>
              <a:rPr lang="en-ID" dirty="0" err="1"/>
              <a:t>meningkat</a:t>
            </a:r>
            <a:r>
              <a:rPr lang="en-ID" dirty="0"/>
              <a:t> </a:t>
            </a:r>
            <a:r>
              <a:rPr lang="en-ID" dirty="0" err="1"/>
              <a:t>dari</a:t>
            </a:r>
            <a:r>
              <a:rPr lang="en-ID" dirty="0"/>
              <a:t> 3% </a:t>
            </a:r>
            <a:r>
              <a:rPr lang="en-ID" sz="2100" b="1" dirty="0" err="1"/>
              <a:t>hingga</a:t>
            </a:r>
            <a:r>
              <a:rPr lang="en-ID" sz="2100" b="1" dirty="0"/>
              <a:t> 5%</a:t>
            </a:r>
            <a:r>
              <a:rPr lang="en-ID" dirty="0"/>
              <a:t>, </a:t>
            </a:r>
            <a:r>
              <a:rPr lang="en-ID" dirty="0" err="1"/>
              <a:t>jika</a:t>
            </a:r>
            <a:r>
              <a:rPr lang="en-ID" dirty="0"/>
              <a:t> </a:t>
            </a:r>
            <a:r>
              <a:rPr lang="en-ID" dirty="0" err="1"/>
              <a:t>melihat</a:t>
            </a:r>
            <a:r>
              <a:rPr lang="en-ID" dirty="0"/>
              <a:t> </a:t>
            </a:r>
            <a:r>
              <a:rPr lang="en-ID" dirty="0" err="1"/>
              <a:t>perbandingan</a:t>
            </a:r>
            <a:r>
              <a:rPr lang="en-ID" dirty="0"/>
              <a:t> </a:t>
            </a:r>
            <a:r>
              <a:rPr lang="en-ID" dirty="0" err="1"/>
              <a:t>dari</a:t>
            </a:r>
            <a:r>
              <a:rPr lang="en-ID" dirty="0"/>
              <a:t> negara lain </a:t>
            </a:r>
            <a:r>
              <a:rPr lang="en-ID" dirty="0" err="1"/>
              <a:t>angka</a:t>
            </a:r>
            <a:r>
              <a:rPr lang="en-ID" dirty="0"/>
              <a:t> </a:t>
            </a:r>
            <a:r>
              <a:rPr lang="en-ID" dirty="0" err="1"/>
              <a:t>ini</a:t>
            </a:r>
            <a:r>
              <a:rPr lang="en-ID" dirty="0"/>
              <a:t> </a:t>
            </a:r>
            <a:r>
              <a:rPr lang="en-ID" dirty="0" err="1"/>
              <a:t>masih</a:t>
            </a:r>
            <a:r>
              <a:rPr lang="en-ID" dirty="0"/>
              <a:t> </a:t>
            </a:r>
            <a:r>
              <a:rPr lang="en-ID" dirty="0" err="1"/>
              <a:t>kecil</a:t>
            </a:r>
            <a:r>
              <a:rPr lang="en-ID" dirty="0"/>
              <a:t>, dan </a:t>
            </a:r>
            <a:r>
              <a:rPr lang="en-ID" dirty="0" err="1"/>
              <a:t>Pembiayaan</a:t>
            </a:r>
            <a:r>
              <a:rPr lang="en-ID" dirty="0"/>
              <a:t> </a:t>
            </a:r>
            <a:r>
              <a:rPr lang="en-ID" dirty="0" err="1"/>
              <a:t>bersumber</a:t>
            </a:r>
            <a:r>
              <a:rPr lang="en-ID" dirty="0"/>
              <a:t> </a:t>
            </a:r>
            <a:r>
              <a:rPr lang="en-ID" b="1" dirty="0"/>
              <a:t>OOP</a:t>
            </a:r>
            <a:r>
              <a:rPr lang="en-ID" dirty="0"/>
              <a:t> di Indonesia juga </a:t>
            </a:r>
            <a:r>
              <a:rPr lang="en-ID" dirty="0" err="1"/>
              <a:t>masih</a:t>
            </a:r>
            <a:r>
              <a:rPr lang="en-ID" dirty="0"/>
              <a:t> </a:t>
            </a:r>
            <a:r>
              <a:rPr lang="en-ID" dirty="0" err="1"/>
              <a:t>tinggi</a:t>
            </a:r>
            <a:r>
              <a:rPr lang="en-ID" dirty="0"/>
              <a:t> (</a:t>
            </a:r>
            <a:r>
              <a:rPr lang="en-ID" b="1" dirty="0"/>
              <a:t>29%</a:t>
            </a:r>
            <a:r>
              <a:rPr lang="en-ID" dirty="0"/>
              <a:t>).</a:t>
            </a:r>
          </a:p>
          <a:p>
            <a:r>
              <a:rPr lang="en-ID" dirty="0" err="1"/>
              <a:t>Sumber</a:t>
            </a:r>
            <a:r>
              <a:rPr lang="en-ID" dirty="0"/>
              <a:t>: NHA,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Kepmenkes</a:t>
            </a:r>
            <a:r>
              <a:rPr lang="en-ID" sz="1800" dirty="0">
                <a:effectLst/>
                <a:latin typeface="Calibri" panose="020F0502020204030204" pitchFamily="34" charset="0"/>
                <a:ea typeface="Calibri" panose="020F0502020204030204" pitchFamily="34" charset="0"/>
                <a:cs typeface="Times New Roman" panose="02020603050405020304" pitchFamily="18" charset="0"/>
              </a:rPr>
              <a:t> 1366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Tahun</a:t>
            </a:r>
            <a:r>
              <a:rPr lang="en-ID" sz="1800" dirty="0">
                <a:effectLst/>
                <a:latin typeface="Calibri" panose="020F0502020204030204" pitchFamily="34" charset="0"/>
                <a:ea typeface="Calibri" panose="020F0502020204030204" pitchFamily="34" charset="0"/>
                <a:cs typeface="Times New Roman" panose="02020603050405020304" pitchFamily="18" charset="0"/>
              </a:rPr>
              <a:t> 2024</a:t>
            </a:r>
            <a:endParaRPr lang="en-ID" dirty="0"/>
          </a:p>
        </p:txBody>
      </p:sp>
      <p:graphicFrame>
        <p:nvGraphicFramePr>
          <p:cNvPr id="5" name="Chart 4">
            <a:extLst>
              <a:ext uri="{FF2B5EF4-FFF2-40B4-BE49-F238E27FC236}">
                <a16:creationId xmlns:a16="http://schemas.microsoft.com/office/drawing/2014/main" id="{D3DE0541-64EE-1568-6D96-875D5BDBC435}"/>
              </a:ext>
            </a:extLst>
          </p:cNvPr>
          <p:cNvGraphicFramePr/>
          <p:nvPr/>
        </p:nvGraphicFramePr>
        <p:xfrm>
          <a:off x="314325" y="933450"/>
          <a:ext cx="10991850" cy="4577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410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FA613-FBDF-09C8-4CD7-181040D7A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47D7F-CB4E-B32E-A921-C0896F10FDC3}"/>
              </a:ext>
            </a:extLst>
          </p:cNvPr>
          <p:cNvSpPr>
            <a:spLocks noGrp="1"/>
          </p:cNvSpPr>
          <p:nvPr>
            <p:ph type="title"/>
          </p:nvPr>
        </p:nvSpPr>
        <p:spPr>
          <a:xfrm>
            <a:off x="1066800" y="642620"/>
            <a:ext cx="10188575" cy="905510"/>
          </a:xfrm>
        </p:spPr>
        <p:txBody>
          <a:bodyPr>
            <a:noAutofit/>
          </a:bodyPr>
          <a:lstStyle/>
          <a:p>
            <a:r>
              <a:rPr lang="en-US" sz="2800" dirty="0"/>
              <a:t>Industri </a:t>
            </a:r>
            <a:r>
              <a:rPr lang="en-US" sz="2800" dirty="0" err="1"/>
              <a:t>Asuransi</a:t>
            </a:r>
            <a:r>
              <a:rPr lang="en-US" sz="2800" dirty="0"/>
              <a:t> Jiwa di Indonesia </a:t>
            </a:r>
            <a:r>
              <a:rPr lang="en-US" sz="2800" dirty="0" err="1"/>
              <a:t>saat</a:t>
            </a:r>
            <a:r>
              <a:rPr lang="en-US" sz="2800" dirty="0"/>
              <a:t> </a:t>
            </a:r>
            <a:r>
              <a:rPr lang="en-US" sz="2800" dirty="0" err="1"/>
              <a:t>ini</a:t>
            </a:r>
            <a:r>
              <a:rPr lang="en-US" sz="2800" dirty="0"/>
              <a:t> </a:t>
            </a:r>
            <a:r>
              <a:rPr lang="en-US" sz="2800" dirty="0" err="1"/>
              <a:t>merugi</a:t>
            </a:r>
            <a:r>
              <a:rPr lang="en-US" sz="2800" dirty="0"/>
              <a:t> </a:t>
            </a:r>
            <a:r>
              <a:rPr lang="en-US" sz="2800" dirty="0" err="1"/>
              <a:t>Klaim</a:t>
            </a:r>
            <a:r>
              <a:rPr lang="en-US" sz="2800" dirty="0"/>
              <a:t> </a:t>
            </a:r>
            <a:r>
              <a:rPr lang="en-US" sz="2800" dirty="0" err="1"/>
              <a:t>Lebih</a:t>
            </a:r>
            <a:r>
              <a:rPr lang="en-US" sz="2800" dirty="0"/>
              <a:t> </a:t>
            </a:r>
            <a:r>
              <a:rPr lang="en-US" sz="2800" dirty="0" err="1"/>
              <a:t>besar</a:t>
            </a:r>
            <a:r>
              <a:rPr lang="en-US" sz="2800" dirty="0"/>
              <a:t> </a:t>
            </a:r>
            <a:r>
              <a:rPr lang="en-US" sz="2800" dirty="0" err="1"/>
              <a:t>dari</a:t>
            </a:r>
            <a:r>
              <a:rPr lang="en-US" sz="2800" dirty="0"/>
              <a:t> Premi yang </a:t>
            </a:r>
            <a:r>
              <a:rPr lang="en-US" sz="2800" dirty="0" err="1"/>
              <a:t>terkumpul</a:t>
            </a:r>
            <a:endParaRPr lang="en-ID" sz="2800" b="1" dirty="0"/>
          </a:p>
        </p:txBody>
      </p:sp>
      <p:sp>
        <p:nvSpPr>
          <p:cNvPr id="7" name="TextBox 6">
            <a:extLst>
              <a:ext uri="{FF2B5EF4-FFF2-40B4-BE49-F238E27FC236}">
                <a16:creationId xmlns:a16="http://schemas.microsoft.com/office/drawing/2014/main" id="{867DD4D7-203A-6288-03D5-8B57DD81F695}"/>
              </a:ext>
            </a:extLst>
          </p:cNvPr>
          <p:cNvSpPr txBox="1"/>
          <p:nvPr/>
        </p:nvSpPr>
        <p:spPr>
          <a:xfrm>
            <a:off x="781439" y="5935507"/>
            <a:ext cx="6097554" cy="369332"/>
          </a:xfrm>
          <a:prstGeom prst="rect">
            <a:avLst/>
          </a:prstGeom>
          <a:noFill/>
        </p:spPr>
        <p:txBody>
          <a:bodyPr wrap="square">
            <a:spAutoFit/>
          </a:bodyPr>
          <a:lstStyle/>
          <a:p>
            <a:r>
              <a:rPr lang="en-ID" dirty="0" err="1"/>
              <a:t>Sumber</a:t>
            </a:r>
            <a:r>
              <a:rPr lang="en-ID" dirty="0"/>
              <a:t>: OJK,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Kepmenkes</a:t>
            </a:r>
            <a:r>
              <a:rPr lang="en-ID" sz="1800" dirty="0">
                <a:effectLst/>
                <a:latin typeface="Calibri" panose="020F0502020204030204" pitchFamily="34" charset="0"/>
                <a:ea typeface="Calibri" panose="020F0502020204030204" pitchFamily="34" charset="0"/>
                <a:cs typeface="Times New Roman" panose="02020603050405020304" pitchFamily="18" charset="0"/>
              </a:rPr>
              <a:t> 1366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Tahun</a:t>
            </a:r>
            <a:r>
              <a:rPr lang="en-ID" sz="1800" dirty="0">
                <a:effectLst/>
                <a:latin typeface="Calibri" panose="020F0502020204030204" pitchFamily="34" charset="0"/>
                <a:ea typeface="Calibri" panose="020F0502020204030204" pitchFamily="34" charset="0"/>
                <a:cs typeface="Times New Roman" panose="02020603050405020304" pitchFamily="18" charset="0"/>
              </a:rPr>
              <a:t> 2024</a:t>
            </a:r>
            <a:endParaRPr lang="en-ID" dirty="0"/>
          </a:p>
        </p:txBody>
      </p:sp>
      <p:pic>
        <p:nvPicPr>
          <p:cNvPr id="4" name="Picture 3">
            <a:extLst>
              <a:ext uri="{FF2B5EF4-FFF2-40B4-BE49-F238E27FC236}">
                <a16:creationId xmlns:a16="http://schemas.microsoft.com/office/drawing/2014/main" id="{3542E8EC-ABC7-E683-7AD5-DB29AFE1A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9" y="1548455"/>
            <a:ext cx="10715625" cy="4387052"/>
          </a:xfrm>
          <a:prstGeom prst="rect">
            <a:avLst/>
          </a:prstGeom>
        </p:spPr>
      </p:pic>
    </p:spTree>
    <p:extLst>
      <p:ext uri="{BB962C8B-B14F-4D97-AF65-F5344CB8AC3E}">
        <p14:creationId xmlns:p14="http://schemas.microsoft.com/office/powerpoint/2010/main" val="190728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79825" y="286385"/>
            <a:ext cx="7475855" cy="1450975"/>
          </a:xfrm>
        </p:spPr>
        <p:txBody>
          <a:bodyPr/>
          <a:lstStyle/>
          <a:p>
            <a:r>
              <a:rPr lang="en-US" dirty="0"/>
              <a:t>Outline</a:t>
            </a:r>
          </a:p>
        </p:txBody>
      </p:sp>
      <p:sp>
        <p:nvSpPr>
          <p:cNvPr id="5" name="Content Placeholder 4"/>
          <p:cNvSpPr>
            <a:spLocks noGrp="1"/>
          </p:cNvSpPr>
          <p:nvPr>
            <p:ph idx="1"/>
          </p:nvPr>
        </p:nvSpPr>
        <p:spPr>
          <a:xfrm>
            <a:off x="3679825" y="1845945"/>
            <a:ext cx="7475855" cy="4023360"/>
          </a:xfrm>
        </p:spPr>
        <p:txBody>
          <a:bodyPr>
            <a:normAutofit fontScale="92500"/>
          </a:bodyPr>
          <a:lstStyle/>
          <a:p>
            <a:r>
              <a:rPr lang="en-US" sz="2400" dirty="0"/>
              <a:t>1. </a:t>
            </a:r>
            <a:r>
              <a:rPr lang="en-US" sz="2400" dirty="0" err="1"/>
              <a:t>Definisi</a:t>
            </a:r>
            <a:r>
              <a:rPr lang="en-US" sz="2400" dirty="0"/>
              <a:t> </a:t>
            </a:r>
            <a:r>
              <a:rPr lang="en-US" sz="2400" dirty="0" err="1"/>
              <a:t>Asuransi</a:t>
            </a:r>
            <a:r>
              <a:rPr lang="en-US" sz="2400" dirty="0"/>
              <a:t> Kesehatan </a:t>
            </a:r>
            <a:r>
              <a:rPr lang="en-US" sz="2400" dirty="0" err="1"/>
              <a:t>Swasta</a:t>
            </a:r>
            <a:endParaRPr lang="en-US" sz="2400" dirty="0"/>
          </a:p>
          <a:p>
            <a:pPr lvl="1"/>
            <a:r>
              <a:rPr lang="en-US" sz="2200" dirty="0"/>
              <a:t>1.1. </a:t>
            </a:r>
            <a:r>
              <a:rPr lang="en-US" sz="2200" dirty="0" err="1"/>
              <a:t>Mengapa</a:t>
            </a:r>
            <a:r>
              <a:rPr lang="en-US" sz="2200" dirty="0"/>
              <a:t> </a:t>
            </a:r>
            <a:r>
              <a:rPr lang="en-US" sz="2200" dirty="0" err="1"/>
              <a:t>Asuransi</a:t>
            </a:r>
            <a:r>
              <a:rPr lang="en-US" sz="2200" dirty="0"/>
              <a:t> Kesehatan </a:t>
            </a:r>
            <a:r>
              <a:rPr lang="en-US" sz="2200" dirty="0" err="1"/>
              <a:t>Swasta</a:t>
            </a:r>
            <a:r>
              <a:rPr lang="en-US" sz="2200" dirty="0"/>
              <a:t>?</a:t>
            </a:r>
          </a:p>
          <a:p>
            <a:pPr lvl="1"/>
            <a:r>
              <a:rPr lang="en-US" sz="2200" dirty="0"/>
              <a:t>1.2. </a:t>
            </a:r>
            <a:r>
              <a:rPr lang="en-US" sz="2200" dirty="0" err="1"/>
              <a:t>Definisi</a:t>
            </a:r>
            <a:r>
              <a:rPr lang="en-US" sz="2200" dirty="0"/>
              <a:t> </a:t>
            </a:r>
            <a:r>
              <a:rPr lang="en-US" sz="2200" dirty="0" err="1"/>
              <a:t>Asuransi</a:t>
            </a:r>
            <a:r>
              <a:rPr lang="en-US" sz="2200" dirty="0"/>
              <a:t> Kesehatan </a:t>
            </a:r>
            <a:r>
              <a:rPr lang="en-US" sz="2200" dirty="0" err="1"/>
              <a:t>Swasta</a:t>
            </a:r>
            <a:endParaRPr lang="en-US" sz="2200" dirty="0"/>
          </a:p>
          <a:p>
            <a:r>
              <a:rPr lang="en-US" sz="2400" dirty="0"/>
              <a:t>2. Peran </a:t>
            </a:r>
            <a:r>
              <a:rPr lang="en-US" sz="2400" dirty="0" err="1"/>
              <a:t>Asuransi</a:t>
            </a:r>
            <a:r>
              <a:rPr lang="en-US" sz="2400" dirty="0"/>
              <a:t> Kesehatan </a:t>
            </a:r>
            <a:r>
              <a:rPr lang="en-US" sz="2400" dirty="0" err="1"/>
              <a:t>Swasta</a:t>
            </a:r>
            <a:r>
              <a:rPr lang="en-US" sz="2400" dirty="0"/>
              <a:t> di </a:t>
            </a:r>
            <a:r>
              <a:rPr lang="en-US" sz="2400" dirty="0" err="1"/>
              <a:t>Berbagai</a:t>
            </a:r>
            <a:r>
              <a:rPr lang="en-US" sz="2400" dirty="0"/>
              <a:t> Negara di Dunia</a:t>
            </a:r>
          </a:p>
          <a:p>
            <a:pPr lvl="2"/>
            <a:r>
              <a:rPr lang="en-US" sz="2400" dirty="0"/>
              <a:t>2.1. Peran dan </a:t>
            </a:r>
            <a:r>
              <a:rPr lang="en-US" sz="2400" dirty="0" err="1"/>
              <a:t>Fungsi</a:t>
            </a:r>
            <a:r>
              <a:rPr lang="en-US" sz="2400" dirty="0"/>
              <a:t> PHI</a:t>
            </a:r>
          </a:p>
          <a:p>
            <a:pPr lvl="2"/>
            <a:r>
              <a:rPr lang="en-US" sz="2400" dirty="0"/>
              <a:t>2.2. Tren Global</a:t>
            </a:r>
          </a:p>
          <a:p>
            <a:r>
              <a:rPr lang="en-US" sz="2400" dirty="0"/>
              <a:t>3. </a:t>
            </a:r>
            <a:r>
              <a:rPr lang="en-US" sz="2400" dirty="0" err="1"/>
              <a:t>Lanskap</a:t>
            </a:r>
            <a:r>
              <a:rPr lang="en-US" sz="2400" dirty="0"/>
              <a:t> </a:t>
            </a:r>
            <a:r>
              <a:rPr lang="en-US" sz="2400" dirty="0" err="1"/>
              <a:t>Asuransi</a:t>
            </a:r>
            <a:r>
              <a:rPr lang="en-US" sz="2400" dirty="0"/>
              <a:t> Kesehatan </a:t>
            </a:r>
            <a:r>
              <a:rPr lang="en-US" sz="2400" dirty="0" err="1"/>
              <a:t>Swasta</a:t>
            </a:r>
            <a:r>
              <a:rPr lang="en-US" sz="2400" dirty="0"/>
              <a:t> di Indonesia</a:t>
            </a:r>
          </a:p>
          <a:p>
            <a:pPr lvl="1"/>
            <a:r>
              <a:rPr lang="en-US" sz="2200" dirty="0"/>
              <a:t>3.1.Kondisi </a:t>
            </a:r>
            <a:r>
              <a:rPr lang="en-US" sz="2200" dirty="0" err="1"/>
              <a:t>saat</a:t>
            </a:r>
            <a:r>
              <a:rPr lang="en-US" sz="2200" dirty="0"/>
              <a:t> </a:t>
            </a:r>
            <a:r>
              <a:rPr lang="en-US" sz="2200" dirty="0" err="1"/>
              <a:t>ini</a:t>
            </a:r>
            <a:endParaRPr lang="en-US" sz="2200" dirty="0"/>
          </a:p>
          <a:p>
            <a:pPr lvl="1"/>
            <a:r>
              <a:rPr lang="en-US" sz="2400" dirty="0"/>
              <a:t>3.2. </a:t>
            </a:r>
            <a:r>
              <a:rPr lang="en-US" sz="2400" dirty="0" err="1"/>
              <a:t>Regulasi</a:t>
            </a:r>
            <a:r>
              <a:rPr lang="en-US" sz="2400" dirty="0"/>
              <a:t> </a:t>
            </a:r>
            <a:r>
              <a:rPr lang="en-US" sz="2400" dirty="0" err="1"/>
              <a:t>Asuransi</a:t>
            </a:r>
            <a:r>
              <a:rPr lang="en-US" sz="2400" dirty="0"/>
              <a:t> Kesehatan </a:t>
            </a:r>
            <a:r>
              <a:rPr lang="en-US" sz="2400" dirty="0" err="1"/>
              <a:t>Swasta</a:t>
            </a:r>
            <a:r>
              <a:rPr lang="en-US" sz="2400" dirty="0"/>
              <a:t> di Indonesia</a:t>
            </a:r>
          </a:p>
          <a:p>
            <a:pPr marL="201295" lvl="1" indent="0">
              <a:buNone/>
            </a:pPr>
            <a:r>
              <a:rPr lang="en-US" sz="2400" dirty="0"/>
              <a:t>4. </a:t>
            </a:r>
            <a:r>
              <a:rPr lang="en-US" sz="2400" dirty="0" err="1"/>
              <a:t>Tantangan</a:t>
            </a:r>
            <a:r>
              <a:rPr lang="en-US" sz="2400" dirty="0"/>
              <a:t> </a:t>
            </a:r>
            <a:r>
              <a:rPr lang="en-US" sz="2400" dirty="0" err="1"/>
              <a:t>Implementasi</a:t>
            </a:r>
            <a:r>
              <a:rPr lang="en-US" sz="2400" dirty="0"/>
              <a:t> </a:t>
            </a:r>
            <a:r>
              <a:rPr lang="en-US" sz="2400" dirty="0" err="1"/>
              <a:t>Asuransi</a:t>
            </a:r>
            <a:r>
              <a:rPr lang="en-US" sz="2400" dirty="0"/>
              <a:t> Kesehatan </a:t>
            </a:r>
            <a:r>
              <a:rPr lang="en-US" sz="2400" dirty="0" err="1"/>
              <a:t>Swasta</a:t>
            </a:r>
            <a:r>
              <a:rPr lang="en-US" sz="2400" dirty="0"/>
              <a:t> di Asia</a:t>
            </a:r>
          </a:p>
          <a:p>
            <a:endParaRPr lang="en-US" sz="2400" dirty="0"/>
          </a:p>
          <a:p>
            <a:pPr marL="0" indent="0">
              <a:buNone/>
            </a:pPr>
            <a:endParaRPr lang="en-US" sz="2400" dirty="0"/>
          </a:p>
        </p:txBody>
      </p:sp>
      <p:sp>
        <p:nvSpPr>
          <p:cNvPr id="6" name="Rectangles 5"/>
          <p:cNvSpPr/>
          <p:nvPr/>
        </p:nvSpPr>
        <p:spPr>
          <a:xfrm>
            <a:off x="0" y="0"/>
            <a:ext cx="3382010" cy="637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60A5768-A246-EAAD-44A3-D0E16AB7A55F}"/>
              </a:ext>
            </a:extLst>
          </p:cNvPr>
          <p:cNvGraphicFramePr>
            <a:graphicFrameLocks/>
          </p:cNvGraphicFramePr>
          <p:nvPr/>
        </p:nvGraphicFramePr>
        <p:xfrm>
          <a:off x="390525" y="1834514"/>
          <a:ext cx="11410950" cy="362331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6F3D4B9-8E37-EA68-5B2F-C991DA9B2338}"/>
              </a:ext>
            </a:extLst>
          </p:cNvPr>
          <p:cNvSpPr txBox="1"/>
          <p:nvPr/>
        </p:nvSpPr>
        <p:spPr>
          <a:xfrm>
            <a:off x="581025" y="361950"/>
            <a:ext cx="10839450" cy="707886"/>
          </a:xfrm>
          <a:prstGeom prst="rect">
            <a:avLst/>
          </a:prstGeom>
          <a:noFill/>
        </p:spPr>
        <p:txBody>
          <a:bodyPr wrap="square" rtlCol="0">
            <a:spAutoFit/>
          </a:bodyPr>
          <a:lstStyle/>
          <a:p>
            <a:pPr algn="ctr"/>
            <a:r>
              <a:rPr lang="en-US" sz="2000" b="1" dirty="0" err="1"/>
              <a:t>Berdasarkan</a:t>
            </a:r>
            <a:r>
              <a:rPr lang="en-US" sz="2000" b="1" dirty="0"/>
              <a:t> Data </a:t>
            </a:r>
            <a:r>
              <a:rPr lang="en-US" sz="2000" b="1" dirty="0" err="1"/>
              <a:t>Susenas</a:t>
            </a:r>
            <a:r>
              <a:rPr lang="en-US" sz="2000" b="1" dirty="0"/>
              <a:t> 2019-2023, </a:t>
            </a:r>
            <a:r>
              <a:rPr lang="en-US" sz="2000" b="1" dirty="0" err="1"/>
              <a:t>Kepemilikan</a:t>
            </a:r>
            <a:r>
              <a:rPr lang="en-US" sz="2000" b="1" dirty="0"/>
              <a:t> </a:t>
            </a:r>
            <a:r>
              <a:rPr lang="en-US" sz="2000" b="1" dirty="0" err="1"/>
              <a:t>asuransi</a:t>
            </a:r>
            <a:r>
              <a:rPr lang="en-US" sz="2000" b="1" dirty="0"/>
              <a:t> </a:t>
            </a:r>
            <a:r>
              <a:rPr lang="en-US" sz="2000" b="1" dirty="0" err="1"/>
              <a:t>kesehatan</a:t>
            </a:r>
            <a:r>
              <a:rPr lang="en-US" sz="2000" b="1" dirty="0"/>
              <a:t> </a:t>
            </a:r>
            <a:r>
              <a:rPr lang="en-US" sz="2000" b="1" dirty="0" err="1"/>
              <a:t>swasta</a:t>
            </a:r>
            <a:r>
              <a:rPr lang="en-US" sz="2000" b="1" dirty="0"/>
              <a:t> per </a:t>
            </a:r>
            <a:r>
              <a:rPr lang="en-US" sz="2000" b="1" dirty="0" err="1"/>
              <a:t>Provinsi</a:t>
            </a:r>
            <a:r>
              <a:rPr lang="en-US" sz="2000" b="1" dirty="0"/>
              <a:t> dan </a:t>
            </a:r>
            <a:r>
              <a:rPr lang="en-US" sz="2000" b="1" dirty="0" err="1"/>
              <a:t>secara</a:t>
            </a:r>
            <a:r>
              <a:rPr lang="en-US" sz="2000" b="1" dirty="0"/>
              <a:t> </a:t>
            </a:r>
            <a:r>
              <a:rPr lang="en-US" sz="2000" b="1" dirty="0" err="1"/>
              <a:t>nasional</a:t>
            </a:r>
            <a:r>
              <a:rPr lang="en-US" sz="2000" b="1" dirty="0"/>
              <a:t> </a:t>
            </a:r>
            <a:r>
              <a:rPr lang="en-US" sz="2000" b="1" dirty="0" err="1"/>
              <a:t>menunjukkan</a:t>
            </a:r>
            <a:r>
              <a:rPr lang="en-US" sz="2000" b="1" dirty="0"/>
              <a:t> </a:t>
            </a:r>
            <a:r>
              <a:rPr lang="en-US" sz="2000" b="1" dirty="0" err="1"/>
              <a:t>tren</a:t>
            </a:r>
            <a:r>
              <a:rPr lang="en-US" sz="2000" b="1" dirty="0"/>
              <a:t> </a:t>
            </a:r>
            <a:r>
              <a:rPr lang="en-US" sz="2000" b="1" dirty="0" err="1"/>
              <a:t>Menurun</a:t>
            </a:r>
            <a:endParaRPr lang="en-ID" sz="2000" b="1" dirty="0"/>
          </a:p>
        </p:txBody>
      </p:sp>
    </p:spTree>
    <p:extLst>
      <p:ext uri="{BB962C8B-B14F-4D97-AF65-F5344CB8AC3E}">
        <p14:creationId xmlns:p14="http://schemas.microsoft.com/office/powerpoint/2010/main" val="3621739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CF4B-AE09-1010-A1E6-9BEEB3F0F3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ECCA8F-E944-D8C8-FCA1-755C7CF9EC6B}"/>
              </a:ext>
            </a:extLst>
          </p:cNvPr>
          <p:cNvSpPr/>
          <p:nvPr/>
        </p:nvSpPr>
        <p:spPr>
          <a:xfrm>
            <a:off x="457201" y="620485"/>
            <a:ext cx="4114800" cy="13389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err="1"/>
              <a:t>Asuransi</a:t>
            </a:r>
            <a:r>
              <a:rPr lang="es-ES" dirty="0"/>
              <a:t> </a:t>
            </a:r>
            <a:r>
              <a:rPr lang="es-ES" dirty="0" err="1"/>
              <a:t>Kesehatan</a:t>
            </a:r>
            <a:r>
              <a:rPr lang="es-ES" dirty="0"/>
              <a:t> </a:t>
            </a:r>
            <a:r>
              <a:rPr lang="es-ES" dirty="0" err="1"/>
              <a:t>Swasta</a:t>
            </a:r>
            <a:r>
              <a:rPr lang="es-ES" dirty="0"/>
              <a:t> (PHI) </a:t>
            </a:r>
            <a:r>
              <a:rPr lang="es-ES" dirty="0" err="1"/>
              <a:t>Berperan</a:t>
            </a:r>
            <a:r>
              <a:rPr lang="es-ES" dirty="0"/>
              <a:t> pada Sub </a:t>
            </a:r>
            <a:r>
              <a:rPr lang="es-ES" dirty="0" err="1"/>
              <a:t>Sistem</a:t>
            </a:r>
            <a:r>
              <a:rPr lang="es-ES" dirty="0"/>
              <a:t> </a:t>
            </a:r>
            <a:r>
              <a:rPr lang="es-ES" dirty="0" err="1"/>
              <a:t>Pembiayaan</a:t>
            </a:r>
            <a:r>
              <a:rPr lang="es-ES" dirty="0"/>
              <a:t> </a:t>
            </a:r>
            <a:r>
              <a:rPr lang="es-ES" dirty="0" err="1"/>
              <a:t>Kesehatan</a:t>
            </a:r>
            <a:r>
              <a:rPr lang="es-ES" dirty="0"/>
              <a:t> </a:t>
            </a:r>
            <a:r>
              <a:rPr lang="es-ES" dirty="0" err="1"/>
              <a:t>dalam</a:t>
            </a:r>
            <a:r>
              <a:rPr lang="es-ES" dirty="0"/>
              <a:t> SKN Indonesia</a:t>
            </a:r>
            <a:endParaRPr lang="en-ID" dirty="0"/>
          </a:p>
        </p:txBody>
      </p:sp>
      <p:sp>
        <p:nvSpPr>
          <p:cNvPr id="3" name="Arrow: Right 2">
            <a:extLst>
              <a:ext uri="{FF2B5EF4-FFF2-40B4-BE49-F238E27FC236}">
                <a16:creationId xmlns:a16="http://schemas.microsoft.com/office/drawing/2014/main" id="{865E5446-E3DA-BA87-2616-B6F1F131D199}"/>
              </a:ext>
            </a:extLst>
          </p:cNvPr>
          <p:cNvSpPr/>
          <p:nvPr/>
        </p:nvSpPr>
        <p:spPr>
          <a:xfrm>
            <a:off x="4702629" y="1023257"/>
            <a:ext cx="620485"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A830EC67-C451-6320-99B6-6432F304BA36}"/>
              </a:ext>
            </a:extLst>
          </p:cNvPr>
          <p:cNvSpPr/>
          <p:nvPr/>
        </p:nvSpPr>
        <p:spPr>
          <a:xfrm>
            <a:off x="5453742" y="620485"/>
            <a:ext cx="4844144" cy="13389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Pada </a:t>
            </a:r>
            <a:r>
              <a:rPr lang="en-US" sz="1600" dirty="0" err="1"/>
              <a:t>Subsistem</a:t>
            </a:r>
            <a:r>
              <a:rPr lang="en-US" sz="1600" dirty="0"/>
              <a:t> </a:t>
            </a:r>
            <a:r>
              <a:rPr lang="en-US" sz="1600" dirty="0" err="1"/>
              <a:t>Pembiayaan</a:t>
            </a:r>
            <a:r>
              <a:rPr lang="en-US" sz="1600" dirty="0"/>
              <a:t> Kesehatan PHI yang </a:t>
            </a:r>
            <a:r>
              <a:rPr lang="en-US" sz="1600" dirty="0" err="1"/>
              <a:t>bersifat</a:t>
            </a:r>
            <a:r>
              <a:rPr lang="en-US" sz="1600" dirty="0"/>
              <a:t> </a:t>
            </a:r>
            <a:r>
              <a:rPr lang="en-US" sz="1600" dirty="0" err="1"/>
              <a:t>sukarela</a:t>
            </a:r>
            <a:r>
              <a:rPr lang="en-US" sz="1600" dirty="0"/>
              <a:t> </a:t>
            </a:r>
            <a:r>
              <a:rPr lang="en-US" sz="1600" dirty="0" err="1"/>
              <a:t>dapat</a:t>
            </a:r>
            <a:r>
              <a:rPr lang="en-US" sz="1600" dirty="0"/>
              <a:t> </a:t>
            </a:r>
            <a:r>
              <a:rPr lang="en-US" sz="1600" dirty="0" err="1"/>
              <a:t>berperan</a:t>
            </a:r>
            <a:r>
              <a:rPr lang="en-US" sz="1600" dirty="0"/>
              <a:t> </a:t>
            </a:r>
            <a:r>
              <a:rPr lang="en-US" sz="1600" dirty="0" err="1"/>
              <a:t>sebagai</a:t>
            </a:r>
            <a:r>
              <a:rPr lang="en-US" sz="1600" dirty="0"/>
              <a:t> </a:t>
            </a:r>
            <a:r>
              <a:rPr lang="en-US" sz="1600" dirty="0" err="1"/>
              <a:t>Pelengkap</a:t>
            </a:r>
            <a:r>
              <a:rPr lang="en-US" sz="1600" dirty="0"/>
              <a:t> (complementary), </a:t>
            </a:r>
            <a:r>
              <a:rPr lang="en-US" sz="1600" dirty="0" err="1"/>
              <a:t>Suplementari</a:t>
            </a:r>
            <a:r>
              <a:rPr lang="en-US" sz="1600" dirty="0"/>
              <a:t> </a:t>
            </a:r>
            <a:r>
              <a:rPr lang="en-US" sz="1600" dirty="0" err="1"/>
              <a:t>dari</a:t>
            </a:r>
            <a:r>
              <a:rPr lang="en-US" sz="1600" dirty="0"/>
              <a:t> </a:t>
            </a:r>
            <a:r>
              <a:rPr lang="en-US" sz="1600" dirty="0" err="1"/>
              <a:t>sistem</a:t>
            </a:r>
            <a:r>
              <a:rPr lang="en-US" sz="1600" dirty="0"/>
              <a:t> </a:t>
            </a:r>
            <a:r>
              <a:rPr lang="en-US" sz="1600" dirty="0" err="1"/>
              <a:t>jaminan</a:t>
            </a:r>
            <a:r>
              <a:rPr lang="en-US" sz="1600" dirty="0"/>
              <a:t> </a:t>
            </a:r>
            <a:r>
              <a:rPr lang="en-US" sz="1600" dirty="0" err="1"/>
              <a:t>kesehatan</a:t>
            </a:r>
            <a:r>
              <a:rPr lang="en-US" sz="1600" dirty="0"/>
              <a:t> </a:t>
            </a:r>
            <a:r>
              <a:rPr lang="en-US" sz="1600" dirty="0" err="1"/>
              <a:t>nasional</a:t>
            </a:r>
            <a:r>
              <a:rPr lang="en-US" sz="1600" dirty="0"/>
              <a:t> yang </a:t>
            </a:r>
            <a:r>
              <a:rPr lang="en-US" sz="1600" dirty="0" err="1"/>
              <a:t>bersifat</a:t>
            </a:r>
            <a:r>
              <a:rPr lang="en-US" sz="1600" dirty="0"/>
              <a:t> mandatory</a:t>
            </a:r>
            <a:endParaRPr lang="en-ID" sz="1600" dirty="0"/>
          </a:p>
        </p:txBody>
      </p:sp>
      <p:sp>
        <p:nvSpPr>
          <p:cNvPr id="7" name="Arrow: Bent 6">
            <a:extLst>
              <a:ext uri="{FF2B5EF4-FFF2-40B4-BE49-F238E27FC236}">
                <a16:creationId xmlns:a16="http://schemas.microsoft.com/office/drawing/2014/main" id="{D64B58BF-0FF8-31BD-F500-2121B48B41B8}"/>
              </a:ext>
            </a:extLst>
          </p:cNvPr>
          <p:cNvSpPr/>
          <p:nvPr/>
        </p:nvSpPr>
        <p:spPr>
          <a:xfrm rot="5400000">
            <a:off x="10384968" y="1186542"/>
            <a:ext cx="1175660" cy="849089"/>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8" name="Rectangle 7">
            <a:extLst>
              <a:ext uri="{FF2B5EF4-FFF2-40B4-BE49-F238E27FC236}">
                <a16:creationId xmlns:a16="http://schemas.microsoft.com/office/drawing/2014/main" id="{6509F705-6EB2-951B-C355-1F187CE5384E}"/>
              </a:ext>
            </a:extLst>
          </p:cNvPr>
          <p:cNvSpPr/>
          <p:nvPr/>
        </p:nvSpPr>
        <p:spPr>
          <a:xfrm>
            <a:off x="1156335" y="2409825"/>
            <a:ext cx="8922385" cy="3594735"/>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Berdasarkan</a:t>
            </a:r>
            <a:r>
              <a:rPr lang="en-US" sz="2400" dirty="0"/>
              <a:t> </a:t>
            </a:r>
            <a:r>
              <a:rPr lang="en-US" sz="2400" dirty="0" err="1"/>
              <a:t>Regulasi</a:t>
            </a:r>
            <a:r>
              <a:rPr lang="en-US" sz="2400" dirty="0"/>
              <a:t> yang </a:t>
            </a:r>
            <a:r>
              <a:rPr lang="en-US" sz="2400" dirty="0" err="1"/>
              <a:t>berlaku</a:t>
            </a:r>
            <a:r>
              <a:rPr lang="en-US" sz="2400" dirty="0"/>
              <a:t> di Indonesia </a:t>
            </a:r>
            <a:r>
              <a:rPr lang="en-US" sz="2400" dirty="0" err="1"/>
              <a:t>saat</a:t>
            </a:r>
            <a:r>
              <a:rPr lang="en-US" sz="2400" dirty="0"/>
              <a:t> </a:t>
            </a:r>
            <a:r>
              <a:rPr lang="en-US" sz="2400" dirty="0" err="1"/>
              <a:t>ini</a:t>
            </a:r>
            <a:r>
              <a:rPr lang="en-US" sz="2400" dirty="0"/>
              <a:t>, </a:t>
            </a:r>
            <a:r>
              <a:rPr lang="en-US" sz="2400" dirty="0" err="1"/>
              <a:t>Asuransi</a:t>
            </a:r>
            <a:r>
              <a:rPr lang="en-US" sz="2400" dirty="0"/>
              <a:t> </a:t>
            </a:r>
            <a:r>
              <a:rPr lang="en-US" sz="2400" dirty="0" err="1"/>
              <a:t>kesehatan</a:t>
            </a:r>
            <a:r>
              <a:rPr lang="en-US" sz="2400" dirty="0"/>
              <a:t> </a:t>
            </a:r>
            <a:r>
              <a:rPr lang="en-US" sz="2400" dirty="0" err="1"/>
              <a:t>swasta</a:t>
            </a:r>
            <a:r>
              <a:rPr lang="en-US" sz="2400" dirty="0"/>
              <a:t> </a:t>
            </a:r>
            <a:r>
              <a:rPr lang="en-US" sz="2400" dirty="0" err="1"/>
              <a:t>atau</a:t>
            </a:r>
            <a:r>
              <a:rPr lang="en-US" sz="2400" dirty="0"/>
              <a:t> </a:t>
            </a:r>
            <a:r>
              <a:rPr lang="en-US" sz="2400" dirty="0" err="1"/>
              <a:t>asuransi</a:t>
            </a:r>
            <a:r>
              <a:rPr lang="en-US" sz="2400" dirty="0"/>
              <a:t> </a:t>
            </a:r>
            <a:r>
              <a:rPr lang="en-US" sz="2400" dirty="0" err="1"/>
              <a:t>kesehatan</a:t>
            </a:r>
            <a:r>
              <a:rPr lang="en-US" sz="2400" dirty="0"/>
              <a:t> </a:t>
            </a:r>
            <a:r>
              <a:rPr lang="en-US" sz="2400" dirty="0" err="1"/>
              <a:t>tambahan</a:t>
            </a:r>
            <a:r>
              <a:rPr lang="en-US" sz="2400" dirty="0"/>
              <a:t> (AKT) </a:t>
            </a:r>
            <a:r>
              <a:rPr lang="en-US" sz="2400" dirty="0" err="1"/>
              <a:t>diberikan</a:t>
            </a:r>
            <a:r>
              <a:rPr lang="en-US" sz="2400" dirty="0"/>
              <a:t> </a:t>
            </a:r>
            <a:r>
              <a:rPr lang="en-US" sz="2400" dirty="0" err="1"/>
              <a:t>ruang</a:t>
            </a:r>
            <a:r>
              <a:rPr lang="en-US" sz="2400" dirty="0"/>
              <a:t> </a:t>
            </a:r>
            <a:r>
              <a:rPr lang="en-US" sz="2400" dirty="0" err="1"/>
              <a:t>resmi</a:t>
            </a:r>
            <a:r>
              <a:rPr lang="en-US" sz="2400" dirty="0"/>
              <a:t> </a:t>
            </a:r>
            <a:r>
              <a:rPr lang="en-US" sz="2400" dirty="0" err="1"/>
              <a:t>untuk</a:t>
            </a:r>
            <a:r>
              <a:rPr lang="en-US" sz="2400" dirty="0"/>
              <a:t> </a:t>
            </a:r>
            <a:r>
              <a:rPr lang="en-US" sz="2400" dirty="0" err="1"/>
              <a:t>membayar</a:t>
            </a:r>
            <a:r>
              <a:rPr lang="en-US" sz="2400" dirty="0"/>
              <a:t> </a:t>
            </a:r>
            <a:r>
              <a:rPr lang="en-US" sz="2400" dirty="0" err="1"/>
              <a:t>selisih</a:t>
            </a:r>
            <a:r>
              <a:rPr lang="en-US" sz="2400" dirty="0"/>
              <a:t> </a:t>
            </a:r>
            <a:r>
              <a:rPr lang="en-US" sz="2400" dirty="0" err="1"/>
              <a:t>biaya</a:t>
            </a:r>
            <a:r>
              <a:rPr lang="en-US" sz="2400" dirty="0"/>
              <a:t> </a:t>
            </a:r>
            <a:r>
              <a:rPr lang="en-US" sz="2400" dirty="0" err="1"/>
              <a:t>layanan</a:t>
            </a:r>
            <a:r>
              <a:rPr lang="en-US" sz="2400" dirty="0"/>
              <a:t> </a:t>
            </a:r>
            <a:r>
              <a:rPr lang="en-US" sz="2400" dirty="0" err="1"/>
              <a:t>kesehatan</a:t>
            </a:r>
            <a:r>
              <a:rPr lang="en-US" sz="2400" dirty="0"/>
              <a:t> </a:t>
            </a:r>
            <a:r>
              <a:rPr lang="en-US" sz="2400" dirty="0" err="1"/>
              <a:t>bagi</a:t>
            </a:r>
            <a:r>
              <a:rPr lang="en-US" sz="2400" dirty="0"/>
              <a:t> </a:t>
            </a:r>
            <a:r>
              <a:rPr lang="en-US" sz="2400" dirty="0" err="1"/>
              <a:t>peserta</a:t>
            </a:r>
            <a:r>
              <a:rPr lang="en-US" sz="2400" dirty="0"/>
              <a:t> JKN yang </a:t>
            </a:r>
            <a:r>
              <a:rPr lang="en-US" sz="2400" dirty="0" err="1"/>
              <a:t>ingin</a:t>
            </a:r>
            <a:r>
              <a:rPr lang="en-US" sz="2400" dirty="0"/>
              <a:t> naik </a:t>
            </a:r>
            <a:r>
              <a:rPr lang="en-US" sz="2400" dirty="0" err="1"/>
              <a:t>kelas</a:t>
            </a:r>
            <a:r>
              <a:rPr lang="en-US" sz="2400" dirty="0"/>
              <a:t> </a:t>
            </a:r>
            <a:r>
              <a:rPr lang="en-US" sz="2400" dirty="0" err="1"/>
              <a:t>perawatan</a:t>
            </a:r>
            <a:r>
              <a:rPr lang="en-US" sz="2400" dirty="0"/>
              <a:t> di </a:t>
            </a:r>
            <a:r>
              <a:rPr lang="en-US" sz="2400" dirty="0" err="1"/>
              <a:t>atas</a:t>
            </a:r>
            <a:r>
              <a:rPr lang="en-US" sz="2400" dirty="0"/>
              <a:t> </a:t>
            </a:r>
            <a:r>
              <a:rPr lang="en-US" sz="2400" dirty="0" err="1"/>
              <a:t>haknya</a:t>
            </a:r>
            <a:r>
              <a:rPr lang="en-US" sz="2400" dirty="0"/>
              <a:t>. </a:t>
            </a:r>
            <a:r>
              <a:rPr lang="en-US" sz="2400" dirty="0" err="1"/>
              <a:t>Berdasarkan</a:t>
            </a:r>
            <a:r>
              <a:rPr lang="en-US" sz="2400" dirty="0"/>
              <a:t> UU SJSN, JKN </a:t>
            </a:r>
            <a:r>
              <a:rPr lang="en-US" sz="2400" dirty="0" err="1"/>
              <a:t>bersifat</a:t>
            </a:r>
            <a:r>
              <a:rPr lang="en-US" sz="2400" dirty="0"/>
              <a:t> </a:t>
            </a:r>
            <a:r>
              <a:rPr lang="en-US" sz="2400" dirty="0" err="1"/>
              <a:t>wajib</a:t>
            </a:r>
            <a:r>
              <a:rPr lang="en-US" sz="2400" dirty="0"/>
              <a:t> </a:t>
            </a:r>
            <a:r>
              <a:rPr lang="en-US" sz="2400" dirty="0" err="1"/>
              <a:t>untuk</a:t>
            </a:r>
            <a:r>
              <a:rPr lang="en-US" sz="2400" dirty="0"/>
              <a:t> </a:t>
            </a:r>
            <a:r>
              <a:rPr lang="en-US" sz="2400" dirty="0" err="1"/>
              <a:t>seluruh</a:t>
            </a:r>
            <a:r>
              <a:rPr lang="en-US" sz="2400" dirty="0"/>
              <a:t> </a:t>
            </a:r>
            <a:r>
              <a:rPr lang="en-US" sz="2400" dirty="0" err="1"/>
              <a:t>penduduk</a:t>
            </a:r>
            <a:r>
              <a:rPr lang="en-US" sz="2400" dirty="0"/>
              <a:t> Indonesia, </a:t>
            </a:r>
            <a:r>
              <a:rPr lang="en-US" sz="2400" dirty="0" err="1"/>
              <a:t>dimana</a:t>
            </a:r>
            <a:r>
              <a:rPr lang="en-US" sz="2400" dirty="0"/>
              <a:t> PHI </a:t>
            </a:r>
            <a:r>
              <a:rPr lang="en-US" sz="2400" dirty="0" err="1"/>
              <a:t>tidak</a:t>
            </a:r>
            <a:r>
              <a:rPr lang="en-US" sz="2400" dirty="0"/>
              <a:t> </a:t>
            </a:r>
            <a:r>
              <a:rPr lang="en-US" sz="2400" dirty="0" err="1"/>
              <a:t>dapat</a:t>
            </a:r>
            <a:r>
              <a:rPr lang="en-US" sz="2400" dirty="0"/>
              <a:t> </a:t>
            </a:r>
            <a:r>
              <a:rPr lang="en-US" sz="2400" dirty="0" err="1"/>
              <a:t>menggantikan</a:t>
            </a:r>
            <a:r>
              <a:rPr lang="en-US" sz="2400" dirty="0"/>
              <a:t> (</a:t>
            </a:r>
            <a:r>
              <a:rPr lang="en-US" sz="2400" dirty="0" err="1"/>
              <a:t>subsitusi</a:t>
            </a:r>
            <a:r>
              <a:rPr lang="en-US" sz="2400" dirty="0"/>
              <a:t>) </a:t>
            </a:r>
            <a:r>
              <a:rPr lang="en-US" sz="2400" dirty="0" err="1"/>
              <a:t>namun</a:t>
            </a:r>
            <a:r>
              <a:rPr lang="en-US" sz="2400" dirty="0"/>
              <a:t> </a:t>
            </a:r>
            <a:r>
              <a:rPr lang="en-US" sz="2400" dirty="0" err="1"/>
              <a:t>dapat</a:t>
            </a:r>
            <a:r>
              <a:rPr lang="en-US" sz="2400" dirty="0"/>
              <a:t> </a:t>
            </a:r>
            <a:r>
              <a:rPr lang="en-US" sz="2400" dirty="0" err="1"/>
              <a:t>sebagai</a:t>
            </a:r>
            <a:r>
              <a:rPr lang="en-US" sz="2400" dirty="0"/>
              <a:t> </a:t>
            </a:r>
            <a:r>
              <a:rPr lang="en-US" sz="2400" dirty="0" err="1"/>
              <a:t>pelengkap</a:t>
            </a:r>
            <a:r>
              <a:rPr lang="en-US" sz="2400" dirty="0"/>
              <a:t> </a:t>
            </a:r>
            <a:r>
              <a:rPr lang="en-US" sz="2400" dirty="0" err="1"/>
              <a:t>atau</a:t>
            </a:r>
            <a:r>
              <a:rPr lang="en-US" sz="2400" dirty="0"/>
              <a:t> </a:t>
            </a:r>
            <a:r>
              <a:rPr lang="en-US" sz="2400" dirty="0" err="1"/>
              <a:t>tambahan</a:t>
            </a:r>
            <a:r>
              <a:rPr lang="en-US" sz="2400" dirty="0"/>
              <a:t>.</a:t>
            </a:r>
          </a:p>
        </p:txBody>
      </p:sp>
      <p:sp>
        <p:nvSpPr>
          <p:cNvPr id="11" name="Arrow: Bent 10">
            <a:extLst>
              <a:ext uri="{FF2B5EF4-FFF2-40B4-BE49-F238E27FC236}">
                <a16:creationId xmlns:a16="http://schemas.microsoft.com/office/drawing/2014/main" id="{87F6534C-A478-3EFD-758F-8FABCAC3553B}"/>
              </a:ext>
            </a:extLst>
          </p:cNvPr>
          <p:cNvSpPr/>
          <p:nvPr/>
        </p:nvSpPr>
        <p:spPr>
          <a:xfrm flipV="1">
            <a:off x="10929707" y="4448722"/>
            <a:ext cx="1175660" cy="123008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2" name="TextBox 11">
            <a:extLst>
              <a:ext uri="{FF2B5EF4-FFF2-40B4-BE49-F238E27FC236}">
                <a16:creationId xmlns:a16="http://schemas.microsoft.com/office/drawing/2014/main" id="{4167AAE2-B5E7-4F76-C55E-95BC06908D2F}"/>
              </a:ext>
            </a:extLst>
          </p:cNvPr>
          <p:cNvSpPr txBox="1"/>
          <p:nvPr/>
        </p:nvSpPr>
        <p:spPr>
          <a:xfrm>
            <a:off x="10768965" y="5678805"/>
            <a:ext cx="1176020" cy="460375"/>
          </a:xfrm>
          <a:prstGeom prst="rect">
            <a:avLst/>
          </a:prstGeom>
          <a:noFill/>
        </p:spPr>
        <p:txBody>
          <a:bodyPr wrap="square" rtlCol="0">
            <a:spAutoFit/>
          </a:bodyPr>
          <a:lstStyle/>
          <a:p>
            <a:r>
              <a:rPr lang="en-US" sz="2400" b="1" dirty="0">
                <a:solidFill>
                  <a:schemeClr val="accent2"/>
                </a:solidFill>
              </a:rPr>
              <a:t>GAP</a:t>
            </a:r>
            <a:endParaRPr lang="en-ID" sz="2400" b="1" dirty="0">
              <a:solidFill>
                <a:schemeClr val="accent2"/>
              </a:solidFill>
            </a:endParaRPr>
          </a:p>
        </p:txBody>
      </p:sp>
    </p:spTree>
    <p:extLst>
      <p:ext uri="{BB962C8B-B14F-4D97-AF65-F5344CB8AC3E}">
        <p14:creationId xmlns:p14="http://schemas.microsoft.com/office/powerpoint/2010/main" val="151848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86CB-9B26-5FD2-517C-ABA26A0670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BE5ECC-B462-D776-DF60-3F3F82E5424A}"/>
              </a:ext>
            </a:extLst>
          </p:cNvPr>
          <p:cNvSpPr txBox="1"/>
          <p:nvPr/>
        </p:nvSpPr>
        <p:spPr>
          <a:xfrm>
            <a:off x="130810" y="144780"/>
            <a:ext cx="11331575" cy="829945"/>
          </a:xfrm>
          <a:prstGeom prst="rect">
            <a:avLst/>
          </a:prstGeom>
          <a:noFill/>
        </p:spPr>
        <p:txBody>
          <a:bodyPr wrap="square" rtlCol="0">
            <a:spAutoFit/>
          </a:bodyPr>
          <a:lstStyle/>
          <a:p>
            <a:r>
              <a:rPr lang="en-US" sz="2400" b="1" dirty="0" err="1"/>
              <a:t>Regulasi</a:t>
            </a:r>
            <a:r>
              <a:rPr lang="en-US" sz="2400" b="1" dirty="0"/>
              <a:t> </a:t>
            </a:r>
            <a:r>
              <a:rPr lang="en-US" sz="2400" b="1" dirty="0" err="1"/>
              <a:t>Jaminan</a:t>
            </a:r>
            <a:r>
              <a:rPr lang="en-US" sz="2400" b="1" dirty="0"/>
              <a:t> Kesehatan dan </a:t>
            </a:r>
            <a:r>
              <a:rPr lang="en-US" sz="2400" b="1" dirty="0" err="1"/>
              <a:t>Perasuransian</a:t>
            </a:r>
            <a:r>
              <a:rPr lang="en-US" sz="2400" b="1" dirty="0"/>
              <a:t> di Indonesia (</a:t>
            </a:r>
            <a:r>
              <a:rPr lang="en-US" sz="2400" b="1" dirty="0" err="1"/>
              <a:t>Termasuk</a:t>
            </a:r>
            <a:r>
              <a:rPr lang="en-US" sz="2400" b="1" dirty="0"/>
              <a:t> PHI)</a:t>
            </a:r>
            <a:endParaRPr lang="en-ID" sz="2400" b="1" dirty="0"/>
          </a:p>
        </p:txBody>
      </p:sp>
      <p:graphicFrame>
        <p:nvGraphicFramePr>
          <p:cNvPr id="4" name="Diagram 3">
            <a:extLst>
              <a:ext uri="{FF2B5EF4-FFF2-40B4-BE49-F238E27FC236}">
                <a16:creationId xmlns:a16="http://schemas.microsoft.com/office/drawing/2014/main" id="{0F467049-67BC-538B-7021-98BB0B4AB263}"/>
              </a:ext>
            </a:extLst>
          </p:cNvPr>
          <p:cNvGraphicFramePr/>
          <p:nvPr/>
        </p:nvGraphicFramePr>
        <p:xfrm>
          <a:off x="1017813" y="606377"/>
          <a:ext cx="8897711" cy="5956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446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C56B-61D3-22C9-DBE0-7010A5D6CA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83EBEB-C3E6-CF74-8632-33BB586300E6}"/>
              </a:ext>
            </a:extLst>
          </p:cNvPr>
          <p:cNvSpPr>
            <a:spLocks noGrp="1"/>
          </p:cNvSpPr>
          <p:nvPr>
            <p:ph type="title"/>
          </p:nvPr>
        </p:nvSpPr>
        <p:spPr>
          <a:xfrm>
            <a:off x="3679825" y="286385"/>
            <a:ext cx="7475855" cy="1450975"/>
          </a:xfrm>
        </p:spPr>
        <p:txBody>
          <a:bodyPr/>
          <a:lstStyle/>
          <a:p>
            <a:r>
              <a:rPr lang="en-US"/>
              <a:t>Isi</a:t>
            </a:r>
          </a:p>
        </p:txBody>
      </p:sp>
      <p:sp>
        <p:nvSpPr>
          <p:cNvPr id="5" name="Content Placeholder 4">
            <a:extLst>
              <a:ext uri="{FF2B5EF4-FFF2-40B4-BE49-F238E27FC236}">
                <a16:creationId xmlns:a16="http://schemas.microsoft.com/office/drawing/2014/main" id="{047AD711-3584-257E-829B-9E3CB92EC9FD}"/>
              </a:ext>
            </a:extLst>
          </p:cNvPr>
          <p:cNvSpPr>
            <a:spLocks noGrp="1"/>
          </p:cNvSpPr>
          <p:nvPr>
            <p:ph idx="1"/>
          </p:nvPr>
        </p:nvSpPr>
        <p:spPr>
          <a:xfrm>
            <a:off x="3679825" y="1845945"/>
            <a:ext cx="7475855" cy="4023360"/>
          </a:xfrm>
        </p:spPr>
        <p:txBody>
          <a:bodyPr>
            <a:normAutofit/>
          </a:bodyPr>
          <a:lstStyle/>
          <a:p>
            <a:r>
              <a:rPr lang="en-US" sz="5400" b="1" dirty="0"/>
              <a:t>4. </a:t>
            </a:r>
            <a:r>
              <a:rPr lang="en-US" sz="5400" b="1" dirty="0" err="1"/>
              <a:t>Tantangan</a:t>
            </a:r>
            <a:r>
              <a:rPr lang="en-US" sz="5400" b="1" dirty="0"/>
              <a:t> </a:t>
            </a:r>
            <a:r>
              <a:rPr lang="en-US" sz="5400" b="1" dirty="0" err="1"/>
              <a:t>Implementasi</a:t>
            </a:r>
            <a:r>
              <a:rPr lang="en-US" sz="5400" b="1" dirty="0"/>
              <a:t> PHI di ASIA</a:t>
            </a:r>
          </a:p>
          <a:p>
            <a:endParaRPr lang="en-US" sz="5400" b="1" dirty="0"/>
          </a:p>
        </p:txBody>
      </p:sp>
      <p:sp>
        <p:nvSpPr>
          <p:cNvPr id="6" name="Rectangles 5">
            <a:extLst>
              <a:ext uri="{FF2B5EF4-FFF2-40B4-BE49-F238E27FC236}">
                <a16:creationId xmlns:a16="http://schemas.microsoft.com/office/drawing/2014/main" id="{19DB8B6D-A900-69D7-1C40-E3A9509095CD}"/>
              </a:ext>
            </a:extLst>
          </p:cNvPr>
          <p:cNvSpPr/>
          <p:nvPr/>
        </p:nvSpPr>
        <p:spPr>
          <a:xfrm>
            <a:off x="0" y="0"/>
            <a:ext cx="3382010" cy="637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44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Tantangan Utama PHI di Asia</a:t>
            </a:r>
          </a:p>
        </p:txBody>
      </p:sp>
      <p:sp>
        <p:nvSpPr>
          <p:cNvPr id="3" name="Content Placeholder 2"/>
          <p:cNvSpPr>
            <a:spLocks noGrp="1"/>
          </p:cNvSpPr>
          <p:nvPr>
            <p:ph idx="1"/>
          </p:nvPr>
        </p:nvSpPr>
        <p:spPr>
          <a:xfrm>
            <a:off x="1097280" y="1845734"/>
            <a:ext cx="10213450" cy="4237014"/>
          </a:xfrm>
        </p:spPr>
        <p:txBody>
          <a:bodyPr/>
          <a:lstStyle/>
          <a:p>
            <a:r>
              <a:rPr dirty="0"/>
              <a:t>1. </a:t>
            </a:r>
            <a:r>
              <a:rPr dirty="0" err="1"/>
              <a:t>Regulasi</a:t>
            </a:r>
            <a:r>
              <a:rPr dirty="0"/>
              <a:t> </a:t>
            </a:r>
            <a:r>
              <a:rPr dirty="0" err="1"/>
              <a:t>lemah</a:t>
            </a:r>
            <a:r>
              <a:rPr dirty="0"/>
              <a:t> dan </a:t>
            </a:r>
            <a:r>
              <a:rPr dirty="0" err="1"/>
              <a:t>tidak</a:t>
            </a:r>
            <a:r>
              <a:rPr dirty="0"/>
              <a:t> </a:t>
            </a:r>
            <a:r>
              <a:rPr dirty="0" err="1"/>
              <a:t>seragam</a:t>
            </a:r>
            <a:endParaRPr dirty="0"/>
          </a:p>
          <a:p>
            <a:r>
              <a:rPr dirty="0"/>
              <a:t>2. </a:t>
            </a:r>
            <a:r>
              <a:rPr dirty="0" err="1"/>
              <a:t>Inflasi</a:t>
            </a:r>
            <a:r>
              <a:rPr dirty="0"/>
              <a:t> </a:t>
            </a:r>
            <a:r>
              <a:rPr dirty="0" err="1"/>
              <a:t>medis</a:t>
            </a:r>
            <a:r>
              <a:rPr dirty="0"/>
              <a:t> </a:t>
            </a:r>
            <a:r>
              <a:rPr dirty="0" err="1"/>
              <a:t>tinggi</a:t>
            </a:r>
            <a:endParaRPr dirty="0"/>
          </a:p>
          <a:p>
            <a:r>
              <a:rPr dirty="0"/>
              <a:t>3. </a:t>
            </a:r>
            <a:r>
              <a:rPr dirty="0" err="1"/>
              <a:t>Kurangnya</a:t>
            </a:r>
            <a:r>
              <a:rPr dirty="0"/>
              <a:t> </a:t>
            </a:r>
            <a:r>
              <a:rPr dirty="0" err="1"/>
              <a:t>standar</a:t>
            </a:r>
            <a:r>
              <a:rPr dirty="0"/>
              <a:t> data dan </a:t>
            </a:r>
            <a:r>
              <a:rPr dirty="0" err="1"/>
              <a:t>integrasi</a:t>
            </a:r>
            <a:endParaRPr dirty="0"/>
          </a:p>
          <a:p>
            <a:r>
              <a:rPr dirty="0"/>
              <a:t>4. Minim </a:t>
            </a:r>
            <a:r>
              <a:rPr dirty="0" err="1"/>
              <a:t>koordinasi</a:t>
            </a:r>
            <a:r>
              <a:rPr dirty="0"/>
              <a:t> </a:t>
            </a:r>
            <a:r>
              <a:rPr dirty="0" err="1"/>
              <a:t>dengan</a:t>
            </a:r>
            <a:r>
              <a:rPr dirty="0"/>
              <a:t> </a:t>
            </a:r>
            <a:r>
              <a:rPr dirty="0" err="1"/>
              <a:t>skema</a:t>
            </a:r>
            <a:r>
              <a:rPr dirty="0"/>
              <a:t> </a:t>
            </a:r>
            <a:r>
              <a:rPr dirty="0" err="1"/>
              <a:t>pemerintah</a:t>
            </a:r>
            <a:endParaRPr dirty="0"/>
          </a:p>
          <a:p>
            <a:r>
              <a:rPr dirty="0"/>
              <a:t>5. </a:t>
            </a:r>
            <a:r>
              <a:rPr dirty="0" err="1"/>
              <a:t>Persepsi</a:t>
            </a:r>
            <a:r>
              <a:rPr dirty="0"/>
              <a:t> </a:t>
            </a:r>
            <a:r>
              <a:rPr dirty="0" err="1"/>
              <a:t>publik</a:t>
            </a:r>
            <a:r>
              <a:rPr dirty="0"/>
              <a:t> </a:t>
            </a:r>
            <a:r>
              <a:rPr dirty="0" err="1"/>
              <a:t>negatif</a:t>
            </a:r>
            <a:endParaRPr dirty="0"/>
          </a:p>
          <a:p>
            <a:r>
              <a:rPr dirty="0"/>
              <a:t>6. </a:t>
            </a:r>
            <a:r>
              <a:rPr dirty="0" err="1"/>
              <a:t>Kekurangan</a:t>
            </a:r>
            <a:r>
              <a:rPr dirty="0"/>
              <a:t> data </a:t>
            </a:r>
            <a:r>
              <a:rPr dirty="0" err="1"/>
              <a:t>aktuaria</a:t>
            </a:r>
            <a:endParaRPr dirty="0"/>
          </a:p>
          <a:p>
            <a:r>
              <a:rPr dirty="0"/>
              <a:t>7. </a:t>
            </a:r>
            <a:r>
              <a:rPr dirty="0" err="1"/>
              <a:t>Regulasi</a:t>
            </a:r>
            <a:r>
              <a:rPr dirty="0"/>
              <a:t> provider </a:t>
            </a:r>
            <a:r>
              <a:rPr dirty="0" err="1"/>
              <a:t>lemah</a:t>
            </a:r>
            <a:endParaRPr dirty="0"/>
          </a:p>
          <a:p>
            <a:r>
              <a:rPr dirty="0"/>
              <a:t>8. </a:t>
            </a:r>
            <a:r>
              <a:rPr dirty="0" err="1"/>
              <a:t>Investasi</a:t>
            </a:r>
            <a:r>
              <a:rPr dirty="0"/>
              <a:t> </a:t>
            </a:r>
            <a:r>
              <a:rPr dirty="0" err="1"/>
              <a:t>jangka</a:t>
            </a:r>
            <a:r>
              <a:rPr dirty="0"/>
              <a:t> </a:t>
            </a:r>
            <a:r>
              <a:rPr dirty="0" err="1"/>
              <a:t>pendek</a:t>
            </a:r>
            <a:endParaRPr dirty="0"/>
          </a:p>
          <a:p>
            <a:r>
              <a:rPr dirty="0"/>
              <a:t>9. </a:t>
            </a:r>
            <a:r>
              <a:rPr dirty="0" err="1"/>
              <a:t>Masalah</a:t>
            </a:r>
            <a:r>
              <a:rPr dirty="0"/>
              <a:t> </a:t>
            </a:r>
            <a:r>
              <a:rPr dirty="0" err="1"/>
              <a:t>seleksi</a:t>
            </a:r>
            <a:r>
              <a:rPr dirty="0"/>
              <a:t> </a:t>
            </a:r>
            <a:r>
              <a:rPr dirty="0" err="1"/>
              <a:t>risiko</a:t>
            </a:r>
            <a:endParaRPr dirty="0"/>
          </a:p>
        </p:txBody>
      </p:sp>
    </p:spTree>
    <p:extLst>
      <p:ext uri="{BB962C8B-B14F-4D97-AF65-F5344CB8AC3E}">
        <p14:creationId xmlns:p14="http://schemas.microsoft.com/office/powerpoint/2010/main" val="3313420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Inflasi Medis dan Masalah Fraud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sz="2800" dirty="0"/>
              <a:t> </a:t>
            </a:r>
            <a:r>
              <a:rPr sz="2800" dirty="0" err="1"/>
              <a:t>Inflasi</a:t>
            </a:r>
            <a:r>
              <a:rPr sz="2800" dirty="0"/>
              <a:t> </a:t>
            </a:r>
            <a:r>
              <a:rPr sz="2800" dirty="0" err="1"/>
              <a:t>medis</a:t>
            </a:r>
            <a:r>
              <a:rPr sz="2800" dirty="0"/>
              <a:t> &gt; </a:t>
            </a:r>
            <a:r>
              <a:rPr sz="2800" dirty="0" err="1"/>
              <a:t>pertumbuhan</a:t>
            </a:r>
            <a:r>
              <a:rPr sz="2800" dirty="0"/>
              <a:t> GDP &amp; CPI di </a:t>
            </a:r>
            <a:r>
              <a:rPr sz="2800" dirty="0" err="1"/>
              <a:t>banyak</a:t>
            </a:r>
            <a:r>
              <a:rPr sz="2800" dirty="0"/>
              <a:t> negara</a:t>
            </a:r>
          </a:p>
          <a:p>
            <a:pPr>
              <a:buFont typeface="Wingdings" panose="05000000000000000000" pitchFamily="2" charset="2"/>
              <a:buChar char="Ø"/>
            </a:pPr>
            <a:r>
              <a:rPr sz="2800" dirty="0"/>
              <a:t> 30–40% </a:t>
            </a:r>
            <a:r>
              <a:rPr sz="2800" dirty="0" err="1"/>
              <a:t>klaim</a:t>
            </a:r>
            <a:r>
              <a:rPr sz="2800" dirty="0"/>
              <a:t> </a:t>
            </a:r>
            <a:r>
              <a:rPr sz="2800" dirty="0" err="1"/>
              <a:t>diasumsikan</a:t>
            </a:r>
            <a:r>
              <a:rPr sz="2800" dirty="0"/>
              <a:t> </a:t>
            </a:r>
            <a:r>
              <a:rPr sz="2800" dirty="0" err="1"/>
              <a:t>akibat</a:t>
            </a:r>
            <a:r>
              <a:rPr sz="2800" dirty="0"/>
              <a:t> fraud, waste &amp; abuse (FWA)</a:t>
            </a:r>
          </a:p>
          <a:p>
            <a:pPr>
              <a:buFont typeface="Wingdings" panose="05000000000000000000" pitchFamily="2" charset="2"/>
              <a:buChar char="Ø"/>
            </a:pPr>
            <a:r>
              <a:rPr sz="2800" dirty="0"/>
              <a:t> </a:t>
            </a:r>
            <a:r>
              <a:rPr sz="2800" dirty="0" err="1"/>
              <a:t>Perilaku</a:t>
            </a:r>
            <a:r>
              <a:rPr sz="2800" dirty="0"/>
              <a:t> provider </a:t>
            </a:r>
            <a:r>
              <a:rPr sz="2800" dirty="0" err="1"/>
              <a:t>sulit</a:t>
            </a:r>
            <a:r>
              <a:rPr sz="2800" dirty="0"/>
              <a:t> </a:t>
            </a:r>
            <a:r>
              <a:rPr sz="2800" dirty="0" err="1"/>
              <a:t>dikendalikan</a:t>
            </a:r>
            <a:r>
              <a:rPr sz="2800" dirty="0"/>
              <a:t> </a:t>
            </a:r>
            <a:r>
              <a:rPr sz="2800" dirty="0" err="1"/>
              <a:t>karena</a:t>
            </a:r>
            <a:r>
              <a:rPr sz="2800" dirty="0"/>
              <a:t> </a:t>
            </a:r>
            <a:r>
              <a:rPr sz="2800" dirty="0" err="1"/>
              <a:t>minimnya</a:t>
            </a:r>
            <a:r>
              <a:rPr sz="2800" dirty="0"/>
              <a:t> </a:t>
            </a:r>
            <a:r>
              <a:rPr sz="2800" dirty="0" err="1"/>
              <a:t>pengawasan</a:t>
            </a:r>
            <a:endParaRPr sz="2800" dirty="0"/>
          </a:p>
        </p:txBody>
      </p:sp>
    </p:spTree>
    <p:extLst>
      <p:ext uri="{BB962C8B-B14F-4D97-AF65-F5344CB8AC3E}">
        <p14:creationId xmlns:p14="http://schemas.microsoft.com/office/powerpoint/2010/main" val="96497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Strategi dan Kebijakan untuk PHI dan UHC</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sz="2800" dirty="0"/>
              <a:t> </a:t>
            </a:r>
            <a:r>
              <a:rPr lang="en-US" sz="2800" dirty="0" err="1"/>
              <a:t>M</a:t>
            </a:r>
            <a:r>
              <a:rPr sz="2800" dirty="0" err="1"/>
              <a:t>e</a:t>
            </a:r>
            <a:r>
              <a:rPr lang="en-US" sz="2800" dirty="0" err="1"/>
              <a:t>ne</a:t>
            </a:r>
            <a:r>
              <a:rPr sz="2800" dirty="0" err="1"/>
              <a:t>tapkan</a:t>
            </a:r>
            <a:r>
              <a:rPr sz="2800" dirty="0"/>
              <a:t> </a:t>
            </a:r>
            <a:r>
              <a:rPr sz="2800" dirty="0" err="1"/>
              <a:t>peran</a:t>
            </a:r>
            <a:r>
              <a:rPr sz="2800" dirty="0"/>
              <a:t> PHI </a:t>
            </a:r>
            <a:r>
              <a:rPr sz="2800" dirty="0" err="1"/>
              <a:t>dalam</a:t>
            </a:r>
            <a:r>
              <a:rPr sz="2800" dirty="0"/>
              <a:t> UHC</a:t>
            </a:r>
          </a:p>
          <a:p>
            <a:pPr>
              <a:buFont typeface="Wingdings" panose="05000000000000000000" pitchFamily="2" charset="2"/>
              <a:buChar char="Ø"/>
            </a:pPr>
            <a:r>
              <a:rPr sz="2800" dirty="0"/>
              <a:t> </a:t>
            </a:r>
            <a:r>
              <a:rPr lang="en-US" sz="2800" dirty="0" err="1"/>
              <a:t>Mend</a:t>
            </a:r>
            <a:r>
              <a:rPr sz="2800" dirty="0" err="1"/>
              <a:t>orong</a:t>
            </a:r>
            <a:r>
              <a:rPr sz="2800" dirty="0"/>
              <a:t> dialog multi</a:t>
            </a:r>
            <a:r>
              <a:rPr lang="en-US" sz="2800" dirty="0"/>
              <a:t>stakeholder</a:t>
            </a:r>
            <a:endParaRPr sz="2800" dirty="0"/>
          </a:p>
          <a:p>
            <a:pPr>
              <a:buFont typeface="Wingdings" panose="05000000000000000000" pitchFamily="2" charset="2"/>
              <a:buChar char="Ø"/>
            </a:pPr>
            <a:r>
              <a:rPr sz="2800" dirty="0"/>
              <a:t> </a:t>
            </a:r>
            <a:r>
              <a:rPr lang="en-US" sz="2800" dirty="0" err="1"/>
              <a:t>Meng</a:t>
            </a:r>
            <a:r>
              <a:rPr sz="2800" dirty="0" err="1"/>
              <a:t>embangkan</a:t>
            </a:r>
            <a:r>
              <a:rPr sz="2800" dirty="0"/>
              <a:t> </a:t>
            </a:r>
            <a:r>
              <a:rPr sz="2800" dirty="0" err="1"/>
              <a:t>produk</a:t>
            </a:r>
            <a:r>
              <a:rPr sz="2800" dirty="0"/>
              <a:t> digital &amp; </a:t>
            </a:r>
            <a:r>
              <a:rPr sz="2800" dirty="0" err="1"/>
              <a:t>mikroasuransi</a:t>
            </a:r>
            <a:endParaRPr sz="2800" dirty="0"/>
          </a:p>
          <a:p>
            <a:pPr>
              <a:buFont typeface="Wingdings" panose="05000000000000000000" pitchFamily="2" charset="2"/>
              <a:buChar char="Ø"/>
            </a:pPr>
            <a:r>
              <a:rPr sz="2800" dirty="0"/>
              <a:t> </a:t>
            </a:r>
            <a:r>
              <a:rPr lang="en-US" sz="2800" dirty="0" err="1"/>
              <a:t>M</a:t>
            </a:r>
            <a:r>
              <a:rPr sz="2800" dirty="0" err="1"/>
              <a:t>e</a:t>
            </a:r>
            <a:r>
              <a:rPr lang="en-US" sz="2800" dirty="0" err="1"/>
              <a:t>ne</a:t>
            </a:r>
            <a:r>
              <a:rPr sz="2800" dirty="0" err="1"/>
              <a:t>rapkan</a:t>
            </a:r>
            <a:r>
              <a:rPr sz="2800" dirty="0"/>
              <a:t> </a:t>
            </a:r>
            <a:r>
              <a:rPr sz="2800" dirty="0" err="1"/>
              <a:t>regulasi</a:t>
            </a:r>
            <a:r>
              <a:rPr sz="2800" dirty="0"/>
              <a:t> </a:t>
            </a:r>
            <a:r>
              <a:rPr sz="2800" dirty="0" err="1"/>
              <a:t>premi</a:t>
            </a:r>
            <a:r>
              <a:rPr sz="2800" dirty="0"/>
              <a:t>, </a:t>
            </a:r>
            <a:r>
              <a:rPr sz="2800" dirty="0" err="1"/>
              <a:t>transparansi,perlindungan</a:t>
            </a:r>
            <a:r>
              <a:rPr sz="2800" dirty="0"/>
              <a:t> </a:t>
            </a:r>
            <a:r>
              <a:rPr sz="2800" dirty="0" err="1"/>
              <a:t>konsumen</a:t>
            </a:r>
            <a:endParaRPr sz="2800" dirty="0"/>
          </a:p>
          <a:p>
            <a:pPr>
              <a:buFont typeface="Wingdings" panose="05000000000000000000" pitchFamily="2" charset="2"/>
              <a:buChar char="Ø"/>
            </a:pPr>
            <a:r>
              <a:rPr sz="2800" dirty="0"/>
              <a:t> </a:t>
            </a:r>
            <a:r>
              <a:rPr lang="en-US" sz="2800" dirty="0" err="1"/>
              <a:t>Memb</a:t>
            </a:r>
            <a:r>
              <a:rPr sz="2800" dirty="0" err="1"/>
              <a:t>angun</a:t>
            </a:r>
            <a:r>
              <a:rPr sz="2800" dirty="0"/>
              <a:t> platform data </a:t>
            </a:r>
            <a:r>
              <a:rPr sz="2800" dirty="0" err="1"/>
              <a:t>nasional</a:t>
            </a:r>
            <a:r>
              <a:rPr sz="2800" dirty="0"/>
              <a:t> &amp; </a:t>
            </a:r>
            <a:r>
              <a:rPr sz="2800" dirty="0" err="1"/>
              <a:t>integrasi</a:t>
            </a:r>
            <a:r>
              <a:rPr sz="2800" dirty="0"/>
              <a:t> </a:t>
            </a:r>
            <a:r>
              <a:rPr sz="2800" dirty="0" err="1"/>
              <a:t>manfaat</a:t>
            </a:r>
            <a:r>
              <a:rPr sz="2800" dirty="0"/>
              <a:t> PHI-JKN</a:t>
            </a:r>
          </a:p>
        </p:txBody>
      </p:sp>
    </p:spTree>
    <p:extLst>
      <p:ext uri="{BB962C8B-B14F-4D97-AF65-F5344CB8AC3E}">
        <p14:creationId xmlns:p14="http://schemas.microsoft.com/office/powerpoint/2010/main" val="1162793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Enabler </a:t>
            </a:r>
            <a:r>
              <a:rPr dirty="0" err="1"/>
              <a:t>Sistemik</a:t>
            </a:r>
            <a:r>
              <a:rPr dirty="0"/>
              <a:t> dan </a:t>
            </a:r>
            <a:r>
              <a:rPr dirty="0" err="1"/>
              <a:t>Rekomendasi</a:t>
            </a:r>
            <a:endParaRPr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sz="2800" dirty="0"/>
              <a:t> Risk equalization</a:t>
            </a:r>
            <a:r>
              <a:rPr lang="en-US" sz="2800" dirty="0"/>
              <a:t> (</a:t>
            </a:r>
            <a:r>
              <a:rPr lang="en-ID" sz="2800" dirty="0" err="1"/>
              <a:t>mekanisme</a:t>
            </a:r>
            <a:r>
              <a:rPr lang="en-ID" sz="2800" dirty="0"/>
              <a:t> </a:t>
            </a:r>
            <a:r>
              <a:rPr lang="en-ID" sz="2800" dirty="0" err="1"/>
              <a:t>redistribusi</a:t>
            </a:r>
            <a:r>
              <a:rPr lang="en-ID" sz="2800" dirty="0"/>
              <a:t> </a:t>
            </a:r>
            <a:r>
              <a:rPr lang="en-ID" sz="2800" dirty="0" err="1"/>
              <a:t>risiko</a:t>
            </a:r>
            <a:r>
              <a:rPr lang="en-ID" sz="2800" dirty="0"/>
              <a:t>)</a:t>
            </a:r>
            <a:r>
              <a:rPr sz="2800" dirty="0"/>
              <a:t> &amp; reinsurance</a:t>
            </a:r>
          </a:p>
          <a:p>
            <a:pPr algn="just">
              <a:buFont typeface="Wingdings" panose="05000000000000000000" pitchFamily="2" charset="2"/>
              <a:buChar char="Ø"/>
            </a:pPr>
            <a:r>
              <a:rPr sz="2800" dirty="0"/>
              <a:t> </a:t>
            </a:r>
            <a:r>
              <a:rPr lang="en-US" sz="2800" dirty="0" err="1"/>
              <a:t>Membuat</a:t>
            </a:r>
            <a:r>
              <a:rPr lang="en-US" sz="2800" dirty="0"/>
              <a:t> </a:t>
            </a:r>
            <a:r>
              <a:rPr sz="2800" dirty="0" err="1"/>
              <a:t>Standarisasi</a:t>
            </a:r>
            <a:r>
              <a:rPr sz="2800" dirty="0"/>
              <a:t> </a:t>
            </a:r>
            <a:r>
              <a:rPr sz="2800" dirty="0" err="1"/>
              <a:t>pembayaran</a:t>
            </a:r>
            <a:r>
              <a:rPr lang="en-US" sz="2800" dirty="0"/>
              <a:t> (Ina CBGs, IDRG, Fee Schedule RJ, RI)</a:t>
            </a:r>
            <a:r>
              <a:rPr sz="2800" dirty="0"/>
              <a:t> &amp; </a:t>
            </a:r>
            <a:r>
              <a:rPr lang="en-US" sz="2800" dirty="0" err="1"/>
              <a:t>Membuat</a:t>
            </a:r>
            <a:r>
              <a:rPr lang="en-US" sz="2800" dirty="0"/>
              <a:t> </a:t>
            </a:r>
            <a:r>
              <a:rPr sz="2800" dirty="0" err="1"/>
              <a:t>pedoman</a:t>
            </a:r>
            <a:r>
              <a:rPr sz="2800" dirty="0"/>
              <a:t> </a:t>
            </a:r>
            <a:r>
              <a:rPr sz="2800" dirty="0" err="1"/>
              <a:t>klinis</a:t>
            </a:r>
            <a:r>
              <a:rPr lang="en-US" sz="2800" dirty="0"/>
              <a:t> (</a:t>
            </a:r>
            <a:r>
              <a:rPr lang="en-ID" sz="2800" dirty="0" err="1"/>
              <a:t>Penggunaan</a:t>
            </a:r>
            <a:r>
              <a:rPr lang="en-ID" sz="2800" dirty="0"/>
              <a:t> </a:t>
            </a:r>
            <a:r>
              <a:rPr lang="en-ID" sz="2800" dirty="0" err="1"/>
              <a:t>standar</a:t>
            </a:r>
            <a:r>
              <a:rPr lang="en-ID" sz="2800" dirty="0"/>
              <a:t> tata </a:t>
            </a:r>
            <a:r>
              <a:rPr lang="en-ID" sz="2800" dirty="0" err="1"/>
              <a:t>laksana</a:t>
            </a:r>
            <a:r>
              <a:rPr lang="en-ID" sz="2800" dirty="0"/>
              <a:t> </a:t>
            </a:r>
            <a:r>
              <a:rPr lang="en-ID" sz="2800" dirty="0" err="1"/>
              <a:t>berbasis</a:t>
            </a:r>
            <a:r>
              <a:rPr lang="en-ID" sz="2800" dirty="0"/>
              <a:t> </a:t>
            </a:r>
            <a:r>
              <a:rPr lang="en-ID" sz="2800" dirty="0" err="1"/>
              <a:t>bukti</a:t>
            </a:r>
            <a:r>
              <a:rPr lang="en-ID" sz="2800" dirty="0"/>
              <a:t> (evidence-based)</a:t>
            </a:r>
          </a:p>
          <a:p>
            <a:pPr algn="just">
              <a:buFont typeface="Wingdings" panose="05000000000000000000" pitchFamily="2" charset="2"/>
              <a:buChar char="Ø"/>
            </a:pPr>
            <a:r>
              <a:rPr sz="2800" dirty="0" err="1"/>
              <a:t>Insentif</a:t>
            </a:r>
            <a:r>
              <a:rPr sz="2800" dirty="0"/>
              <a:t> </a:t>
            </a:r>
            <a:r>
              <a:rPr sz="2800" dirty="0" err="1"/>
              <a:t>fis</a:t>
            </a:r>
            <a:r>
              <a:rPr lang="en-ID" sz="2800" dirty="0"/>
              <a:t>c</a:t>
            </a:r>
            <a:r>
              <a:rPr sz="2800" dirty="0"/>
              <a:t>al</a:t>
            </a:r>
            <a:r>
              <a:rPr lang="en-US" sz="2800" dirty="0"/>
              <a:t> (</a:t>
            </a:r>
            <a:r>
              <a:rPr lang="en-US" sz="2800" dirty="0" err="1"/>
              <a:t>pengurangan</a:t>
            </a:r>
            <a:r>
              <a:rPr lang="en-US" sz="2800" dirty="0"/>
              <a:t> </a:t>
            </a:r>
            <a:r>
              <a:rPr lang="en-US" sz="2800" dirty="0" err="1"/>
              <a:t>pajak</a:t>
            </a:r>
            <a:r>
              <a:rPr lang="en-US" sz="2800" dirty="0"/>
              <a:t>, </a:t>
            </a:r>
            <a:r>
              <a:rPr lang="en-US" sz="2800" dirty="0" err="1"/>
              <a:t>subsidi</a:t>
            </a:r>
            <a:r>
              <a:rPr lang="en-US" sz="2800" dirty="0"/>
              <a:t>, </a:t>
            </a:r>
            <a:r>
              <a:rPr lang="en-US" sz="2800" dirty="0" err="1"/>
              <a:t>dsb</a:t>
            </a:r>
            <a:r>
              <a:rPr lang="en-US" sz="2800" dirty="0"/>
              <a:t>)</a:t>
            </a:r>
            <a:r>
              <a:rPr sz="2800" dirty="0"/>
              <a:t> </a:t>
            </a:r>
            <a:r>
              <a:rPr sz="2800" dirty="0" err="1"/>
              <a:t>untuk</a:t>
            </a:r>
            <a:r>
              <a:rPr sz="2800" dirty="0"/>
              <a:t> insurer </a:t>
            </a:r>
            <a:r>
              <a:rPr sz="2800" dirty="0" err="1"/>
              <a:t>inklusif</a:t>
            </a:r>
            <a:endParaRPr sz="2800" dirty="0"/>
          </a:p>
          <a:p>
            <a:pPr algn="just">
              <a:buFont typeface="Wingdings" panose="05000000000000000000" pitchFamily="2" charset="2"/>
              <a:buChar char="Ø"/>
            </a:pPr>
            <a:r>
              <a:rPr sz="2800" dirty="0"/>
              <a:t> </a:t>
            </a:r>
            <a:r>
              <a:rPr sz="2800" dirty="0" err="1"/>
              <a:t>Kontrak</a:t>
            </a:r>
            <a:r>
              <a:rPr sz="2800" dirty="0"/>
              <a:t> </a:t>
            </a:r>
            <a:r>
              <a:rPr sz="2800" dirty="0" err="1"/>
              <a:t>jangka</a:t>
            </a:r>
            <a:r>
              <a:rPr sz="2800" dirty="0"/>
              <a:t> </a:t>
            </a:r>
            <a:r>
              <a:rPr sz="2800" dirty="0" err="1"/>
              <a:t>panjang</a:t>
            </a:r>
            <a:r>
              <a:rPr sz="2800" dirty="0"/>
              <a:t> </a:t>
            </a:r>
            <a:r>
              <a:rPr sz="2800" dirty="0" err="1"/>
              <a:t>untuk</a:t>
            </a:r>
            <a:r>
              <a:rPr sz="2800" dirty="0"/>
              <a:t> </a:t>
            </a:r>
            <a:r>
              <a:rPr sz="2800" dirty="0" err="1"/>
              <a:t>investasi</a:t>
            </a:r>
            <a:r>
              <a:rPr sz="2800" dirty="0"/>
              <a:t> </a:t>
            </a:r>
            <a:r>
              <a:rPr sz="2800" dirty="0" err="1"/>
              <a:t>preventif</a:t>
            </a:r>
            <a:r>
              <a:rPr lang="en-US" sz="2800" dirty="0"/>
              <a:t> (</a:t>
            </a:r>
            <a:r>
              <a:rPr lang="en-ID" sz="2800" dirty="0"/>
              <a:t>volume-based </a:t>
            </a:r>
            <a:r>
              <a:rPr lang="en-ID" sz="2800" dirty="0" err="1"/>
              <a:t>ke</a:t>
            </a:r>
            <a:r>
              <a:rPr lang="en-ID" sz="2800" dirty="0"/>
              <a:t> health outcome-based)</a:t>
            </a:r>
            <a:endParaRPr sz="2800" dirty="0"/>
          </a:p>
        </p:txBody>
      </p:sp>
    </p:spTree>
    <p:extLst>
      <p:ext uri="{BB962C8B-B14F-4D97-AF65-F5344CB8AC3E}">
        <p14:creationId xmlns:p14="http://schemas.microsoft.com/office/powerpoint/2010/main" val="1257873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Rangkuman</a:t>
            </a:r>
            <a:endParaRPr b="1"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sz="3200" dirty="0"/>
              <a:t>PHI </a:t>
            </a:r>
            <a:r>
              <a:rPr sz="3200" dirty="0" err="1"/>
              <a:t>memiliki</a:t>
            </a:r>
            <a:r>
              <a:rPr sz="3200" dirty="0"/>
              <a:t> </a:t>
            </a:r>
            <a:r>
              <a:rPr sz="3200" dirty="0" err="1"/>
              <a:t>potensi</a:t>
            </a:r>
            <a:r>
              <a:rPr sz="3200" dirty="0"/>
              <a:t> </a:t>
            </a:r>
            <a:r>
              <a:rPr lang="en-US" sz="3200" dirty="0" err="1"/>
              <a:t>dalam</a:t>
            </a:r>
            <a:r>
              <a:rPr sz="3200" dirty="0"/>
              <a:t> </a:t>
            </a:r>
            <a:r>
              <a:rPr sz="3200" dirty="0" err="1"/>
              <a:t>mendukung</a:t>
            </a:r>
            <a:r>
              <a:rPr sz="3200" dirty="0"/>
              <a:t> UHC, </a:t>
            </a:r>
            <a:r>
              <a:rPr sz="3200" dirty="0" err="1"/>
              <a:t>jika</a:t>
            </a:r>
            <a:r>
              <a:rPr sz="3200" dirty="0"/>
              <a:t> </a:t>
            </a:r>
            <a:r>
              <a:rPr sz="3200" dirty="0" err="1"/>
              <a:t>dikelola</a:t>
            </a:r>
            <a:r>
              <a:rPr sz="3200" dirty="0"/>
              <a:t> </a:t>
            </a:r>
            <a:r>
              <a:rPr sz="3200" dirty="0" err="1"/>
              <a:t>dengan</a:t>
            </a:r>
            <a:r>
              <a:rPr sz="3200" dirty="0"/>
              <a:t> </a:t>
            </a:r>
            <a:r>
              <a:rPr sz="3200" dirty="0" err="1"/>
              <a:t>regulasi</a:t>
            </a:r>
            <a:r>
              <a:rPr sz="3200" dirty="0"/>
              <a:t> </a:t>
            </a:r>
            <a:r>
              <a:rPr sz="3200" dirty="0" err="1"/>
              <a:t>tepat</a:t>
            </a:r>
            <a:endParaRPr sz="3200" dirty="0"/>
          </a:p>
          <a:p>
            <a:pPr algn="just">
              <a:buFont typeface="Wingdings" panose="05000000000000000000" pitchFamily="2" charset="2"/>
              <a:buChar char="Ø"/>
            </a:pPr>
            <a:r>
              <a:rPr lang="en-US" sz="3200" dirty="0"/>
              <a:t>I</a:t>
            </a:r>
            <a:r>
              <a:rPr sz="3200" dirty="0"/>
              <a:t>ntegrasi </a:t>
            </a:r>
            <a:r>
              <a:rPr sz="3200" dirty="0" err="1"/>
              <a:t>lintas</a:t>
            </a:r>
            <a:r>
              <a:rPr sz="3200" dirty="0"/>
              <a:t> </a:t>
            </a:r>
            <a:r>
              <a:rPr sz="3200" dirty="0" err="1"/>
              <a:t>sistem</a:t>
            </a:r>
            <a:r>
              <a:rPr sz="3200" dirty="0"/>
              <a:t>, </a:t>
            </a:r>
            <a:r>
              <a:rPr sz="3200" dirty="0" err="1"/>
              <a:t>insentif</a:t>
            </a:r>
            <a:r>
              <a:rPr sz="3200" dirty="0"/>
              <a:t> yang </a:t>
            </a:r>
            <a:r>
              <a:rPr sz="3200" dirty="0" err="1"/>
              <a:t>seimbang</a:t>
            </a:r>
            <a:r>
              <a:rPr sz="3200" dirty="0"/>
              <a:t>, dan tata </a:t>
            </a:r>
            <a:r>
              <a:rPr sz="3200" dirty="0" err="1"/>
              <a:t>kelola</a:t>
            </a:r>
            <a:r>
              <a:rPr sz="3200" dirty="0"/>
              <a:t> yang </a:t>
            </a:r>
            <a:r>
              <a:rPr sz="3200" dirty="0" err="1"/>
              <a:t>kuat</a:t>
            </a:r>
            <a:r>
              <a:rPr sz="3200" dirty="0"/>
              <a:t>.</a:t>
            </a:r>
          </a:p>
          <a:p>
            <a:pPr algn="just">
              <a:buFont typeface="Wingdings" panose="05000000000000000000" pitchFamily="2" charset="2"/>
              <a:buChar char="Ø"/>
            </a:pPr>
            <a:r>
              <a:rPr sz="3200" dirty="0"/>
              <a:t>Reformasi </a:t>
            </a:r>
            <a:r>
              <a:rPr sz="3200" dirty="0" err="1"/>
              <a:t>menyeluruh</a:t>
            </a:r>
            <a:r>
              <a:rPr sz="3200" dirty="0"/>
              <a:t> </a:t>
            </a:r>
            <a:r>
              <a:rPr sz="3200" dirty="0" err="1"/>
              <a:t>dibutuhkan</a:t>
            </a:r>
            <a:r>
              <a:rPr sz="3200" dirty="0"/>
              <a:t> </a:t>
            </a:r>
            <a:r>
              <a:rPr sz="3200" dirty="0" err="1"/>
              <a:t>untuk</a:t>
            </a:r>
            <a:r>
              <a:rPr sz="3200" dirty="0"/>
              <a:t> </a:t>
            </a:r>
            <a:r>
              <a:rPr sz="3200" dirty="0" err="1"/>
              <a:t>memastikan</a:t>
            </a:r>
            <a:r>
              <a:rPr sz="3200" dirty="0"/>
              <a:t> </a:t>
            </a:r>
            <a:r>
              <a:rPr sz="3200" dirty="0" err="1"/>
              <a:t>keadilan</a:t>
            </a:r>
            <a:r>
              <a:rPr sz="3200" dirty="0"/>
              <a:t> dan </a:t>
            </a:r>
            <a:r>
              <a:rPr sz="3200" dirty="0" err="1"/>
              <a:t>keberlanjutan</a:t>
            </a:r>
            <a:r>
              <a:rPr sz="3200" dirty="0"/>
              <a:t>.</a:t>
            </a:r>
          </a:p>
        </p:txBody>
      </p:sp>
    </p:spTree>
    <p:extLst>
      <p:ext uri="{BB962C8B-B14F-4D97-AF65-F5344CB8AC3E}">
        <p14:creationId xmlns:p14="http://schemas.microsoft.com/office/powerpoint/2010/main" val="322045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D8CF-736D-ECBA-E44C-B44E96B3B82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AAE5562-B88D-9BBA-5ECC-5FC0683513DC}"/>
              </a:ext>
            </a:extLst>
          </p:cNvPr>
          <p:cNvSpPr/>
          <p:nvPr/>
        </p:nvSpPr>
        <p:spPr>
          <a:xfrm>
            <a:off x="363855" y="508000"/>
            <a:ext cx="10499090" cy="506539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4000" dirty="0" err="1"/>
              <a:t>Tantangan</a:t>
            </a:r>
            <a:r>
              <a:rPr lang="en-US" sz="4000" dirty="0"/>
              <a:t> dan </a:t>
            </a:r>
            <a:r>
              <a:rPr lang="en-US" sz="4000" dirty="0" err="1"/>
              <a:t>Implementasi</a:t>
            </a:r>
            <a:r>
              <a:rPr lang="en-US" sz="4000" dirty="0"/>
              <a:t> </a:t>
            </a:r>
            <a:r>
              <a:rPr lang="en-US" sz="4000" dirty="0" err="1"/>
              <a:t>dari</a:t>
            </a:r>
            <a:r>
              <a:rPr lang="en-US" sz="4000" dirty="0"/>
              <a:t> PHI </a:t>
            </a:r>
            <a:r>
              <a:rPr lang="en-US" sz="4000" dirty="0" err="1"/>
              <a:t>saat</a:t>
            </a:r>
            <a:r>
              <a:rPr lang="en-US" sz="4000" dirty="0"/>
              <a:t> </a:t>
            </a:r>
            <a:r>
              <a:rPr lang="en-US" sz="4000" dirty="0" err="1"/>
              <a:t>ini</a:t>
            </a:r>
            <a:r>
              <a:rPr lang="en-US" sz="4000" dirty="0"/>
              <a:t>:</a:t>
            </a:r>
          </a:p>
          <a:p>
            <a:pPr marL="342900" indent="-342900">
              <a:buFont typeface="+mj-lt"/>
              <a:buAutoNum type="arabicPeriod"/>
            </a:pPr>
            <a:r>
              <a:rPr lang="en-US" sz="2400" dirty="0" err="1"/>
              <a:t>Regulasi</a:t>
            </a:r>
            <a:r>
              <a:rPr lang="en-US" sz="2400" dirty="0"/>
              <a:t> KAPJ (</a:t>
            </a:r>
            <a:r>
              <a:rPr lang="en-US" sz="2400" dirty="0" err="1"/>
              <a:t>CoB</a:t>
            </a:r>
            <a:r>
              <a:rPr lang="en-US" sz="2400" dirty="0"/>
              <a:t>) PHI dan JKN </a:t>
            </a:r>
            <a:r>
              <a:rPr lang="en-US" sz="2400" dirty="0" err="1"/>
              <a:t>telah</a:t>
            </a:r>
            <a:r>
              <a:rPr lang="en-US" sz="2400" dirty="0"/>
              <a:t> </a:t>
            </a:r>
            <a:r>
              <a:rPr lang="en-US" sz="2400" dirty="0" err="1"/>
              <a:t>ada</a:t>
            </a:r>
            <a:r>
              <a:rPr lang="en-US" sz="2400" dirty="0"/>
              <a:t> </a:t>
            </a:r>
            <a:r>
              <a:rPr lang="en-US" sz="2400" dirty="0" err="1"/>
              <a:t>namun</a:t>
            </a:r>
            <a:r>
              <a:rPr lang="en-US" sz="2400" dirty="0"/>
              <a:t> </a:t>
            </a:r>
            <a:r>
              <a:rPr lang="en-US" sz="2400" dirty="0" err="1"/>
              <a:t>baru</a:t>
            </a:r>
            <a:r>
              <a:rPr lang="en-US" sz="2400" dirty="0"/>
              <a:t> </a:t>
            </a:r>
            <a:r>
              <a:rPr lang="en-US" sz="2400" dirty="0" err="1"/>
              <a:t>mencakup</a:t>
            </a:r>
            <a:r>
              <a:rPr lang="en-US" sz="2400" dirty="0"/>
              <a:t> supplementary </a:t>
            </a:r>
            <a:r>
              <a:rPr lang="en-US" sz="2400" dirty="0" err="1"/>
              <a:t>untuk</a:t>
            </a:r>
            <a:r>
              <a:rPr lang="en-US" sz="2400" dirty="0"/>
              <a:t> </a:t>
            </a:r>
            <a:r>
              <a:rPr lang="en-US" sz="2400" dirty="0" err="1"/>
              <a:t>meningkatkan</a:t>
            </a:r>
            <a:r>
              <a:rPr lang="en-US" sz="2400" dirty="0"/>
              <a:t> </a:t>
            </a:r>
            <a:r>
              <a:rPr lang="en-US" sz="2400" dirty="0" err="1"/>
              <a:t>kelas</a:t>
            </a:r>
            <a:r>
              <a:rPr lang="en-US" sz="2400" dirty="0"/>
              <a:t> </a:t>
            </a:r>
            <a:r>
              <a:rPr lang="en-US" sz="2400" dirty="0" err="1"/>
              <a:t>rawat</a:t>
            </a:r>
            <a:r>
              <a:rPr lang="en-US" sz="2400" dirty="0"/>
              <a:t> </a:t>
            </a:r>
            <a:r>
              <a:rPr lang="en-US" sz="2400" dirty="0" err="1"/>
              <a:t>inap</a:t>
            </a:r>
            <a:r>
              <a:rPr lang="en-US" sz="2400" dirty="0"/>
              <a:t> dan </a:t>
            </a:r>
            <a:r>
              <a:rPr lang="en-US" sz="2400" dirty="0" err="1"/>
              <a:t>rawat</a:t>
            </a:r>
            <a:r>
              <a:rPr lang="en-US" sz="2400" dirty="0"/>
              <a:t> </a:t>
            </a:r>
            <a:r>
              <a:rPr lang="en-US" sz="2400" dirty="0" err="1"/>
              <a:t>jalan</a:t>
            </a:r>
            <a:r>
              <a:rPr lang="en-US" sz="2400" dirty="0"/>
              <a:t> </a:t>
            </a:r>
            <a:r>
              <a:rPr lang="en-US" sz="2400" dirty="0" err="1"/>
              <a:t>eksekutif</a:t>
            </a:r>
            <a:r>
              <a:rPr lang="en-US" sz="2400" dirty="0"/>
              <a:t> </a:t>
            </a:r>
            <a:r>
              <a:rPr lang="en-US" sz="2400" dirty="0" err="1"/>
              <a:t>untuk</a:t>
            </a:r>
            <a:r>
              <a:rPr lang="en-US" sz="2400" dirty="0"/>
              <a:t> </a:t>
            </a:r>
            <a:r>
              <a:rPr lang="en-US" sz="2400" dirty="0" err="1"/>
              <a:t>antrian</a:t>
            </a:r>
            <a:r>
              <a:rPr lang="en-US" sz="2400" dirty="0"/>
              <a:t> yang </a:t>
            </a:r>
            <a:r>
              <a:rPr lang="en-US" sz="2400" dirty="0" err="1"/>
              <a:t>tidak</a:t>
            </a:r>
            <a:r>
              <a:rPr lang="en-US" sz="2400" dirty="0"/>
              <a:t> lama di RS. </a:t>
            </a:r>
            <a:r>
              <a:rPr lang="en-US" sz="2400" dirty="0" err="1"/>
              <a:t>Regulasi</a:t>
            </a:r>
            <a:r>
              <a:rPr lang="en-US" sz="2400" dirty="0"/>
              <a:t> yang </a:t>
            </a:r>
            <a:r>
              <a:rPr lang="en-US" sz="2400" dirty="0" err="1"/>
              <a:t>ada</a:t>
            </a:r>
            <a:r>
              <a:rPr lang="en-US" sz="2400" dirty="0"/>
              <a:t> </a:t>
            </a:r>
            <a:r>
              <a:rPr lang="en-US" sz="2400" dirty="0" err="1"/>
              <a:t>belum</a:t>
            </a:r>
            <a:r>
              <a:rPr lang="en-US" sz="2400" dirty="0"/>
              <a:t> </a:t>
            </a:r>
            <a:r>
              <a:rPr lang="en-US" sz="2400" dirty="0" err="1"/>
              <a:t>dapat</a:t>
            </a:r>
            <a:r>
              <a:rPr lang="en-US" sz="2400" dirty="0"/>
              <a:t> </a:t>
            </a:r>
            <a:r>
              <a:rPr lang="en-US" sz="2400" dirty="0" err="1"/>
              <a:t>diimplementasikan</a:t>
            </a:r>
            <a:r>
              <a:rPr lang="en-US" sz="2400" dirty="0"/>
              <a:t> </a:t>
            </a:r>
            <a:r>
              <a:rPr lang="en-US" sz="2400" dirty="0" err="1"/>
              <a:t>dengan</a:t>
            </a:r>
            <a:r>
              <a:rPr lang="en-US" sz="2400" dirty="0"/>
              <a:t> </a:t>
            </a:r>
            <a:r>
              <a:rPr lang="en-US" sz="2400" dirty="0" err="1"/>
              <a:t>baik</a:t>
            </a:r>
            <a:r>
              <a:rPr lang="en-US" sz="2400" dirty="0"/>
              <a:t> </a:t>
            </a:r>
            <a:r>
              <a:rPr lang="en-US" sz="2400" dirty="0" err="1"/>
              <a:t>karena</a:t>
            </a:r>
            <a:r>
              <a:rPr lang="en-US" sz="2400" dirty="0"/>
              <a:t> </a:t>
            </a:r>
            <a:r>
              <a:rPr lang="en-US" sz="2400" dirty="0" err="1"/>
              <a:t>perlu</a:t>
            </a:r>
            <a:r>
              <a:rPr lang="en-US" sz="2400" dirty="0"/>
              <a:t> </a:t>
            </a:r>
            <a:r>
              <a:rPr lang="en-US" sz="2400" dirty="0" err="1"/>
              <a:t>cukup</a:t>
            </a:r>
            <a:r>
              <a:rPr lang="en-US" sz="2400" dirty="0"/>
              <a:t> </a:t>
            </a:r>
            <a:r>
              <a:rPr lang="en-US" sz="2400" dirty="0" err="1"/>
              <a:t>banyak</a:t>
            </a:r>
            <a:r>
              <a:rPr lang="en-US" sz="2400" dirty="0"/>
              <a:t> </a:t>
            </a:r>
            <a:r>
              <a:rPr lang="en-US" sz="2400" dirty="0" err="1"/>
              <a:t>penyesuaian</a:t>
            </a:r>
            <a:r>
              <a:rPr lang="en-US" sz="2400" dirty="0"/>
              <a:t> yang </a:t>
            </a:r>
            <a:r>
              <a:rPr lang="en-US" sz="2400" dirty="0" err="1"/>
              <a:t>dilakukan</a:t>
            </a:r>
            <a:r>
              <a:rPr lang="en-US" sz="2400" dirty="0"/>
              <a:t> di </a:t>
            </a:r>
            <a:r>
              <a:rPr lang="en-US" sz="2400" dirty="0" err="1"/>
              <a:t>lapangan</a:t>
            </a:r>
            <a:r>
              <a:rPr lang="en-US" sz="2400" dirty="0"/>
              <a:t>.</a:t>
            </a:r>
          </a:p>
          <a:p>
            <a:pPr marL="342900" indent="-342900">
              <a:buFont typeface="+mj-lt"/>
              <a:buAutoNum type="arabicPeriod"/>
            </a:pPr>
            <a:r>
              <a:rPr lang="en-US" sz="2400" dirty="0" err="1"/>
              <a:t>Penetrasi</a:t>
            </a:r>
            <a:r>
              <a:rPr lang="en-US" sz="2400" dirty="0"/>
              <a:t> </a:t>
            </a:r>
            <a:r>
              <a:rPr lang="en-US" sz="2400" dirty="0" err="1"/>
              <a:t>asuransi</a:t>
            </a:r>
            <a:r>
              <a:rPr lang="en-US" sz="2400" dirty="0"/>
              <a:t> di Indonesia </a:t>
            </a:r>
            <a:r>
              <a:rPr lang="en-US" sz="2400" dirty="0" err="1"/>
              <a:t>masih</a:t>
            </a:r>
            <a:r>
              <a:rPr lang="en-US" sz="2400" dirty="0"/>
              <a:t> </a:t>
            </a:r>
            <a:r>
              <a:rPr lang="en-US" sz="2400" dirty="0" err="1"/>
              <a:t>tergolong</a:t>
            </a:r>
            <a:r>
              <a:rPr lang="en-US" sz="2400" dirty="0"/>
              <a:t> </a:t>
            </a:r>
            <a:r>
              <a:rPr lang="en-US" sz="2400" dirty="0" err="1"/>
              <a:t>rendah</a:t>
            </a:r>
            <a:r>
              <a:rPr lang="en-US" sz="2400" dirty="0"/>
              <a:t> yang salah </a:t>
            </a:r>
            <a:r>
              <a:rPr lang="en-US" sz="2400" dirty="0" err="1"/>
              <a:t>satu</a:t>
            </a:r>
            <a:r>
              <a:rPr lang="en-US" sz="2400" dirty="0"/>
              <a:t> </a:t>
            </a:r>
            <a:r>
              <a:rPr lang="en-US" sz="2400" dirty="0" err="1"/>
              <a:t>penyebabnya</a:t>
            </a:r>
            <a:r>
              <a:rPr lang="en-US" sz="2400" dirty="0"/>
              <a:t> </a:t>
            </a:r>
            <a:r>
              <a:rPr lang="en-US" sz="2400" dirty="0" err="1"/>
              <a:t>adalah</a:t>
            </a:r>
            <a:r>
              <a:rPr lang="en-US" sz="2400" dirty="0"/>
              <a:t> </a:t>
            </a:r>
            <a:r>
              <a:rPr lang="en-US" sz="2400" dirty="0" err="1"/>
              <a:t>karena</a:t>
            </a:r>
            <a:r>
              <a:rPr lang="en-US" sz="2400" dirty="0"/>
              <a:t> </a:t>
            </a:r>
            <a:r>
              <a:rPr lang="en-US" sz="2400" dirty="0" err="1"/>
              <a:t>rendahnya</a:t>
            </a:r>
            <a:r>
              <a:rPr lang="en-US" sz="2400" dirty="0"/>
              <a:t> </a:t>
            </a:r>
            <a:r>
              <a:rPr lang="en-US" sz="2400" dirty="0" err="1"/>
              <a:t>tingkat</a:t>
            </a:r>
            <a:r>
              <a:rPr lang="en-US" sz="2400" dirty="0"/>
              <a:t> </a:t>
            </a:r>
            <a:r>
              <a:rPr lang="en-US" sz="2400" dirty="0" err="1"/>
              <a:t>literasi</a:t>
            </a:r>
            <a:r>
              <a:rPr lang="en-US" sz="2400" dirty="0"/>
              <a:t> dan </a:t>
            </a:r>
            <a:r>
              <a:rPr lang="en-US" sz="2400" dirty="0" err="1"/>
              <a:t>inklusi</a:t>
            </a:r>
            <a:r>
              <a:rPr lang="en-US" sz="2400" dirty="0"/>
              <a:t> </a:t>
            </a:r>
            <a:r>
              <a:rPr lang="en-US" sz="2400" dirty="0" err="1"/>
              <a:t>keuangan</a:t>
            </a:r>
            <a:r>
              <a:rPr lang="en-US" sz="2400" dirty="0"/>
              <a:t> .</a:t>
            </a:r>
          </a:p>
          <a:p>
            <a:pPr marL="342900" indent="-342900">
              <a:buFont typeface="+mj-lt"/>
              <a:buAutoNum type="arabicPeriod"/>
            </a:pPr>
            <a:r>
              <a:rPr lang="en-US" sz="2400" dirty="0" err="1"/>
              <a:t>Potensi</a:t>
            </a:r>
            <a:r>
              <a:rPr lang="en-US" sz="2400" dirty="0"/>
              <a:t> Fraud yang </a:t>
            </a:r>
            <a:r>
              <a:rPr lang="en-US" sz="2400" dirty="0" err="1"/>
              <a:t>masih</a:t>
            </a:r>
            <a:r>
              <a:rPr lang="en-US" sz="2400" dirty="0"/>
              <a:t> </a:t>
            </a:r>
            <a:r>
              <a:rPr lang="en-US" sz="2400" dirty="0" err="1"/>
              <a:t>tinggi</a:t>
            </a:r>
            <a:r>
              <a:rPr lang="en-US" sz="2400" dirty="0"/>
              <a:t> </a:t>
            </a:r>
            <a:r>
              <a:rPr lang="en-US" sz="2400" dirty="0" err="1"/>
              <a:t>baik</a:t>
            </a:r>
            <a:r>
              <a:rPr lang="en-US" sz="2400" dirty="0"/>
              <a:t> </a:t>
            </a:r>
            <a:r>
              <a:rPr lang="en-US" sz="2400" dirty="0" err="1"/>
              <a:t>dari</a:t>
            </a:r>
            <a:r>
              <a:rPr lang="en-US" sz="2400" dirty="0"/>
              <a:t> </a:t>
            </a:r>
            <a:r>
              <a:rPr lang="en-US" sz="2400" dirty="0" err="1"/>
              <a:t>peserta</a:t>
            </a:r>
            <a:r>
              <a:rPr lang="en-US" sz="2400" dirty="0"/>
              <a:t>, provider </a:t>
            </a:r>
            <a:r>
              <a:rPr lang="en-US" sz="2400" dirty="0" err="1"/>
              <a:t>atau</a:t>
            </a:r>
            <a:r>
              <a:rPr lang="en-US" sz="2400" dirty="0"/>
              <a:t> Broker.</a:t>
            </a:r>
          </a:p>
        </p:txBody>
      </p:sp>
    </p:spTree>
    <p:extLst>
      <p:ext uri="{BB962C8B-B14F-4D97-AF65-F5344CB8AC3E}">
        <p14:creationId xmlns:p14="http://schemas.microsoft.com/office/powerpoint/2010/main" val="35805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5BD52-CFD1-0010-EBF5-1F483A3FF5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295FCA-C010-2A9A-C3BB-260715A1A314}"/>
              </a:ext>
            </a:extLst>
          </p:cNvPr>
          <p:cNvSpPr>
            <a:spLocks noGrp="1"/>
          </p:cNvSpPr>
          <p:nvPr>
            <p:ph type="title"/>
          </p:nvPr>
        </p:nvSpPr>
        <p:spPr>
          <a:xfrm>
            <a:off x="3679825" y="286385"/>
            <a:ext cx="7475855" cy="1450975"/>
          </a:xfrm>
        </p:spPr>
        <p:txBody>
          <a:bodyPr/>
          <a:lstStyle/>
          <a:p>
            <a:r>
              <a:rPr lang="en-US"/>
              <a:t>Isi</a:t>
            </a:r>
          </a:p>
        </p:txBody>
      </p:sp>
      <p:sp>
        <p:nvSpPr>
          <p:cNvPr id="5" name="Content Placeholder 4">
            <a:extLst>
              <a:ext uri="{FF2B5EF4-FFF2-40B4-BE49-F238E27FC236}">
                <a16:creationId xmlns:a16="http://schemas.microsoft.com/office/drawing/2014/main" id="{7666C809-1C8A-15F4-186C-DBED631328D9}"/>
              </a:ext>
            </a:extLst>
          </p:cNvPr>
          <p:cNvSpPr>
            <a:spLocks noGrp="1"/>
          </p:cNvSpPr>
          <p:nvPr>
            <p:ph idx="1"/>
          </p:nvPr>
        </p:nvSpPr>
        <p:spPr>
          <a:xfrm>
            <a:off x="3679825" y="1845945"/>
            <a:ext cx="7475855" cy="4023360"/>
          </a:xfrm>
        </p:spPr>
        <p:txBody>
          <a:bodyPr>
            <a:normAutofit/>
          </a:bodyPr>
          <a:lstStyle/>
          <a:p>
            <a:r>
              <a:rPr lang="en-US" sz="5400" b="1" dirty="0"/>
              <a:t>1. </a:t>
            </a:r>
            <a:r>
              <a:rPr lang="en-US" sz="5400" b="1" dirty="0" err="1"/>
              <a:t>Definisi</a:t>
            </a:r>
            <a:r>
              <a:rPr lang="en-US" sz="5400" b="1" dirty="0"/>
              <a:t> </a:t>
            </a:r>
            <a:r>
              <a:rPr lang="en-US" sz="5400" b="1" dirty="0" err="1"/>
              <a:t>Asuransi</a:t>
            </a:r>
            <a:r>
              <a:rPr lang="en-US" sz="5400" b="1" dirty="0"/>
              <a:t> Kesehatan </a:t>
            </a:r>
            <a:r>
              <a:rPr lang="en-US" sz="5400" b="1" dirty="0" err="1"/>
              <a:t>Swasta</a:t>
            </a:r>
            <a:endParaRPr lang="en-US" sz="5400" b="1" dirty="0"/>
          </a:p>
          <a:p>
            <a:endParaRPr lang="en-US" sz="5400" b="1" dirty="0"/>
          </a:p>
        </p:txBody>
      </p:sp>
      <p:sp>
        <p:nvSpPr>
          <p:cNvPr id="6" name="Rectangles 5">
            <a:extLst>
              <a:ext uri="{FF2B5EF4-FFF2-40B4-BE49-F238E27FC236}">
                <a16:creationId xmlns:a16="http://schemas.microsoft.com/office/drawing/2014/main" id="{7C449C33-F063-3E7E-1DED-8A707B880058}"/>
              </a:ext>
            </a:extLst>
          </p:cNvPr>
          <p:cNvSpPr/>
          <p:nvPr/>
        </p:nvSpPr>
        <p:spPr>
          <a:xfrm>
            <a:off x="0" y="0"/>
            <a:ext cx="3382010" cy="637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54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7C3E-3C69-597A-F466-2DE205FD9CCC}"/>
              </a:ext>
            </a:extLst>
          </p:cNvPr>
          <p:cNvSpPr>
            <a:spLocks noGrp="1"/>
          </p:cNvSpPr>
          <p:nvPr>
            <p:ph type="title"/>
          </p:nvPr>
        </p:nvSpPr>
        <p:spPr/>
        <p:txBody>
          <a:bodyPr/>
          <a:lstStyle/>
          <a:p>
            <a:r>
              <a:rPr lang="en-US" dirty="0" err="1"/>
              <a:t>Referensi</a:t>
            </a:r>
            <a:r>
              <a:rPr lang="en-US" dirty="0"/>
              <a:t> PHI</a:t>
            </a:r>
            <a:endParaRPr lang="en-ID" dirty="0"/>
          </a:p>
        </p:txBody>
      </p:sp>
      <p:pic>
        <p:nvPicPr>
          <p:cNvPr id="4" name="Picture 3">
            <a:extLst>
              <a:ext uri="{FF2B5EF4-FFF2-40B4-BE49-F238E27FC236}">
                <a16:creationId xmlns:a16="http://schemas.microsoft.com/office/drawing/2014/main" id="{371A286E-74FC-2E65-210E-92B27C83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36" y="1878496"/>
            <a:ext cx="2934885" cy="4365853"/>
          </a:xfrm>
          <a:prstGeom prst="rect">
            <a:avLst/>
          </a:prstGeom>
        </p:spPr>
      </p:pic>
      <p:pic>
        <p:nvPicPr>
          <p:cNvPr id="6" name="Picture 5">
            <a:extLst>
              <a:ext uri="{FF2B5EF4-FFF2-40B4-BE49-F238E27FC236}">
                <a16:creationId xmlns:a16="http://schemas.microsoft.com/office/drawing/2014/main" id="{3F1D08F8-A21A-8D69-2857-E075F5F9A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721" y="1863339"/>
            <a:ext cx="3193487" cy="4302961"/>
          </a:xfrm>
          <a:prstGeom prst="rect">
            <a:avLst/>
          </a:prstGeom>
        </p:spPr>
      </p:pic>
      <p:pic>
        <p:nvPicPr>
          <p:cNvPr id="8" name="Picture 7">
            <a:extLst>
              <a:ext uri="{FF2B5EF4-FFF2-40B4-BE49-F238E27FC236}">
                <a16:creationId xmlns:a16="http://schemas.microsoft.com/office/drawing/2014/main" id="{6A862948-0E45-8FC0-D248-A4A36E80F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987" y="1863339"/>
            <a:ext cx="3512968" cy="4479841"/>
          </a:xfrm>
          <a:prstGeom prst="rect">
            <a:avLst/>
          </a:prstGeom>
        </p:spPr>
      </p:pic>
    </p:spTree>
    <p:extLst>
      <p:ext uri="{BB962C8B-B14F-4D97-AF65-F5344CB8AC3E}">
        <p14:creationId xmlns:p14="http://schemas.microsoft.com/office/powerpoint/2010/main" val="1711333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5A4AC-3E02-3D19-D598-108B56032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19B86-CEAA-D64D-D9FB-5C6105E5FE5C}"/>
              </a:ext>
            </a:extLst>
          </p:cNvPr>
          <p:cNvSpPr>
            <a:spLocks noGrp="1"/>
          </p:cNvSpPr>
          <p:nvPr>
            <p:ph type="title"/>
          </p:nvPr>
        </p:nvSpPr>
        <p:spPr/>
        <p:txBody>
          <a:bodyPr/>
          <a:lstStyle/>
          <a:p>
            <a:r>
              <a:rPr lang="en-US" dirty="0" err="1"/>
              <a:t>Referensi</a:t>
            </a:r>
            <a:r>
              <a:rPr lang="en-US" dirty="0"/>
              <a:t> Data dan </a:t>
            </a:r>
            <a:r>
              <a:rPr lang="en-US" dirty="0" err="1"/>
              <a:t>Indikator</a:t>
            </a:r>
            <a:endParaRPr lang="en-ID" dirty="0"/>
          </a:p>
        </p:txBody>
      </p:sp>
      <p:pic>
        <p:nvPicPr>
          <p:cNvPr id="5" name="Picture 4">
            <a:extLst>
              <a:ext uri="{FF2B5EF4-FFF2-40B4-BE49-F238E27FC236}">
                <a16:creationId xmlns:a16="http://schemas.microsoft.com/office/drawing/2014/main" id="{C811F3B5-BC30-B9F6-7313-2E4238552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6" y="2017450"/>
            <a:ext cx="3272748" cy="4111137"/>
          </a:xfrm>
          <a:prstGeom prst="rect">
            <a:avLst/>
          </a:prstGeom>
        </p:spPr>
      </p:pic>
      <p:pic>
        <p:nvPicPr>
          <p:cNvPr id="11" name="Picture 10">
            <a:extLst>
              <a:ext uri="{FF2B5EF4-FFF2-40B4-BE49-F238E27FC236}">
                <a16:creationId xmlns:a16="http://schemas.microsoft.com/office/drawing/2014/main" id="{8CFBBF07-506E-B59B-30E1-5193F16FF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058" y="1915054"/>
            <a:ext cx="4037148" cy="4199530"/>
          </a:xfrm>
          <a:prstGeom prst="rect">
            <a:avLst/>
          </a:prstGeom>
        </p:spPr>
      </p:pic>
      <p:pic>
        <p:nvPicPr>
          <p:cNvPr id="13" name="Picture 12">
            <a:extLst>
              <a:ext uri="{FF2B5EF4-FFF2-40B4-BE49-F238E27FC236}">
                <a16:creationId xmlns:a16="http://schemas.microsoft.com/office/drawing/2014/main" id="{C7827C98-15EC-D431-990C-99476E4AAA14}"/>
              </a:ext>
            </a:extLst>
          </p:cNvPr>
          <p:cNvPicPr>
            <a:picLocks noChangeAspect="1"/>
          </p:cNvPicPr>
          <p:nvPr/>
        </p:nvPicPr>
        <p:blipFill>
          <a:blip r:embed="rId4"/>
          <a:stretch>
            <a:fillRect/>
          </a:stretch>
        </p:blipFill>
        <p:spPr>
          <a:xfrm>
            <a:off x="8091165" y="1915054"/>
            <a:ext cx="3169869" cy="4226492"/>
          </a:xfrm>
          <a:prstGeom prst="rect">
            <a:avLst/>
          </a:prstGeom>
        </p:spPr>
      </p:pic>
    </p:spTree>
    <p:extLst>
      <p:ext uri="{BB962C8B-B14F-4D97-AF65-F5344CB8AC3E}">
        <p14:creationId xmlns:p14="http://schemas.microsoft.com/office/powerpoint/2010/main" val="1108645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02939-C133-204B-292F-37E70F15F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B6D4A-5AC2-6D61-1939-4B4D09F7047E}"/>
              </a:ext>
            </a:extLst>
          </p:cNvPr>
          <p:cNvSpPr>
            <a:spLocks noGrp="1"/>
          </p:cNvSpPr>
          <p:nvPr>
            <p:ph type="title"/>
          </p:nvPr>
        </p:nvSpPr>
        <p:spPr/>
        <p:txBody>
          <a:bodyPr>
            <a:normAutofit/>
          </a:bodyPr>
          <a:lstStyle/>
          <a:p>
            <a:r>
              <a:rPr lang="en-US" sz="4400" dirty="0" err="1"/>
              <a:t>Referensi</a:t>
            </a:r>
            <a:r>
              <a:rPr lang="en-US" sz="4400" dirty="0"/>
              <a:t> Health Financing After Covid-19</a:t>
            </a:r>
            <a:endParaRPr lang="en-ID" sz="4400" dirty="0"/>
          </a:p>
        </p:txBody>
      </p:sp>
      <p:pic>
        <p:nvPicPr>
          <p:cNvPr id="5" name="Picture 4">
            <a:extLst>
              <a:ext uri="{FF2B5EF4-FFF2-40B4-BE49-F238E27FC236}">
                <a16:creationId xmlns:a16="http://schemas.microsoft.com/office/drawing/2014/main" id="{F634EBAC-CEA1-BC4B-6D2D-12ABC37F2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57" y="1878496"/>
            <a:ext cx="3712937" cy="4329907"/>
          </a:xfrm>
          <a:prstGeom prst="rect">
            <a:avLst/>
          </a:prstGeom>
        </p:spPr>
      </p:pic>
      <p:pic>
        <p:nvPicPr>
          <p:cNvPr id="9" name="Picture 8">
            <a:extLst>
              <a:ext uri="{FF2B5EF4-FFF2-40B4-BE49-F238E27FC236}">
                <a16:creationId xmlns:a16="http://schemas.microsoft.com/office/drawing/2014/main" id="{035BE187-55D7-78C5-9AAF-66376C5E6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140" y="1878496"/>
            <a:ext cx="3821171" cy="4329907"/>
          </a:xfrm>
          <a:prstGeom prst="rect">
            <a:avLst/>
          </a:prstGeom>
        </p:spPr>
      </p:pic>
      <p:pic>
        <p:nvPicPr>
          <p:cNvPr id="11" name="Picture 10">
            <a:extLst>
              <a:ext uri="{FF2B5EF4-FFF2-40B4-BE49-F238E27FC236}">
                <a16:creationId xmlns:a16="http://schemas.microsoft.com/office/drawing/2014/main" id="{FC07A87B-E50F-5AA8-CEA2-066CFC8C3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657" y="1878496"/>
            <a:ext cx="3701024" cy="4144617"/>
          </a:xfrm>
          <a:prstGeom prst="rect">
            <a:avLst/>
          </a:prstGeom>
        </p:spPr>
      </p:pic>
    </p:spTree>
    <p:extLst>
      <p:ext uri="{BB962C8B-B14F-4D97-AF65-F5344CB8AC3E}">
        <p14:creationId xmlns:p14="http://schemas.microsoft.com/office/powerpoint/2010/main" val="4203022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F701-22F6-15B9-51C1-33EFED8DC3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324C75-C2A9-C1CE-D151-DC05973D0509}"/>
              </a:ext>
            </a:extLst>
          </p:cNvPr>
          <p:cNvSpPr/>
          <p:nvPr/>
        </p:nvSpPr>
        <p:spPr>
          <a:xfrm>
            <a:off x="3910949" y="2967335"/>
            <a:ext cx="437010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TERIMA KASIH</a:t>
            </a:r>
          </a:p>
        </p:txBody>
      </p:sp>
    </p:spTree>
    <p:extLst>
      <p:ext uri="{BB962C8B-B14F-4D97-AF65-F5344CB8AC3E}">
        <p14:creationId xmlns:p14="http://schemas.microsoft.com/office/powerpoint/2010/main" val="129971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0678-E737-0F88-D374-BBDC248DF4D8}"/>
              </a:ext>
            </a:extLst>
          </p:cNvPr>
          <p:cNvSpPr>
            <a:spLocks noGrp="1"/>
          </p:cNvSpPr>
          <p:nvPr>
            <p:ph type="title"/>
          </p:nvPr>
        </p:nvSpPr>
        <p:spPr/>
        <p:txBody>
          <a:bodyPr/>
          <a:lstStyle/>
          <a:p>
            <a:r>
              <a:rPr lang="en-US" dirty="0" err="1"/>
              <a:t>Mengapa</a:t>
            </a:r>
            <a:r>
              <a:rPr lang="en-US" dirty="0"/>
              <a:t> </a:t>
            </a:r>
            <a:r>
              <a:rPr lang="en-US" dirty="0" err="1"/>
              <a:t>Asuransi</a:t>
            </a:r>
            <a:r>
              <a:rPr lang="en-US" dirty="0"/>
              <a:t> Kesehatan </a:t>
            </a:r>
            <a:r>
              <a:rPr lang="en-US" dirty="0" err="1"/>
              <a:t>Swasta</a:t>
            </a:r>
            <a:r>
              <a:rPr lang="en-US" dirty="0"/>
              <a:t>?</a:t>
            </a:r>
            <a:endParaRPr lang="en-ID" dirty="0"/>
          </a:p>
        </p:txBody>
      </p:sp>
      <p:sp>
        <p:nvSpPr>
          <p:cNvPr id="3" name="Content Placeholder 2">
            <a:extLst>
              <a:ext uri="{FF2B5EF4-FFF2-40B4-BE49-F238E27FC236}">
                <a16:creationId xmlns:a16="http://schemas.microsoft.com/office/drawing/2014/main" id="{DE550214-4F14-9174-D956-AF59B8AAE87F}"/>
              </a:ext>
            </a:extLst>
          </p:cNvPr>
          <p:cNvSpPr>
            <a:spLocks noGrp="1"/>
          </p:cNvSpPr>
          <p:nvPr>
            <p:ph idx="1"/>
          </p:nvPr>
        </p:nvSpPr>
        <p:spPr/>
        <p:txBody>
          <a:bodyPr>
            <a:normAutofit lnSpcReduction="10000"/>
          </a:bodyPr>
          <a:lstStyle/>
          <a:p>
            <a:pPr algn="just"/>
            <a:r>
              <a:rPr lang="en-US" sz="2800" dirty="0"/>
              <a:t>Governments in several OECD countries have used or considered </a:t>
            </a:r>
            <a:r>
              <a:rPr lang="en-US" sz="3200" b="1" dirty="0">
                <a:solidFill>
                  <a:schemeClr val="accent2"/>
                </a:solidFill>
              </a:rPr>
              <a:t>using private health insurance (PHI) </a:t>
            </a:r>
            <a:r>
              <a:rPr lang="en-US" sz="2800" dirty="0"/>
              <a:t>as a policy lever to promote certain health system goals, such as </a:t>
            </a:r>
            <a:r>
              <a:rPr lang="en-US" sz="3600" b="1" dirty="0">
                <a:solidFill>
                  <a:schemeClr val="accent2"/>
                </a:solidFill>
              </a:rPr>
              <a:t>reducing financing pressures on public health systems, promoting individual choice and improving efficiency</a:t>
            </a:r>
            <a:r>
              <a:rPr lang="en-US" sz="2800" dirty="0"/>
              <a:t>. Policy expectations for PHI, the size of PHI markets, and their impact on health systems, vary to a great extent across OECD members.</a:t>
            </a:r>
          </a:p>
          <a:p>
            <a:pPr marL="7354888" indent="-90488" algn="just"/>
            <a:r>
              <a:rPr lang="en-US" sz="2800" dirty="0"/>
              <a:t>(OECD, 2004)</a:t>
            </a:r>
            <a:endParaRPr lang="en-ID" sz="2800" dirty="0"/>
          </a:p>
        </p:txBody>
      </p:sp>
    </p:spTree>
    <p:extLst>
      <p:ext uri="{BB962C8B-B14F-4D97-AF65-F5344CB8AC3E}">
        <p14:creationId xmlns:p14="http://schemas.microsoft.com/office/powerpoint/2010/main" val="279177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CF4E-9F5C-C91B-DD96-DAD1B11CACDF}"/>
              </a:ext>
            </a:extLst>
          </p:cNvPr>
          <p:cNvSpPr>
            <a:spLocks noGrp="1"/>
          </p:cNvSpPr>
          <p:nvPr>
            <p:ph type="title"/>
          </p:nvPr>
        </p:nvSpPr>
        <p:spPr/>
        <p:txBody>
          <a:bodyPr/>
          <a:lstStyle/>
          <a:p>
            <a:r>
              <a:rPr lang="en-US" dirty="0" err="1"/>
              <a:t>Definisi</a:t>
            </a:r>
            <a:r>
              <a:rPr lang="en-US" dirty="0"/>
              <a:t> </a:t>
            </a:r>
            <a:r>
              <a:rPr lang="en-US" dirty="0" err="1"/>
              <a:t>Asuransi</a:t>
            </a:r>
            <a:r>
              <a:rPr lang="en-US" dirty="0"/>
              <a:t> Kesehatan </a:t>
            </a:r>
            <a:r>
              <a:rPr lang="en-US" dirty="0" err="1"/>
              <a:t>Swasta</a:t>
            </a:r>
            <a:endParaRPr lang="en-ID" dirty="0"/>
          </a:p>
        </p:txBody>
      </p:sp>
      <p:sp>
        <p:nvSpPr>
          <p:cNvPr id="3" name="Content Placeholder 2">
            <a:extLst>
              <a:ext uri="{FF2B5EF4-FFF2-40B4-BE49-F238E27FC236}">
                <a16:creationId xmlns:a16="http://schemas.microsoft.com/office/drawing/2014/main" id="{3E05A9B7-E5B1-3238-441C-2B74FFB9A61B}"/>
              </a:ext>
            </a:extLst>
          </p:cNvPr>
          <p:cNvSpPr>
            <a:spLocks noGrp="1"/>
          </p:cNvSpPr>
          <p:nvPr>
            <p:ph idx="1"/>
          </p:nvPr>
        </p:nvSpPr>
        <p:spPr>
          <a:xfrm>
            <a:off x="1097280" y="1845734"/>
            <a:ext cx="10058400" cy="4346344"/>
          </a:xfrm>
        </p:spPr>
        <p:txBody>
          <a:bodyPr>
            <a:normAutofit fontScale="70000" lnSpcReduction="20000"/>
          </a:bodyPr>
          <a:lstStyle/>
          <a:p>
            <a:pPr algn="just"/>
            <a:r>
              <a:rPr lang="en-US" sz="3200" dirty="0"/>
              <a:t>Private health insurance is often defined as </a:t>
            </a:r>
            <a:r>
              <a:rPr lang="en-US" sz="4100" b="1" dirty="0">
                <a:solidFill>
                  <a:schemeClr val="accent2"/>
                </a:solidFill>
              </a:rPr>
              <a:t>insurance that is taken up voluntarily and paid for privately</a:t>
            </a:r>
            <a:r>
              <a:rPr lang="en-US" sz="3200" dirty="0"/>
              <a:t>, either by individuals or by employers on behalf of employees.</a:t>
            </a:r>
          </a:p>
          <a:p>
            <a:pPr marL="3408362" indent="0" algn="just">
              <a:buNone/>
              <a:tabLst>
                <a:tab pos="2962275" algn="l"/>
              </a:tabLst>
            </a:pPr>
            <a:r>
              <a:rPr lang="en-US" sz="3200" dirty="0"/>
              <a:t>(</a:t>
            </a:r>
            <a:r>
              <a:rPr lang="en-US" sz="3200" dirty="0" err="1"/>
              <a:t>Mossialos</a:t>
            </a:r>
            <a:r>
              <a:rPr lang="en-US" sz="3200" dirty="0"/>
              <a:t> &amp; Thomson, 2002, </a:t>
            </a:r>
            <a:r>
              <a:rPr lang="en-US" sz="3200" dirty="0" err="1"/>
              <a:t>dalam</a:t>
            </a:r>
            <a:r>
              <a:rPr lang="en-US" sz="3200" dirty="0"/>
              <a:t> Thomson </a:t>
            </a:r>
            <a:r>
              <a:rPr lang="en-US" sz="3200" i="1" dirty="0"/>
              <a:t>et al</a:t>
            </a:r>
            <a:r>
              <a:rPr lang="en-US" sz="3200" dirty="0"/>
              <a:t>, 2020)</a:t>
            </a:r>
          </a:p>
          <a:p>
            <a:pPr algn="just"/>
            <a:endParaRPr lang="en-US" sz="3200" dirty="0"/>
          </a:p>
          <a:p>
            <a:pPr algn="just"/>
            <a:r>
              <a:rPr lang="en-US" sz="3200" dirty="0"/>
              <a:t>This definition recognizes </a:t>
            </a:r>
            <a:r>
              <a:rPr lang="en-US" sz="4000" b="1" dirty="0">
                <a:solidFill>
                  <a:schemeClr val="accent2"/>
                </a:solidFill>
              </a:rPr>
              <a:t>that private health insurance may be sold by a wide range of entities, both public and private in nature</a:t>
            </a:r>
            <a:r>
              <a:rPr lang="en-US" sz="3200" dirty="0"/>
              <a:t>. It distinguishes voluntary from compulsory health insurance, which is important analytically because many of the market failures associated with health insurance only occur, or are much more likely to occur, when coverage is voluntary.</a:t>
            </a:r>
          </a:p>
          <a:p>
            <a:pPr marL="5287963" indent="-90488" algn="just"/>
            <a:r>
              <a:rPr lang="en-US" sz="3200" dirty="0"/>
              <a:t>(Barr, 2004, </a:t>
            </a:r>
            <a:r>
              <a:rPr lang="en-US" sz="3200" dirty="0" err="1"/>
              <a:t>dalam</a:t>
            </a:r>
            <a:r>
              <a:rPr lang="en-US" sz="3200" dirty="0"/>
              <a:t> Thomson </a:t>
            </a:r>
            <a:r>
              <a:rPr lang="en-US" sz="3200" i="1" dirty="0"/>
              <a:t>et al</a:t>
            </a:r>
            <a:r>
              <a:rPr lang="en-US" sz="3200" dirty="0"/>
              <a:t>, 2020)</a:t>
            </a:r>
            <a:endParaRPr lang="en-ID" sz="3200" dirty="0"/>
          </a:p>
        </p:txBody>
      </p:sp>
    </p:spTree>
    <p:extLst>
      <p:ext uri="{BB962C8B-B14F-4D97-AF65-F5344CB8AC3E}">
        <p14:creationId xmlns:p14="http://schemas.microsoft.com/office/powerpoint/2010/main" val="178480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1681-5DA1-9A88-7DD8-6FCE3D21ECE0}"/>
              </a:ext>
            </a:extLst>
          </p:cNvPr>
          <p:cNvSpPr>
            <a:spLocks noGrp="1"/>
          </p:cNvSpPr>
          <p:nvPr>
            <p:ph type="title"/>
          </p:nvPr>
        </p:nvSpPr>
        <p:spPr/>
        <p:txBody>
          <a:bodyPr/>
          <a:lstStyle/>
          <a:p>
            <a:r>
              <a:rPr lang="en-US" dirty="0" err="1"/>
              <a:t>Definisi</a:t>
            </a:r>
            <a:r>
              <a:rPr lang="en-US" dirty="0"/>
              <a:t> Voluntary Health Insurance</a:t>
            </a:r>
            <a:endParaRPr lang="en-ID" dirty="0"/>
          </a:p>
        </p:txBody>
      </p:sp>
      <p:sp>
        <p:nvSpPr>
          <p:cNvPr id="3" name="Content Placeholder 2">
            <a:extLst>
              <a:ext uri="{FF2B5EF4-FFF2-40B4-BE49-F238E27FC236}">
                <a16:creationId xmlns:a16="http://schemas.microsoft.com/office/drawing/2014/main" id="{C905AC9F-AE22-FBA1-5425-B0E64B36AD7D}"/>
              </a:ext>
            </a:extLst>
          </p:cNvPr>
          <p:cNvSpPr>
            <a:spLocks noGrp="1"/>
          </p:cNvSpPr>
          <p:nvPr>
            <p:ph idx="1"/>
          </p:nvPr>
        </p:nvSpPr>
        <p:spPr/>
        <p:txBody>
          <a:bodyPr>
            <a:normAutofit fontScale="92500" lnSpcReduction="10000"/>
          </a:bodyPr>
          <a:lstStyle/>
          <a:p>
            <a:pPr algn="just"/>
            <a:r>
              <a:rPr lang="en-US" sz="2800" dirty="0"/>
              <a:t>VHI can be defined as a </a:t>
            </a:r>
            <a:r>
              <a:rPr lang="en-US" sz="3000" b="1" dirty="0">
                <a:solidFill>
                  <a:schemeClr val="accent2"/>
                </a:solidFill>
              </a:rPr>
              <a:t>prepaid pooling arrangement </a:t>
            </a:r>
            <a:r>
              <a:rPr lang="en-US" sz="2800" dirty="0"/>
              <a:t>that </a:t>
            </a:r>
            <a:r>
              <a:rPr lang="en-US" sz="2800" b="1" dirty="0">
                <a:solidFill>
                  <a:schemeClr val="accent2"/>
                </a:solidFill>
              </a:rPr>
              <a:t>receives </a:t>
            </a:r>
            <a:r>
              <a:rPr lang="en-US" sz="3000" b="1" dirty="0">
                <a:solidFill>
                  <a:schemeClr val="accent2"/>
                </a:solidFill>
              </a:rPr>
              <a:t>voluntary funds</a:t>
            </a:r>
            <a:r>
              <a:rPr lang="en-US" sz="3000" dirty="0"/>
              <a:t> </a:t>
            </a:r>
            <a:r>
              <a:rPr lang="en-US" sz="2800" dirty="0"/>
              <a:t>and </a:t>
            </a:r>
            <a:r>
              <a:rPr lang="en-US" sz="3000" b="1" dirty="0">
                <a:solidFill>
                  <a:schemeClr val="accent2"/>
                </a:solidFill>
              </a:rPr>
              <a:t>pools </a:t>
            </a:r>
            <a:r>
              <a:rPr lang="en-US" sz="2600" dirty="0">
                <a:solidFill>
                  <a:schemeClr val="tx1"/>
                </a:solidFill>
              </a:rPr>
              <a:t>them</a:t>
            </a:r>
            <a:r>
              <a:rPr lang="en-US" sz="3000" b="1" dirty="0">
                <a:solidFill>
                  <a:schemeClr val="accent2"/>
                </a:solidFill>
              </a:rPr>
              <a:t> separately</a:t>
            </a:r>
            <a:r>
              <a:rPr lang="en-US" sz="2800" dirty="0"/>
              <a:t>. </a:t>
            </a:r>
            <a:r>
              <a:rPr lang="en-US" sz="3000" b="1" dirty="0">
                <a:solidFill>
                  <a:schemeClr val="accent2"/>
                </a:solidFill>
              </a:rPr>
              <a:t>The decision </a:t>
            </a:r>
            <a:r>
              <a:rPr lang="en-US" sz="2800" dirty="0"/>
              <a:t>to obtain such coverage is </a:t>
            </a:r>
            <a:r>
              <a:rPr lang="en-US" sz="3000" b="1" dirty="0">
                <a:solidFill>
                  <a:schemeClr val="accent2"/>
                </a:solidFill>
              </a:rPr>
              <a:t>not required by government but </a:t>
            </a:r>
            <a:r>
              <a:rPr lang="en-US" sz="2800" dirty="0"/>
              <a:t>is rather a </a:t>
            </a:r>
            <a:r>
              <a:rPr lang="en-US" sz="3000" b="1" dirty="0">
                <a:solidFill>
                  <a:schemeClr val="accent2"/>
                </a:solidFill>
              </a:rPr>
              <a:t>decision made by individuals, households, or private companies.</a:t>
            </a:r>
            <a:endParaRPr lang="en-US" sz="2800" b="1" dirty="0">
              <a:solidFill>
                <a:schemeClr val="accent2"/>
              </a:solidFill>
            </a:endParaRPr>
          </a:p>
          <a:p>
            <a:pPr marL="4035425" indent="-90488" algn="just"/>
            <a:r>
              <a:rPr lang="en-US" sz="2800" dirty="0"/>
              <a:t>(Jowett &amp; </a:t>
            </a:r>
            <a:r>
              <a:rPr lang="en-US" sz="2800" dirty="0" err="1"/>
              <a:t>Kutzin</a:t>
            </a:r>
            <a:r>
              <a:rPr lang="en-US" sz="2800" dirty="0"/>
              <a:t>, 2015, </a:t>
            </a:r>
            <a:r>
              <a:rPr lang="en-US" sz="2800" dirty="0" err="1"/>
              <a:t>dalam</a:t>
            </a:r>
            <a:r>
              <a:rPr lang="en-US" sz="2800" dirty="0"/>
              <a:t> WHO, 2018)</a:t>
            </a:r>
          </a:p>
          <a:p>
            <a:pPr algn="just"/>
            <a:r>
              <a:rPr lang="en-US" sz="2800" dirty="0"/>
              <a:t>As such, </a:t>
            </a:r>
            <a:r>
              <a:rPr lang="en-US" sz="3000" b="1" dirty="0">
                <a:solidFill>
                  <a:schemeClr val="accent2"/>
                </a:solidFill>
              </a:rPr>
              <a:t>VHI differs from a compulsory </a:t>
            </a:r>
            <a:r>
              <a:rPr lang="en-US" sz="2800" dirty="0"/>
              <a:t>insurance mechanism (social health insurance is the most common form) under which membership and payment of contributions </a:t>
            </a:r>
            <a:r>
              <a:rPr lang="en-US" sz="3000" b="1" dirty="0">
                <a:solidFill>
                  <a:schemeClr val="accent2"/>
                </a:solidFill>
              </a:rPr>
              <a:t>are made obligatory by the government </a:t>
            </a:r>
            <a:r>
              <a:rPr lang="en-US" sz="2800" dirty="0"/>
              <a:t>(by law) </a:t>
            </a:r>
            <a:r>
              <a:rPr lang="en-US" sz="3000" b="1" dirty="0">
                <a:solidFill>
                  <a:schemeClr val="accent2"/>
                </a:solidFill>
              </a:rPr>
              <a:t>for some or all </a:t>
            </a:r>
            <a:r>
              <a:rPr lang="en-US" sz="2800" dirty="0"/>
              <a:t>of the population.</a:t>
            </a:r>
          </a:p>
          <a:p>
            <a:pPr marL="3319463" indent="-90488" algn="just"/>
            <a:r>
              <a:rPr lang="en-US" sz="2800" dirty="0"/>
              <a:t>(OECD/Eurostat/WHO, 2011, </a:t>
            </a:r>
            <a:r>
              <a:rPr lang="en-US" sz="2800" dirty="0" err="1"/>
              <a:t>dalam</a:t>
            </a:r>
            <a:r>
              <a:rPr lang="en-US" sz="2800" dirty="0"/>
              <a:t> WHO, 2018)</a:t>
            </a:r>
            <a:endParaRPr lang="en-ID" sz="2800" dirty="0"/>
          </a:p>
        </p:txBody>
      </p:sp>
    </p:spTree>
    <p:extLst>
      <p:ext uri="{BB962C8B-B14F-4D97-AF65-F5344CB8AC3E}">
        <p14:creationId xmlns:p14="http://schemas.microsoft.com/office/powerpoint/2010/main" val="84894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6778-2330-7E5D-11D9-AC6095B34D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5991BB-0111-0F4B-4685-B871D34D0FF2}"/>
              </a:ext>
            </a:extLst>
          </p:cNvPr>
          <p:cNvSpPr>
            <a:spLocks noGrp="1"/>
          </p:cNvSpPr>
          <p:nvPr>
            <p:ph type="title"/>
          </p:nvPr>
        </p:nvSpPr>
        <p:spPr>
          <a:xfrm>
            <a:off x="3679825" y="286385"/>
            <a:ext cx="7475855" cy="1450975"/>
          </a:xfrm>
        </p:spPr>
        <p:txBody>
          <a:bodyPr/>
          <a:lstStyle/>
          <a:p>
            <a:r>
              <a:rPr lang="en-US"/>
              <a:t>Isi</a:t>
            </a:r>
          </a:p>
        </p:txBody>
      </p:sp>
      <p:sp>
        <p:nvSpPr>
          <p:cNvPr id="5" name="Content Placeholder 4">
            <a:extLst>
              <a:ext uri="{FF2B5EF4-FFF2-40B4-BE49-F238E27FC236}">
                <a16:creationId xmlns:a16="http://schemas.microsoft.com/office/drawing/2014/main" id="{F23FCC49-5166-220E-3B25-A3EC8123BAF4}"/>
              </a:ext>
            </a:extLst>
          </p:cNvPr>
          <p:cNvSpPr>
            <a:spLocks noGrp="1"/>
          </p:cNvSpPr>
          <p:nvPr>
            <p:ph idx="1"/>
          </p:nvPr>
        </p:nvSpPr>
        <p:spPr>
          <a:xfrm>
            <a:off x="3679825" y="1845945"/>
            <a:ext cx="7475855" cy="4023360"/>
          </a:xfrm>
        </p:spPr>
        <p:txBody>
          <a:bodyPr>
            <a:normAutofit/>
          </a:bodyPr>
          <a:lstStyle/>
          <a:p>
            <a:r>
              <a:rPr lang="en-US" sz="5400" b="1" dirty="0"/>
              <a:t>2. </a:t>
            </a:r>
            <a:r>
              <a:rPr lang="it-IT" sz="5400" b="1" dirty="0"/>
              <a:t>Peran Asuransi Kesehatan Swasta di Berbagai Negara di Dunia</a:t>
            </a:r>
            <a:endParaRPr lang="en-US" sz="5400" b="1" dirty="0"/>
          </a:p>
          <a:p>
            <a:endParaRPr lang="en-US" sz="5400" b="1" dirty="0"/>
          </a:p>
        </p:txBody>
      </p:sp>
      <p:sp>
        <p:nvSpPr>
          <p:cNvPr id="6" name="Rectangles 5">
            <a:extLst>
              <a:ext uri="{FF2B5EF4-FFF2-40B4-BE49-F238E27FC236}">
                <a16:creationId xmlns:a16="http://schemas.microsoft.com/office/drawing/2014/main" id="{53C6CD4B-EF3B-FC98-7A5B-91D4D49F504D}"/>
              </a:ext>
            </a:extLst>
          </p:cNvPr>
          <p:cNvSpPr/>
          <p:nvPr/>
        </p:nvSpPr>
        <p:spPr>
          <a:xfrm>
            <a:off x="0" y="0"/>
            <a:ext cx="3382010" cy="637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13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642594"/>
            <a:ext cx="11222182" cy="1169581"/>
          </a:xfrm>
        </p:spPr>
        <p:txBody>
          <a:bodyPr>
            <a:noAutofit/>
          </a:bodyPr>
          <a:lstStyle/>
          <a:p>
            <a:r>
              <a:rPr lang="en-US" sz="3200" b="1" dirty="0"/>
              <a:t>Peran </a:t>
            </a:r>
            <a:r>
              <a:rPr lang="en-US" sz="3200" b="1" dirty="0" err="1"/>
              <a:t>Asuransi</a:t>
            </a:r>
            <a:r>
              <a:rPr lang="en-US" sz="3200" b="1" dirty="0"/>
              <a:t> Kesehatan </a:t>
            </a:r>
            <a:r>
              <a:rPr lang="en-US" sz="3200" b="1" dirty="0" err="1"/>
              <a:t>Swasta</a:t>
            </a:r>
            <a:r>
              <a:rPr lang="en-US" sz="3200" b="1" dirty="0"/>
              <a:t> (PHI)</a:t>
            </a:r>
          </a:p>
        </p:txBody>
      </p:sp>
      <p:graphicFrame>
        <p:nvGraphicFramePr>
          <p:cNvPr id="3" name="Diagram 2"/>
          <p:cNvGraphicFramePr/>
          <p:nvPr>
            <p:extLst>
              <p:ext uri="{D42A27DB-BD31-4B8C-83A1-F6EECF244321}">
                <p14:modId xmlns:p14="http://schemas.microsoft.com/office/powerpoint/2010/main" val="891207697"/>
              </p:ext>
            </p:extLst>
          </p:nvPr>
        </p:nvGraphicFramePr>
        <p:xfrm>
          <a:off x="554182" y="1812175"/>
          <a:ext cx="10856768" cy="4048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54182" y="5951883"/>
            <a:ext cx="7067550" cy="369332"/>
          </a:xfrm>
          <a:prstGeom prst="rect">
            <a:avLst/>
          </a:prstGeom>
          <a:noFill/>
        </p:spPr>
        <p:txBody>
          <a:bodyPr wrap="square" rtlCol="0">
            <a:spAutoFit/>
          </a:bodyPr>
          <a:lstStyle/>
          <a:p>
            <a:r>
              <a:rPr lang="en-US" dirty="0" err="1"/>
              <a:t>Sumber</a:t>
            </a:r>
            <a:r>
              <a:rPr lang="en-US" dirty="0"/>
              <a:t>: </a:t>
            </a:r>
            <a:r>
              <a:rPr lang="en-US" dirty="0" err="1"/>
              <a:t>Thomson,S</a:t>
            </a:r>
            <a:r>
              <a:rPr lang="en-US" dirty="0"/>
              <a:t>, et al, 2020 &amp; Saltman, </a:t>
            </a:r>
            <a:r>
              <a:rPr lang="en-US" dirty="0" err="1"/>
              <a:t>RB.,et</a:t>
            </a:r>
            <a:r>
              <a:rPr lang="en-US" dirty="0"/>
              <a:t> al, 2004  </a:t>
            </a:r>
            <a:endParaRPr lang="en-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E8745-CEAC-A98C-7188-B5F590750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508"/>
            <a:ext cx="5037356" cy="6198565"/>
          </a:xfrm>
          <a:prstGeom prst="rect">
            <a:avLst/>
          </a:prstGeom>
        </p:spPr>
      </p:pic>
      <p:pic>
        <p:nvPicPr>
          <p:cNvPr id="2" name="Picture 1">
            <a:extLst>
              <a:ext uri="{FF2B5EF4-FFF2-40B4-BE49-F238E27FC236}">
                <a16:creationId xmlns:a16="http://schemas.microsoft.com/office/drawing/2014/main" id="{46E80C2D-7A46-21E0-592B-FCF3947FD1C2}"/>
              </a:ext>
            </a:extLst>
          </p:cNvPr>
          <p:cNvPicPr>
            <a:picLocks noChangeAspect="1"/>
          </p:cNvPicPr>
          <p:nvPr/>
        </p:nvPicPr>
        <p:blipFill>
          <a:blip r:embed="rId3"/>
          <a:stretch>
            <a:fillRect/>
          </a:stretch>
        </p:blipFill>
        <p:spPr>
          <a:xfrm>
            <a:off x="5235437" y="216877"/>
            <a:ext cx="6621946" cy="3615257"/>
          </a:xfrm>
          <a:prstGeom prst="rect">
            <a:avLst/>
          </a:prstGeom>
        </p:spPr>
      </p:pic>
      <p:pic>
        <p:nvPicPr>
          <p:cNvPr id="5" name="Picture 4">
            <a:extLst>
              <a:ext uri="{FF2B5EF4-FFF2-40B4-BE49-F238E27FC236}">
                <a16:creationId xmlns:a16="http://schemas.microsoft.com/office/drawing/2014/main" id="{8B73C003-8413-42F5-4282-0EEE485F148B}"/>
              </a:ext>
            </a:extLst>
          </p:cNvPr>
          <p:cNvPicPr>
            <a:picLocks noChangeAspect="1"/>
          </p:cNvPicPr>
          <p:nvPr/>
        </p:nvPicPr>
        <p:blipFill>
          <a:blip r:embed="rId4"/>
          <a:stretch>
            <a:fillRect/>
          </a:stretch>
        </p:blipFill>
        <p:spPr>
          <a:xfrm>
            <a:off x="5523027" y="3866727"/>
            <a:ext cx="5976545" cy="2425346"/>
          </a:xfrm>
          <a:prstGeom prst="rect">
            <a:avLst/>
          </a:prstGeom>
        </p:spPr>
      </p:pic>
    </p:spTree>
    <p:extLst>
      <p:ext uri="{BB962C8B-B14F-4D97-AF65-F5344CB8AC3E}">
        <p14:creationId xmlns:p14="http://schemas.microsoft.com/office/powerpoint/2010/main" val="225170066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1903</TotalTime>
  <Words>1860</Words>
  <Application>Microsoft Office PowerPoint</Application>
  <PresentationFormat>Widescreen</PresentationFormat>
  <Paragraphs>187</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Sansation</vt:lpstr>
      <vt:lpstr>Wingdings</vt:lpstr>
      <vt:lpstr>Retrospect</vt:lpstr>
      <vt:lpstr>Private Health Insurance Landscape Global dan Indonesia</vt:lpstr>
      <vt:lpstr>Outline</vt:lpstr>
      <vt:lpstr>Isi</vt:lpstr>
      <vt:lpstr>Mengapa Asuransi Kesehatan Swasta?</vt:lpstr>
      <vt:lpstr>Definisi Asuransi Kesehatan Swasta</vt:lpstr>
      <vt:lpstr>Definisi Voluntary Health Insurance</vt:lpstr>
      <vt:lpstr>Isi</vt:lpstr>
      <vt:lpstr>Peran Asuransi Kesehatan Swasta (PHI)</vt:lpstr>
      <vt:lpstr>PowerPoint Presentation</vt:lpstr>
      <vt:lpstr>Cakupan Voluntary PHI di Negara OECD Pada Tahun 2011 dan 2021</vt:lpstr>
      <vt:lpstr>Health expenditure, share of gdp</vt:lpstr>
      <vt:lpstr>OUT OF POCKET, share of FINAL HOUSEHOLD CONSUMPTION</vt:lpstr>
      <vt:lpstr>KEPUASAN TERHADAP KUALITAS PELAYANAN KESEHATAN</vt:lpstr>
      <vt:lpstr>PowerPoint Presentation</vt:lpstr>
      <vt:lpstr>Biaya Medis Setelah Pandemi Covid-19 Meningkat</vt:lpstr>
      <vt:lpstr>Faktor yang Mendorong Peningkatan Biaya Medis</vt:lpstr>
      <vt:lpstr>Isi</vt:lpstr>
      <vt:lpstr>Proporsi Pembiayaan PHI di Indonesia</vt:lpstr>
      <vt:lpstr>Industri Asuransi Jiwa di Indonesia saat ini merugi Klaim Lebih besar dari Premi yang terkumpul</vt:lpstr>
      <vt:lpstr>PowerPoint Presentation</vt:lpstr>
      <vt:lpstr>PowerPoint Presentation</vt:lpstr>
      <vt:lpstr>PowerPoint Presentation</vt:lpstr>
      <vt:lpstr>Isi</vt:lpstr>
      <vt:lpstr>Tantangan Utama PHI di Asia</vt:lpstr>
      <vt:lpstr>Inflasi Medis dan Masalah Fraud</vt:lpstr>
      <vt:lpstr>Strategi dan Kebijakan untuk PHI dan UHC</vt:lpstr>
      <vt:lpstr>Enabler Sistemik dan Rekomendasi</vt:lpstr>
      <vt:lpstr>Rangkuman</vt:lpstr>
      <vt:lpstr>PowerPoint Presentation</vt:lpstr>
      <vt:lpstr>Referensi PHI</vt:lpstr>
      <vt:lpstr>Referensi Data dan Indikator</vt:lpstr>
      <vt:lpstr>Referensi Health Financing After Covid-19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vini aristianti</dc:creator>
  <cp:lastModifiedBy>vini aristianti</cp:lastModifiedBy>
  <cp:revision>119</cp:revision>
  <dcterms:created xsi:type="dcterms:W3CDTF">2025-04-28T13:35:11Z</dcterms:created>
  <dcterms:modified xsi:type="dcterms:W3CDTF">2025-08-29T08:32:47Z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1033-5.2.0.7913</vt:lpwstr>
  </property>
</Properties>
</file>