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media/image33.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8.jpg" ContentType="image/jpeg"/>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5"/>
  </p:notesMasterIdLst>
  <p:handoutMasterIdLst>
    <p:handoutMasterId r:id="rId96"/>
  </p:handoutMasterIdLst>
  <p:sldIdLst>
    <p:sldId id="256" r:id="rId5"/>
    <p:sldId id="335" r:id="rId6"/>
    <p:sldId id="336" r:id="rId7"/>
    <p:sldId id="257" r:id="rId8"/>
    <p:sldId id="258" r:id="rId9"/>
    <p:sldId id="259" r:id="rId10"/>
    <p:sldId id="350" r:id="rId11"/>
    <p:sldId id="351" r:id="rId12"/>
    <p:sldId id="352" r:id="rId13"/>
    <p:sldId id="353" r:id="rId14"/>
    <p:sldId id="273" r:id="rId15"/>
    <p:sldId id="354" r:id="rId16"/>
    <p:sldId id="349" r:id="rId17"/>
    <p:sldId id="338" r:id="rId18"/>
    <p:sldId id="339" r:id="rId19"/>
    <p:sldId id="340" r:id="rId20"/>
    <p:sldId id="343" r:id="rId21"/>
    <p:sldId id="341" r:id="rId22"/>
    <p:sldId id="342" r:id="rId23"/>
    <p:sldId id="260" r:id="rId24"/>
    <p:sldId id="264" r:id="rId25"/>
    <p:sldId id="344" r:id="rId26"/>
    <p:sldId id="345" r:id="rId27"/>
    <p:sldId id="267" r:id="rId28"/>
    <p:sldId id="268" r:id="rId29"/>
    <p:sldId id="269" r:id="rId30"/>
    <p:sldId id="270" r:id="rId31"/>
    <p:sldId id="272" r:id="rId32"/>
    <p:sldId id="332" r:id="rId33"/>
    <p:sldId id="33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330" r:id="rId58"/>
    <p:sldId id="297" r:id="rId59"/>
    <p:sldId id="298" r:id="rId60"/>
    <p:sldId id="299" r:id="rId61"/>
    <p:sldId id="300" r:id="rId62"/>
    <p:sldId id="301" r:id="rId63"/>
    <p:sldId id="487" r:id="rId64"/>
    <p:sldId id="486" r:id="rId65"/>
    <p:sldId id="488" r:id="rId66"/>
    <p:sldId id="478" r:id="rId67"/>
    <p:sldId id="489" r:id="rId68"/>
    <p:sldId id="490" r:id="rId69"/>
    <p:sldId id="302" r:id="rId70"/>
    <p:sldId id="303" r:id="rId71"/>
    <p:sldId id="304" r:id="rId72"/>
    <p:sldId id="346" r:id="rId73"/>
    <p:sldId id="306"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6699FF"/>
    <a:srgbClr val="366EEA"/>
    <a:srgbClr val="FFCCFF"/>
    <a:srgbClr val="FF66CC"/>
    <a:srgbClr val="FFCC99"/>
    <a:srgbClr val="FFFFCC"/>
    <a:srgbClr val="A9D7D9"/>
    <a:srgbClr val="93D3D9"/>
    <a:srgbClr val="AA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5033" autoAdjust="0"/>
  </p:normalViewPr>
  <p:slideViewPr>
    <p:cSldViewPr snapToGrid="0">
      <p:cViewPr varScale="1">
        <p:scale>
          <a:sx n="78" d="100"/>
          <a:sy n="78" d="100"/>
        </p:scale>
        <p:origin x="72" y="8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EF3CFA-01FC-4C36-83E1-9E1D5873485A}" type="doc">
      <dgm:prSet loTypeId="urn:microsoft.com/office/officeart/2005/8/layout/target3" loCatId="list" qsTypeId="urn:microsoft.com/office/officeart/2005/8/quickstyle/3d1" qsCatId="3D" csTypeId="urn:microsoft.com/office/officeart/2005/8/colors/colorful5" csCatId="colorful" phldr="1"/>
      <dgm:spPr/>
      <dgm:t>
        <a:bodyPr/>
        <a:lstStyle/>
        <a:p>
          <a:endParaRPr lang="en-ID"/>
        </a:p>
      </dgm:t>
    </dgm:pt>
    <dgm:pt modelId="{698D7545-0C8B-4B00-8256-AFC5D8921AAF}">
      <dgm:prSet phldrT="[Text]" custT="1"/>
      <dgm:spPr/>
      <dgm:t>
        <a:bodyPr/>
        <a:lstStyle/>
        <a:p>
          <a:r>
            <a:rPr lang="en-ID" sz="3200" b="1" i="0" u="none" strike="noStrike" baseline="0" dirty="0">
              <a:latin typeface="CenturyGothic-Bold"/>
            </a:rPr>
            <a:t>DRG (</a:t>
          </a:r>
          <a:r>
            <a:rPr lang="en-ID" sz="3200" b="1" i="1" u="none" strike="noStrike" baseline="0" dirty="0">
              <a:latin typeface="CenturyGothic-BoldItalic"/>
            </a:rPr>
            <a:t>Diagnosis Related Group</a:t>
          </a:r>
          <a:r>
            <a:rPr lang="en-ID" sz="3200" b="1" i="0" u="none" strike="noStrike" baseline="0" dirty="0">
              <a:latin typeface="CenturyGothic-Bold"/>
            </a:rPr>
            <a:t>)</a:t>
          </a:r>
          <a:endParaRPr lang="en-ID" sz="3200" dirty="0"/>
        </a:p>
      </dgm:t>
    </dgm:pt>
    <dgm:pt modelId="{D47C8BDB-C517-4B0E-A23E-FEF9492C5B54}" type="parTrans" cxnId="{332E50A8-E1DF-421C-9EE0-15FEE378BAB7}">
      <dgm:prSet/>
      <dgm:spPr/>
      <dgm:t>
        <a:bodyPr/>
        <a:lstStyle/>
        <a:p>
          <a:endParaRPr lang="en-ID"/>
        </a:p>
      </dgm:t>
    </dgm:pt>
    <dgm:pt modelId="{9908385A-1C41-41F6-9825-E2C18E030BAC}" type="sibTrans" cxnId="{332E50A8-E1DF-421C-9EE0-15FEE378BAB7}">
      <dgm:prSet/>
      <dgm:spPr/>
      <dgm:t>
        <a:bodyPr/>
        <a:lstStyle/>
        <a:p>
          <a:endParaRPr lang="en-ID"/>
        </a:p>
      </dgm:t>
    </dgm:pt>
    <dgm:pt modelId="{B49A97A4-3A55-4B42-8F40-9F4A8523058D}">
      <dgm:prSet phldrT="[Text]" custT="1"/>
      <dgm:spPr/>
      <dgm:t>
        <a:bodyPr/>
        <a:lstStyle/>
        <a:p>
          <a:r>
            <a:rPr lang="en-ID" sz="1800" b="0" i="0" u="none" strike="noStrike" baseline="0" dirty="0" err="1">
              <a:latin typeface="CenturyGothic"/>
            </a:rPr>
            <a:t>sistem</a:t>
          </a:r>
          <a:r>
            <a:rPr lang="en-ID" sz="1800" b="0" i="0" u="none" strike="noStrike" baseline="0" dirty="0">
              <a:latin typeface="CenturyGothic"/>
            </a:rPr>
            <a:t> </a:t>
          </a:r>
          <a:r>
            <a:rPr lang="en-ID" sz="1800" b="0" i="0" u="none" strike="noStrike" baseline="0" dirty="0" err="1">
              <a:latin typeface="CenturyGothic"/>
            </a:rPr>
            <a:t>klasifikasi</a:t>
          </a:r>
          <a:r>
            <a:rPr lang="en-ID" sz="1800" b="0" i="0" u="none" strike="noStrike" baseline="0" dirty="0">
              <a:latin typeface="CenturyGothic"/>
            </a:rPr>
            <a:t> </a:t>
          </a:r>
          <a:r>
            <a:rPr lang="en-ID" sz="1800" b="0" i="0" u="none" strike="noStrike" baseline="0" dirty="0" err="1">
              <a:latin typeface="CenturyGothic"/>
            </a:rPr>
            <a:t>kasus</a:t>
          </a:r>
          <a:r>
            <a:rPr lang="en-ID" sz="1800" b="0" i="0" u="none" strike="noStrike" baseline="0" dirty="0">
              <a:latin typeface="CenturyGothic"/>
            </a:rPr>
            <a:t> </a:t>
          </a:r>
          <a:r>
            <a:rPr lang="en-ID" sz="1800" b="0" i="0" u="none" strike="noStrike" baseline="0" dirty="0" err="1">
              <a:latin typeface="CenturyGothic"/>
            </a:rPr>
            <a:t>berdasarkan</a:t>
          </a:r>
          <a:r>
            <a:rPr lang="en-ID" sz="1800" b="0" i="0" u="none" strike="noStrike" baseline="0" dirty="0">
              <a:latin typeface="CenturyGothic"/>
            </a:rPr>
            <a:t> </a:t>
          </a:r>
          <a:r>
            <a:rPr lang="en-ID" sz="1800" b="0" i="0" u="none" strike="noStrike" baseline="0" dirty="0" err="1">
              <a:latin typeface="CenturyGothic"/>
            </a:rPr>
            <a:t>kesamaan</a:t>
          </a:r>
          <a:r>
            <a:rPr lang="en-ID" sz="1800" b="0" i="0" u="none" strike="noStrike" baseline="0" dirty="0">
              <a:latin typeface="CenturyGothic"/>
            </a:rPr>
            <a:t> </a:t>
          </a:r>
          <a:r>
            <a:rPr lang="en-ID" sz="1800" b="0" i="0" u="none" strike="noStrike" baseline="0" dirty="0" err="1">
              <a:latin typeface="CenturyGothic"/>
            </a:rPr>
            <a:t>klinis</a:t>
          </a:r>
          <a:r>
            <a:rPr lang="en-ID" sz="1800" b="0" i="0" u="none" strike="noStrike" baseline="0" dirty="0">
              <a:latin typeface="CenturyGothic"/>
            </a:rPr>
            <a:t> (diagnosis dan/</a:t>
          </a:r>
          <a:r>
            <a:rPr lang="en-ID" sz="1800" b="0" i="0" u="none" strike="noStrike" baseline="0" dirty="0" err="1">
              <a:latin typeface="CenturyGothic"/>
            </a:rPr>
            <a:t>atau</a:t>
          </a:r>
          <a:r>
            <a:rPr lang="en-ID" sz="1800" b="0" i="0" u="none" strike="noStrike" baseline="0" dirty="0">
              <a:latin typeface="CenturyGothic"/>
            </a:rPr>
            <a:t> </a:t>
          </a:r>
          <a:r>
            <a:rPr lang="en-ID" sz="1800" b="0" i="0" u="none" strike="noStrike" baseline="0" dirty="0" err="1">
              <a:latin typeface="CenturyGothic"/>
            </a:rPr>
            <a:t>prosedur</a:t>
          </a:r>
          <a:r>
            <a:rPr lang="en-ID" sz="1800" b="0" i="0" u="none" strike="noStrike" baseline="0" dirty="0">
              <a:latin typeface="CenturyGothic"/>
            </a:rPr>
            <a:t>) dan </a:t>
          </a:r>
          <a:r>
            <a:rPr lang="en-ID" sz="1800" b="0" i="0" u="none" strike="noStrike" baseline="0" dirty="0" err="1">
              <a:latin typeface="CenturyGothic"/>
            </a:rPr>
            <a:t>kemiripan</a:t>
          </a:r>
          <a:r>
            <a:rPr lang="en-ID" sz="1800" b="0" i="0" u="none" strike="noStrike" baseline="0" dirty="0">
              <a:latin typeface="CenturyGothic"/>
            </a:rPr>
            <a:t> </a:t>
          </a:r>
          <a:r>
            <a:rPr lang="en-ID" sz="1800" b="0" i="0" u="none" strike="noStrike" baseline="0" dirty="0" err="1">
              <a:latin typeface="CenturyGothic"/>
            </a:rPr>
            <a:t>penggunaan</a:t>
          </a:r>
          <a:r>
            <a:rPr lang="en-ID" sz="1800" b="0" i="0" u="none" strike="noStrike" baseline="0" dirty="0">
              <a:latin typeface="CenturyGothic"/>
            </a:rPr>
            <a:t> </a:t>
          </a:r>
          <a:r>
            <a:rPr lang="en-ID" sz="1800" b="0" i="0" u="none" strike="noStrike" baseline="0" dirty="0" err="1">
              <a:latin typeface="CenturyGothic"/>
            </a:rPr>
            <a:t>sumber</a:t>
          </a:r>
          <a:r>
            <a:rPr lang="en-ID" sz="1800" b="0" i="0" u="none" strike="noStrike" baseline="0" dirty="0">
              <a:latin typeface="CenturyGothic"/>
            </a:rPr>
            <a:t> </a:t>
          </a:r>
          <a:r>
            <a:rPr lang="en-ID" sz="1800" b="0" i="0" u="none" strike="noStrike" baseline="0" dirty="0" err="1">
              <a:latin typeface="CenturyGothic"/>
            </a:rPr>
            <a:t>daya</a:t>
          </a:r>
          <a:r>
            <a:rPr lang="en-ID" sz="1800" b="0" i="0" u="none" strike="noStrike" baseline="0" dirty="0">
              <a:latin typeface="CenturyGothic"/>
            </a:rPr>
            <a:t> </a:t>
          </a:r>
          <a:r>
            <a:rPr lang="en-ID" sz="1800" b="0" i="0" u="none" strike="noStrike" baseline="0" dirty="0" err="1">
              <a:latin typeface="CenturyGothic"/>
            </a:rPr>
            <a:t>dalam</a:t>
          </a:r>
          <a:r>
            <a:rPr lang="en-ID" sz="1800" b="0" i="0" u="none" strike="noStrike" baseline="0" dirty="0">
              <a:latin typeface="CenturyGothic"/>
            </a:rPr>
            <a:t> </a:t>
          </a:r>
          <a:r>
            <a:rPr lang="en-ID" sz="1800" b="0" i="0" u="none" strike="noStrike" baseline="0" dirty="0" err="1">
              <a:latin typeface="CenturyGothic"/>
            </a:rPr>
            <a:t>perawatan</a:t>
          </a:r>
          <a:r>
            <a:rPr lang="en-ID" sz="1800" b="0" i="0" u="none" strike="noStrike" baseline="0" dirty="0">
              <a:latin typeface="CenturyGothic"/>
            </a:rPr>
            <a:t> </a:t>
          </a:r>
          <a:r>
            <a:rPr lang="en-ID" sz="1800" b="0" i="0" u="none" strike="noStrike" baseline="0" dirty="0" err="1">
              <a:latin typeface="CenturyGothic"/>
            </a:rPr>
            <a:t>pasien</a:t>
          </a:r>
          <a:endParaRPr lang="en-ID" sz="1800" dirty="0"/>
        </a:p>
      </dgm:t>
    </dgm:pt>
    <dgm:pt modelId="{2A5E7AA8-4899-456F-8711-11603676DE9C}" type="parTrans" cxnId="{3754D6A7-ED71-483D-B23D-B0B18668D112}">
      <dgm:prSet/>
      <dgm:spPr/>
      <dgm:t>
        <a:bodyPr/>
        <a:lstStyle/>
        <a:p>
          <a:endParaRPr lang="en-ID"/>
        </a:p>
      </dgm:t>
    </dgm:pt>
    <dgm:pt modelId="{96AB1D2B-FE19-4E3F-8A60-39CE57695FF1}" type="sibTrans" cxnId="{3754D6A7-ED71-483D-B23D-B0B18668D112}">
      <dgm:prSet/>
      <dgm:spPr/>
      <dgm:t>
        <a:bodyPr/>
        <a:lstStyle/>
        <a:p>
          <a:endParaRPr lang="en-ID"/>
        </a:p>
      </dgm:t>
    </dgm:pt>
    <dgm:pt modelId="{D264BC1A-C64E-4D2D-8C7A-2230AE13CF69}">
      <dgm:prSet phldrT="[Text]" custT="1"/>
      <dgm:spPr/>
      <dgm:t>
        <a:bodyPr/>
        <a:lstStyle/>
        <a:p>
          <a:r>
            <a:rPr lang="en-ID" sz="3200" b="1" i="0" u="none" strike="noStrike" baseline="0" dirty="0">
              <a:latin typeface="CenturyGothic-Bold"/>
            </a:rPr>
            <a:t>Grouper</a:t>
          </a:r>
          <a:r>
            <a:rPr lang="en-ID" sz="6500" b="1" i="0" u="none" strike="noStrike" baseline="0" dirty="0">
              <a:latin typeface="CenturyGothic-Bold"/>
            </a:rPr>
            <a:t> </a:t>
          </a:r>
          <a:endParaRPr lang="en-ID" sz="6500" dirty="0"/>
        </a:p>
      </dgm:t>
    </dgm:pt>
    <dgm:pt modelId="{E47B0C63-A6BA-40C0-8F37-30D485495698}" type="parTrans" cxnId="{EFDB1F38-1BAA-4290-8173-49F864F25E2A}">
      <dgm:prSet/>
      <dgm:spPr/>
      <dgm:t>
        <a:bodyPr/>
        <a:lstStyle/>
        <a:p>
          <a:endParaRPr lang="en-ID"/>
        </a:p>
      </dgm:t>
    </dgm:pt>
    <dgm:pt modelId="{03E5A036-3951-46C4-89CF-E9DD26E44C61}" type="sibTrans" cxnId="{EFDB1F38-1BAA-4290-8173-49F864F25E2A}">
      <dgm:prSet/>
      <dgm:spPr/>
      <dgm:t>
        <a:bodyPr/>
        <a:lstStyle/>
        <a:p>
          <a:endParaRPr lang="en-ID"/>
        </a:p>
      </dgm:t>
    </dgm:pt>
    <dgm:pt modelId="{D50F6476-E223-4409-8969-6841F7591868}">
      <dgm:prSet phldrT="[Text]" custT="1"/>
      <dgm:spPr/>
      <dgm:t>
        <a:bodyPr/>
        <a:lstStyle/>
        <a:p>
          <a:r>
            <a:rPr lang="en-ID" sz="1800" b="0" i="1" u="none" strike="noStrike" baseline="0" dirty="0">
              <a:latin typeface="CenturyGothic-Italic"/>
            </a:rPr>
            <a:t>software </a:t>
          </a:r>
          <a:r>
            <a:rPr lang="en-ID" sz="1800" b="0" i="0" u="none" strike="noStrike" baseline="0" dirty="0" err="1">
              <a:latin typeface="CenturyGothic"/>
            </a:rPr>
            <a:t>klasifikasi</a:t>
          </a:r>
          <a:r>
            <a:rPr lang="en-ID" sz="1800" b="0" i="0" u="none" strike="noStrike" baseline="0" dirty="0">
              <a:latin typeface="CenturyGothic"/>
            </a:rPr>
            <a:t> </a:t>
          </a:r>
          <a:r>
            <a:rPr lang="en-ID" sz="1800" b="0" i="0" u="none" strike="noStrike" baseline="0" dirty="0" err="1">
              <a:latin typeface="CenturyGothic"/>
            </a:rPr>
            <a:t>kasus</a:t>
          </a:r>
          <a:r>
            <a:rPr lang="en-ID" sz="1800" b="0" i="0" u="none" strike="noStrike" baseline="0" dirty="0">
              <a:latin typeface="CenturyGothic"/>
            </a:rPr>
            <a:t> </a:t>
          </a:r>
          <a:r>
            <a:rPr lang="en-ID" sz="1800" b="0" i="0" u="none" strike="noStrike" baseline="0" dirty="0" err="1">
              <a:latin typeface="CenturyGothic"/>
            </a:rPr>
            <a:t>berdasarkan</a:t>
          </a:r>
          <a:r>
            <a:rPr lang="en-ID" sz="1800" b="0" i="0" u="none" strike="noStrike" baseline="0" dirty="0">
              <a:latin typeface="CenturyGothic"/>
            </a:rPr>
            <a:t> </a:t>
          </a:r>
          <a:r>
            <a:rPr lang="en-ID" sz="1800" b="0" i="0" u="none" strike="noStrike" baseline="0" dirty="0" err="1">
              <a:latin typeface="CenturyGothic"/>
            </a:rPr>
            <a:t>konsep</a:t>
          </a:r>
          <a:r>
            <a:rPr lang="en-ID" sz="1800" b="0" i="0" u="none" strike="noStrike" baseline="0" dirty="0">
              <a:latin typeface="CenturyGothic"/>
            </a:rPr>
            <a:t> DRG</a:t>
          </a:r>
          <a:endParaRPr lang="en-ID" sz="1800" dirty="0"/>
        </a:p>
      </dgm:t>
    </dgm:pt>
    <dgm:pt modelId="{1CD07250-D17C-4986-A38C-D9A22F69A2CF}" type="parTrans" cxnId="{A582D4A5-CD7F-4E3F-83D3-8BF6448C1509}">
      <dgm:prSet/>
      <dgm:spPr/>
      <dgm:t>
        <a:bodyPr/>
        <a:lstStyle/>
        <a:p>
          <a:endParaRPr lang="en-ID"/>
        </a:p>
      </dgm:t>
    </dgm:pt>
    <dgm:pt modelId="{F1DC0540-84D1-4BA0-BCC4-CF6812399AA6}" type="sibTrans" cxnId="{A582D4A5-CD7F-4E3F-83D3-8BF6448C1509}">
      <dgm:prSet/>
      <dgm:spPr/>
      <dgm:t>
        <a:bodyPr/>
        <a:lstStyle/>
        <a:p>
          <a:endParaRPr lang="en-ID"/>
        </a:p>
      </dgm:t>
    </dgm:pt>
    <dgm:pt modelId="{C066EAF1-609A-4214-AECC-CE6647C8C0ED}">
      <dgm:prSet phldrT="[Text]" custT="1"/>
      <dgm:spPr/>
      <dgm:t>
        <a:bodyPr/>
        <a:lstStyle/>
        <a:p>
          <a:r>
            <a:rPr lang="en-US" sz="3200" b="1" i="0" u="none" strike="noStrike" baseline="0" dirty="0" err="1">
              <a:latin typeface="CenturyGothic-Bold"/>
            </a:rPr>
            <a:t>iDRG</a:t>
          </a:r>
          <a:endParaRPr lang="en-ID" sz="6500" dirty="0"/>
        </a:p>
      </dgm:t>
    </dgm:pt>
    <dgm:pt modelId="{DD161D10-5F29-4E57-B0A9-5AF5317B33D0}" type="parTrans" cxnId="{14331C86-B351-4049-9ED1-FAF30252B95D}">
      <dgm:prSet/>
      <dgm:spPr/>
      <dgm:t>
        <a:bodyPr/>
        <a:lstStyle/>
        <a:p>
          <a:endParaRPr lang="en-ID"/>
        </a:p>
      </dgm:t>
    </dgm:pt>
    <dgm:pt modelId="{5BDA334F-F6BA-4A67-945F-0AD793FEB8BC}" type="sibTrans" cxnId="{14331C86-B351-4049-9ED1-FAF30252B95D}">
      <dgm:prSet/>
      <dgm:spPr/>
      <dgm:t>
        <a:bodyPr/>
        <a:lstStyle/>
        <a:p>
          <a:endParaRPr lang="en-ID"/>
        </a:p>
      </dgm:t>
    </dgm:pt>
    <dgm:pt modelId="{2114061D-470B-4FBC-B2F9-7EBD7460FF9D}">
      <dgm:prSet phldrT="[Text]" custT="1"/>
      <dgm:spPr/>
      <dgm:t>
        <a:bodyPr/>
        <a:lstStyle/>
        <a:p>
          <a:r>
            <a:rPr lang="en-US" sz="1600" b="0" i="0" u="none" strike="noStrike" baseline="0" dirty="0">
              <a:latin typeface="CenturyGothic"/>
            </a:rPr>
            <a:t>Indonesian Diagnosis Related Group </a:t>
          </a:r>
          <a:r>
            <a:rPr lang="en-ID" sz="1600" b="0" i="0" u="none" strike="noStrike" baseline="0" dirty="0" err="1">
              <a:latin typeface="CenturyGothic"/>
            </a:rPr>
            <a:t>merupakan</a:t>
          </a:r>
          <a:r>
            <a:rPr lang="en-ID" sz="1600" b="0" i="0" u="none" strike="noStrike" baseline="0" dirty="0">
              <a:latin typeface="CenturyGothic"/>
            </a:rPr>
            <a:t> </a:t>
          </a:r>
          <a:r>
            <a:rPr lang="en-ID" sz="1600" b="0" i="0" u="none" strike="noStrike" baseline="0" dirty="0" err="1">
              <a:latin typeface="CenturyGothic"/>
            </a:rPr>
            <a:t>susunan</a:t>
          </a:r>
          <a:r>
            <a:rPr lang="en-ID" sz="1600" b="0" i="0" u="none" strike="noStrike" baseline="0" dirty="0">
              <a:latin typeface="CenturyGothic"/>
            </a:rPr>
            <a:t> </a:t>
          </a:r>
          <a:r>
            <a:rPr lang="en-ID" sz="1600" b="0" i="0" u="none" strike="noStrike" baseline="0" dirty="0" err="1">
              <a:latin typeface="CenturyGothic"/>
            </a:rPr>
            <a:t>kode</a:t>
          </a:r>
          <a:r>
            <a:rPr lang="en-ID" sz="1600" b="0" i="0" u="none" strike="noStrike" baseline="0" dirty="0">
              <a:latin typeface="CenturyGothic"/>
            </a:rPr>
            <a:t> </a:t>
          </a:r>
          <a:r>
            <a:rPr lang="en-ID" sz="1600" b="0" i="0" u="none" strike="noStrike" baseline="0" dirty="0" err="1">
              <a:latin typeface="CenturyGothic"/>
            </a:rPr>
            <a:t>grup</a:t>
          </a:r>
          <a:r>
            <a:rPr lang="en-ID" sz="1600" b="0" i="0" u="none" strike="noStrike" baseline="0" dirty="0">
              <a:latin typeface="CenturyGothic"/>
            </a:rPr>
            <a:t> </a:t>
          </a:r>
          <a:r>
            <a:rPr lang="en-ID" sz="1600" b="0" i="0" u="none" strike="noStrike" baseline="0" dirty="0" err="1">
              <a:latin typeface="CenturyGothic"/>
            </a:rPr>
            <a:t>hasil</a:t>
          </a:r>
          <a:r>
            <a:rPr lang="en-ID" sz="1600" b="0" i="0" u="none" strike="noStrike" baseline="0" dirty="0">
              <a:latin typeface="CenturyGothic"/>
            </a:rPr>
            <a:t> </a:t>
          </a:r>
          <a:r>
            <a:rPr lang="en-ID" sz="1600" b="0" i="0" u="none" strike="noStrike" baseline="0" dirty="0" err="1">
              <a:latin typeface="CenturyGothic"/>
            </a:rPr>
            <a:t>pengelompokkan</a:t>
          </a:r>
          <a:r>
            <a:rPr lang="en-ID" sz="1600" b="0" i="0" u="none" strike="noStrike" baseline="0" dirty="0">
              <a:latin typeface="CenturyGothic"/>
            </a:rPr>
            <a:t> </a:t>
          </a:r>
          <a:r>
            <a:rPr lang="en-ID" sz="1600" b="0" i="0" u="none" strike="noStrike" baseline="0" dirty="0" err="1">
              <a:latin typeface="CenturyGothic"/>
            </a:rPr>
            <a:t>kasus</a:t>
          </a:r>
          <a:r>
            <a:rPr lang="en-ID" sz="1600" b="0" i="0" u="none" strike="noStrike" baseline="0" dirty="0">
              <a:latin typeface="CenturyGothic"/>
            </a:rPr>
            <a:t>, yang </a:t>
          </a:r>
          <a:r>
            <a:rPr lang="en-ID" sz="1600" b="0" i="0" u="none" strike="noStrike" baseline="0" dirty="0" err="1">
              <a:latin typeface="CenturyGothic"/>
            </a:rPr>
            <a:t>memiliki</a:t>
          </a:r>
          <a:r>
            <a:rPr lang="en-ID" sz="1600" b="0" i="0" u="none" strike="noStrike" baseline="0" dirty="0">
              <a:latin typeface="CenturyGothic"/>
            </a:rPr>
            <a:t> </a:t>
          </a:r>
          <a:r>
            <a:rPr lang="en-ID" sz="1600" b="0" i="0" u="none" strike="noStrike" baseline="0" dirty="0" err="1">
              <a:latin typeface="CenturyGothic"/>
            </a:rPr>
            <a:t>tarif</a:t>
          </a:r>
          <a:r>
            <a:rPr lang="en-ID" sz="1600" b="0" i="0" u="none" strike="noStrike" baseline="0" dirty="0">
              <a:latin typeface="CenturyGothic"/>
            </a:rPr>
            <a:t> dan </a:t>
          </a:r>
          <a:r>
            <a:rPr lang="en-ID" sz="1600" b="0" i="0" u="none" strike="noStrike" baseline="0" dirty="0" err="1">
              <a:latin typeface="CenturyGothic"/>
            </a:rPr>
            <a:t>akan</a:t>
          </a:r>
          <a:r>
            <a:rPr lang="en-ID" sz="1600" b="0" i="0" u="none" strike="noStrike" baseline="0" dirty="0">
              <a:latin typeface="CenturyGothic"/>
            </a:rPr>
            <a:t> </a:t>
          </a:r>
          <a:r>
            <a:rPr lang="en-ID" sz="1600" b="0" i="0" u="none" strike="noStrike" baseline="0" dirty="0" err="1">
              <a:latin typeface="CenturyGothic"/>
            </a:rPr>
            <a:t>digunakan</a:t>
          </a:r>
          <a:r>
            <a:rPr lang="en-ID" sz="1600" b="0" i="0" u="none" strike="noStrike" baseline="0" dirty="0">
              <a:latin typeface="CenturyGothic"/>
            </a:rPr>
            <a:t> </a:t>
          </a:r>
          <a:r>
            <a:rPr lang="en-ID" sz="1600" b="0" i="0" u="none" strike="noStrike" baseline="0" dirty="0" err="1">
              <a:latin typeface="CenturyGothic"/>
            </a:rPr>
            <a:t>untuk</a:t>
          </a:r>
          <a:r>
            <a:rPr lang="en-ID" sz="1600" b="0" i="0" u="none" strike="noStrike" baseline="0" dirty="0">
              <a:latin typeface="CenturyGothic"/>
            </a:rPr>
            <a:t> </a:t>
          </a:r>
          <a:r>
            <a:rPr lang="en-ID" sz="1600" b="0" i="0" u="none" strike="noStrike" baseline="0" dirty="0" err="1">
              <a:latin typeface="CenturyGothic"/>
            </a:rPr>
            <a:t>pembiayaan</a:t>
          </a:r>
          <a:r>
            <a:rPr lang="en-ID" sz="1600" b="0" i="0" u="none" strike="noStrike" baseline="0" dirty="0">
              <a:latin typeface="CenturyGothic"/>
            </a:rPr>
            <a:t> </a:t>
          </a:r>
          <a:r>
            <a:rPr lang="en-ID" sz="1600" b="0" i="0" u="none" strike="noStrike" baseline="0" dirty="0" err="1">
              <a:latin typeface="CenturyGothic"/>
            </a:rPr>
            <a:t>pelayanan</a:t>
          </a:r>
          <a:r>
            <a:rPr lang="en-ID" sz="1600" b="0" i="0" u="none" strike="noStrike" baseline="0" dirty="0">
              <a:latin typeface="CenturyGothic"/>
            </a:rPr>
            <a:t> </a:t>
          </a:r>
          <a:r>
            <a:rPr lang="en-ID" sz="1600" b="0" i="0" u="none" strike="noStrike" baseline="0" dirty="0" err="1">
              <a:latin typeface="CenturyGothic"/>
            </a:rPr>
            <a:t>kesehatan</a:t>
          </a:r>
          <a:r>
            <a:rPr lang="en-ID" sz="1600" b="0" i="0" u="none" strike="noStrike" baseline="0" dirty="0">
              <a:latin typeface="CenturyGothic"/>
            </a:rPr>
            <a:t> di FKRTL </a:t>
          </a:r>
          <a:r>
            <a:rPr lang="en-ID" sz="1600" b="0" i="0" u="none" strike="noStrike" baseline="0" dirty="0" err="1">
              <a:latin typeface="CenturyGothic"/>
            </a:rPr>
            <a:t>dalam</a:t>
          </a:r>
          <a:r>
            <a:rPr lang="en-ID" sz="1600" b="0" i="0" u="none" strike="noStrike" baseline="0" dirty="0">
              <a:latin typeface="CenturyGothic"/>
            </a:rPr>
            <a:t> program JKN.</a:t>
          </a:r>
          <a:endParaRPr lang="en-ID" sz="1600" dirty="0"/>
        </a:p>
      </dgm:t>
    </dgm:pt>
    <dgm:pt modelId="{A542DF34-F47A-4F43-9C07-12CFF6441028}" type="parTrans" cxnId="{8DBDDF88-9675-40BC-BCD4-9F53DEE6E688}">
      <dgm:prSet/>
      <dgm:spPr/>
      <dgm:t>
        <a:bodyPr/>
        <a:lstStyle/>
        <a:p>
          <a:endParaRPr lang="en-ID"/>
        </a:p>
      </dgm:t>
    </dgm:pt>
    <dgm:pt modelId="{2A998242-F45B-473C-9579-9A7674DEB5E9}" type="sibTrans" cxnId="{8DBDDF88-9675-40BC-BCD4-9F53DEE6E688}">
      <dgm:prSet/>
      <dgm:spPr/>
      <dgm:t>
        <a:bodyPr/>
        <a:lstStyle/>
        <a:p>
          <a:endParaRPr lang="en-ID"/>
        </a:p>
      </dgm:t>
    </dgm:pt>
    <dgm:pt modelId="{3C1854E5-0C5A-4517-99D5-784BDD544C50}" type="pres">
      <dgm:prSet presAssocID="{CEEF3CFA-01FC-4C36-83E1-9E1D5873485A}" presName="Name0" presStyleCnt="0">
        <dgm:presLayoutVars>
          <dgm:chMax val="7"/>
          <dgm:dir/>
          <dgm:animLvl val="lvl"/>
          <dgm:resizeHandles val="exact"/>
        </dgm:presLayoutVars>
      </dgm:prSet>
      <dgm:spPr/>
    </dgm:pt>
    <dgm:pt modelId="{8D6DFAE5-83D5-496B-BDA2-32337564459B}" type="pres">
      <dgm:prSet presAssocID="{698D7545-0C8B-4B00-8256-AFC5D8921AAF}" presName="circle1" presStyleLbl="node1" presStyleIdx="0" presStyleCnt="3"/>
      <dgm:spPr/>
    </dgm:pt>
    <dgm:pt modelId="{B498C473-B34B-478F-9E41-10FBF9F1C146}" type="pres">
      <dgm:prSet presAssocID="{698D7545-0C8B-4B00-8256-AFC5D8921AAF}" presName="space" presStyleCnt="0"/>
      <dgm:spPr/>
    </dgm:pt>
    <dgm:pt modelId="{5388769C-C594-46C8-B775-891F6856B19C}" type="pres">
      <dgm:prSet presAssocID="{698D7545-0C8B-4B00-8256-AFC5D8921AAF}" presName="rect1" presStyleLbl="alignAcc1" presStyleIdx="0" presStyleCnt="3"/>
      <dgm:spPr/>
    </dgm:pt>
    <dgm:pt modelId="{0D52CC9F-5DFD-4C4F-826E-6E555D365092}" type="pres">
      <dgm:prSet presAssocID="{D264BC1A-C64E-4D2D-8C7A-2230AE13CF69}" presName="vertSpace2" presStyleLbl="node1" presStyleIdx="0" presStyleCnt="3"/>
      <dgm:spPr/>
    </dgm:pt>
    <dgm:pt modelId="{E2118FDA-11E7-4D82-A593-89EE60B77A0A}" type="pres">
      <dgm:prSet presAssocID="{D264BC1A-C64E-4D2D-8C7A-2230AE13CF69}" presName="circle2" presStyleLbl="node1" presStyleIdx="1" presStyleCnt="3"/>
      <dgm:spPr/>
    </dgm:pt>
    <dgm:pt modelId="{13D9EA81-A926-46C6-AAEE-6ADDBEA0BB34}" type="pres">
      <dgm:prSet presAssocID="{D264BC1A-C64E-4D2D-8C7A-2230AE13CF69}" presName="rect2" presStyleLbl="alignAcc1" presStyleIdx="1" presStyleCnt="3"/>
      <dgm:spPr/>
    </dgm:pt>
    <dgm:pt modelId="{2E500B0F-28EB-4B77-87BE-9BDCECBBF8B4}" type="pres">
      <dgm:prSet presAssocID="{C066EAF1-609A-4214-AECC-CE6647C8C0ED}" presName="vertSpace3" presStyleLbl="node1" presStyleIdx="1" presStyleCnt="3"/>
      <dgm:spPr/>
    </dgm:pt>
    <dgm:pt modelId="{4E7E99CD-EADC-4992-876C-7B2949825691}" type="pres">
      <dgm:prSet presAssocID="{C066EAF1-609A-4214-AECC-CE6647C8C0ED}" presName="circle3" presStyleLbl="node1" presStyleIdx="2" presStyleCnt="3"/>
      <dgm:spPr/>
    </dgm:pt>
    <dgm:pt modelId="{A71AE032-48A1-4A7B-B1ED-88C27F9CECBF}" type="pres">
      <dgm:prSet presAssocID="{C066EAF1-609A-4214-AECC-CE6647C8C0ED}" presName="rect3" presStyleLbl="alignAcc1" presStyleIdx="2" presStyleCnt="3"/>
      <dgm:spPr/>
    </dgm:pt>
    <dgm:pt modelId="{73AE451E-5A70-49F8-BDC6-CD4854B470AC}" type="pres">
      <dgm:prSet presAssocID="{698D7545-0C8B-4B00-8256-AFC5D8921AAF}" presName="rect1ParTx" presStyleLbl="alignAcc1" presStyleIdx="2" presStyleCnt="3">
        <dgm:presLayoutVars>
          <dgm:chMax val="1"/>
          <dgm:bulletEnabled val="1"/>
        </dgm:presLayoutVars>
      </dgm:prSet>
      <dgm:spPr/>
    </dgm:pt>
    <dgm:pt modelId="{3685E1CD-DDEB-44E4-BD65-FC981EA6349C}" type="pres">
      <dgm:prSet presAssocID="{698D7545-0C8B-4B00-8256-AFC5D8921AAF}" presName="rect1ChTx" presStyleLbl="alignAcc1" presStyleIdx="2" presStyleCnt="3">
        <dgm:presLayoutVars>
          <dgm:bulletEnabled val="1"/>
        </dgm:presLayoutVars>
      </dgm:prSet>
      <dgm:spPr/>
    </dgm:pt>
    <dgm:pt modelId="{0C6C696A-F717-4AC7-B185-24CADD3E1044}" type="pres">
      <dgm:prSet presAssocID="{D264BC1A-C64E-4D2D-8C7A-2230AE13CF69}" presName="rect2ParTx" presStyleLbl="alignAcc1" presStyleIdx="2" presStyleCnt="3">
        <dgm:presLayoutVars>
          <dgm:chMax val="1"/>
          <dgm:bulletEnabled val="1"/>
        </dgm:presLayoutVars>
      </dgm:prSet>
      <dgm:spPr/>
    </dgm:pt>
    <dgm:pt modelId="{4FD4A976-EABC-46C5-B954-038FB0AB2691}" type="pres">
      <dgm:prSet presAssocID="{D264BC1A-C64E-4D2D-8C7A-2230AE13CF69}" presName="rect2ChTx" presStyleLbl="alignAcc1" presStyleIdx="2" presStyleCnt="3">
        <dgm:presLayoutVars>
          <dgm:bulletEnabled val="1"/>
        </dgm:presLayoutVars>
      </dgm:prSet>
      <dgm:spPr/>
    </dgm:pt>
    <dgm:pt modelId="{CF6C3CA2-9DB0-40E6-BE99-A8A3DDFAFBE5}" type="pres">
      <dgm:prSet presAssocID="{C066EAF1-609A-4214-AECC-CE6647C8C0ED}" presName="rect3ParTx" presStyleLbl="alignAcc1" presStyleIdx="2" presStyleCnt="3">
        <dgm:presLayoutVars>
          <dgm:chMax val="1"/>
          <dgm:bulletEnabled val="1"/>
        </dgm:presLayoutVars>
      </dgm:prSet>
      <dgm:spPr/>
    </dgm:pt>
    <dgm:pt modelId="{D3438496-7E67-4C85-86C6-9A770C8061B8}" type="pres">
      <dgm:prSet presAssocID="{C066EAF1-609A-4214-AECC-CE6647C8C0ED}" presName="rect3ChTx" presStyleLbl="alignAcc1" presStyleIdx="2" presStyleCnt="3">
        <dgm:presLayoutVars>
          <dgm:bulletEnabled val="1"/>
        </dgm:presLayoutVars>
      </dgm:prSet>
      <dgm:spPr/>
    </dgm:pt>
  </dgm:ptLst>
  <dgm:cxnLst>
    <dgm:cxn modelId="{868A0E02-870E-4007-A0BB-5E10EA1922ED}" type="presOf" srcId="{CEEF3CFA-01FC-4C36-83E1-9E1D5873485A}" destId="{3C1854E5-0C5A-4517-99D5-784BDD544C50}" srcOrd="0" destOrd="0" presId="urn:microsoft.com/office/officeart/2005/8/layout/target3"/>
    <dgm:cxn modelId="{EFDB1F38-1BAA-4290-8173-49F864F25E2A}" srcId="{CEEF3CFA-01FC-4C36-83E1-9E1D5873485A}" destId="{D264BC1A-C64E-4D2D-8C7A-2230AE13CF69}" srcOrd="1" destOrd="0" parTransId="{E47B0C63-A6BA-40C0-8F37-30D485495698}" sibTransId="{03E5A036-3951-46C4-89CF-E9DD26E44C61}"/>
    <dgm:cxn modelId="{D2C79B3B-D5C5-4150-A9CB-B689D9CD113A}" type="presOf" srcId="{698D7545-0C8B-4B00-8256-AFC5D8921AAF}" destId="{73AE451E-5A70-49F8-BDC6-CD4854B470AC}" srcOrd="1" destOrd="0" presId="urn:microsoft.com/office/officeart/2005/8/layout/target3"/>
    <dgm:cxn modelId="{2F44944E-23E4-4F3B-97CB-DDCE9EDEF3C6}" type="presOf" srcId="{C066EAF1-609A-4214-AECC-CE6647C8C0ED}" destId="{A71AE032-48A1-4A7B-B1ED-88C27F9CECBF}" srcOrd="0" destOrd="0" presId="urn:microsoft.com/office/officeart/2005/8/layout/target3"/>
    <dgm:cxn modelId="{16050974-348F-46D1-8445-37424E96BD48}" type="presOf" srcId="{698D7545-0C8B-4B00-8256-AFC5D8921AAF}" destId="{5388769C-C594-46C8-B775-891F6856B19C}" srcOrd="0" destOrd="0" presId="urn:microsoft.com/office/officeart/2005/8/layout/target3"/>
    <dgm:cxn modelId="{14331C86-B351-4049-9ED1-FAF30252B95D}" srcId="{CEEF3CFA-01FC-4C36-83E1-9E1D5873485A}" destId="{C066EAF1-609A-4214-AECC-CE6647C8C0ED}" srcOrd="2" destOrd="0" parTransId="{DD161D10-5F29-4E57-B0A9-5AF5317B33D0}" sibTransId="{5BDA334F-F6BA-4A67-945F-0AD793FEB8BC}"/>
    <dgm:cxn modelId="{8DBDDF88-9675-40BC-BCD4-9F53DEE6E688}" srcId="{C066EAF1-609A-4214-AECC-CE6647C8C0ED}" destId="{2114061D-470B-4FBC-B2F9-7EBD7460FF9D}" srcOrd="0" destOrd="0" parTransId="{A542DF34-F47A-4F43-9C07-12CFF6441028}" sibTransId="{2A998242-F45B-473C-9579-9A7674DEB5E9}"/>
    <dgm:cxn modelId="{AD3F3E93-F032-4F98-BFEE-597360B1CC9E}" type="presOf" srcId="{C066EAF1-609A-4214-AECC-CE6647C8C0ED}" destId="{CF6C3CA2-9DB0-40E6-BE99-A8A3DDFAFBE5}" srcOrd="1" destOrd="0" presId="urn:microsoft.com/office/officeart/2005/8/layout/target3"/>
    <dgm:cxn modelId="{A582D4A5-CD7F-4E3F-83D3-8BF6448C1509}" srcId="{D264BC1A-C64E-4D2D-8C7A-2230AE13CF69}" destId="{D50F6476-E223-4409-8969-6841F7591868}" srcOrd="0" destOrd="0" parTransId="{1CD07250-D17C-4986-A38C-D9A22F69A2CF}" sibTransId="{F1DC0540-84D1-4BA0-BCC4-CF6812399AA6}"/>
    <dgm:cxn modelId="{3754D6A7-ED71-483D-B23D-B0B18668D112}" srcId="{698D7545-0C8B-4B00-8256-AFC5D8921AAF}" destId="{B49A97A4-3A55-4B42-8F40-9F4A8523058D}" srcOrd="0" destOrd="0" parTransId="{2A5E7AA8-4899-456F-8711-11603676DE9C}" sibTransId="{96AB1D2B-FE19-4E3F-8A60-39CE57695FF1}"/>
    <dgm:cxn modelId="{332E50A8-E1DF-421C-9EE0-15FEE378BAB7}" srcId="{CEEF3CFA-01FC-4C36-83E1-9E1D5873485A}" destId="{698D7545-0C8B-4B00-8256-AFC5D8921AAF}" srcOrd="0" destOrd="0" parTransId="{D47C8BDB-C517-4B0E-A23E-FEF9492C5B54}" sibTransId="{9908385A-1C41-41F6-9825-E2C18E030BAC}"/>
    <dgm:cxn modelId="{E4B530B0-EF60-44AF-9EFB-3CBC374FF134}" type="presOf" srcId="{D50F6476-E223-4409-8969-6841F7591868}" destId="{4FD4A976-EABC-46C5-B954-038FB0AB2691}" srcOrd="0" destOrd="0" presId="urn:microsoft.com/office/officeart/2005/8/layout/target3"/>
    <dgm:cxn modelId="{491D4DB2-8CEE-4FB3-944D-ECC8C31F15E1}" type="presOf" srcId="{B49A97A4-3A55-4B42-8F40-9F4A8523058D}" destId="{3685E1CD-DDEB-44E4-BD65-FC981EA6349C}" srcOrd="0" destOrd="0" presId="urn:microsoft.com/office/officeart/2005/8/layout/target3"/>
    <dgm:cxn modelId="{887B2DB6-3188-4928-824D-2648567C760B}" type="presOf" srcId="{2114061D-470B-4FBC-B2F9-7EBD7460FF9D}" destId="{D3438496-7E67-4C85-86C6-9A770C8061B8}" srcOrd="0" destOrd="0" presId="urn:microsoft.com/office/officeart/2005/8/layout/target3"/>
    <dgm:cxn modelId="{DE506FE5-6F47-4C63-ADB6-DD4604A7F0E5}" type="presOf" srcId="{D264BC1A-C64E-4D2D-8C7A-2230AE13CF69}" destId="{0C6C696A-F717-4AC7-B185-24CADD3E1044}" srcOrd="1" destOrd="0" presId="urn:microsoft.com/office/officeart/2005/8/layout/target3"/>
    <dgm:cxn modelId="{13831EEE-9374-44FF-B037-C64ABB002946}" type="presOf" srcId="{D264BC1A-C64E-4D2D-8C7A-2230AE13CF69}" destId="{13D9EA81-A926-46C6-AAEE-6ADDBEA0BB34}" srcOrd="0" destOrd="0" presId="urn:microsoft.com/office/officeart/2005/8/layout/target3"/>
    <dgm:cxn modelId="{5F94CCFD-A46E-4BF6-9947-D3AB0DAFA08E}" type="presParOf" srcId="{3C1854E5-0C5A-4517-99D5-784BDD544C50}" destId="{8D6DFAE5-83D5-496B-BDA2-32337564459B}" srcOrd="0" destOrd="0" presId="urn:microsoft.com/office/officeart/2005/8/layout/target3"/>
    <dgm:cxn modelId="{E369104B-9CF0-41E9-A682-538E2ADA240A}" type="presParOf" srcId="{3C1854E5-0C5A-4517-99D5-784BDD544C50}" destId="{B498C473-B34B-478F-9E41-10FBF9F1C146}" srcOrd="1" destOrd="0" presId="urn:microsoft.com/office/officeart/2005/8/layout/target3"/>
    <dgm:cxn modelId="{6705A711-2B35-448B-8C91-616A07772B80}" type="presParOf" srcId="{3C1854E5-0C5A-4517-99D5-784BDD544C50}" destId="{5388769C-C594-46C8-B775-891F6856B19C}" srcOrd="2" destOrd="0" presId="urn:microsoft.com/office/officeart/2005/8/layout/target3"/>
    <dgm:cxn modelId="{558AB11C-A70B-4E69-9D46-457517846094}" type="presParOf" srcId="{3C1854E5-0C5A-4517-99D5-784BDD544C50}" destId="{0D52CC9F-5DFD-4C4F-826E-6E555D365092}" srcOrd="3" destOrd="0" presId="urn:microsoft.com/office/officeart/2005/8/layout/target3"/>
    <dgm:cxn modelId="{4BB6BB09-FE62-44D8-BD24-B6A15C441B74}" type="presParOf" srcId="{3C1854E5-0C5A-4517-99D5-784BDD544C50}" destId="{E2118FDA-11E7-4D82-A593-89EE60B77A0A}" srcOrd="4" destOrd="0" presId="urn:microsoft.com/office/officeart/2005/8/layout/target3"/>
    <dgm:cxn modelId="{5ACB3392-E724-4C5C-B834-4354EB6DF4A3}" type="presParOf" srcId="{3C1854E5-0C5A-4517-99D5-784BDD544C50}" destId="{13D9EA81-A926-46C6-AAEE-6ADDBEA0BB34}" srcOrd="5" destOrd="0" presId="urn:microsoft.com/office/officeart/2005/8/layout/target3"/>
    <dgm:cxn modelId="{825C6C12-B3B3-42D4-B252-D90F3DD61A9B}" type="presParOf" srcId="{3C1854E5-0C5A-4517-99D5-784BDD544C50}" destId="{2E500B0F-28EB-4B77-87BE-9BDCECBBF8B4}" srcOrd="6" destOrd="0" presId="urn:microsoft.com/office/officeart/2005/8/layout/target3"/>
    <dgm:cxn modelId="{A915581B-4A8A-44B1-A392-03C1E7125A2A}" type="presParOf" srcId="{3C1854E5-0C5A-4517-99D5-784BDD544C50}" destId="{4E7E99CD-EADC-4992-876C-7B2949825691}" srcOrd="7" destOrd="0" presId="urn:microsoft.com/office/officeart/2005/8/layout/target3"/>
    <dgm:cxn modelId="{50D03F1F-7B50-41D7-8D68-FEF9C547724D}" type="presParOf" srcId="{3C1854E5-0C5A-4517-99D5-784BDD544C50}" destId="{A71AE032-48A1-4A7B-B1ED-88C27F9CECBF}" srcOrd="8" destOrd="0" presId="urn:microsoft.com/office/officeart/2005/8/layout/target3"/>
    <dgm:cxn modelId="{12AE5274-25C9-43D0-AF24-26A840824509}" type="presParOf" srcId="{3C1854E5-0C5A-4517-99D5-784BDD544C50}" destId="{73AE451E-5A70-49F8-BDC6-CD4854B470AC}" srcOrd="9" destOrd="0" presId="urn:microsoft.com/office/officeart/2005/8/layout/target3"/>
    <dgm:cxn modelId="{C51CAFAE-28C0-44E1-A539-2F14E85C0F2D}" type="presParOf" srcId="{3C1854E5-0C5A-4517-99D5-784BDD544C50}" destId="{3685E1CD-DDEB-44E4-BD65-FC981EA6349C}" srcOrd="10" destOrd="0" presId="urn:microsoft.com/office/officeart/2005/8/layout/target3"/>
    <dgm:cxn modelId="{5DCEC1D3-FB18-4BF6-8E0D-D02F854B5BF2}" type="presParOf" srcId="{3C1854E5-0C5A-4517-99D5-784BDD544C50}" destId="{0C6C696A-F717-4AC7-B185-24CADD3E1044}" srcOrd="11" destOrd="0" presId="urn:microsoft.com/office/officeart/2005/8/layout/target3"/>
    <dgm:cxn modelId="{C391E9C3-9F4A-4EA7-B686-9D488FCE4908}" type="presParOf" srcId="{3C1854E5-0C5A-4517-99D5-784BDD544C50}" destId="{4FD4A976-EABC-46C5-B954-038FB0AB2691}" srcOrd="12" destOrd="0" presId="urn:microsoft.com/office/officeart/2005/8/layout/target3"/>
    <dgm:cxn modelId="{4268E04F-CF34-4545-BB61-1E954BAE19E8}" type="presParOf" srcId="{3C1854E5-0C5A-4517-99D5-784BDD544C50}" destId="{CF6C3CA2-9DB0-40E6-BE99-A8A3DDFAFBE5}" srcOrd="13" destOrd="0" presId="urn:microsoft.com/office/officeart/2005/8/layout/target3"/>
    <dgm:cxn modelId="{C2035E64-1E54-4397-951A-001B1461E5D7}" type="presParOf" srcId="{3C1854E5-0C5A-4517-99D5-784BDD544C50}" destId="{D3438496-7E67-4C85-86C6-9A770C8061B8}"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403F35-2923-472A-8C41-099E2694AC96}" type="doc">
      <dgm:prSet loTypeId="urn:microsoft.com/office/officeart/2005/8/layout/funnel1" loCatId="process" qsTypeId="urn:microsoft.com/office/officeart/2005/8/quickstyle/3d3" qsCatId="3D" csTypeId="urn:microsoft.com/office/officeart/2005/8/colors/colorful5" csCatId="colorful" phldr="1"/>
      <dgm:spPr/>
      <dgm:t>
        <a:bodyPr/>
        <a:lstStyle/>
        <a:p>
          <a:endParaRPr lang="en-ID"/>
        </a:p>
      </dgm:t>
    </dgm:pt>
    <dgm:pt modelId="{4AAFD41B-6B56-4978-97A3-DA35936FD869}">
      <dgm:prSet phldrT="[Text]"/>
      <dgm:spPr>
        <a:solidFill>
          <a:srgbClr val="00B0F0"/>
        </a:solidFill>
      </dgm:spPr>
      <dgm:t>
        <a:bodyPr/>
        <a:lstStyle/>
        <a:p>
          <a:r>
            <a:rPr lang="en-US" dirty="0">
              <a:solidFill>
                <a:schemeClr val="bg1"/>
              </a:solidFill>
            </a:rPr>
            <a:t>ICD 9CM</a:t>
          </a:r>
          <a:endParaRPr lang="en-ID" dirty="0">
            <a:solidFill>
              <a:schemeClr val="bg1"/>
            </a:solidFill>
          </a:endParaRPr>
        </a:p>
      </dgm:t>
    </dgm:pt>
    <dgm:pt modelId="{BE53DDFB-FA53-4F89-AF1B-674A41756C6A}" type="parTrans" cxnId="{8AB19199-ECB0-4438-8651-5CF8A5DCFCCC}">
      <dgm:prSet/>
      <dgm:spPr/>
      <dgm:t>
        <a:bodyPr/>
        <a:lstStyle/>
        <a:p>
          <a:endParaRPr lang="en-ID">
            <a:solidFill>
              <a:schemeClr val="bg1"/>
            </a:solidFill>
          </a:endParaRPr>
        </a:p>
      </dgm:t>
    </dgm:pt>
    <dgm:pt modelId="{E4D241E7-F272-4B58-9591-2B797173040D}" type="sibTrans" cxnId="{8AB19199-ECB0-4438-8651-5CF8A5DCFCCC}">
      <dgm:prSet/>
      <dgm:spPr/>
      <dgm:t>
        <a:bodyPr/>
        <a:lstStyle/>
        <a:p>
          <a:endParaRPr lang="en-ID">
            <a:solidFill>
              <a:schemeClr val="bg1"/>
            </a:solidFill>
          </a:endParaRPr>
        </a:p>
      </dgm:t>
    </dgm:pt>
    <dgm:pt modelId="{B0DE6191-461C-4174-8F3C-3C26E7358A21}">
      <dgm:prSet phldrT="[Text]"/>
      <dgm:spPr>
        <a:solidFill>
          <a:srgbClr val="FFC000"/>
        </a:solidFill>
      </dgm:spPr>
      <dgm:t>
        <a:bodyPr/>
        <a:lstStyle/>
        <a:p>
          <a:r>
            <a:rPr lang="en-US" dirty="0">
              <a:solidFill>
                <a:schemeClr val="bg1"/>
              </a:solidFill>
            </a:rPr>
            <a:t>ICD 10</a:t>
          </a:r>
          <a:endParaRPr lang="en-ID" dirty="0">
            <a:solidFill>
              <a:schemeClr val="bg1"/>
            </a:solidFill>
          </a:endParaRPr>
        </a:p>
      </dgm:t>
    </dgm:pt>
    <dgm:pt modelId="{A64F317D-60D5-444D-9833-E353FEBE987D}" type="parTrans" cxnId="{007138B9-D229-48DC-B6B8-6C18767F5F54}">
      <dgm:prSet/>
      <dgm:spPr/>
      <dgm:t>
        <a:bodyPr/>
        <a:lstStyle/>
        <a:p>
          <a:endParaRPr lang="en-ID">
            <a:solidFill>
              <a:schemeClr val="bg1"/>
            </a:solidFill>
          </a:endParaRPr>
        </a:p>
      </dgm:t>
    </dgm:pt>
    <dgm:pt modelId="{0E55B116-42CD-47D6-AA77-F5333478D138}" type="sibTrans" cxnId="{007138B9-D229-48DC-B6B8-6C18767F5F54}">
      <dgm:prSet/>
      <dgm:spPr/>
      <dgm:t>
        <a:bodyPr/>
        <a:lstStyle/>
        <a:p>
          <a:endParaRPr lang="en-ID">
            <a:solidFill>
              <a:schemeClr val="bg1"/>
            </a:solidFill>
          </a:endParaRPr>
        </a:p>
      </dgm:t>
    </dgm:pt>
    <dgm:pt modelId="{345F49D5-053E-4EBA-8AC2-6646ED9DE717}">
      <dgm:prSet phldrT="[Text]"/>
      <dgm:spPr/>
      <dgm:t>
        <a:bodyPr/>
        <a:lstStyle/>
        <a:p>
          <a:r>
            <a:rPr lang="en-US" dirty="0">
              <a:solidFill>
                <a:schemeClr val="bg1"/>
              </a:solidFill>
            </a:rPr>
            <a:t>IM</a:t>
          </a:r>
          <a:endParaRPr lang="en-ID" dirty="0">
            <a:solidFill>
              <a:schemeClr val="bg1"/>
            </a:solidFill>
          </a:endParaRPr>
        </a:p>
      </dgm:t>
    </dgm:pt>
    <dgm:pt modelId="{B02D4F59-3084-49A2-BCFE-C14F67817744}" type="parTrans" cxnId="{A5E45515-AFEE-4484-AC09-D7228A16FEB5}">
      <dgm:prSet/>
      <dgm:spPr/>
      <dgm:t>
        <a:bodyPr/>
        <a:lstStyle/>
        <a:p>
          <a:endParaRPr lang="en-ID">
            <a:solidFill>
              <a:schemeClr val="bg1"/>
            </a:solidFill>
          </a:endParaRPr>
        </a:p>
      </dgm:t>
    </dgm:pt>
    <dgm:pt modelId="{041F6E47-A4AE-4094-96DE-8553C5014845}" type="sibTrans" cxnId="{A5E45515-AFEE-4484-AC09-D7228A16FEB5}">
      <dgm:prSet/>
      <dgm:spPr/>
      <dgm:t>
        <a:bodyPr/>
        <a:lstStyle/>
        <a:p>
          <a:endParaRPr lang="en-ID">
            <a:solidFill>
              <a:schemeClr val="bg1"/>
            </a:solidFill>
          </a:endParaRPr>
        </a:p>
      </dgm:t>
    </dgm:pt>
    <dgm:pt modelId="{274063D4-A124-43A2-AF65-4577DF95B8B0}">
      <dgm:prSet phldrT="[Text]"/>
      <dgm:spPr>
        <a:solidFill>
          <a:schemeClr val="accent4">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err="1">
              <a:solidFill>
                <a:schemeClr val="bg1"/>
              </a:solidFill>
              <a:effectLst>
                <a:outerShdw blurRad="38100" dist="38100" dir="2700000" algn="tl">
                  <a:srgbClr val="000000">
                    <a:alpha val="43137"/>
                  </a:srgbClr>
                </a:outerShdw>
              </a:effectLst>
            </a:rPr>
            <a:t>iDRG</a:t>
          </a:r>
          <a:endParaRPr lang="en-ID" b="1" dirty="0">
            <a:solidFill>
              <a:schemeClr val="bg1"/>
            </a:solidFill>
            <a:effectLst>
              <a:outerShdw blurRad="38100" dist="38100" dir="2700000" algn="tl">
                <a:srgbClr val="000000">
                  <a:alpha val="43137"/>
                </a:srgbClr>
              </a:outerShdw>
            </a:effectLst>
          </a:endParaRPr>
        </a:p>
      </dgm:t>
    </dgm:pt>
    <dgm:pt modelId="{D9D36360-DA15-4D55-8F4A-339956287231}" type="parTrans" cxnId="{1B7F7E9D-6628-430D-8F3F-88A600B0AC27}">
      <dgm:prSet/>
      <dgm:spPr/>
      <dgm:t>
        <a:bodyPr/>
        <a:lstStyle/>
        <a:p>
          <a:endParaRPr lang="en-ID">
            <a:solidFill>
              <a:schemeClr val="bg1"/>
            </a:solidFill>
          </a:endParaRPr>
        </a:p>
      </dgm:t>
    </dgm:pt>
    <dgm:pt modelId="{8850C4A1-B9E9-4292-97F0-CC16A3C022A1}" type="sibTrans" cxnId="{1B7F7E9D-6628-430D-8F3F-88A600B0AC27}">
      <dgm:prSet/>
      <dgm:spPr/>
      <dgm:t>
        <a:bodyPr/>
        <a:lstStyle/>
        <a:p>
          <a:endParaRPr lang="en-ID">
            <a:solidFill>
              <a:schemeClr val="bg1"/>
            </a:solidFill>
          </a:endParaRPr>
        </a:p>
      </dgm:t>
    </dgm:pt>
    <dgm:pt modelId="{9A0ECBA1-858B-4CBD-8371-683D24E669EC}" type="pres">
      <dgm:prSet presAssocID="{61403F35-2923-472A-8C41-099E2694AC96}" presName="Name0" presStyleCnt="0">
        <dgm:presLayoutVars>
          <dgm:chMax val="4"/>
          <dgm:resizeHandles val="exact"/>
        </dgm:presLayoutVars>
      </dgm:prSet>
      <dgm:spPr/>
    </dgm:pt>
    <dgm:pt modelId="{B9CF4406-8E6C-4412-9A9B-CB5CED30AB2F}" type="pres">
      <dgm:prSet presAssocID="{61403F35-2923-472A-8C41-099E2694AC96}" presName="ellipse" presStyleLbl="trBgShp" presStyleIdx="0" presStyleCnt="1"/>
      <dgm:spPr/>
    </dgm:pt>
    <dgm:pt modelId="{B4AE2398-A853-496B-A48C-2B079B69A0C3}" type="pres">
      <dgm:prSet presAssocID="{61403F35-2923-472A-8C41-099E2694AC96}" presName="arrow1" presStyleLbl="fgShp" presStyleIdx="0" presStyleCnt="1"/>
      <dgm:spPr/>
    </dgm:pt>
    <dgm:pt modelId="{4E514255-C7B1-45A9-A6BD-076900184ACC}" type="pres">
      <dgm:prSet presAssocID="{61403F35-2923-472A-8C41-099E2694AC96}" presName="rectangle" presStyleLbl="revTx" presStyleIdx="0" presStyleCnt="1" custScaleX="48861" custLinFactNeighborY="11385">
        <dgm:presLayoutVars>
          <dgm:bulletEnabled val="1"/>
        </dgm:presLayoutVars>
      </dgm:prSet>
      <dgm:spPr/>
    </dgm:pt>
    <dgm:pt modelId="{FA5840AF-54E5-4375-9FB4-B75BB851A96E}" type="pres">
      <dgm:prSet presAssocID="{B0DE6191-461C-4174-8F3C-3C26E7358A21}" presName="item1" presStyleLbl="node1" presStyleIdx="0" presStyleCnt="3">
        <dgm:presLayoutVars>
          <dgm:bulletEnabled val="1"/>
        </dgm:presLayoutVars>
      </dgm:prSet>
      <dgm:spPr/>
    </dgm:pt>
    <dgm:pt modelId="{03D05899-FEAB-4E1E-9C99-7F16E93212F2}" type="pres">
      <dgm:prSet presAssocID="{345F49D5-053E-4EBA-8AC2-6646ED9DE717}" presName="item2" presStyleLbl="node1" presStyleIdx="1" presStyleCnt="3">
        <dgm:presLayoutVars>
          <dgm:bulletEnabled val="1"/>
        </dgm:presLayoutVars>
      </dgm:prSet>
      <dgm:spPr/>
    </dgm:pt>
    <dgm:pt modelId="{385FFE58-A936-4B82-A063-28CFB1AEF2BE}" type="pres">
      <dgm:prSet presAssocID="{274063D4-A124-43A2-AF65-4577DF95B8B0}" presName="item3" presStyleLbl="node1" presStyleIdx="2" presStyleCnt="3">
        <dgm:presLayoutVars>
          <dgm:bulletEnabled val="1"/>
        </dgm:presLayoutVars>
      </dgm:prSet>
      <dgm:spPr/>
    </dgm:pt>
    <dgm:pt modelId="{4983E8C4-74F5-4128-B18D-257365E13C62}" type="pres">
      <dgm:prSet presAssocID="{61403F35-2923-472A-8C41-099E2694AC96}" presName="funnel" presStyleLbl="trAlignAcc1" presStyleIdx="0" presStyleCnt="1"/>
      <dgm:spPr/>
    </dgm:pt>
  </dgm:ptLst>
  <dgm:cxnLst>
    <dgm:cxn modelId="{A4A71E0E-CEEE-4052-B51D-80E417F19A97}" type="presOf" srcId="{B0DE6191-461C-4174-8F3C-3C26E7358A21}" destId="{03D05899-FEAB-4E1E-9C99-7F16E93212F2}" srcOrd="0" destOrd="0" presId="urn:microsoft.com/office/officeart/2005/8/layout/funnel1"/>
    <dgm:cxn modelId="{A5E45515-AFEE-4484-AC09-D7228A16FEB5}" srcId="{61403F35-2923-472A-8C41-099E2694AC96}" destId="{345F49D5-053E-4EBA-8AC2-6646ED9DE717}" srcOrd="2" destOrd="0" parTransId="{B02D4F59-3084-49A2-BCFE-C14F67817744}" sibTransId="{041F6E47-A4AE-4094-96DE-8553C5014845}"/>
    <dgm:cxn modelId="{632F6048-BF05-4724-BB55-46E189D73595}" type="presOf" srcId="{274063D4-A124-43A2-AF65-4577DF95B8B0}" destId="{4E514255-C7B1-45A9-A6BD-076900184ACC}" srcOrd="0" destOrd="0" presId="urn:microsoft.com/office/officeart/2005/8/layout/funnel1"/>
    <dgm:cxn modelId="{CD9A584B-6AA9-4215-8462-98497E449FB8}" type="presOf" srcId="{4AAFD41B-6B56-4978-97A3-DA35936FD869}" destId="{385FFE58-A936-4B82-A063-28CFB1AEF2BE}" srcOrd="0" destOrd="0" presId="urn:microsoft.com/office/officeart/2005/8/layout/funnel1"/>
    <dgm:cxn modelId="{F0BA0777-931C-4EBA-8915-7F5EF365460B}" type="presOf" srcId="{345F49D5-053E-4EBA-8AC2-6646ED9DE717}" destId="{FA5840AF-54E5-4375-9FB4-B75BB851A96E}" srcOrd="0" destOrd="0" presId="urn:microsoft.com/office/officeart/2005/8/layout/funnel1"/>
    <dgm:cxn modelId="{8AB19199-ECB0-4438-8651-5CF8A5DCFCCC}" srcId="{61403F35-2923-472A-8C41-099E2694AC96}" destId="{4AAFD41B-6B56-4978-97A3-DA35936FD869}" srcOrd="0" destOrd="0" parTransId="{BE53DDFB-FA53-4F89-AF1B-674A41756C6A}" sibTransId="{E4D241E7-F272-4B58-9591-2B797173040D}"/>
    <dgm:cxn modelId="{1B7F7E9D-6628-430D-8F3F-88A600B0AC27}" srcId="{61403F35-2923-472A-8C41-099E2694AC96}" destId="{274063D4-A124-43A2-AF65-4577DF95B8B0}" srcOrd="3" destOrd="0" parTransId="{D9D36360-DA15-4D55-8F4A-339956287231}" sibTransId="{8850C4A1-B9E9-4292-97F0-CC16A3C022A1}"/>
    <dgm:cxn modelId="{007138B9-D229-48DC-B6B8-6C18767F5F54}" srcId="{61403F35-2923-472A-8C41-099E2694AC96}" destId="{B0DE6191-461C-4174-8F3C-3C26E7358A21}" srcOrd="1" destOrd="0" parTransId="{A64F317D-60D5-444D-9833-E353FEBE987D}" sibTransId="{0E55B116-42CD-47D6-AA77-F5333478D138}"/>
    <dgm:cxn modelId="{8973DDF0-1F18-4F95-82B2-4B47BA1CB02B}" type="presOf" srcId="{61403F35-2923-472A-8C41-099E2694AC96}" destId="{9A0ECBA1-858B-4CBD-8371-683D24E669EC}" srcOrd="0" destOrd="0" presId="urn:microsoft.com/office/officeart/2005/8/layout/funnel1"/>
    <dgm:cxn modelId="{F8327057-21B3-4690-B245-66B1086B3576}" type="presParOf" srcId="{9A0ECBA1-858B-4CBD-8371-683D24E669EC}" destId="{B9CF4406-8E6C-4412-9A9B-CB5CED30AB2F}" srcOrd="0" destOrd="0" presId="urn:microsoft.com/office/officeart/2005/8/layout/funnel1"/>
    <dgm:cxn modelId="{8FEA7440-100E-4E5A-B445-4A829CEFDE78}" type="presParOf" srcId="{9A0ECBA1-858B-4CBD-8371-683D24E669EC}" destId="{B4AE2398-A853-496B-A48C-2B079B69A0C3}" srcOrd="1" destOrd="0" presId="urn:microsoft.com/office/officeart/2005/8/layout/funnel1"/>
    <dgm:cxn modelId="{1E081202-DC67-4BEF-90F2-D404EA44CD16}" type="presParOf" srcId="{9A0ECBA1-858B-4CBD-8371-683D24E669EC}" destId="{4E514255-C7B1-45A9-A6BD-076900184ACC}" srcOrd="2" destOrd="0" presId="urn:microsoft.com/office/officeart/2005/8/layout/funnel1"/>
    <dgm:cxn modelId="{B13D0E06-5907-40BD-8F94-B97843C436F4}" type="presParOf" srcId="{9A0ECBA1-858B-4CBD-8371-683D24E669EC}" destId="{FA5840AF-54E5-4375-9FB4-B75BB851A96E}" srcOrd="3" destOrd="0" presId="urn:microsoft.com/office/officeart/2005/8/layout/funnel1"/>
    <dgm:cxn modelId="{25233BD0-3636-4A9C-BBEF-801C1E6C4812}" type="presParOf" srcId="{9A0ECBA1-858B-4CBD-8371-683D24E669EC}" destId="{03D05899-FEAB-4E1E-9C99-7F16E93212F2}" srcOrd="4" destOrd="0" presId="urn:microsoft.com/office/officeart/2005/8/layout/funnel1"/>
    <dgm:cxn modelId="{6EAADA9A-1B16-44B7-A3B2-F7E856B6368C}" type="presParOf" srcId="{9A0ECBA1-858B-4CBD-8371-683D24E669EC}" destId="{385FFE58-A936-4B82-A063-28CFB1AEF2BE}" srcOrd="5" destOrd="0" presId="urn:microsoft.com/office/officeart/2005/8/layout/funnel1"/>
    <dgm:cxn modelId="{5BB1D25D-EC0B-4941-A376-704548673E5B}" type="presParOf" srcId="{9A0ECBA1-858B-4CBD-8371-683D24E669EC}" destId="{4983E8C4-74F5-4128-B18D-257365E13C62}"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ECC5A2A-B0B5-4590-AC87-2B237F2D85E8}"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lang="en-ID"/>
        </a:p>
      </dgm:t>
    </dgm:pt>
    <dgm:pt modelId="{DA727418-07A9-4D76-9B57-582F8F97B4B8}">
      <dgm:prSet phldrT="[Text]" custT="1"/>
      <dgm:spPr/>
      <dgm:t>
        <a:bodyPr/>
        <a:lstStyle/>
        <a:p>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Merupakan</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daftar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tabulasi</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dalam</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kode</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alfanumerik</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tiga</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atau</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empat</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karakter</a:t>
          </a:r>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ID"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BCD8DD5-CF1A-4D4F-8DC1-F0FF0339FEEF}" type="parTrans" cxnId="{D72D4243-637F-471B-BF9E-229B04460240}">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4708C41-1D37-44F8-9F0B-3589AE65CC54}" type="sibTrans" cxnId="{D72D4243-637F-471B-BF9E-229B04460240}">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088573B-A688-4773-BAB2-20847C418DAA}">
      <dgm:prSet phldrT="[Text]" custT="1"/>
      <dgm:spPr/>
      <dgm:t>
        <a:bodyPr/>
        <a:lstStyle/>
        <a:p>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Dengan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inklusi</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dan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eksklusi</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serta</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aturan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pengkodean</a:t>
          </a:r>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ID"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0E90C9E-631E-488E-870E-97D265C6F669}" type="parTrans" cxnId="{6FC3D2D9-C031-4FAD-8C68-D19A3495EEFE}">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D7A85D1-8559-4B20-894F-FC2372BD98D8}" type="sibTrans" cxnId="{6FC3D2D9-C031-4FAD-8C68-D19A3495EEFE}">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BA743E9-D157-40B0-9DF3-BF60FAE21548}">
      <dgm:prSet phldrT="[Text]" custT="1"/>
      <dgm:spPr/>
      <dgm:t>
        <a:bodyPr/>
        <a:lstStyle/>
        <a:p>
          <a:r>
            <a:rPr lang="en-US"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VOL 2</a:t>
          </a:r>
          <a:endParaRPr lang="en-ID"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DA9B665D-7EBC-4AD5-AFBA-069460416FD4}" type="parTrans" cxnId="{455463AA-2266-4890-91C8-DB12694874F9}">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CD4315C-E48F-43DE-8255-BC2FFD6BA0EC}" type="sibTrans" cxnId="{455463AA-2266-4890-91C8-DB12694874F9}">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5070F6A6-DA80-4FF1-A940-E7D96725AC2F}">
      <dgm:prSet phldrT="[Text]" custT="1"/>
      <dgm:spPr/>
      <dgm:t>
        <a:bodyPr/>
        <a:lstStyle/>
        <a:p>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Merupakan</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manual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instuksi</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dan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pedoman</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penggunaan</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ICD 10</a:t>
          </a:r>
          <a:endParaRPr lang="en-ID"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1787AA2-99DC-4170-AF43-6DE507DBC7DC}" type="parTrans" cxnId="{659047A2-001D-4044-9A95-611076CE3200}">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DB24145-A411-497D-A2E5-67B0E2F2B017}" type="sibTrans" cxnId="{659047A2-001D-4044-9A95-611076CE3200}">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157BF2F5-7296-4CE6-A6B7-0EA50FD86A37}">
      <dgm:prSet phldrT="[Text]" custT="1"/>
      <dgm:spPr/>
      <dgm:t>
        <a:bodyPr/>
        <a:lstStyle/>
        <a:p>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Klasifikasi</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morfologis</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neoplasma</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daftar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tabulasi</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khusus</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untuk</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morbiditas</a:t>
          </a:r>
          <a:r>
            <a:rPr lang="en-US" sz="1600" dirty="0">
              <a:solidFill>
                <a:schemeClr val="tx1"/>
              </a:solidFill>
              <a:latin typeface="Calibri" panose="020F0502020204030204" pitchFamily="34" charset="0"/>
              <a:ea typeface="Calibri" panose="020F0502020204030204" pitchFamily="34" charset="0"/>
              <a:cs typeface="Calibri" panose="020F0502020204030204" pitchFamily="34" charset="0"/>
            </a:rPr>
            <a:t> dan </a:t>
          </a:r>
          <a:r>
            <a:rPr lang="en-US" sz="1600" dirty="0" err="1">
              <a:solidFill>
                <a:schemeClr val="tx1"/>
              </a:solidFill>
              <a:latin typeface="Calibri" panose="020F0502020204030204" pitchFamily="34" charset="0"/>
              <a:ea typeface="Calibri" panose="020F0502020204030204" pitchFamily="34" charset="0"/>
              <a:cs typeface="Calibri" panose="020F0502020204030204" pitchFamily="34" charset="0"/>
            </a:rPr>
            <a:t>mortalitas</a:t>
          </a:r>
          <a:endParaRPr lang="en-ID"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9957DBB-CBF4-4EBD-88FF-EC5E90CF7996}" type="parTrans" cxnId="{71CF2886-29C0-49FF-8FD0-D09159C40028}">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CBD72905-735C-47DC-A911-FA742E568BDB}" type="sibTrans" cxnId="{71CF2886-29C0-49FF-8FD0-D09159C40028}">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EA5FF11-9E6D-4E27-9178-C3DE0C77A468}">
      <dgm:prSet phldrT="[Text]" custT="1"/>
      <dgm:spPr/>
      <dgm:t>
        <a:bodyPr/>
        <a:lstStyle/>
        <a:p>
          <a:r>
            <a:rPr lang="en-US"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VOL 3</a:t>
          </a:r>
          <a:endParaRPr lang="en-ID"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94315E6F-41AC-4CC9-B68F-4C3192E3C51A}" type="parTrans" cxnId="{E953CD59-F414-44EE-BC76-5898FC977AFA}">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90A5897-76D4-4232-8460-9FCFFF69D842}" type="sibTrans" cxnId="{E953CD59-F414-44EE-BC76-5898FC977AFA}">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393FEF0-B14A-4511-A161-B73B25B668B6}">
      <dgm:prSet phldrT="[Text]" custT="1"/>
      <dgm:spPr/>
      <dgm:t>
        <a:bodyPr/>
        <a:lstStyle/>
        <a:p>
          <a:r>
            <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rPr>
            <a:t>I</a:t>
          </a:r>
          <a:r>
            <a:rPr lang="id-ID" sz="1800" dirty="0" err="1">
              <a:solidFill>
                <a:schemeClr val="tx1"/>
              </a:solidFill>
              <a:latin typeface="Calibri" panose="020F0502020204030204" pitchFamily="34" charset="0"/>
              <a:ea typeface="Calibri" panose="020F0502020204030204" pitchFamily="34" charset="0"/>
              <a:cs typeface="Calibri" panose="020F0502020204030204" pitchFamily="34" charset="0"/>
            </a:rPr>
            <a:t>ndeks</a:t>
          </a:r>
          <a:r>
            <a:rPr lang="id-ID" sz="1800" dirty="0">
              <a:solidFill>
                <a:schemeClr val="tx1"/>
              </a:solidFill>
              <a:latin typeface="Calibri" panose="020F0502020204030204" pitchFamily="34" charset="0"/>
              <a:ea typeface="Calibri" panose="020F0502020204030204" pitchFamily="34" charset="0"/>
              <a:cs typeface="Calibri" panose="020F0502020204030204" pitchFamily="34" charset="0"/>
            </a:rPr>
            <a:t> Penyakit Berdasarkan Abjad Dan Sifat Cedera</a:t>
          </a:r>
          <a:endParaRPr lang="en-ID"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F0286EC-F127-41E0-81C1-050131A13755}" type="parTrans" cxnId="{22F45FA7-B996-4236-AC24-8857CC3C2F5D}">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CD1EA1DD-3B90-418A-9E77-5B5FD5A0A61C}" type="sibTrans" cxnId="{22F45FA7-B996-4236-AC24-8857CC3C2F5D}">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F101B9BC-67B3-456E-825C-A2133D67C803}">
      <dgm:prSet phldrT="[Text]"/>
      <dgm:spPr/>
      <dgm:t>
        <a:bodyPr/>
        <a:lstStyle/>
        <a:p>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Definisi</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tengang</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penyebab</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kematian</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serta</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peraturan</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mengenai</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tx1"/>
              </a:solidFill>
              <a:latin typeface="Calibri" panose="020F0502020204030204" pitchFamily="34" charset="0"/>
              <a:ea typeface="Calibri" panose="020F0502020204030204" pitchFamily="34" charset="0"/>
              <a:cs typeface="Calibri" panose="020F0502020204030204" pitchFamily="34" charset="0"/>
            </a:rPr>
            <a:t>nomenklatur</a:t>
          </a:r>
          <a:endParaRPr lang="en-ID"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CC77F7C-AFD8-4987-9A2C-D1F9C53FE0E7}" type="parTrans" cxnId="{B4AF8938-F760-47D7-8CA4-13A759AA87D6}">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2D415C09-A037-43E1-8864-11599CB0E965}" type="sibTrans" cxnId="{B4AF8938-F760-47D7-8CA4-13A759AA87D6}">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AFE5B661-2A70-49CC-BED8-9276C9630513}">
      <dgm:prSet phldrT="[Text]" custT="1"/>
      <dgm:spPr/>
      <dgm:t>
        <a:bodyPr/>
        <a:lstStyle/>
        <a:p>
          <a:r>
            <a:rPr lang="id-ID" sz="1800" dirty="0">
              <a:solidFill>
                <a:schemeClr val="tx1"/>
              </a:solidFill>
              <a:latin typeface="Calibri" panose="020F0502020204030204" pitchFamily="34" charset="0"/>
              <a:ea typeface="Calibri" panose="020F0502020204030204" pitchFamily="34" charset="0"/>
              <a:cs typeface="Calibri" panose="020F0502020204030204" pitchFamily="34" charset="0"/>
            </a:rPr>
            <a:t>Penyebab Eksternal Cedera</a:t>
          </a:r>
          <a:endParaRPr lang="en-ID"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6216DE8-C0C2-496F-A39D-6D6E37499908}" type="parTrans" cxnId="{E1A8F81F-542C-4AF1-B7D9-55A144478C16}">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9422F7C2-B94F-4FF4-895F-9CAF23E3288E}" type="sibTrans" cxnId="{E1A8F81F-542C-4AF1-B7D9-55A144478C16}">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C711DDF-8C84-456B-B6D2-8D4E2F39D980}">
      <dgm:prSet phldrT="[Text]" custT="1"/>
      <dgm:spPr/>
      <dgm:t>
        <a:bodyPr/>
        <a:lstStyle/>
        <a:p>
          <a:r>
            <a:rPr lang="id-ID" sz="1800" dirty="0">
              <a:solidFill>
                <a:schemeClr val="tx1"/>
              </a:solidFill>
              <a:latin typeface="Calibri" panose="020F0502020204030204" pitchFamily="34" charset="0"/>
              <a:ea typeface="Calibri" panose="020F0502020204030204" pitchFamily="34" charset="0"/>
              <a:cs typeface="Calibri" panose="020F0502020204030204" pitchFamily="34" charset="0"/>
            </a:rPr>
            <a:t>Tabel Obat Dan Bahan Kimia</a:t>
          </a:r>
          <a:endParaRPr lang="en-ID"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13554A2-11E6-4A53-9BCF-66CA314C0EB7}" type="parTrans" cxnId="{2ECD8576-F7B4-41EC-A576-88756DA1A7AF}">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DC387D30-12D3-40AE-908E-256A2263E4CB}" type="sibTrans" cxnId="{2ECD8576-F7B4-41EC-A576-88756DA1A7AF}">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572822C-7ADE-4EBE-B71E-45052E810786}">
      <dgm:prSet phldrT="[Text]" custT="1"/>
      <dgm:spPr/>
      <dgm:t>
        <a:bodyPr/>
        <a:lstStyle/>
        <a:p>
          <a:r>
            <a:rPr lang="en-US"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VOL 1</a:t>
          </a:r>
          <a:endParaRPr lang="en-ID" sz="48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7B88A7BD-E156-4A75-9805-BF7A207DCD23}" type="sibTrans" cxnId="{25A3EE0F-9321-42B3-B314-81991DB45361}">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4E97F9AD-7791-45A1-91EB-5001D051C852}" type="parTrans" cxnId="{25A3EE0F-9321-42B3-B314-81991DB45361}">
      <dgm:prSet/>
      <dgm:spPr/>
      <dgm:t>
        <a:bodyPr/>
        <a:lstStyle/>
        <a:p>
          <a:endParaRPr lang="en-ID">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E5C0A09B-B6EC-4A22-A1E9-58762B8F482D}" type="pres">
      <dgm:prSet presAssocID="{FECC5A2A-B0B5-4590-AC87-2B237F2D85E8}" presName="theList" presStyleCnt="0">
        <dgm:presLayoutVars>
          <dgm:dir/>
          <dgm:animLvl val="lvl"/>
          <dgm:resizeHandles val="exact"/>
        </dgm:presLayoutVars>
      </dgm:prSet>
      <dgm:spPr/>
    </dgm:pt>
    <dgm:pt modelId="{8D21C45A-7C5B-41B9-B4EF-2F1E8BAD28D5}" type="pres">
      <dgm:prSet presAssocID="{4572822C-7ADE-4EBE-B71E-45052E810786}" presName="compNode" presStyleCnt="0"/>
      <dgm:spPr/>
    </dgm:pt>
    <dgm:pt modelId="{F89254C1-CFFB-4780-BE34-49DF445DAA13}" type="pres">
      <dgm:prSet presAssocID="{4572822C-7ADE-4EBE-B71E-45052E810786}" presName="aNode" presStyleLbl="bgShp" presStyleIdx="0" presStyleCnt="3" custLinFactNeighborY="625"/>
      <dgm:spPr/>
    </dgm:pt>
    <dgm:pt modelId="{9E260881-7594-45C4-BF4D-3C7729B74840}" type="pres">
      <dgm:prSet presAssocID="{4572822C-7ADE-4EBE-B71E-45052E810786}" presName="textNode" presStyleLbl="bgShp" presStyleIdx="0" presStyleCnt="3"/>
      <dgm:spPr/>
    </dgm:pt>
    <dgm:pt modelId="{CCA38E08-6729-4DD4-9741-955676EE4DF7}" type="pres">
      <dgm:prSet presAssocID="{4572822C-7ADE-4EBE-B71E-45052E810786}" presName="compChildNode" presStyleCnt="0"/>
      <dgm:spPr/>
    </dgm:pt>
    <dgm:pt modelId="{951D3A19-68E5-4BC7-8715-5E58CC0B745C}" type="pres">
      <dgm:prSet presAssocID="{4572822C-7ADE-4EBE-B71E-45052E810786}" presName="theInnerList" presStyleCnt="0"/>
      <dgm:spPr/>
    </dgm:pt>
    <dgm:pt modelId="{1EF69AAC-260F-4A12-8845-5F548E19A801}" type="pres">
      <dgm:prSet presAssocID="{DA727418-07A9-4D76-9B57-582F8F97B4B8}" presName="childNode" presStyleLbl="node1" presStyleIdx="0" presStyleCnt="8">
        <dgm:presLayoutVars>
          <dgm:bulletEnabled val="1"/>
        </dgm:presLayoutVars>
      </dgm:prSet>
      <dgm:spPr/>
    </dgm:pt>
    <dgm:pt modelId="{3F32637E-EE76-4BE9-AE75-A925FDD80EA8}" type="pres">
      <dgm:prSet presAssocID="{DA727418-07A9-4D76-9B57-582F8F97B4B8}" presName="aSpace2" presStyleCnt="0"/>
      <dgm:spPr/>
    </dgm:pt>
    <dgm:pt modelId="{8E654807-7656-4E3F-8E79-1B339417C756}" type="pres">
      <dgm:prSet presAssocID="{A088573B-A688-4773-BAB2-20847C418DAA}" presName="childNode" presStyleLbl="node1" presStyleIdx="1" presStyleCnt="8">
        <dgm:presLayoutVars>
          <dgm:bulletEnabled val="1"/>
        </dgm:presLayoutVars>
      </dgm:prSet>
      <dgm:spPr/>
    </dgm:pt>
    <dgm:pt modelId="{EC8728B2-E793-49DD-83B3-23D2B1D42489}" type="pres">
      <dgm:prSet presAssocID="{4572822C-7ADE-4EBE-B71E-45052E810786}" presName="aSpace" presStyleCnt="0"/>
      <dgm:spPr/>
    </dgm:pt>
    <dgm:pt modelId="{11F3CD18-CDC1-4E4A-8133-8E6F4FC59D6E}" type="pres">
      <dgm:prSet presAssocID="{7BA743E9-D157-40B0-9DF3-BF60FAE21548}" presName="compNode" presStyleCnt="0"/>
      <dgm:spPr/>
    </dgm:pt>
    <dgm:pt modelId="{35929746-E1A2-4503-94B6-B76D7F986860}" type="pres">
      <dgm:prSet presAssocID="{7BA743E9-D157-40B0-9DF3-BF60FAE21548}" presName="aNode" presStyleLbl="bgShp" presStyleIdx="1" presStyleCnt="3"/>
      <dgm:spPr/>
    </dgm:pt>
    <dgm:pt modelId="{E673C929-5595-44C4-9876-69FE9BEF6942}" type="pres">
      <dgm:prSet presAssocID="{7BA743E9-D157-40B0-9DF3-BF60FAE21548}" presName="textNode" presStyleLbl="bgShp" presStyleIdx="1" presStyleCnt="3"/>
      <dgm:spPr/>
    </dgm:pt>
    <dgm:pt modelId="{0401336F-C500-4FBB-AAFC-33835F2759B1}" type="pres">
      <dgm:prSet presAssocID="{7BA743E9-D157-40B0-9DF3-BF60FAE21548}" presName="compChildNode" presStyleCnt="0"/>
      <dgm:spPr/>
    </dgm:pt>
    <dgm:pt modelId="{773EC89A-A4D5-4C90-B3C6-C92C46496441}" type="pres">
      <dgm:prSet presAssocID="{7BA743E9-D157-40B0-9DF3-BF60FAE21548}" presName="theInnerList" presStyleCnt="0"/>
      <dgm:spPr/>
    </dgm:pt>
    <dgm:pt modelId="{73437D3F-4674-40A3-BD0E-E99946CFD7E6}" type="pres">
      <dgm:prSet presAssocID="{5070F6A6-DA80-4FF1-A940-E7D96725AC2F}" presName="childNode" presStyleLbl="node1" presStyleIdx="2" presStyleCnt="8">
        <dgm:presLayoutVars>
          <dgm:bulletEnabled val="1"/>
        </dgm:presLayoutVars>
      </dgm:prSet>
      <dgm:spPr/>
    </dgm:pt>
    <dgm:pt modelId="{E7C61895-6C11-4BDB-8AE8-0554C58ED224}" type="pres">
      <dgm:prSet presAssocID="{5070F6A6-DA80-4FF1-A940-E7D96725AC2F}" presName="aSpace2" presStyleCnt="0"/>
      <dgm:spPr/>
    </dgm:pt>
    <dgm:pt modelId="{89F7A52D-740A-4C37-926C-98020B5ACDE4}" type="pres">
      <dgm:prSet presAssocID="{157BF2F5-7296-4CE6-A6B7-0EA50FD86A37}" presName="childNode" presStyleLbl="node1" presStyleIdx="3" presStyleCnt="8" custScaleY="144266">
        <dgm:presLayoutVars>
          <dgm:bulletEnabled val="1"/>
        </dgm:presLayoutVars>
      </dgm:prSet>
      <dgm:spPr/>
    </dgm:pt>
    <dgm:pt modelId="{4D3B660D-FB59-4ADA-9E6E-116984406ACD}" type="pres">
      <dgm:prSet presAssocID="{157BF2F5-7296-4CE6-A6B7-0EA50FD86A37}" presName="aSpace2" presStyleCnt="0"/>
      <dgm:spPr/>
    </dgm:pt>
    <dgm:pt modelId="{C63AE722-8C93-48E7-BAD9-042FBF4B4720}" type="pres">
      <dgm:prSet presAssocID="{F101B9BC-67B3-456E-825C-A2133D67C803}" presName="childNode" presStyleLbl="node1" presStyleIdx="4" presStyleCnt="8" custScaleY="141119">
        <dgm:presLayoutVars>
          <dgm:bulletEnabled val="1"/>
        </dgm:presLayoutVars>
      </dgm:prSet>
      <dgm:spPr/>
    </dgm:pt>
    <dgm:pt modelId="{5383F0D3-780B-42E7-9D16-1829D5F527C2}" type="pres">
      <dgm:prSet presAssocID="{7BA743E9-D157-40B0-9DF3-BF60FAE21548}" presName="aSpace" presStyleCnt="0"/>
      <dgm:spPr/>
    </dgm:pt>
    <dgm:pt modelId="{AFE4BDCF-E343-40B1-B183-9DF3751B3FD9}" type="pres">
      <dgm:prSet presAssocID="{AEA5FF11-9E6D-4E27-9178-C3DE0C77A468}" presName="compNode" presStyleCnt="0"/>
      <dgm:spPr/>
    </dgm:pt>
    <dgm:pt modelId="{D15DBD4B-4F77-4805-ADED-8DA67753A425}" type="pres">
      <dgm:prSet presAssocID="{AEA5FF11-9E6D-4E27-9178-C3DE0C77A468}" presName="aNode" presStyleLbl="bgShp" presStyleIdx="2" presStyleCnt="3"/>
      <dgm:spPr/>
    </dgm:pt>
    <dgm:pt modelId="{2B95B69A-91E3-4A9D-8347-7FDEC4C7E4CA}" type="pres">
      <dgm:prSet presAssocID="{AEA5FF11-9E6D-4E27-9178-C3DE0C77A468}" presName="textNode" presStyleLbl="bgShp" presStyleIdx="2" presStyleCnt="3"/>
      <dgm:spPr/>
    </dgm:pt>
    <dgm:pt modelId="{AFC30C11-7E8E-4E31-9A0E-7DF67135B249}" type="pres">
      <dgm:prSet presAssocID="{AEA5FF11-9E6D-4E27-9178-C3DE0C77A468}" presName="compChildNode" presStyleCnt="0"/>
      <dgm:spPr/>
    </dgm:pt>
    <dgm:pt modelId="{7CD02271-ADAA-4770-87CD-8DE4B00AB023}" type="pres">
      <dgm:prSet presAssocID="{AEA5FF11-9E6D-4E27-9178-C3DE0C77A468}" presName="theInnerList" presStyleCnt="0"/>
      <dgm:spPr/>
    </dgm:pt>
    <dgm:pt modelId="{13BBA96C-0E59-436C-A475-8E2E1ECAC4F2}" type="pres">
      <dgm:prSet presAssocID="{0393FEF0-B14A-4511-A161-B73B25B668B6}" presName="childNode" presStyleLbl="node1" presStyleIdx="5" presStyleCnt="8">
        <dgm:presLayoutVars>
          <dgm:bulletEnabled val="1"/>
        </dgm:presLayoutVars>
      </dgm:prSet>
      <dgm:spPr/>
    </dgm:pt>
    <dgm:pt modelId="{1F8FF5BE-2BF7-4F4F-9D60-882A5C8049F5}" type="pres">
      <dgm:prSet presAssocID="{0393FEF0-B14A-4511-A161-B73B25B668B6}" presName="aSpace2" presStyleCnt="0"/>
      <dgm:spPr/>
    </dgm:pt>
    <dgm:pt modelId="{D5B4AE0E-EE6E-449D-98DB-A13B62AD032E}" type="pres">
      <dgm:prSet presAssocID="{AFE5B661-2A70-49CC-BED8-9276C9630513}" presName="childNode" presStyleLbl="node1" presStyleIdx="6" presStyleCnt="8">
        <dgm:presLayoutVars>
          <dgm:bulletEnabled val="1"/>
        </dgm:presLayoutVars>
      </dgm:prSet>
      <dgm:spPr/>
    </dgm:pt>
    <dgm:pt modelId="{86EA4C37-E204-4335-98A1-2D32660C6812}" type="pres">
      <dgm:prSet presAssocID="{AFE5B661-2A70-49CC-BED8-9276C9630513}" presName="aSpace2" presStyleCnt="0"/>
      <dgm:spPr/>
    </dgm:pt>
    <dgm:pt modelId="{1E53CC60-7BE8-4E04-A52E-011F6DD55666}" type="pres">
      <dgm:prSet presAssocID="{BC711DDF-8C84-456B-B6D2-8D4E2F39D980}" presName="childNode" presStyleLbl="node1" presStyleIdx="7" presStyleCnt="8">
        <dgm:presLayoutVars>
          <dgm:bulletEnabled val="1"/>
        </dgm:presLayoutVars>
      </dgm:prSet>
      <dgm:spPr/>
    </dgm:pt>
  </dgm:ptLst>
  <dgm:cxnLst>
    <dgm:cxn modelId="{548ACE01-FB6E-4B56-A584-8959E9C0E0AC}" type="presOf" srcId="{AEA5FF11-9E6D-4E27-9178-C3DE0C77A468}" destId="{2B95B69A-91E3-4A9D-8347-7FDEC4C7E4CA}" srcOrd="1" destOrd="0" presId="urn:microsoft.com/office/officeart/2005/8/layout/lProcess2"/>
    <dgm:cxn modelId="{B9035A02-9961-419F-B9EF-49659EBA2FA8}" type="presOf" srcId="{5070F6A6-DA80-4FF1-A940-E7D96725AC2F}" destId="{73437D3F-4674-40A3-BD0E-E99946CFD7E6}" srcOrd="0" destOrd="0" presId="urn:microsoft.com/office/officeart/2005/8/layout/lProcess2"/>
    <dgm:cxn modelId="{B646550D-E58B-4102-9E0C-1DFC46BFC91B}" type="presOf" srcId="{AEA5FF11-9E6D-4E27-9178-C3DE0C77A468}" destId="{D15DBD4B-4F77-4805-ADED-8DA67753A425}" srcOrd="0" destOrd="0" presId="urn:microsoft.com/office/officeart/2005/8/layout/lProcess2"/>
    <dgm:cxn modelId="{25A3EE0F-9321-42B3-B314-81991DB45361}" srcId="{FECC5A2A-B0B5-4590-AC87-2B237F2D85E8}" destId="{4572822C-7ADE-4EBE-B71E-45052E810786}" srcOrd="0" destOrd="0" parTransId="{4E97F9AD-7791-45A1-91EB-5001D051C852}" sibTransId="{7B88A7BD-E156-4A75-9805-BF7A207DCD23}"/>
    <dgm:cxn modelId="{E1A8F81F-542C-4AF1-B7D9-55A144478C16}" srcId="{AEA5FF11-9E6D-4E27-9178-C3DE0C77A468}" destId="{AFE5B661-2A70-49CC-BED8-9276C9630513}" srcOrd="1" destOrd="0" parTransId="{36216DE8-C0C2-496F-A39D-6D6E37499908}" sibTransId="{9422F7C2-B94F-4FF4-895F-9CAF23E3288E}"/>
    <dgm:cxn modelId="{B4AF8938-F760-47D7-8CA4-13A759AA87D6}" srcId="{7BA743E9-D157-40B0-9DF3-BF60FAE21548}" destId="{F101B9BC-67B3-456E-825C-A2133D67C803}" srcOrd="2" destOrd="0" parTransId="{3CC77F7C-AFD8-4987-9A2C-D1F9C53FE0E7}" sibTransId="{2D415C09-A037-43E1-8864-11599CB0E965}"/>
    <dgm:cxn modelId="{6979F13F-E0AA-45FE-A7CA-DBB79F0D88D2}" type="presOf" srcId="{157BF2F5-7296-4CE6-A6B7-0EA50FD86A37}" destId="{89F7A52D-740A-4C37-926C-98020B5ACDE4}" srcOrd="0" destOrd="0" presId="urn:microsoft.com/office/officeart/2005/8/layout/lProcess2"/>
    <dgm:cxn modelId="{5A2B2A43-49E6-48EA-9753-9776127DCA04}" type="presOf" srcId="{4572822C-7ADE-4EBE-B71E-45052E810786}" destId="{F89254C1-CFFB-4780-BE34-49DF445DAA13}" srcOrd="0" destOrd="0" presId="urn:microsoft.com/office/officeart/2005/8/layout/lProcess2"/>
    <dgm:cxn modelId="{D72D4243-637F-471B-BF9E-229B04460240}" srcId="{4572822C-7ADE-4EBE-B71E-45052E810786}" destId="{DA727418-07A9-4D76-9B57-582F8F97B4B8}" srcOrd="0" destOrd="0" parTransId="{FBCD8DD5-CF1A-4D4F-8DC1-F0FF0339FEEF}" sibTransId="{24708C41-1D37-44F8-9F0B-3589AE65CC54}"/>
    <dgm:cxn modelId="{637B9D43-3EE6-427D-8489-27223FF38315}" type="presOf" srcId="{7BA743E9-D157-40B0-9DF3-BF60FAE21548}" destId="{35929746-E1A2-4503-94B6-B76D7F986860}" srcOrd="0" destOrd="0" presId="urn:microsoft.com/office/officeart/2005/8/layout/lProcess2"/>
    <dgm:cxn modelId="{5AE06A65-3A56-417F-8FAB-C10F13AC34E8}" type="presOf" srcId="{0393FEF0-B14A-4511-A161-B73B25B668B6}" destId="{13BBA96C-0E59-436C-A475-8E2E1ECAC4F2}" srcOrd="0" destOrd="0" presId="urn:microsoft.com/office/officeart/2005/8/layout/lProcess2"/>
    <dgm:cxn modelId="{32325768-6B3A-4EDE-9409-43894BE819CB}" type="presOf" srcId="{F101B9BC-67B3-456E-825C-A2133D67C803}" destId="{C63AE722-8C93-48E7-BAD9-042FBF4B4720}" srcOrd="0" destOrd="0" presId="urn:microsoft.com/office/officeart/2005/8/layout/lProcess2"/>
    <dgm:cxn modelId="{D233A473-EBCE-4EB0-8C72-2B422AE946A5}" type="presOf" srcId="{FECC5A2A-B0B5-4590-AC87-2B237F2D85E8}" destId="{E5C0A09B-B6EC-4A22-A1E9-58762B8F482D}" srcOrd="0" destOrd="0" presId="urn:microsoft.com/office/officeart/2005/8/layout/lProcess2"/>
    <dgm:cxn modelId="{2ECD8576-F7B4-41EC-A576-88756DA1A7AF}" srcId="{AEA5FF11-9E6D-4E27-9178-C3DE0C77A468}" destId="{BC711DDF-8C84-456B-B6D2-8D4E2F39D980}" srcOrd="2" destOrd="0" parTransId="{413554A2-11E6-4A53-9BCF-66CA314C0EB7}" sibTransId="{DC387D30-12D3-40AE-908E-256A2263E4CB}"/>
    <dgm:cxn modelId="{E953CD59-F414-44EE-BC76-5898FC977AFA}" srcId="{FECC5A2A-B0B5-4590-AC87-2B237F2D85E8}" destId="{AEA5FF11-9E6D-4E27-9178-C3DE0C77A468}" srcOrd="2" destOrd="0" parTransId="{94315E6F-41AC-4CC9-B68F-4C3192E3C51A}" sibTransId="{090A5897-76D4-4232-8460-9FCFFF69D842}"/>
    <dgm:cxn modelId="{4BDF8085-DCBE-4114-9474-AD6E5BC9D8F2}" type="presOf" srcId="{7BA743E9-D157-40B0-9DF3-BF60FAE21548}" destId="{E673C929-5595-44C4-9876-69FE9BEF6942}" srcOrd="1" destOrd="0" presId="urn:microsoft.com/office/officeart/2005/8/layout/lProcess2"/>
    <dgm:cxn modelId="{71CF2886-29C0-49FF-8FD0-D09159C40028}" srcId="{7BA743E9-D157-40B0-9DF3-BF60FAE21548}" destId="{157BF2F5-7296-4CE6-A6B7-0EA50FD86A37}" srcOrd="1" destOrd="0" parTransId="{79957DBB-CBF4-4EBD-88FF-EC5E90CF7996}" sibTransId="{CBD72905-735C-47DC-A911-FA742E568BDB}"/>
    <dgm:cxn modelId="{EF35CF86-90FE-40BC-BAEB-6A07F0B35F65}" type="presOf" srcId="{BC711DDF-8C84-456B-B6D2-8D4E2F39D980}" destId="{1E53CC60-7BE8-4E04-A52E-011F6DD55666}" srcOrd="0" destOrd="0" presId="urn:microsoft.com/office/officeart/2005/8/layout/lProcess2"/>
    <dgm:cxn modelId="{AF26AB8B-A200-4158-A97C-90616C24F2FC}" type="presOf" srcId="{A088573B-A688-4773-BAB2-20847C418DAA}" destId="{8E654807-7656-4E3F-8E79-1B339417C756}" srcOrd="0" destOrd="0" presId="urn:microsoft.com/office/officeart/2005/8/layout/lProcess2"/>
    <dgm:cxn modelId="{659047A2-001D-4044-9A95-611076CE3200}" srcId="{7BA743E9-D157-40B0-9DF3-BF60FAE21548}" destId="{5070F6A6-DA80-4FF1-A940-E7D96725AC2F}" srcOrd="0" destOrd="0" parTransId="{41787AA2-99DC-4170-AF43-6DE507DBC7DC}" sibTransId="{FDB24145-A411-497D-A2E5-67B0E2F2B017}"/>
    <dgm:cxn modelId="{22F45FA7-B996-4236-AC24-8857CC3C2F5D}" srcId="{AEA5FF11-9E6D-4E27-9178-C3DE0C77A468}" destId="{0393FEF0-B14A-4511-A161-B73B25B668B6}" srcOrd="0" destOrd="0" parTransId="{2F0286EC-F127-41E0-81C1-050131A13755}" sibTransId="{CD1EA1DD-3B90-418A-9E77-5B5FD5A0A61C}"/>
    <dgm:cxn modelId="{455463AA-2266-4890-91C8-DB12694874F9}" srcId="{FECC5A2A-B0B5-4590-AC87-2B237F2D85E8}" destId="{7BA743E9-D157-40B0-9DF3-BF60FAE21548}" srcOrd="1" destOrd="0" parTransId="{DA9B665D-7EBC-4AD5-AFBA-069460416FD4}" sibTransId="{8CD4315C-E48F-43DE-8255-BC2FFD6BA0EC}"/>
    <dgm:cxn modelId="{2669EAB0-5C0C-4A71-A294-87559522F2AF}" type="presOf" srcId="{AFE5B661-2A70-49CC-BED8-9276C9630513}" destId="{D5B4AE0E-EE6E-449D-98DB-A13B62AD032E}" srcOrd="0" destOrd="0" presId="urn:microsoft.com/office/officeart/2005/8/layout/lProcess2"/>
    <dgm:cxn modelId="{D656DDD1-9EA7-4758-AA7B-C287B6042570}" type="presOf" srcId="{4572822C-7ADE-4EBE-B71E-45052E810786}" destId="{9E260881-7594-45C4-BF4D-3C7729B74840}" srcOrd="1" destOrd="0" presId="urn:microsoft.com/office/officeart/2005/8/layout/lProcess2"/>
    <dgm:cxn modelId="{6FC3D2D9-C031-4FAD-8C68-D19A3495EEFE}" srcId="{4572822C-7ADE-4EBE-B71E-45052E810786}" destId="{A088573B-A688-4773-BAB2-20847C418DAA}" srcOrd="1" destOrd="0" parTransId="{E0E90C9E-631E-488E-870E-97D265C6F669}" sibTransId="{8D7A85D1-8559-4B20-894F-FC2372BD98D8}"/>
    <dgm:cxn modelId="{D712B4F2-E29E-4A6A-A45C-CACE4E804E98}" type="presOf" srcId="{DA727418-07A9-4D76-9B57-582F8F97B4B8}" destId="{1EF69AAC-260F-4A12-8845-5F548E19A801}" srcOrd="0" destOrd="0" presId="urn:microsoft.com/office/officeart/2005/8/layout/lProcess2"/>
    <dgm:cxn modelId="{4AD38419-DCA6-4617-92F7-C7AE48CF3565}" type="presParOf" srcId="{E5C0A09B-B6EC-4A22-A1E9-58762B8F482D}" destId="{8D21C45A-7C5B-41B9-B4EF-2F1E8BAD28D5}" srcOrd="0" destOrd="0" presId="urn:microsoft.com/office/officeart/2005/8/layout/lProcess2"/>
    <dgm:cxn modelId="{C4FBDFD9-DB9E-40B3-8A03-CD3EA8EDE1E8}" type="presParOf" srcId="{8D21C45A-7C5B-41B9-B4EF-2F1E8BAD28D5}" destId="{F89254C1-CFFB-4780-BE34-49DF445DAA13}" srcOrd="0" destOrd="0" presId="urn:microsoft.com/office/officeart/2005/8/layout/lProcess2"/>
    <dgm:cxn modelId="{4E015A2B-CCAE-4AF2-A944-3039383DCD00}" type="presParOf" srcId="{8D21C45A-7C5B-41B9-B4EF-2F1E8BAD28D5}" destId="{9E260881-7594-45C4-BF4D-3C7729B74840}" srcOrd="1" destOrd="0" presId="urn:microsoft.com/office/officeart/2005/8/layout/lProcess2"/>
    <dgm:cxn modelId="{435254A3-E4F1-4066-AAB6-8EAAC86F2871}" type="presParOf" srcId="{8D21C45A-7C5B-41B9-B4EF-2F1E8BAD28D5}" destId="{CCA38E08-6729-4DD4-9741-955676EE4DF7}" srcOrd="2" destOrd="0" presId="urn:microsoft.com/office/officeart/2005/8/layout/lProcess2"/>
    <dgm:cxn modelId="{D119346C-0161-454D-B35D-15D1582210C2}" type="presParOf" srcId="{CCA38E08-6729-4DD4-9741-955676EE4DF7}" destId="{951D3A19-68E5-4BC7-8715-5E58CC0B745C}" srcOrd="0" destOrd="0" presId="urn:microsoft.com/office/officeart/2005/8/layout/lProcess2"/>
    <dgm:cxn modelId="{098A1C03-2BE2-49F5-ABCD-B2E5D44F7607}" type="presParOf" srcId="{951D3A19-68E5-4BC7-8715-5E58CC0B745C}" destId="{1EF69AAC-260F-4A12-8845-5F548E19A801}" srcOrd="0" destOrd="0" presId="urn:microsoft.com/office/officeart/2005/8/layout/lProcess2"/>
    <dgm:cxn modelId="{12341FDA-B72A-4DA7-B77C-E49B0345D2D6}" type="presParOf" srcId="{951D3A19-68E5-4BC7-8715-5E58CC0B745C}" destId="{3F32637E-EE76-4BE9-AE75-A925FDD80EA8}" srcOrd="1" destOrd="0" presId="urn:microsoft.com/office/officeart/2005/8/layout/lProcess2"/>
    <dgm:cxn modelId="{7A658274-CDD5-47B9-B575-8BFA32D36B8F}" type="presParOf" srcId="{951D3A19-68E5-4BC7-8715-5E58CC0B745C}" destId="{8E654807-7656-4E3F-8E79-1B339417C756}" srcOrd="2" destOrd="0" presId="urn:microsoft.com/office/officeart/2005/8/layout/lProcess2"/>
    <dgm:cxn modelId="{EC07FF13-782D-46AE-A820-5B887F001D9B}" type="presParOf" srcId="{E5C0A09B-B6EC-4A22-A1E9-58762B8F482D}" destId="{EC8728B2-E793-49DD-83B3-23D2B1D42489}" srcOrd="1" destOrd="0" presId="urn:microsoft.com/office/officeart/2005/8/layout/lProcess2"/>
    <dgm:cxn modelId="{5F5661A1-F1A4-4866-9C81-6A15245766E4}" type="presParOf" srcId="{E5C0A09B-B6EC-4A22-A1E9-58762B8F482D}" destId="{11F3CD18-CDC1-4E4A-8133-8E6F4FC59D6E}" srcOrd="2" destOrd="0" presId="urn:microsoft.com/office/officeart/2005/8/layout/lProcess2"/>
    <dgm:cxn modelId="{4FA58A2C-51E5-4B62-B494-18B384F94808}" type="presParOf" srcId="{11F3CD18-CDC1-4E4A-8133-8E6F4FC59D6E}" destId="{35929746-E1A2-4503-94B6-B76D7F986860}" srcOrd="0" destOrd="0" presId="urn:microsoft.com/office/officeart/2005/8/layout/lProcess2"/>
    <dgm:cxn modelId="{71953005-250D-4ADE-AC6E-F1BDA9C519C1}" type="presParOf" srcId="{11F3CD18-CDC1-4E4A-8133-8E6F4FC59D6E}" destId="{E673C929-5595-44C4-9876-69FE9BEF6942}" srcOrd="1" destOrd="0" presId="urn:microsoft.com/office/officeart/2005/8/layout/lProcess2"/>
    <dgm:cxn modelId="{22363D36-34D6-446E-ABF1-BC73D38EAE3A}" type="presParOf" srcId="{11F3CD18-CDC1-4E4A-8133-8E6F4FC59D6E}" destId="{0401336F-C500-4FBB-AAFC-33835F2759B1}" srcOrd="2" destOrd="0" presId="urn:microsoft.com/office/officeart/2005/8/layout/lProcess2"/>
    <dgm:cxn modelId="{64557C3E-7761-4404-8DBE-FBEBCFBA00A8}" type="presParOf" srcId="{0401336F-C500-4FBB-AAFC-33835F2759B1}" destId="{773EC89A-A4D5-4C90-B3C6-C92C46496441}" srcOrd="0" destOrd="0" presId="urn:microsoft.com/office/officeart/2005/8/layout/lProcess2"/>
    <dgm:cxn modelId="{51581BCB-694B-490B-8AC0-462CE595033A}" type="presParOf" srcId="{773EC89A-A4D5-4C90-B3C6-C92C46496441}" destId="{73437D3F-4674-40A3-BD0E-E99946CFD7E6}" srcOrd="0" destOrd="0" presId="urn:microsoft.com/office/officeart/2005/8/layout/lProcess2"/>
    <dgm:cxn modelId="{700F8331-5D3C-446C-924A-E5BF9B4666D5}" type="presParOf" srcId="{773EC89A-A4D5-4C90-B3C6-C92C46496441}" destId="{E7C61895-6C11-4BDB-8AE8-0554C58ED224}" srcOrd="1" destOrd="0" presId="urn:microsoft.com/office/officeart/2005/8/layout/lProcess2"/>
    <dgm:cxn modelId="{22D71654-DC69-4EC0-9CBE-CF9EB097DA26}" type="presParOf" srcId="{773EC89A-A4D5-4C90-B3C6-C92C46496441}" destId="{89F7A52D-740A-4C37-926C-98020B5ACDE4}" srcOrd="2" destOrd="0" presId="urn:microsoft.com/office/officeart/2005/8/layout/lProcess2"/>
    <dgm:cxn modelId="{EB357FC2-4792-4A0D-B062-97AE3E820977}" type="presParOf" srcId="{773EC89A-A4D5-4C90-B3C6-C92C46496441}" destId="{4D3B660D-FB59-4ADA-9E6E-116984406ACD}" srcOrd="3" destOrd="0" presId="urn:microsoft.com/office/officeart/2005/8/layout/lProcess2"/>
    <dgm:cxn modelId="{BDA9B7E4-6163-4F3B-AA01-63CFDFAF65C6}" type="presParOf" srcId="{773EC89A-A4D5-4C90-B3C6-C92C46496441}" destId="{C63AE722-8C93-48E7-BAD9-042FBF4B4720}" srcOrd="4" destOrd="0" presId="urn:microsoft.com/office/officeart/2005/8/layout/lProcess2"/>
    <dgm:cxn modelId="{3D5687C6-63FA-4D3B-BF76-7465AE7056B3}" type="presParOf" srcId="{E5C0A09B-B6EC-4A22-A1E9-58762B8F482D}" destId="{5383F0D3-780B-42E7-9D16-1829D5F527C2}" srcOrd="3" destOrd="0" presId="urn:microsoft.com/office/officeart/2005/8/layout/lProcess2"/>
    <dgm:cxn modelId="{676F2314-B1E0-4C8B-9F0D-174A6CB9B2D8}" type="presParOf" srcId="{E5C0A09B-B6EC-4A22-A1E9-58762B8F482D}" destId="{AFE4BDCF-E343-40B1-B183-9DF3751B3FD9}" srcOrd="4" destOrd="0" presId="urn:microsoft.com/office/officeart/2005/8/layout/lProcess2"/>
    <dgm:cxn modelId="{C18B7E5E-2F4C-41DB-B4B4-C5D221AC7EAF}" type="presParOf" srcId="{AFE4BDCF-E343-40B1-B183-9DF3751B3FD9}" destId="{D15DBD4B-4F77-4805-ADED-8DA67753A425}" srcOrd="0" destOrd="0" presId="urn:microsoft.com/office/officeart/2005/8/layout/lProcess2"/>
    <dgm:cxn modelId="{B86AC028-36E9-426F-81D1-E74B1FA2BB97}" type="presParOf" srcId="{AFE4BDCF-E343-40B1-B183-9DF3751B3FD9}" destId="{2B95B69A-91E3-4A9D-8347-7FDEC4C7E4CA}" srcOrd="1" destOrd="0" presId="urn:microsoft.com/office/officeart/2005/8/layout/lProcess2"/>
    <dgm:cxn modelId="{A9B45BB5-037E-4894-B51B-89C2A8C9F0D7}" type="presParOf" srcId="{AFE4BDCF-E343-40B1-B183-9DF3751B3FD9}" destId="{AFC30C11-7E8E-4E31-9A0E-7DF67135B249}" srcOrd="2" destOrd="0" presId="urn:microsoft.com/office/officeart/2005/8/layout/lProcess2"/>
    <dgm:cxn modelId="{CB41C45A-4041-4CB7-9992-3BFBC188A99D}" type="presParOf" srcId="{AFC30C11-7E8E-4E31-9A0E-7DF67135B249}" destId="{7CD02271-ADAA-4770-87CD-8DE4B00AB023}" srcOrd="0" destOrd="0" presId="urn:microsoft.com/office/officeart/2005/8/layout/lProcess2"/>
    <dgm:cxn modelId="{A465A449-0856-4A33-A16D-28B4F6B3B95B}" type="presParOf" srcId="{7CD02271-ADAA-4770-87CD-8DE4B00AB023}" destId="{13BBA96C-0E59-436C-A475-8E2E1ECAC4F2}" srcOrd="0" destOrd="0" presId="urn:microsoft.com/office/officeart/2005/8/layout/lProcess2"/>
    <dgm:cxn modelId="{5DF0CF81-1D21-46F2-A564-817AFFB3C897}" type="presParOf" srcId="{7CD02271-ADAA-4770-87CD-8DE4B00AB023}" destId="{1F8FF5BE-2BF7-4F4F-9D60-882A5C8049F5}" srcOrd="1" destOrd="0" presId="urn:microsoft.com/office/officeart/2005/8/layout/lProcess2"/>
    <dgm:cxn modelId="{95F34C72-E01E-40C4-ADA2-4F18EFA13940}" type="presParOf" srcId="{7CD02271-ADAA-4770-87CD-8DE4B00AB023}" destId="{D5B4AE0E-EE6E-449D-98DB-A13B62AD032E}" srcOrd="2" destOrd="0" presId="urn:microsoft.com/office/officeart/2005/8/layout/lProcess2"/>
    <dgm:cxn modelId="{0A712DD8-781F-41AB-8E19-649E1B2A1FB4}" type="presParOf" srcId="{7CD02271-ADAA-4770-87CD-8DE4B00AB023}" destId="{86EA4C37-E204-4335-98A1-2D32660C6812}" srcOrd="3" destOrd="0" presId="urn:microsoft.com/office/officeart/2005/8/layout/lProcess2"/>
    <dgm:cxn modelId="{A439663D-FC74-43D6-920D-91CE6A4E3716}" type="presParOf" srcId="{7CD02271-ADAA-4770-87CD-8DE4B00AB023}" destId="{1E53CC60-7BE8-4E04-A52E-011F6DD55666}"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DFAE5-83D5-496B-BDA2-32337564459B}">
      <dsp:nvSpPr>
        <dsp:cNvPr id="0" name=""/>
        <dsp:cNvSpPr/>
      </dsp:nvSpPr>
      <dsp:spPr>
        <a:xfrm>
          <a:off x="0" y="0"/>
          <a:ext cx="5494082" cy="5494082"/>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88769C-C594-46C8-B775-891F6856B19C}">
      <dsp:nvSpPr>
        <dsp:cNvPr id="0" name=""/>
        <dsp:cNvSpPr/>
      </dsp:nvSpPr>
      <dsp:spPr>
        <a:xfrm>
          <a:off x="2747041" y="0"/>
          <a:ext cx="7656394" cy="5494082"/>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D" sz="3200" b="1" i="0" u="none" strike="noStrike" kern="1200" baseline="0" dirty="0">
              <a:latin typeface="CenturyGothic-Bold"/>
            </a:rPr>
            <a:t>DRG (</a:t>
          </a:r>
          <a:r>
            <a:rPr lang="en-ID" sz="3200" b="1" i="1" u="none" strike="noStrike" kern="1200" baseline="0" dirty="0">
              <a:latin typeface="CenturyGothic-BoldItalic"/>
            </a:rPr>
            <a:t>Diagnosis Related Group</a:t>
          </a:r>
          <a:r>
            <a:rPr lang="en-ID" sz="3200" b="1" i="0" u="none" strike="noStrike" kern="1200" baseline="0" dirty="0">
              <a:latin typeface="CenturyGothic-Bold"/>
            </a:rPr>
            <a:t>)</a:t>
          </a:r>
          <a:endParaRPr lang="en-ID" sz="3200" kern="1200" dirty="0"/>
        </a:p>
      </dsp:txBody>
      <dsp:txXfrm>
        <a:off x="2747041" y="0"/>
        <a:ext cx="3828197" cy="1648228"/>
      </dsp:txXfrm>
    </dsp:sp>
    <dsp:sp modelId="{E2118FDA-11E7-4D82-A593-89EE60B77A0A}">
      <dsp:nvSpPr>
        <dsp:cNvPr id="0" name=""/>
        <dsp:cNvSpPr/>
      </dsp:nvSpPr>
      <dsp:spPr>
        <a:xfrm>
          <a:off x="961466" y="1648228"/>
          <a:ext cx="3571149" cy="3571149"/>
        </a:xfrm>
        <a:prstGeom prst="pie">
          <a:avLst>
            <a:gd name="adj1" fmla="val 5400000"/>
            <a:gd name="adj2" fmla="val 16200000"/>
          </a:avLst>
        </a:prstGeom>
        <a:gradFill rotWithShape="0">
          <a:gsLst>
            <a:gs pos="0">
              <a:schemeClr val="accent5">
                <a:hueOff val="3005351"/>
                <a:satOff val="-13190"/>
                <a:lumOff val="3921"/>
                <a:alphaOff val="0"/>
                <a:satMod val="103000"/>
                <a:lumMod val="102000"/>
                <a:tint val="94000"/>
              </a:schemeClr>
            </a:gs>
            <a:gs pos="50000">
              <a:schemeClr val="accent5">
                <a:hueOff val="3005351"/>
                <a:satOff val="-13190"/>
                <a:lumOff val="3921"/>
                <a:alphaOff val="0"/>
                <a:satMod val="110000"/>
                <a:lumMod val="100000"/>
                <a:shade val="100000"/>
              </a:schemeClr>
            </a:gs>
            <a:gs pos="100000">
              <a:schemeClr val="accent5">
                <a:hueOff val="3005351"/>
                <a:satOff val="-13190"/>
                <a:lumOff val="39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3D9EA81-A926-46C6-AAEE-6ADDBEA0BB34}">
      <dsp:nvSpPr>
        <dsp:cNvPr id="0" name=""/>
        <dsp:cNvSpPr/>
      </dsp:nvSpPr>
      <dsp:spPr>
        <a:xfrm>
          <a:off x="2747041" y="1648228"/>
          <a:ext cx="7656394" cy="3571149"/>
        </a:xfrm>
        <a:prstGeom prst="rect">
          <a:avLst/>
        </a:prstGeom>
        <a:solidFill>
          <a:schemeClr val="lt1">
            <a:alpha val="90000"/>
            <a:hueOff val="0"/>
            <a:satOff val="0"/>
            <a:lumOff val="0"/>
            <a:alphaOff val="0"/>
          </a:schemeClr>
        </a:solidFill>
        <a:ln w="6350" cap="flat" cmpd="sng" algn="ctr">
          <a:solidFill>
            <a:schemeClr val="accent5">
              <a:hueOff val="3005351"/>
              <a:satOff val="-13190"/>
              <a:lumOff val="392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D" sz="3200" b="1" i="0" u="none" strike="noStrike" kern="1200" baseline="0" dirty="0">
              <a:latin typeface="CenturyGothic-Bold"/>
            </a:rPr>
            <a:t>Grouper</a:t>
          </a:r>
          <a:r>
            <a:rPr lang="en-ID" sz="6500" b="1" i="0" u="none" strike="noStrike" kern="1200" baseline="0" dirty="0">
              <a:latin typeface="CenturyGothic-Bold"/>
            </a:rPr>
            <a:t> </a:t>
          </a:r>
          <a:endParaRPr lang="en-ID" sz="6500" kern="1200" dirty="0"/>
        </a:p>
      </dsp:txBody>
      <dsp:txXfrm>
        <a:off x="2747041" y="1648228"/>
        <a:ext cx="3828197" cy="1648222"/>
      </dsp:txXfrm>
    </dsp:sp>
    <dsp:sp modelId="{4E7E99CD-EADC-4992-876C-7B2949825691}">
      <dsp:nvSpPr>
        <dsp:cNvPr id="0" name=""/>
        <dsp:cNvSpPr/>
      </dsp:nvSpPr>
      <dsp:spPr>
        <a:xfrm>
          <a:off x="1922929" y="3296450"/>
          <a:ext cx="1648222" cy="1648222"/>
        </a:xfrm>
        <a:prstGeom prst="pie">
          <a:avLst>
            <a:gd name="adj1" fmla="val 5400000"/>
            <a:gd name="adj2" fmla="val 16200000"/>
          </a:avLst>
        </a:prstGeom>
        <a:gradFill rotWithShape="0">
          <a:gsLst>
            <a:gs pos="0">
              <a:schemeClr val="accent5">
                <a:hueOff val="6010703"/>
                <a:satOff val="-26380"/>
                <a:lumOff val="7843"/>
                <a:alphaOff val="0"/>
                <a:satMod val="103000"/>
                <a:lumMod val="102000"/>
                <a:tint val="94000"/>
              </a:schemeClr>
            </a:gs>
            <a:gs pos="50000">
              <a:schemeClr val="accent5">
                <a:hueOff val="6010703"/>
                <a:satOff val="-26380"/>
                <a:lumOff val="7843"/>
                <a:alphaOff val="0"/>
                <a:satMod val="110000"/>
                <a:lumMod val="100000"/>
                <a:shade val="100000"/>
              </a:schemeClr>
            </a:gs>
            <a:gs pos="100000">
              <a:schemeClr val="accent5">
                <a:hueOff val="6010703"/>
                <a:satOff val="-26380"/>
                <a:lumOff val="784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71AE032-48A1-4A7B-B1ED-88C27F9CECBF}">
      <dsp:nvSpPr>
        <dsp:cNvPr id="0" name=""/>
        <dsp:cNvSpPr/>
      </dsp:nvSpPr>
      <dsp:spPr>
        <a:xfrm>
          <a:off x="2747041" y="3296450"/>
          <a:ext cx="7656394" cy="1648222"/>
        </a:xfrm>
        <a:prstGeom prst="rect">
          <a:avLst/>
        </a:prstGeom>
        <a:solidFill>
          <a:schemeClr val="lt1">
            <a:alpha val="90000"/>
            <a:hueOff val="0"/>
            <a:satOff val="0"/>
            <a:lumOff val="0"/>
            <a:alphaOff val="0"/>
          </a:schemeClr>
        </a:solidFill>
        <a:ln w="6350" cap="flat" cmpd="sng" algn="ctr">
          <a:solidFill>
            <a:schemeClr val="accent5">
              <a:hueOff val="6010703"/>
              <a:satOff val="-26380"/>
              <a:lumOff val="784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i="0" u="none" strike="noStrike" kern="1200" baseline="0" dirty="0" err="1">
              <a:latin typeface="CenturyGothic-Bold"/>
            </a:rPr>
            <a:t>iDRG</a:t>
          </a:r>
          <a:endParaRPr lang="en-ID" sz="6500" kern="1200" dirty="0"/>
        </a:p>
      </dsp:txBody>
      <dsp:txXfrm>
        <a:off x="2747041" y="3296450"/>
        <a:ext cx="3828197" cy="1648222"/>
      </dsp:txXfrm>
    </dsp:sp>
    <dsp:sp modelId="{3685E1CD-DDEB-44E4-BD65-FC981EA6349C}">
      <dsp:nvSpPr>
        <dsp:cNvPr id="0" name=""/>
        <dsp:cNvSpPr/>
      </dsp:nvSpPr>
      <dsp:spPr>
        <a:xfrm>
          <a:off x="6575238" y="0"/>
          <a:ext cx="3828197" cy="1648228"/>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ID" sz="1800" b="0" i="0" u="none" strike="noStrike" kern="1200" baseline="0" dirty="0" err="1">
              <a:latin typeface="CenturyGothic"/>
            </a:rPr>
            <a:t>sistem</a:t>
          </a:r>
          <a:r>
            <a:rPr lang="en-ID" sz="1800" b="0" i="0" u="none" strike="noStrike" kern="1200" baseline="0" dirty="0">
              <a:latin typeface="CenturyGothic"/>
            </a:rPr>
            <a:t> </a:t>
          </a:r>
          <a:r>
            <a:rPr lang="en-ID" sz="1800" b="0" i="0" u="none" strike="noStrike" kern="1200" baseline="0" dirty="0" err="1">
              <a:latin typeface="CenturyGothic"/>
            </a:rPr>
            <a:t>klasifikasi</a:t>
          </a:r>
          <a:r>
            <a:rPr lang="en-ID" sz="1800" b="0" i="0" u="none" strike="noStrike" kern="1200" baseline="0" dirty="0">
              <a:latin typeface="CenturyGothic"/>
            </a:rPr>
            <a:t> </a:t>
          </a:r>
          <a:r>
            <a:rPr lang="en-ID" sz="1800" b="0" i="0" u="none" strike="noStrike" kern="1200" baseline="0" dirty="0" err="1">
              <a:latin typeface="CenturyGothic"/>
            </a:rPr>
            <a:t>kasus</a:t>
          </a:r>
          <a:r>
            <a:rPr lang="en-ID" sz="1800" b="0" i="0" u="none" strike="noStrike" kern="1200" baseline="0" dirty="0">
              <a:latin typeface="CenturyGothic"/>
            </a:rPr>
            <a:t> </a:t>
          </a:r>
          <a:r>
            <a:rPr lang="en-ID" sz="1800" b="0" i="0" u="none" strike="noStrike" kern="1200" baseline="0" dirty="0" err="1">
              <a:latin typeface="CenturyGothic"/>
            </a:rPr>
            <a:t>berdasarkan</a:t>
          </a:r>
          <a:r>
            <a:rPr lang="en-ID" sz="1800" b="0" i="0" u="none" strike="noStrike" kern="1200" baseline="0" dirty="0">
              <a:latin typeface="CenturyGothic"/>
            </a:rPr>
            <a:t> </a:t>
          </a:r>
          <a:r>
            <a:rPr lang="en-ID" sz="1800" b="0" i="0" u="none" strike="noStrike" kern="1200" baseline="0" dirty="0" err="1">
              <a:latin typeface="CenturyGothic"/>
            </a:rPr>
            <a:t>kesamaan</a:t>
          </a:r>
          <a:r>
            <a:rPr lang="en-ID" sz="1800" b="0" i="0" u="none" strike="noStrike" kern="1200" baseline="0" dirty="0">
              <a:latin typeface="CenturyGothic"/>
            </a:rPr>
            <a:t> </a:t>
          </a:r>
          <a:r>
            <a:rPr lang="en-ID" sz="1800" b="0" i="0" u="none" strike="noStrike" kern="1200" baseline="0" dirty="0" err="1">
              <a:latin typeface="CenturyGothic"/>
            </a:rPr>
            <a:t>klinis</a:t>
          </a:r>
          <a:r>
            <a:rPr lang="en-ID" sz="1800" b="0" i="0" u="none" strike="noStrike" kern="1200" baseline="0" dirty="0">
              <a:latin typeface="CenturyGothic"/>
            </a:rPr>
            <a:t> (diagnosis dan/</a:t>
          </a:r>
          <a:r>
            <a:rPr lang="en-ID" sz="1800" b="0" i="0" u="none" strike="noStrike" kern="1200" baseline="0" dirty="0" err="1">
              <a:latin typeface="CenturyGothic"/>
            </a:rPr>
            <a:t>atau</a:t>
          </a:r>
          <a:r>
            <a:rPr lang="en-ID" sz="1800" b="0" i="0" u="none" strike="noStrike" kern="1200" baseline="0" dirty="0">
              <a:latin typeface="CenturyGothic"/>
            </a:rPr>
            <a:t> </a:t>
          </a:r>
          <a:r>
            <a:rPr lang="en-ID" sz="1800" b="0" i="0" u="none" strike="noStrike" kern="1200" baseline="0" dirty="0" err="1">
              <a:latin typeface="CenturyGothic"/>
            </a:rPr>
            <a:t>prosedur</a:t>
          </a:r>
          <a:r>
            <a:rPr lang="en-ID" sz="1800" b="0" i="0" u="none" strike="noStrike" kern="1200" baseline="0" dirty="0">
              <a:latin typeface="CenturyGothic"/>
            </a:rPr>
            <a:t>) dan </a:t>
          </a:r>
          <a:r>
            <a:rPr lang="en-ID" sz="1800" b="0" i="0" u="none" strike="noStrike" kern="1200" baseline="0" dirty="0" err="1">
              <a:latin typeface="CenturyGothic"/>
            </a:rPr>
            <a:t>kemiripan</a:t>
          </a:r>
          <a:r>
            <a:rPr lang="en-ID" sz="1800" b="0" i="0" u="none" strike="noStrike" kern="1200" baseline="0" dirty="0">
              <a:latin typeface="CenturyGothic"/>
            </a:rPr>
            <a:t> </a:t>
          </a:r>
          <a:r>
            <a:rPr lang="en-ID" sz="1800" b="0" i="0" u="none" strike="noStrike" kern="1200" baseline="0" dirty="0" err="1">
              <a:latin typeface="CenturyGothic"/>
            </a:rPr>
            <a:t>penggunaan</a:t>
          </a:r>
          <a:r>
            <a:rPr lang="en-ID" sz="1800" b="0" i="0" u="none" strike="noStrike" kern="1200" baseline="0" dirty="0">
              <a:latin typeface="CenturyGothic"/>
            </a:rPr>
            <a:t> </a:t>
          </a:r>
          <a:r>
            <a:rPr lang="en-ID" sz="1800" b="0" i="0" u="none" strike="noStrike" kern="1200" baseline="0" dirty="0" err="1">
              <a:latin typeface="CenturyGothic"/>
            </a:rPr>
            <a:t>sumber</a:t>
          </a:r>
          <a:r>
            <a:rPr lang="en-ID" sz="1800" b="0" i="0" u="none" strike="noStrike" kern="1200" baseline="0" dirty="0">
              <a:latin typeface="CenturyGothic"/>
            </a:rPr>
            <a:t> </a:t>
          </a:r>
          <a:r>
            <a:rPr lang="en-ID" sz="1800" b="0" i="0" u="none" strike="noStrike" kern="1200" baseline="0" dirty="0" err="1">
              <a:latin typeface="CenturyGothic"/>
            </a:rPr>
            <a:t>daya</a:t>
          </a:r>
          <a:r>
            <a:rPr lang="en-ID" sz="1800" b="0" i="0" u="none" strike="noStrike" kern="1200" baseline="0" dirty="0">
              <a:latin typeface="CenturyGothic"/>
            </a:rPr>
            <a:t> </a:t>
          </a:r>
          <a:r>
            <a:rPr lang="en-ID" sz="1800" b="0" i="0" u="none" strike="noStrike" kern="1200" baseline="0" dirty="0" err="1">
              <a:latin typeface="CenturyGothic"/>
            </a:rPr>
            <a:t>dalam</a:t>
          </a:r>
          <a:r>
            <a:rPr lang="en-ID" sz="1800" b="0" i="0" u="none" strike="noStrike" kern="1200" baseline="0" dirty="0">
              <a:latin typeface="CenturyGothic"/>
            </a:rPr>
            <a:t> </a:t>
          </a:r>
          <a:r>
            <a:rPr lang="en-ID" sz="1800" b="0" i="0" u="none" strike="noStrike" kern="1200" baseline="0" dirty="0" err="1">
              <a:latin typeface="CenturyGothic"/>
            </a:rPr>
            <a:t>perawatan</a:t>
          </a:r>
          <a:r>
            <a:rPr lang="en-ID" sz="1800" b="0" i="0" u="none" strike="noStrike" kern="1200" baseline="0" dirty="0">
              <a:latin typeface="CenturyGothic"/>
            </a:rPr>
            <a:t> </a:t>
          </a:r>
          <a:r>
            <a:rPr lang="en-ID" sz="1800" b="0" i="0" u="none" strike="noStrike" kern="1200" baseline="0" dirty="0" err="1">
              <a:latin typeface="CenturyGothic"/>
            </a:rPr>
            <a:t>pasien</a:t>
          </a:r>
          <a:endParaRPr lang="en-ID" sz="1800" kern="1200" dirty="0"/>
        </a:p>
      </dsp:txBody>
      <dsp:txXfrm>
        <a:off x="6575238" y="0"/>
        <a:ext cx="3828197" cy="1648228"/>
      </dsp:txXfrm>
    </dsp:sp>
    <dsp:sp modelId="{4FD4A976-EABC-46C5-B954-038FB0AB2691}">
      <dsp:nvSpPr>
        <dsp:cNvPr id="0" name=""/>
        <dsp:cNvSpPr/>
      </dsp:nvSpPr>
      <dsp:spPr>
        <a:xfrm>
          <a:off x="6575238" y="1648228"/>
          <a:ext cx="3828197" cy="1648222"/>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800100">
            <a:lnSpc>
              <a:spcPct val="90000"/>
            </a:lnSpc>
            <a:spcBef>
              <a:spcPct val="0"/>
            </a:spcBef>
            <a:spcAft>
              <a:spcPct val="15000"/>
            </a:spcAft>
            <a:buChar char="•"/>
          </a:pPr>
          <a:r>
            <a:rPr lang="en-ID" sz="1800" b="0" i="1" u="none" strike="noStrike" kern="1200" baseline="0" dirty="0">
              <a:latin typeface="CenturyGothic-Italic"/>
            </a:rPr>
            <a:t>software </a:t>
          </a:r>
          <a:r>
            <a:rPr lang="en-ID" sz="1800" b="0" i="0" u="none" strike="noStrike" kern="1200" baseline="0" dirty="0" err="1">
              <a:latin typeface="CenturyGothic"/>
            </a:rPr>
            <a:t>klasifikasi</a:t>
          </a:r>
          <a:r>
            <a:rPr lang="en-ID" sz="1800" b="0" i="0" u="none" strike="noStrike" kern="1200" baseline="0" dirty="0">
              <a:latin typeface="CenturyGothic"/>
            </a:rPr>
            <a:t> </a:t>
          </a:r>
          <a:r>
            <a:rPr lang="en-ID" sz="1800" b="0" i="0" u="none" strike="noStrike" kern="1200" baseline="0" dirty="0" err="1">
              <a:latin typeface="CenturyGothic"/>
            </a:rPr>
            <a:t>kasus</a:t>
          </a:r>
          <a:r>
            <a:rPr lang="en-ID" sz="1800" b="0" i="0" u="none" strike="noStrike" kern="1200" baseline="0" dirty="0">
              <a:latin typeface="CenturyGothic"/>
            </a:rPr>
            <a:t> </a:t>
          </a:r>
          <a:r>
            <a:rPr lang="en-ID" sz="1800" b="0" i="0" u="none" strike="noStrike" kern="1200" baseline="0" dirty="0" err="1">
              <a:latin typeface="CenturyGothic"/>
            </a:rPr>
            <a:t>berdasarkan</a:t>
          </a:r>
          <a:r>
            <a:rPr lang="en-ID" sz="1800" b="0" i="0" u="none" strike="noStrike" kern="1200" baseline="0" dirty="0">
              <a:latin typeface="CenturyGothic"/>
            </a:rPr>
            <a:t> </a:t>
          </a:r>
          <a:r>
            <a:rPr lang="en-ID" sz="1800" b="0" i="0" u="none" strike="noStrike" kern="1200" baseline="0" dirty="0" err="1">
              <a:latin typeface="CenturyGothic"/>
            </a:rPr>
            <a:t>konsep</a:t>
          </a:r>
          <a:r>
            <a:rPr lang="en-ID" sz="1800" b="0" i="0" u="none" strike="noStrike" kern="1200" baseline="0" dirty="0">
              <a:latin typeface="CenturyGothic"/>
            </a:rPr>
            <a:t> DRG</a:t>
          </a:r>
          <a:endParaRPr lang="en-ID" sz="1800" kern="1200" dirty="0"/>
        </a:p>
      </dsp:txBody>
      <dsp:txXfrm>
        <a:off x="6575238" y="1648228"/>
        <a:ext cx="3828197" cy="1648222"/>
      </dsp:txXfrm>
    </dsp:sp>
    <dsp:sp modelId="{D3438496-7E67-4C85-86C6-9A770C8061B8}">
      <dsp:nvSpPr>
        <dsp:cNvPr id="0" name=""/>
        <dsp:cNvSpPr/>
      </dsp:nvSpPr>
      <dsp:spPr>
        <a:xfrm>
          <a:off x="6575238" y="3296450"/>
          <a:ext cx="3828197" cy="1648222"/>
        </a:xfrm>
        <a:prstGeom prst="rect">
          <a:avLst/>
        </a:prstGeom>
        <a:noFill/>
        <a:ln w="635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171450" lvl="1" indent="-171450" algn="l" defTabSz="711200">
            <a:lnSpc>
              <a:spcPct val="90000"/>
            </a:lnSpc>
            <a:spcBef>
              <a:spcPct val="0"/>
            </a:spcBef>
            <a:spcAft>
              <a:spcPct val="15000"/>
            </a:spcAft>
            <a:buChar char="•"/>
          </a:pPr>
          <a:r>
            <a:rPr lang="en-US" sz="1600" b="0" i="0" u="none" strike="noStrike" kern="1200" baseline="0" dirty="0">
              <a:latin typeface="CenturyGothic"/>
            </a:rPr>
            <a:t>Indonesian Diagnosis Related Group </a:t>
          </a:r>
          <a:r>
            <a:rPr lang="en-ID" sz="1600" b="0" i="0" u="none" strike="noStrike" kern="1200" baseline="0" dirty="0" err="1">
              <a:latin typeface="CenturyGothic"/>
            </a:rPr>
            <a:t>merupakan</a:t>
          </a:r>
          <a:r>
            <a:rPr lang="en-ID" sz="1600" b="0" i="0" u="none" strike="noStrike" kern="1200" baseline="0" dirty="0">
              <a:latin typeface="CenturyGothic"/>
            </a:rPr>
            <a:t> </a:t>
          </a:r>
          <a:r>
            <a:rPr lang="en-ID" sz="1600" b="0" i="0" u="none" strike="noStrike" kern="1200" baseline="0" dirty="0" err="1">
              <a:latin typeface="CenturyGothic"/>
            </a:rPr>
            <a:t>susunan</a:t>
          </a:r>
          <a:r>
            <a:rPr lang="en-ID" sz="1600" b="0" i="0" u="none" strike="noStrike" kern="1200" baseline="0" dirty="0">
              <a:latin typeface="CenturyGothic"/>
            </a:rPr>
            <a:t> </a:t>
          </a:r>
          <a:r>
            <a:rPr lang="en-ID" sz="1600" b="0" i="0" u="none" strike="noStrike" kern="1200" baseline="0" dirty="0" err="1">
              <a:latin typeface="CenturyGothic"/>
            </a:rPr>
            <a:t>kode</a:t>
          </a:r>
          <a:r>
            <a:rPr lang="en-ID" sz="1600" b="0" i="0" u="none" strike="noStrike" kern="1200" baseline="0" dirty="0">
              <a:latin typeface="CenturyGothic"/>
            </a:rPr>
            <a:t> </a:t>
          </a:r>
          <a:r>
            <a:rPr lang="en-ID" sz="1600" b="0" i="0" u="none" strike="noStrike" kern="1200" baseline="0" dirty="0" err="1">
              <a:latin typeface="CenturyGothic"/>
            </a:rPr>
            <a:t>grup</a:t>
          </a:r>
          <a:r>
            <a:rPr lang="en-ID" sz="1600" b="0" i="0" u="none" strike="noStrike" kern="1200" baseline="0" dirty="0">
              <a:latin typeface="CenturyGothic"/>
            </a:rPr>
            <a:t> </a:t>
          </a:r>
          <a:r>
            <a:rPr lang="en-ID" sz="1600" b="0" i="0" u="none" strike="noStrike" kern="1200" baseline="0" dirty="0" err="1">
              <a:latin typeface="CenturyGothic"/>
            </a:rPr>
            <a:t>hasil</a:t>
          </a:r>
          <a:r>
            <a:rPr lang="en-ID" sz="1600" b="0" i="0" u="none" strike="noStrike" kern="1200" baseline="0" dirty="0">
              <a:latin typeface="CenturyGothic"/>
            </a:rPr>
            <a:t> </a:t>
          </a:r>
          <a:r>
            <a:rPr lang="en-ID" sz="1600" b="0" i="0" u="none" strike="noStrike" kern="1200" baseline="0" dirty="0" err="1">
              <a:latin typeface="CenturyGothic"/>
            </a:rPr>
            <a:t>pengelompokkan</a:t>
          </a:r>
          <a:r>
            <a:rPr lang="en-ID" sz="1600" b="0" i="0" u="none" strike="noStrike" kern="1200" baseline="0" dirty="0">
              <a:latin typeface="CenturyGothic"/>
            </a:rPr>
            <a:t> </a:t>
          </a:r>
          <a:r>
            <a:rPr lang="en-ID" sz="1600" b="0" i="0" u="none" strike="noStrike" kern="1200" baseline="0" dirty="0" err="1">
              <a:latin typeface="CenturyGothic"/>
            </a:rPr>
            <a:t>kasus</a:t>
          </a:r>
          <a:r>
            <a:rPr lang="en-ID" sz="1600" b="0" i="0" u="none" strike="noStrike" kern="1200" baseline="0" dirty="0">
              <a:latin typeface="CenturyGothic"/>
            </a:rPr>
            <a:t>, yang </a:t>
          </a:r>
          <a:r>
            <a:rPr lang="en-ID" sz="1600" b="0" i="0" u="none" strike="noStrike" kern="1200" baseline="0" dirty="0" err="1">
              <a:latin typeface="CenturyGothic"/>
            </a:rPr>
            <a:t>memiliki</a:t>
          </a:r>
          <a:r>
            <a:rPr lang="en-ID" sz="1600" b="0" i="0" u="none" strike="noStrike" kern="1200" baseline="0" dirty="0">
              <a:latin typeface="CenturyGothic"/>
            </a:rPr>
            <a:t> </a:t>
          </a:r>
          <a:r>
            <a:rPr lang="en-ID" sz="1600" b="0" i="0" u="none" strike="noStrike" kern="1200" baseline="0" dirty="0" err="1">
              <a:latin typeface="CenturyGothic"/>
            </a:rPr>
            <a:t>tarif</a:t>
          </a:r>
          <a:r>
            <a:rPr lang="en-ID" sz="1600" b="0" i="0" u="none" strike="noStrike" kern="1200" baseline="0" dirty="0">
              <a:latin typeface="CenturyGothic"/>
            </a:rPr>
            <a:t> dan </a:t>
          </a:r>
          <a:r>
            <a:rPr lang="en-ID" sz="1600" b="0" i="0" u="none" strike="noStrike" kern="1200" baseline="0" dirty="0" err="1">
              <a:latin typeface="CenturyGothic"/>
            </a:rPr>
            <a:t>akan</a:t>
          </a:r>
          <a:r>
            <a:rPr lang="en-ID" sz="1600" b="0" i="0" u="none" strike="noStrike" kern="1200" baseline="0" dirty="0">
              <a:latin typeface="CenturyGothic"/>
            </a:rPr>
            <a:t> </a:t>
          </a:r>
          <a:r>
            <a:rPr lang="en-ID" sz="1600" b="0" i="0" u="none" strike="noStrike" kern="1200" baseline="0" dirty="0" err="1">
              <a:latin typeface="CenturyGothic"/>
            </a:rPr>
            <a:t>digunakan</a:t>
          </a:r>
          <a:r>
            <a:rPr lang="en-ID" sz="1600" b="0" i="0" u="none" strike="noStrike" kern="1200" baseline="0" dirty="0">
              <a:latin typeface="CenturyGothic"/>
            </a:rPr>
            <a:t> </a:t>
          </a:r>
          <a:r>
            <a:rPr lang="en-ID" sz="1600" b="0" i="0" u="none" strike="noStrike" kern="1200" baseline="0" dirty="0" err="1">
              <a:latin typeface="CenturyGothic"/>
            </a:rPr>
            <a:t>untuk</a:t>
          </a:r>
          <a:r>
            <a:rPr lang="en-ID" sz="1600" b="0" i="0" u="none" strike="noStrike" kern="1200" baseline="0" dirty="0">
              <a:latin typeface="CenturyGothic"/>
            </a:rPr>
            <a:t> </a:t>
          </a:r>
          <a:r>
            <a:rPr lang="en-ID" sz="1600" b="0" i="0" u="none" strike="noStrike" kern="1200" baseline="0" dirty="0" err="1">
              <a:latin typeface="CenturyGothic"/>
            </a:rPr>
            <a:t>pembiayaan</a:t>
          </a:r>
          <a:r>
            <a:rPr lang="en-ID" sz="1600" b="0" i="0" u="none" strike="noStrike" kern="1200" baseline="0" dirty="0">
              <a:latin typeface="CenturyGothic"/>
            </a:rPr>
            <a:t> </a:t>
          </a:r>
          <a:r>
            <a:rPr lang="en-ID" sz="1600" b="0" i="0" u="none" strike="noStrike" kern="1200" baseline="0" dirty="0" err="1">
              <a:latin typeface="CenturyGothic"/>
            </a:rPr>
            <a:t>pelayanan</a:t>
          </a:r>
          <a:r>
            <a:rPr lang="en-ID" sz="1600" b="0" i="0" u="none" strike="noStrike" kern="1200" baseline="0" dirty="0">
              <a:latin typeface="CenturyGothic"/>
            </a:rPr>
            <a:t> </a:t>
          </a:r>
          <a:r>
            <a:rPr lang="en-ID" sz="1600" b="0" i="0" u="none" strike="noStrike" kern="1200" baseline="0" dirty="0" err="1">
              <a:latin typeface="CenturyGothic"/>
            </a:rPr>
            <a:t>kesehatan</a:t>
          </a:r>
          <a:r>
            <a:rPr lang="en-ID" sz="1600" b="0" i="0" u="none" strike="noStrike" kern="1200" baseline="0" dirty="0">
              <a:latin typeface="CenturyGothic"/>
            </a:rPr>
            <a:t> di FKRTL </a:t>
          </a:r>
          <a:r>
            <a:rPr lang="en-ID" sz="1600" b="0" i="0" u="none" strike="noStrike" kern="1200" baseline="0" dirty="0" err="1">
              <a:latin typeface="CenturyGothic"/>
            </a:rPr>
            <a:t>dalam</a:t>
          </a:r>
          <a:r>
            <a:rPr lang="en-ID" sz="1600" b="0" i="0" u="none" strike="noStrike" kern="1200" baseline="0" dirty="0">
              <a:latin typeface="CenturyGothic"/>
            </a:rPr>
            <a:t> program JKN.</a:t>
          </a:r>
          <a:endParaRPr lang="en-ID" sz="1600" kern="1200" dirty="0"/>
        </a:p>
      </dsp:txBody>
      <dsp:txXfrm>
        <a:off x="6575238" y="3296450"/>
        <a:ext cx="3828197" cy="1648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F4406-8E6C-4412-9A9B-CB5CED30AB2F}">
      <dsp:nvSpPr>
        <dsp:cNvPr id="0" name=""/>
        <dsp:cNvSpPr/>
      </dsp:nvSpPr>
      <dsp:spPr>
        <a:xfrm>
          <a:off x="914552" y="570891"/>
          <a:ext cx="3342132" cy="1160678"/>
        </a:xfrm>
        <a:prstGeom prst="ellipse">
          <a:avLst/>
        </a:prstGeom>
        <a:solidFill>
          <a:schemeClr val="accent5">
            <a:tint val="50000"/>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4AE2398-A853-496B-A48C-2B079B69A0C3}">
      <dsp:nvSpPr>
        <dsp:cNvPr id="0" name=""/>
        <dsp:cNvSpPr/>
      </dsp:nvSpPr>
      <dsp:spPr>
        <a:xfrm>
          <a:off x="2266950" y="3412999"/>
          <a:ext cx="647700" cy="414528"/>
        </a:xfrm>
        <a:prstGeom prst="downArrow">
          <a:avLst/>
        </a:prstGeom>
        <a:solidFill>
          <a:schemeClr val="accent5">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E514255-C7B1-45A9-A6BD-076900184ACC}">
      <dsp:nvSpPr>
        <dsp:cNvPr id="0" name=""/>
        <dsp:cNvSpPr/>
      </dsp:nvSpPr>
      <dsp:spPr>
        <a:xfrm>
          <a:off x="1831265" y="3833110"/>
          <a:ext cx="1519068" cy="777240"/>
        </a:xfrm>
        <a:prstGeom prst="rect">
          <a:avLst/>
        </a:prstGeom>
        <a:solidFill>
          <a:schemeClr val="accent4">
            <a:lumMod val="60000"/>
            <a:lumOff val="4000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1">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b="1" kern="1200" dirty="0" err="1">
              <a:solidFill>
                <a:schemeClr val="bg1"/>
              </a:solidFill>
              <a:effectLst>
                <a:outerShdw blurRad="38100" dist="38100" dir="2700000" algn="tl">
                  <a:srgbClr val="000000">
                    <a:alpha val="43137"/>
                  </a:srgbClr>
                </a:outerShdw>
              </a:effectLst>
            </a:rPr>
            <a:t>iDRG</a:t>
          </a:r>
          <a:endParaRPr lang="en-ID" sz="2600" b="1" kern="1200" dirty="0">
            <a:solidFill>
              <a:schemeClr val="bg1"/>
            </a:solidFill>
            <a:effectLst>
              <a:outerShdw blurRad="38100" dist="38100" dir="2700000" algn="tl">
                <a:srgbClr val="000000">
                  <a:alpha val="43137"/>
                </a:srgbClr>
              </a:outerShdw>
            </a:effectLst>
          </a:endParaRPr>
        </a:p>
      </dsp:txBody>
      <dsp:txXfrm>
        <a:off x="1831265" y="3833110"/>
        <a:ext cx="1519068" cy="777240"/>
      </dsp:txXfrm>
    </dsp:sp>
    <dsp:sp modelId="{FA5840AF-54E5-4375-9FB4-B75BB851A96E}">
      <dsp:nvSpPr>
        <dsp:cNvPr id="0" name=""/>
        <dsp:cNvSpPr/>
      </dsp:nvSpPr>
      <dsp:spPr>
        <a:xfrm>
          <a:off x="2129637" y="1821212"/>
          <a:ext cx="1165860" cy="1165860"/>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IM</a:t>
          </a:r>
          <a:endParaRPr lang="en-ID" sz="2500" kern="1200" dirty="0">
            <a:solidFill>
              <a:schemeClr val="bg1"/>
            </a:solidFill>
          </a:endParaRPr>
        </a:p>
      </dsp:txBody>
      <dsp:txXfrm>
        <a:off x="2300373" y="1991948"/>
        <a:ext cx="824388" cy="824388"/>
      </dsp:txXfrm>
    </dsp:sp>
    <dsp:sp modelId="{03D05899-FEAB-4E1E-9C99-7F16E93212F2}">
      <dsp:nvSpPr>
        <dsp:cNvPr id="0" name=""/>
        <dsp:cNvSpPr/>
      </dsp:nvSpPr>
      <dsp:spPr>
        <a:xfrm>
          <a:off x="1295400" y="946557"/>
          <a:ext cx="1165860" cy="1165860"/>
        </a:xfrm>
        <a:prstGeom prst="ellipse">
          <a:avLst/>
        </a:prstGeom>
        <a:solidFill>
          <a:srgbClr val="FFC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ICD 10</a:t>
          </a:r>
          <a:endParaRPr lang="en-ID" sz="2500" kern="1200" dirty="0">
            <a:solidFill>
              <a:schemeClr val="bg1"/>
            </a:solidFill>
          </a:endParaRPr>
        </a:p>
      </dsp:txBody>
      <dsp:txXfrm>
        <a:off x="1466136" y="1117293"/>
        <a:ext cx="824388" cy="824388"/>
      </dsp:txXfrm>
    </dsp:sp>
    <dsp:sp modelId="{385FFE58-A936-4B82-A063-28CFB1AEF2BE}">
      <dsp:nvSpPr>
        <dsp:cNvPr id="0" name=""/>
        <dsp:cNvSpPr/>
      </dsp:nvSpPr>
      <dsp:spPr>
        <a:xfrm>
          <a:off x="2487168" y="664678"/>
          <a:ext cx="1165860" cy="1165860"/>
        </a:xfrm>
        <a:prstGeom prst="ellipse">
          <a:avLst/>
        </a:prstGeom>
        <a:solidFill>
          <a:srgbClr val="00B0F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ICD 9CM</a:t>
          </a:r>
          <a:endParaRPr lang="en-ID" sz="2500" kern="1200" dirty="0">
            <a:solidFill>
              <a:schemeClr val="bg1"/>
            </a:solidFill>
          </a:endParaRPr>
        </a:p>
      </dsp:txBody>
      <dsp:txXfrm>
        <a:off x="2657904" y="835414"/>
        <a:ext cx="824388" cy="824388"/>
      </dsp:txXfrm>
    </dsp:sp>
    <dsp:sp modelId="{4983E8C4-74F5-4128-B18D-257365E13C62}">
      <dsp:nvSpPr>
        <dsp:cNvPr id="0" name=""/>
        <dsp:cNvSpPr/>
      </dsp:nvSpPr>
      <dsp:spPr>
        <a:xfrm>
          <a:off x="777239" y="428397"/>
          <a:ext cx="3627120" cy="2901696"/>
        </a:xfrm>
        <a:prstGeom prst="funnel">
          <a:avLst/>
        </a:prstGeom>
        <a:solidFill>
          <a:schemeClr val="lt1">
            <a:alpha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254C1-CFFB-4780-BE34-49DF445DAA13}">
      <dsp:nvSpPr>
        <dsp:cNvPr id="0" name=""/>
        <dsp:cNvSpPr/>
      </dsp:nvSpPr>
      <dsp:spPr>
        <a:xfrm>
          <a:off x="992" y="0"/>
          <a:ext cx="2579687" cy="4972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VOL 1</a:t>
          </a:r>
          <a:endParaRPr lang="en-ID" sz="4800" b="1"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992" y="0"/>
        <a:ext cx="2579687" cy="1491602"/>
      </dsp:txXfrm>
    </dsp:sp>
    <dsp:sp modelId="{1EF69AAC-260F-4A12-8845-5F548E19A801}">
      <dsp:nvSpPr>
        <dsp:cNvPr id="0" name=""/>
        <dsp:cNvSpPr/>
      </dsp:nvSpPr>
      <dsp:spPr>
        <a:xfrm>
          <a:off x="258960" y="1493058"/>
          <a:ext cx="2063749" cy="149912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Merupakan</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daftar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tabulasi</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dalam</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kode</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alfanumerik</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tiga</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atau</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empat</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karakter</a:t>
          </a: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02868" y="1536966"/>
        <a:ext cx="1975933" cy="1411312"/>
      </dsp:txXfrm>
    </dsp:sp>
    <dsp:sp modelId="{8E654807-7656-4E3F-8E79-1B339417C756}">
      <dsp:nvSpPr>
        <dsp:cNvPr id="0" name=""/>
        <dsp:cNvSpPr/>
      </dsp:nvSpPr>
      <dsp:spPr>
        <a:xfrm>
          <a:off x="258960" y="3222821"/>
          <a:ext cx="2063749" cy="149912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Dengan</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inklusi</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dan </a:t>
          </a:r>
          <a:r>
            <a:rPr lang="en-US" sz="20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eksklusi</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serta</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aturan</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pengkodean</a:t>
          </a:r>
          <a: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endParaRPr lang="en-ID" sz="20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02868" y="3266729"/>
        <a:ext cx="1975933" cy="1411312"/>
      </dsp:txXfrm>
    </dsp:sp>
    <dsp:sp modelId="{35929746-E1A2-4503-94B6-B76D7F986860}">
      <dsp:nvSpPr>
        <dsp:cNvPr id="0" name=""/>
        <dsp:cNvSpPr/>
      </dsp:nvSpPr>
      <dsp:spPr>
        <a:xfrm>
          <a:off x="2774156" y="0"/>
          <a:ext cx="2579687" cy="4972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VOL 2</a:t>
          </a:r>
          <a:endParaRPr lang="en-ID" sz="4800" b="1"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2774156" y="0"/>
        <a:ext cx="2579687" cy="1491602"/>
      </dsp:txXfrm>
    </dsp:sp>
    <dsp:sp modelId="{73437D3F-4674-40A3-BD0E-E99946CFD7E6}">
      <dsp:nvSpPr>
        <dsp:cNvPr id="0" name=""/>
        <dsp:cNvSpPr/>
      </dsp:nvSpPr>
      <dsp:spPr>
        <a:xfrm>
          <a:off x="3032125" y="1492013"/>
          <a:ext cx="2063750" cy="7763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Merupakan</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manual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instuksi</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dan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pedoman</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penggunaan</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ICD 10</a:t>
          </a:r>
          <a:endParaRPr lang="en-ID"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054865" y="1514753"/>
        <a:ext cx="2018270" cy="730910"/>
      </dsp:txXfrm>
    </dsp:sp>
    <dsp:sp modelId="{89F7A52D-740A-4C37-926C-98020B5ACDE4}">
      <dsp:nvSpPr>
        <dsp:cNvPr id="0" name=""/>
        <dsp:cNvSpPr/>
      </dsp:nvSpPr>
      <dsp:spPr>
        <a:xfrm>
          <a:off x="3032125" y="2387848"/>
          <a:ext cx="2063750" cy="112006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Klasifikasi</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morfologis</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neoplasma</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daftar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tabulasi</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khusus</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untuk</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morbiditas</a:t>
          </a:r>
          <a:r>
            <a: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dan </a:t>
          </a:r>
          <a:r>
            <a:rPr lang="en-US" sz="16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mortalitas</a:t>
          </a:r>
          <a:endParaRPr lang="en-ID" sz="16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064931" y="2420654"/>
        <a:ext cx="1998138" cy="1054455"/>
      </dsp:txXfrm>
    </dsp:sp>
    <dsp:sp modelId="{C63AE722-8C93-48E7-BAD9-042FBF4B4720}">
      <dsp:nvSpPr>
        <dsp:cNvPr id="0" name=""/>
        <dsp:cNvSpPr/>
      </dsp:nvSpPr>
      <dsp:spPr>
        <a:xfrm>
          <a:off x="3032125" y="3627360"/>
          <a:ext cx="2063750" cy="1095634"/>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Definisi</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tengang</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penyebab</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kematian</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serta</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peraturan</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mengenai</a:t>
          </a:r>
          <a:r>
            <a:rPr lang="en-US" sz="15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15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nomenklatur</a:t>
          </a:r>
          <a:endParaRPr lang="en-ID" sz="15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3064215" y="3659450"/>
        <a:ext cx="1999570" cy="1031454"/>
      </dsp:txXfrm>
    </dsp:sp>
    <dsp:sp modelId="{D15DBD4B-4F77-4805-ADED-8DA67753A425}">
      <dsp:nvSpPr>
        <dsp:cNvPr id="0" name=""/>
        <dsp:cNvSpPr/>
      </dsp:nvSpPr>
      <dsp:spPr>
        <a:xfrm>
          <a:off x="5547320" y="0"/>
          <a:ext cx="2579687" cy="49720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VOL 3</a:t>
          </a:r>
          <a:endParaRPr lang="en-ID" sz="4800" b="1"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5547320" y="0"/>
        <a:ext cx="2579687" cy="1491602"/>
      </dsp:txXfrm>
    </dsp:sp>
    <dsp:sp modelId="{13BBA96C-0E59-436C-A475-8E2E1ECAC4F2}">
      <dsp:nvSpPr>
        <dsp:cNvPr id="0" name=""/>
        <dsp:cNvSpPr/>
      </dsp:nvSpPr>
      <dsp:spPr>
        <a:xfrm>
          <a:off x="5805289" y="1492026"/>
          <a:ext cx="2063749" cy="97680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I</a:t>
          </a:r>
          <a:r>
            <a:rPr lang="id-ID" sz="1800" kern="1200" dirty="0" err="1">
              <a:solidFill>
                <a:schemeClr val="tx1"/>
              </a:solidFill>
              <a:latin typeface="Calibri" panose="020F0502020204030204" pitchFamily="34" charset="0"/>
              <a:ea typeface="Calibri" panose="020F0502020204030204" pitchFamily="34" charset="0"/>
              <a:cs typeface="Calibri" panose="020F0502020204030204" pitchFamily="34" charset="0"/>
            </a:rPr>
            <a:t>ndeks</a:t>
          </a:r>
          <a:r>
            <a:rPr lang="id-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Penyakit Berdasarkan Abjad Dan Sifat Cedera</a:t>
          </a:r>
          <a:endParaRPr lang="en-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5833898" y="1520635"/>
        <a:ext cx="2006531" cy="919582"/>
      </dsp:txXfrm>
    </dsp:sp>
    <dsp:sp modelId="{D5B4AE0E-EE6E-449D-98DB-A13B62AD032E}">
      <dsp:nvSpPr>
        <dsp:cNvPr id="0" name=""/>
        <dsp:cNvSpPr/>
      </dsp:nvSpPr>
      <dsp:spPr>
        <a:xfrm>
          <a:off x="5805289" y="2619104"/>
          <a:ext cx="2063749" cy="9768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Penyebab Eksternal Cedera</a:t>
          </a:r>
          <a:endParaRPr lang="en-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5833898" y="2647713"/>
        <a:ext cx="2006531" cy="919582"/>
      </dsp:txXfrm>
    </dsp:sp>
    <dsp:sp modelId="{1E53CC60-7BE8-4E04-A52E-011F6DD55666}">
      <dsp:nvSpPr>
        <dsp:cNvPr id="0" name=""/>
        <dsp:cNvSpPr/>
      </dsp:nvSpPr>
      <dsp:spPr>
        <a:xfrm>
          <a:off x="5805289" y="3746181"/>
          <a:ext cx="2063749" cy="9768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id-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Tabel Obat Dan Bahan Kimia</a:t>
          </a:r>
          <a:endParaRPr lang="en-ID" sz="18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5833898" y="3774790"/>
        <a:ext cx="2006531" cy="919582"/>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10/17/2025</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10/17/2025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992B601-D9A6-4828-9458-15D63BA27A1C}" type="slidenum">
              <a:rPr lang="en-ID" smtClean="0"/>
              <a:t>2</a:t>
            </a:fld>
            <a:endParaRPr lang="en-ID"/>
          </a:p>
        </p:txBody>
      </p:sp>
    </p:spTree>
    <p:extLst>
      <p:ext uri="{BB962C8B-B14F-4D97-AF65-F5344CB8AC3E}">
        <p14:creationId xmlns:p14="http://schemas.microsoft.com/office/powerpoint/2010/main" val="378051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7EA5655-1BD2-409E-9907-E9BFA780949C}" type="slidenum">
              <a:rPr lang="en-ID" smtClean="0"/>
              <a:t>3</a:t>
            </a:fld>
            <a:endParaRPr lang="en-ID"/>
          </a:p>
        </p:txBody>
      </p:sp>
    </p:spTree>
    <p:extLst>
      <p:ext uri="{BB962C8B-B14F-4D97-AF65-F5344CB8AC3E}">
        <p14:creationId xmlns:p14="http://schemas.microsoft.com/office/powerpoint/2010/main" val="1067329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992B601-D9A6-4828-9458-15D63BA27A1C}" type="slidenum">
              <a:rPr lang="en-ID" smtClean="0"/>
              <a:t>30</a:t>
            </a:fld>
            <a:endParaRPr lang="en-ID"/>
          </a:p>
        </p:txBody>
      </p:sp>
    </p:spTree>
    <p:extLst>
      <p:ext uri="{BB962C8B-B14F-4D97-AF65-F5344CB8AC3E}">
        <p14:creationId xmlns:p14="http://schemas.microsoft.com/office/powerpoint/2010/main" val="3836136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992B601-D9A6-4828-9458-15D63BA27A1C}" type="slidenum">
              <a:rPr lang="en-ID" smtClean="0"/>
              <a:t>43</a:t>
            </a:fld>
            <a:endParaRPr lang="en-ID"/>
          </a:p>
        </p:txBody>
      </p:sp>
    </p:spTree>
    <p:extLst>
      <p:ext uri="{BB962C8B-B14F-4D97-AF65-F5344CB8AC3E}">
        <p14:creationId xmlns:p14="http://schemas.microsoft.com/office/powerpoint/2010/main" val="354194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992B601-D9A6-4828-9458-15D63BA27A1C}" type="slidenum">
              <a:rPr lang="en-ID" smtClean="0"/>
              <a:t>45</a:t>
            </a:fld>
            <a:endParaRPr lang="en-ID"/>
          </a:p>
        </p:txBody>
      </p:sp>
    </p:spTree>
    <p:extLst>
      <p:ext uri="{BB962C8B-B14F-4D97-AF65-F5344CB8AC3E}">
        <p14:creationId xmlns:p14="http://schemas.microsoft.com/office/powerpoint/2010/main" val="2764483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E992B601-D9A6-4828-9458-15D63BA27A1C}" type="slidenum">
              <a:rPr lang="en-ID" smtClean="0"/>
              <a:t>46</a:t>
            </a:fld>
            <a:endParaRPr lang="en-ID"/>
          </a:p>
        </p:txBody>
      </p:sp>
    </p:spTree>
    <p:extLst>
      <p:ext uri="{BB962C8B-B14F-4D97-AF65-F5344CB8AC3E}">
        <p14:creationId xmlns:p14="http://schemas.microsoft.com/office/powerpoint/2010/main" val="3007230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E992B601-D9A6-4828-9458-15D63BA27A1C}" type="slidenum">
              <a:rPr lang="en-ID" smtClean="0"/>
              <a:t>84</a:t>
            </a:fld>
            <a:endParaRPr lang="en-ID"/>
          </a:p>
        </p:txBody>
      </p:sp>
    </p:spTree>
    <p:extLst>
      <p:ext uri="{BB962C8B-B14F-4D97-AF65-F5344CB8AC3E}">
        <p14:creationId xmlns:p14="http://schemas.microsoft.com/office/powerpoint/2010/main" val="44566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D90036E-D78E-7995-BEF4-F64DA613C71D}"/>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408176" y="1463040"/>
            <a:ext cx="6327648" cy="2180543"/>
          </a:xfrm>
          <a:noFill/>
        </p:spPr>
        <p:txBody>
          <a:bodyPr anchor="b">
            <a:noAutofit/>
          </a:bodyPr>
          <a:lstStyle>
            <a:lvl1pPr algn="ctr">
              <a:defRPr sz="48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911096" y="3995928"/>
            <a:ext cx="5321808" cy="824404"/>
          </a:xfrm>
          <a:noFill/>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770632"/>
            <a:ext cx="2487168" cy="3502152"/>
          </a:xfrm>
        </p:spPr>
        <p:txBody>
          <a:bodyPr lIns="91440" rIns="91440"/>
          <a:lstStyle>
            <a:lvl1pPr marL="0" indent="0">
              <a:spcAft>
                <a:spcPts val="120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3785616" y="2770632"/>
            <a:ext cx="7571232" cy="339242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3990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432304"/>
            <a:ext cx="6163056" cy="3739896"/>
          </a:xfrm>
        </p:spPr>
        <p:txBody>
          <a:bodyPr lIns="91440" rIns="91440"/>
          <a:lstStyle>
            <a:lvl1pPr marL="228600" indent="-228600">
              <a:spcAft>
                <a:spcPts val="0"/>
              </a:spcAft>
              <a:buClr>
                <a:schemeClr val="accent2"/>
              </a:buClr>
              <a:buFont typeface="Arial" panose="020B0604020202020204" pitchFamily="34" charset="0"/>
              <a:buChar char="•"/>
              <a:defRPr sz="2400">
                <a:solidFill>
                  <a:schemeClr val="tx2">
                    <a:lumMod val="25000"/>
                  </a:schemeClr>
                </a:solidFill>
              </a:defRPr>
            </a:lvl1pPr>
            <a:lvl2pPr marL="685800">
              <a:spcBef>
                <a:spcPts val="500"/>
              </a:spcBef>
              <a:buClr>
                <a:schemeClr val="accent2"/>
              </a:buClr>
              <a:defRPr sz="2400">
                <a:solidFill>
                  <a:schemeClr val="tx2">
                    <a:lumMod val="25000"/>
                  </a:schemeClr>
                </a:solidFill>
              </a:defRPr>
            </a:lvl2pPr>
            <a:lvl3pPr marL="1143000">
              <a:buClr>
                <a:schemeClr val="accent2"/>
              </a:buClr>
              <a:defRPr sz="2000">
                <a:solidFill>
                  <a:schemeClr val="tx2">
                    <a:lumMod val="25000"/>
                  </a:schemeClr>
                </a:solidFill>
              </a:defRPr>
            </a:lvl3pPr>
            <a:lvl4pPr marL="1600200">
              <a:buClr>
                <a:schemeClr val="accent2"/>
              </a:buClr>
              <a:defRPr sz="1800">
                <a:solidFill>
                  <a:schemeClr val="tx2">
                    <a:lumMod val="25000"/>
                  </a:schemeClr>
                </a:solidFill>
              </a:defRPr>
            </a:lvl4pPr>
            <a:lvl5pPr marL="20574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7424928" y="2441448"/>
            <a:ext cx="4169664" cy="3703320"/>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1EB1C5A3-22FF-382D-3801-B6D9C4AC53E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2051"/>
          <a:stretch/>
        </p:blipFill>
        <p:spPr>
          <a:xfrm>
            <a:off x="4629335" y="1815780"/>
            <a:ext cx="5586493" cy="5042220"/>
          </a:xfrm>
          <a:prstGeom prst="rect">
            <a:avLst/>
          </a:prstGeom>
        </p:spPr>
      </p:pic>
    </p:spTree>
    <p:extLst>
      <p:ext uri="{BB962C8B-B14F-4D97-AF65-F5344CB8AC3E}">
        <p14:creationId xmlns:p14="http://schemas.microsoft.com/office/powerpoint/2010/main" val="659767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841248" y="2770632"/>
            <a:ext cx="10515600" cy="339242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099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627632" y="822960"/>
            <a:ext cx="6327648" cy="2221992"/>
          </a:xfrm>
          <a:noFill/>
        </p:spPr>
        <p:txBody>
          <a:bodyPr anchor="b">
            <a:noAutofit/>
          </a:bodyPr>
          <a:lstStyle>
            <a:lvl1pPr algn="l">
              <a:defRPr sz="4800">
                <a:solidFill>
                  <a:schemeClr val="bg1"/>
                </a:solidFill>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FB724EDC-0FF4-BC78-C7CF-5B31189CBFC2}"/>
              </a:ext>
            </a:extLst>
          </p:cNvPr>
          <p:cNvSpPr>
            <a:spLocks noGrp="1"/>
          </p:cNvSpPr>
          <p:nvPr>
            <p:ph type="subTitle" idx="1"/>
          </p:nvPr>
        </p:nvSpPr>
        <p:spPr>
          <a:xfrm>
            <a:off x="1627632" y="3428999"/>
            <a:ext cx="6309360" cy="1703439"/>
          </a:xfrm>
          <a:noFill/>
        </p:spPr>
        <p:txBody>
          <a:bodyPr anchor="t">
            <a:normAutofit/>
          </a:bodyPr>
          <a:lstStyle>
            <a:lvl1pPr marL="0" indent="0" algn="l">
              <a:lnSpc>
                <a:spcPct val="130000"/>
              </a:lnSpc>
              <a:spcBef>
                <a:spcPts val="0"/>
              </a:spcBef>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6006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4974"/>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948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sp>
        <p:nvSpPr>
          <p:cNvPr id="17" name="bg object 17"/>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18" name="bg object 18"/>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07532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4974"/>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326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4974"/>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41573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65149" y="1249807"/>
            <a:ext cx="2409825" cy="696594"/>
          </a:xfrm>
          <a:prstGeom prst="rect">
            <a:avLst/>
          </a:prstGeom>
        </p:spPr>
        <p:txBody>
          <a:bodyPr wrap="square" lIns="0" tIns="0" rIns="0" bIns="0">
            <a:spAutoFit/>
          </a:bodyPr>
          <a:lstStyle>
            <a:lvl1pPr>
              <a:defRPr sz="3600" b="1" i="0">
                <a:solidFill>
                  <a:srgbClr val="004974"/>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9094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594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099048" y="530352"/>
            <a:ext cx="5385816" cy="1810512"/>
          </a:xfrm>
        </p:spPr>
        <p:txBody>
          <a:bodyPr anchor="b">
            <a:normAutofit/>
          </a:bodyPr>
          <a:lstStyle>
            <a:lvl1pPr>
              <a:defRPr sz="4000"/>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1" y="0"/>
            <a:ext cx="5174458" cy="6858000"/>
          </a:xfrm>
        </p:spPr>
        <p:txBody>
          <a:bodyPr/>
          <a:lstStyle>
            <a:lvl1pPr marL="0" indent="0">
              <a:buNone/>
              <a:defRPr/>
            </a:lvl1pPr>
          </a:lstStyle>
          <a:p>
            <a:r>
              <a:rPr lang="en-US"/>
              <a:t>Click icon to add picture</a:t>
            </a:r>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099048" y="2962656"/>
            <a:ext cx="5385816" cy="2706624"/>
          </a:xfrm>
        </p:spPr>
        <p:txBody>
          <a:bodyPr>
            <a:normAutofit/>
          </a:bodyPr>
          <a:lstStyle>
            <a:lvl1pPr marL="0" indent="0">
              <a:lnSpc>
                <a:spcPct val="10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a:xfrm>
            <a:off x="6099048" y="6356350"/>
            <a:ext cx="4114800" cy="365125"/>
          </a:xfrm>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a:xfrm>
            <a:off x="11234928" y="6356350"/>
            <a:ext cx="716280" cy="365125"/>
          </a:xfrm>
        </p:spPr>
        <p:txBody>
          <a:bodyPr/>
          <a:lstStyle/>
          <a:p>
            <a:fld id="{294A09A9-5501-47C1-A89A-A340965A2BE2}" type="slidenum">
              <a:rPr lang="en-US" smtClean="0"/>
              <a:t>‹#›</a:t>
            </a:fld>
            <a:endParaRPr lang="en-US" dirty="0"/>
          </a:p>
        </p:txBody>
      </p:sp>
      <p:sp>
        <p:nvSpPr>
          <p:cNvPr id="10" name="Rectangle 9">
            <a:extLst>
              <a:ext uri="{FF2B5EF4-FFF2-40B4-BE49-F238E27FC236}">
                <a16:creationId xmlns:a16="http://schemas.microsoft.com/office/drawing/2014/main" id="{DCAF8C32-80F8-F614-8280-02F76781F238}"/>
              </a:ext>
            </a:extLst>
          </p:cNvPr>
          <p:cNvSpPr/>
          <p:nvPr userDrawn="1"/>
        </p:nvSpPr>
        <p:spPr>
          <a:xfrm>
            <a:off x="5174459" y="0"/>
            <a:ext cx="45719"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02CB607F-27CE-D613-F812-E70C738FA0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4723"/>
          <a:stretch/>
        </p:blipFill>
        <p:spPr>
          <a:xfrm>
            <a:off x="9959711" y="738051"/>
            <a:ext cx="2232289" cy="5381892"/>
          </a:xfrm>
          <a:prstGeom prst="rect">
            <a:avLst/>
          </a:prstGeom>
        </p:spPr>
      </p:pic>
      <p:cxnSp>
        <p:nvCxnSpPr>
          <p:cNvPr id="4" name="Straight Connector 3">
            <a:extLst>
              <a:ext uri="{FF2B5EF4-FFF2-40B4-BE49-F238E27FC236}">
                <a16:creationId xmlns:a16="http://schemas.microsoft.com/office/drawing/2014/main" id="{0A689F60-3D32-FD74-24A9-266643081E85}"/>
              </a:ext>
            </a:extLst>
          </p:cNvPr>
          <p:cNvCxnSpPr>
            <a:cxnSpLocks/>
          </p:cNvCxnSpPr>
          <p:nvPr userDrawn="1"/>
        </p:nvCxnSpPr>
        <p:spPr>
          <a:xfrm>
            <a:off x="6189979" y="2649682"/>
            <a:ext cx="332598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B827D708-B036-EE04-B213-EC3EAAE0681B}"/>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9029920" y="2509197"/>
            <a:ext cx="972078" cy="285381"/>
          </a:xfrm>
          <a:prstGeom prst="rect">
            <a:avLst/>
          </a:prstGeom>
        </p:spPr>
      </p:pic>
    </p:spTree>
    <p:extLst>
      <p:ext uri="{BB962C8B-B14F-4D97-AF65-F5344CB8AC3E}">
        <p14:creationId xmlns:p14="http://schemas.microsoft.com/office/powerpoint/2010/main" val="95398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B133-53EC-0861-B13E-8A2D47C69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D4570036-5566-D85B-B587-511B93FD3C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494755C5-73EB-D281-33C0-D80E52C5F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D3248-8E30-EB2B-F887-A49B7612E146}"/>
              </a:ext>
            </a:extLst>
          </p:cNvPr>
          <p:cNvSpPr>
            <a:spLocks noGrp="1"/>
          </p:cNvSpPr>
          <p:nvPr>
            <p:ph type="dt" sz="half" idx="10"/>
          </p:nvPr>
        </p:nvSpPr>
        <p:spPr/>
        <p:txBody>
          <a:bodyPr/>
          <a:lstStyle/>
          <a:p>
            <a:fld id="{64E6DDC6-3DC3-44CA-B384-38C8A9E339F2}" type="datetimeFigureOut">
              <a:rPr lang="en-ID" smtClean="0"/>
              <a:t>17/10/2025</a:t>
            </a:fld>
            <a:endParaRPr lang="en-ID"/>
          </a:p>
        </p:txBody>
      </p:sp>
      <p:sp>
        <p:nvSpPr>
          <p:cNvPr id="6" name="Footer Placeholder 5">
            <a:extLst>
              <a:ext uri="{FF2B5EF4-FFF2-40B4-BE49-F238E27FC236}">
                <a16:creationId xmlns:a16="http://schemas.microsoft.com/office/drawing/2014/main" id="{FB89CCB2-F52E-D4F8-311E-A36845054C8A}"/>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1D78C239-57AD-266B-8545-DA622AB1C4FE}"/>
              </a:ext>
            </a:extLst>
          </p:cNvPr>
          <p:cNvSpPr>
            <a:spLocks noGrp="1"/>
          </p:cNvSpPr>
          <p:nvPr>
            <p:ph type="sldNum" sz="quarter" idx="12"/>
          </p:nvPr>
        </p:nvSpPr>
        <p:spPr/>
        <p:txBody>
          <a:bodyPr/>
          <a:lstStyle/>
          <a:p>
            <a:fld id="{F00AA827-49B1-431A-856A-2D71BDE660CE}" type="slidenum">
              <a:rPr lang="en-ID" smtClean="0"/>
              <a:t>‹#›</a:t>
            </a:fld>
            <a:endParaRPr lang="en-ID"/>
          </a:p>
        </p:txBody>
      </p:sp>
    </p:spTree>
    <p:extLst>
      <p:ext uri="{BB962C8B-B14F-4D97-AF65-F5344CB8AC3E}">
        <p14:creationId xmlns:p14="http://schemas.microsoft.com/office/powerpoint/2010/main" val="171100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581912" y="2185416"/>
            <a:ext cx="9052560" cy="2487168"/>
          </a:xfrm>
          <a:noFill/>
        </p:spPr>
        <p:txBody>
          <a:bodyPr anchor="ctr">
            <a:noAutofit/>
          </a:bodyPr>
          <a:lstStyle>
            <a:lvl1pPr algn="ctr">
              <a:defRPr sz="48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F691F67-3A33-EA2C-967A-86934DA1D47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9401" b="24659"/>
          <a:stretch/>
        </p:blipFill>
        <p:spPr>
          <a:xfrm>
            <a:off x="5856445" y="726334"/>
            <a:ext cx="1898043" cy="5405332"/>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1792" y="722376"/>
            <a:ext cx="6419088" cy="2350008"/>
          </a:xfrm>
        </p:spPr>
        <p:txBody>
          <a:bodyPr anchor="b">
            <a:normAutofit/>
          </a:bodyPr>
          <a:lstStyle>
            <a:lvl1pPr algn="ctr">
              <a:defRPr sz="4400"/>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F6B0D1AB-E9D6-841F-7178-F60F07AF3B37}"/>
              </a:ext>
            </a:extLst>
          </p:cNvPr>
          <p:cNvSpPr>
            <a:spLocks noGrp="1"/>
          </p:cNvSpPr>
          <p:nvPr>
            <p:ph type="subTitle" idx="1"/>
          </p:nvPr>
        </p:nvSpPr>
        <p:spPr>
          <a:xfrm>
            <a:off x="640079" y="3931920"/>
            <a:ext cx="6419088" cy="1389888"/>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6">
            <a:extLst>
              <a:ext uri="{FF2B5EF4-FFF2-40B4-BE49-F238E27FC236}">
                <a16:creationId xmlns:a16="http://schemas.microsoft.com/office/drawing/2014/main" id="{8B3132E8-A261-CEAB-129F-0FED7AD8D00C}"/>
              </a:ext>
            </a:extLst>
          </p:cNvPr>
          <p:cNvSpPr>
            <a:spLocks noGrp="1"/>
          </p:cNvSpPr>
          <p:nvPr>
            <p:ph type="pic" sz="quarter" idx="13"/>
          </p:nvPr>
        </p:nvSpPr>
        <p:spPr>
          <a:xfrm>
            <a:off x="7754488" y="0"/>
            <a:ext cx="4434464" cy="6858000"/>
          </a:xfrm>
        </p:spPr>
        <p:txBody>
          <a:bodyPr/>
          <a:lstStyle>
            <a:lvl1pPr marL="0" indent="0">
              <a:buNone/>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DB41B1E5-0891-6540-C6C6-2E4CF929E2D5}"/>
              </a:ext>
            </a:extLst>
          </p:cNvPr>
          <p:cNvCxnSpPr>
            <a:cxnSpLocks/>
          </p:cNvCxnSpPr>
          <p:nvPr userDrawn="1"/>
        </p:nvCxnSpPr>
        <p:spPr>
          <a:xfrm>
            <a:off x="1679972" y="3432325"/>
            <a:ext cx="43764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2CA6CDBD-54C9-2154-A4D6-F432B3CF27F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3343169" y="3291840"/>
            <a:ext cx="972078" cy="285381"/>
          </a:xfrm>
          <a:prstGeom prst="rect">
            <a:avLst/>
          </a:prstGeom>
        </p:spPr>
      </p:pic>
      <p:sp>
        <p:nvSpPr>
          <p:cNvPr id="14" name="Rectangle 13">
            <a:extLst>
              <a:ext uri="{FF2B5EF4-FFF2-40B4-BE49-F238E27FC236}">
                <a16:creationId xmlns:a16="http://schemas.microsoft.com/office/drawing/2014/main" id="{57541814-983F-1B1C-1D5D-EBAC0D9BEB4C}"/>
              </a:ext>
            </a:extLst>
          </p:cNvPr>
          <p:cNvSpPr/>
          <p:nvPr userDrawn="1"/>
        </p:nvSpPr>
        <p:spPr>
          <a:xfrm>
            <a:off x="7711438" y="0"/>
            <a:ext cx="45719" cy="6858000"/>
          </a:xfrm>
          <a:prstGeom prst="rect">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317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D338C08-B5A9-DA78-1FE4-12BEFEB61B6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6136" t="6121"/>
          <a:stretch/>
        </p:blipFill>
        <p:spPr>
          <a:xfrm rot="16200000" flipH="1" flipV="1">
            <a:off x="7528785" y="-1437953"/>
            <a:ext cx="3225262" cy="6101168"/>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0"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230C4EDD-E959-BB97-7574-864A6EDFD3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292"/>
          <a:stretch/>
        </p:blipFill>
        <p:spPr>
          <a:xfrm>
            <a:off x="602251" y="4944272"/>
            <a:ext cx="3848748" cy="1913728"/>
          </a:xfrm>
          <a:prstGeom prst="rect">
            <a:avLst/>
          </a:prstGeom>
        </p:spPr>
      </p:pic>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1408176"/>
            <a:ext cx="3392424" cy="4014216"/>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724144" y="1536192"/>
            <a:ext cx="5696712" cy="3758184"/>
          </a:xfrm>
        </p:spPr>
        <p:txBody>
          <a:bodyPr/>
          <a:lstStyle>
            <a:lvl1pPr>
              <a:spcAft>
                <a:spcPts val="600"/>
              </a:spcAft>
              <a:buClr>
                <a:schemeClr val="accent2"/>
              </a:buClr>
              <a:defRPr sz="2200"/>
            </a:lvl1pPr>
            <a:lvl2pPr>
              <a:buClr>
                <a:schemeClr val="accent2"/>
              </a:buClr>
              <a:defRPr sz="2000"/>
            </a:lvl2pPr>
            <a:lvl3pPr>
              <a:buClr>
                <a:schemeClr val="accent2"/>
              </a:buClr>
              <a:defRPr sz="1800"/>
            </a:lvl3pPr>
            <a:lvl4pPr>
              <a:buClr>
                <a:schemeClr val="accent2"/>
              </a:buClr>
              <a:defRPr sz="1600"/>
            </a:lvl4pPr>
            <a:lvl5pPr>
              <a:buClr>
                <a:schemeClr val="accent2"/>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724144"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sp>
        <p:nvSpPr>
          <p:cNvPr id="10" name="Rectangle 9">
            <a:extLst>
              <a:ext uri="{FF2B5EF4-FFF2-40B4-BE49-F238E27FC236}">
                <a16:creationId xmlns:a16="http://schemas.microsoft.com/office/drawing/2014/main" id="{377048F4-9454-D035-3356-DD623DFCEE42}"/>
              </a:ext>
            </a:extLst>
          </p:cNvPr>
          <p:cNvSpPr/>
          <p:nvPr userDrawn="1"/>
        </p:nvSpPr>
        <p:spPr>
          <a:xfrm rot="5400000">
            <a:off x="1361771"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0420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Subtitl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68B802A0-174F-ED42-DB3C-30B25D7D20B7}"/>
              </a:ext>
            </a:extLst>
          </p:cNvPr>
          <p:cNvSpPr>
            <a:spLocks noGrp="1"/>
          </p:cNvSpPr>
          <p:nvPr>
            <p:ph type="pic" sz="quarter" idx="10"/>
          </p:nvPr>
        </p:nvSpPr>
        <p:spPr>
          <a:xfrm>
            <a:off x="0" y="0"/>
            <a:ext cx="12192000" cy="6858000"/>
          </a:xfrm>
          <a:solidFill>
            <a:schemeClr val="tx1">
              <a:lumMod val="50000"/>
              <a:lumOff val="50000"/>
            </a:schemeClr>
          </a:solidFill>
        </p:spPr>
        <p:txBody>
          <a:bodyPr/>
          <a:lstStyle>
            <a:lvl1pPr marL="0" indent="0">
              <a:buNone/>
              <a:defRPr>
                <a:solidFill>
                  <a:schemeClr val="bg1"/>
                </a:solidFill>
              </a:defRPr>
            </a:lvl1pPr>
          </a:lstStyle>
          <a:p>
            <a:r>
              <a:rPr lang="en-US"/>
              <a:t>Click icon to add picture</a:t>
            </a:r>
            <a:endParaRPr lang="en-US" dirty="0"/>
          </a:p>
        </p:txBody>
      </p:sp>
      <p:sp>
        <p:nvSpPr>
          <p:cNvPr id="5" name="Title 1">
            <a:extLst>
              <a:ext uri="{FF2B5EF4-FFF2-40B4-BE49-F238E27FC236}">
                <a16:creationId xmlns:a16="http://schemas.microsoft.com/office/drawing/2014/main" id="{C5682FAF-43FC-D4B4-4D6A-E5D70198C128}"/>
              </a:ext>
            </a:extLst>
          </p:cNvPr>
          <p:cNvSpPr>
            <a:spLocks noGrp="1"/>
          </p:cNvSpPr>
          <p:nvPr>
            <p:ph type="ctrTitle"/>
          </p:nvPr>
        </p:nvSpPr>
        <p:spPr>
          <a:xfrm>
            <a:off x="1527048" y="2276856"/>
            <a:ext cx="9144000" cy="1508760"/>
          </a:xfrm>
          <a:noFill/>
        </p:spPr>
        <p:txBody>
          <a:bodyPr anchor="ctr">
            <a:noAutofit/>
          </a:bodyPr>
          <a:lstStyle>
            <a:lvl1pPr algn="ctr">
              <a:defRPr sz="4800">
                <a:solidFill>
                  <a:schemeClr val="bg1"/>
                </a:solidFill>
              </a:defRPr>
            </a:lvl1pPr>
          </a:lstStyle>
          <a:p>
            <a:r>
              <a:rPr lang="en-US"/>
              <a:t>Click to edit Master title style</a:t>
            </a:r>
            <a:endParaRPr lang="en-US" dirty="0"/>
          </a:p>
        </p:txBody>
      </p:sp>
      <p:sp>
        <p:nvSpPr>
          <p:cNvPr id="2" name="Subtitle 2">
            <a:extLst>
              <a:ext uri="{FF2B5EF4-FFF2-40B4-BE49-F238E27FC236}">
                <a16:creationId xmlns:a16="http://schemas.microsoft.com/office/drawing/2014/main" id="{FB724EDC-0FF4-BC78-C7CF-5B31189CBFC2}"/>
              </a:ext>
            </a:extLst>
          </p:cNvPr>
          <p:cNvSpPr>
            <a:spLocks noGrp="1"/>
          </p:cNvSpPr>
          <p:nvPr>
            <p:ph type="subTitle" idx="1"/>
          </p:nvPr>
        </p:nvSpPr>
        <p:spPr>
          <a:xfrm>
            <a:off x="1527048" y="3858768"/>
            <a:ext cx="9144000" cy="841248"/>
          </a:xfrm>
          <a:noFill/>
        </p:spPr>
        <p:txBody>
          <a:bodyPr anchor="t"/>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391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65A83-7754-90AF-ABA5-0759C2C74767}"/>
              </a:ext>
            </a:extLst>
          </p:cNvPr>
          <p:cNvSpPr/>
          <p:nvPr userDrawn="1"/>
        </p:nvSpPr>
        <p:spPr>
          <a:xfrm>
            <a:off x="-1" y="0"/>
            <a:ext cx="12188952" cy="20482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932688" y="228600"/>
            <a:ext cx="9528048" cy="1600200"/>
          </a:xfrm>
        </p:spPr>
        <p:txBody>
          <a:bodyPr/>
          <a:lstStyle>
            <a:lvl1pPr>
              <a:defRPr>
                <a:solidFill>
                  <a:schemeClr val="bg1"/>
                </a:solidFill>
              </a:defRPr>
            </a:lvl1pPr>
          </a:lstStyle>
          <a:p>
            <a:r>
              <a:rPr lang="en-US"/>
              <a:t>Click to edit Master title style</a:t>
            </a:r>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2523744"/>
            <a:ext cx="4864608" cy="3694176"/>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450D1A9C-4404-2909-F0C4-B7571474C940}"/>
              </a:ext>
            </a:extLst>
          </p:cNvPr>
          <p:cNvSpPr>
            <a:spLocks noGrp="1"/>
          </p:cNvSpPr>
          <p:nvPr>
            <p:ph sz="quarter" idx="13"/>
          </p:nvPr>
        </p:nvSpPr>
        <p:spPr>
          <a:xfrm>
            <a:off x="6684264" y="2523744"/>
            <a:ext cx="4864608" cy="3694176"/>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2000">
                <a:solidFill>
                  <a:schemeClr val="tx2">
                    <a:lumMod val="25000"/>
                  </a:schemeClr>
                </a:solidFill>
              </a:defRPr>
            </a:lvl3pPr>
            <a:lvl4pPr marL="1143000">
              <a:buClr>
                <a:schemeClr val="accent2"/>
              </a:buClr>
              <a:defRPr sz="1800">
                <a:solidFill>
                  <a:schemeClr val="tx2">
                    <a:lumMod val="25000"/>
                  </a:schemeClr>
                </a:solidFill>
              </a:defRPr>
            </a:lvl4pPr>
            <a:lvl5pPr marL="1600200">
              <a:buClr>
                <a:schemeClr val="accent2"/>
              </a:buCl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pic>
        <p:nvPicPr>
          <p:cNvPr id="8" name="Graphic 7">
            <a:extLst>
              <a:ext uri="{FF2B5EF4-FFF2-40B4-BE49-F238E27FC236}">
                <a16:creationId xmlns:a16="http://schemas.microsoft.com/office/drawing/2014/main" id="{D1885D14-9B48-E0B1-43FF-B19F5005F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2292"/>
          <a:stretch/>
        </p:blipFill>
        <p:spPr>
          <a:xfrm>
            <a:off x="8472405" y="132047"/>
            <a:ext cx="3848748" cy="1913728"/>
          </a:xfrm>
          <a:prstGeom prst="rect">
            <a:avLst/>
          </a:prstGeom>
        </p:spPr>
      </p:pic>
      <p:sp>
        <p:nvSpPr>
          <p:cNvPr id="10" name="Rectangle 9">
            <a:extLst>
              <a:ext uri="{FF2B5EF4-FFF2-40B4-BE49-F238E27FC236}">
                <a16:creationId xmlns:a16="http://schemas.microsoft.com/office/drawing/2014/main" id="{CD7ECFC8-50F2-4F2A-960A-F4F79E198620}"/>
              </a:ext>
            </a:extLst>
          </p:cNvPr>
          <p:cNvSpPr/>
          <p:nvPr userDrawn="1"/>
        </p:nvSpPr>
        <p:spPr>
          <a:xfrm>
            <a:off x="0" y="2022420"/>
            <a:ext cx="12192000"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809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7F52C37-6A33-FD57-31EC-516F581DF13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420" b="36176"/>
          <a:stretch/>
        </p:blipFill>
        <p:spPr>
          <a:xfrm>
            <a:off x="0" y="2510651"/>
            <a:ext cx="2841744" cy="4347350"/>
          </a:xfrm>
          <a:prstGeom prst="rect">
            <a:avLst/>
          </a:prstGeom>
        </p:spPr>
      </p:pic>
      <p:sp>
        <p:nvSpPr>
          <p:cNvPr id="6" name="Rectangle 5">
            <a:extLst>
              <a:ext uri="{FF2B5EF4-FFF2-40B4-BE49-F238E27FC236}">
                <a16:creationId xmlns:a16="http://schemas.microsoft.com/office/drawing/2014/main" id="{A6865A83-7754-90AF-ABA5-0759C2C74767}"/>
              </a:ext>
            </a:extLst>
          </p:cNvPr>
          <p:cNvSpPr/>
          <p:nvPr userDrawn="1"/>
        </p:nvSpPr>
        <p:spPr>
          <a:xfrm>
            <a:off x="7397496" y="0"/>
            <a:ext cx="4790941"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0998D-17F5-CC68-2E37-9789F050BF62}"/>
              </a:ext>
            </a:extLst>
          </p:cNvPr>
          <p:cNvSpPr>
            <a:spLocks noGrp="1"/>
          </p:cNvSpPr>
          <p:nvPr>
            <p:ph type="title"/>
          </p:nvPr>
        </p:nvSpPr>
        <p:spPr>
          <a:xfrm>
            <a:off x="8101584" y="1408176"/>
            <a:ext cx="3392424" cy="4014216"/>
          </a:xfrm>
        </p:spPr>
        <p:txBody>
          <a:bodyPr/>
          <a:lstStyle>
            <a:lvl1pPr>
              <a:defRPr>
                <a:solidFill>
                  <a:schemeClr val="bg1"/>
                </a:solidFill>
              </a:defRPr>
            </a:lvl1pPr>
          </a:lstStyle>
          <a:p>
            <a:r>
              <a:rPr lang="en-US"/>
              <a:t>Click to edit Master title style</a:t>
            </a:r>
            <a:endParaRPr lang="en-US" dirty="0"/>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932688" y="685800"/>
            <a:ext cx="5276088" cy="1563624"/>
          </a:xfrm>
        </p:spPr>
        <p:txBody>
          <a:bodyPr>
            <a:noAutofit/>
          </a:bodyPr>
          <a:lstStyle>
            <a:lvl1pPr marL="457200" indent="-457200">
              <a:lnSpc>
                <a:spcPct val="100000"/>
              </a:lnSpc>
              <a:spcBef>
                <a:spcPts val="1000"/>
              </a:spcBef>
              <a:spcAft>
                <a:spcPts val="0"/>
              </a:spcAft>
              <a:buClr>
                <a:schemeClr val="accent2"/>
              </a:buClr>
              <a:buFont typeface="+mj-lt"/>
              <a:buAutoNum type="arabicPeriod"/>
              <a:defRPr sz="2400">
                <a:solidFill>
                  <a:schemeClr val="tx2">
                    <a:lumMod val="25000"/>
                  </a:schemeClr>
                </a:solidFill>
              </a:defRPr>
            </a:lvl1pPr>
            <a:lvl2pPr marL="914400" indent="-457200">
              <a:buClr>
                <a:schemeClr val="accent2"/>
              </a:buClr>
              <a:buFont typeface="+mj-lt"/>
              <a:buAutoNum type="alphaLcPeriod"/>
              <a:defRPr sz="2400">
                <a:solidFill>
                  <a:schemeClr val="tx2">
                    <a:lumMod val="25000"/>
                  </a:schemeClr>
                </a:solidFill>
              </a:defRPr>
            </a:lvl2pPr>
            <a:lvl3pPr marL="1371600" indent="-457200">
              <a:buClr>
                <a:schemeClr val="accent2"/>
              </a:buClr>
              <a:buFont typeface="+mj-lt"/>
              <a:buAutoNum type="romanLcPeriod"/>
              <a:defRPr sz="2000">
                <a:solidFill>
                  <a:schemeClr val="tx2">
                    <a:lumMod val="25000"/>
                  </a:schemeClr>
                </a:solidFill>
              </a:defRPr>
            </a:lvl3pPr>
            <a:lvl4pPr marL="1714500" indent="-342900">
              <a:buClr>
                <a:schemeClr val="accent2"/>
              </a:buClr>
              <a:buFont typeface="+mj-lt"/>
              <a:buAutoNum type="arabicParenR"/>
              <a:defRPr sz="1800">
                <a:solidFill>
                  <a:schemeClr val="tx2">
                    <a:lumMod val="25000"/>
                  </a:schemeClr>
                </a:solidFill>
              </a:defRPr>
            </a:lvl4pPr>
            <a:lvl5pPr marL="2171700" indent="-342900">
              <a:buClr>
                <a:schemeClr val="accent2"/>
              </a:buClr>
              <a:buFont typeface="+mj-lt"/>
              <a:buAutoNum type="alphaLcParenR"/>
              <a:defRPr sz="16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EC526101-2775-A309-0B4A-DB278C3974D2}"/>
              </a:ext>
            </a:extLst>
          </p:cNvPr>
          <p:cNvSpPr>
            <a:spLocks noGrp="1"/>
          </p:cNvSpPr>
          <p:nvPr>
            <p:ph sz="quarter" idx="13"/>
          </p:nvPr>
        </p:nvSpPr>
        <p:spPr>
          <a:xfrm>
            <a:off x="932688" y="2697480"/>
            <a:ext cx="5276088" cy="3483864"/>
          </a:xfrm>
        </p:spPr>
        <p:txBody>
          <a:bodyPr/>
          <a:lstStyle>
            <a:lvl1pPr marL="0" indent="0">
              <a:spcAft>
                <a:spcPts val="0"/>
              </a:spcAft>
              <a:buClr>
                <a:schemeClr val="accent2"/>
              </a:buClr>
              <a:buNone/>
              <a:defRPr sz="2400">
                <a:solidFill>
                  <a:schemeClr val="tx2">
                    <a:lumMod val="25000"/>
                  </a:schemeClr>
                </a:solidFill>
              </a:defRPr>
            </a:lvl1pPr>
            <a:lvl2pPr marL="228600">
              <a:spcBef>
                <a:spcPts val="1000"/>
              </a:spcBef>
              <a:buClr>
                <a:schemeClr val="accent2"/>
              </a:buClr>
              <a:defRPr sz="2400">
                <a:solidFill>
                  <a:schemeClr val="tx2">
                    <a:lumMod val="25000"/>
                  </a:schemeClr>
                </a:solidFill>
              </a:defRPr>
            </a:lvl2pPr>
            <a:lvl3pPr marL="685800">
              <a:buClr>
                <a:schemeClr val="accent2"/>
              </a:buClr>
              <a:defRPr sz="1800">
                <a:solidFill>
                  <a:schemeClr val="tx2">
                    <a:lumMod val="25000"/>
                  </a:schemeClr>
                </a:solidFill>
              </a:defRPr>
            </a:lvl3pPr>
            <a:lvl4pPr marL="1143000">
              <a:buClr>
                <a:schemeClr val="accent2"/>
              </a:buClr>
              <a:defRPr sz="1600">
                <a:solidFill>
                  <a:schemeClr val="tx2">
                    <a:lumMod val="25000"/>
                  </a:schemeClr>
                </a:solidFill>
              </a:defRPr>
            </a:lvl4pPr>
            <a:lvl5pPr marL="1600200">
              <a:buClr>
                <a:schemeClr val="accent2"/>
              </a:buCl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932688"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lvl1pPr>
              <a:defRPr>
                <a:solidFill>
                  <a:schemeClr val="bg1"/>
                </a:solidFill>
              </a:defRPr>
            </a:lvl1pPr>
          </a:lstStyle>
          <a:p>
            <a:fld id="{294A09A9-5501-47C1-A89A-A340965A2BE2}" type="slidenum">
              <a:rPr lang="en-US" smtClean="0"/>
              <a:pPr/>
              <a:t>‹#›</a:t>
            </a:fld>
            <a:endParaRPr lang="en-US" dirty="0"/>
          </a:p>
        </p:txBody>
      </p:sp>
      <p:pic>
        <p:nvPicPr>
          <p:cNvPr id="12" name="Graphic 11">
            <a:extLst>
              <a:ext uri="{FF2B5EF4-FFF2-40B4-BE49-F238E27FC236}">
                <a16:creationId xmlns:a16="http://schemas.microsoft.com/office/drawing/2014/main" id="{45719EF3-43BC-5F74-7396-273F72ED3CB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2292"/>
          <a:stretch/>
        </p:blipFill>
        <p:spPr>
          <a:xfrm>
            <a:off x="8001534" y="4944272"/>
            <a:ext cx="3848748" cy="1913728"/>
          </a:xfrm>
          <a:prstGeom prst="rect">
            <a:avLst/>
          </a:prstGeom>
        </p:spPr>
      </p:pic>
      <p:sp>
        <p:nvSpPr>
          <p:cNvPr id="13" name="Rectangle 12">
            <a:extLst>
              <a:ext uri="{FF2B5EF4-FFF2-40B4-BE49-F238E27FC236}">
                <a16:creationId xmlns:a16="http://schemas.microsoft.com/office/drawing/2014/main" id="{137D205C-32E5-5A54-8D89-CB56198B06E5}"/>
              </a:ext>
            </a:extLst>
          </p:cNvPr>
          <p:cNvSpPr/>
          <p:nvPr userDrawn="1"/>
        </p:nvSpPr>
        <p:spPr>
          <a:xfrm rot="5400000">
            <a:off x="3949200" y="3406143"/>
            <a:ext cx="6857999" cy="45719"/>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718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516D97AE-EB24-C3DA-21A1-E8EE4631ACE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118" r="47395" b="22709"/>
          <a:stretch/>
        </p:blipFill>
        <p:spPr>
          <a:xfrm flipH="1">
            <a:off x="4448831" y="805912"/>
            <a:ext cx="1464735" cy="4961437"/>
          </a:xfrm>
          <a:prstGeom prst="rect">
            <a:avLst/>
          </a:prstGeom>
        </p:spPr>
      </p:pic>
      <p:sp>
        <p:nvSpPr>
          <p:cNvPr id="10" name="Rectangle 9">
            <a:extLst>
              <a:ext uri="{FF2B5EF4-FFF2-40B4-BE49-F238E27FC236}">
                <a16:creationId xmlns:a16="http://schemas.microsoft.com/office/drawing/2014/main" id="{5CBF43B9-3946-05E6-521F-EE4BB59B49D0}"/>
              </a:ext>
            </a:extLst>
          </p:cNvPr>
          <p:cNvSpPr/>
          <p:nvPr userDrawn="1"/>
        </p:nvSpPr>
        <p:spPr>
          <a:xfrm>
            <a:off x="4434840" y="0"/>
            <a:ext cx="45719" cy="6858000"/>
          </a:xfrm>
          <a:prstGeom prst="rect">
            <a:avLst/>
          </a:prstGeom>
          <a:solidFill>
            <a:schemeClr val="tx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E14DEF57-E0D6-D7CA-5D3C-FC97EAB0620A}"/>
              </a:ext>
            </a:extLst>
          </p:cNvPr>
          <p:cNvSpPr>
            <a:spLocks noGrp="1"/>
          </p:cNvSpPr>
          <p:nvPr>
            <p:ph type="title"/>
          </p:nvPr>
        </p:nvSpPr>
        <p:spPr>
          <a:xfrm>
            <a:off x="5193792" y="557784"/>
            <a:ext cx="6419088" cy="1929384"/>
          </a:xfrm>
        </p:spPr>
        <p:txBody>
          <a:bodyPr anchor="b">
            <a:normAutofit/>
          </a:bodyPr>
          <a:lstStyle>
            <a:lvl1pPr algn="ctr">
              <a:defRPr sz="4400"/>
            </a:lvl1pPr>
          </a:lstStyle>
          <a:p>
            <a:r>
              <a:rPr lang="en-US"/>
              <a:t>Click to edit Master title style</a:t>
            </a:r>
            <a:endParaRPr lang="en-US" dirty="0"/>
          </a:p>
        </p:txBody>
      </p:sp>
      <p:sp>
        <p:nvSpPr>
          <p:cNvPr id="8" name="Picture Placeholder 6">
            <a:extLst>
              <a:ext uri="{FF2B5EF4-FFF2-40B4-BE49-F238E27FC236}">
                <a16:creationId xmlns:a16="http://schemas.microsoft.com/office/drawing/2014/main" id="{930B4666-31C5-1F2B-27D9-2A9F6EC970DD}"/>
              </a:ext>
            </a:extLst>
          </p:cNvPr>
          <p:cNvSpPr>
            <a:spLocks noGrp="1"/>
          </p:cNvSpPr>
          <p:nvPr>
            <p:ph type="pic" sz="quarter" idx="13"/>
          </p:nvPr>
        </p:nvSpPr>
        <p:spPr>
          <a:xfrm>
            <a:off x="0" y="0"/>
            <a:ext cx="4434464" cy="6858000"/>
          </a:xfrm>
        </p:spPr>
        <p:txBody>
          <a:bodyPr/>
          <a:lstStyle>
            <a:lvl1pPr marL="0" indent="0">
              <a:buNone/>
              <a:defRPr/>
            </a:lvl1pPr>
          </a:lstStyle>
          <a:p>
            <a:r>
              <a:rPr lang="en-US"/>
              <a:t>Click icon to add picture</a:t>
            </a:r>
            <a:endParaRPr lang="en-US" dirty="0"/>
          </a:p>
        </p:txBody>
      </p:sp>
      <p:sp>
        <p:nvSpPr>
          <p:cNvPr id="9" name="Content Placeholder 8">
            <a:extLst>
              <a:ext uri="{FF2B5EF4-FFF2-40B4-BE49-F238E27FC236}">
                <a16:creationId xmlns:a16="http://schemas.microsoft.com/office/drawing/2014/main" id="{1DBC944E-6F68-C409-3596-8B6F50E09B9B}"/>
              </a:ext>
            </a:extLst>
          </p:cNvPr>
          <p:cNvSpPr>
            <a:spLocks noGrp="1"/>
          </p:cNvSpPr>
          <p:nvPr>
            <p:ph sz="quarter" idx="12"/>
          </p:nvPr>
        </p:nvSpPr>
        <p:spPr>
          <a:xfrm>
            <a:off x="5193792" y="3328416"/>
            <a:ext cx="6419088" cy="2441448"/>
          </a:xfrm>
        </p:spPr>
        <p:txBody>
          <a:bodyPr/>
          <a:lstStyle>
            <a:lvl1pPr marL="0" indent="0" algn="ctr">
              <a:lnSpc>
                <a:spcPct val="90000"/>
              </a:lnSpc>
              <a:spcAft>
                <a:spcPts val="1200"/>
              </a:spcAft>
              <a:buClr>
                <a:schemeClr val="accent2"/>
              </a:buClr>
              <a:buNone/>
              <a:defRPr sz="2400">
                <a:solidFill>
                  <a:schemeClr val="tx2">
                    <a:lumMod val="25000"/>
                  </a:schemeClr>
                </a:solidFill>
              </a:defRPr>
            </a:lvl1pPr>
            <a:lvl2pPr algn="ctr">
              <a:buClr>
                <a:schemeClr val="accent2"/>
              </a:buClr>
              <a:defRPr sz="2000">
                <a:solidFill>
                  <a:schemeClr val="tx2">
                    <a:lumMod val="25000"/>
                  </a:schemeClr>
                </a:solidFill>
              </a:defRPr>
            </a:lvl2pPr>
            <a:lvl3pPr algn="ctr">
              <a:buClr>
                <a:schemeClr val="accent2"/>
              </a:buClr>
              <a:defRPr sz="1800">
                <a:solidFill>
                  <a:schemeClr val="tx2">
                    <a:lumMod val="25000"/>
                  </a:schemeClr>
                </a:solidFill>
              </a:defRPr>
            </a:lvl3pPr>
            <a:lvl4pPr algn="ctr">
              <a:buClr>
                <a:schemeClr val="accent2"/>
              </a:buClr>
              <a:defRPr sz="1600">
                <a:solidFill>
                  <a:schemeClr val="tx2">
                    <a:lumMod val="25000"/>
                  </a:schemeClr>
                </a:solidFill>
              </a:defRPr>
            </a:lvl4pPr>
            <a:lvl5pPr algn="ctr">
              <a:buClr>
                <a:schemeClr val="accent2"/>
              </a:buClr>
              <a:defRPr sz="1400">
                <a:solidFill>
                  <a:schemeClr val="tx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03FE570D-F390-097A-83FE-FB9C9CD92EA6}"/>
              </a:ext>
            </a:extLst>
          </p:cNvPr>
          <p:cNvSpPr>
            <a:spLocks noGrp="1"/>
          </p:cNvSpPr>
          <p:nvPr>
            <p:ph type="ftr" sz="quarter" idx="10"/>
          </p:nvPr>
        </p:nvSpPr>
        <p:spPr>
          <a:xfrm>
            <a:off x="5193792"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3D119F3A-839F-70D5-1136-F47387FBF61F}"/>
              </a:ext>
            </a:extLst>
          </p:cNvPr>
          <p:cNvSpPr>
            <a:spLocks noGrp="1"/>
          </p:cNvSpPr>
          <p:nvPr>
            <p:ph type="sldNum" sz="quarter" idx="11"/>
          </p:nvPr>
        </p:nvSpPr>
        <p:spPr>
          <a:xfrm>
            <a:off x="10635996" y="6356350"/>
            <a:ext cx="784860" cy="365125"/>
          </a:xfrm>
        </p:spPr>
        <p:txBody>
          <a:bodyPr/>
          <a:lstStyle/>
          <a:p>
            <a:fld id="{294A09A9-5501-47C1-A89A-A340965A2BE2}" type="slidenum">
              <a:rPr lang="en-US" smtClean="0"/>
              <a:pPr/>
              <a:t>‹#›</a:t>
            </a:fld>
            <a:endParaRPr lang="en-US" dirty="0"/>
          </a:p>
        </p:txBody>
      </p:sp>
      <p:cxnSp>
        <p:nvCxnSpPr>
          <p:cNvPr id="13" name="Straight Connector 12">
            <a:extLst>
              <a:ext uri="{FF2B5EF4-FFF2-40B4-BE49-F238E27FC236}">
                <a16:creationId xmlns:a16="http://schemas.microsoft.com/office/drawing/2014/main" id="{689EEBF9-800C-88AE-FE83-60B5F47AFC14}"/>
              </a:ext>
            </a:extLst>
          </p:cNvPr>
          <p:cNvCxnSpPr>
            <a:cxnSpLocks/>
          </p:cNvCxnSpPr>
          <p:nvPr userDrawn="1"/>
        </p:nvCxnSpPr>
        <p:spPr>
          <a:xfrm>
            <a:off x="6174481" y="2843389"/>
            <a:ext cx="4376421"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301D77B6-9ED1-094C-66A3-7D5AB0CDEA47}"/>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35000"/>
                    </a14:imgEffect>
                  </a14:imgLayer>
                </a14:imgProps>
              </a:ext>
              <a:ext uri="{28A0092B-C50C-407E-A947-70E740481C1C}">
                <a14:useLocalDpi xmlns:a14="http://schemas.microsoft.com/office/drawing/2010/main"/>
              </a:ext>
            </a:extLst>
          </a:blip>
          <a:stretch>
            <a:fillRect/>
          </a:stretch>
        </p:blipFill>
        <p:spPr>
          <a:xfrm>
            <a:off x="7914042" y="2702904"/>
            <a:ext cx="972078" cy="285381"/>
          </a:xfrm>
          <a:prstGeom prst="rect">
            <a:avLst/>
          </a:prstGeom>
        </p:spPr>
      </p:pic>
    </p:spTree>
    <p:extLst>
      <p:ext uri="{BB962C8B-B14F-4D97-AF65-F5344CB8AC3E}">
        <p14:creationId xmlns:p14="http://schemas.microsoft.com/office/powerpoint/2010/main" val="1942649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3810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11026140" y="6356350"/>
            <a:ext cx="78486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76" r:id="rId4"/>
    <p:sldLayoutId id="2147483678" r:id="rId5"/>
    <p:sldLayoutId id="2147483684" r:id="rId6"/>
    <p:sldLayoutId id="2147483677" r:id="rId7"/>
    <p:sldLayoutId id="2147483679" r:id="rId8"/>
    <p:sldLayoutId id="2147483680" r:id="rId9"/>
    <p:sldLayoutId id="2147483681" r:id="rId10"/>
    <p:sldLayoutId id="2147483682" r:id="rId11"/>
    <p:sldLayoutId id="2147483683"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png"/><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31.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5.sv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sv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svg"/><Relationship Id="rId4" Type="http://schemas.openxmlformats.org/officeDocument/2006/relationships/image" Target="../media/image46.jpeg"/><Relationship Id="rId9" Type="http://schemas.openxmlformats.org/officeDocument/2006/relationships/image" Target="../media/image50.png"/></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1537" y="1648409"/>
            <a:ext cx="4742815" cy="1434432"/>
          </a:xfrm>
          <a:prstGeom prst="rect">
            <a:avLst/>
          </a:prstGeom>
        </p:spPr>
        <p:txBody>
          <a:bodyPr vert="horz" wrap="square" lIns="0" tIns="99695" rIns="0" bIns="0" rtlCol="0">
            <a:spAutoFit/>
          </a:bodyPr>
          <a:lstStyle/>
          <a:p>
            <a:pPr marL="12700" marR="5080">
              <a:lnSpc>
                <a:spcPts val="5400"/>
              </a:lnSpc>
              <a:spcBef>
                <a:spcPts val="785"/>
              </a:spcBef>
            </a:pPr>
            <a:r>
              <a:rPr lang="en-US" sz="3600" b="1" dirty="0">
                <a:solidFill>
                  <a:srgbClr val="004974"/>
                </a:solidFill>
                <a:latin typeface="Calibri"/>
                <a:cs typeface="Calibri"/>
              </a:rPr>
              <a:t>SISTIM</a:t>
            </a:r>
            <a:r>
              <a:rPr sz="3600" b="1" spc="-95" dirty="0">
                <a:solidFill>
                  <a:srgbClr val="004974"/>
                </a:solidFill>
                <a:latin typeface="Calibri"/>
                <a:cs typeface="Calibri"/>
              </a:rPr>
              <a:t> </a:t>
            </a:r>
            <a:r>
              <a:rPr sz="3600" b="1" spc="-10" dirty="0">
                <a:solidFill>
                  <a:srgbClr val="004974"/>
                </a:solidFill>
                <a:latin typeface="Calibri"/>
                <a:cs typeface="Calibri"/>
              </a:rPr>
              <a:t>KODING </a:t>
            </a:r>
            <a:r>
              <a:rPr sz="3600" b="1" dirty="0">
                <a:solidFill>
                  <a:srgbClr val="004974"/>
                </a:solidFill>
                <a:latin typeface="Calibri"/>
                <a:cs typeface="Calibri"/>
              </a:rPr>
              <a:t>DALAM</a:t>
            </a:r>
            <a:r>
              <a:rPr sz="3600" b="1" spc="-110" dirty="0">
                <a:solidFill>
                  <a:srgbClr val="004974"/>
                </a:solidFill>
                <a:latin typeface="Calibri"/>
                <a:cs typeface="Calibri"/>
              </a:rPr>
              <a:t> </a:t>
            </a:r>
            <a:r>
              <a:rPr sz="3600" b="1" dirty="0">
                <a:solidFill>
                  <a:srgbClr val="004974"/>
                </a:solidFill>
                <a:latin typeface="Calibri"/>
                <a:cs typeface="Calibri"/>
              </a:rPr>
              <a:t>INA</a:t>
            </a:r>
            <a:r>
              <a:rPr sz="3600" b="1" spc="-65" dirty="0">
                <a:solidFill>
                  <a:srgbClr val="004974"/>
                </a:solidFill>
                <a:latin typeface="Calibri"/>
                <a:cs typeface="Calibri"/>
              </a:rPr>
              <a:t> </a:t>
            </a:r>
            <a:r>
              <a:rPr sz="3600" b="1" spc="-60" dirty="0">
                <a:solidFill>
                  <a:srgbClr val="004974"/>
                </a:solidFill>
                <a:latin typeface="Calibri"/>
                <a:cs typeface="Calibri"/>
              </a:rPr>
              <a:t>CBG’s</a:t>
            </a:r>
            <a:endParaRPr sz="3600" dirty="0">
              <a:latin typeface="Calibri"/>
              <a:cs typeface="Calibri"/>
            </a:endParaRPr>
          </a:p>
        </p:txBody>
      </p:sp>
      <p:sp>
        <p:nvSpPr>
          <p:cNvPr id="3" name="object 3"/>
          <p:cNvSpPr txBox="1"/>
          <p:nvPr/>
        </p:nvSpPr>
        <p:spPr>
          <a:xfrm>
            <a:off x="821537" y="3761054"/>
            <a:ext cx="4841240" cy="514350"/>
          </a:xfrm>
          <a:prstGeom prst="rect">
            <a:avLst/>
          </a:prstGeom>
        </p:spPr>
        <p:txBody>
          <a:bodyPr vert="horz" wrap="square" lIns="0" tIns="13335" rIns="0" bIns="0" rtlCol="0">
            <a:spAutoFit/>
          </a:bodyPr>
          <a:lstStyle/>
          <a:p>
            <a:pPr marL="12700">
              <a:lnSpc>
                <a:spcPct val="100000"/>
              </a:lnSpc>
              <a:spcBef>
                <a:spcPts val="105"/>
              </a:spcBef>
            </a:pPr>
            <a:r>
              <a:rPr sz="3200" spc="-70" dirty="0">
                <a:solidFill>
                  <a:srgbClr val="004974"/>
                </a:solidFill>
                <a:latin typeface="Calibri"/>
                <a:cs typeface="Calibri"/>
              </a:rPr>
              <a:t>dr.</a:t>
            </a:r>
            <a:r>
              <a:rPr sz="3200" spc="-50" dirty="0">
                <a:solidFill>
                  <a:srgbClr val="004974"/>
                </a:solidFill>
                <a:latin typeface="Calibri"/>
                <a:cs typeface="Calibri"/>
              </a:rPr>
              <a:t> </a:t>
            </a:r>
            <a:r>
              <a:rPr sz="3200" dirty="0">
                <a:solidFill>
                  <a:srgbClr val="004974"/>
                </a:solidFill>
                <a:latin typeface="Calibri"/>
                <a:cs typeface="Calibri"/>
              </a:rPr>
              <a:t>Endang</a:t>
            </a:r>
            <a:r>
              <a:rPr sz="3200" spc="-50" dirty="0">
                <a:solidFill>
                  <a:srgbClr val="004974"/>
                </a:solidFill>
                <a:latin typeface="Calibri"/>
                <a:cs typeface="Calibri"/>
              </a:rPr>
              <a:t> </a:t>
            </a:r>
            <a:r>
              <a:rPr sz="3200" dirty="0">
                <a:solidFill>
                  <a:srgbClr val="004974"/>
                </a:solidFill>
                <a:latin typeface="Calibri"/>
                <a:cs typeface="Calibri"/>
              </a:rPr>
              <a:t>Suparniati,</a:t>
            </a:r>
            <a:r>
              <a:rPr sz="3200" spc="-20" dirty="0">
                <a:solidFill>
                  <a:srgbClr val="004974"/>
                </a:solidFill>
                <a:latin typeface="Calibri"/>
                <a:cs typeface="Calibri"/>
              </a:rPr>
              <a:t> </a:t>
            </a:r>
            <a:r>
              <a:rPr sz="3200" dirty="0">
                <a:solidFill>
                  <a:srgbClr val="004974"/>
                </a:solidFill>
                <a:latin typeface="Calibri"/>
                <a:cs typeface="Calibri"/>
              </a:rPr>
              <a:t>M.</a:t>
            </a:r>
            <a:r>
              <a:rPr sz="3200" spc="-50" dirty="0">
                <a:solidFill>
                  <a:srgbClr val="004974"/>
                </a:solidFill>
                <a:latin typeface="Calibri"/>
                <a:cs typeface="Calibri"/>
              </a:rPr>
              <a:t> </a:t>
            </a:r>
            <a:r>
              <a:rPr sz="3200" spc="-25" dirty="0">
                <a:solidFill>
                  <a:srgbClr val="004974"/>
                </a:solidFill>
                <a:latin typeface="Calibri"/>
                <a:cs typeface="Calibri"/>
              </a:rPr>
              <a:t>Kes</a:t>
            </a:r>
            <a:endParaRPr sz="3200" dirty="0">
              <a:latin typeface="Calibri"/>
              <a:cs typeface="Calibri"/>
            </a:endParaRPr>
          </a:p>
        </p:txBody>
      </p:sp>
      <p:sp>
        <p:nvSpPr>
          <p:cNvPr id="4" name="object 4"/>
          <p:cNvSpPr/>
          <p:nvPr/>
        </p:nvSpPr>
        <p:spPr>
          <a:xfrm>
            <a:off x="769619" y="3427476"/>
            <a:ext cx="3817620" cy="45720"/>
          </a:xfrm>
          <a:custGeom>
            <a:avLst/>
            <a:gdLst/>
            <a:ahLst/>
            <a:cxnLst/>
            <a:rect l="l" t="t" r="r" b="b"/>
            <a:pathLst>
              <a:path w="3817620" h="45720">
                <a:moveTo>
                  <a:pt x="3817620" y="0"/>
                </a:moveTo>
                <a:lnTo>
                  <a:pt x="0" y="0"/>
                </a:lnTo>
                <a:lnTo>
                  <a:pt x="0" y="45720"/>
                </a:lnTo>
                <a:lnTo>
                  <a:pt x="3817620" y="45720"/>
                </a:lnTo>
                <a:lnTo>
                  <a:pt x="3817620" y="0"/>
                </a:lnTo>
                <a:close/>
              </a:path>
            </a:pathLst>
          </a:custGeom>
          <a:solidFill>
            <a:srgbClr val="FCD200"/>
          </a:solidFill>
        </p:spPr>
        <p:txBody>
          <a:bodyPr wrap="square" lIns="0" tIns="0" rIns="0" bIns="0" rtlCol="0"/>
          <a:lstStyle/>
          <a:p>
            <a:endParaRPr/>
          </a:p>
        </p:txBody>
      </p:sp>
      <p:grpSp>
        <p:nvGrpSpPr>
          <p:cNvPr id="5" name="object 5"/>
          <p:cNvGrpSpPr/>
          <p:nvPr/>
        </p:nvGrpSpPr>
        <p:grpSpPr>
          <a:xfrm>
            <a:off x="5565647" y="0"/>
            <a:ext cx="6626859" cy="6858000"/>
            <a:chOff x="5565647" y="0"/>
            <a:chExt cx="6626859" cy="6858000"/>
          </a:xfrm>
        </p:grpSpPr>
        <p:sp>
          <p:nvSpPr>
            <p:cNvPr id="6" name="object 6"/>
            <p:cNvSpPr/>
            <p:nvPr/>
          </p:nvSpPr>
          <p:spPr>
            <a:xfrm>
              <a:off x="10413491" y="0"/>
              <a:ext cx="1778635" cy="6858000"/>
            </a:xfrm>
            <a:custGeom>
              <a:avLst/>
              <a:gdLst/>
              <a:ahLst/>
              <a:cxnLst/>
              <a:rect l="l" t="t" r="r" b="b"/>
              <a:pathLst>
                <a:path w="1778634" h="6858000">
                  <a:moveTo>
                    <a:pt x="1778507" y="0"/>
                  </a:moveTo>
                  <a:lnTo>
                    <a:pt x="0" y="0"/>
                  </a:lnTo>
                  <a:lnTo>
                    <a:pt x="0" y="6858000"/>
                  </a:lnTo>
                  <a:lnTo>
                    <a:pt x="1778507" y="6858000"/>
                  </a:lnTo>
                  <a:lnTo>
                    <a:pt x="1778507" y="0"/>
                  </a:lnTo>
                  <a:close/>
                </a:path>
              </a:pathLst>
            </a:custGeom>
            <a:solidFill>
              <a:srgbClr val="FCD200"/>
            </a:solidFill>
          </p:spPr>
          <p:txBody>
            <a:bodyPr wrap="square" lIns="0" tIns="0" rIns="0" bIns="0" rtlCol="0"/>
            <a:lstStyle/>
            <a:p>
              <a:endParaRPr/>
            </a:p>
          </p:txBody>
        </p:sp>
        <p:pic>
          <p:nvPicPr>
            <p:cNvPr id="7" name="object 7"/>
            <p:cNvPicPr/>
            <p:nvPr/>
          </p:nvPicPr>
          <p:blipFill>
            <a:blip r:embed="rId2" cstate="print"/>
            <a:stretch>
              <a:fillRect/>
            </a:stretch>
          </p:blipFill>
          <p:spPr>
            <a:xfrm>
              <a:off x="5565647" y="126490"/>
              <a:ext cx="6626352" cy="6731506"/>
            </a:xfrm>
            <a:prstGeom prst="rect">
              <a:avLst/>
            </a:prstGeom>
          </p:spPr>
        </p:pic>
        <p:pic>
          <p:nvPicPr>
            <p:cNvPr id="8" name="object 8"/>
            <p:cNvPicPr/>
            <p:nvPr/>
          </p:nvPicPr>
          <p:blipFill>
            <a:blip r:embed="rId3" cstate="print"/>
            <a:stretch>
              <a:fillRect/>
            </a:stretch>
          </p:blipFill>
          <p:spPr>
            <a:xfrm>
              <a:off x="5722619" y="1504188"/>
              <a:ext cx="6469380" cy="5261086"/>
            </a:xfrm>
            <a:prstGeom prst="rect">
              <a:avLst/>
            </a:prstGeom>
          </p:spPr>
        </p:pic>
      </p:grpSp>
      <p:pic>
        <p:nvPicPr>
          <p:cNvPr id="9" name="object 9"/>
          <p:cNvPicPr/>
          <p:nvPr/>
        </p:nvPicPr>
        <p:blipFill>
          <a:blip r:embed="rId4" cstate="print"/>
          <a:stretch>
            <a:fillRect/>
          </a:stretch>
        </p:blipFill>
        <p:spPr>
          <a:xfrm>
            <a:off x="201168" y="149352"/>
            <a:ext cx="3421379" cy="7776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E01CF-05F7-4BC5-EF3D-A04CED1BBD0D}"/>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45F85AD2-6210-7F48-810D-B67DA0D2A573}"/>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a:extLst>
              <a:ext uri="{FF2B5EF4-FFF2-40B4-BE49-F238E27FC236}">
                <a16:creationId xmlns:a16="http://schemas.microsoft.com/office/drawing/2014/main" id="{F9ED177B-E6CC-D9D6-785A-CE23EFD87073}"/>
              </a:ext>
            </a:extLst>
          </p:cNvPr>
          <p:cNvGrpSpPr/>
          <p:nvPr/>
        </p:nvGrpSpPr>
        <p:grpSpPr>
          <a:xfrm>
            <a:off x="10948416" y="0"/>
            <a:ext cx="1243965" cy="6858000"/>
            <a:chOff x="10948416" y="0"/>
            <a:chExt cx="1243965" cy="6858000"/>
          </a:xfrm>
        </p:grpSpPr>
        <p:sp>
          <p:nvSpPr>
            <p:cNvPr id="5" name="object 5">
              <a:extLst>
                <a:ext uri="{FF2B5EF4-FFF2-40B4-BE49-F238E27FC236}">
                  <a16:creationId xmlns:a16="http://schemas.microsoft.com/office/drawing/2014/main" id="{34042E1A-5571-4E49-812C-4B4360EDAFED}"/>
                </a:ext>
              </a:extLst>
            </p:cNvPr>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a:extLst>
                <a:ext uri="{FF2B5EF4-FFF2-40B4-BE49-F238E27FC236}">
                  <a16:creationId xmlns:a16="http://schemas.microsoft.com/office/drawing/2014/main" id="{C92BDD48-55E0-3F00-186D-0B6672CA6932}"/>
                </a:ext>
              </a:extLst>
            </p:cNvPr>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graphicFrame>
        <p:nvGraphicFramePr>
          <p:cNvPr id="10" name="Content Placeholder 7">
            <a:extLst>
              <a:ext uri="{FF2B5EF4-FFF2-40B4-BE49-F238E27FC236}">
                <a16:creationId xmlns:a16="http://schemas.microsoft.com/office/drawing/2014/main" id="{44B20B7E-1728-2B49-76A6-8164FB7F0448}"/>
              </a:ext>
            </a:extLst>
          </p:cNvPr>
          <p:cNvGraphicFramePr>
            <a:graphicFrameLocks noGrp="1"/>
          </p:cNvGraphicFramePr>
          <p:nvPr>
            <p:ph sz="quarter" idx="13"/>
            <p:extLst>
              <p:ext uri="{D42A27DB-BD31-4B8C-83A1-F6EECF244321}">
                <p14:modId xmlns:p14="http://schemas.microsoft.com/office/powerpoint/2010/main" val="1570096545"/>
              </p:ext>
            </p:extLst>
          </p:nvPr>
        </p:nvGraphicFramePr>
        <p:xfrm>
          <a:off x="471042" y="681959"/>
          <a:ext cx="10403435" cy="54940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908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6A6955B-611A-C276-494A-59B02ABECB98}"/>
              </a:ext>
            </a:extLst>
          </p:cNvPr>
          <p:cNvSpPr>
            <a:spLocks noGrp="1"/>
          </p:cNvSpPr>
          <p:nvPr>
            <p:ph type="sldNum" sz="quarter" idx="12"/>
          </p:nvPr>
        </p:nvSpPr>
        <p:spPr>
          <a:xfrm>
            <a:off x="10514011" y="6000749"/>
            <a:ext cx="753545"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8EE3D-8CD1-4C3F-BD1C-C98C9596463C}" type="slidenum">
              <a:rPr lang="en-US" smtClean="0"/>
              <a:pPr/>
              <a:t>11</a:t>
            </a:fld>
            <a:endParaRPr lang="en-ID" dirty="0">
              <a:solidFill>
                <a:schemeClr val="bg1"/>
              </a:solidFill>
            </a:endParaRPr>
          </a:p>
        </p:txBody>
      </p:sp>
      <p:grpSp>
        <p:nvGrpSpPr>
          <p:cNvPr id="32" name="Group 31">
            <a:extLst>
              <a:ext uri="{FF2B5EF4-FFF2-40B4-BE49-F238E27FC236}">
                <a16:creationId xmlns:a16="http://schemas.microsoft.com/office/drawing/2014/main" id="{7CB77A3E-0688-74B4-398E-EE4BA0B28A09}"/>
              </a:ext>
            </a:extLst>
          </p:cNvPr>
          <p:cNvGrpSpPr/>
          <p:nvPr/>
        </p:nvGrpSpPr>
        <p:grpSpPr>
          <a:xfrm>
            <a:off x="5184599" y="2231318"/>
            <a:ext cx="5706184" cy="3067774"/>
            <a:chOff x="1215513" y="1740284"/>
            <a:chExt cx="8078431" cy="4070955"/>
          </a:xfrm>
        </p:grpSpPr>
        <p:sp>
          <p:nvSpPr>
            <p:cNvPr id="7" name="TextBox 6">
              <a:extLst>
                <a:ext uri="{FF2B5EF4-FFF2-40B4-BE49-F238E27FC236}">
                  <a16:creationId xmlns:a16="http://schemas.microsoft.com/office/drawing/2014/main" id="{05141B56-F629-8C25-931E-1EDCC55CE63E}"/>
                </a:ext>
              </a:extLst>
            </p:cNvPr>
            <p:cNvSpPr txBox="1"/>
            <p:nvPr/>
          </p:nvSpPr>
          <p:spPr>
            <a:xfrm>
              <a:off x="1215513" y="2838074"/>
              <a:ext cx="924232" cy="1021053"/>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2</a:t>
              </a:r>
              <a:endParaRPr lang="en-ID" sz="4400" b="1" dirty="0"/>
            </a:p>
          </p:txBody>
        </p:sp>
        <p:sp>
          <p:nvSpPr>
            <p:cNvPr id="9" name="TextBox 8">
              <a:extLst>
                <a:ext uri="{FF2B5EF4-FFF2-40B4-BE49-F238E27FC236}">
                  <a16:creationId xmlns:a16="http://schemas.microsoft.com/office/drawing/2014/main" id="{10C690FE-4744-3FD7-0A66-FF9BCDB40CF8}"/>
                </a:ext>
              </a:extLst>
            </p:cNvPr>
            <p:cNvSpPr txBox="1"/>
            <p:nvPr/>
          </p:nvSpPr>
          <p:spPr>
            <a:xfrm>
              <a:off x="2435943" y="2849883"/>
              <a:ext cx="924232" cy="1021053"/>
            </a:xfrm>
            <a:prstGeom prst="rect">
              <a:avLst/>
            </a:prstGeom>
            <a:solidFill>
              <a:schemeClr val="accent5">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4</a:t>
              </a:r>
              <a:endParaRPr lang="en-ID" sz="4400" b="1" dirty="0"/>
            </a:p>
          </p:txBody>
        </p:sp>
        <p:sp>
          <p:nvSpPr>
            <p:cNvPr id="10" name="TextBox 9">
              <a:extLst>
                <a:ext uri="{FF2B5EF4-FFF2-40B4-BE49-F238E27FC236}">
                  <a16:creationId xmlns:a16="http://schemas.microsoft.com/office/drawing/2014/main" id="{28CEB1D2-08E5-A431-02FB-999097BBA8AB}"/>
                </a:ext>
              </a:extLst>
            </p:cNvPr>
            <p:cNvSpPr txBox="1"/>
            <p:nvPr/>
          </p:nvSpPr>
          <p:spPr>
            <a:xfrm>
              <a:off x="3626873" y="2838075"/>
              <a:ext cx="924232" cy="1021053"/>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0</a:t>
              </a:r>
              <a:endParaRPr lang="en-ID" sz="4400" b="1" dirty="0"/>
            </a:p>
          </p:txBody>
        </p:sp>
        <p:sp>
          <p:nvSpPr>
            <p:cNvPr id="11" name="TextBox 10">
              <a:extLst>
                <a:ext uri="{FF2B5EF4-FFF2-40B4-BE49-F238E27FC236}">
                  <a16:creationId xmlns:a16="http://schemas.microsoft.com/office/drawing/2014/main" id="{FF838EA2-D460-CF0D-64F1-FE28BCD3314E}"/>
                </a:ext>
              </a:extLst>
            </p:cNvPr>
            <p:cNvSpPr txBox="1"/>
            <p:nvPr/>
          </p:nvSpPr>
          <p:spPr>
            <a:xfrm>
              <a:off x="4822722" y="2849883"/>
              <a:ext cx="924232" cy="1021053"/>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1</a:t>
              </a:r>
              <a:endParaRPr lang="en-ID" sz="4400" b="1" dirty="0"/>
            </a:p>
          </p:txBody>
        </p:sp>
        <p:sp>
          <p:nvSpPr>
            <p:cNvPr id="12" name="TextBox 11">
              <a:extLst>
                <a:ext uri="{FF2B5EF4-FFF2-40B4-BE49-F238E27FC236}">
                  <a16:creationId xmlns:a16="http://schemas.microsoft.com/office/drawing/2014/main" id="{40DFC0EA-9761-08A4-D16B-AA9BFA646E05}"/>
                </a:ext>
              </a:extLst>
            </p:cNvPr>
            <p:cNvSpPr txBox="1"/>
            <p:nvPr/>
          </p:nvSpPr>
          <p:spPr>
            <a:xfrm>
              <a:off x="5982932" y="2849883"/>
              <a:ext cx="924232" cy="1021053"/>
            </a:xfrm>
            <a:prstGeom prst="rect">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2</a:t>
              </a:r>
              <a:endParaRPr lang="en-ID" sz="4400" b="1" dirty="0"/>
            </a:p>
          </p:txBody>
        </p:sp>
        <p:sp>
          <p:nvSpPr>
            <p:cNvPr id="13" name="TextBox 12">
              <a:extLst>
                <a:ext uri="{FF2B5EF4-FFF2-40B4-BE49-F238E27FC236}">
                  <a16:creationId xmlns:a16="http://schemas.microsoft.com/office/drawing/2014/main" id="{A403AE51-D280-4D3A-F314-E68D2F0AEB85}"/>
                </a:ext>
              </a:extLst>
            </p:cNvPr>
            <p:cNvSpPr txBox="1"/>
            <p:nvPr/>
          </p:nvSpPr>
          <p:spPr>
            <a:xfrm>
              <a:off x="7143141" y="2838074"/>
              <a:ext cx="924232" cy="1021053"/>
            </a:xfrm>
            <a:prstGeom prst="rect">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1</a:t>
              </a:r>
              <a:endParaRPr lang="en-ID" sz="4400" b="1" dirty="0"/>
            </a:p>
          </p:txBody>
        </p:sp>
        <p:sp>
          <p:nvSpPr>
            <p:cNvPr id="14" name="TextBox 13">
              <a:extLst>
                <a:ext uri="{FF2B5EF4-FFF2-40B4-BE49-F238E27FC236}">
                  <a16:creationId xmlns:a16="http://schemas.microsoft.com/office/drawing/2014/main" id="{1A58895B-1C2F-EF31-CF12-40E03067D4D0}"/>
                </a:ext>
              </a:extLst>
            </p:cNvPr>
            <p:cNvSpPr txBox="1"/>
            <p:nvPr/>
          </p:nvSpPr>
          <p:spPr>
            <a:xfrm>
              <a:off x="8369712" y="2849883"/>
              <a:ext cx="924232" cy="1021053"/>
            </a:xfrm>
            <a:prstGeom prst="rect">
              <a:avLst/>
            </a:prstGeom>
            <a:solidFill>
              <a:srgbClr val="CCFF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4400" b="1" dirty="0"/>
                <a:t>0</a:t>
              </a:r>
              <a:endParaRPr lang="en-ID" sz="4400" b="1" dirty="0"/>
            </a:p>
          </p:txBody>
        </p:sp>
        <p:sp>
          <p:nvSpPr>
            <p:cNvPr id="15" name="Right Brace 14">
              <a:extLst>
                <a:ext uri="{FF2B5EF4-FFF2-40B4-BE49-F238E27FC236}">
                  <a16:creationId xmlns:a16="http://schemas.microsoft.com/office/drawing/2014/main" id="{AF3E8F21-C1E8-5072-2BB4-73D45E7F8A63}"/>
                </a:ext>
              </a:extLst>
            </p:cNvPr>
            <p:cNvSpPr/>
            <p:nvPr/>
          </p:nvSpPr>
          <p:spPr>
            <a:xfrm rot="5400000">
              <a:off x="2022987" y="3490452"/>
              <a:ext cx="373625" cy="142516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6" name="Right Brace 15">
              <a:extLst>
                <a:ext uri="{FF2B5EF4-FFF2-40B4-BE49-F238E27FC236}">
                  <a16:creationId xmlns:a16="http://schemas.microsoft.com/office/drawing/2014/main" id="{6F1252E7-4A46-B65A-79A0-886DE599EEBE}"/>
                </a:ext>
              </a:extLst>
            </p:cNvPr>
            <p:cNvSpPr/>
            <p:nvPr/>
          </p:nvSpPr>
          <p:spPr>
            <a:xfrm rot="5400000">
              <a:off x="4564372" y="3490452"/>
              <a:ext cx="373625" cy="142516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7" name="Right Brace 16">
              <a:extLst>
                <a:ext uri="{FF2B5EF4-FFF2-40B4-BE49-F238E27FC236}">
                  <a16:creationId xmlns:a16="http://schemas.microsoft.com/office/drawing/2014/main" id="{9BE875DE-DE8E-9EE4-823D-B8E9A02A0A4F}"/>
                </a:ext>
              </a:extLst>
            </p:cNvPr>
            <p:cNvSpPr/>
            <p:nvPr/>
          </p:nvSpPr>
          <p:spPr>
            <a:xfrm rot="16200000" flipV="1">
              <a:off x="2101394" y="1877940"/>
              <a:ext cx="373625" cy="142516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8" name="Right Brace 17">
              <a:extLst>
                <a:ext uri="{FF2B5EF4-FFF2-40B4-BE49-F238E27FC236}">
                  <a16:creationId xmlns:a16="http://schemas.microsoft.com/office/drawing/2014/main" id="{21395B90-5D59-52C5-A250-607A7537BF30}"/>
                </a:ext>
              </a:extLst>
            </p:cNvPr>
            <p:cNvSpPr/>
            <p:nvPr/>
          </p:nvSpPr>
          <p:spPr>
            <a:xfrm rot="16200000" flipV="1">
              <a:off x="5049954" y="1299199"/>
              <a:ext cx="388649" cy="2411362"/>
            </a:xfrm>
            <a:prstGeom prst="rightBrace">
              <a:avLst>
                <a:gd name="adj1" fmla="val 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sp>
          <p:nvSpPr>
            <p:cNvPr id="19" name="Right Brace 18">
              <a:extLst>
                <a:ext uri="{FF2B5EF4-FFF2-40B4-BE49-F238E27FC236}">
                  <a16:creationId xmlns:a16="http://schemas.microsoft.com/office/drawing/2014/main" id="{2F02411C-FB20-430A-29B9-E6DDF3B6C6C0}"/>
                </a:ext>
              </a:extLst>
            </p:cNvPr>
            <p:cNvSpPr/>
            <p:nvPr/>
          </p:nvSpPr>
          <p:spPr>
            <a:xfrm rot="5400000">
              <a:off x="3791024" y="2517519"/>
              <a:ext cx="365126" cy="495274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D"/>
            </a:p>
          </p:txBody>
        </p:sp>
        <p:cxnSp>
          <p:nvCxnSpPr>
            <p:cNvPr id="21" name="Straight Arrow Connector 20">
              <a:extLst>
                <a:ext uri="{FF2B5EF4-FFF2-40B4-BE49-F238E27FC236}">
                  <a16:creationId xmlns:a16="http://schemas.microsoft.com/office/drawing/2014/main" id="{432D56A6-4C20-2615-2D9F-0C2C4B64798D}"/>
                </a:ext>
              </a:extLst>
            </p:cNvPr>
            <p:cNvCxnSpPr/>
            <p:nvPr/>
          </p:nvCxnSpPr>
          <p:spPr>
            <a:xfrm flipV="1">
              <a:off x="7610167" y="2241229"/>
              <a:ext cx="0" cy="536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790D17-035D-9477-81D4-B9A7D3640B0C}"/>
                </a:ext>
              </a:extLst>
            </p:cNvPr>
            <p:cNvCxnSpPr>
              <a:cxnSpLocks/>
            </p:cNvCxnSpPr>
            <p:nvPr/>
          </p:nvCxnSpPr>
          <p:spPr>
            <a:xfrm flipH="1" flipV="1">
              <a:off x="6449960" y="3937294"/>
              <a:ext cx="0" cy="536108"/>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F4A30D-E8E4-1760-1726-2E6158839A41}"/>
                </a:ext>
              </a:extLst>
            </p:cNvPr>
            <p:cNvCxnSpPr/>
            <p:nvPr/>
          </p:nvCxnSpPr>
          <p:spPr>
            <a:xfrm flipV="1">
              <a:off x="8799870" y="2241229"/>
              <a:ext cx="0" cy="5361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60E0FE0-D372-B417-029B-ECCB118758C6}"/>
                </a:ext>
              </a:extLst>
            </p:cNvPr>
            <p:cNvSpPr txBox="1"/>
            <p:nvPr/>
          </p:nvSpPr>
          <p:spPr>
            <a:xfrm>
              <a:off x="1392437" y="1740311"/>
              <a:ext cx="1829995" cy="490106"/>
            </a:xfrm>
            <a:prstGeom prst="rect">
              <a:avLst/>
            </a:prstGeom>
            <a:noFill/>
          </p:spPr>
          <p:txBody>
            <a:bodyPr wrap="square" rtlCol="0">
              <a:spAutoFit/>
            </a:bodyPr>
            <a:lstStyle/>
            <a:p>
              <a:pPr algn="ctr"/>
              <a:r>
                <a:rPr lang="en-US" dirty="0"/>
                <a:t>CHAPTER</a:t>
              </a:r>
              <a:endParaRPr lang="en-ID" dirty="0"/>
            </a:p>
          </p:txBody>
        </p:sp>
        <p:sp>
          <p:nvSpPr>
            <p:cNvPr id="25" name="TextBox 24">
              <a:extLst>
                <a:ext uri="{FF2B5EF4-FFF2-40B4-BE49-F238E27FC236}">
                  <a16:creationId xmlns:a16="http://schemas.microsoft.com/office/drawing/2014/main" id="{C44D9848-BB45-A61A-CDF1-98A6657D7D27}"/>
                </a:ext>
              </a:extLst>
            </p:cNvPr>
            <p:cNvSpPr txBox="1"/>
            <p:nvPr/>
          </p:nvSpPr>
          <p:spPr>
            <a:xfrm>
              <a:off x="8340215" y="1740284"/>
              <a:ext cx="924232" cy="490106"/>
            </a:xfrm>
            <a:prstGeom prst="rect">
              <a:avLst/>
            </a:prstGeom>
            <a:noFill/>
          </p:spPr>
          <p:txBody>
            <a:bodyPr wrap="square" rtlCol="0">
              <a:spAutoFit/>
            </a:bodyPr>
            <a:lstStyle/>
            <a:p>
              <a:pPr algn="ctr"/>
              <a:r>
                <a:rPr lang="en-US" dirty="0"/>
                <a:t>CL</a:t>
              </a:r>
              <a:endParaRPr lang="en-ID" dirty="0"/>
            </a:p>
          </p:txBody>
        </p:sp>
        <p:sp>
          <p:nvSpPr>
            <p:cNvPr id="26" name="TextBox 25">
              <a:extLst>
                <a:ext uri="{FF2B5EF4-FFF2-40B4-BE49-F238E27FC236}">
                  <a16:creationId xmlns:a16="http://schemas.microsoft.com/office/drawing/2014/main" id="{5DDB595A-25F1-6DEE-82C1-6A4D7E16A347}"/>
                </a:ext>
              </a:extLst>
            </p:cNvPr>
            <p:cNvSpPr txBox="1"/>
            <p:nvPr/>
          </p:nvSpPr>
          <p:spPr>
            <a:xfrm>
              <a:off x="7079228" y="1740311"/>
              <a:ext cx="1047138" cy="490106"/>
            </a:xfrm>
            <a:prstGeom prst="rect">
              <a:avLst/>
            </a:prstGeom>
            <a:noFill/>
          </p:spPr>
          <p:txBody>
            <a:bodyPr wrap="square" rtlCol="0">
              <a:spAutoFit/>
            </a:bodyPr>
            <a:lstStyle/>
            <a:p>
              <a:pPr algn="ctr"/>
              <a:r>
                <a:rPr lang="en-US" dirty="0"/>
                <a:t>PTD</a:t>
              </a:r>
              <a:endParaRPr lang="en-ID" dirty="0"/>
            </a:p>
          </p:txBody>
        </p:sp>
        <p:sp>
          <p:nvSpPr>
            <p:cNvPr id="27" name="TextBox 26">
              <a:extLst>
                <a:ext uri="{FF2B5EF4-FFF2-40B4-BE49-F238E27FC236}">
                  <a16:creationId xmlns:a16="http://schemas.microsoft.com/office/drawing/2014/main" id="{9C5F647D-4B9D-A46D-C6EF-8C401FFE56DC}"/>
                </a:ext>
              </a:extLst>
            </p:cNvPr>
            <p:cNvSpPr txBox="1"/>
            <p:nvPr/>
          </p:nvSpPr>
          <p:spPr>
            <a:xfrm>
              <a:off x="4118391" y="1752597"/>
              <a:ext cx="2249452" cy="490106"/>
            </a:xfrm>
            <a:prstGeom prst="rect">
              <a:avLst/>
            </a:prstGeom>
            <a:noFill/>
          </p:spPr>
          <p:txBody>
            <a:bodyPr wrap="square" rtlCol="0">
              <a:spAutoFit/>
            </a:bodyPr>
            <a:lstStyle/>
            <a:p>
              <a:pPr algn="ctr"/>
              <a:r>
                <a:rPr lang="en-US" dirty="0"/>
                <a:t>SUB CHAPTER</a:t>
              </a:r>
              <a:endParaRPr lang="en-ID" dirty="0"/>
            </a:p>
          </p:txBody>
        </p:sp>
        <p:sp>
          <p:nvSpPr>
            <p:cNvPr id="28" name="TextBox 27">
              <a:extLst>
                <a:ext uri="{FF2B5EF4-FFF2-40B4-BE49-F238E27FC236}">
                  <a16:creationId xmlns:a16="http://schemas.microsoft.com/office/drawing/2014/main" id="{CAF15B84-EA50-DF32-648E-C8190107BCFA}"/>
                </a:ext>
              </a:extLst>
            </p:cNvPr>
            <p:cNvSpPr txBox="1"/>
            <p:nvPr/>
          </p:nvSpPr>
          <p:spPr>
            <a:xfrm>
              <a:off x="5948514" y="4414232"/>
              <a:ext cx="997975" cy="490106"/>
            </a:xfrm>
            <a:prstGeom prst="rect">
              <a:avLst/>
            </a:prstGeom>
            <a:noFill/>
          </p:spPr>
          <p:txBody>
            <a:bodyPr wrap="square" rtlCol="0">
              <a:spAutoFit/>
            </a:bodyPr>
            <a:lstStyle/>
            <a:p>
              <a:pPr algn="ctr"/>
              <a:r>
                <a:rPr lang="en-US" dirty="0"/>
                <a:t>Split</a:t>
              </a:r>
              <a:endParaRPr lang="en-ID" dirty="0"/>
            </a:p>
          </p:txBody>
        </p:sp>
        <p:sp>
          <p:nvSpPr>
            <p:cNvPr id="29" name="TextBox 28">
              <a:extLst>
                <a:ext uri="{FF2B5EF4-FFF2-40B4-BE49-F238E27FC236}">
                  <a16:creationId xmlns:a16="http://schemas.microsoft.com/office/drawing/2014/main" id="{9F35126F-7F9B-2688-43A9-F1C7E63F49A8}"/>
                </a:ext>
              </a:extLst>
            </p:cNvPr>
            <p:cNvSpPr txBox="1"/>
            <p:nvPr/>
          </p:nvSpPr>
          <p:spPr>
            <a:xfrm>
              <a:off x="1555957" y="4473401"/>
              <a:ext cx="1316290" cy="490106"/>
            </a:xfrm>
            <a:prstGeom prst="rect">
              <a:avLst/>
            </a:prstGeom>
            <a:noFill/>
          </p:spPr>
          <p:txBody>
            <a:bodyPr wrap="square" rtlCol="0">
              <a:spAutoFit/>
            </a:bodyPr>
            <a:lstStyle/>
            <a:p>
              <a:pPr algn="ctr"/>
              <a:r>
                <a:rPr lang="en-US" dirty="0"/>
                <a:t>MDC</a:t>
              </a:r>
              <a:endParaRPr lang="en-ID" dirty="0"/>
            </a:p>
          </p:txBody>
        </p:sp>
        <p:sp>
          <p:nvSpPr>
            <p:cNvPr id="30" name="TextBox 29">
              <a:extLst>
                <a:ext uri="{FF2B5EF4-FFF2-40B4-BE49-F238E27FC236}">
                  <a16:creationId xmlns:a16="http://schemas.microsoft.com/office/drawing/2014/main" id="{8FC8FAC1-B17B-D6E8-7C27-05E7C04EF6E3}"/>
                </a:ext>
              </a:extLst>
            </p:cNvPr>
            <p:cNvSpPr txBox="1"/>
            <p:nvPr/>
          </p:nvSpPr>
          <p:spPr>
            <a:xfrm>
              <a:off x="3826883" y="4473401"/>
              <a:ext cx="1880171" cy="490106"/>
            </a:xfrm>
            <a:prstGeom prst="rect">
              <a:avLst/>
            </a:prstGeom>
            <a:noFill/>
          </p:spPr>
          <p:txBody>
            <a:bodyPr wrap="square" rtlCol="0">
              <a:spAutoFit/>
            </a:bodyPr>
            <a:lstStyle/>
            <a:p>
              <a:pPr algn="ctr"/>
              <a:r>
                <a:rPr lang="en-US" dirty="0"/>
                <a:t>Base Code</a:t>
              </a:r>
              <a:endParaRPr lang="en-ID" dirty="0"/>
            </a:p>
          </p:txBody>
        </p:sp>
        <p:sp>
          <p:nvSpPr>
            <p:cNvPr id="31" name="TextBox 30">
              <a:extLst>
                <a:ext uri="{FF2B5EF4-FFF2-40B4-BE49-F238E27FC236}">
                  <a16:creationId xmlns:a16="http://schemas.microsoft.com/office/drawing/2014/main" id="{EFC9C7AF-8E34-1928-E9B1-BD3BF519D823}"/>
                </a:ext>
              </a:extLst>
            </p:cNvPr>
            <p:cNvSpPr txBox="1"/>
            <p:nvPr/>
          </p:nvSpPr>
          <p:spPr>
            <a:xfrm>
              <a:off x="3571568" y="5321133"/>
              <a:ext cx="812389" cy="490106"/>
            </a:xfrm>
            <a:prstGeom prst="rect">
              <a:avLst/>
            </a:prstGeom>
            <a:noFill/>
          </p:spPr>
          <p:txBody>
            <a:bodyPr wrap="square" rtlCol="0">
              <a:spAutoFit/>
            </a:bodyPr>
            <a:lstStyle/>
            <a:p>
              <a:pPr algn="ctr"/>
              <a:r>
                <a:rPr lang="en-US" dirty="0"/>
                <a:t>DC</a:t>
              </a:r>
              <a:endParaRPr lang="en-ID" dirty="0"/>
            </a:p>
          </p:txBody>
        </p:sp>
      </p:grpSp>
      <p:grpSp>
        <p:nvGrpSpPr>
          <p:cNvPr id="33" name="Group 32">
            <a:extLst>
              <a:ext uri="{FF2B5EF4-FFF2-40B4-BE49-F238E27FC236}">
                <a16:creationId xmlns:a16="http://schemas.microsoft.com/office/drawing/2014/main" id="{F2006D25-65AF-5B4F-581E-4B4B71B58683}"/>
              </a:ext>
            </a:extLst>
          </p:cNvPr>
          <p:cNvGrpSpPr/>
          <p:nvPr/>
        </p:nvGrpSpPr>
        <p:grpSpPr>
          <a:xfrm>
            <a:off x="341430" y="2895858"/>
            <a:ext cx="4520784" cy="2206662"/>
            <a:chOff x="881920" y="3216319"/>
            <a:chExt cx="5017431" cy="2426563"/>
          </a:xfrm>
        </p:grpSpPr>
        <p:sp>
          <p:nvSpPr>
            <p:cNvPr id="34" name="Rounded Rectangle 5">
              <a:extLst>
                <a:ext uri="{FF2B5EF4-FFF2-40B4-BE49-F238E27FC236}">
                  <a16:creationId xmlns:a16="http://schemas.microsoft.com/office/drawing/2014/main" id="{ECF85D18-5AE1-989D-0D51-6AF30130C5FA}"/>
                </a:ext>
              </a:extLst>
            </p:cNvPr>
            <p:cNvSpPr/>
            <p:nvPr/>
          </p:nvSpPr>
          <p:spPr>
            <a:xfrm>
              <a:off x="881920" y="3216319"/>
              <a:ext cx="1093001" cy="1030280"/>
            </a:xfrm>
            <a:prstGeom prst="roundRect">
              <a:avLst/>
            </a:prstGeom>
            <a:solidFill>
              <a:srgbClr val="FF99FF"/>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5400" b="1" dirty="0">
                  <a:solidFill>
                    <a:schemeClr val="tx1"/>
                  </a:solidFill>
                </a:rPr>
                <a:t>O</a:t>
              </a:r>
            </a:p>
          </p:txBody>
        </p:sp>
        <p:sp>
          <p:nvSpPr>
            <p:cNvPr id="35" name="Rounded Rectangle 6">
              <a:extLst>
                <a:ext uri="{FF2B5EF4-FFF2-40B4-BE49-F238E27FC236}">
                  <a16:creationId xmlns:a16="http://schemas.microsoft.com/office/drawing/2014/main" id="{2BD751B2-EB67-E1A5-0A0D-14BBA57D9A60}"/>
                </a:ext>
              </a:extLst>
            </p:cNvPr>
            <p:cNvSpPr/>
            <p:nvPr/>
          </p:nvSpPr>
          <p:spPr>
            <a:xfrm>
              <a:off x="2149801" y="3216319"/>
              <a:ext cx="1093001" cy="1030280"/>
            </a:xfrm>
            <a:prstGeom prst="roundRect">
              <a:avLst/>
            </a:prstGeom>
            <a:solidFill>
              <a:srgbClr val="CC99FF"/>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5400" b="1" dirty="0">
                  <a:solidFill>
                    <a:schemeClr val="tx1"/>
                  </a:solidFill>
                </a:rPr>
                <a:t>6</a:t>
              </a:r>
            </a:p>
          </p:txBody>
        </p:sp>
        <p:sp>
          <p:nvSpPr>
            <p:cNvPr id="36" name="Rounded Rectangle 7">
              <a:extLst>
                <a:ext uri="{FF2B5EF4-FFF2-40B4-BE49-F238E27FC236}">
                  <a16:creationId xmlns:a16="http://schemas.microsoft.com/office/drawing/2014/main" id="{DD3D72D7-C60D-5589-1F3A-3A6D1F9750E9}"/>
                </a:ext>
              </a:extLst>
            </p:cNvPr>
            <p:cNvSpPr/>
            <p:nvPr/>
          </p:nvSpPr>
          <p:spPr>
            <a:xfrm>
              <a:off x="3417683" y="3216319"/>
              <a:ext cx="1093001" cy="1030280"/>
            </a:xfrm>
            <a:prstGeom prst="roundRect">
              <a:avLst/>
            </a:prstGeom>
            <a:solidFill>
              <a:srgbClr val="FF9999"/>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id-ID" sz="5400" b="1" dirty="0">
                  <a:solidFill>
                    <a:schemeClr val="tx1"/>
                  </a:solidFill>
                </a:rPr>
                <a:t>1</a:t>
              </a:r>
              <a:r>
                <a:rPr lang="en-US" sz="5400" b="1" dirty="0">
                  <a:solidFill>
                    <a:schemeClr val="tx1"/>
                  </a:solidFill>
                </a:rPr>
                <a:t>0</a:t>
              </a:r>
            </a:p>
          </p:txBody>
        </p:sp>
        <p:sp>
          <p:nvSpPr>
            <p:cNvPr id="37" name="Rounded Rectangle 8">
              <a:extLst>
                <a:ext uri="{FF2B5EF4-FFF2-40B4-BE49-F238E27FC236}">
                  <a16:creationId xmlns:a16="http://schemas.microsoft.com/office/drawing/2014/main" id="{F568FFED-E7DC-97B1-8180-8E8D53D941DA}"/>
                </a:ext>
              </a:extLst>
            </p:cNvPr>
            <p:cNvSpPr/>
            <p:nvPr/>
          </p:nvSpPr>
          <p:spPr>
            <a:xfrm>
              <a:off x="4729284" y="3216319"/>
              <a:ext cx="1093001" cy="1030280"/>
            </a:xfrm>
            <a:prstGeom prst="roundRect">
              <a:avLst/>
            </a:prstGeom>
            <a:solidFill>
              <a:srgbClr val="FFCCCC"/>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id-ID" sz="5400" b="1" dirty="0">
                  <a:solidFill>
                    <a:schemeClr val="tx1"/>
                  </a:solidFill>
                </a:rPr>
                <a:t>I</a:t>
              </a:r>
              <a:endParaRPr lang="en-US" sz="5400" b="1" dirty="0">
                <a:solidFill>
                  <a:schemeClr val="tx1"/>
                </a:solidFill>
              </a:endParaRPr>
            </a:p>
          </p:txBody>
        </p:sp>
        <p:sp>
          <p:nvSpPr>
            <p:cNvPr id="38" name="Rectangle 37">
              <a:extLst>
                <a:ext uri="{FF2B5EF4-FFF2-40B4-BE49-F238E27FC236}">
                  <a16:creationId xmlns:a16="http://schemas.microsoft.com/office/drawing/2014/main" id="{2FAF3719-1163-33CB-C3A2-270BA07C95D7}"/>
                </a:ext>
              </a:extLst>
            </p:cNvPr>
            <p:cNvSpPr/>
            <p:nvPr/>
          </p:nvSpPr>
          <p:spPr>
            <a:xfrm>
              <a:off x="4423244" y="3657868"/>
              <a:ext cx="437200" cy="1471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39" name="Rectangle 38">
              <a:extLst>
                <a:ext uri="{FF2B5EF4-FFF2-40B4-BE49-F238E27FC236}">
                  <a16:creationId xmlns:a16="http://schemas.microsoft.com/office/drawing/2014/main" id="{A8706BFB-4F20-517F-AF2C-AE16CCBFEF3F}"/>
                </a:ext>
              </a:extLst>
            </p:cNvPr>
            <p:cNvSpPr/>
            <p:nvPr/>
          </p:nvSpPr>
          <p:spPr>
            <a:xfrm>
              <a:off x="3199082" y="3657868"/>
              <a:ext cx="437200" cy="1471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40" name="Rectangle 39">
              <a:extLst>
                <a:ext uri="{FF2B5EF4-FFF2-40B4-BE49-F238E27FC236}">
                  <a16:creationId xmlns:a16="http://schemas.microsoft.com/office/drawing/2014/main" id="{F0576EE9-A742-CAFC-8621-AD93B9843D51}"/>
                </a:ext>
              </a:extLst>
            </p:cNvPr>
            <p:cNvSpPr/>
            <p:nvPr/>
          </p:nvSpPr>
          <p:spPr>
            <a:xfrm>
              <a:off x="1843761" y="3657868"/>
              <a:ext cx="437200" cy="1471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solidFill>
              </a:endParaRPr>
            </a:p>
          </p:txBody>
        </p:sp>
        <p:sp>
          <p:nvSpPr>
            <p:cNvPr id="41" name="TextBox 40">
              <a:extLst>
                <a:ext uri="{FF2B5EF4-FFF2-40B4-BE49-F238E27FC236}">
                  <a16:creationId xmlns:a16="http://schemas.microsoft.com/office/drawing/2014/main" id="{D7FFC42D-AD2D-6D74-7928-AADFF8CBAF7F}"/>
                </a:ext>
              </a:extLst>
            </p:cNvPr>
            <p:cNvSpPr txBox="1"/>
            <p:nvPr/>
          </p:nvSpPr>
          <p:spPr>
            <a:xfrm>
              <a:off x="1008577" y="4932142"/>
              <a:ext cx="795050" cy="406137"/>
            </a:xfrm>
            <a:prstGeom prst="rect">
              <a:avLst/>
            </a:prstGeom>
            <a:noFill/>
          </p:spPr>
          <p:txBody>
            <a:bodyPr wrap="square" rtlCol="0">
              <a:spAutoFit/>
            </a:bodyPr>
            <a:lstStyle/>
            <a:p>
              <a:pPr algn="ctr"/>
              <a:r>
                <a:rPr lang="en-US" dirty="0"/>
                <a:t>CMG</a:t>
              </a:r>
              <a:endParaRPr lang="en-ID" dirty="0"/>
            </a:p>
          </p:txBody>
        </p:sp>
        <p:cxnSp>
          <p:nvCxnSpPr>
            <p:cNvPr id="42" name="Straight Arrow Connector 41">
              <a:extLst>
                <a:ext uri="{FF2B5EF4-FFF2-40B4-BE49-F238E27FC236}">
                  <a16:creationId xmlns:a16="http://schemas.microsoft.com/office/drawing/2014/main" id="{2F47287B-7FE7-D814-C0F0-79F7A8B9180A}"/>
                </a:ext>
              </a:extLst>
            </p:cNvPr>
            <p:cNvCxnSpPr/>
            <p:nvPr/>
          </p:nvCxnSpPr>
          <p:spPr>
            <a:xfrm>
              <a:off x="2696301" y="4345860"/>
              <a:ext cx="0" cy="53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E9F0E594-C788-170B-5387-9AF9A0E58263}"/>
                </a:ext>
              </a:extLst>
            </p:cNvPr>
            <p:cNvCxnSpPr/>
            <p:nvPr/>
          </p:nvCxnSpPr>
          <p:spPr>
            <a:xfrm>
              <a:off x="1406102" y="4345860"/>
              <a:ext cx="0" cy="53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37FAF77-C9CE-E723-3DEB-C93D65FC7901}"/>
                </a:ext>
              </a:extLst>
            </p:cNvPr>
            <p:cNvCxnSpPr/>
            <p:nvPr/>
          </p:nvCxnSpPr>
          <p:spPr>
            <a:xfrm>
              <a:off x="3964183" y="4375359"/>
              <a:ext cx="0" cy="53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F93D17F-97B1-2623-00F9-E5A50B760DC9}"/>
                </a:ext>
              </a:extLst>
            </p:cNvPr>
            <p:cNvCxnSpPr/>
            <p:nvPr/>
          </p:nvCxnSpPr>
          <p:spPr>
            <a:xfrm>
              <a:off x="5275784" y="4375359"/>
              <a:ext cx="0" cy="5309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37D3A1E-F3D8-09A0-E448-EF6D0E34ECC2}"/>
                </a:ext>
              </a:extLst>
            </p:cNvPr>
            <p:cNvSpPr txBox="1"/>
            <p:nvPr/>
          </p:nvSpPr>
          <p:spPr>
            <a:xfrm>
              <a:off x="4681618" y="4932142"/>
              <a:ext cx="1217733" cy="710740"/>
            </a:xfrm>
            <a:prstGeom prst="rect">
              <a:avLst/>
            </a:prstGeom>
            <a:noFill/>
          </p:spPr>
          <p:txBody>
            <a:bodyPr wrap="square" rtlCol="0">
              <a:spAutoFit/>
            </a:bodyPr>
            <a:lstStyle/>
            <a:p>
              <a:pPr algn="ctr"/>
              <a:r>
                <a:rPr lang="en-US" dirty="0"/>
                <a:t>Severity Level</a:t>
              </a:r>
              <a:endParaRPr lang="en-ID" dirty="0"/>
            </a:p>
          </p:txBody>
        </p:sp>
        <p:sp>
          <p:nvSpPr>
            <p:cNvPr id="47" name="TextBox 46">
              <a:extLst>
                <a:ext uri="{FF2B5EF4-FFF2-40B4-BE49-F238E27FC236}">
                  <a16:creationId xmlns:a16="http://schemas.microsoft.com/office/drawing/2014/main" id="{C6029D16-EB9C-9645-F725-BDF2CD6A13B3}"/>
                </a:ext>
              </a:extLst>
            </p:cNvPr>
            <p:cNvSpPr txBox="1"/>
            <p:nvPr/>
          </p:nvSpPr>
          <p:spPr>
            <a:xfrm>
              <a:off x="3566658" y="4932142"/>
              <a:ext cx="795050" cy="710740"/>
            </a:xfrm>
            <a:prstGeom prst="rect">
              <a:avLst/>
            </a:prstGeom>
            <a:noFill/>
          </p:spPr>
          <p:txBody>
            <a:bodyPr wrap="square" rtlCol="0">
              <a:spAutoFit/>
            </a:bodyPr>
            <a:lstStyle/>
            <a:p>
              <a:pPr algn="ctr"/>
              <a:r>
                <a:rPr lang="en-US" dirty="0"/>
                <a:t>Case</a:t>
              </a:r>
            </a:p>
            <a:p>
              <a:pPr algn="ctr"/>
              <a:r>
                <a:rPr lang="en-US" dirty="0"/>
                <a:t>Type</a:t>
              </a:r>
              <a:endParaRPr lang="en-ID" dirty="0"/>
            </a:p>
          </p:txBody>
        </p:sp>
        <p:sp>
          <p:nvSpPr>
            <p:cNvPr id="48" name="TextBox 47">
              <a:extLst>
                <a:ext uri="{FF2B5EF4-FFF2-40B4-BE49-F238E27FC236}">
                  <a16:creationId xmlns:a16="http://schemas.microsoft.com/office/drawing/2014/main" id="{30113C1E-A99E-28E6-D0B5-C94219741898}"/>
                </a:ext>
              </a:extLst>
            </p:cNvPr>
            <p:cNvSpPr txBox="1"/>
            <p:nvPr/>
          </p:nvSpPr>
          <p:spPr>
            <a:xfrm>
              <a:off x="2249615" y="4932142"/>
              <a:ext cx="900301" cy="710740"/>
            </a:xfrm>
            <a:prstGeom prst="rect">
              <a:avLst/>
            </a:prstGeom>
            <a:noFill/>
          </p:spPr>
          <p:txBody>
            <a:bodyPr wrap="square" rtlCol="0">
              <a:spAutoFit/>
            </a:bodyPr>
            <a:lstStyle/>
            <a:p>
              <a:pPr algn="ctr"/>
              <a:r>
                <a:rPr lang="en-US" dirty="0"/>
                <a:t>Case Group</a:t>
              </a:r>
              <a:endParaRPr lang="en-ID" dirty="0"/>
            </a:p>
          </p:txBody>
        </p:sp>
      </p:grpSp>
      <p:sp>
        <p:nvSpPr>
          <p:cNvPr id="49" name="TextBox 48">
            <a:extLst>
              <a:ext uri="{FF2B5EF4-FFF2-40B4-BE49-F238E27FC236}">
                <a16:creationId xmlns:a16="http://schemas.microsoft.com/office/drawing/2014/main" id="{EDDFE343-C090-CF5F-12E3-582870CB53EF}"/>
              </a:ext>
            </a:extLst>
          </p:cNvPr>
          <p:cNvSpPr txBox="1"/>
          <p:nvPr/>
        </p:nvSpPr>
        <p:spPr>
          <a:xfrm>
            <a:off x="1250754" y="1052840"/>
            <a:ext cx="2265211" cy="584775"/>
          </a:xfrm>
          <a:prstGeom prst="rect">
            <a:avLst/>
          </a:prstGeom>
          <a:solidFill>
            <a:srgbClr val="FF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t>INA CBG</a:t>
            </a:r>
            <a:endParaRPr lang="en-ID" sz="3200" b="1" dirty="0"/>
          </a:p>
        </p:txBody>
      </p:sp>
      <p:sp>
        <p:nvSpPr>
          <p:cNvPr id="50" name="TextBox 49">
            <a:extLst>
              <a:ext uri="{FF2B5EF4-FFF2-40B4-BE49-F238E27FC236}">
                <a16:creationId xmlns:a16="http://schemas.microsoft.com/office/drawing/2014/main" id="{65B2F2E1-1CCF-2147-0FFE-3B178C12C915}"/>
              </a:ext>
            </a:extLst>
          </p:cNvPr>
          <p:cNvSpPr txBox="1"/>
          <p:nvPr/>
        </p:nvSpPr>
        <p:spPr>
          <a:xfrm>
            <a:off x="6354830" y="1171390"/>
            <a:ext cx="2265211" cy="584775"/>
          </a:xfrm>
          <a:prstGeom prst="rect">
            <a:avLst/>
          </a:prstGeom>
          <a:solidFill>
            <a:schemeClr val="accent6">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err="1"/>
              <a:t>iDRG</a:t>
            </a:r>
            <a:endParaRPr lang="en-ID" sz="3200" b="1" dirty="0"/>
          </a:p>
        </p:txBody>
      </p:sp>
      <p:sp>
        <p:nvSpPr>
          <p:cNvPr id="52" name="TextBox 51">
            <a:extLst>
              <a:ext uri="{FF2B5EF4-FFF2-40B4-BE49-F238E27FC236}">
                <a16:creationId xmlns:a16="http://schemas.microsoft.com/office/drawing/2014/main" id="{C333644E-D285-A448-C72E-3DC763BA0D30}"/>
              </a:ext>
            </a:extLst>
          </p:cNvPr>
          <p:cNvSpPr txBox="1"/>
          <p:nvPr/>
        </p:nvSpPr>
        <p:spPr>
          <a:xfrm>
            <a:off x="564128" y="5386213"/>
            <a:ext cx="4520784" cy="369332"/>
          </a:xfrm>
          <a:prstGeom prst="rect">
            <a:avLst/>
          </a:prstGeom>
          <a:solidFill>
            <a:srgbClr val="FF99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ID" sz="1800" b="1" i="0" u="none" strike="noStrike" baseline="0" dirty="0" err="1">
                <a:latin typeface="CenturyGothic-Bold"/>
              </a:rPr>
              <a:t>Prosedur</a:t>
            </a:r>
            <a:r>
              <a:rPr lang="en-ID" sz="1800" b="1" i="0" u="none" strike="noStrike" baseline="0" dirty="0">
                <a:latin typeface="CenturyGothic-Bold"/>
              </a:rPr>
              <a:t> </a:t>
            </a:r>
            <a:r>
              <a:rPr lang="en-ID" sz="1800" b="1" i="0" u="none" strike="noStrike" baseline="0" dirty="0" err="1">
                <a:latin typeface="CenturyGothic-Bold"/>
              </a:rPr>
              <a:t>Operasi</a:t>
            </a:r>
            <a:r>
              <a:rPr lang="en-ID" sz="1800" b="1" i="0" u="none" strike="noStrike" baseline="0" dirty="0">
                <a:latin typeface="CenturyGothic-Bold"/>
              </a:rPr>
              <a:t> </a:t>
            </a:r>
            <a:r>
              <a:rPr lang="en-ID" sz="1800" b="1" i="0" u="none" strike="noStrike" baseline="0" dirty="0" err="1">
                <a:latin typeface="CenturyGothic-Bold"/>
              </a:rPr>
              <a:t>Pembedahan</a:t>
            </a:r>
            <a:r>
              <a:rPr lang="en-ID" sz="1800" b="1" i="0" u="none" strike="noStrike" baseline="0" dirty="0">
                <a:latin typeface="CenturyGothic-Bold"/>
              </a:rPr>
              <a:t> Caesar </a:t>
            </a:r>
            <a:r>
              <a:rPr lang="en-ID" sz="1800" b="1" i="0" u="none" strike="noStrike" baseline="0" dirty="0" err="1">
                <a:latin typeface="CenturyGothic-Bold"/>
              </a:rPr>
              <a:t>Ringan</a:t>
            </a:r>
            <a:endParaRPr lang="en-ID" dirty="0"/>
          </a:p>
        </p:txBody>
      </p:sp>
      <p:sp>
        <p:nvSpPr>
          <p:cNvPr id="54" name="TextBox 53">
            <a:extLst>
              <a:ext uri="{FF2B5EF4-FFF2-40B4-BE49-F238E27FC236}">
                <a16:creationId xmlns:a16="http://schemas.microsoft.com/office/drawing/2014/main" id="{4D1C7B43-C0B6-D45F-40D9-627C23DA0C35}"/>
              </a:ext>
            </a:extLst>
          </p:cNvPr>
          <p:cNvSpPr txBox="1"/>
          <p:nvPr/>
        </p:nvSpPr>
        <p:spPr>
          <a:xfrm>
            <a:off x="7431981" y="5299092"/>
            <a:ext cx="2798289" cy="369332"/>
          </a:xfrm>
          <a:prstGeom prst="rect">
            <a:avLst/>
          </a:prstGeom>
          <a:solidFill>
            <a:srgbClr val="CCFF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ID" sz="1800" b="1" i="0" u="none" strike="noStrike" baseline="0" dirty="0" err="1">
                <a:latin typeface="CenturyGothic-Bold"/>
              </a:rPr>
              <a:t>Cesarean</a:t>
            </a:r>
            <a:r>
              <a:rPr lang="en-ID" sz="1800" b="1" i="0" u="none" strike="noStrike" baseline="0" dirty="0">
                <a:latin typeface="CenturyGothic-Bold"/>
              </a:rPr>
              <a:t> Section w/ No CC</a:t>
            </a:r>
            <a:endParaRPr lang="en-ID" dirty="0"/>
          </a:p>
        </p:txBody>
      </p:sp>
    </p:spTree>
    <p:extLst>
      <p:ext uri="{BB962C8B-B14F-4D97-AF65-F5344CB8AC3E}">
        <p14:creationId xmlns:p14="http://schemas.microsoft.com/office/powerpoint/2010/main" val="179248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749F2-745A-1BA8-609C-532C0C26EE0B}"/>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543FCF99-5F3A-42BA-B87C-A94EA9233D17}"/>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a:extLst>
              <a:ext uri="{FF2B5EF4-FFF2-40B4-BE49-F238E27FC236}">
                <a16:creationId xmlns:a16="http://schemas.microsoft.com/office/drawing/2014/main" id="{5A2BD774-9694-311A-4D43-159B1A185902}"/>
              </a:ext>
            </a:extLst>
          </p:cNvPr>
          <p:cNvGrpSpPr/>
          <p:nvPr/>
        </p:nvGrpSpPr>
        <p:grpSpPr>
          <a:xfrm>
            <a:off x="10948416" y="0"/>
            <a:ext cx="1243965" cy="6858000"/>
            <a:chOff x="10948416" y="0"/>
            <a:chExt cx="1243965" cy="6858000"/>
          </a:xfrm>
        </p:grpSpPr>
        <p:sp>
          <p:nvSpPr>
            <p:cNvPr id="5" name="object 5">
              <a:extLst>
                <a:ext uri="{FF2B5EF4-FFF2-40B4-BE49-F238E27FC236}">
                  <a16:creationId xmlns:a16="http://schemas.microsoft.com/office/drawing/2014/main" id="{38DDCE4D-CB68-874F-0F61-505C7F4A4B46}"/>
                </a:ext>
              </a:extLst>
            </p:cNvPr>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a:extLst>
                <a:ext uri="{FF2B5EF4-FFF2-40B4-BE49-F238E27FC236}">
                  <a16:creationId xmlns:a16="http://schemas.microsoft.com/office/drawing/2014/main" id="{3435F81D-85A5-4A5E-6ED2-8DFC54A1B788}"/>
                </a:ext>
              </a:extLst>
            </p:cNvPr>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4" name="Title 7">
            <a:extLst>
              <a:ext uri="{FF2B5EF4-FFF2-40B4-BE49-F238E27FC236}">
                <a16:creationId xmlns:a16="http://schemas.microsoft.com/office/drawing/2014/main" id="{62518DDC-47EB-C416-2217-107BA6963412}"/>
              </a:ext>
            </a:extLst>
          </p:cNvPr>
          <p:cNvSpPr>
            <a:spLocks noGrp="1"/>
          </p:cNvSpPr>
          <p:nvPr>
            <p:ph type="title"/>
          </p:nvPr>
        </p:nvSpPr>
        <p:spPr>
          <a:xfrm>
            <a:off x="933450" y="682625"/>
            <a:ext cx="3992511" cy="692150"/>
          </a:xfrm>
          <a:noFill/>
        </p:spPr>
        <p:txBody>
          <a:bodyPr>
            <a:noAutofit/>
          </a:bodyPr>
          <a:lstStyle/>
          <a:p>
            <a:pPr algn="ctr"/>
            <a:r>
              <a:rPr lang="en-US" sz="5400" dirty="0">
                <a:solidFill>
                  <a:srgbClr val="FFFF00"/>
                </a:solidFill>
                <a:effectLst>
                  <a:outerShdw blurRad="38100" dist="38100" dir="2700000" algn="tl">
                    <a:srgbClr val="000000">
                      <a:alpha val="43137"/>
                    </a:srgbClr>
                  </a:outerShdw>
                </a:effectLst>
              </a:rPr>
              <a:t>INA CBG</a:t>
            </a:r>
            <a:endParaRPr lang="en-ID" sz="5400" dirty="0">
              <a:solidFill>
                <a:srgbClr val="FFFF00"/>
              </a:solidFill>
              <a:effectLst>
                <a:outerShdw blurRad="38100" dist="38100" dir="2700000" algn="tl">
                  <a:srgbClr val="000000">
                    <a:alpha val="43137"/>
                  </a:srgbClr>
                </a:outerShdw>
              </a:effectLst>
            </a:endParaRPr>
          </a:p>
        </p:txBody>
      </p:sp>
      <p:sp>
        <p:nvSpPr>
          <p:cNvPr id="16" name="Arrow: Right 15">
            <a:extLst>
              <a:ext uri="{FF2B5EF4-FFF2-40B4-BE49-F238E27FC236}">
                <a16:creationId xmlns:a16="http://schemas.microsoft.com/office/drawing/2014/main" id="{A46C3BB6-F231-CDFC-1A6B-DED4CE759892}"/>
              </a:ext>
            </a:extLst>
          </p:cNvPr>
          <p:cNvSpPr/>
          <p:nvPr/>
        </p:nvSpPr>
        <p:spPr>
          <a:xfrm>
            <a:off x="5142676" y="3675653"/>
            <a:ext cx="869204" cy="1391056"/>
          </a:xfrm>
          <a:prstGeom prst="rightArrow">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Content Placeholder 5">
            <a:extLst>
              <a:ext uri="{FF2B5EF4-FFF2-40B4-BE49-F238E27FC236}">
                <a16:creationId xmlns:a16="http://schemas.microsoft.com/office/drawing/2014/main" id="{C401622D-0827-518A-4CF9-46A83C127645}"/>
              </a:ext>
            </a:extLst>
          </p:cNvPr>
          <p:cNvSpPr>
            <a:spLocks noGrp="1"/>
          </p:cNvSpPr>
          <p:nvPr>
            <p:ph sz="quarter" idx="12"/>
          </p:nvPr>
        </p:nvSpPr>
        <p:spPr>
          <a:xfrm>
            <a:off x="571358" y="2524125"/>
            <a:ext cx="4487197" cy="3694113"/>
          </a:xfrm>
          <a:solidFill>
            <a:srgbClr val="FFCC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lnSpcReduction="20000"/>
          </a:bodyPr>
          <a:lstStyle/>
          <a:p>
            <a:pPr>
              <a:lnSpc>
                <a:spcPct val="110000"/>
              </a:lnSpc>
              <a:buClr>
                <a:schemeClr val="bg1"/>
              </a:buClr>
            </a:pPr>
            <a:r>
              <a:rPr lang="en-ID" sz="2000" b="1" i="0" u="none" strike="noStrike" baseline="0" dirty="0">
                <a:solidFill>
                  <a:schemeClr val="tx1"/>
                </a:solidFill>
                <a:latin typeface="CenturyGothic-Bold"/>
              </a:rPr>
              <a:t>CMG (</a:t>
            </a:r>
            <a:r>
              <a:rPr lang="en-ID" sz="2000" b="1" i="1" u="none" strike="noStrike" baseline="0" dirty="0" err="1">
                <a:solidFill>
                  <a:schemeClr val="tx1"/>
                </a:solidFill>
                <a:latin typeface="CenturyGothic-BoldItalic"/>
              </a:rPr>
              <a:t>Casemix</a:t>
            </a:r>
            <a:r>
              <a:rPr lang="en-ID" sz="2000" b="1" i="1" u="none" strike="noStrike" baseline="0" dirty="0">
                <a:solidFill>
                  <a:schemeClr val="tx1"/>
                </a:solidFill>
                <a:latin typeface="CenturyGothic-BoldItalic"/>
              </a:rPr>
              <a:t> Main Group</a:t>
            </a:r>
            <a:r>
              <a:rPr lang="en-ID" sz="2000" b="1" i="0" u="none" strike="noStrike" baseline="0" dirty="0">
                <a:solidFill>
                  <a:schemeClr val="tx1"/>
                </a:solidFill>
                <a:latin typeface="CenturyGothic-Bold"/>
              </a:rPr>
              <a:t>)</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pengelompokkan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berdasarkan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sistem</a:t>
            </a:r>
            <a:r>
              <a:rPr lang="en-ID" sz="2000" b="0" i="0" u="none" strike="noStrike" baseline="0" dirty="0">
                <a:solidFill>
                  <a:schemeClr val="tx1"/>
                </a:solidFill>
                <a:latin typeface="CenturyGothic"/>
              </a:rPr>
              <a:t> organ </a:t>
            </a:r>
            <a:r>
              <a:rPr lang="en-ID" sz="2000" b="0" i="0" u="none" strike="noStrike" baseline="0" dirty="0" err="1">
                <a:solidFill>
                  <a:schemeClr val="tx1"/>
                </a:solidFill>
                <a:latin typeface="CenturyGothic"/>
              </a:rPr>
              <a:t>tubuh</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manusia</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sesuai</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dengan</a:t>
            </a:r>
            <a:r>
              <a:rPr lang="en-ID" sz="2000" b="0" i="0" u="none" strike="noStrike" baseline="0" dirty="0">
                <a:solidFill>
                  <a:schemeClr val="tx1"/>
                </a:solidFill>
                <a:latin typeface="CenturyGothic"/>
              </a:rPr>
              <a:t> ICD-10</a:t>
            </a:r>
          </a:p>
          <a:p>
            <a:pPr>
              <a:lnSpc>
                <a:spcPct val="110000"/>
              </a:lnSpc>
              <a:buClr>
                <a:schemeClr val="bg1"/>
              </a:buClr>
            </a:pPr>
            <a:r>
              <a:rPr lang="en-ID" sz="2000" b="1" i="0" u="none" strike="noStrike" baseline="0" dirty="0">
                <a:solidFill>
                  <a:schemeClr val="tx1"/>
                </a:solidFill>
                <a:latin typeface="CenturyGothic-Bold"/>
              </a:rPr>
              <a:t>Case Group</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pengelompokkan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berdasarkan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spesifikasi</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atau</a:t>
            </a:r>
            <a:r>
              <a:rPr lang="en-ID" sz="2000" b="0" i="0" u="none" strike="noStrike" baseline="0" dirty="0">
                <a:solidFill>
                  <a:schemeClr val="tx1"/>
                </a:solidFill>
                <a:latin typeface="CenturyGothic"/>
              </a:rPr>
              <a:t> </a:t>
            </a:r>
            <a:r>
              <a:rPr lang="nn-NO" sz="2000" b="0" i="0" u="none" strike="noStrike" baseline="0" dirty="0">
                <a:solidFill>
                  <a:schemeClr val="tx1"/>
                </a:solidFill>
                <a:latin typeface="CenturyGothic"/>
              </a:rPr>
              <a:t>tipe kelompok kasus, seperti prosedur rawat inap, prosedur </a:t>
            </a:r>
            <a:r>
              <a:rPr lang="sv-SE" sz="2000" b="0" i="0" u="none" strike="noStrike" baseline="0" dirty="0">
                <a:solidFill>
                  <a:schemeClr val="tx1"/>
                </a:solidFill>
                <a:latin typeface="CenturyGothic"/>
              </a:rPr>
              <a:t>besar rawat jalan, prosedur signifikan rawat jalan, dll</a:t>
            </a:r>
          </a:p>
          <a:p>
            <a:pPr>
              <a:lnSpc>
                <a:spcPct val="110000"/>
              </a:lnSpc>
              <a:buClr>
                <a:schemeClr val="bg1"/>
              </a:buClr>
            </a:pPr>
            <a:r>
              <a:rPr lang="en-ID" sz="2000" b="1" i="0" u="none" strike="noStrike" baseline="0" dirty="0">
                <a:solidFill>
                  <a:schemeClr val="tx1"/>
                </a:solidFill>
                <a:latin typeface="CenturyGothic-Bold"/>
              </a:rPr>
              <a:t>Case Type</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pengelompokkan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berdasarkan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spesifik</a:t>
            </a:r>
            <a:r>
              <a:rPr lang="en-ID" sz="2000" b="0" i="0" u="none" strike="noStrike" baseline="0" dirty="0">
                <a:solidFill>
                  <a:schemeClr val="tx1"/>
                </a:solidFill>
                <a:latin typeface="CenturyGothic"/>
              </a:rPr>
              <a:t> CBG  (01–99)</a:t>
            </a:r>
          </a:p>
          <a:p>
            <a:pPr>
              <a:lnSpc>
                <a:spcPct val="110000"/>
              </a:lnSpc>
              <a:buClr>
                <a:schemeClr val="bg1"/>
              </a:buClr>
            </a:pPr>
            <a:r>
              <a:rPr lang="en-ID" sz="2000" b="1" i="0" u="none" strike="noStrike" baseline="0" dirty="0">
                <a:solidFill>
                  <a:schemeClr val="tx1"/>
                </a:solidFill>
                <a:latin typeface="CenturyGothic-Bold"/>
              </a:rPr>
              <a:t>Severity Level</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tingkat</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keparahan</a:t>
            </a:r>
            <a:r>
              <a:rPr lang="en-ID" sz="2000" b="0" i="0" u="none" strike="noStrike" baseline="0" dirty="0">
                <a:solidFill>
                  <a:schemeClr val="tx1"/>
                </a:solidFill>
                <a:latin typeface="CenturyGothic"/>
              </a:rPr>
              <a:t> </a:t>
            </a:r>
            <a:r>
              <a:rPr lang="en-ID" sz="2000" b="0" i="0" u="none" strike="noStrike" baseline="0" dirty="0" err="1">
                <a:solidFill>
                  <a:schemeClr val="tx1"/>
                </a:solidFill>
                <a:latin typeface="CenturyGothic"/>
              </a:rPr>
              <a:t>kasus</a:t>
            </a:r>
            <a:r>
              <a:rPr lang="en-ID" sz="2000" b="0" i="0" u="none" strike="noStrike" baseline="0" dirty="0">
                <a:solidFill>
                  <a:schemeClr val="tx1"/>
                </a:solidFill>
                <a:latin typeface="CenturyGothic"/>
              </a:rPr>
              <a:t> (0, I, II, dan III)</a:t>
            </a:r>
            <a:endParaRPr lang="en-ID" sz="2000" dirty="0">
              <a:solidFill>
                <a:schemeClr val="tx1"/>
              </a:solidFill>
            </a:endParaRPr>
          </a:p>
        </p:txBody>
      </p:sp>
      <p:sp>
        <p:nvSpPr>
          <p:cNvPr id="13" name="Content Placeholder 10">
            <a:extLst>
              <a:ext uri="{FF2B5EF4-FFF2-40B4-BE49-F238E27FC236}">
                <a16:creationId xmlns:a16="http://schemas.microsoft.com/office/drawing/2014/main" id="{F53A8419-E0AC-80EC-8301-E971D02C8847}"/>
              </a:ext>
            </a:extLst>
          </p:cNvPr>
          <p:cNvSpPr>
            <a:spLocks noGrp="1"/>
          </p:cNvSpPr>
          <p:nvPr>
            <p:ph sz="quarter" idx="13"/>
          </p:nvPr>
        </p:nvSpPr>
        <p:spPr>
          <a:xfrm>
            <a:off x="6096000" y="2481262"/>
            <a:ext cx="4768296" cy="3694113"/>
          </a:xfr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lnSpcReduction="10000"/>
          </a:bodyPr>
          <a:lstStyle/>
          <a:p>
            <a:pPr algn="l">
              <a:lnSpc>
                <a:spcPct val="110000"/>
              </a:lnSpc>
              <a:buClrTx/>
            </a:pPr>
            <a:r>
              <a:rPr lang="en-US" sz="1800" b="1" i="0" u="none" strike="noStrike" baseline="0" dirty="0">
                <a:solidFill>
                  <a:schemeClr val="tx1"/>
                </a:solidFill>
                <a:latin typeface="CenturyGothic-Bold"/>
              </a:rPr>
              <a:t>MDC (</a:t>
            </a:r>
            <a:r>
              <a:rPr lang="en-US" sz="1800" b="1" i="1" u="none" strike="noStrike" baseline="0" dirty="0">
                <a:solidFill>
                  <a:schemeClr val="tx1"/>
                </a:solidFill>
                <a:latin typeface="CenturyGothic-BoldItalic"/>
              </a:rPr>
              <a:t>Major Diagnostic Category</a:t>
            </a:r>
            <a:r>
              <a:rPr lang="en-US" sz="1800" b="1" i="0" u="none" strike="noStrike" baseline="0" dirty="0">
                <a:solidFill>
                  <a:schemeClr val="tx1"/>
                </a:solidFill>
                <a:latin typeface="CenturyGothic-Bold"/>
              </a:rPr>
              <a:t>)</a:t>
            </a:r>
            <a:r>
              <a:rPr lang="en-US" sz="1800" b="0" i="0" u="none" strike="noStrike" baseline="0" dirty="0">
                <a:solidFill>
                  <a:schemeClr val="tx1"/>
                </a:solidFill>
                <a:latin typeface="CenturyGothic"/>
              </a:rPr>
              <a:t>: </a:t>
            </a:r>
            <a:r>
              <a:rPr lang="en-US" sz="1800" b="0" i="0" u="none" strike="noStrike" baseline="0" dirty="0" err="1">
                <a:solidFill>
                  <a:schemeClr val="tx1"/>
                </a:solidFill>
                <a:latin typeface="CenturyGothic"/>
              </a:rPr>
              <a:t>pengelompokkan</a:t>
            </a:r>
            <a:r>
              <a:rPr lang="en-US"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berdasarkan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sistem</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tubuh</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pernapasan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saraf</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kardiovaskular</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dll</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atau</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penyakit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tertentu</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penyebab</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utama</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perawatan</a:t>
            </a:r>
            <a:endParaRPr lang="en-ID" sz="1800" b="0" i="0" u="none" strike="noStrike" baseline="0" dirty="0">
              <a:solidFill>
                <a:schemeClr val="tx1"/>
              </a:solidFill>
              <a:latin typeface="CenturyGothic"/>
            </a:endParaRPr>
          </a:p>
          <a:p>
            <a:pPr algn="l">
              <a:lnSpc>
                <a:spcPct val="110000"/>
              </a:lnSpc>
              <a:buClrTx/>
            </a:pPr>
            <a:r>
              <a:rPr lang="en-ID" sz="1800" b="1" i="0" u="none" strike="noStrike" baseline="0" dirty="0">
                <a:solidFill>
                  <a:schemeClr val="tx1"/>
                </a:solidFill>
                <a:latin typeface="CenturyGothic-Bold"/>
              </a:rPr>
              <a:t>DC (</a:t>
            </a:r>
            <a:r>
              <a:rPr lang="en-ID" sz="1800" b="1" i="1" u="none" strike="noStrike" baseline="0" dirty="0">
                <a:solidFill>
                  <a:schemeClr val="tx1"/>
                </a:solidFill>
                <a:latin typeface="CenturyGothic-BoldItalic"/>
              </a:rPr>
              <a:t>Disease Cluster</a:t>
            </a:r>
            <a:r>
              <a:rPr lang="en-ID" sz="1800" b="1" i="0" u="none" strike="noStrike" baseline="0" dirty="0">
                <a:solidFill>
                  <a:schemeClr val="tx1"/>
                </a:solidFill>
                <a:latin typeface="CenturyGothic-Bold"/>
              </a:rPr>
              <a: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pengelompokkan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prosedur</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atau</a:t>
            </a:r>
            <a:r>
              <a:rPr lang="en-ID" sz="1800" b="0" i="0" u="none" strike="noStrike" baseline="0" dirty="0">
                <a:solidFill>
                  <a:schemeClr val="tx1"/>
                </a:solidFill>
                <a:latin typeface="CenturyGothic"/>
              </a:rPr>
              <a:t> diagnosis </a:t>
            </a:r>
            <a:r>
              <a:rPr lang="fi-FI" sz="1800" b="0" i="0" u="none" strike="noStrike" baseline="0" dirty="0">
                <a:solidFill>
                  <a:schemeClr val="tx1"/>
                </a:solidFill>
                <a:latin typeface="CenturyGothic"/>
              </a:rPr>
              <a:t>berdasarkan usia, jenis kelamin, cara pulang, dll</a:t>
            </a:r>
          </a:p>
          <a:p>
            <a:pPr algn="l">
              <a:lnSpc>
                <a:spcPct val="110000"/>
              </a:lnSpc>
              <a:buClrTx/>
            </a:pPr>
            <a:r>
              <a:rPr lang="en-ID" sz="1800" b="1" i="0" u="none" strike="noStrike" baseline="0" dirty="0">
                <a:solidFill>
                  <a:schemeClr val="tx1"/>
                </a:solidFill>
                <a:latin typeface="CenturyGothic-Bold"/>
              </a:rPr>
              <a:t>PTD (</a:t>
            </a:r>
            <a:r>
              <a:rPr lang="en-ID" sz="1800" b="1" i="1" u="none" strike="noStrike" baseline="0" dirty="0">
                <a:solidFill>
                  <a:schemeClr val="tx1"/>
                </a:solidFill>
                <a:latin typeface="CenturyGothic-BoldItalic"/>
              </a:rPr>
              <a:t>Patient Type Designation</a:t>
            </a:r>
            <a:r>
              <a:rPr lang="en-ID" sz="1800" b="1" i="0" u="none" strike="noStrike" baseline="0" dirty="0">
                <a:solidFill>
                  <a:schemeClr val="tx1"/>
                </a:solidFill>
                <a:latin typeface="CenturyGothic-Bold"/>
              </a:rPr>
              <a: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pengelompokkan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berdasarkan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tingkat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layanan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yaitu</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rawat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inap</a:t>
            </a:r>
            <a:r>
              <a:rPr lang="en-ID" sz="1800" b="0" i="0" u="none" strike="noStrike" baseline="0" dirty="0">
                <a:solidFill>
                  <a:schemeClr val="tx1"/>
                </a:solidFill>
                <a:latin typeface="CenturyGothic"/>
              </a:rPr>
              <a:t> (1) </a:t>
            </a:r>
            <a:r>
              <a:rPr lang="en-ID" sz="1800" b="0" i="0" u="none" strike="noStrike" baseline="0" dirty="0" err="1">
                <a:solidFill>
                  <a:schemeClr val="tx1"/>
                </a:solidFill>
                <a:latin typeface="CenturyGothic"/>
              </a:rPr>
              <a:t>atau</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rawat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jalan</a:t>
            </a:r>
            <a:r>
              <a:rPr lang="en-ID" sz="1800" b="0" i="0" u="none" strike="noStrike" baseline="0" dirty="0">
                <a:solidFill>
                  <a:schemeClr val="tx1"/>
                </a:solidFill>
                <a:latin typeface="CenturyGothic"/>
              </a:rPr>
              <a:t> (2)</a:t>
            </a:r>
          </a:p>
          <a:p>
            <a:pPr algn="l">
              <a:lnSpc>
                <a:spcPct val="110000"/>
              </a:lnSpc>
              <a:buClrTx/>
            </a:pPr>
            <a:r>
              <a:rPr lang="en-ID" sz="1800" b="1" i="0" u="none" strike="noStrike" baseline="0" dirty="0">
                <a:solidFill>
                  <a:schemeClr val="tx1"/>
                </a:solidFill>
                <a:latin typeface="CenturyGothic-Bold"/>
              </a:rPr>
              <a:t>CL (</a:t>
            </a:r>
            <a:r>
              <a:rPr lang="en-ID" sz="1800" b="1" i="1" u="none" strike="noStrike" baseline="0" dirty="0">
                <a:solidFill>
                  <a:schemeClr val="tx1"/>
                </a:solidFill>
                <a:latin typeface="CenturyGothic-BoldItalic"/>
              </a:rPr>
              <a:t>Complexity Level</a:t>
            </a:r>
            <a:r>
              <a:rPr lang="en-ID" sz="1800" b="1" i="0" u="none" strike="noStrike" baseline="0" dirty="0">
                <a:solidFill>
                  <a:schemeClr val="tx1"/>
                </a:solidFill>
                <a:latin typeface="CenturyGothic-Bold"/>
              </a:rPr>
              <a:t>)</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pengelompokkan</a:t>
            </a:r>
            <a:r>
              <a:rPr lang="en-ID" sz="1800" b="0" i="0" u="none" strike="noStrike" baseline="0" dirty="0">
                <a:solidFill>
                  <a:schemeClr val="tx1"/>
                </a:solidFill>
                <a:latin typeface="CenturyGothic"/>
              </a:rPr>
              <a:t> </a:t>
            </a:r>
            <a:r>
              <a:rPr lang="en-ID" sz="1800" b="0" i="0" u="none" strike="noStrike" baseline="0" dirty="0" err="1">
                <a:solidFill>
                  <a:schemeClr val="tx1"/>
                </a:solidFill>
                <a:latin typeface="CenturyGothic"/>
              </a:rPr>
              <a:t>berdasarkan</a:t>
            </a:r>
            <a:r>
              <a:rPr lang="en-ID" sz="1800" b="0" i="0" u="none" strike="noStrike" baseline="0" dirty="0">
                <a:solidFill>
                  <a:schemeClr val="tx1"/>
                </a:solidFill>
                <a:latin typeface="CenturyGothic"/>
              </a:rPr>
              <a:t> </a:t>
            </a:r>
            <a:r>
              <a:rPr lang="nb-NO" sz="1800" b="0" i="0" u="none" strike="noStrike" baseline="0" dirty="0">
                <a:solidFill>
                  <a:schemeClr val="tx1"/>
                </a:solidFill>
                <a:latin typeface="CenturyGothic"/>
              </a:rPr>
              <a:t>kompleksitas dan komorbiditas (0 – 4)</a:t>
            </a:r>
            <a:endParaRPr lang="en-ID" dirty="0">
              <a:solidFill>
                <a:schemeClr val="tx1"/>
              </a:solidFill>
            </a:endParaRPr>
          </a:p>
        </p:txBody>
      </p:sp>
      <p:sp>
        <p:nvSpPr>
          <p:cNvPr id="15" name="Title 7">
            <a:extLst>
              <a:ext uri="{FF2B5EF4-FFF2-40B4-BE49-F238E27FC236}">
                <a16:creationId xmlns:a16="http://schemas.microsoft.com/office/drawing/2014/main" id="{7E3DD1C4-1174-295F-189C-58FA61253E33}"/>
              </a:ext>
            </a:extLst>
          </p:cNvPr>
          <p:cNvSpPr txBox="1">
            <a:spLocks/>
          </p:cNvSpPr>
          <p:nvPr/>
        </p:nvSpPr>
        <p:spPr>
          <a:xfrm>
            <a:off x="6538983" y="682625"/>
            <a:ext cx="3992511" cy="6921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5400" dirty="0" err="1">
                <a:solidFill>
                  <a:srgbClr val="FFFF00"/>
                </a:solidFill>
                <a:effectLst>
                  <a:outerShdw blurRad="38100" dist="38100" dir="2700000" algn="tl">
                    <a:srgbClr val="000000">
                      <a:alpha val="43137"/>
                    </a:srgbClr>
                  </a:outerShdw>
                </a:effectLst>
              </a:rPr>
              <a:t>iDRG</a:t>
            </a:r>
            <a:endParaRPr lang="en-ID" sz="5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8463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F0589BCD-CB47-0AE6-AC1E-5455EA1C84C4}"/>
              </a:ext>
            </a:extLst>
          </p:cNvPr>
          <p:cNvPicPr>
            <a:picLocks noGrp="1" noChangeAspect="1" noChangeArrowheads="1"/>
          </p:cNvPicPr>
          <p:nvPr>
            <p:ph sz="half" idx="1"/>
          </p:nvPr>
        </p:nvPicPr>
        <p:blipFill>
          <a:blip r:embed="rId2"/>
          <a:srcRect/>
          <a:stretch>
            <a:fillRect/>
          </a:stretch>
        </p:blipFill>
        <p:spPr bwMode="auto">
          <a:xfrm>
            <a:off x="1028700" y="1179872"/>
            <a:ext cx="4800600" cy="4950260"/>
          </a:xfrm>
          <a:prstGeom prst="rect">
            <a:avLst/>
          </a:prstGeom>
          <a:ln>
            <a:noFill/>
          </a:ln>
          <a:effectLst>
            <a:softEdge rad="112500"/>
          </a:effectLst>
        </p:spPr>
      </p:pic>
      <p:graphicFrame>
        <p:nvGraphicFramePr>
          <p:cNvPr id="17" name="Content Placeholder 16">
            <a:extLst>
              <a:ext uri="{FF2B5EF4-FFF2-40B4-BE49-F238E27FC236}">
                <a16:creationId xmlns:a16="http://schemas.microsoft.com/office/drawing/2014/main" id="{932F2240-240E-A385-90D8-D6F5480BBC99}"/>
              </a:ext>
            </a:extLst>
          </p:cNvPr>
          <p:cNvGraphicFramePr>
            <a:graphicFrameLocks noGrp="1"/>
          </p:cNvGraphicFramePr>
          <p:nvPr>
            <p:ph sz="half" idx="2"/>
          </p:nvPr>
        </p:nvGraphicFramePr>
        <p:xfrm>
          <a:off x="6172200" y="1226703"/>
          <a:ext cx="5181600" cy="4950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ate Placeholder 6">
            <a:extLst>
              <a:ext uri="{FF2B5EF4-FFF2-40B4-BE49-F238E27FC236}">
                <a16:creationId xmlns:a16="http://schemas.microsoft.com/office/drawing/2014/main" id="{E2780615-B98D-5514-6CD2-88F3DB9AD7C3}"/>
              </a:ext>
            </a:extLst>
          </p:cNvPr>
          <p:cNvSpPr>
            <a:spLocks noGrp="1"/>
          </p:cNvSpPr>
          <p:nvPr>
            <p:ph type="dt" sz="half" idx="10"/>
          </p:nvPr>
        </p:nvSpPr>
        <p:spPr/>
        <p:txBody>
          <a:bodyPr/>
          <a:lstStyle/>
          <a:p>
            <a:endParaRPr lang="en-ID" dirty="0"/>
          </a:p>
        </p:txBody>
      </p:sp>
      <p:sp>
        <p:nvSpPr>
          <p:cNvPr id="9" name="Slide Number Placeholder 8">
            <a:extLst>
              <a:ext uri="{FF2B5EF4-FFF2-40B4-BE49-F238E27FC236}">
                <a16:creationId xmlns:a16="http://schemas.microsoft.com/office/drawing/2014/main" id="{F3B46329-003D-055C-620F-4537DA48BAA7}"/>
              </a:ext>
            </a:extLst>
          </p:cNvPr>
          <p:cNvSpPr>
            <a:spLocks noGrp="1"/>
          </p:cNvSpPr>
          <p:nvPr>
            <p:ph type="sldNum" sz="quarter" idx="12"/>
          </p:nvPr>
        </p:nvSpPr>
        <p:spPr/>
        <p:txBody>
          <a:bodyPr/>
          <a:lstStyle/>
          <a:p>
            <a:fld id="{E4200B04-6864-462C-807D-833D23C14047}" type="slidenum">
              <a:rPr lang="en-ID" smtClean="0"/>
              <a:t>13</a:t>
            </a:fld>
            <a:endParaRPr lang="en-ID" dirty="0"/>
          </a:p>
        </p:txBody>
      </p:sp>
      <p:sp>
        <p:nvSpPr>
          <p:cNvPr id="18" name="Arrow: Right 17">
            <a:extLst>
              <a:ext uri="{FF2B5EF4-FFF2-40B4-BE49-F238E27FC236}">
                <a16:creationId xmlns:a16="http://schemas.microsoft.com/office/drawing/2014/main" id="{FCCF3868-421F-20DF-D5CA-980BB65C2D25}"/>
              </a:ext>
            </a:extLst>
          </p:cNvPr>
          <p:cNvSpPr/>
          <p:nvPr/>
        </p:nvSpPr>
        <p:spPr>
          <a:xfrm>
            <a:off x="5361038" y="3206469"/>
            <a:ext cx="1622323" cy="1710813"/>
          </a:xfrm>
          <a:prstGeom prst="rightArrow">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704689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23FC8C2B-B248-05D4-7841-3A8480682BDF}"/>
              </a:ext>
            </a:extLst>
          </p:cNvPr>
          <p:cNvSpPr>
            <a:spLocks noGrp="1"/>
          </p:cNvSpPr>
          <p:nvPr>
            <p:ph type="title"/>
          </p:nvPr>
        </p:nvSpPr>
        <p:spPr/>
        <p:txBody>
          <a:bodyPr>
            <a:normAutofit/>
          </a:bodyPr>
          <a:lstStyle/>
          <a:p>
            <a:r>
              <a:rPr lang="en-ID" sz="5400" b="1" dirty="0">
                <a:solidFill>
                  <a:schemeClr val="bg1"/>
                </a:solidFill>
                <a:latin typeface="Calibri" panose="020F0502020204030204" pitchFamily="34" charset="0"/>
                <a:ea typeface="Calibri" panose="020F0502020204030204" pitchFamily="34" charset="0"/>
                <a:cs typeface="Calibri" panose="020F0502020204030204" pitchFamily="34" charset="0"/>
              </a:rPr>
              <a:t>DIAGNOSIS UTAMA</a:t>
            </a:r>
            <a:br>
              <a:rPr lang="en-ID" sz="54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ID" sz="5400" b="1" dirty="0">
                <a:solidFill>
                  <a:schemeClr val="bg1"/>
                </a:solidFill>
                <a:latin typeface="Calibri" panose="020F0502020204030204" pitchFamily="34" charset="0"/>
                <a:ea typeface="Calibri" panose="020F0502020204030204" pitchFamily="34" charset="0"/>
                <a:cs typeface="Calibri" panose="020F0502020204030204" pitchFamily="34" charset="0"/>
              </a:rPr>
              <a:t>(Principle Diagnosis) </a:t>
            </a:r>
            <a:endParaRPr lang="en-ID" sz="5400" b="1" dirty="0">
              <a:latin typeface="Calibri" panose="020F0502020204030204" pitchFamily="34" charset="0"/>
              <a:ea typeface="Calibri" panose="020F0502020204030204" pitchFamily="34" charset="0"/>
              <a:cs typeface="Calibri" panose="020F0502020204030204" pitchFamily="34" charset="0"/>
            </a:endParaRPr>
          </a:p>
        </p:txBody>
      </p:sp>
      <p:sp>
        <p:nvSpPr>
          <p:cNvPr id="25" name="Content Placeholder 24">
            <a:extLst>
              <a:ext uri="{FF2B5EF4-FFF2-40B4-BE49-F238E27FC236}">
                <a16:creationId xmlns:a16="http://schemas.microsoft.com/office/drawing/2014/main" id="{9CA6E89B-6604-67A6-4875-8E84372CBFF1}"/>
              </a:ext>
            </a:extLst>
          </p:cNvPr>
          <p:cNvSpPr>
            <a:spLocks noGrp="1"/>
          </p:cNvSpPr>
          <p:nvPr>
            <p:ph sz="quarter" idx="12"/>
          </p:nvPr>
        </p:nvSpPr>
        <p:spPr>
          <a:xfrm>
            <a:off x="5724144" y="603116"/>
            <a:ext cx="5696712" cy="5398850"/>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p>
            <a:pPr>
              <a:lnSpc>
                <a:spcPct val="100000"/>
              </a:lnSpc>
            </a:pPr>
            <a:r>
              <a:rPr lang="en-ID" sz="2000" b="0" i="0" u="none" strike="noStrike" baseline="0" dirty="0" err="1">
                <a:solidFill>
                  <a:srgbClr val="000000"/>
                </a:solidFill>
                <a:latin typeface="Bookman Old Style" panose="02050604050505020204" pitchFamily="18" charset="0"/>
              </a:rPr>
              <a:t>merupakan</a:t>
            </a:r>
            <a:r>
              <a:rPr lang="en-ID" sz="2000" b="0" i="0" u="none" strike="noStrike" baseline="0" dirty="0">
                <a:solidFill>
                  <a:srgbClr val="000000"/>
                </a:solidFill>
                <a:latin typeface="Bookman Old Style" panose="02050604050505020204" pitchFamily="18" charset="0"/>
              </a:rPr>
              <a:t> diagnosis yang </a:t>
            </a:r>
            <a:r>
              <a:rPr lang="en-ID" sz="2000" b="1" i="0" u="none" strike="noStrike" baseline="0" dirty="0" err="1">
                <a:solidFill>
                  <a:srgbClr val="000000"/>
                </a:solidFill>
                <a:latin typeface="Bookman Old Style" panose="02050604050505020204" pitchFamily="18" charset="0"/>
              </a:rPr>
              <a:t>ditegakkan</a:t>
            </a:r>
            <a:r>
              <a:rPr lang="en-ID" sz="2000" b="0" i="0" u="none" strike="noStrike" baseline="0" dirty="0">
                <a:solidFill>
                  <a:srgbClr val="000000"/>
                </a:solidFill>
                <a:latin typeface="Bookman Old Style" panose="02050604050505020204" pitchFamily="18" charset="0"/>
              </a:rPr>
              <a:t> oleh </a:t>
            </a:r>
            <a:r>
              <a:rPr lang="en-ID" sz="2000" b="0" i="0" u="none" strike="noStrike" baseline="0" dirty="0" err="1">
                <a:solidFill>
                  <a:srgbClr val="000000"/>
                </a:solidFill>
                <a:latin typeface="Bookman Old Style" panose="02050604050505020204" pitchFamily="18" charset="0"/>
              </a:rPr>
              <a:t>dokter</a:t>
            </a:r>
            <a:r>
              <a:rPr lang="en-ID" sz="2000" b="0" i="0" u="none" strike="noStrike" baseline="0" dirty="0">
                <a:solidFill>
                  <a:srgbClr val="000000"/>
                </a:solidFill>
                <a:latin typeface="Bookman Old Style" panose="02050604050505020204" pitchFamily="18" charset="0"/>
              </a:rPr>
              <a:t> pada </a:t>
            </a:r>
            <a:r>
              <a:rPr lang="en-ID" sz="2000" b="1" i="0" u="none" strike="noStrike" baseline="0" dirty="0" err="1">
                <a:solidFill>
                  <a:srgbClr val="000000"/>
                </a:solidFill>
                <a:latin typeface="Bookman Old Style" panose="02050604050505020204" pitchFamily="18" charset="0"/>
              </a:rPr>
              <a:t>akhir</a:t>
            </a:r>
            <a:r>
              <a:rPr lang="en-ID" sz="2000" b="1" i="0" u="none" strike="noStrike" baseline="0" dirty="0">
                <a:solidFill>
                  <a:srgbClr val="000000"/>
                </a:solidFill>
                <a:latin typeface="Bookman Old Style" panose="02050604050505020204" pitchFamily="18" charset="0"/>
              </a:rPr>
              <a:t> episode </a:t>
            </a:r>
            <a:r>
              <a:rPr lang="en-ID" sz="2000" b="1" i="0" u="none" strike="noStrike" baseline="0" dirty="0" err="1">
                <a:solidFill>
                  <a:srgbClr val="000000"/>
                </a:solidFill>
                <a:latin typeface="Bookman Old Style" panose="02050604050505020204" pitchFamily="18" charset="0"/>
              </a:rPr>
              <a:t>perawatan</a:t>
            </a:r>
            <a:r>
              <a:rPr lang="en-ID" sz="2000" b="1" i="0" u="none" strike="noStrike" baseline="0" dirty="0">
                <a:solidFill>
                  <a:srgbClr val="000000"/>
                </a:solidFill>
                <a:latin typeface="Bookman Old Style" panose="02050604050505020204" pitchFamily="18" charset="0"/>
              </a:rPr>
              <a:t> </a:t>
            </a:r>
            <a:r>
              <a:rPr lang="en-ID" sz="2000" b="0" i="0" u="none" strike="noStrike" baseline="0" dirty="0">
                <a:solidFill>
                  <a:srgbClr val="000000"/>
                </a:solidFill>
                <a:latin typeface="Bookman Old Style" panose="02050604050505020204" pitchFamily="18" charset="0"/>
              </a:rPr>
              <a:t>yang </a:t>
            </a:r>
            <a:r>
              <a:rPr lang="en-ID" sz="2000" b="0" i="0" u="none" strike="noStrike" baseline="0" dirty="0" err="1">
                <a:solidFill>
                  <a:srgbClr val="000000"/>
                </a:solidFill>
                <a:latin typeface="Bookman Old Style" panose="02050604050505020204" pitchFamily="18" charset="0"/>
              </a:rPr>
              <a:t>menyebabkan</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pasien</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mendapatkan</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perawatan</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atau</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pemeriksaan</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lebih</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lanjut</a:t>
            </a:r>
            <a:r>
              <a:rPr lang="en-ID" sz="2000" b="0" i="0" u="none" strike="noStrike" baseline="0" dirty="0">
                <a:solidFill>
                  <a:srgbClr val="000000"/>
                </a:solidFill>
                <a:latin typeface="Bookman Old Style" panose="02050604050505020204" pitchFamily="18" charset="0"/>
              </a:rPr>
              <a:t>.</a:t>
            </a:r>
          </a:p>
          <a:p>
            <a:pPr>
              <a:lnSpc>
                <a:spcPct val="100000"/>
              </a:lnSpc>
            </a:pPr>
            <a:r>
              <a:rPr lang="en-ID" sz="2000" b="0" i="0" u="none" strike="noStrike" baseline="0" dirty="0">
                <a:solidFill>
                  <a:srgbClr val="000000"/>
                </a:solidFill>
                <a:latin typeface="Bookman Old Style" panose="02050604050505020204" pitchFamily="18" charset="0"/>
              </a:rPr>
              <a:t>Jika </a:t>
            </a:r>
            <a:r>
              <a:rPr lang="en-ID" sz="2000" b="0" i="0" u="none" strike="noStrike" baseline="0" dirty="0" err="1">
                <a:solidFill>
                  <a:srgbClr val="000000"/>
                </a:solidFill>
                <a:latin typeface="Bookman Old Style" panose="02050604050505020204" pitchFamily="18" charset="0"/>
              </a:rPr>
              <a:t>terdapat</a:t>
            </a:r>
            <a:r>
              <a:rPr lang="en-ID" sz="2000" b="0" i="0" u="none" strike="noStrike" baseline="0" dirty="0">
                <a:solidFill>
                  <a:srgbClr val="000000"/>
                </a:solidFill>
                <a:latin typeface="Bookman Old Style" panose="02050604050505020204" pitchFamily="18" charset="0"/>
              </a:rPr>
              <a:t> </a:t>
            </a:r>
            <a:r>
              <a:rPr lang="en-ID" sz="2000" i="0" u="none" strike="noStrike" baseline="0" dirty="0" err="1">
                <a:solidFill>
                  <a:srgbClr val="000000"/>
                </a:solidFill>
                <a:latin typeface="Bookman Old Style" panose="02050604050505020204" pitchFamily="18" charset="0"/>
              </a:rPr>
              <a:t>lebih</a:t>
            </a:r>
            <a:r>
              <a:rPr lang="en-ID" sz="2000" i="0" u="none" strike="noStrike" baseline="0" dirty="0">
                <a:solidFill>
                  <a:srgbClr val="000000"/>
                </a:solidFill>
                <a:latin typeface="Bookman Old Style" panose="02050604050505020204" pitchFamily="18" charset="0"/>
              </a:rPr>
              <a:t> </a:t>
            </a:r>
            <a:r>
              <a:rPr lang="en-ID" sz="2000" i="0" u="none" strike="noStrike" baseline="0" dirty="0" err="1">
                <a:solidFill>
                  <a:srgbClr val="000000"/>
                </a:solidFill>
                <a:latin typeface="Bookman Old Style" panose="02050604050505020204" pitchFamily="18" charset="0"/>
              </a:rPr>
              <a:t>dari</a:t>
            </a:r>
            <a:r>
              <a:rPr lang="en-ID" sz="2000" i="0" u="none" strike="noStrike" baseline="0" dirty="0">
                <a:solidFill>
                  <a:srgbClr val="000000"/>
                </a:solidFill>
                <a:latin typeface="Bookman Old Style" panose="02050604050505020204" pitchFamily="18" charset="0"/>
              </a:rPr>
              <a:t> </a:t>
            </a:r>
            <a:r>
              <a:rPr lang="en-ID" sz="2000" i="0" u="none" strike="noStrike" baseline="0" dirty="0" err="1">
                <a:solidFill>
                  <a:srgbClr val="000000"/>
                </a:solidFill>
                <a:latin typeface="Bookman Old Style" panose="02050604050505020204" pitchFamily="18" charset="0"/>
              </a:rPr>
              <a:t>satu</a:t>
            </a:r>
            <a:r>
              <a:rPr lang="en-ID" sz="2000" i="0" u="none" strike="noStrike" baseline="0" dirty="0">
                <a:solidFill>
                  <a:srgbClr val="000000"/>
                </a:solidFill>
                <a:latin typeface="Bookman Old Style" panose="02050604050505020204" pitchFamily="18" charset="0"/>
              </a:rPr>
              <a:t> diagnosis</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maka</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dipilih</a:t>
            </a:r>
            <a:r>
              <a:rPr lang="en-ID" sz="2000" b="0" i="0" u="none" strike="noStrike" baseline="0" dirty="0">
                <a:solidFill>
                  <a:srgbClr val="000000"/>
                </a:solidFill>
                <a:latin typeface="Bookman Old Style" panose="02050604050505020204" pitchFamily="18" charset="0"/>
              </a:rPr>
              <a:t> yang </a:t>
            </a:r>
            <a:r>
              <a:rPr lang="en-ID" sz="2000" b="0" i="0" u="none" strike="noStrike" baseline="0" dirty="0" err="1">
                <a:solidFill>
                  <a:srgbClr val="000000"/>
                </a:solidFill>
                <a:latin typeface="Bookman Old Style" panose="02050604050505020204" pitchFamily="18" charset="0"/>
              </a:rPr>
              <a:t>menggunakan</a:t>
            </a:r>
            <a:r>
              <a:rPr lang="en-ID" sz="2000" b="0"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sumber</a:t>
            </a:r>
            <a:r>
              <a:rPr lang="en-ID" sz="2000" b="1"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daya</a:t>
            </a:r>
            <a:r>
              <a:rPr lang="en-ID" sz="2000" b="1" i="0" u="none" strike="noStrike" baseline="0" dirty="0">
                <a:solidFill>
                  <a:srgbClr val="000000"/>
                </a:solidFill>
                <a:latin typeface="Bookman Old Style" panose="02050604050505020204" pitchFamily="18" charset="0"/>
              </a:rPr>
              <a:t> paling </a:t>
            </a:r>
            <a:r>
              <a:rPr lang="en-ID" sz="2000" b="1" i="0" u="none" strike="noStrike" baseline="0" dirty="0" err="1">
                <a:solidFill>
                  <a:srgbClr val="000000"/>
                </a:solidFill>
                <a:latin typeface="Bookman Old Style" panose="02050604050505020204" pitchFamily="18" charset="0"/>
              </a:rPr>
              <a:t>banyak</a:t>
            </a:r>
            <a:r>
              <a:rPr lang="en-ID" sz="2000" b="1" i="0" u="none" strike="noStrike" baseline="0" dirty="0">
                <a:solidFill>
                  <a:srgbClr val="000000"/>
                </a:solidFill>
                <a:latin typeface="Bookman Old Style" panose="02050604050505020204" pitchFamily="18" charset="0"/>
              </a:rPr>
              <a:t> </a:t>
            </a:r>
            <a:endParaRPr lang="en-ID" sz="2000" b="1" dirty="0">
              <a:latin typeface="Bookman Old Style" panose="02050604050505020204" pitchFamily="18" charset="0"/>
            </a:endParaRPr>
          </a:p>
          <a:p>
            <a:pPr>
              <a:lnSpc>
                <a:spcPct val="100000"/>
              </a:lnSpc>
            </a:pPr>
            <a:r>
              <a:rPr lang="en-ID" sz="2000" i="0" u="none" strike="noStrike" baseline="0" dirty="0">
                <a:solidFill>
                  <a:srgbClr val="000000"/>
                </a:solidFill>
                <a:latin typeface="Bookman Old Style" panose="02050604050505020204" pitchFamily="18" charset="0"/>
              </a:rPr>
              <a:t>Jika </a:t>
            </a:r>
            <a:r>
              <a:rPr lang="en-ID" sz="2000" i="0" u="none" strike="noStrike" baseline="0" dirty="0" err="1">
                <a:solidFill>
                  <a:srgbClr val="000000"/>
                </a:solidFill>
                <a:latin typeface="Bookman Old Style" panose="02050604050505020204" pitchFamily="18" charset="0"/>
              </a:rPr>
              <a:t>tidak</a:t>
            </a:r>
            <a:r>
              <a:rPr lang="en-ID" sz="2000" i="0" u="none" strike="noStrike" baseline="0" dirty="0">
                <a:solidFill>
                  <a:srgbClr val="000000"/>
                </a:solidFill>
                <a:latin typeface="Bookman Old Style" panose="02050604050505020204" pitchFamily="18" charset="0"/>
              </a:rPr>
              <a:t> </a:t>
            </a:r>
            <a:r>
              <a:rPr lang="en-ID" sz="2000" i="0" u="none" strike="noStrike" baseline="0" dirty="0" err="1">
                <a:solidFill>
                  <a:srgbClr val="000000"/>
                </a:solidFill>
                <a:latin typeface="Bookman Old Style" panose="02050604050505020204" pitchFamily="18" charset="0"/>
              </a:rPr>
              <a:t>terdapat</a:t>
            </a:r>
            <a:r>
              <a:rPr lang="en-ID" sz="2000" i="0" u="none" strike="noStrike" baseline="0" dirty="0">
                <a:solidFill>
                  <a:srgbClr val="000000"/>
                </a:solidFill>
                <a:latin typeface="Bookman Old Style" panose="02050604050505020204" pitchFamily="18" charset="0"/>
              </a:rPr>
              <a:t> diagnosis yang </a:t>
            </a:r>
            <a:r>
              <a:rPr lang="en-ID" sz="2000" i="0" u="none" strike="noStrike" baseline="0" dirty="0" err="1">
                <a:solidFill>
                  <a:srgbClr val="000000"/>
                </a:solidFill>
                <a:latin typeface="Bookman Old Style" panose="02050604050505020204" pitchFamily="18" charset="0"/>
              </a:rPr>
              <a:t>dapat</a:t>
            </a:r>
            <a:r>
              <a:rPr lang="en-ID" sz="2000" i="0" u="none" strike="noStrike" baseline="0" dirty="0">
                <a:solidFill>
                  <a:srgbClr val="000000"/>
                </a:solidFill>
                <a:latin typeface="Bookman Old Style" panose="02050604050505020204" pitchFamily="18" charset="0"/>
              </a:rPr>
              <a:t> </a:t>
            </a:r>
            <a:r>
              <a:rPr lang="en-ID" sz="2000" i="0" u="none" strike="noStrike" baseline="0" dirty="0" err="1">
                <a:solidFill>
                  <a:srgbClr val="000000"/>
                </a:solidFill>
                <a:latin typeface="Bookman Old Style" panose="02050604050505020204" pitchFamily="18" charset="0"/>
              </a:rPr>
              <a:t>ditegakkan</a:t>
            </a:r>
            <a:r>
              <a:rPr lang="en-ID" sz="2000" i="0" u="none" strike="noStrike" baseline="0" dirty="0">
                <a:solidFill>
                  <a:srgbClr val="000000"/>
                </a:solidFill>
                <a:latin typeface="Bookman Old Style" panose="02050604050505020204" pitchFamily="18" charset="0"/>
              </a:rPr>
              <a:t> pada </a:t>
            </a:r>
            <a:r>
              <a:rPr lang="en-ID" sz="2000" i="0" u="none" strike="noStrike" baseline="0" dirty="0" err="1">
                <a:solidFill>
                  <a:srgbClr val="000000"/>
                </a:solidFill>
                <a:latin typeface="Bookman Old Style" panose="02050604050505020204" pitchFamily="18" charset="0"/>
              </a:rPr>
              <a:t>akhir</a:t>
            </a:r>
            <a:r>
              <a:rPr lang="en-ID" sz="2000" i="0" u="none" strike="noStrike" baseline="0" dirty="0">
                <a:solidFill>
                  <a:srgbClr val="000000"/>
                </a:solidFill>
                <a:latin typeface="Bookman Old Style" panose="02050604050505020204" pitchFamily="18" charset="0"/>
              </a:rPr>
              <a:t> episode </a:t>
            </a:r>
            <a:r>
              <a:rPr lang="en-ID" sz="2000" i="0" u="none" strike="noStrike" baseline="0" dirty="0" err="1">
                <a:solidFill>
                  <a:srgbClr val="000000"/>
                </a:solidFill>
                <a:latin typeface="Bookman Old Style" panose="02050604050505020204" pitchFamily="18" charset="0"/>
              </a:rPr>
              <a:t>perawatan</a:t>
            </a:r>
            <a:r>
              <a:rPr lang="en-ID" sz="2000"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setelah</a:t>
            </a:r>
            <a:r>
              <a:rPr lang="en-ID" sz="2000" b="1"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melakukan</a:t>
            </a:r>
            <a:r>
              <a:rPr lang="en-ID" sz="2000" b="1"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pemeriksaan</a:t>
            </a:r>
            <a:r>
              <a:rPr lang="en-ID" sz="2000" b="1"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berdasarkan</a:t>
            </a:r>
            <a:r>
              <a:rPr lang="en-ID" sz="2000" b="1"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standar</a:t>
            </a:r>
            <a:r>
              <a:rPr lang="en-ID" sz="2000" b="1" i="0" u="none" strike="noStrike" baseline="0" dirty="0">
                <a:solidFill>
                  <a:srgbClr val="000000"/>
                </a:solidFill>
                <a:latin typeface="Bookman Old Style" panose="02050604050505020204" pitchFamily="18" charset="0"/>
              </a:rPr>
              <a:t> </a:t>
            </a:r>
            <a:r>
              <a:rPr lang="en-ID" sz="2000" b="1" i="0" u="none" strike="noStrike" baseline="0" dirty="0" err="1">
                <a:solidFill>
                  <a:srgbClr val="000000"/>
                </a:solidFill>
                <a:latin typeface="Bookman Old Style" panose="02050604050505020204" pitchFamily="18" charset="0"/>
              </a:rPr>
              <a:t>pelayanan</a:t>
            </a:r>
            <a:r>
              <a:rPr lang="en-ID" sz="2000" b="1"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sesuai</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ketentuan</a:t>
            </a:r>
            <a:r>
              <a:rPr lang="en-ID" sz="2000" b="0" i="0" u="none" strike="noStrike" baseline="0" dirty="0">
                <a:solidFill>
                  <a:srgbClr val="000000"/>
                </a:solidFill>
                <a:latin typeface="Bookman Old Style" panose="02050604050505020204" pitchFamily="18" charset="0"/>
              </a:rPr>
              <a:t> yang </a:t>
            </a:r>
            <a:r>
              <a:rPr lang="en-ID" sz="2000" b="0" i="0" u="none" strike="noStrike" baseline="0" dirty="0" err="1">
                <a:solidFill>
                  <a:srgbClr val="000000"/>
                </a:solidFill>
                <a:latin typeface="Bookman Old Style" panose="02050604050505020204" pitchFamily="18" charset="0"/>
              </a:rPr>
              <a:t>berlaku</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maka</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gejala</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utama</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hasil</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pemeriksaan</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penunjang</a:t>
            </a:r>
            <a:r>
              <a:rPr lang="en-ID" sz="2000" b="0" i="0" u="none" strike="noStrike" baseline="0" dirty="0">
                <a:solidFill>
                  <a:srgbClr val="000000"/>
                </a:solidFill>
                <a:latin typeface="Bookman Old Style" panose="02050604050505020204" pitchFamily="18" charset="0"/>
              </a:rPr>
              <a:t> yang </a:t>
            </a:r>
            <a:r>
              <a:rPr lang="en-ID" sz="2000" b="0" i="0" u="none" strike="noStrike" baseline="0" dirty="0" err="1">
                <a:solidFill>
                  <a:srgbClr val="000000"/>
                </a:solidFill>
                <a:latin typeface="Bookman Old Style" panose="02050604050505020204" pitchFamily="18" charset="0"/>
              </a:rPr>
              <a:t>tidak</a:t>
            </a:r>
            <a:r>
              <a:rPr lang="en-ID" sz="2000" b="0" i="0" u="none" strike="noStrike" baseline="0" dirty="0">
                <a:solidFill>
                  <a:srgbClr val="000000"/>
                </a:solidFill>
                <a:latin typeface="Bookman Old Style" panose="02050604050505020204" pitchFamily="18" charset="0"/>
              </a:rPr>
              <a:t> normal </a:t>
            </a:r>
            <a:r>
              <a:rPr lang="en-ID" sz="2000" b="0" i="0" u="none" strike="noStrike" baseline="0" dirty="0" err="1">
                <a:solidFill>
                  <a:srgbClr val="000000"/>
                </a:solidFill>
                <a:latin typeface="Bookman Old Style" panose="02050604050505020204" pitchFamily="18" charset="0"/>
              </a:rPr>
              <a:t>atau</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masalah</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lainnya</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dipilih</a:t>
            </a:r>
            <a:r>
              <a:rPr lang="en-ID" sz="2000" b="0" i="0" u="none" strike="noStrike" baseline="0" dirty="0">
                <a:solidFill>
                  <a:srgbClr val="000000"/>
                </a:solidFill>
                <a:latin typeface="Bookman Old Style" panose="02050604050505020204" pitchFamily="18" charset="0"/>
              </a:rPr>
              <a:t> </a:t>
            </a:r>
            <a:r>
              <a:rPr lang="en-ID" sz="2000" b="0" i="0" u="none" strike="noStrike" baseline="0" dirty="0" err="1">
                <a:solidFill>
                  <a:srgbClr val="000000"/>
                </a:solidFill>
                <a:latin typeface="Bookman Old Style" panose="02050604050505020204" pitchFamily="18" charset="0"/>
              </a:rPr>
              <a:t>menjadi</a:t>
            </a:r>
            <a:r>
              <a:rPr lang="en-ID" sz="2000" b="0" i="0" u="none" strike="noStrike" baseline="0" dirty="0">
                <a:solidFill>
                  <a:srgbClr val="000000"/>
                </a:solidFill>
                <a:latin typeface="Bookman Old Style" panose="02050604050505020204" pitchFamily="18" charset="0"/>
              </a:rPr>
              <a:t> diagnosis </a:t>
            </a:r>
            <a:r>
              <a:rPr lang="en-ID" sz="2000" b="0" i="0" u="none" strike="noStrike" baseline="0" dirty="0" err="1">
                <a:solidFill>
                  <a:srgbClr val="000000"/>
                </a:solidFill>
                <a:latin typeface="Bookman Old Style" panose="02050604050505020204" pitchFamily="18" charset="0"/>
              </a:rPr>
              <a:t>utama</a:t>
            </a:r>
            <a:r>
              <a:rPr lang="en-ID" sz="2000" b="0" i="0" u="none" strike="noStrike" baseline="0" dirty="0">
                <a:solidFill>
                  <a:srgbClr val="000000"/>
                </a:solidFill>
                <a:latin typeface="Bookman Old Style" panose="02050604050505020204" pitchFamily="18" charset="0"/>
              </a:rPr>
              <a:t>. </a:t>
            </a:r>
            <a:endParaRPr lang="en-ID" sz="2400" dirty="0">
              <a:latin typeface="Bookman Old Style" panose="02050604050505020204" pitchFamily="18" charset="0"/>
            </a:endParaRPr>
          </a:p>
        </p:txBody>
      </p:sp>
      <p:sp>
        <p:nvSpPr>
          <p:cNvPr id="4" name="Footer Placeholder 3">
            <a:extLst>
              <a:ext uri="{FF2B5EF4-FFF2-40B4-BE49-F238E27FC236}">
                <a16:creationId xmlns:a16="http://schemas.microsoft.com/office/drawing/2014/main" id="{989D7A74-6BCF-5F37-D788-2BE439523823}"/>
              </a:ext>
            </a:extLst>
          </p:cNvPr>
          <p:cNvSpPr>
            <a:spLocks noGrp="1"/>
          </p:cNvSpPr>
          <p:nvPr>
            <p:ph type="ftr" sz="quarter" idx="10"/>
          </p:nvPr>
        </p:nvSpPr>
        <p:spPr/>
        <p:txBody>
          <a:bodyPr/>
          <a:lstStyle/>
          <a:p>
            <a:r>
              <a:rPr lang="en-US" sz="2400" b="1" dirty="0">
                <a:latin typeface="Calibri" panose="020F0502020204030204" pitchFamily="34" charset="0"/>
                <a:ea typeface="Calibri" panose="020F0502020204030204" pitchFamily="34" charset="0"/>
                <a:cs typeface="Calibri" panose="020F0502020204030204" pitchFamily="34" charset="0"/>
              </a:rPr>
              <a:t>PMK 26 / 2021</a:t>
            </a:r>
            <a:endParaRPr lang="en-ID" sz="2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AC91B063-4E30-F361-CAC9-A45BAD4432C5}"/>
              </a:ext>
            </a:extLst>
          </p:cNvPr>
          <p:cNvSpPr>
            <a:spLocks noGrp="1"/>
          </p:cNvSpPr>
          <p:nvPr>
            <p:ph type="sldNum" sz="quarter" idx="11"/>
          </p:nvPr>
        </p:nvSpPr>
        <p:spPr/>
        <p:txBody>
          <a:bodyPr/>
          <a:lstStyle/>
          <a:p>
            <a:fld id="{B6F15528-21DE-4FAA-801E-634DDDAF4B2B}" type="slidenum">
              <a:rPr lang="en-ID" smtClean="0"/>
              <a:t>14</a:t>
            </a:fld>
            <a:endParaRPr lang="en-ID"/>
          </a:p>
        </p:txBody>
      </p:sp>
    </p:spTree>
    <p:extLst>
      <p:ext uri="{BB962C8B-B14F-4D97-AF65-F5344CB8AC3E}">
        <p14:creationId xmlns:p14="http://schemas.microsoft.com/office/powerpoint/2010/main" val="389926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FDC5A02-C3FE-0C9F-58C2-19FA379CDE86}"/>
              </a:ext>
            </a:extLst>
          </p:cNvPr>
          <p:cNvSpPr>
            <a:spLocks noGrp="1"/>
          </p:cNvSpPr>
          <p:nvPr>
            <p:ph type="title"/>
          </p:nvPr>
        </p:nvSpPr>
        <p:spPr/>
        <p:txBody>
          <a:bodyPr>
            <a:normAutofit/>
          </a:bodyPr>
          <a:lstStyle/>
          <a:p>
            <a:r>
              <a:rPr lang="en-ID" sz="5400" b="1" dirty="0">
                <a:latin typeface="Calibri" panose="020F0502020204030204" pitchFamily="34" charset="0"/>
                <a:ea typeface="Calibri" panose="020F0502020204030204" pitchFamily="34" charset="0"/>
                <a:cs typeface="Calibri" panose="020F0502020204030204" pitchFamily="34" charset="0"/>
              </a:rPr>
              <a:t>DIAGNOSIS SEKUNDER </a:t>
            </a:r>
          </a:p>
        </p:txBody>
      </p:sp>
      <p:sp>
        <p:nvSpPr>
          <p:cNvPr id="13" name="Content Placeholder 12">
            <a:extLst>
              <a:ext uri="{FF2B5EF4-FFF2-40B4-BE49-F238E27FC236}">
                <a16:creationId xmlns:a16="http://schemas.microsoft.com/office/drawing/2014/main" id="{D36D49D4-830B-ABC4-4464-A4A6E81B6546}"/>
              </a:ext>
            </a:extLst>
          </p:cNvPr>
          <p:cNvSpPr>
            <a:spLocks noGrp="1"/>
          </p:cNvSpPr>
          <p:nvPr>
            <p:ph sz="quarter" idx="12"/>
          </p:nvPr>
        </p:nvSpPr>
        <p:spPr>
          <a:xfrm>
            <a:off x="1040842" y="1511709"/>
            <a:ext cx="5276088" cy="2362201"/>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buNone/>
            </a:pPr>
            <a:r>
              <a:rPr lang="en-ID" sz="2800" dirty="0" err="1">
                <a:solidFill>
                  <a:srgbClr val="000000"/>
                </a:solidFill>
                <a:latin typeface="Bookman Old Style" panose="02050604050505020204" pitchFamily="18" charset="0"/>
              </a:rPr>
              <a:t>merupakan</a:t>
            </a:r>
            <a:r>
              <a:rPr lang="en-ID" sz="2800" dirty="0">
                <a:solidFill>
                  <a:srgbClr val="000000"/>
                </a:solidFill>
                <a:latin typeface="Bookman Old Style" panose="02050604050505020204" pitchFamily="18" charset="0"/>
              </a:rPr>
              <a:t> diagnosis yang </a:t>
            </a:r>
            <a:r>
              <a:rPr lang="en-ID" sz="2800" b="1" dirty="0" err="1">
                <a:solidFill>
                  <a:srgbClr val="000000"/>
                </a:solidFill>
                <a:latin typeface="Bookman Old Style" panose="02050604050505020204" pitchFamily="18" charset="0"/>
              </a:rPr>
              <a:t>menyertai</a:t>
            </a:r>
            <a:r>
              <a:rPr lang="en-ID" sz="2800" b="1" dirty="0">
                <a:solidFill>
                  <a:srgbClr val="000000"/>
                </a:solidFill>
                <a:latin typeface="Bookman Old Style" panose="02050604050505020204" pitchFamily="18" charset="0"/>
              </a:rPr>
              <a:t> </a:t>
            </a:r>
            <a:r>
              <a:rPr lang="en-ID" sz="2800" dirty="0">
                <a:solidFill>
                  <a:srgbClr val="000000"/>
                </a:solidFill>
                <a:latin typeface="Bookman Old Style" panose="02050604050505020204" pitchFamily="18" charset="0"/>
              </a:rPr>
              <a:t>diagnosis </a:t>
            </a:r>
            <a:r>
              <a:rPr lang="en-ID" sz="2800" dirty="0" err="1">
                <a:solidFill>
                  <a:srgbClr val="000000"/>
                </a:solidFill>
                <a:latin typeface="Bookman Old Style" panose="02050604050505020204" pitchFamily="18" charset="0"/>
              </a:rPr>
              <a:t>utama</a:t>
            </a:r>
            <a:r>
              <a:rPr lang="en-ID" sz="2800" dirty="0">
                <a:solidFill>
                  <a:srgbClr val="000000"/>
                </a:solidFill>
                <a:latin typeface="Bookman Old Style" panose="02050604050505020204" pitchFamily="18" charset="0"/>
              </a:rPr>
              <a:t> pada </a:t>
            </a:r>
            <a:r>
              <a:rPr lang="en-ID" sz="2800" dirty="0" err="1">
                <a:solidFill>
                  <a:srgbClr val="000000"/>
                </a:solidFill>
                <a:latin typeface="Bookman Old Style" panose="02050604050505020204" pitchFamily="18" charset="0"/>
              </a:rPr>
              <a:t>saat</a:t>
            </a:r>
            <a:r>
              <a:rPr lang="en-ID" sz="2800" dirty="0">
                <a:solidFill>
                  <a:srgbClr val="000000"/>
                </a:solidFill>
                <a:latin typeface="Bookman Old Style" panose="02050604050505020204" pitchFamily="18" charset="0"/>
              </a:rPr>
              <a:t> </a:t>
            </a:r>
            <a:r>
              <a:rPr lang="en-ID" sz="2800" dirty="0" err="1">
                <a:solidFill>
                  <a:srgbClr val="000000"/>
                </a:solidFill>
                <a:latin typeface="Bookman Old Style" panose="02050604050505020204" pitchFamily="18" charset="0"/>
              </a:rPr>
              <a:t>pasien</a:t>
            </a:r>
            <a:r>
              <a:rPr lang="en-ID" sz="2800" dirty="0">
                <a:solidFill>
                  <a:srgbClr val="000000"/>
                </a:solidFill>
                <a:latin typeface="Bookman Old Style" panose="02050604050505020204" pitchFamily="18" charset="0"/>
              </a:rPr>
              <a:t> </a:t>
            </a:r>
            <a:r>
              <a:rPr lang="en-ID" sz="2800" b="1" dirty="0" err="1">
                <a:solidFill>
                  <a:srgbClr val="000000"/>
                </a:solidFill>
                <a:latin typeface="Bookman Old Style" panose="02050604050505020204" pitchFamily="18" charset="0"/>
              </a:rPr>
              <a:t>masuk</a:t>
            </a:r>
            <a:r>
              <a:rPr lang="en-ID" sz="2800" b="1" dirty="0">
                <a:solidFill>
                  <a:srgbClr val="000000"/>
                </a:solidFill>
                <a:latin typeface="Bookman Old Style" panose="02050604050505020204" pitchFamily="18" charset="0"/>
              </a:rPr>
              <a:t> </a:t>
            </a:r>
            <a:r>
              <a:rPr lang="en-ID" sz="2800" dirty="0" err="1">
                <a:solidFill>
                  <a:srgbClr val="000000"/>
                </a:solidFill>
                <a:latin typeface="Bookman Old Style" panose="02050604050505020204" pitchFamily="18" charset="0"/>
              </a:rPr>
              <a:t>atau</a:t>
            </a:r>
            <a:r>
              <a:rPr lang="en-ID" sz="2800" dirty="0">
                <a:solidFill>
                  <a:srgbClr val="000000"/>
                </a:solidFill>
                <a:latin typeface="Bookman Old Style" panose="02050604050505020204" pitchFamily="18" charset="0"/>
              </a:rPr>
              <a:t> yang </a:t>
            </a:r>
            <a:r>
              <a:rPr lang="en-ID" sz="2800" dirty="0" err="1">
                <a:solidFill>
                  <a:srgbClr val="000000"/>
                </a:solidFill>
                <a:latin typeface="Bookman Old Style" panose="02050604050505020204" pitchFamily="18" charset="0"/>
              </a:rPr>
              <a:t>terjadi</a:t>
            </a:r>
            <a:r>
              <a:rPr lang="en-ID" sz="2800" dirty="0">
                <a:solidFill>
                  <a:srgbClr val="000000"/>
                </a:solidFill>
                <a:latin typeface="Bookman Old Style" panose="02050604050505020204" pitchFamily="18" charset="0"/>
              </a:rPr>
              <a:t> </a:t>
            </a:r>
            <a:r>
              <a:rPr lang="en-ID" sz="2800" b="1" dirty="0" err="1">
                <a:solidFill>
                  <a:srgbClr val="000000"/>
                </a:solidFill>
                <a:latin typeface="Bookman Old Style" panose="02050604050505020204" pitchFamily="18" charset="0"/>
              </a:rPr>
              <a:t>selama</a:t>
            </a:r>
            <a:r>
              <a:rPr lang="en-ID" sz="2800" dirty="0">
                <a:solidFill>
                  <a:srgbClr val="000000"/>
                </a:solidFill>
                <a:latin typeface="Bookman Old Style" panose="02050604050505020204" pitchFamily="18" charset="0"/>
              </a:rPr>
              <a:t> episode </a:t>
            </a:r>
            <a:r>
              <a:rPr lang="en-ID" sz="2800" dirty="0" err="1">
                <a:solidFill>
                  <a:srgbClr val="000000"/>
                </a:solidFill>
                <a:latin typeface="Bookman Old Style" panose="02050604050505020204" pitchFamily="18" charset="0"/>
              </a:rPr>
              <a:t>perawatan</a:t>
            </a:r>
            <a:endParaRPr lang="en-ID" sz="2800" dirty="0"/>
          </a:p>
        </p:txBody>
      </p:sp>
      <p:sp>
        <p:nvSpPr>
          <p:cNvPr id="14" name="Content Placeholder 13">
            <a:extLst>
              <a:ext uri="{FF2B5EF4-FFF2-40B4-BE49-F238E27FC236}">
                <a16:creationId xmlns:a16="http://schemas.microsoft.com/office/drawing/2014/main" id="{22B09AF9-F8E2-7188-C712-20DBC2EB1D04}"/>
              </a:ext>
            </a:extLst>
          </p:cNvPr>
          <p:cNvSpPr>
            <a:spLocks noGrp="1"/>
          </p:cNvSpPr>
          <p:nvPr>
            <p:ph sz="quarter" idx="13"/>
          </p:nvPr>
        </p:nvSpPr>
        <p:spPr>
          <a:xfrm>
            <a:off x="1040842" y="4257369"/>
            <a:ext cx="5276088" cy="1009576"/>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p>
            <a:r>
              <a:rPr lang="en-ID" sz="2800" b="0" i="0" u="none" strike="noStrike" baseline="0" dirty="0" err="1">
                <a:solidFill>
                  <a:srgbClr val="000000"/>
                </a:solidFill>
                <a:latin typeface="Bookman Old Style" panose="02050604050505020204" pitchFamily="18" charset="0"/>
              </a:rPr>
              <a:t>merupakan</a:t>
            </a:r>
            <a:r>
              <a:rPr lang="en-ID" sz="2800" b="0" i="0" u="none" strike="noStrike" baseline="0" dirty="0">
                <a:solidFill>
                  <a:srgbClr val="000000"/>
                </a:solidFill>
                <a:latin typeface="Bookman Old Style" panose="02050604050505020204" pitchFamily="18" charset="0"/>
              </a:rPr>
              <a:t> </a:t>
            </a:r>
            <a:r>
              <a:rPr lang="en-ID" sz="2800" b="1" i="0" u="none" strike="noStrike" baseline="0" dirty="0" err="1">
                <a:solidFill>
                  <a:srgbClr val="000000"/>
                </a:solidFill>
                <a:latin typeface="Bookman Old Style" panose="02050604050505020204" pitchFamily="18" charset="0"/>
              </a:rPr>
              <a:t>komorbiditas</a:t>
            </a:r>
            <a:r>
              <a:rPr lang="en-ID" sz="2800" b="1" i="0" u="none" strike="noStrike" baseline="0" dirty="0">
                <a:solidFill>
                  <a:srgbClr val="000000"/>
                </a:solidFill>
                <a:latin typeface="Bookman Old Style" panose="02050604050505020204" pitchFamily="18" charset="0"/>
              </a:rPr>
              <a:t> </a:t>
            </a:r>
            <a:r>
              <a:rPr lang="en-ID" sz="2800" b="0" i="0" u="none" strike="noStrike" baseline="0" dirty="0">
                <a:solidFill>
                  <a:srgbClr val="000000"/>
                </a:solidFill>
                <a:latin typeface="Bookman Old Style" panose="02050604050505020204" pitchFamily="18" charset="0"/>
              </a:rPr>
              <a:t>dan/</a:t>
            </a:r>
            <a:r>
              <a:rPr lang="en-ID" sz="2800" b="0" i="0" u="none" strike="noStrike" baseline="0" dirty="0" err="1">
                <a:solidFill>
                  <a:srgbClr val="000000"/>
                </a:solidFill>
                <a:latin typeface="Bookman Old Style" panose="02050604050505020204" pitchFamily="18" charset="0"/>
              </a:rPr>
              <a:t>atau</a:t>
            </a:r>
            <a:r>
              <a:rPr lang="en-ID" sz="2800" b="0" i="0" u="none" strike="noStrike" baseline="0" dirty="0">
                <a:solidFill>
                  <a:srgbClr val="000000"/>
                </a:solidFill>
                <a:latin typeface="Bookman Old Style" panose="02050604050505020204" pitchFamily="18" charset="0"/>
              </a:rPr>
              <a:t> </a:t>
            </a:r>
            <a:r>
              <a:rPr lang="en-ID" sz="2800" b="1" i="0" u="none" strike="noStrike" baseline="0" dirty="0" err="1">
                <a:solidFill>
                  <a:srgbClr val="000000"/>
                </a:solidFill>
                <a:latin typeface="Bookman Old Style" panose="02050604050505020204" pitchFamily="18" charset="0"/>
              </a:rPr>
              <a:t>komplikasi</a:t>
            </a:r>
            <a:r>
              <a:rPr lang="en-ID" sz="2800" b="1" i="0" u="none" strike="noStrike" baseline="0" dirty="0">
                <a:solidFill>
                  <a:srgbClr val="000000"/>
                </a:solidFill>
                <a:latin typeface="Bookman Old Style" panose="02050604050505020204" pitchFamily="18" charset="0"/>
              </a:rPr>
              <a:t>. </a:t>
            </a:r>
            <a:endParaRPr lang="en-ID" sz="3600" b="1" dirty="0"/>
          </a:p>
        </p:txBody>
      </p:sp>
      <p:sp>
        <p:nvSpPr>
          <p:cNvPr id="4" name="Footer Placeholder 3">
            <a:extLst>
              <a:ext uri="{FF2B5EF4-FFF2-40B4-BE49-F238E27FC236}">
                <a16:creationId xmlns:a16="http://schemas.microsoft.com/office/drawing/2014/main" id="{40AED17A-5A7F-0A6D-E0EF-8C9E7B7059A6}"/>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F168314-D0EB-28DE-FEA4-7C2E64C003F1}"/>
              </a:ext>
            </a:extLst>
          </p:cNvPr>
          <p:cNvSpPr>
            <a:spLocks noGrp="1"/>
          </p:cNvSpPr>
          <p:nvPr>
            <p:ph type="sldNum" sz="quarter" idx="11"/>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2350336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91BF26-8B00-3F59-12EA-1C91F3E1E9C2}"/>
              </a:ext>
            </a:extLst>
          </p:cNvPr>
          <p:cNvSpPr>
            <a:spLocks noGrp="1"/>
          </p:cNvSpPr>
          <p:nvPr>
            <p:ph type="title"/>
          </p:nvPr>
        </p:nvSpPr>
        <p:spPr/>
        <p:txBody>
          <a:bodyPr/>
          <a:lstStyle/>
          <a:p>
            <a:r>
              <a:rPr lang="en-ID" sz="4400" b="1" dirty="0">
                <a:latin typeface="Calibri" panose="020F0502020204030204" pitchFamily="34" charset="0"/>
                <a:ea typeface="Calibri" panose="020F0502020204030204" pitchFamily="34" charset="0"/>
                <a:cs typeface="Calibri" panose="020F0502020204030204" pitchFamily="34" charset="0"/>
              </a:rPr>
              <a:t>DIAGNOSIS SEKUNDER </a:t>
            </a:r>
            <a:endParaRPr lang="en-ID" dirty="0">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A05498CE-6B37-037F-F9C5-A27C49CB3450}"/>
              </a:ext>
            </a:extLst>
          </p:cNvPr>
          <p:cNvSpPr>
            <a:spLocks noGrp="1"/>
          </p:cNvSpPr>
          <p:nvPr>
            <p:ph sz="quarter" idx="12"/>
          </p:nvPr>
        </p:nvSpPr>
        <p: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p>
            <a:pPr marL="285750" indent="-285750" algn="l">
              <a:buFont typeface="Arial" panose="020B0604020202020204" pitchFamily="34" charset="0"/>
              <a:buChar char="•"/>
            </a:pPr>
            <a:r>
              <a:rPr lang="en-ID" sz="2200" b="0" i="0" u="none" strike="noStrike" baseline="0" dirty="0">
                <a:solidFill>
                  <a:srgbClr val="000000"/>
                </a:solidFill>
                <a:latin typeface="Bookman Old Style" panose="02050604050505020204" pitchFamily="18" charset="0"/>
              </a:rPr>
              <a:t>Adalah </a:t>
            </a:r>
            <a:r>
              <a:rPr lang="en-ID" sz="2200" b="1" i="0" u="none" strike="noStrike" baseline="0" dirty="0" err="1">
                <a:solidFill>
                  <a:srgbClr val="000000"/>
                </a:solidFill>
                <a:latin typeface="Bookman Old Style" panose="02050604050505020204" pitchFamily="18" charset="0"/>
              </a:rPr>
              <a:t>penyakit</a:t>
            </a:r>
            <a:r>
              <a:rPr lang="en-ID" sz="2200" b="0" i="0" u="none" strike="noStrike" baseline="0" dirty="0">
                <a:solidFill>
                  <a:srgbClr val="000000"/>
                </a:solidFill>
                <a:latin typeface="Bookman Old Style" panose="02050604050505020204" pitchFamily="18" charset="0"/>
              </a:rPr>
              <a:t> yang </a:t>
            </a:r>
            <a:r>
              <a:rPr lang="en-ID" sz="2200" i="0" u="none" strike="noStrike" baseline="0" dirty="0" err="1">
                <a:solidFill>
                  <a:srgbClr val="000000"/>
                </a:solidFill>
                <a:latin typeface="Bookman Old Style" panose="02050604050505020204" pitchFamily="18" charset="0"/>
              </a:rPr>
              <a:t>menyertai</a:t>
            </a:r>
            <a:r>
              <a:rPr lang="en-ID" sz="2200" i="0" u="none" strike="noStrike" baseline="0" dirty="0">
                <a:solidFill>
                  <a:srgbClr val="000000"/>
                </a:solidFill>
                <a:latin typeface="Bookman Old Style" panose="02050604050505020204" pitchFamily="18" charset="0"/>
              </a:rPr>
              <a:t> </a:t>
            </a:r>
            <a:r>
              <a:rPr lang="en-ID" sz="2200" b="0" i="0" u="none" strike="noStrike" baseline="0" dirty="0">
                <a:solidFill>
                  <a:srgbClr val="000000"/>
                </a:solidFill>
                <a:latin typeface="Bookman Old Style" panose="02050604050505020204" pitchFamily="18" charset="0"/>
              </a:rPr>
              <a:t>diagnosis </a:t>
            </a:r>
            <a:r>
              <a:rPr lang="en-ID" sz="2200" b="0" i="0" u="none" strike="noStrike" baseline="0" dirty="0" err="1">
                <a:solidFill>
                  <a:srgbClr val="000000"/>
                </a:solidFill>
                <a:latin typeface="Bookman Old Style" panose="02050604050505020204" pitchFamily="18" charset="0"/>
              </a:rPr>
              <a:t>utama</a:t>
            </a:r>
            <a:r>
              <a:rPr lang="en-ID" sz="2200" b="0" i="0" u="none" strike="noStrike" baseline="0" dirty="0">
                <a:solidFill>
                  <a:srgbClr val="000000"/>
                </a:solidFill>
                <a:latin typeface="Bookman Old Style" panose="02050604050505020204" pitchFamily="18" charset="0"/>
              </a:rPr>
              <a:t> </a:t>
            </a:r>
          </a:p>
          <a:p>
            <a:pPr marL="285750" indent="-285750" algn="l">
              <a:buFont typeface="Arial" panose="020B0604020202020204" pitchFamily="34" charset="0"/>
              <a:buChar char="•"/>
            </a:pPr>
            <a:r>
              <a:rPr lang="en-ID" sz="2200" i="0" u="none" strike="noStrike" baseline="0" dirty="0" err="1">
                <a:solidFill>
                  <a:srgbClr val="000000"/>
                </a:solidFill>
                <a:latin typeface="Bookman Old Style" panose="02050604050505020204" pitchFamily="18" charset="0"/>
              </a:rPr>
              <a:t>atau</a:t>
            </a:r>
            <a:r>
              <a:rPr lang="en-ID" sz="2200" i="0" u="none" strike="noStrike" baseline="0" dirty="0">
                <a:solidFill>
                  <a:srgbClr val="000000"/>
                </a:solidFill>
                <a:latin typeface="Bookman Old Style" panose="02050604050505020204" pitchFamily="18" charset="0"/>
              </a:rPr>
              <a:t> </a:t>
            </a:r>
            <a:r>
              <a:rPr lang="en-ID" sz="2200" b="1" i="0" u="none" strike="noStrike" baseline="0" dirty="0" err="1">
                <a:solidFill>
                  <a:srgbClr val="000000"/>
                </a:solidFill>
                <a:latin typeface="Bookman Old Style" panose="02050604050505020204" pitchFamily="18" charset="0"/>
              </a:rPr>
              <a:t>kondisi</a:t>
            </a:r>
            <a:r>
              <a:rPr lang="en-ID" sz="2200" b="1" i="0" u="none" strike="noStrike" baseline="0" dirty="0">
                <a:solidFill>
                  <a:srgbClr val="000000"/>
                </a:solidFill>
                <a:latin typeface="Bookman Old Style" panose="02050604050505020204" pitchFamily="18" charset="0"/>
              </a:rPr>
              <a:t> </a:t>
            </a:r>
            <a:r>
              <a:rPr lang="en-ID" sz="2200" b="0" i="0" u="none" strike="noStrike" baseline="0" dirty="0">
                <a:latin typeface="Bookman Old Style" panose="02050604050505020204" pitchFamily="18" charset="0"/>
              </a:rPr>
              <a:t>yang </a:t>
            </a:r>
            <a:r>
              <a:rPr lang="en-ID" sz="2200" b="0" i="0" u="none" strike="noStrike" baseline="0" dirty="0" err="1">
                <a:latin typeface="Bookman Old Style" panose="02050604050505020204" pitchFamily="18" charset="0"/>
              </a:rPr>
              <a:t>sudah</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ada</a:t>
            </a:r>
            <a:r>
              <a:rPr lang="en-ID" sz="2200" b="0" i="0" u="none" strike="noStrike" baseline="0" dirty="0">
                <a:latin typeface="Bookman Old Style" panose="02050604050505020204" pitchFamily="18" charset="0"/>
              </a:rPr>
              <a:t> </a:t>
            </a:r>
            <a:r>
              <a:rPr lang="en-ID" sz="2200" b="1" i="0" u="none" strike="noStrike" baseline="0" dirty="0" err="1">
                <a:latin typeface="Bookman Old Style" panose="02050604050505020204" pitchFamily="18" charset="0"/>
              </a:rPr>
              <a:t>sebelum</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pasien</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masuk</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perawatan</a:t>
            </a:r>
            <a:r>
              <a:rPr lang="en-ID" sz="2200" b="0" i="0" u="none" strike="noStrike" baseline="0" dirty="0">
                <a:latin typeface="Bookman Old Style" panose="02050604050505020204" pitchFamily="18" charset="0"/>
              </a:rPr>
              <a:t> </a:t>
            </a:r>
          </a:p>
          <a:p>
            <a:pPr marL="285750" indent="-285750" algn="l">
              <a:buFont typeface="Arial" panose="020B0604020202020204" pitchFamily="34" charset="0"/>
              <a:buChar char="•"/>
            </a:pPr>
            <a:r>
              <a:rPr lang="en-ID" sz="2200" b="0" i="0" u="none" strike="noStrike" baseline="0" dirty="0">
                <a:latin typeface="Bookman Old Style" panose="02050604050505020204" pitchFamily="18" charset="0"/>
              </a:rPr>
              <a:t>dan </a:t>
            </a:r>
            <a:r>
              <a:rPr lang="en-ID" sz="2200" b="0" i="0" u="none" strike="noStrike" baseline="0" dirty="0" err="1">
                <a:latin typeface="Bookman Old Style" panose="02050604050505020204" pitchFamily="18" charset="0"/>
              </a:rPr>
              <a:t>membutuhkan</a:t>
            </a:r>
            <a:r>
              <a:rPr lang="en-ID" sz="2200" b="0" i="0" u="none" strike="noStrike" baseline="0" dirty="0">
                <a:latin typeface="Bookman Old Style" panose="02050604050505020204" pitchFamily="18" charset="0"/>
              </a:rPr>
              <a:t> </a:t>
            </a:r>
            <a:r>
              <a:rPr lang="en-ID" sz="2200" b="1" i="0" u="none" strike="noStrike" baseline="0" dirty="0" err="1">
                <a:latin typeface="Bookman Old Style" panose="02050604050505020204" pitchFamily="18" charset="0"/>
              </a:rPr>
              <a:t>pelayanan</a:t>
            </a:r>
            <a:r>
              <a:rPr lang="en-ID" sz="2200" b="1" i="0" u="none" strike="noStrike" baseline="0" dirty="0">
                <a:latin typeface="Bookman Old Style" panose="02050604050505020204" pitchFamily="18" charset="0"/>
              </a:rPr>
              <a:t> </a:t>
            </a:r>
            <a:r>
              <a:rPr lang="en-ID" sz="2200" b="1" i="0" u="none" strike="noStrike" baseline="0" dirty="0" err="1">
                <a:latin typeface="Bookman Old Style" panose="02050604050505020204" pitchFamily="18" charset="0"/>
              </a:rPr>
              <a:t>kesehatan</a:t>
            </a:r>
            <a:r>
              <a:rPr lang="en-ID" sz="2200" b="1" i="0" u="none" strike="noStrike" baseline="0" dirty="0">
                <a:latin typeface="Bookman Old Style" panose="02050604050505020204" pitchFamily="18" charset="0"/>
              </a:rPr>
              <a:t>/tata </a:t>
            </a:r>
            <a:r>
              <a:rPr lang="en-ID" sz="2200" b="1" i="0" u="none" strike="noStrike" baseline="0" dirty="0" err="1">
                <a:latin typeface="Bookman Old Style" panose="02050604050505020204" pitchFamily="18" charset="0"/>
              </a:rPr>
              <a:t>laksana</a:t>
            </a:r>
            <a:r>
              <a:rPr lang="en-ID" sz="2200" b="1"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setelah</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masuk</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maupun</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selama</a:t>
            </a:r>
            <a:r>
              <a:rPr lang="en-ID" sz="2200" b="0" i="0" u="none" strike="noStrike" baseline="0" dirty="0">
                <a:latin typeface="Bookman Old Style" panose="02050604050505020204" pitchFamily="18" charset="0"/>
              </a:rPr>
              <a:t> </a:t>
            </a:r>
            <a:r>
              <a:rPr lang="en-ID" sz="2200" b="0" i="0" u="none" strike="noStrike" baseline="0" dirty="0" err="1">
                <a:latin typeface="Bookman Old Style" panose="02050604050505020204" pitchFamily="18" charset="0"/>
              </a:rPr>
              <a:t>perawatan</a:t>
            </a:r>
            <a:r>
              <a:rPr lang="en-ID" sz="2200" b="0" i="0" u="none" strike="noStrike" baseline="0" dirty="0">
                <a:latin typeface="Bookman Old Style" panose="02050604050505020204" pitchFamily="18" charset="0"/>
              </a:rPr>
              <a:t>.</a:t>
            </a:r>
            <a:endParaRPr lang="en-ID" sz="2200" dirty="0">
              <a:latin typeface="Bookman Old Style" panose="02050604050505020204" pitchFamily="18" charset="0"/>
            </a:endParaRPr>
          </a:p>
        </p:txBody>
      </p:sp>
      <p:sp>
        <p:nvSpPr>
          <p:cNvPr id="9" name="Content Placeholder 8">
            <a:extLst>
              <a:ext uri="{FF2B5EF4-FFF2-40B4-BE49-F238E27FC236}">
                <a16:creationId xmlns:a16="http://schemas.microsoft.com/office/drawing/2014/main" id="{2450D8BE-9260-EE72-3E3B-44FB5BB2EEDA}"/>
              </a:ext>
            </a:extLst>
          </p:cNvPr>
          <p:cNvSpPr>
            <a:spLocks noGrp="1"/>
          </p:cNvSpPr>
          <p:nvPr>
            <p:ph sz="quarter" idx="13"/>
          </p:nvPr>
        </p:nvSpPr>
        <p:spPr>
          <a:xfrm>
            <a:off x="5909187" y="2523744"/>
            <a:ext cx="5639685" cy="3694176"/>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lnSpcReduction="10000"/>
          </a:bodyPr>
          <a:lstStyle/>
          <a:p>
            <a:pPr marL="285750" indent="-285750">
              <a:buFont typeface="Arial" panose="020B0604020202020204" pitchFamily="34" charset="0"/>
              <a:buChar char="•"/>
            </a:pPr>
            <a:r>
              <a:rPr lang="en-ID" b="0" i="0" u="none" strike="noStrike" baseline="0" dirty="0" err="1">
                <a:solidFill>
                  <a:srgbClr val="000000"/>
                </a:solidFill>
                <a:latin typeface="Bookman Old Style" panose="02050604050505020204" pitchFamily="18" charset="0"/>
              </a:rPr>
              <a:t>adalah</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penyakit</a:t>
            </a:r>
            <a:r>
              <a:rPr lang="en-ID" b="0" i="0" u="none" strike="noStrike" baseline="0" dirty="0">
                <a:solidFill>
                  <a:srgbClr val="000000"/>
                </a:solidFill>
                <a:latin typeface="Bookman Old Style" panose="02050604050505020204" pitchFamily="18" charset="0"/>
              </a:rPr>
              <a:t> yang </a:t>
            </a:r>
            <a:r>
              <a:rPr lang="en-ID" b="1" i="0" u="none" strike="noStrike" baseline="0" dirty="0" err="1">
                <a:solidFill>
                  <a:srgbClr val="000000"/>
                </a:solidFill>
                <a:latin typeface="Bookman Old Style" panose="02050604050505020204" pitchFamily="18" charset="0"/>
              </a:rPr>
              <a:t>timbul</a:t>
            </a:r>
            <a:r>
              <a:rPr lang="en-ID" b="1" i="0" u="none" strike="noStrike" baseline="0" dirty="0">
                <a:solidFill>
                  <a:srgbClr val="000000"/>
                </a:solidFill>
                <a:latin typeface="Bookman Old Style" panose="02050604050505020204" pitchFamily="18" charset="0"/>
              </a:rPr>
              <a:t> </a:t>
            </a:r>
            <a:r>
              <a:rPr lang="en-ID" b="1" i="0" u="none" strike="noStrike" baseline="0" dirty="0" err="1">
                <a:solidFill>
                  <a:srgbClr val="000000"/>
                </a:solidFill>
                <a:latin typeface="Bookman Old Style" panose="02050604050505020204" pitchFamily="18" charset="0"/>
              </a:rPr>
              <a:t>dalam</a:t>
            </a:r>
            <a:r>
              <a:rPr lang="en-ID" b="1" i="0" u="none" strike="noStrike" baseline="0" dirty="0">
                <a:solidFill>
                  <a:srgbClr val="000000"/>
                </a:solidFill>
                <a:latin typeface="Bookman Old Style" panose="02050604050505020204" pitchFamily="18" charset="0"/>
              </a:rPr>
              <a:t> masa </a:t>
            </a:r>
            <a:r>
              <a:rPr lang="en-ID" b="1" i="0" u="none" strike="noStrike" baseline="0" dirty="0" err="1">
                <a:solidFill>
                  <a:srgbClr val="000000"/>
                </a:solidFill>
                <a:latin typeface="Bookman Old Style" panose="02050604050505020204" pitchFamily="18" charset="0"/>
              </a:rPr>
              <a:t>perawatan</a:t>
            </a:r>
            <a:r>
              <a:rPr lang="en-ID" b="1" i="0" u="none" strike="noStrike" baseline="0" dirty="0">
                <a:solidFill>
                  <a:srgbClr val="000000"/>
                </a:solidFill>
                <a:latin typeface="Bookman Old Style" panose="02050604050505020204" pitchFamily="18" charset="0"/>
              </a:rPr>
              <a:t> </a:t>
            </a:r>
          </a:p>
          <a:p>
            <a:pPr marL="285750" indent="-285750">
              <a:buFont typeface="Arial" panose="020B0604020202020204" pitchFamily="34" charset="0"/>
              <a:buChar char="•"/>
            </a:pPr>
            <a:r>
              <a:rPr lang="en-ID" b="0" i="0" u="none" strike="noStrike" baseline="0" dirty="0">
                <a:solidFill>
                  <a:srgbClr val="000000"/>
                </a:solidFill>
                <a:latin typeface="Bookman Old Style" panose="02050604050505020204" pitchFamily="18" charset="0"/>
              </a:rPr>
              <a:t>dan </a:t>
            </a:r>
            <a:r>
              <a:rPr lang="en-ID" b="0" i="0" u="none" strike="noStrike" baseline="0" dirty="0" err="1">
                <a:solidFill>
                  <a:srgbClr val="000000"/>
                </a:solidFill>
                <a:latin typeface="Bookman Old Style" panose="02050604050505020204" pitchFamily="18" charset="0"/>
              </a:rPr>
              <a:t>memerlukan</a:t>
            </a:r>
            <a:r>
              <a:rPr lang="en-ID" b="0" i="0" u="none" strike="noStrike" baseline="0" dirty="0">
                <a:solidFill>
                  <a:srgbClr val="000000"/>
                </a:solidFill>
                <a:latin typeface="Bookman Old Style" panose="02050604050505020204" pitchFamily="18" charset="0"/>
              </a:rPr>
              <a:t> </a:t>
            </a:r>
            <a:r>
              <a:rPr lang="en-ID" b="1" i="0" u="none" strike="noStrike" baseline="0" dirty="0" err="1">
                <a:solidFill>
                  <a:srgbClr val="000000"/>
                </a:solidFill>
                <a:latin typeface="Bookman Old Style" panose="02050604050505020204" pitchFamily="18" charset="0"/>
              </a:rPr>
              <a:t>pelayanan</a:t>
            </a:r>
            <a:r>
              <a:rPr lang="en-ID" b="1" i="0" u="none" strike="noStrike" baseline="0" dirty="0">
                <a:solidFill>
                  <a:srgbClr val="000000"/>
                </a:solidFill>
                <a:latin typeface="Bookman Old Style" panose="02050604050505020204" pitchFamily="18" charset="0"/>
              </a:rPr>
              <a:t> </a:t>
            </a:r>
            <a:r>
              <a:rPr lang="en-ID" b="1" i="0" u="none" strike="noStrike" baseline="0" dirty="0" err="1">
                <a:solidFill>
                  <a:srgbClr val="000000"/>
                </a:solidFill>
                <a:latin typeface="Bookman Old Style" panose="02050604050505020204" pitchFamily="18" charset="0"/>
              </a:rPr>
              <a:t>tambahan</a:t>
            </a:r>
            <a:r>
              <a:rPr lang="en-ID" b="1" i="0" u="none" strike="noStrike" baseline="0" dirty="0">
                <a:solidFill>
                  <a:srgbClr val="000000"/>
                </a:solidFill>
                <a:latin typeface="Bookman Old Style" panose="02050604050505020204" pitchFamily="18" charset="0"/>
              </a:rPr>
              <a:t> </a:t>
            </a:r>
            <a:r>
              <a:rPr lang="en-ID" b="0" i="0" u="none" strike="noStrike" baseline="0" dirty="0">
                <a:solidFill>
                  <a:srgbClr val="000000"/>
                </a:solidFill>
                <a:latin typeface="Bookman Old Style" panose="02050604050505020204" pitchFamily="18" charset="0"/>
              </a:rPr>
              <a:t>yang </a:t>
            </a:r>
            <a:r>
              <a:rPr lang="en-ID" b="0" i="0" u="none" strike="noStrike" baseline="0" dirty="0" err="1">
                <a:solidFill>
                  <a:srgbClr val="000000"/>
                </a:solidFill>
                <a:latin typeface="Bookman Old Style" panose="02050604050505020204" pitchFamily="18" charset="0"/>
              </a:rPr>
              <a:t>mendapatkan</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tatalaksana</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sewaktu</a:t>
            </a:r>
            <a:r>
              <a:rPr lang="en-ID" b="0" i="0" u="none" strike="noStrike" baseline="0" dirty="0">
                <a:solidFill>
                  <a:srgbClr val="000000"/>
                </a:solidFill>
                <a:latin typeface="Bookman Old Style" panose="02050604050505020204" pitchFamily="18" charset="0"/>
              </a:rPr>
              <a:t> episode </a:t>
            </a:r>
            <a:r>
              <a:rPr lang="en-ID" b="0" i="0" u="none" strike="noStrike" baseline="0" dirty="0" err="1">
                <a:solidFill>
                  <a:srgbClr val="000000"/>
                </a:solidFill>
                <a:latin typeface="Bookman Old Style" panose="02050604050505020204" pitchFamily="18" charset="0"/>
              </a:rPr>
              <a:t>pelayanan</a:t>
            </a:r>
            <a:r>
              <a:rPr lang="en-ID" b="0" i="0" u="none" strike="noStrike" baseline="0" dirty="0">
                <a:solidFill>
                  <a:srgbClr val="000000"/>
                </a:solidFill>
                <a:latin typeface="Bookman Old Style" panose="02050604050505020204" pitchFamily="18" charset="0"/>
              </a:rPr>
              <a:t>, </a:t>
            </a:r>
          </a:p>
          <a:p>
            <a:pPr marL="285750" indent="-285750">
              <a:buFont typeface="Arial" panose="020B0604020202020204" pitchFamily="34" charset="0"/>
              <a:buChar char="•"/>
            </a:pPr>
            <a:r>
              <a:rPr lang="en-ID" b="0" i="0" u="none" strike="noStrike" baseline="0" dirty="0" err="1">
                <a:solidFill>
                  <a:srgbClr val="000000"/>
                </a:solidFill>
                <a:latin typeface="Bookman Old Style" panose="02050604050505020204" pitchFamily="18" charset="0"/>
              </a:rPr>
              <a:t>baik</a:t>
            </a:r>
            <a:r>
              <a:rPr lang="en-ID" b="0" i="0" u="none" strike="noStrike" baseline="0" dirty="0">
                <a:solidFill>
                  <a:srgbClr val="000000"/>
                </a:solidFill>
                <a:latin typeface="Bookman Old Style" panose="02050604050505020204" pitchFamily="18" charset="0"/>
              </a:rPr>
              <a:t> yang </a:t>
            </a:r>
            <a:r>
              <a:rPr lang="en-ID" b="0" i="0" u="none" strike="noStrike" baseline="0" dirty="0" err="1">
                <a:solidFill>
                  <a:srgbClr val="000000"/>
                </a:solidFill>
                <a:latin typeface="Bookman Old Style" panose="02050604050505020204" pitchFamily="18" charset="0"/>
              </a:rPr>
              <a:t>disebabkan</a:t>
            </a:r>
            <a:r>
              <a:rPr lang="en-ID" b="0" i="0" u="none" strike="noStrike" baseline="0" dirty="0">
                <a:solidFill>
                  <a:srgbClr val="000000"/>
                </a:solidFill>
                <a:latin typeface="Bookman Old Style" panose="02050604050505020204" pitchFamily="18" charset="0"/>
              </a:rPr>
              <a:t> oleh </a:t>
            </a:r>
            <a:r>
              <a:rPr lang="en-ID" b="1" i="0" u="none" strike="noStrike" baseline="0" dirty="0" err="1">
                <a:solidFill>
                  <a:srgbClr val="000000"/>
                </a:solidFill>
                <a:latin typeface="Bookman Old Style" panose="02050604050505020204" pitchFamily="18" charset="0"/>
              </a:rPr>
              <a:t>kondisi</a:t>
            </a:r>
            <a:r>
              <a:rPr lang="en-ID" b="1" i="0" u="none" strike="noStrike" baseline="0" dirty="0">
                <a:solidFill>
                  <a:srgbClr val="000000"/>
                </a:solidFill>
                <a:latin typeface="Bookman Old Style" panose="02050604050505020204" pitchFamily="18" charset="0"/>
              </a:rPr>
              <a:t> </a:t>
            </a:r>
            <a:r>
              <a:rPr lang="en-ID" b="0" i="0" u="none" strike="noStrike" baseline="0" dirty="0">
                <a:solidFill>
                  <a:srgbClr val="000000"/>
                </a:solidFill>
                <a:latin typeface="Bookman Old Style" panose="02050604050505020204" pitchFamily="18" charset="0"/>
              </a:rPr>
              <a:t>yang </a:t>
            </a:r>
            <a:r>
              <a:rPr lang="en-ID" b="0" i="0" u="none" strike="noStrike" baseline="0" dirty="0" err="1">
                <a:solidFill>
                  <a:srgbClr val="000000"/>
                </a:solidFill>
                <a:latin typeface="Bookman Old Style" panose="02050604050505020204" pitchFamily="18" charset="0"/>
              </a:rPr>
              <a:t>ada</a:t>
            </a:r>
            <a:r>
              <a:rPr lang="en-ID" b="0" i="0" u="none" strike="noStrike" baseline="0" dirty="0">
                <a:solidFill>
                  <a:srgbClr val="000000"/>
                </a:solidFill>
                <a:latin typeface="Bookman Old Style" panose="02050604050505020204" pitchFamily="18" charset="0"/>
              </a:rPr>
              <a:t> </a:t>
            </a:r>
          </a:p>
          <a:p>
            <a:pPr marL="285750" indent="-285750">
              <a:buFont typeface="Arial" panose="020B0604020202020204" pitchFamily="34" charset="0"/>
              <a:buChar char="•"/>
            </a:pPr>
            <a:r>
              <a:rPr lang="en-ID" b="0" i="0" u="none" strike="noStrike" baseline="0" dirty="0" err="1">
                <a:solidFill>
                  <a:srgbClr val="000000"/>
                </a:solidFill>
                <a:latin typeface="Bookman Old Style" panose="02050604050505020204" pitchFamily="18" charset="0"/>
              </a:rPr>
              <a:t>atau</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muncul</a:t>
            </a:r>
            <a:r>
              <a:rPr lang="en-ID" b="0" i="0" u="none" strike="noStrike" baseline="0" dirty="0">
                <a:solidFill>
                  <a:srgbClr val="000000"/>
                </a:solidFill>
                <a:latin typeface="Bookman Old Style" panose="02050604050505020204" pitchFamily="18" charset="0"/>
              </a:rPr>
              <a:t> </a:t>
            </a:r>
            <a:r>
              <a:rPr lang="en-ID" b="1" i="0" u="none" strike="noStrike" baseline="0" dirty="0" err="1">
                <a:solidFill>
                  <a:srgbClr val="000000"/>
                </a:solidFill>
                <a:latin typeface="Bookman Old Style" panose="02050604050505020204" pitchFamily="18" charset="0"/>
              </a:rPr>
              <a:t>akibat</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dari</a:t>
            </a:r>
            <a:r>
              <a:rPr lang="en-ID" b="0" i="0" u="none" strike="noStrike" baseline="0" dirty="0">
                <a:solidFill>
                  <a:srgbClr val="000000"/>
                </a:solidFill>
                <a:latin typeface="Bookman Old Style" panose="02050604050505020204" pitchFamily="18" charset="0"/>
              </a:rPr>
              <a:t> </a:t>
            </a:r>
            <a:r>
              <a:rPr lang="en-ID" b="1" i="0" u="none" strike="noStrike" baseline="0" dirty="0" err="1">
                <a:solidFill>
                  <a:srgbClr val="000000"/>
                </a:solidFill>
                <a:latin typeface="Bookman Old Style" panose="02050604050505020204" pitchFamily="18" charset="0"/>
              </a:rPr>
              <a:t>pelayanan</a:t>
            </a:r>
            <a:r>
              <a:rPr lang="en-ID" b="1" i="0" u="none" strike="noStrike" baseline="0" dirty="0">
                <a:solidFill>
                  <a:srgbClr val="000000"/>
                </a:solidFill>
                <a:latin typeface="Bookman Old Style" panose="02050604050505020204" pitchFamily="18" charset="0"/>
              </a:rPr>
              <a:t> </a:t>
            </a:r>
            <a:r>
              <a:rPr lang="en-ID" b="1" i="0" u="none" strike="noStrike" baseline="0" dirty="0" err="1">
                <a:solidFill>
                  <a:srgbClr val="000000"/>
                </a:solidFill>
                <a:latin typeface="Bookman Old Style" panose="02050604050505020204" pitchFamily="18" charset="0"/>
              </a:rPr>
              <a:t>kesehatan</a:t>
            </a:r>
            <a:r>
              <a:rPr lang="en-ID" b="1" i="0" u="none" strike="noStrike" baseline="0" dirty="0">
                <a:solidFill>
                  <a:srgbClr val="000000"/>
                </a:solidFill>
                <a:latin typeface="Bookman Old Style" panose="02050604050505020204" pitchFamily="18" charset="0"/>
              </a:rPr>
              <a:t> </a:t>
            </a:r>
            <a:r>
              <a:rPr lang="en-ID" b="0" i="0" u="none" strike="noStrike" baseline="0" dirty="0">
                <a:solidFill>
                  <a:srgbClr val="000000"/>
                </a:solidFill>
                <a:latin typeface="Bookman Old Style" panose="02050604050505020204" pitchFamily="18" charset="0"/>
              </a:rPr>
              <a:t>yang </a:t>
            </a:r>
            <a:r>
              <a:rPr lang="en-ID" b="0" i="0" u="none" strike="noStrike" baseline="0" dirty="0" err="1">
                <a:solidFill>
                  <a:srgbClr val="000000"/>
                </a:solidFill>
                <a:latin typeface="Bookman Old Style" panose="02050604050505020204" pitchFamily="18" charset="0"/>
              </a:rPr>
              <a:t>diberikan</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kepada</a:t>
            </a:r>
            <a:r>
              <a:rPr lang="en-ID" b="0" i="0" u="none" strike="noStrike" baseline="0" dirty="0">
                <a:solidFill>
                  <a:srgbClr val="000000"/>
                </a:solidFill>
                <a:latin typeface="Bookman Old Style" panose="02050604050505020204" pitchFamily="18" charset="0"/>
              </a:rPr>
              <a:t> </a:t>
            </a:r>
            <a:r>
              <a:rPr lang="en-ID" b="0" i="0" u="none" strike="noStrike" baseline="0" dirty="0" err="1">
                <a:solidFill>
                  <a:srgbClr val="000000"/>
                </a:solidFill>
                <a:latin typeface="Bookman Old Style" panose="02050604050505020204" pitchFamily="18" charset="0"/>
              </a:rPr>
              <a:t>pasien</a:t>
            </a:r>
            <a:r>
              <a:rPr lang="en-ID" b="0" i="0" u="none" strike="noStrike" baseline="0" dirty="0">
                <a:solidFill>
                  <a:srgbClr val="000000"/>
                </a:solidFill>
                <a:latin typeface="Bookman Old Style" panose="02050604050505020204" pitchFamily="18" charset="0"/>
              </a:rPr>
              <a:t>. </a:t>
            </a:r>
            <a:endParaRPr lang="en-ID" sz="3200" dirty="0"/>
          </a:p>
        </p:txBody>
      </p:sp>
      <p:sp>
        <p:nvSpPr>
          <p:cNvPr id="6" name="Slide Number Placeholder 5">
            <a:extLst>
              <a:ext uri="{FF2B5EF4-FFF2-40B4-BE49-F238E27FC236}">
                <a16:creationId xmlns:a16="http://schemas.microsoft.com/office/drawing/2014/main" id="{A81C1395-30AC-EAF3-D35F-AECFE5E7EBE4}"/>
              </a:ext>
            </a:extLst>
          </p:cNvPr>
          <p:cNvSpPr>
            <a:spLocks noGrp="1"/>
          </p:cNvSpPr>
          <p:nvPr>
            <p:ph type="sldNum" sz="quarter" idx="11"/>
          </p:nvPr>
        </p:nvSpPr>
        <p:spPr/>
        <p:txBody>
          <a:bodyPr/>
          <a:lstStyle/>
          <a:p>
            <a:fld id="{294A09A9-5501-47C1-A89A-A340965A2BE2}" type="slidenum">
              <a:rPr lang="en-US" smtClean="0"/>
              <a:pPr/>
              <a:t>16</a:t>
            </a:fld>
            <a:endParaRPr lang="en-US" dirty="0"/>
          </a:p>
        </p:txBody>
      </p:sp>
      <p:sp>
        <p:nvSpPr>
          <p:cNvPr id="11" name="TextBox 10">
            <a:extLst>
              <a:ext uri="{FF2B5EF4-FFF2-40B4-BE49-F238E27FC236}">
                <a16:creationId xmlns:a16="http://schemas.microsoft.com/office/drawing/2014/main" id="{EA56D2AA-D7BB-FCEA-3CFB-C5C01025ACC3}"/>
              </a:ext>
            </a:extLst>
          </p:cNvPr>
          <p:cNvSpPr txBox="1"/>
          <p:nvPr/>
        </p:nvSpPr>
        <p:spPr>
          <a:xfrm>
            <a:off x="1034845" y="1497905"/>
            <a:ext cx="2150806" cy="40011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ID" sz="2000" b="1" i="0" u="none" strike="noStrike" baseline="0" dirty="0" err="1">
                <a:solidFill>
                  <a:srgbClr val="000000"/>
                </a:solidFill>
                <a:latin typeface="Bookman Old Style" panose="02050604050505020204" pitchFamily="18" charset="0"/>
              </a:rPr>
              <a:t>Komorbiditas</a:t>
            </a:r>
            <a:endParaRPr lang="en-ID" sz="2000" b="1" dirty="0"/>
          </a:p>
        </p:txBody>
      </p:sp>
      <p:sp>
        <p:nvSpPr>
          <p:cNvPr id="13" name="TextBox 12">
            <a:extLst>
              <a:ext uri="{FF2B5EF4-FFF2-40B4-BE49-F238E27FC236}">
                <a16:creationId xmlns:a16="http://schemas.microsoft.com/office/drawing/2014/main" id="{714660EF-9AC4-4B54-D4E5-02E27F2FB175}"/>
              </a:ext>
            </a:extLst>
          </p:cNvPr>
          <p:cNvSpPr txBox="1"/>
          <p:nvPr/>
        </p:nvSpPr>
        <p:spPr>
          <a:xfrm>
            <a:off x="5909187" y="1576107"/>
            <a:ext cx="2076278" cy="40011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ID" sz="2000" b="1" dirty="0" err="1">
                <a:solidFill>
                  <a:srgbClr val="000000"/>
                </a:solidFill>
                <a:latin typeface="Bookman Old Style" panose="02050604050505020204" pitchFamily="18" charset="0"/>
              </a:rPr>
              <a:t>Komplikasi</a:t>
            </a:r>
            <a:r>
              <a:rPr lang="en-ID" sz="2000" b="1" dirty="0">
                <a:solidFill>
                  <a:srgbClr val="000000"/>
                </a:solidFill>
                <a:latin typeface="Bookman Old Style" panose="02050604050505020204" pitchFamily="18" charset="0"/>
              </a:rPr>
              <a:t> </a:t>
            </a:r>
            <a:endParaRPr lang="en-ID" sz="2000" b="1" dirty="0"/>
          </a:p>
        </p:txBody>
      </p:sp>
    </p:spTree>
    <p:extLst>
      <p:ext uri="{BB962C8B-B14F-4D97-AF65-F5344CB8AC3E}">
        <p14:creationId xmlns:p14="http://schemas.microsoft.com/office/powerpoint/2010/main" val="377073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1BAFA54-E32D-F519-D1AA-D9B8148CCCCB}"/>
              </a:ext>
            </a:extLst>
          </p:cNvPr>
          <p:cNvSpPr>
            <a:spLocks noGrp="1"/>
          </p:cNvSpPr>
          <p:nvPr>
            <p:ph type="ctrTitle"/>
          </p:nvPr>
        </p:nvSpPr>
        <p:spPr>
          <a:xfrm>
            <a:off x="2781218" y="2918443"/>
            <a:ext cx="6629564" cy="830997"/>
          </a:xfrm>
        </p:spPr>
        <p:txBody>
          <a:bodyPr/>
          <a:lstStyle/>
          <a:p>
            <a:r>
              <a:rPr lang="en-US" sz="6000" u="sng" dirty="0" err="1"/>
              <a:t>Contoh</a:t>
            </a:r>
            <a:r>
              <a:rPr lang="en-US" sz="6000" u="sng" dirty="0"/>
              <a:t> </a:t>
            </a:r>
            <a:r>
              <a:rPr lang="en-US" sz="6000" u="sng" dirty="0" err="1"/>
              <a:t>hasil</a:t>
            </a:r>
            <a:r>
              <a:rPr lang="en-US" sz="6000" u="sng" dirty="0"/>
              <a:t> </a:t>
            </a:r>
            <a:r>
              <a:rPr lang="en-US" sz="6000" u="sng" dirty="0" err="1"/>
              <a:t>gruping</a:t>
            </a:r>
            <a:endParaRPr lang="en-ID" sz="6000" u="sng" dirty="0"/>
          </a:p>
        </p:txBody>
      </p:sp>
      <p:sp>
        <p:nvSpPr>
          <p:cNvPr id="6" name="Slide Number Placeholder 5">
            <a:extLst>
              <a:ext uri="{FF2B5EF4-FFF2-40B4-BE49-F238E27FC236}">
                <a16:creationId xmlns:a16="http://schemas.microsoft.com/office/drawing/2014/main" id="{DB767E20-6DF6-7FC6-F360-77AE626A3AF3}"/>
              </a:ext>
            </a:extLst>
          </p:cNvPr>
          <p:cNvSpPr>
            <a:spLocks noGrp="1"/>
          </p:cNvSpPr>
          <p:nvPr>
            <p:ph type="sldNum" sz="quarter" idx="7"/>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355488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56D67B-AD99-12E2-0FED-A1B4AA41C0D0}"/>
              </a:ext>
            </a:extLst>
          </p:cNvPr>
          <p:cNvSpPr>
            <a:spLocks noGrp="1"/>
          </p:cNvSpPr>
          <p:nvPr>
            <p:ph type="title"/>
          </p:nvPr>
        </p:nvSpPr>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DM </a:t>
            </a:r>
            <a:r>
              <a:rPr lang="en-US" b="1" dirty="0" err="1">
                <a:latin typeface="Calibri" panose="020F0502020204030204" pitchFamily="34" charset="0"/>
                <a:ea typeface="Calibri" panose="020F0502020204030204" pitchFamily="34" charset="0"/>
                <a:cs typeface="Calibri" panose="020F0502020204030204" pitchFamily="34" charset="0"/>
              </a:rPr>
              <a:t>disertai</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Hipertensi</a:t>
            </a:r>
            <a:endParaRPr lang="en-ID" b="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Content Placeholder 8">
            <a:extLst>
              <a:ext uri="{FF2B5EF4-FFF2-40B4-BE49-F238E27FC236}">
                <a16:creationId xmlns:a16="http://schemas.microsoft.com/office/drawing/2014/main" id="{A6D9646B-9F9F-97A3-52BB-89C88F1123E3}"/>
              </a:ext>
            </a:extLst>
          </p:cNvPr>
          <p:cNvGraphicFramePr>
            <a:graphicFrameLocks noGrp="1"/>
          </p:cNvGraphicFramePr>
          <p:nvPr>
            <p:ph sz="quarter" idx="13"/>
            <p:extLst>
              <p:ext uri="{D42A27DB-BD31-4B8C-83A1-F6EECF244321}">
                <p14:modId xmlns:p14="http://schemas.microsoft.com/office/powerpoint/2010/main" val="2048625140"/>
              </p:ext>
            </p:extLst>
          </p:nvPr>
        </p:nvGraphicFramePr>
        <p:xfrm>
          <a:off x="477078" y="2196547"/>
          <a:ext cx="10879895" cy="4524929"/>
        </p:xfrm>
        <a:graphic>
          <a:graphicData uri="http://schemas.openxmlformats.org/drawingml/2006/table">
            <a:tbl>
              <a:tblPr firstRow="1" bandRow="1">
                <a:tableStyleId>{2D5ABB26-0587-4C30-8999-92F81FD0307C}</a:tableStyleId>
              </a:tblPr>
              <a:tblGrid>
                <a:gridCol w="2892287">
                  <a:extLst>
                    <a:ext uri="{9D8B030D-6E8A-4147-A177-3AD203B41FA5}">
                      <a16:colId xmlns:a16="http://schemas.microsoft.com/office/drawing/2014/main" val="2339470209"/>
                    </a:ext>
                  </a:extLst>
                </a:gridCol>
                <a:gridCol w="2872409">
                  <a:extLst>
                    <a:ext uri="{9D8B030D-6E8A-4147-A177-3AD203B41FA5}">
                      <a16:colId xmlns:a16="http://schemas.microsoft.com/office/drawing/2014/main" val="2905258460"/>
                    </a:ext>
                  </a:extLst>
                </a:gridCol>
                <a:gridCol w="1560443">
                  <a:extLst>
                    <a:ext uri="{9D8B030D-6E8A-4147-A177-3AD203B41FA5}">
                      <a16:colId xmlns:a16="http://schemas.microsoft.com/office/drawing/2014/main" val="806008559"/>
                    </a:ext>
                  </a:extLst>
                </a:gridCol>
                <a:gridCol w="1669774">
                  <a:extLst>
                    <a:ext uri="{9D8B030D-6E8A-4147-A177-3AD203B41FA5}">
                      <a16:colId xmlns:a16="http://schemas.microsoft.com/office/drawing/2014/main" val="2265232890"/>
                    </a:ext>
                  </a:extLst>
                </a:gridCol>
                <a:gridCol w="1884982">
                  <a:extLst>
                    <a:ext uri="{9D8B030D-6E8A-4147-A177-3AD203B41FA5}">
                      <a16:colId xmlns:a16="http://schemas.microsoft.com/office/drawing/2014/main" val="2153588674"/>
                    </a:ext>
                  </a:extLst>
                </a:gridCol>
              </a:tblGrid>
              <a:tr h="486601">
                <a:tc>
                  <a:txBody>
                    <a:bodyPr/>
                    <a:lstStyle/>
                    <a:p>
                      <a:pPr algn="ctr" fontAlgn="b"/>
                      <a:r>
                        <a:rPr lang="en-ID" sz="1800" b="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DIAGLIST</a:t>
                      </a:r>
                      <a:endParaRPr lang="en-ID" sz="1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1"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rPr>
                        <a:t>PROCLIST</a:t>
                      </a:r>
                      <a:endParaRPr lang="en-ID" sz="1800" b="1"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INACBG</a:t>
                      </a:r>
                      <a:endParaRPr lang="en-ID" sz="1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1"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rPr>
                        <a:t> TOTAL_TARIF </a:t>
                      </a:r>
                      <a:endParaRPr lang="en-ID" sz="1800" b="1" i="0" u="none" strike="noStrike">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ctr" fontAlgn="b"/>
                      <a:r>
                        <a:rPr lang="en-ID" sz="1800" b="1"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TARIF_RS </a:t>
                      </a:r>
                      <a:endParaRPr lang="en-ID" sz="1800" b="1" i="0" u="none"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471868085"/>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E11.5;I10</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lvl="1" algn="l" fontAlgn="b"/>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86.28;</a:t>
                      </a:r>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93.57</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a:t>
                      </a:r>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-4-15-I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4.580.900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7.413.654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845474084"/>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E11.5;I10</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lvl="1" algn="l" fontAlgn="b"/>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86.22</a:t>
                      </a:r>
                      <a:endParaRPr lang="en-ID" sz="18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a:t>
                      </a:r>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-4-15-I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4.580.900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7.615.597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77658444"/>
                  </a:ext>
                </a:extLst>
              </a:tr>
              <a:tr h="632121">
                <a:tc>
                  <a:txBody>
                    <a:bodyPr/>
                    <a:lstStyle/>
                    <a:p>
                      <a:pPr lvl="1" algn="l" fontAlgn="b"/>
                      <a:r>
                        <a:rPr lang="pt-BR"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E11.7;K30;I10;G63.2;R63.0;E78.1;E78.2;E44.1</a:t>
                      </a:r>
                      <a:endParaRPr lang="pt-BR"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366EEA"/>
                    </a:solidFill>
                  </a:tcP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87.44;93.57;89.52</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6699FF"/>
                    </a:solidFill>
                  </a:tcPr>
                </a:tc>
                <a:tc>
                  <a:txBody>
                    <a:bodyPr/>
                    <a:lstStyle/>
                    <a:p>
                      <a:pPr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5.212.100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6.432.707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172122663"/>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E11.6;R63.0;I10</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CCFFCC"/>
                    </a:solidFill>
                  </a:tcP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89.52;87.44</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CCFFCC"/>
                    </a:solidFill>
                  </a:tcPr>
                </a:tc>
                <a:tc>
                  <a:txBody>
                    <a:bodyPr/>
                    <a:lstStyle/>
                    <a:p>
                      <a:pPr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4.761.500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5.394.641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3256488758"/>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E11.5;I10</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lvl="1" algn="l" fontAlgn="b"/>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86.69</a:t>
                      </a:r>
                      <a:endParaRPr lang="en-ID" sz="18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chemeClr val="bg2">
                        <a:lumMod val="90000"/>
                      </a:schemeClr>
                    </a:solidFill>
                  </a:tcPr>
                </a:tc>
                <a:tc>
                  <a:txBody>
                    <a:bodyPr/>
                    <a:lstStyle/>
                    <a:p>
                      <a:pPr algn="ctr"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L-1-30-I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FFFF00"/>
                    </a:solidFill>
                  </a:tcPr>
                </a:tc>
                <a:tc>
                  <a:txBody>
                    <a:bodyPr/>
                    <a:lstStyle/>
                    <a:p>
                      <a:pPr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9.078.700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10.494.528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4261326239"/>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E11.5;I10;</a:t>
                      </a:r>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D64.9</a:t>
                      </a:r>
                      <a:endParaRPr lang="en-ID" sz="18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FFCCFF"/>
                    </a:solidFill>
                  </a:tcP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86.28;99.04;</a:t>
                      </a:r>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84.11</a:t>
                      </a:r>
                      <a:endParaRPr lang="en-ID" sz="1800" b="0" i="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M-1-30-II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FF66CC"/>
                    </a:solidFill>
                  </a:tcPr>
                </a:tc>
                <a:tc>
                  <a:txBody>
                    <a:bodyPr/>
                    <a:lstStyle/>
                    <a:p>
                      <a:pPr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19.250.400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11.940.367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782879452"/>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E11.5;I10</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lvl="1" algn="l" fontAlgn="b"/>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84.02</a:t>
                      </a:r>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;93.57;89.52;87.44</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M-1-80-I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FFCC99"/>
                    </a:solidFill>
                  </a:tcPr>
                </a:tc>
                <a:tc>
                  <a:txBody>
                    <a:bodyPr/>
                    <a:lstStyle/>
                    <a:p>
                      <a:pPr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8.862.600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7.699.053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1251444899"/>
                  </a:ext>
                </a:extLst>
              </a:tr>
              <a:tr h="486601">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E11.5;I10</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92D050"/>
                    </a:solidFill>
                  </a:tcP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86.22;</a:t>
                      </a:r>
                      <a:r>
                        <a:rPr lang="en-ID" sz="1800" b="0" u="none" strike="noStrike"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84.01</a:t>
                      </a:r>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;87.44</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chemeClr val="accent2">
                        <a:lumMod val="40000"/>
                        <a:lumOff val="60000"/>
                      </a:schemeClr>
                    </a:solidFill>
                  </a:tcPr>
                </a:tc>
                <a:tc>
                  <a:txBody>
                    <a:bodyPr/>
                    <a:lstStyle/>
                    <a:p>
                      <a:pPr algn="ctr"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M-1-80-I</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solidFill>
                      <a:srgbClr val="FFCC99"/>
                    </a:solidFill>
                  </a:tcPr>
                </a:tc>
                <a:tc>
                  <a:txBody>
                    <a:bodyPr/>
                    <a:lstStyle/>
                    <a:p>
                      <a:pPr algn="l" fontAlgn="b"/>
                      <a:r>
                        <a:rPr lang="en-ID" sz="18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8.862.600 </a:t>
                      </a:r>
                      <a:endParaRPr lang="en-ID" sz="1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18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9.519.377 </a:t>
                      </a:r>
                      <a:endParaRPr lang="en-ID" sz="1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495784889"/>
                  </a:ext>
                </a:extLst>
              </a:tr>
            </a:tbl>
          </a:graphicData>
        </a:graphic>
      </p:graphicFrame>
      <p:sp>
        <p:nvSpPr>
          <p:cNvPr id="6" name="Slide Number Placeholder 5">
            <a:extLst>
              <a:ext uri="{FF2B5EF4-FFF2-40B4-BE49-F238E27FC236}">
                <a16:creationId xmlns:a16="http://schemas.microsoft.com/office/drawing/2014/main" id="{877433B4-B5EE-3D3B-4FEA-31F2679F336C}"/>
              </a:ext>
            </a:extLst>
          </p:cNvPr>
          <p:cNvSpPr>
            <a:spLocks noGrp="1"/>
          </p:cNvSpPr>
          <p:nvPr>
            <p:ph type="sldNum" sz="quarter" idx="11"/>
          </p:nvPr>
        </p:nvSpPr>
        <p:spPr/>
        <p:txBody>
          <a:bodyPr/>
          <a:lstStyle/>
          <a:p>
            <a:fld id="{294A09A9-5501-47C1-A89A-A340965A2BE2}" type="slidenum">
              <a:rPr lang="en-US" smtClean="0"/>
              <a:pPr/>
              <a:t>18</a:t>
            </a:fld>
            <a:endParaRPr lang="en-US" dirty="0"/>
          </a:p>
        </p:txBody>
      </p:sp>
      <p:sp>
        <p:nvSpPr>
          <p:cNvPr id="10" name="Rectangle: Rounded Corners 9">
            <a:extLst>
              <a:ext uri="{FF2B5EF4-FFF2-40B4-BE49-F238E27FC236}">
                <a16:creationId xmlns:a16="http://schemas.microsoft.com/office/drawing/2014/main" id="{49B1E0D3-0178-AB89-349D-EBF0A80FE887}"/>
              </a:ext>
            </a:extLst>
          </p:cNvPr>
          <p:cNvSpPr/>
          <p:nvPr/>
        </p:nvSpPr>
        <p:spPr>
          <a:xfrm>
            <a:off x="3680796" y="4824472"/>
            <a:ext cx="745435" cy="397565"/>
          </a:xfrm>
          <a:prstGeom prst="roundRect">
            <a:avLst/>
          </a:prstGeom>
          <a:noFill/>
          <a:ln>
            <a:solidFill>
              <a:srgbClr val="366E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id="{75118D21-152E-7182-AFB0-67D748C51A5A}"/>
              </a:ext>
            </a:extLst>
          </p:cNvPr>
          <p:cNvSpPr/>
          <p:nvPr/>
        </p:nvSpPr>
        <p:spPr>
          <a:xfrm>
            <a:off x="6541608" y="4859258"/>
            <a:ext cx="487020" cy="327991"/>
          </a:xfrm>
          <a:prstGeom prst="ellipse">
            <a:avLst/>
          </a:prstGeom>
          <a:noFill/>
          <a:ln>
            <a:solidFill>
              <a:srgbClr val="366E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Rectangle: Rounded Corners 11">
            <a:extLst>
              <a:ext uri="{FF2B5EF4-FFF2-40B4-BE49-F238E27FC236}">
                <a16:creationId xmlns:a16="http://schemas.microsoft.com/office/drawing/2014/main" id="{8579AAE7-E501-2A62-D384-EF1F3B1269C5}"/>
              </a:ext>
            </a:extLst>
          </p:cNvPr>
          <p:cNvSpPr/>
          <p:nvPr/>
        </p:nvSpPr>
        <p:spPr>
          <a:xfrm>
            <a:off x="3680796" y="5768004"/>
            <a:ext cx="745435" cy="3975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Rounded Corners 12">
            <a:extLst>
              <a:ext uri="{FF2B5EF4-FFF2-40B4-BE49-F238E27FC236}">
                <a16:creationId xmlns:a16="http://schemas.microsoft.com/office/drawing/2014/main" id="{CCA73503-32B6-942C-BCE9-01C149EDB390}"/>
              </a:ext>
            </a:extLst>
          </p:cNvPr>
          <p:cNvSpPr/>
          <p:nvPr/>
        </p:nvSpPr>
        <p:spPr>
          <a:xfrm>
            <a:off x="4966252" y="5343938"/>
            <a:ext cx="745435" cy="3975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Rounded Corners 13">
            <a:extLst>
              <a:ext uri="{FF2B5EF4-FFF2-40B4-BE49-F238E27FC236}">
                <a16:creationId xmlns:a16="http://schemas.microsoft.com/office/drawing/2014/main" id="{7E728DD4-3CD9-0567-21D0-6DAEBE5A8B65}"/>
              </a:ext>
            </a:extLst>
          </p:cNvPr>
          <p:cNvSpPr/>
          <p:nvPr/>
        </p:nvSpPr>
        <p:spPr>
          <a:xfrm>
            <a:off x="4416559" y="6287470"/>
            <a:ext cx="642730" cy="397565"/>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Oval 14">
            <a:extLst>
              <a:ext uri="{FF2B5EF4-FFF2-40B4-BE49-F238E27FC236}">
                <a16:creationId xmlns:a16="http://schemas.microsoft.com/office/drawing/2014/main" id="{5501126B-C290-66ED-C822-19E397ABABC7}"/>
              </a:ext>
            </a:extLst>
          </p:cNvPr>
          <p:cNvSpPr/>
          <p:nvPr/>
        </p:nvSpPr>
        <p:spPr>
          <a:xfrm>
            <a:off x="7292016" y="5356058"/>
            <a:ext cx="271662" cy="32799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Oval 15">
            <a:extLst>
              <a:ext uri="{FF2B5EF4-FFF2-40B4-BE49-F238E27FC236}">
                <a16:creationId xmlns:a16="http://schemas.microsoft.com/office/drawing/2014/main" id="{29B3808C-F4ED-E588-408B-8E9452C68629}"/>
              </a:ext>
            </a:extLst>
          </p:cNvPr>
          <p:cNvSpPr/>
          <p:nvPr/>
        </p:nvSpPr>
        <p:spPr>
          <a:xfrm>
            <a:off x="6573083" y="5802790"/>
            <a:ext cx="487020" cy="3279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Oval 16">
            <a:extLst>
              <a:ext uri="{FF2B5EF4-FFF2-40B4-BE49-F238E27FC236}">
                <a16:creationId xmlns:a16="http://schemas.microsoft.com/office/drawing/2014/main" id="{F046F1DC-2D9C-C251-BBB8-E18A6917E7D6}"/>
              </a:ext>
            </a:extLst>
          </p:cNvPr>
          <p:cNvSpPr/>
          <p:nvPr/>
        </p:nvSpPr>
        <p:spPr>
          <a:xfrm>
            <a:off x="6525039" y="5376503"/>
            <a:ext cx="487020" cy="3279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Oval 17">
            <a:extLst>
              <a:ext uri="{FF2B5EF4-FFF2-40B4-BE49-F238E27FC236}">
                <a16:creationId xmlns:a16="http://schemas.microsoft.com/office/drawing/2014/main" id="{2018BE4C-6E71-855D-729E-F3733466B2D9}"/>
              </a:ext>
            </a:extLst>
          </p:cNvPr>
          <p:cNvSpPr/>
          <p:nvPr/>
        </p:nvSpPr>
        <p:spPr>
          <a:xfrm>
            <a:off x="6541608" y="6346756"/>
            <a:ext cx="487020" cy="3279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Rectangle: Rounded Corners 18">
            <a:extLst>
              <a:ext uri="{FF2B5EF4-FFF2-40B4-BE49-F238E27FC236}">
                <a16:creationId xmlns:a16="http://schemas.microsoft.com/office/drawing/2014/main" id="{0685266C-5397-8B82-ED5D-9AE7A0C2562A}"/>
              </a:ext>
            </a:extLst>
          </p:cNvPr>
          <p:cNvSpPr/>
          <p:nvPr/>
        </p:nvSpPr>
        <p:spPr>
          <a:xfrm>
            <a:off x="1838737" y="5327375"/>
            <a:ext cx="745435" cy="39756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470375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B7270-5D06-3B23-FD13-198FA9E8E6E1}"/>
              </a:ext>
            </a:extLst>
          </p:cNvPr>
          <p:cNvSpPr>
            <a:spLocks noGrp="1"/>
          </p:cNvSpPr>
          <p:nvPr>
            <p:ph type="title"/>
          </p:nvPr>
        </p:nvSpPr>
        <p:spPr>
          <a:xfrm>
            <a:off x="932687" y="228600"/>
            <a:ext cx="10209077" cy="1600200"/>
          </a:xfrm>
        </p:spPr>
        <p:txBody>
          <a:bodyPr>
            <a:normAutofit/>
          </a:bodyPr>
          <a:lstStyle/>
          <a:p>
            <a:r>
              <a:rPr lang="en-ID" sz="3600" b="1" i="0" u="none" strike="noStrike" dirty="0">
                <a:effectLst/>
                <a:latin typeface="Calibri" panose="020F0502020204030204" pitchFamily="34" charset="0"/>
                <a:ea typeface="Calibri" panose="020F0502020204030204" pitchFamily="34" charset="0"/>
                <a:cs typeface="Calibri" panose="020F0502020204030204" pitchFamily="34" charset="0"/>
              </a:rPr>
              <a:t>PENYAKIT KENCING MANIS &amp; GANGGUAN NUTRISI/ METABOLIK (RINGAN)</a:t>
            </a:r>
            <a:r>
              <a:rPr lang="en-ID" sz="3600" b="1" dirty="0">
                <a:latin typeface="Calibri" panose="020F0502020204030204" pitchFamily="34" charset="0"/>
                <a:ea typeface="Calibri" panose="020F0502020204030204" pitchFamily="34" charset="0"/>
                <a:cs typeface="Calibri" panose="020F0502020204030204" pitchFamily="34" charset="0"/>
              </a:rPr>
              <a:t> : E-4-10-I</a:t>
            </a:r>
          </a:p>
        </p:txBody>
      </p:sp>
      <p:graphicFrame>
        <p:nvGraphicFramePr>
          <p:cNvPr id="6" name="Content Placeholder 5">
            <a:extLst>
              <a:ext uri="{FF2B5EF4-FFF2-40B4-BE49-F238E27FC236}">
                <a16:creationId xmlns:a16="http://schemas.microsoft.com/office/drawing/2014/main" id="{03236D98-F300-145B-880D-3F2C85D42FD6}"/>
              </a:ext>
            </a:extLst>
          </p:cNvPr>
          <p:cNvGraphicFramePr>
            <a:graphicFrameLocks noGrp="1"/>
          </p:cNvGraphicFramePr>
          <p:nvPr>
            <p:ph sz="quarter" idx="13"/>
            <p:extLst>
              <p:ext uri="{D42A27DB-BD31-4B8C-83A1-F6EECF244321}">
                <p14:modId xmlns:p14="http://schemas.microsoft.com/office/powerpoint/2010/main" val="3702587291"/>
              </p:ext>
            </p:extLst>
          </p:nvPr>
        </p:nvGraphicFramePr>
        <p:xfrm>
          <a:off x="841375" y="2286000"/>
          <a:ext cx="10876860" cy="4039611"/>
        </p:xfrm>
        <a:graphic>
          <a:graphicData uri="http://schemas.openxmlformats.org/drawingml/2006/table">
            <a:tbl>
              <a:tblPr firstRow="1" bandRow="1">
                <a:tableStyleId>{5FD0F851-EC5A-4D38-B0AD-8093EC10F338}</a:tableStyleId>
              </a:tblPr>
              <a:tblGrid>
                <a:gridCol w="3203851">
                  <a:extLst>
                    <a:ext uri="{9D8B030D-6E8A-4147-A177-3AD203B41FA5}">
                      <a16:colId xmlns:a16="http://schemas.microsoft.com/office/drawing/2014/main" val="3060130660"/>
                    </a:ext>
                  </a:extLst>
                </a:gridCol>
                <a:gridCol w="2623931">
                  <a:extLst>
                    <a:ext uri="{9D8B030D-6E8A-4147-A177-3AD203B41FA5}">
                      <a16:colId xmlns:a16="http://schemas.microsoft.com/office/drawing/2014/main" val="1307413116"/>
                    </a:ext>
                  </a:extLst>
                </a:gridCol>
                <a:gridCol w="1510747">
                  <a:extLst>
                    <a:ext uri="{9D8B030D-6E8A-4147-A177-3AD203B41FA5}">
                      <a16:colId xmlns:a16="http://schemas.microsoft.com/office/drawing/2014/main" val="2917241868"/>
                    </a:ext>
                  </a:extLst>
                </a:gridCol>
                <a:gridCol w="1808922">
                  <a:extLst>
                    <a:ext uri="{9D8B030D-6E8A-4147-A177-3AD203B41FA5}">
                      <a16:colId xmlns:a16="http://schemas.microsoft.com/office/drawing/2014/main" val="1939431696"/>
                    </a:ext>
                  </a:extLst>
                </a:gridCol>
                <a:gridCol w="1729409">
                  <a:extLst>
                    <a:ext uri="{9D8B030D-6E8A-4147-A177-3AD203B41FA5}">
                      <a16:colId xmlns:a16="http://schemas.microsoft.com/office/drawing/2014/main" val="3752502864"/>
                    </a:ext>
                  </a:extLst>
                </a:gridCol>
              </a:tblGrid>
              <a:tr h="449423">
                <a:tc>
                  <a:txBody>
                    <a:bodyPr/>
                    <a:lstStyle/>
                    <a:p>
                      <a:pPr algn="ctr" fontAlgn="b"/>
                      <a:r>
                        <a:rPr lang="en-ID" sz="2000" b="1" u="none" strike="noStrike"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DIAGLIST</a:t>
                      </a:r>
                      <a:endParaRPr lang="en-ID" sz="2000" b="1" i="0" u="none" strike="noStrike"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1" u="none" strike="noStrike">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PROCLIST</a:t>
                      </a:r>
                      <a:endParaRPr lang="en-ID" sz="2000" b="1" i="0" u="none" strike="noStrike">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1" u="none" strike="noStrike">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INACBG</a:t>
                      </a:r>
                      <a:endParaRPr lang="en-ID" sz="2000" b="1" i="0" u="none" strike="noStrike">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1" u="none" strike="noStrike">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TOTAL_TARIF </a:t>
                      </a:r>
                      <a:endParaRPr lang="en-ID" sz="2000" b="1" i="0" u="none" strike="noStrike">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1" u="none" strike="noStrike"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TARIF_RS </a:t>
                      </a:r>
                      <a:endParaRPr lang="en-ID" sz="2000" b="1" i="0" u="none" strike="noStrike"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485051143"/>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E11.9</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57.94;89.52</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3.580.100 </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5.516.478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502029401"/>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E11.6;E78.5</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86.22;99.04;93.57</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4.761.500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20.763.855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469350790"/>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E11.6;R60.0</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87.44</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3.580.100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3.920.482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756326648"/>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E11.7;I73.9;I11.9</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87.44</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4.170.800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5.163.464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871933435"/>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E11.9;K29.5;K30</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87.44</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3.580.100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11.685.578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98225740"/>
                  </a:ext>
                </a:extLst>
              </a:tr>
              <a:tr h="444227">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E11.9;R63.0;K30;N83.2</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88.76;89.52;87.44</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4.170.800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3.394.337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099618757"/>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E11.6;R63.0;I10</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89.52;87.44</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4.761.500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5.394.641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622368788"/>
                  </a:ext>
                </a:extLst>
              </a:tr>
              <a:tr h="449423">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E11.9;F32.9</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lvl="1"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89.52;87.44</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ctr"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E-4-10-I</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         4.761.500 </a:t>
                      </a:r>
                      <a:endParaRPr lang="en-ID" sz="20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tc>
                  <a:txBody>
                    <a:bodyPr/>
                    <a:lstStyle/>
                    <a:p>
                      <a:pPr algn="l" fontAlgn="b"/>
                      <a:r>
                        <a:rPr lang="en-ID" sz="2000" b="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3.301.147 </a:t>
                      </a:r>
                      <a:endParaRPr lang="en-ID" sz="20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tc>
                <a:extLst>
                  <a:ext uri="{0D108BD9-81ED-4DB2-BD59-A6C34878D82A}">
                    <a16:rowId xmlns:a16="http://schemas.microsoft.com/office/drawing/2014/main" val="2140510671"/>
                  </a:ext>
                </a:extLst>
              </a:tr>
            </a:tbl>
          </a:graphicData>
        </a:graphic>
      </p:graphicFrame>
      <p:sp>
        <p:nvSpPr>
          <p:cNvPr id="5" name="Slide Number Placeholder 4">
            <a:extLst>
              <a:ext uri="{FF2B5EF4-FFF2-40B4-BE49-F238E27FC236}">
                <a16:creationId xmlns:a16="http://schemas.microsoft.com/office/drawing/2014/main" id="{6ED56FBC-D93A-09E8-B187-1D442E49EA8B}"/>
              </a:ext>
            </a:extLst>
          </p:cNvPr>
          <p:cNvSpPr>
            <a:spLocks noGrp="1"/>
          </p:cNvSpPr>
          <p:nvPr>
            <p:ph type="sldNum" sz="quarter" idx="11"/>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3354315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6D8B1-11CF-CEE4-786D-D4A74537878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2CAB046-A886-46E5-D6CD-422160608328}"/>
              </a:ext>
            </a:extLst>
          </p:cNvPr>
          <p:cNvSpPr txBox="1">
            <a:spLocks noGrp="1"/>
          </p:cNvSpPr>
          <p:nvPr>
            <p:ph type="title"/>
          </p:nvPr>
        </p:nvSpPr>
        <p:spPr>
          <a:xfrm>
            <a:off x="932688" y="238328"/>
            <a:ext cx="9528048" cy="1600200"/>
          </a:xfrm>
          <a:prstGeom prst="rect">
            <a:avLst/>
          </a:prstGeom>
        </p:spPr>
        <p:txBody>
          <a:bodyPr vert="horz" wrap="square" lIns="0" tIns="12065" rIns="0" bIns="0" rtlCol="0">
            <a:spAutoFit/>
          </a:bodyPr>
          <a:lstStyle/>
          <a:p>
            <a:pPr marL="12700">
              <a:lnSpc>
                <a:spcPct val="100000"/>
              </a:lnSpc>
              <a:spcBef>
                <a:spcPts val="95"/>
              </a:spcBef>
            </a:pPr>
            <a:r>
              <a:rPr lang="en-US" sz="4000" b="1" dirty="0">
                <a:effectLst>
                  <a:outerShdw blurRad="38100" dist="38100" dir="2700000" algn="tl">
                    <a:srgbClr val="000000">
                      <a:alpha val="43137"/>
                    </a:srgbClr>
                  </a:outerShdw>
                </a:effectLst>
                <a:latin typeface="+mn-lt"/>
              </a:rPr>
              <a:t>DASAR HUKUM</a:t>
            </a:r>
            <a:endParaRPr sz="4000" dirty="0"/>
          </a:p>
        </p:txBody>
      </p:sp>
      <p:sp>
        <p:nvSpPr>
          <p:cNvPr id="9" name="Content Placeholder 8">
            <a:extLst>
              <a:ext uri="{FF2B5EF4-FFF2-40B4-BE49-F238E27FC236}">
                <a16:creationId xmlns:a16="http://schemas.microsoft.com/office/drawing/2014/main" id="{38D91BD7-66B8-CEBB-055E-2F0E37DC55D2}"/>
              </a:ext>
            </a:extLst>
          </p:cNvPr>
          <p:cNvSpPr>
            <a:spLocks noGrp="1"/>
          </p:cNvSpPr>
          <p:nvPr>
            <p:ph sz="quarter" idx="12"/>
          </p:nvPr>
        </p:nvSpPr>
        <p:spPr>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normAutofit/>
          </a:bodyPr>
          <a:lstStyle/>
          <a:p>
            <a:pPr marL="182563">
              <a:buNone/>
            </a:pP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Perpres</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No 82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Tahun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2018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tentang</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JKN </a:t>
            </a:r>
          </a:p>
          <a:p>
            <a:pPr marL="538163" indent="-355600">
              <a:buFont typeface="Arial" panose="020B0604020202020204" pitchFamily="34" charset="0"/>
              <a:buChar char="•"/>
            </a:pP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pembayaran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pelayanan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kesehatan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oleh </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BPJS </a:t>
            </a:r>
            <a:r>
              <a:rPr lang="en-ID" sz="280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kepada</a:t>
            </a:r>
            <a:r>
              <a:rPr lang="en-ID" sz="280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FKRTL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menggunakan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sistem</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Indonesian Case Base Groups </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NA-CBG</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ID" sz="5400" dirty="0">
              <a:latin typeface="Calibri" panose="020F0502020204030204" pitchFamily="34" charset="0"/>
              <a:ea typeface="Calibri" panose="020F0502020204030204" pitchFamily="34" charset="0"/>
              <a:cs typeface="Calibri" panose="020F0502020204030204" pitchFamily="34" charset="0"/>
            </a:endParaRPr>
          </a:p>
          <a:p>
            <a:endParaRPr lang="en-ID" sz="2800" dirty="0">
              <a:latin typeface="Calibri" panose="020F0502020204030204" pitchFamily="34" charset="0"/>
              <a:ea typeface="Calibri" panose="020F0502020204030204" pitchFamily="34" charset="0"/>
              <a:cs typeface="Calibri" panose="020F0502020204030204" pitchFamily="34" charset="0"/>
            </a:endParaRPr>
          </a:p>
        </p:txBody>
      </p:sp>
      <p:sp>
        <p:nvSpPr>
          <p:cNvPr id="10" name="Content Placeholder 9">
            <a:extLst>
              <a:ext uri="{FF2B5EF4-FFF2-40B4-BE49-F238E27FC236}">
                <a16:creationId xmlns:a16="http://schemas.microsoft.com/office/drawing/2014/main" id="{33D7DEC6-9A10-2C97-2CD8-749DEB604D5C}"/>
              </a:ext>
            </a:extLst>
          </p:cNvPr>
          <p:cNvSpPr>
            <a:spLocks noGrp="1"/>
          </p:cNvSpPr>
          <p:nvPr>
            <p:ph sz="quarter" idx="13"/>
          </p:nvPr>
        </p:nvSpPr>
        <p:spPr>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70000" lnSpcReduction="20000"/>
          </a:bodyPr>
          <a:lstStyle/>
          <a:p>
            <a:pPr marL="87313">
              <a:buNone/>
            </a:pPr>
            <a:r>
              <a:rPr lang="en-ID" sz="3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Dasar </a:t>
            </a:r>
            <a:r>
              <a:rPr lang="en-ID" sz="32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pengelompokan</a:t>
            </a:r>
            <a:r>
              <a:rPr lang="en-ID" sz="3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32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dalam</a:t>
            </a:r>
            <a:r>
              <a:rPr lang="en-ID" sz="32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INA-CBG</a:t>
            </a:r>
          </a:p>
          <a:p>
            <a:pPr marL="525463" indent="-342900">
              <a:buFont typeface="Arial" panose="020B0604020202020204" pitchFamily="34" charset="0"/>
              <a:buChar char="•"/>
            </a:pP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menggunakan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sistem</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kodifikasi</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dari</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diagnosis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akhir</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dan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tindakan</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prosedur</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yang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menjadi</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output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pelayanan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538163" indent="-342900">
              <a:buFont typeface="Arial" panose="020B0604020202020204" pitchFamily="34" charset="0"/>
              <a:buChar char="•"/>
            </a:pPr>
            <a:r>
              <a:rPr lang="en-ID" sz="2800" dirty="0" err="1">
                <a:solidFill>
                  <a:srgbClr val="000000"/>
                </a:solidFill>
                <a:latin typeface="Calibri" panose="020F0502020204030204" pitchFamily="34" charset="0"/>
                <a:ea typeface="Calibri" panose="020F0502020204030204" pitchFamily="34" charset="0"/>
                <a:cs typeface="Calibri" panose="020F0502020204030204" pitchFamily="34" charset="0"/>
              </a:rPr>
              <a:t>a</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cuan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ICD</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-10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Versi</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Tahun</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2010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untuk</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diagnosis dan </a:t>
            </a:r>
            <a:r>
              <a:rPr lang="en-ID" sz="28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ICD</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-9-</a:t>
            </a:r>
            <a:r>
              <a:rPr lang="en-ID" sz="28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CM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Versi</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Tahun</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2010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untuk</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tindakan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prosedur</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538163" indent="-342900">
              <a:buFont typeface="Arial" panose="020B0604020202020204" pitchFamily="34" charset="0"/>
              <a:buChar char="•"/>
            </a:pP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Pengelompokan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menggunakan</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Aplikasi</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INA-CBG</a:t>
            </a:r>
            <a:endPar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538163" indent="-342900">
              <a:buFont typeface="Arial" panose="020B0604020202020204" pitchFamily="34" charset="0"/>
              <a:buChar char="•"/>
            </a:pP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dihasilkan</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1.075</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kelompok</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8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kasus</a:t>
            </a:r>
            <a:r>
              <a:rPr lang="en-ID" sz="28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yang </a:t>
            </a:r>
          </a:p>
          <a:p>
            <a:pPr marL="893763" lvl="1" indent="-285750">
              <a:buFont typeface="Wingdings" panose="05000000000000000000" pitchFamily="2" charset="2"/>
              <a:buChar char="Ø"/>
            </a:pPr>
            <a:r>
              <a:rPr lang="en-ID" sz="23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786</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kelompok</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kasus</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rawat</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inap</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dan </a:t>
            </a:r>
          </a:p>
          <a:p>
            <a:pPr marL="893763" lvl="1" indent="-285750">
              <a:buFont typeface="Wingdings" panose="05000000000000000000" pitchFamily="2" charset="2"/>
              <a:buChar char="Ø"/>
            </a:pPr>
            <a:r>
              <a:rPr lang="en-ID" sz="23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289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kelompok</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kasus</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rawat</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3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jalan</a:t>
            </a:r>
            <a:r>
              <a:rPr lang="en-ID" sz="23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ID" sz="2300" dirty="0">
              <a:latin typeface="Calibri" panose="020F0502020204030204" pitchFamily="34" charset="0"/>
              <a:ea typeface="Calibri" panose="020F0502020204030204" pitchFamily="34" charset="0"/>
              <a:cs typeface="Calibri" panose="020F0502020204030204" pitchFamily="34" charset="0"/>
            </a:endParaRPr>
          </a:p>
        </p:txBody>
      </p:sp>
      <p:sp>
        <p:nvSpPr>
          <p:cNvPr id="3" name="object 3">
            <a:extLst>
              <a:ext uri="{FF2B5EF4-FFF2-40B4-BE49-F238E27FC236}">
                <a16:creationId xmlns:a16="http://schemas.microsoft.com/office/drawing/2014/main" id="{FD6EAD1E-0D6E-F49F-DFE5-10111D31AEC9}"/>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sp>
        <p:nvSpPr>
          <p:cNvPr id="12" name="TextBox 11">
            <a:extLst>
              <a:ext uri="{FF2B5EF4-FFF2-40B4-BE49-F238E27FC236}">
                <a16:creationId xmlns:a16="http://schemas.microsoft.com/office/drawing/2014/main" id="{222787F4-7F7E-B104-1256-B5E022D45B7A}"/>
              </a:ext>
            </a:extLst>
          </p:cNvPr>
          <p:cNvSpPr txBox="1"/>
          <p:nvPr/>
        </p:nvSpPr>
        <p:spPr>
          <a:xfrm>
            <a:off x="6396152" y="693767"/>
            <a:ext cx="3474720" cy="584775"/>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PMK 26 TH 2021</a:t>
            </a:r>
            <a:endParaRPr lang="en-ID"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842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6343" y="872744"/>
            <a:ext cx="1911985" cy="696595"/>
          </a:xfrm>
          <a:prstGeom prst="rect">
            <a:avLst/>
          </a:prstGeom>
        </p:spPr>
        <p:txBody>
          <a:bodyPr vert="horz" wrap="square" lIns="0" tIns="13335" rIns="0" bIns="0" rtlCol="0">
            <a:spAutoFit/>
          </a:bodyPr>
          <a:lstStyle/>
          <a:p>
            <a:pPr marL="12700">
              <a:lnSpc>
                <a:spcPct val="100000"/>
              </a:lnSpc>
              <a:spcBef>
                <a:spcPts val="105"/>
              </a:spcBef>
            </a:pPr>
            <a:r>
              <a:rPr sz="4400" spc="-30" dirty="0"/>
              <a:t>KODING</a:t>
            </a:r>
            <a:endParaRPr sz="4400"/>
          </a:p>
        </p:txBody>
      </p:sp>
      <p:sp>
        <p:nvSpPr>
          <p:cNvPr id="3" name="object 3"/>
          <p:cNvSpPr/>
          <p:nvPr/>
        </p:nvSpPr>
        <p:spPr>
          <a:xfrm>
            <a:off x="918972" y="1981200"/>
            <a:ext cx="3817620" cy="45720"/>
          </a:xfrm>
          <a:custGeom>
            <a:avLst/>
            <a:gdLst/>
            <a:ahLst/>
            <a:cxnLst/>
            <a:rect l="l" t="t" r="r" b="b"/>
            <a:pathLst>
              <a:path w="3817620" h="45719">
                <a:moveTo>
                  <a:pt x="3817620" y="0"/>
                </a:moveTo>
                <a:lnTo>
                  <a:pt x="0" y="0"/>
                </a:lnTo>
                <a:lnTo>
                  <a:pt x="0" y="45720"/>
                </a:lnTo>
                <a:lnTo>
                  <a:pt x="3817620" y="45720"/>
                </a:lnTo>
                <a:lnTo>
                  <a:pt x="3817620" y="0"/>
                </a:lnTo>
                <a:close/>
              </a:path>
            </a:pathLst>
          </a:custGeom>
          <a:solidFill>
            <a:srgbClr val="FCD200"/>
          </a:solidFill>
        </p:spPr>
        <p:txBody>
          <a:bodyPr wrap="square" lIns="0" tIns="0" rIns="0" bIns="0" rtlCol="0"/>
          <a:lstStyle/>
          <a:p>
            <a:endParaRPr/>
          </a:p>
        </p:txBody>
      </p:sp>
      <p:pic>
        <p:nvPicPr>
          <p:cNvPr id="4" name="object 4"/>
          <p:cNvPicPr/>
          <p:nvPr/>
        </p:nvPicPr>
        <p:blipFill>
          <a:blip r:embed="rId2" cstate="print"/>
          <a:stretch>
            <a:fillRect/>
          </a:stretch>
        </p:blipFill>
        <p:spPr>
          <a:xfrm>
            <a:off x="864108" y="2773679"/>
            <a:ext cx="445008" cy="448056"/>
          </a:xfrm>
          <a:prstGeom prst="rect">
            <a:avLst/>
          </a:prstGeom>
        </p:spPr>
      </p:pic>
      <p:sp>
        <p:nvSpPr>
          <p:cNvPr id="5" name="object 5"/>
          <p:cNvSpPr txBox="1"/>
          <p:nvPr/>
        </p:nvSpPr>
        <p:spPr>
          <a:xfrm>
            <a:off x="942543" y="2024862"/>
            <a:ext cx="5236210" cy="4093236"/>
          </a:xfrm>
          <a:prstGeom prst="rect">
            <a:avLst/>
          </a:prstGeom>
        </p:spPr>
        <p:txBody>
          <a:bodyPr vert="horz" wrap="square" lIns="0" tIns="186690" rIns="0" bIns="0" rtlCol="0">
            <a:spAutoFit/>
          </a:bodyPr>
          <a:lstStyle/>
          <a:p>
            <a:pPr marL="12700">
              <a:lnSpc>
                <a:spcPct val="100000"/>
              </a:lnSpc>
              <a:spcBef>
                <a:spcPts val="1470"/>
              </a:spcBef>
            </a:pPr>
            <a:r>
              <a:rPr sz="2400" dirty="0">
                <a:latin typeface="Calibri"/>
                <a:cs typeface="Calibri"/>
              </a:rPr>
              <a:t>adalah</a:t>
            </a:r>
            <a:r>
              <a:rPr sz="2400" spc="-35" dirty="0">
                <a:latin typeface="Calibri"/>
                <a:cs typeface="Calibri"/>
              </a:rPr>
              <a:t> </a:t>
            </a:r>
            <a:r>
              <a:rPr sz="2400" spc="-10" dirty="0">
                <a:latin typeface="Calibri"/>
                <a:cs typeface="Calibri"/>
              </a:rPr>
              <a:t>kegiatan</a:t>
            </a:r>
            <a:r>
              <a:rPr sz="2400" spc="-45" dirty="0">
                <a:latin typeface="Calibri"/>
                <a:cs typeface="Calibri"/>
              </a:rPr>
              <a:t> </a:t>
            </a:r>
            <a:r>
              <a:rPr sz="2400" dirty="0">
                <a:latin typeface="Calibri"/>
                <a:cs typeface="Calibri"/>
              </a:rPr>
              <a:t>memberikan</a:t>
            </a:r>
            <a:r>
              <a:rPr sz="2400" spc="-15" dirty="0">
                <a:latin typeface="Calibri"/>
                <a:cs typeface="Calibri"/>
              </a:rPr>
              <a:t> </a:t>
            </a:r>
            <a:r>
              <a:rPr sz="2400" spc="-20" dirty="0">
                <a:latin typeface="Calibri"/>
                <a:cs typeface="Calibri"/>
              </a:rPr>
              <a:t>kode</a:t>
            </a:r>
            <a:endParaRPr sz="2400" dirty="0">
              <a:latin typeface="Calibri"/>
              <a:cs typeface="Calibri"/>
            </a:endParaRPr>
          </a:p>
          <a:p>
            <a:pPr marL="494665" marR="5080">
              <a:lnSpc>
                <a:spcPct val="90600"/>
              </a:lnSpc>
              <a:spcBef>
                <a:spcPts val="1600"/>
              </a:spcBef>
            </a:pPr>
            <a:r>
              <a:rPr sz="2400" b="1" dirty="0">
                <a:latin typeface="Calibri"/>
                <a:cs typeface="Calibri"/>
              </a:rPr>
              <a:t>diagnosis</a:t>
            </a:r>
            <a:r>
              <a:rPr sz="2400" b="1" spc="-35" dirty="0">
                <a:latin typeface="Calibri"/>
                <a:cs typeface="Calibri"/>
              </a:rPr>
              <a:t> </a:t>
            </a:r>
            <a:r>
              <a:rPr sz="2400" b="1" dirty="0">
                <a:latin typeface="Calibri"/>
                <a:cs typeface="Calibri"/>
              </a:rPr>
              <a:t>utama</a:t>
            </a:r>
            <a:r>
              <a:rPr sz="2400" b="1" spc="-25" dirty="0">
                <a:latin typeface="Calibri"/>
                <a:cs typeface="Calibri"/>
              </a:rPr>
              <a:t> </a:t>
            </a:r>
            <a:r>
              <a:rPr sz="2400" b="1" dirty="0">
                <a:latin typeface="Calibri"/>
                <a:cs typeface="Calibri"/>
              </a:rPr>
              <a:t>dan</a:t>
            </a:r>
            <a:r>
              <a:rPr sz="2400" b="1" spc="-15" dirty="0">
                <a:latin typeface="Calibri"/>
                <a:cs typeface="Calibri"/>
              </a:rPr>
              <a:t> </a:t>
            </a:r>
            <a:r>
              <a:rPr sz="2400" b="1" dirty="0">
                <a:latin typeface="Calibri"/>
                <a:cs typeface="Calibri"/>
              </a:rPr>
              <a:t>diagnosis</a:t>
            </a:r>
            <a:r>
              <a:rPr sz="2400" b="1" spc="-25" dirty="0">
                <a:latin typeface="Calibri"/>
                <a:cs typeface="Calibri"/>
              </a:rPr>
              <a:t> </a:t>
            </a:r>
            <a:r>
              <a:rPr sz="2400" b="1" spc="-10" dirty="0">
                <a:latin typeface="Calibri"/>
                <a:cs typeface="Calibri"/>
              </a:rPr>
              <a:t>sekunder </a:t>
            </a:r>
            <a:r>
              <a:rPr sz="2400" dirty="0">
                <a:latin typeface="Calibri"/>
                <a:cs typeface="Calibri"/>
              </a:rPr>
              <a:t>sesuai</a:t>
            </a:r>
            <a:r>
              <a:rPr sz="2400" spc="-20" dirty="0">
                <a:latin typeface="Calibri"/>
                <a:cs typeface="Calibri"/>
              </a:rPr>
              <a:t> </a:t>
            </a:r>
            <a:r>
              <a:rPr sz="2400" dirty="0">
                <a:latin typeface="Calibri"/>
                <a:cs typeface="Calibri"/>
              </a:rPr>
              <a:t>dengan</a:t>
            </a:r>
            <a:r>
              <a:rPr sz="2400" spc="-50" dirty="0">
                <a:latin typeface="Calibri"/>
                <a:cs typeface="Calibri"/>
              </a:rPr>
              <a:t> </a:t>
            </a:r>
            <a:r>
              <a:rPr sz="2400" spc="-10" dirty="0">
                <a:latin typeface="Calibri"/>
                <a:cs typeface="Calibri"/>
              </a:rPr>
              <a:t>ICD-</a:t>
            </a:r>
            <a:r>
              <a:rPr sz="2400" dirty="0">
                <a:latin typeface="Calibri"/>
                <a:cs typeface="Calibri"/>
              </a:rPr>
              <a:t>10</a:t>
            </a:r>
            <a:r>
              <a:rPr sz="2400" spc="-50" dirty="0">
                <a:latin typeface="Calibri"/>
                <a:cs typeface="Calibri"/>
              </a:rPr>
              <a:t> </a:t>
            </a:r>
            <a:r>
              <a:rPr sz="2400" dirty="0">
                <a:latin typeface="Calibri"/>
                <a:cs typeface="Calibri"/>
              </a:rPr>
              <a:t>(International</a:t>
            </a:r>
            <a:r>
              <a:rPr sz="2400" spc="-25" dirty="0">
                <a:latin typeface="Calibri"/>
                <a:cs typeface="Calibri"/>
              </a:rPr>
              <a:t> </a:t>
            </a:r>
            <a:r>
              <a:rPr sz="2400" spc="-10" dirty="0">
                <a:latin typeface="Calibri"/>
                <a:cs typeface="Calibri"/>
              </a:rPr>
              <a:t>Statistical </a:t>
            </a:r>
            <a:r>
              <a:rPr sz="2400" dirty="0">
                <a:latin typeface="Calibri"/>
                <a:cs typeface="Calibri"/>
              </a:rPr>
              <a:t>Classification</a:t>
            </a:r>
            <a:r>
              <a:rPr sz="2400" spc="-40" dirty="0">
                <a:latin typeface="Calibri"/>
                <a:cs typeface="Calibri"/>
              </a:rPr>
              <a:t> </a:t>
            </a:r>
            <a:r>
              <a:rPr sz="2400" dirty="0">
                <a:latin typeface="Calibri"/>
                <a:cs typeface="Calibri"/>
              </a:rPr>
              <a:t>of</a:t>
            </a:r>
            <a:r>
              <a:rPr sz="2400" spc="-60" dirty="0">
                <a:latin typeface="Calibri"/>
                <a:cs typeface="Calibri"/>
              </a:rPr>
              <a:t> </a:t>
            </a:r>
            <a:r>
              <a:rPr sz="2400" dirty="0">
                <a:latin typeface="Calibri"/>
                <a:cs typeface="Calibri"/>
              </a:rPr>
              <a:t>Diseases</a:t>
            </a:r>
            <a:r>
              <a:rPr sz="2400" spc="-40" dirty="0">
                <a:latin typeface="Calibri"/>
                <a:cs typeface="Calibri"/>
              </a:rPr>
              <a:t> </a:t>
            </a:r>
            <a:r>
              <a:rPr sz="2400" dirty="0">
                <a:latin typeface="Calibri"/>
                <a:cs typeface="Calibri"/>
              </a:rPr>
              <a:t>and</a:t>
            </a:r>
            <a:r>
              <a:rPr sz="2400" spc="-50" dirty="0">
                <a:latin typeface="Calibri"/>
                <a:cs typeface="Calibri"/>
              </a:rPr>
              <a:t> </a:t>
            </a:r>
            <a:r>
              <a:rPr sz="2400" dirty="0">
                <a:latin typeface="Calibri"/>
                <a:cs typeface="Calibri"/>
              </a:rPr>
              <a:t>Related</a:t>
            </a:r>
            <a:r>
              <a:rPr sz="2400" spc="-40" dirty="0">
                <a:latin typeface="Calibri"/>
                <a:cs typeface="Calibri"/>
              </a:rPr>
              <a:t> </a:t>
            </a:r>
            <a:r>
              <a:rPr sz="2400" spc="-10" dirty="0">
                <a:latin typeface="Calibri"/>
                <a:cs typeface="Calibri"/>
              </a:rPr>
              <a:t>Health Problems)</a:t>
            </a:r>
            <a:r>
              <a:rPr lang="en-US" sz="2400" spc="-10" dirty="0">
                <a:latin typeface="Calibri"/>
                <a:cs typeface="Calibri"/>
              </a:rPr>
              <a:t> </a:t>
            </a:r>
            <a:r>
              <a:rPr lang="en-US" sz="2400" spc="-10" dirty="0" err="1">
                <a:latin typeface="Calibri"/>
                <a:cs typeface="Calibri"/>
              </a:rPr>
              <a:t>versi</a:t>
            </a:r>
            <a:r>
              <a:rPr lang="en-US" sz="2400" spc="-10" dirty="0">
                <a:latin typeface="Calibri"/>
                <a:cs typeface="Calibri"/>
              </a:rPr>
              <a:t> 2010</a:t>
            </a:r>
            <a:endParaRPr sz="2400" dirty="0">
              <a:latin typeface="Calibri"/>
              <a:cs typeface="Calibri"/>
            </a:endParaRPr>
          </a:p>
          <a:p>
            <a:pPr marL="551180">
              <a:lnSpc>
                <a:spcPct val="100000"/>
              </a:lnSpc>
              <a:spcBef>
                <a:spcPts val="640"/>
              </a:spcBef>
            </a:pPr>
            <a:r>
              <a:rPr sz="2400" b="1" spc="-10" dirty="0">
                <a:latin typeface="Calibri"/>
                <a:cs typeface="Calibri"/>
              </a:rPr>
              <a:t>tindakan/prosedur</a:t>
            </a:r>
            <a:endParaRPr sz="2400" dirty="0">
              <a:latin typeface="Calibri"/>
              <a:cs typeface="Calibri"/>
            </a:endParaRPr>
          </a:p>
          <a:p>
            <a:pPr marL="551180" marR="410845">
              <a:lnSpc>
                <a:spcPts val="2160"/>
              </a:lnSpc>
              <a:spcBef>
                <a:spcPts val="470"/>
              </a:spcBef>
            </a:pPr>
            <a:r>
              <a:rPr sz="2400" dirty="0">
                <a:latin typeface="Calibri"/>
                <a:cs typeface="Calibri"/>
              </a:rPr>
              <a:t>sesuai</a:t>
            </a:r>
            <a:r>
              <a:rPr sz="2400" spc="-5" dirty="0">
                <a:latin typeface="Calibri"/>
                <a:cs typeface="Calibri"/>
              </a:rPr>
              <a:t> </a:t>
            </a:r>
            <a:r>
              <a:rPr sz="2400" dirty="0">
                <a:latin typeface="Calibri"/>
                <a:cs typeface="Calibri"/>
              </a:rPr>
              <a:t>dengan</a:t>
            </a:r>
            <a:r>
              <a:rPr sz="2400" spc="-25" dirty="0">
                <a:latin typeface="Calibri"/>
                <a:cs typeface="Calibri"/>
              </a:rPr>
              <a:t> </a:t>
            </a:r>
            <a:r>
              <a:rPr sz="2400" spc="-10" dirty="0">
                <a:latin typeface="Calibri"/>
                <a:cs typeface="Calibri"/>
              </a:rPr>
              <a:t>ICD-9-</a:t>
            </a:r>
            <a:r>
              <a:rPr sz="2400" dirty="0">
                <a:latin typeface="Calibri"/>
                <a:cs typeface="Calibri"/>
              </a:rPr>
              <a:t>CM</a:t>
            </a:r>
            <a:r>
              <a:rPr sz="2400" spc="-45" dirty="0">
                <a:latin typeface="Calibri"/>
                <a:cs typeface="Calibri"/>
              </a:rPr>
              <a:t> </a:t>
            </a:r>
            <a:r>
              <a:rPr sz="2400" spc="-10" dirty="0">
                <a:latin typeface="Calibri"/>
                <a:cs typeface="Calibri"/>
              </a:rPr>
              <a:t>(International </a:t>
            </a:r>
            <a:r>
              <a:rPr sz="2400" dirty="0">
                <a:latin typeface="Calibri"/>
                <a:cs typeface="Calibri"/>
              </a:rPr>
              <a:t>Classification</a:t>
            </a:r>
            <a:r>
              <a:rPr sz="2400" spc="-35" dirty="0">
                <a:latin typeface="Calibri"/>
                <a:cs typeface="Calibri"/>
              </a:rPr>
              <a:t> </a:t>
            </a:r>
            <a:r>
              <a:rPr sz="2400" dirty="0">
                <a:latin typeface="Calibri"/>
                <a:cs typeface="Calibri"/>
              </a:rPr>
              <a:t>of</a:t>
            </a:r>
            <a:r>
              <a:rPr sz="2400" spc="-55" dirty="0">
                <a:latin typeface="Calibri"/>
                <a:cs typeface="Calibri"/>
              </a:rPr>
              <a:t> </a:t>
            </a:r>
            <a:r>
              <a:rPr sz="2400" dirty="0">
                <a:latin typeface="Calibri"/>
                <a:cs typeface="Calibri"/>
              </a:rPr>
              <a:t>Diseases</a:t>
            </a:r>
            <a:r>
              <a:rPr sz="2400" spc="-35" dirty="0">
                <a:latin typeface="Calibri"/>
                <a:cs typeface="Calibri"/>
              </a:rPr>
              <a:t> </a:t>
            </a:r>
            <a:r>
              <a:rPr sz="2400" dirty="0">
                <a:latin typeface="Calibri"/>
                <a:cs typeface="Calibri"/>
              </a:rPr>
              <a:t>Revision</a:t>
            </a:r>
            <a:r>
              <a:rPr sz="2400" spc="-45" dirty="0">
                <a:latin typeface="Calibri"/>
                <a:cs typeface="Calibri"/>
              </a:rPr>
              <a:t> </a:t>
            </a:r>
            <a:r>
              <a:rPr sz="2400" spc="-10" dirty="0">
                <a:latin typeface="Calibri"/>
                <a:cs typeface="Calibri"/>
              </a:rPr>
              <a:t>Clinical Modification)</a:t>
            </a:r>
            <a:r>
              <a:rPr lang="en-US" sz="2400" spc="-10" dirty="0">
                <a:latin typeface="Calibri"/>
                <a:cs typeface="Calibri"/>
              </a:rPr>
              <a:t> </a:t>
            </a:r>
            <a:r>
              <a:rPr lang="en-US" sz="2400" spc="-10" dirty="0" err="1">
                <a:latin typeface="Calibri"/>
                <a:cs typeface="Calibri"/>
              </a:rPr>
              <a:t>versi</a:t>
            </a:r>
            <a:r>
              <a:rPr lang="en-US" sz="2400" spc="-10" dirty="0">
                <a:latin typeface="Calibri"/>
                <a:cs typeface="Calibri"/>
              </a:rPr>
              <a:t> 2010</a:t>
            </a:r>
            <a:r>
              <a:rPr sz="2400" spc="-10" dirty="0">
                <a:latin typeface="Calibri"/>
                <a:cs typeface="Calibri"/>
              </a:rPr>
              <a:t>.</a:t>
            </a:r>
            <a:endParaRPr sz="2400" dirty="0">
              <a:latin typeface="Calibri"/>
              <a:cs typeface="Calibri"/>
            </a:endParaRPr>
          </a:p>
        </p:txBody>
      </p:sp>
      <p:pic>
        <p:nvPicPr>
          <p:cNvPr id="6" name="object 6"/>
          <p:cNvPicPr/>
          <p:nvPr/>
        </p:nvPicPr>
        <p:blipFill>
          <a:blip r:embed="rId2" cstate="print"/>
          <a:stretch>
            <a:fillRect/>
          </a:stretch>
        </p:blipFill>
        <p:spPr>
          <a:xfrm>
            <a:off x="918972" y="4501133"/>
            <a:ext cx="445008" cy="448056"/>
          </a:xfrm>
          <a:prstGeom prst="rect">
            <a:avLst/>
          </a:prstGeom>
        </p:spPr>
      </p:pic>
      <p:pic>
        <p:nvPicPr>
          <p:cNvPr id="7" name="object 7"/>
          <p:cNvPicPr/>
          <p:nvPr/>
        </p:nvPicPr>
        <p:blipFill>
          <a:blip r:embed="rId3" cstate="print"/>
          <a:stretch>
            <a:fillRect/>
          </a:stretch>
        </p:blipFill>
        <p:spPr>
          <a:xfrm>
            <a:off x="6905243" y="175260"/>
            <a:ext cx="2439924" cy="3028188"/>
          </a:xfrm>
          <a:prstGeom prst="rect">
            <a:avLst/>
          </a:prstGeom>
        </p:spPr>
      </p:pic>
      <p:pic>
        <p:nvPicPr>
          <p:cNvPr id="8" name="object 8"/>
          <p:cNvPicPr/>
          <p:nvPr/>
        </p:nvPicPr>
        <p:blipFill>
          <a:blip r:embed="rId4" cstate="print"/>
          <a:stretch>
            <a:fillRect/>
          </a:stretch>
        </p:blipFill>
        <p:spPr>
          <a:xfrm>
            <a:off x="9477756" y="172212"/>
            <a:ext cx="2438400" cy="3031236"/>
          </a:xfrm>
          <a:prstGeom prst="rect">
            <a:avLst/>
          </a:prstGeom>
        </p:spPr>
      </p:pic>
      <p:pic>
        <p:nvPicPr>
          <p:cNvPr id="9" name="object 9"/>
          <p:cNvPicPr/>
          <p:nvPr/>
        </p:nvPicPr>
        <p:blipFill>
          <a:blip r:embed="rId5" cstate="print"/>
          <a:stretch>
            <a:fillRect/>
          </a:stretch>
        </p:blipFill>
        <p:spPr>
          <a:xfrm>
            <a:off x="6905243" y="3375659"/>
            <a:ext cx="5009388" cy="3310128"/>
          </a:xfrm>
          <a:prstGeom prst="rect">
            <a:avLst/>
          </a:prstGeom>
        </p:spPr>
      </p:pic>
      <p:pic>
        <p:nvPicPr>
          <p:cNvPr id="10" name="object 10"/>
          <p:cNvPicPr/>
          <p:nvPr/>
        </p:nvPicPr>
        <p:blipFill>
          <a:blip r:embed="rId6" cstate="print"/>
          <a:stretch>
            <a:fillRect/>
          </a:stretch>
        </p:blipFill>
        <p:spPr>
          <a:xfrm>
            <a:off x="0" y="6228587"/>
            <a:ext cx="1432560" cy="62636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6669" y="209973"/>
            <a:ext cx="5786120" cy="696595"/>
          </a:xfrm>
          <a:prstGeom prst="rect">
            <a:avLst/>
          </a:prstGeom>
        </p:spPr>
        <p:txBody>
          <a:bodyPr vert="horz" wrap="square" lIns="0" tIns="13335" rIns="0" bIns="0" rtlCol="0">
            <a:spAutoFit/>
          </a:bodyPr>
          <a:lstStyle/>
          <a:p>
            <a:pPr marL="12700">
              <a:lnSpc>
                <a:spcPct val="100000"/>
              </a:lnSpc>
              <a:spcBef>
                <a:spcPts val="105"/>
              </a:spcBef>
            </a:pPr>
            <a:r>
              <a:rPr sz="4400" dirty="0"/>
              <a:t>ICD</a:t>
            </a:r>
            <a:r>
              <a:rPr sz="4400" spc="-85" dirty="0"/>
              <a:t> </a:t>
            </a:r>
            <a:r>
              <a:rPr sz="4400" dirty="0"/>
              <a:t>10</a:t>
            </a:r>
            <a:r>
              <a:rPr sz="4400" spc="-95" dirty="0"/>
              <a:t> </a:t>
            </a:r>
            <a:r>
              <a:rPr sz="4400" dirty="0"/>
              <a:t>Revisi</a:t>
            </a:r>
            <a:r>
              <a:rPr sz="4400" spc="-100" dirty="0"/>
              <a:t> </a:t>
            </a:r>
            <a:r>
              <a:rPr sz="4400" spc="-25" dirty="0"/>
              <a:t>Tahun</a:t>
            </a:r>
            <a:r>
              <a:rPr sz="4400" spc="-75" dirty="0"/>
              <a:t> </a:t>
            </a:r>
            <a:r>
              <a:rPr sz="4400" spc="-20" dirty="0"/>
              <a:t>2010</a:t>
            </a:r>
            <a:endParaRPr sz="4400" dirty="0"/>
          </a:p>
        </p:txBody>
      </p:sp>
      <p:graphicFrame>
        <p:nvGraphicFramePr>
          <p:cNvPr id="11" name="Diagram 10">
            <a:extLst>
              <a:ext uri="{FF2B5EF4-FFF2-40B4-BE49-F238E27FC236}">
                <a16:creationId xmlns:a16="http://schemas.microsoft.com/office/drawing/2014/main" id="{42477702-E61D-0223-E6D3-8E7B2D9179CE}"/>
              </a:ext>
            </a:extLst>
          </p:cNvPr>
          <p:cNvGraphicFramePr/>
          <p:nvPr>
            <p:extLst>
              <p:ext uri="{D42A27DB-BD31-4B8C-83A1-F6EECF244321}">
                <p14:modId xmlns:p14="http://schemas.microsoft.com/office/powerpoint/2010/main" val="1132591628"/>
              </p:ext>
            </p:extLst>
          </p:nvPr>
        </p:nvGraphicFramePr>
        <p:xfrm>
          <a:off x="2133600" y="1676400"/>
          <a:ext cx="8128000" cy="4972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1CDA83-07E1-CE59-BB70-4D5242F483A5}"/>
              </a:ext>
            </a:extLst>
          </p:cNvPr>
          <p:cNvSpPr>
            <a:spLocks noGrp="1"/>
          </p:cNvSpPr>
          <p:nvPr>
            <p:ph type="title"/>
          </p:nvPr>
        </p:nvSpPr>
        <p:spPr>
          <a:xfrm>
            <a:off x="680936" y="1408176"/>
            <a:ext cx="3644176" cy="4014216"/>
          </a:xfrm>
        </p:spPr>
        <p:txBody>
          <a:bodyPr/>
          <a:lstStyle/>
          <a:p>
            <a:r>
              <a:rPr lang="en-ID" sz="4400" b="1" dirty="0">
                <a:latin typeface="Calibri" panose="020F0502020204030204" pitchFamily="34" charset="0"/>
                <a:ea typeface="Calibri" panose="020F0502020204030204" pitchFamily="34" charset="0"/>
                <a:cs typeface="Calibri" panose="020F0502020204030204" pitchFamily="34" charset="0"/>
              </a:rPr>
              <a:t>Langkah</a:t>
            </a:r>
            <a:r>
              <a:rPr lang="en-ID" sz="4400" b="1" spc="-120" dirty="0">
                <a:latin typeface="Calibri" panose="020F0502020204030204" pitchFamily="34" charset="0"/>
                <a:ea typeface="Calibri" panose="020F0502020204030204" pitchFamily="34" charset="0"/>
                <a:cs typeface="Calibri" panose="020F0502020204030204" pitchFamily="34" charset="0"/>
              </a:rPr>
              <a:t> </a:t>
            </a:r>
            <a:r>
              <a:rPr lang="en-ID" sz="4400" b="1" dirty="0">
                <a:latin typeface="Calibri" panose="020F0502020204030204" pitchFamily="34" charset="0"/>
                <a:ea typeface="Calibri" panose="020F0502020204030204" pitchFamily="34" charset="0"/>
                <a:cs typeface="Calibri" panose="020F0502020204030204" pitchFamily="34" charset="0"/>
              </a:rPr>
              <a:t>–</a:t>
            </a:r>
            <a:r>
              <a:rPr lang="en-ID" sz="4400" b="1" spc="-150" dirty="0">
                <a:latin typeface="Calibri" panose="020F0502020204030204" pitchFamily="34" charset="0"/>
                <a:ea typeface="Calibri" panose="020F0502020204030204" pitchFamily="34" charset="0"/>
                <a:cs typeface="Calibri" panose="020F0502020204030204" pitchFamily="34" charset="0"/>
              </a:rPr>
              <a:t> </a:t>
            </a:r>
            <a:r>
              <a:rPr lang="en-ID" sz="4400" b="1" dirty="0">
                <a:latin typeface="Calibri" panose="020F0502020204030204" pitchFamily="34" charset="0"/>
                <a:ea typeface="Calibri" panose="020F0502020204030204" pitchFamily="34" charset="0"/>
                <a:cs typeface="Calibri" panose="020F0502020204030204" pitchFamily="34" charset="0"/>
              </a:rPr>
              <a:t>Langkah</a:t>
            </a:r>
            <a:r>
              <a:rPr lang="en-ID" sz="4400" b="1" spc="-114" dirty="0">
                <a:latin typeface="Calibri" panose="020F0502020204030204" pitchFamily="34" charset="0"/>
                <a:ea typeface="Calibri" panose="020F0502020204030204" pitchFamily="34" charset="0"/>
                <a:cs typeface="Calibri" panose="020F0502020204030204" pitchFamily="34" charset="0"/>
              </a:rPr>
              <a:t> </a:t>
            </a:r>
            <a:r>
              <a:rPr lang="en-ID" sz="4400" b="1" spc="-10" dirty="0" err="1">
                <a:latin typeface="Calibri" panose="020F0502020204030204" pitchFamily="34" charset="0"/>
                <a:ea typeface="Calibri" panose="020F0502020204030204" pitchFamily="34" charset="0"/>
                <a:cs typeface="Calibri" panose="020F0502020204030204" pitchFamily="34" charset="0"/>
              </a:rPr>
              <a:t>Koding</a:t>
            </a:r>
            <a:r>
              <a:rPr lang="en-ID" sz="4400" b="1" spc="-10" dirty="0">
                <a:latin typeface="Calibri" panose="020F0502020204030204" pitchFamily="34" charset="0"/>
                <a:ea typeface="Calibri" panose="020F0502020204030204" pitchFamily="34" charset="0"/>
                <a:cs typeface="Calibri" panose="020F0502020204030204" pitchFamily="34" charset="0"/>
              </a:rPr>
              <a:t> </a:t>
            </a:r>
            <a:r>
              <a:rPr lang="en-ID" sz="4400" b="1" spc="-10" dirty="0" err="1">
                <a:latin typeface="Calibri" panose="020F0502020204030204" pitchFamily="34" charset="0"/>
                <a:ea typeface="Calibri" panose="020F0502020204030204" pitchFamily="34" charset="0"/>
                <a:cs typeface="Calibri" panose="020F0502020204030204" pitchFamily="34" charset="0"/>
              </a:rPr>
              <a:t>Menggunakan</a:t>
            </a:r>
            <a:r>
              <a:rPr lang="en-ID" sz="4400" b="1" spc="-95" dirty="0">
                <a:latin typeface="Calibri" panose="020F0502020204030204" pitchFamily="34" charset="0"/>
                <a:ea typeface="Calibri" panose="020F0502020204030204" pitchFamily="34" charset="0"/>
                <a:cs typeface="Calibri" panose="020F0502020204030204" pitchFamily="34" charset="0"/>
              </a:rPr>
              <a:t> </a:t>
            </a:r>
            <a:r>
              <a:rPr lang="en-ID" sz="4400" b="1" dirty="0">
                <a:latin typeface="Calibri" panose="020F0502020204030204" pitchFamily="34" charset="0"/>
                <a:ea typeface="Calibri" panose="020F0502020204030204" pitchFamily="34" charset="0"/>
                <a:cs typeface="Calibri" panose="020F0502020204030204" pitchFamily="34" charset="0"/>
              </a:rPr>
              <a:t>ICD</a:t>
            </a:r>
            <a:r>
              <a:rPr lang="en-ID" sz="4400" b="1" spc="-110" dirty="0">
                <a:latin typeface="Calibri" panose="020F0502020204030204" pitchFamily="34" charset="0"/>
                <a:ea typeface="Calibri" panose="020F0502020204030204" pitchFamily="34" charset="0"/>
                <a:cs typeface="Calibri" panose="020F0502020204030204" pitchFamily="34" charset="0"/>
              </a:rPr>
              <a:t> </a:t>
            </a:r>
            <a:r>
              <a:rPr lang="en-ID" sz="4400" b="1" spc="-25" dirty="0">
                <a:latin typeface="Calibri" panose="020F0502020204030204" pitchFamily="34" charset="0"/>
                <a:ea typeface="Calibri" panose="020F0502020204030204" pitchFamily="34" charset="0"/>
                <a:cs typeface="Calibri" panose="020F0502020204030204" pitchFamily="34" charset="0"/>
              </a:rPr>
              <a:t>10</a:t>
            </a:r>
            <a:endParaRPr lang="en-ID" b="1" dirty="0">
              <a:latin typeface="Calibri" panose="020F0502020204030204" pitchFamily="34" charset="0"/>
              <a:ea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3AB72880-DB95-6782-41F3-4B68B30A61AE}"/>
              </a:ext>
            </a:extLst>
          </p:cNvPr>
          <p:cNvSpPr>
            <a:spLocks noGrp="1"/>
          </p:cNvSpPr>
          <p:nvPr>
            <p:ph sz="quarter" idx="12"/>
          </p:nvPr>
        </p:nvSpPr>
        <p:spPr>
          <a:xfrm>
            <a:off x="5724144" y="427383"/>
            <a:ext cx="5696712" cy="5928967"/>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2500" lnSpcReduction="20000"/>
          </a:bodyPr>
          <a:lstStyle/>
          <a:p>
            <a:pPr marL="527685" indent="-514984">
              <a:lnSpc>
                <a:spcPct val="100000"/>
              </a:lnSpc>
              <a:spcBef>
                <a:spcPts val="345"/>
              </a:spcBef>
              <a:buAutoNum type="arabicPeriod"/>
              <a:tabLst>
                <a:tab pos="527685" algn="l"/>
              </a:tabLst>
            </a:pPr>
            <a:r>
              <a:rPr lang="en-ID" sz="2400" dirty="0" err="1">
                <a:solidFill>
                  <a:schemeClr val="tx1"/>
                </a:solidFill>
                <a:latin typeface="Calibri"/>
                <a:cs typeface="Calibri"/>
              </a:rPr>
              <a:t>Identifikasi</a:t>
            </a:r>
            <a:r>
              <a:rPr lang="en-ID" sz="2400" spc="-30" dirty="0">
                <a:solidFill>
                  <a:schemeClr val="tx1"/>
                </a:solidFill>
                <a:latin typeface="Calibri"/>
                <a:cs typeface="Calibri"/>
              </a:rPr>
              <a:t> </a:t>
            </a:r>
            <a:r>
              <a:rPr lang="en-ID" sz="2400" dirty="0" err="1">
                <a:solidFill>
                  <a:schemeClr val="tx1"/>
                </a:solidFill>
                <a:latin typeface="Calibri"/>
                <a:cs typeface="Calibri"/>
              </a:rPr>
              <a:t>tipe</a:t>
            </a:r>
            <a:r>
              <a:rPr lang="en-ID" sz="2400" spc="-40" dirty="0">
                <a:solidFill>
                  <a:schemeClr val="tx1"/>
                </a:solidFill>
                <a:latin typeface="Calibri"/>
                <a:cs typeface="Calibri"/>
              </a:rPr>
              <a:t> </a:t>
            </a:r>
            <a:r>
              <a:rPr lang="en-ID" sz="2400" spc="-10" dirty="0" err="1">
                <a:solidFill>
                  <a:schemeClr val="tx1"/>
                </a:solidFill>
                <a:latin typeface="Calibri"/>
                <a:cs typeface="Calibri"/>
              </a:rPr>
              <a:t>pernyataan</a:t>
            </a:r>
            <a:r>
              <a:rPr lang="en-ID" sz="2400" spc="-35" dirty="0">
                <a:solidFill>
                  <a:schemeClr val="tx1"/>
                </a:solidFill>
                <a:latin typeface="Calibri"/>
                <a:cs typeface="Calibri"/>
              </a:rPr>
              <a:t> </a:t>
            </a:r>
            <a:r>
              <a:rPr lang="en-ID" sz="2400" dirty="0">
                <a:solidFill>
                  <a:schemeClr val="tx1"/>
                </a:solidFill>
                <a:latin typeface="Calibri"/>
                <a:cs typeface="Calibri"/>
              </a:rPr>
              <a:t>yang</a:t>
            </a:r>
            <a:r>
              <a:rPr lang="en-ID" sz="2400" spc="-50" dirty="0">
                <a:solidFill>
                  <a:schemeClr val="tx1"/>
                </a:solidFill>
                <a:latin typeface="Calibri"/>
                <a:cs typeface="Calibri"/>
              </a:rPr>
              <a:t> </a:t>
            </a:r>
            <a:r>
              <a:rPr lang="en-ID" sz="2400" dirty="0" err="1">
                <a:solidFill>
                  <a:schemeClr val="tx1"/>
                </a:solidFill>
                <a:latin typeface="Calibri"/>
                <a:cs typeface="Calibri"/>
              </a:rPr>
              <a:t>akan</a:t>
            </a:r>
            <a:r>
              <a:rPr lang="en-ID" sz="2400" spc="-35" dirty="0">
                <a:solidFill>
                  <a:schemeClr val="tx1"/>
                </a:solidFill>
                <a:latin typeface="Calibri"/>
                <a:cs typeface="Calibri"/>
              </a:rPr>
              <a:t> </a:t>
            </a:r>
            <a:r>
              <a:rPr lang="en-ID" sz="2400" dirty="0" err="1">
                <a:solidFill>
                  <a:schemeClr val="tx1"/>
                </a:solidFill>
                <a:latin typeface="Calibri"/>
                <a:cs typeface="Calibri"/>
              </a:rPr>
              <a:t>dikode</a:t>
            </a:r>
            <a:r>
              <a:rPr lang="en-ID" sz="2400" spc="-45" dirty="0">
                <a:solidFill>
                  <a:schemeClr val="tx1"/>
                </a:solidFill>
                <a:latin typeface="Calibri"/>
                <a:cs typeface="Calibri"/>
              </a:rPr>
              <a:t> </a:t>
            </a:r>
            <a:r>
              <a:rPr lang="en-ID" sz="2400" dirty="0">
                <a:solidFill>
                  <a:schemeClr val="tx1"/>
                </a:solidFill>
                <a:latin typeface="Calibri"/>
                <a:cs typeface="Calibri"/>
              </a:rPr>
              <a:t>dan</a:t>
            </a:r>
            <a:r>
              <a:rPr lang="en-ID" sz="2400" spc="-35" dirty="0">
                <a:solidFill>
                  <a:schemeClr val="tx1"/>
                </a:solidFill>
                <a:latin typeface="Calibri"/>
                <a:cs typeface="Calibri"/>
              </a:rPr>
              <a:t> </a:t>
            </a:r>
            <a:r>
              <a:rPr lang="en-ID" sz="2400" dirty="0" err="1">
                <a:solidFill>
                  <a:schemeClr val="tx1"/>
                </a:solidFill>
                <a:latin typeface="Calibri"/>
                <a:cs typeface="Calibri"/>
              </a:rPr>
              <a:t>lihat</a:t>
            </a:r>
            <a:r>
              <a:rPr lang="en-ID" sz="2400" spc="-25" dirty="0">
                <a:solidFill>
                  <a:schemeClr val="tx1"/>
                </a:solidFill>
                <a:latin typeface="Calibri"/>
                <a:cs typeface="Calibri"/>
              </a:rPr>
              <a:t> </a:t>
            </a:r>
            <a:r>
              <a:rPr lang="en-ID" sz="2400" dirty="0">
                <a:solidFill>
                  <a:schemeClr val="tx1"/>
                </a:solidFill>
                <a:latin typeface="Calibri"/>
                <a:cs typeface="Calibri"/>
              </a:rPr>
              <a:t>di</a:t>
            </a:r>
            <a:r>
              <a:rPr lang="en-ID" sz="2400" spc="-45" dirty="0">
                <a:solidFill>
                  <a:schemeClr val="tx1"/>
                </a:solidFill>
                <a:latin typeface="Calibri"/>
                <a:cs typeface="Calibri"/>
              </a:rPr>
              <a:t> </a:t>
            </a:r>
            <a:r>
              <a:rPr lang="en-ID" sz="2400" dirty="0" err="1">
                <a:solidFill>
                  <a:schemeClr val="tx1"/>
                </a:solidFill>
                <a:latin typeface="Calibri"/>
                <a:cs typeface="Calibri"/>
              </a:rPr>
              <a:t>buku</a:t>
            </a:r>
            <a:r>
              <a:rPr lang="en-ID" sz="2400" spc="-60" dirty="0">
                <a:solidFill>
                  <a:schemeClr val="tx1"/>
                </a:solidFill>
                <a:latin typeface="Calibri"/>
                <a:cs typeface="Calibri"/>
              </a:rPr>
              <a:t> </a:t>
            </a:r>
            <a:r>
              <a:rPr lang="en-ID" sz="2400" dirty="0">
                <a:solidFill>
                  <a:schemeClr val="tx1"/>
                </a:solidFill>
                <a:latin typeface="Calibri"/>
                <a:cs typeface="Calibri"/>
              </a:rPr>
              <a:t>ICD</a:t>
            </a:r>
            <a:r>
              <a:rPr lang="en-ID" sz="2400" spc="-55" dirty="0">
                <a:solidFill>
                  <a:schemeClr val="tx1"/>
                </a:solidFill>
                <a:latin typeface="Calibri"/>
                <a:cs typeface="Calibri"/>
              </a:rPr>
              <a:t> </a:t>
            </a:r>
            <a:r>
              <a:rPr lang="en-ID" sz="2400" dirty="0">
                <a:solidFill>
                  <a:schemeClr val="tx1"/>
                </a:solidFill>
                <a:latin typeface="Calibri"/>
                <a:cs typeface="Calibri"/>
              </a:rPr>
              <a:t>volume</a:t>
            </a:r>
            <a:r>
              <a:rPr lang="en-ID" sz="2400" spc="-40" dirty="0">
                <a:solidFill>
                  <a:schemeClr val="tx1"/>
                </a:solidFill>
                <a:latin typeface="Calibri"/>
                <a:cs typeface="Calibri"/>
              </a:rPr>
              <a:t> </a:t>
            </a:r>
            <a:r>
              <a:rPr lang="en-ID" sz="2400" dirty="0">
                <a:solidFill>
                  <a:schemeClr val="tx1"/>
                </a:solidFill>
                <a:latin typeface="Calibri"/>
                <a:cs typeface="Calibri"/>
              </a:rPr>
              <a:t>3</a:t>
            </a:r>
            <a:r>
              <a:rPr lang="en-ID" sz="2400" spc="-30" dirty="0">
                <a:solidFill>
                  <a:schemeClr val="tx1"/>
                </a:solidFill>
                <a:latin typeface="Calibri"/>
                <a:cs typeface="Calibri"/>
              </a:rPr>
              <a:t> </a:t>
            </a:r>
            <a:r>
              <a:rPr lang="en-ID" sz="2400" spc="-10" dirty="0">
                <a:solidFill>
                  <a:schemeClr val="tx1"/>
                </a:solidFill>
                <a:latin typeface="Calibri"/>
                <a:cs typeface="Calibri"/>
              </a:rPr>
              <a:t>(Alphabetical Index).</a:t>
            </a:r>
            <a:endParaRPr lang="en-ID" sz="2400" dirty="0">
              <a:solidFill>
                <a:schemeClr val="tx1"/>
              </a:solidFill>
              <a:latin typeface="Calibri"/>
              <a:cs typeface="Calibri"/>
            </a:endParaRPr>
          </a:p>
          <a:p>
            <a:pPr marL="697230" marR="5080" lvl="1" indent="-227965">
              <a:lnSpc>
                <a:spcPct val="110000"/>
              </a:lnSpc>
              <a:spcBef>
                <a:spcPts val="505"/>
              </a:spcBef>
              <a:buFont typeface="Wingdings"/>
              <a:buChar char=""/>
              <a:tabLst>
                <a:tab pos="698500" algn="l"/>
              </a:tabLst>
            </a:pPr>
            <a:r>
              <a:rPr lang="en-ID" sz="2400" spc="-10" dirty="0" err="1">
                <a:solidFill>
                  <a:schemeClr val="tx1"/>
                </a:solidFill>
                <a:latin typeface="Calibri"/>
                <a:cs typeface="Calibri"/>
              </a:rPr>
              <a:t>Penyakit</a:t>
            </a:r>
            <a:r>
              <a:rPr lang="en-ID" sz="2400" spc="-45" dirty="0">
                <a:solidFill>
                  <a:schemeClr val="tx1"/>
                </a:solidFill>
                <a:latin typeface="Calibri"/>
                <a:cs typeface="Calibri"/>
              </a:rPr>
              <a:t> </a:t>
            </a:r>
            <a:r>
              <a:rPr lang="en-ID" sz="2400" dirty="0" err="1">
                <a:solidFill>
                  <a:schemeClr val="tx1"/>
                </a:solidFill>
                <a:latin typeface="Calibri"/>
                <a:cs typeface="Calibri"/>
              </a:rPr>
              <a:t>atau</a:t>
            </a:r>
            <a:r>
              <a:rPr lang="en-ID" sz="2400" spc="-25" dirty="0">
                <a:solidFill>
                  <a:schemeClr val="tx1"/>
                </a:solidFill>
                <a:latin typeface="Calibri"/>
                <a:cs typeface="Calibri"/>
              </a:rPr>
              <a:t> </a:t>
            </a:r>
            <a:r>
              <a:rPr lang="en-ID" sz="2400" dirty="0" err="1">
                <a:solidFill>
                  <a:schemeClr val="tx1"/>
                </a:solidFill>
                <a:latin typeface="Calibri"/>
                <a:cs typeface="Calibri"/>
              </a:rPr>
              <a:t>cedera</a:t>
            </a:r>
            <a:r>
              <a:rPr lang="en-ID" sz="2400" spc="-25" dirty="0">
                <a:solidFill>
                  <a:schemeClr val="tx1"/>
                </a:solidFill>
                <a:latin typeface="Calibri"/>
                <a:cs typeface="Calibri"/>
              </a:rPr>
              <a:t> </a:t>
            </a:r>
            <a:r>
              <a:rPr lang="en-ID" sz="2400" dirty="0" err="1">
                <a:solidFill>
                  <a:schemeClr val="tx1"/>
                </a:solidFill>
                <a:latin typeface="Calibri"/>
                <a:cs typeface="Calibri"/>
              </a:rPr>
              <a:t>atau</a:t>
            </a:r>
            <a:r>
              <a:rPr lang="en-ID" sz="2400" spc="-25" dirty="0">
                <a:solidFill>
                  <a:schemeClr val="tx1"/>
                </a:solidFill>
                <a:latin typeface="Calibri"/>
                <a:cs typeface="Calibri"/>
              </a:rPr>
              <a:t> </a:t>
            </a:r>
            <a:r>
              <a:rPr lang="en-ID" sz="2400" dirty="0" err="1">
                <a:solidFill>
                  <a:schemeClr val="tx1"/>
                </a:solidFill>
                <a:latin typeface="Calibri"/>
                <a:cs typeface="Calibri"/>
              </a:rPr>
              <a:t>lainnya</a:t>
            </a:r>
            <a:r>
              <a:rPr lang="en-ID" sz="2400" spc="-40" dirty="0">
                <a:solidFill>
                  <a:schemeClr val="tx1"/>
                </a:solidFill>
                <a:latin typeface="Calibri"/>
                <a:cs typeface="Calibri"/>
              </a:rPr>
              <a:t> </a:t>
            </a:r>
            <a:r>
              <a:rPr lang="en-ID" sz="2400" dirty="0" err="1">
                <a:solidFill>
                  <a:schemeClr val="tx1"/>
                </a:solidFill>
                <a:latin typeface="Calibri"/>
                <a:cs typeface="Calibri"/>
              </a:rPr>
              <a:t>diklasifikasikan</a:t>
            </a:r>
            <a:r>
              <a:rPr lang="en-ID" sz="2400" spc="25" dirty="0">
                <a:solidFill>
                  <a:schemeClr val="tx1"/>
                </a:solidFill>
                <a:latin typeface="Calibri"/>
                <a:cs typeface="Calibri"/>
              </a:rPr>
              <a:t> </a:t>
            </a:r>
            <a:r>
              <a:rPr lang="en-ID" sz="2400" dirty="0" err="1">
                <a:solidFill>
                  <a:schemeClr val="tx1"/>
                </a:solidFill>
                <a:latin typeface="Calibri"/>
                <a:cs typeface="Calibri"/>
              </a:rPr>
              <a:t>dalam</a:t>
            </a:r>
            <a:r>
              <a:rPr lang="en-ID" sz="2400" spc="-40" dirty="0">
                <a:solidFill>
                  <a:schemeClr val="tx1"/>
                </a:solidFill>
                <a:latin typeface="Calibri"/>
                <a:cs typeface="Calibri"/>
              </a:rPr>
              <a:t> </a:t>
            </a:r>
            <a:r>
              <a:rPr lang="en-ID" sz="2400" b="1" dirty="0" err="1">
                <a:solidFill>
                  <a:schemeClr val="tx1"/>
                </a:solidFill>
                <a:latin typeface="Calibri"/>
                <a:cs typeface="Calibri"/>
              </a:rPr>
              <a:t>bab</a:t>
            </a:r>
            <a:r>
              <a:rPr lang="en-ID" sz="2400" b="1" spc="-40" dirty="0">
                <a:solidFill>
                  <a:schemeClr val="tx1"/>
                </a:solidFill>
                <a:latin typeface="Calibri"/>
                <a:cs typeface="Calibri"/>
              </a:rPr>
              <a:t> </a:t>
            </a:r>
            <a:r>
              <a:rPr lang="en-ID" sz="2400" b="1" spc="-10" dirty="0">
                <a:solidFill>
                  <a:schemeClr val="tx1"/>
                </a:solidFill>
                <a:latin typeface="Calibri"/>
                <a:cs typeface="Calibri"/>
              </a:rPr>
              <a:t>1-</a:t>
            </a:r>
            <a:r>
              <a:rPr lang="en-ID" sz="2400" b="1" dirty="0">
                <a:solidFill>
                  <a:schemeClr val="tx1"/>
                </a:solidFill>
                <a:latin typeface="Calibri"/>
                <a:cs typeface="Calibri"/>
              </a:rPr>
              <a:t>19</a:t>
            </a:r>
            <a:r>
              <a:rPr lang="en-ID" sz="2400" b="1" spc="-50" dirty="0">
                <a:solidFill>
                  <a:schemeClr val="tx1"/>
                </a:solidFill>
                <a:latin typeface="Calibri"/>
                <a:cs typeface="Calibri"/>
              </a:rPr>
              <a:t> </a:t>
            </a:r>
            <a:r>
              <a:rPr lang="en-ID" sz="2400" b="1" dirty="0">
                <a:solidFill>
                  <a:schemeClr val="tx1"/>
                </a:solidFill>
                <a:latin typeface="Calibri"/>
                <a:cs typeface="Calibri"/>
              </a:rPr>
              <a:t>dan</a:t>
            </a:r>
            <a:r>
              <a:rPr lang="en-ID" sz="2400" b="1" spc="-40" dirty="0">
                <a:solidFill>
                  <a:schemeClr val="tx1"/>
                </a:solidFill>
                <a:latin typeface="Calibri"/>
                <a:cs typeface="Calibri"/>
              </a:rPr>
              <a:t> </a:t>
            </a:r>
            <a:r>
              <a:rPr lang="en-ID" sz="2400" b="1" spc="-10" dirty="0">
                <a:solidFill>
                  <a:schemeClr val="tx1"/>
                </a:solidFill>
                <a:latin typeface="Calibri"/>
                <a:cs typeface="Calibri"/>
              </a:rPr>
              <a:t>20-</a:t>
            </a:r>
            <a:r>
              <a:rPr lang="en-ID" sz="2400" b="1" dirty="0">
                <a:solidFill>
                  <a:schemeClr val="tx1"/>
                </a:solidFill>
                <a:latin typeface="Calibri"/>
                <a:cs typeface="Calibri"/>
              </a:rPr>
              <a:t>21</a:t>
            </a:r>
            <a:r>
              <a:rPr lang="en-ID" sz="2400" b="1" spc="-60" dirty="0">
                <a:solidFill>
                  <a:schemeClr val="tx1"/>
                </a:solidFill>
                <a:latin typeface="Calibri"/>
                <a:cs typeface="Calibri"/>
              </a:rPr>
              <a:t> </a:t>
            </a:r>
            <a:r>
              <a:rPr lang="en-ID" sz="2400" dirty="0">
                <a:solidFill>
                  <a:schemeClr val="tx1"/>
                </a:solidFill>
                <a:latin typeface="Wingdings"/>
                <a:cs typeface="Wingdings"/>
              </a:rPr>
              <a:t></a:t>
            </a:r>
            <a:r>
              <a:rPr lang="en-ID" sz="2400" spc="-85" dirty="0">
                <a:solidFill>
                  <a:schemeClr val="tx1"/>
                </a:solidFill>
                <a:latin typeface="Times New Roman"/>
                <a:cs typeface="Times New Roman"/>
              </a:rPr>
              <a:t> </a:t>
            </a:r>
            <a:r>
              <a:rPr lang="en-ID" sz="2400" dirty="0">
                <a:solidFill>
                  <a:schemeClr val="tx1"/>
                </a:solidFill>
                <a:latin typeface="Calibri"/>
                <a:cs typeface="Calibri"/>
              </a:rPr>
              <a:t>(Section</a:t>
            </a:r>
            <a:r>
              <a:rPr lang="en-ID" sz="2400" spc="-40" dirty="0">
                <a:solidFill>
                  <a:schemeClr val="tx1"/>
                </a:solidFill>
                <a:latin typeface="Calibri"/>
                <a:cs typeface="Calibri"/>
              </a:rPr>
              <a:t> </a:t>
            </a:r>
            <a:r>
              <a:rPr lang="en-ID" sz="2400" spc="-50" dirty="0">
                <a:solidFill>
                  <a:schemeClr val="tx1"/>
                </a:solidFill>
                <a:latin typeface="Calibri"/>
                <a:cs typeface="Calibri"/>
              </a:rPr>
              <a:t>I 	</a:t>
            </a:r>
            <a:r>
              <a:rPr lang="en-ID" sz="2400" dirty="0">
                <a:solidFill>
                  <a:schemeClr val="tx1"/>
                </a:solidFill>
                <a:latin typeface="Calibri"/>
                <a:cs typeface="Calibri"/>
              </a:rPr>
              <a:t>Volume</a:t>
            </a:r>
            <a:r>
              <a:rPr lang="en-ID" sz="2400" spc="-105" dirty="0">
                <a:solidFill>
                  <a:schemeClr val="tx1"/>
                </a:solidFill>
                <a:latin typeface="Calibri"/>
                <a:cs typeface="Calibri"/>
              </a:rPr>
              <a:t> </a:t>
            </a:r>
            <a:r>
              <a:rPr lang="en-ID" sz="2400" spc="-25" dirty="0">
                <a:solidFill>
                  <a:schemeClr val="tx1"/>
                </a:solidFill>
                <a:latin typeface="Calibri"/>
                <a:cs typeface="Calibri"/>
              </a:rPr>
              <a:t>3).</a:t>
            </a:r>
            <a:endParaRPr lang="en-ID" sz="2400" dirty="0">
              <a:solidFill>
                <a:schemeClr val="tx1"/>
              </a:solidFill>
              <a:latin typeface="Calibri"/>
              <a:cs typeface="Calibri"/>
            </a:endParaRPr>
          </a:p>
          <a:p>
            <a:pPr marL="697865" lvl="1" indent="-227965">
              <a:lnSpc>
                <a:spcPct val="100000"/>
              </a:lnSpc>
              <a:spcBef>
                <a:spcPts val="635"/>
              </a:spcBef>
              <a:buFont typeface="Wingdings"/>
              <a:buChar char=""/>
              <a:tabLst>
                <a:tab pos="697865" algn="l"/>
              </a:tabLst>
            </a:pPr>
            <a:r>
              <a:rPr lang="en-ID" sz="2400" i="1" spc="-10" dirty="0" err="1">
                <a:solidFill>
                  <a:schemeClr val="tx1"/>
                </a:solidFill>
                <a:latin typeface="Calibri"/>
                <a:cs typeface="Calibri"/>
              </a:rPr>
              <a:t>Penyebab</a:t>
            </a:r>
            <a:r>
              <a:rPr lang="en-ID" sz="2400" i="1" spc="-65" dirty="0">
                <a:solidFill>
                  <a:schemeClr val="tx1"/>
                </a:solidFill>
                <a:latin typeface="Calibri"/>
                <a:cs typeface="Calibri"/>
              </a:rPr>
              <a:t> </a:t>
            </a:r>
            <a:r>
              <a:rPr lang="en-ID" sz="2400" i="1" dirty="0" err="1">
                <a:solidFill>
                  <a:schemeClr val="tx1"/>
                </a:solidFill>
                <a:latin typeface="Calibri"/>
                <a:cs typeface="Calibri"/>
              </a:rPr>
              <a:t>luar</a:t>
            </a:r>
            <a:r>
              <a:rPr lang="en-ID" sz="2400" i="1" spc="-30" dirty="0">
                <a:solidFill>
                  <a:schemeClr val="tx1"/>
                </a:solidFill>
                <a:latin typeface="Calibri"/>
                <a:cs typeface="Calibri"/>
              </a:rPr>
              <a:t> </a:t>
            </a:r>
            <a:r>
              <a:rPr lang="en-ID" sz="2400" i="1" dirty="0" err="1">
                <a:solidFill>
                  <a:schemeClr val="tx1"/>
                </a:solidFill>
                <a:latin typeface="Calibri"/>
                <a:cs typeface="Calibri"/>
              </a:rPr>
              <a:t>atau</a:t>
            </a:r>
            <a:r>
              <a:rPr lang="en-ID" sz="2400" i="1" spc="-25" dirty="0">
                <a:solidFill>
                  <a:schemeClr val="tx1"/>
                </a:solidFill>
                <a:latin typeface="Calibri"/>
                <a:cs typeface="Calibri"/>
              </a:rPr>
              <a:t> </a:t>
            </a:r>
            <a:r>
              <a:rPr lang="en-ID" sz="2400" i="1" dirty="0" err="1">
                <a:solidFill>
                  <a:schemeClr val="tx1"/>
                </a:solidFill>
                <a:latin typeface="Calibri"/>
                <a:cs typeface="Calibri"/>
              </a:rPr>
              <a:t>cedera</a:t>
            </a:r>
            <a:r>
              <a:rPr lang="en-ID" sz="2400" i="1" spc="-45" dirty="0">
                <a:solidFill>
                  <a:schemeClr val="tx1"/>
                </a:solidFill>
                <a:latin typeface="Calibri"/>
                <a:cs typeface="Calibri"/>
              </a:rPr>
              <a:t> </a:t>
            </a:r>
            <a:r>
              <a:rPr lang="en-ID" sz="2400" i="1" spc="-10" dirty="0" err="1">
                <a:solidFill>
                  <a:schemeClr val="tx1"/>
                </a:solidFill>
                <a:latin typeface="Calibri"/>
                <a:cs typeface="Calibri"/>
              </a:rPr>
              <a:t>diklasifikasikan</a:t>
            </a:r>
            <a:r>
              <a:rPr lang="en-ID" sz="2400" i="1" spc="-40" dirty="0">
                <a:solidFill>
                  <a:schemeClr val="tx1"/>
                </a:solidFill>
                <a:latin typeface="Calibri"/>
                <a:cs typeface="Calibri"/>
              </a:rPr>
              <a:t> </a:t>
            </a:r>
            <a:r>
              <a:rPr lang="en-ID" sz="2400" i="1" dirty="0">
                <a:solidFill>
                  <a:schemeClr val="tx1"/>
                </a:solidFill>
                <a:latin typeface="Calibri"/>
                <a:cs typeface="Calibri"/>
              </a:rPr>
              <a:t>pada</a:t>
            </a:r>
            <a:r>
              <a:rPr lang="en-ID" sz="2400" i="1" spc="-45" dirty="0">
                <a:solidFill>
                  <a:schemeClr val="tx1"/>
                </a:solidFill>
                <a:latin typeface="Calibri"/>
                <a:cs typeface="Calibri"/>
              </a:rPr>
              <a:t> </a:t>
            </a:r>
            <a:r>
              <a:rPr lang="en-ID" sz="2400" i="1" dirty="0" err="1">
                <a:solidFill>
                  <a:schemeClr val="tx1"/>
                </a:solidFill>
                <a:latin typeface="Calibri"/>
                <a:cs typeface="Calibri"/>
              </a:rPr>
              <a:t>bab</a:t>
            </a:r>
            <a:r>
              <a:rPr lang="en-ID" sz="2400" i="1" spc="-30" dirty="0">
                <a:solidFill>
                  <a:schemeClr val="tx1"/>
                </a:solidFill>
                <a:latin typeface="Calibri"/>
                <a:cs typeface="Calibri"/>
              </a:rPr>
              <a:t> </a:t>
            </a:r>
            <a:r>
              <a:rPr lang="en-ID" sz="2400" i="1" dirty="0">
                <a:solidFill>
                  <a:schemeClr val="tx1"/>
                </a:solidFill>
                <a:latin typeface="Calibri"/>
                <a:cs typeface="Calibri"/>
              </a:rPr>
              <a:t>20</a:t>
            </a:r>
            <a:r>
              <a:rPr lang="en-ID" sz="2400" i="1" spc="-35" dirty="0">
                <a:solidFill>
                  <a:schemeClr val="tx1"/>
                </a:solidFill>
                <a:latin typeface="Calibri"/>
                <a:cs typeface="Calibri"/>
              </a:rPr>
              <a:t> </a:t>
            </a:r>
            <a:r>
              <a:rPr lang="en-ID" sz="2400" i="1" spc="-110" dirty="0">
                <a:solidFill>
                  <a:schemeClr val="tx1"/>
                </a:solidFill>
                <a:latin typeface="Wingdings"/>
                <a:cs typeface="Wingdings"/>
              </a:rPr>
              <a:t></a:t>
            </a:r>
            <a:r>
              <a:rPr lang="en-ID" sz="2400" spc="-80" dirty="0">
                <a:solidFill>
                  <a:schemeClr val="tx1"/>
                </a:solidFill>
                <a:latin typeface="Times New Roman"/>
                <a:cs typeface="Times New Roman"/>
              </a:rPr>
              <a:t> </a:t>
            </a:r>
            <a:r>
              <a:rPr lang="en-ID" sz="2400" i="1" dirty="0">
                <a:solidFill>
                  <a:schemeClr val="tx1"/>
                </a:solidFill>
                <a:latin typeface="Calibri"/>
                <a:cs typeface="Calibri"/>
              </a:rPr>
              <a:t>(Section</a:t>
            </a:r>
            <a:r>
              <a:rPr lang="en-ID" sz="2400" i="1" spc="-25" dirty="0">
                <a:solidFill>
                  <a:schemeClr val="tx1"/>
                </a:solidFill>
                <a:latin typeface="Calibri"/>
                <a:cs typeface="Calibri"/>
              </a:rPr>
              <a:t> </a:t>
            </a:r>
            <a:r>
              <a:rPr lang="en-ID" sz="2400" i="1" dirty="0">
                <a:solidFill>
                  <a:schemeClr val="tx1"/>
                </a:solidFill>
                <a:latin typeface="Calibri"/>
                <a:cs typeface="Calibri"/>
              </a:rPr>
              <a:t>II</a:t>
            </a:r>
            <a:r>
              <a:rPr lang="en-ID" sz="2400" i="1" spc="-25" dirty="0">
                <a:solidFill>
                  <a:schemeClr val="tx1"/>
                </a:solidFill>
                <a:latin typeface="Calibri"/>
                <a:cs typeface="Calibri"/>
              </a:rPr>
              <a:t> </a:t>
            </a:r>
            <a:r>
              <a:rPr lang="en-ID" sz="2400" i="1" dirty="0">
                <a:solidFill>
                  <a:schemeClr val="tx1"/>
                </a:solidFill>
                <a:latin typeface="Calibri"/>
                <a:cs typeface="Calibri"/>
              </a:rPr>
              <a:t>Volume</a:t>
            </a:r>
            <a:r>
              <a:rPr lang="en-ID" sz="2400" i="1" spc="-30" dirty="0">
                <a:solidFill>
                  <a:schemeClr val="tx1"/>
                </a:solidFill>
                <a:latin typeface="Calibri"/>
                <a:cs typeface="Calibri"/>
              </a:rPr>
              <a:t> </a:t>
            </a:r>
            <a:r>
              <a:rPr lang="en-ID" sz="2400" i="1" spc="-25" dirty="0">
                <a:solidFill>
                  <a:schemeClr val="tx1"/>
                </a:solidFill>
                <a:latin typeface="Calibri"/>
                <a:cs typeface="Calibri"/>
              </a:rPr>
              <a:t>3)</a:t>
            </a:r>
            <a:endParaRPr lang="en-ID" sz="2400" dirty="0">
              <a:solidFill>
                <a:schemeClr val="tx1"/>
              </a:solidFill>
              <a:latin typeface="Calibri"/>
              <a:cs typeface="Calibri"/>
            </a:endParaRPr>
          </a:p>
          <a:p>
            <a:pPr marL="527685" indent="-514984">
              <a:lnSpc>
                <a:spcPct val="100000"/>
              </a:lnSpc>
              <a:spcBef>
                <a:spcPts val="1225"/>
              </a:spcBef>
              <a:buAutoNum type="arabicPeriod" startAt="2"/>
              <a:tabLst>
                <a:tab pos="527685" algn="l"/>
              </a:tabLst>
            </a:pPr>
            <a:r>
              <a:rPr lang="en-ID" sz="2400" spc="-25" dirty="0" err="1">
                <a:solidFill>
                  <a:schemeClr val="tx1"/>
                </a:solidFill>
                <a:latin typeface="Calibri"/>
                <a:cs typeface="Calibri"/>
              </a:rPr>
              <a:t>Tentukan</a:t>
            </a:r>
            <a:r>
              <a:rPr lang="en-ID" sz="2400" spc="-35" dirty="0">
                <a:solidFill>
                  <a:schemeClr val="tx1"/>
                </a:solidFill>
                <a:latin typeface="Calibri"/>
                <a:cs typeface="Calibri"/>
              </a:rPr>
              <a:t> </a:t>
            </a:r>
            <a:r>
              <a:rPr lang="en-ID" sz="2400" dirty="0">
                <a:solidFill>
                  <a:schemeClr val="tx1"/>
                </a:solidFill>
                <a:latin typeface="Calibri"/>
                <a:cs typeface="Calibri"/>
              </a:rPr>
              <a:t>Lead</a:t>
            </a:r>
            <a:r>
              <a:rPr lang="en-ID" sz="2400" spc="-40" dirty="0">
                <a:solidFill>
                  <a:schemeClr val="tx1"/>
                </a:solidFill>
                <a:latin typeface="Calibri"/>
                <a:cs typeface="Calibri"/>
              </a:rPr>
              <a:t> </a:t>
            </a:r>
            <a:r>
              <a:rPr lang="en-ID" sz="2400" spc="-20" dirty="0">
                <a:solidFill>
                  <a:schemeClr val="tx1"/>
                </a:solidFill>
                <a:latin typeface="Calibri"/>
                <a:cs typeface="Calibri"/>
              </a:rPr>
              <a:t>Term.</a:t>
            </a:r>
            <a:endParaRPr lang="en-ID" sz="2400" dirty="0">
              <a:solidFill>
                <a:schemeClr val="tx1"/>
              </a:solidFill>
              <a:latin typeface="Calibri"/>
              <a:cs typeface="Calibri"/>
            </a:endParaRPr>
          </a:p>
          <a:p>
            <a:pPr marL="697865" lvl="1" indent="-227965">
              <a:lnSpc>
                <a:spcPct val="100000"/>
              </a:lnSpc>
              <a:spcBef>
                <a:spcPts val="735"/>
              </a:spcBef>
              <a:buFont typeface="Wingdings"/>
              <a:buChar char=""/>
              <a:tabLst>
                <a:tab pos="697865" algn="l"/>
              </a:tabLst>
            </a:pPr>
            <a:r>
              <a:rPr lang="en-ID" sz="2400" dirty="0" err="1">
                <a:solidFill>
                  <a:schemeClr val="tx1"/>
                </a:solidFill>
                <a:latin typeface="Calibri"/>
                <a:cs typeface="Calibri"/>
              </a:rPr>
              <a:t>Untuk</a:t>
            </a:r>
            <a:r>
              <a:rPr lang="en-ID" sz="2400" spc="-60" dirty="0">
                <a:solidFill>
                  <a:schemeClr val="tx1"/>
                </a:solidFill>
                <a:latin typeface="Calibri"/>
                <a:cs typeface="Calibri"/>
              </a:rPr>
              <a:t> </a:t>
            </a:r>
            <a:r>
              <a:rPr lang="en-ID" sz="2400" dirty="0" err="1">
                <a:solidFill>
                  <a:schemeClr val="tx1"/>
                </a:solidFill>
                <a:latin typeface="Calibri"/>
                <a:cs typeface="Calibri"/>
              </a:rPr>
              <a:t>penyakit</a:t>
            </a:r>
            <a:r>
              <a:rPr lang="en-ID" sz="2400" spc="-55" dirty="0">
                <a:solidFill>
                  <a:schemeClr val="tx1"/>
                </a:solidFill>
                <a:latin typeface="Calibri"/>
                <a:cs typeface="Calibri"/>
              </a:rPr>
              <a:t> </a:t>
            </a:r>
            <a:r>
              <a:rPr lang="en-ID" sz="2400" dirty="0">
                <a:solidFill>
                  <a:schemeClr val="tx1"/>
                </a:solidFill>
                <a:latin typeface="Calibri"/>
                <a:cs typeface="Calibri"/>
              </a:rPr>
              <a:t>dan</a:t>
            </a:r>
            <a:r>
              <a:rPr lang="en-ID" sz="2400" spc="-50" dirty="0">
                <a:solidFill>
                  <a:schemeClr val="tx1"/>
                </a:solidFill>
                <a:latin typeface="Calibri"/>
                <a:cs typeface="Calibri"/>
              </a:rPr>
              <a:t> </a:t>
            </a:r>
            <a:r>
              <a:rPr lang="en-ID" sz="2400" dirty="0" err="1">
                <a:solidFill>
                  <a:schemeClr val="tx1"/>
                </a:solidFill>
                <a:latin typeface="Calibri"/>
                <a:cs typeface="Calibri"/>
              </a:rPr>
              <a:t>cedera</a:t>
            </a:r>
            <a:r>
              <a:rPr lang="en-ID" sz="2400" spc="-55" dirty="0">
                <a:solidFill>
                  <a:schemeClr val="tx1"/>
                </a:solidFill>
                <a:latin typeface="Calibri"/>
                <a:cs typeface="Calibri"/>
              </a:rPr>
              <a:t> </a:t>
            </a:r>
            <a:r>
              <a:rPr lang="en-ID" sz="2400" dirty="0" err="1">
                <a:solidFill>
                  <a:schemeClr val="tx1"/>
                </a:solidFill>
                <a:latin typeface="Calibri"/>
                <a:cs typeface="Calibri"/>
              </a:rPr>
              <a:t>biasanya</a:t>
            </a:r>
            <a:r>
              <a:rPr lang="en-ID" sz="2400" spc="-50" dirty="0">
                <a:solidFill>
                  <a:schemeClr val="tx1"/>
                </a:solidFill>
                <a:latin typeface="Calibri"/>
                <a:cs typeface="Calibri"/>
              </a:rPr>
              <a:t> </a:t>
            </a:r>
            <a:r>
              <a:rPr lang="en-ID" sz="2400" dirty="0" err="1">
                <a:solidFill>
                  <a:schemeClr val="tx1"/>
                </a:solidFill>
                <a:latin typeface="Calibri"/>
                <a:cs typeface="Calibri"/>
              </a:rPr>
              <a:t>adalah</a:t>
            </a:r>
            <a:r>
              <a:rPr lang="en-ID" sz="2400" spc="-50" dirty="0">
                <a:solidFill>
                  <a:schemeClr val="tx1"/>
                </a:solidFill>
                <a:latin typeface="Calibri"/>
                <a:cs typeface="Calibri"/>
              </a:rPr>
              <a:t> </a:t>
            </a:r>
            <a:r>
              <a:rPr lang="en-ID" sz="2400" b="1" dirty="0">
                <a:solidFill>
                  <a:schemeClr val="tx1"/>
                </a:solidFill>
                <a:latin typeface="Calibri"/>
                <a:cs typeface="Calibri"/>
              </a:rPr>
              <a:t>kata</a:t>
            </a:r>
            <a:r>
              <a:rPr lang="en-ID" sz="2400" b="1" spc="-40" dirty="0">
                <a:solidFill>
                  <a:schemeClr val="tx1"/>
                </a:solidFill>
                <a:latin typeface="Calibri"/>
                <a:cs typeface="Calibri"/>
              </a:rPr>
              <a:t> </a:t>
            </a:r>
            <a:r>
              <a:rPr lang="en-ID" sz="2400" b="1" dirty="0" err="1">
                <a:solidFill>
                  <a:schemeClr val="tx1"/>
                </a:solidFill>
                <a:latin typeface="Calibri"/>
                <a:cs typeface="Calibri"/>
              </a:rPr>
              <a:t>benda</a:t>
            </a:r>
            <a:r>
              <a:rPr lang="en-ID" sz="2400" b="1" spc="-60" dirty="0">
                <a:solidFill>
                  <a:schemeClr val="tx1"/>
                </a:solidFill>
                <a:latin typeface="Calibri"/>
                <a:cs typeface="Calibri"/>
              </a:rPr>
              <a:t> </a:t>
            </a:r>
            <a:r>
              <a:rPr lang="en-ID" sz="2400" dirty="0" err="1">
                <a:solidFill>
                  <a:schemeClr val="tx1"/>
                </a:solidFill>
                <a:latin typeface="Calibri"/>
                <a:cs typeface="Calibri"/>
              </a:rPr>
              <a:t>untuk</a:t>
            </a:r>
            <a:r>
              <a:rPr lang="en-ID" sz="2400" spc="-55" dirty="0">
                <a:solidFill>
                  <a:schemeClr val="tx1"/>
                </a:solidFill>
                <a:latin typeface="Calibri"/>
                <a:cs typeface="Calibri"/>
              </a:rPr>
              <a:t> </a:t>
            </a:r>
            <a:r>
              <a:rPr lang="en-ID" sz="2400" dirty="0" err="1">
                <a:solidFill>
                  <a:schemeClr val="tx1"/>
                </a:solidFill>
                <a:latin typeface="Calibri"/>
                <a:cs typeface="Calibri"/>
              </a:rPr>
              <a:t>kondisi</a:t>
            </a:r>
            <a:r>
              <a:rPr lang="en-ID" sz="2400" spc="-50" dirty="0">
                <a:solidFill>
                  <a:schemeClr val="tx1"/>
                </a:solidFill>
                <a:latin typeface="Calibri"/>
                <a:cs typeface="Calibri"/>
              </a:rPr>
              <a:t> </a:t>
            </a:r>
            <a:r>
              <a:rPr lang="en-ID" sz="2400" spc="-10" dirty="0" err="1">
                <a:solidFill>
                  <a:schemeClr val="tx1"/>
                </a:solidFill>
                <a:latin typeface="Calibri"/>
                <a:cs typeface="Calibri"/>
              </a:rPr>
              <a:t>patologis</a:t>
            </a:r>
            <a:r>
              <a:rPr lang="en-ID" sz="2400" spc="-10" dirty="0">
                <a:solidFill>
                  <a:schemeClr val="tx1"/>
                </a:solidFill>
                <a:latin typeface="Calibri"/>
                <a:cs typeface="Calibri"/>
              </a:rPr>
              <a:t>.</a:t>
            </a:r>
            <a:endParaRPr lang="en-ID" sz="2400" dirty="0">
              <a:solidFill>
                <a:schemeClr val="tx1"/>
              </a:solidFill>
              <a:latin typeface="Calibri"/>
              <a:cs typeface="Calibri"/>
            </a:endParaRPr>
          </a:p>
          <a:p>
            <a:pPr marL="697865" lvl="1" indent="-227965">
              <a:lnSpc>
                <a:spcPct val="100000"/>
              </a:lnSpc>
              <a:spcBef>
                <a:spcPts val="745"/>
              </a:spcBef>
              <a:buFont typeface="Wingdings"/>
              <a:buChar char=""/>
              <a:tabLst>
                <a:tab pos="697865" algn="l"/>
              </a:tabLst>
            </a:pPr>
            <a:r>
              <a:rPr lang="en-ID" sz="2400" dirty="0" err="1">
                <a:solidFill>
                  <a:schemeClr val="tx1"/>
                </a:solidFill>
                <a:latin typeface="Calibri"/>
                <a:cs typeface="Calibri"/>
              </a:rPr>
              <a:t>Beberapa</a:t>
            </a:r>
            <a:r>
              <a:rPr lang="en-ID" sz="2400" spc="-65" dirty="0">
                <a:solidFill>
                  <a:schemeClr val="tx1"/>
                </a:solidFill>
                <a:latin typeface="Calibri"/>
                <a:cs typeface="Calibri"/>
              </a:rPr>
              <a:t> </a:t>
            </a:r>
            <a:r>
              <a:rPr lang="en-ID" sz="2400" dirty="0" err="1">
                <a:solidFill>
                  <a:schemeClr val="tx1"/>
                </a:solidFill>
                <a:latin typeface="Calibri"/>
                <a:cs typeface="Calibri"/>
              </a:rPr>
              <a:t>kondisi</a:t>
            </a:r>
            <a:r>
              <a:rPr lang="en-ID" sz="2400" spc="-55" dirty="0">
                <a:solidFill>
                  <a:schemeClr val="tx1"/>
                </a:solidFill>
                <a:latin typeface="Calibri"/>
                <a:cs typeface="Calibri"/>
              </a:rPr>
              <a:t> </a:t>
            </a:r>
            <a:r>
              <a:rPr lang="en-ID" sz="2400" dirty="0" err="1">
                <a:solidFill>
                  <a:schemeClr val="tx1"/>
                </a:solidFill>
                <a:latin typeface="Calibri"/>
                <a:cs typeface="Calibri"/>
              </a:rPr>
              <a:t>dijelaskan</a:t>
            </a:r>
            <a:r>
              <a:rPr lang="en-ID" sz="2400" spc="-45" dirty="0">
                <a:solidFill>
                  <a:schemeClr val="tx1"/>
                </a:solidFill>
                <a:latin typeface="Calibri"/>
                <a:cs typeface="Calibri"/>
              </a:rPr>
              <a:t> </a:t>
            </a:r>
            <a:r>
              <a:rPr lang="en-ID" sz="2400" dirty="0" err="1">
                <a:solidFill>
                  <a:schemeClr val="tx1"/>
                </a:solidFill>
                <a:latin typeface="Calibri"/>
                <a:cs typeface="Calibri"/>
              </a:rPr>
              <a:t>dalam</a:t>
            </a:r>
            <a:r>
              <a:rPr lang="en-ID" sz="2400" spc="-60" dirty="0">
                <a:solidFill>
                  <a:schemeClr val="tx1"/>
                </a:solidFill>
                <a:latin typeface="Calibri"/>
                <a:cs typeface="Calibri"/>
              </a:rPr>
              <a:t> </a:t>
            </a:r>
            <a:r>
              <a:rPr lang="en-ID" sz="2400" dirty="0">
                <a:solidFill>
                  <a:schemeClr val="tx1"/>
                </a:solidFill>
                <a:latin typeface="Calibri"/>
                <a:cs typeface="Calibri"/>
              </a:rPr>
              <a:t>kata</a:t>
            </a:r>
            <a:r>
              <a:rPr lang="en-ID" sz="2400" spc="-50" dirty="0">
                <a:solidFill>
                  <a:schemeClr val="tx1"/>
                </a:solidFill>
                <a:latin typeface="Calibri"/>
                <a:cs typeface="Calibri"/>
              </a:rPr>
              <a:t> </a:t>
            </a:r>
            <a:r>
              <a:rPr lang="en-ID" sz="2400" dirty="0" err="1">
                <a:solidFill>
                  <a:schemeClr val="tx1"/>
                </a:solidFill>
                <a:latin typeface="Calibri"/>
                <a:cs typeface="Calibri"/>
              </a:rPr>
              <a:t>sifat</a:t>
            </a:r>
            <a:r>
              <a:rPr lang="en-ID" sz="2400" spc="-40" dirty="0">
                <a:solidFill>
                  <a:schemeClr val="tx1"/>
                </a:solidFill>
                <a:latin typeface="Calibri"/>
                <a:cs typeface="Calibri"/>
              </a:rPr>
              <a:t> </a:t>
            </a:r>
            <a:r>
              <a:rPr lang="en-ID" sz="2400" dirty="0" err="1">
                <a:solidFill>
                  <a:schemeClr val="tx1"/>
                </a:solidFill>
                <a:latin typeface="Calibri"/>
                <a:cs typeface="Calibri"/>
              </a:rPr>
              <a:t>atau</a:t>
            </a:r>
            <a:r>
              <a:rPr lang="en-ID" sz="2400" spc="-40" dirty="0">
                <a:solidFill>
                  <a:schemeClr val="tx1"/>
                </a:solidFill>
                <a:latin typeface="Calibri"/>
                <a:cs typeface="Calibri"/>
              </a:rPr>
              <a:t> </a:t>
            </a:r>
            <a:r>
              <a:rPr lang="en-ID" sz="2400" dirty="0">
                <a:solidFill>
                  <a:schemeClr val="tx1"/>
                </a:solidFill>
                <a:latin typeface="Calibri"/>
                <a:cs typeface="Calibri"/>
              </a:rPr>
              <a:t>eponym</a:t>
            </a:r>
            <a:r>
              <a:rPr lang="en-ID" sz="2400" spc="-85" dirty="0">
                <a:solidFill>
                  <a:schemeClr val="tx1"/>
                </a:solidFill>
                <a:latin typeface="Calibri"/>
                <a:cs typeface="Calibri"/>
              </a:rPr>
              <a:t> </a:t>
            </a:r>
            <a:r>
              <a:rPr lang="en-ID" sz="2400" dirty="0" err="1">
                <a:solidFill>
                  <a:schemeClr val="tx1"/>
                </a:solidFill>
                <a:latin typeface="Calibri"/>
                <a:cs typeface="Calibri"/>
              </a:rPr>
              <a:t>dimasukkan</a:t>
            </a:r>
            <a:r>
              <a:rPr lang="en-ID" sz="2400" spc="-55" dirty="0">
                <a:solidFill>
                  <a:schemeClr val="tx1"/>
                </a:solidFill>
                <a:latin typeface="Calibri"/>
                <a:cs typeface="Calibri"/>
              </a:rPr>
              <a:t> </a:t>
            </a:r>
            <a:r>
              <a:rPr lang="en-ID" sz="2400" dirty="0" err="1">
                <a:solidFill>
                  <a:schemeClr val="tx1"/>
                </a:solidFill>
                <a:latin typeface="Calibri"/>
                <a:cs typeface="Calibri"/>
              </a:rPr>
              <a:t>dalam</a:t>
            </a:r>
            <a:r>
              <a:rPr lang="en-ID" sz="2400" spc="-50" dirty="0">
                <a:solidFill>
                  <a:schemeClr val="tx1"/>
                </a:solidFill>
                <a:latin typeface="Calibri"/>
                <a:cs typeface="Calibri"/>
              </a:rPr>
              <a:t> </a:t>
            </a:r>
            <a:r>
              <a:rPr lang="en-ID" sz="2400" spc="-10" dirty="0">
                <a:solidFill>
                  <a:schemeClr val="tx1"/>
                </a:solidFill>
                <a:latin typeface="Calibri"/>
                <a:cs typeface="Calibri"/>
              </a:rPr>
              <a:t>index</a:t>
            </a:r>
            <a:endParaRPr lang="en-ID" sz="2400" dirty="0">
              <a:solidFill>
                <a:schemeClr val="tx1"/>
              </a:solidFill>
              <a:latin typeface="Calibri"/>
              <a:cs typeface="Calibri"/>
            </a:endParaRPr>
          </a:p>
          <a:p>
            <a:pPr marL="698500">
              <a:lnSpc>
                <a:spcPct val="100000"/>
              </a:lnSpc>
              <a:spcBef>
                <a:spcPts val="240"/>
              </a:spcBef>
            </a:pPr>
            <a:r>
              <a:rPr lang="en-ID" sz="2400" dirty="0" err="1">
                <a:solidFill>
                  <a:schemeClr val="tx1"/>
                </a:solidFill>
                <a:latin typeface="Calibri"/>
                <a:cs typeface="Calibri"/>
              </a:rPr>
              <a:t>sebagai</a:t>
            </a:r>
            <a:r>
              <a:rPr lang="en-ID" sz="2400" spc="-35" dirty="0">
                <a:solidFill>
                  <a:schemeClr val="tx1"/>
                </a:solidFill>
                <a:latin typeface="Calibri"/>
                <a:cs typeface="Calibri"/>
              </a:rPr>
              <a:t> </a:t>
            </a:r>
            <a:r>
              <a:rPr lang="en-ID" sz="2400" dirty="0">
                <a:solidFill>
                  <a:schemeClr val="tx1"/>
                </a:solidFill>
                <a:latin typeface="Calibri"/>
                <a:cs typeface="Calibri"/>
              </a:rPr>
              <a:t>Lead</a:t>
            </a:r>
            <a:r>
              <a:rPr lang="en-ID" sz="2400" spc="-30" dirty="0">
                <a:solidFill>
                  <a:schemeClr val="tx1"/>
                </a:solidFill>
                <a:latin typeface="Calibri"/>
                <a:cs typeface="Calibri"/>
              </a:rPr>
              <a:t> </a:t>
            </a:r>
            <a:r>
              <a:rPr lang="en-ID" sz="2400" spc="-20" dirty="0">
                <a:solidFill>
                  <a:schemeClr val="tx1"/>
                </a:solidFill>
                <a:latin typeface="Calibri"/>
                <a:cs typeface="Calibri"/>
              </a:rPr>
              <a:t>Term.</a:t>
            </a:r>
            <a:endParaRPr lang="en-ID" sz="2400" dirty="0">
              <a:solidFill>
                <a:schemeClr val="tx1"/>
              </a:solidFill>
              <a:latin typeface="Calibri"/>
              <a:cs typeface="Calibri"/>
            </a:endParaRPr>
          </a:p>
          <a:p>
            <a:pPr marL="527685" indent="-514984">
              <a:lnSpc>
                <a:spcPct val="100000"/>
              </a:lnSpc>
              <a:spcBef>
                <a:spcPts val="1235"/>
              </a:spcBef>
              <a:buAutoNum type="arabicPeriod" startAt="3"/>
              <a:tabLst>
                <a:tab pos="527685" algn="l"/>
              </a:tabLst>
            </a:pPr>
            <a:r>
              <a:rPr lang="en-ID" sz="2400" dirty="0">
                <a:solidFill>
                  <a:schemeClr val="tx1"/>
                </a:solidFill>
                <a:latin typeface="Calibri"/>
                <a:cs typeface="Calibri"/>
              </a:rPr>
              <a:t>Baca</a:t>
            </a:r>
            <a:r>
              <a:rPr lang="en-ID" sz="2400" spc="-65" dirty="0">
                <a:solidFill>
                  <a:schemeClr val="tx1"/>
                </a:solidFill>
                <a:latin typeface="Calibri"/>
                <a:cs typeface="Calibri"/>
              </a:rPr>
              <a:t> </a:t>
            </a:r>
            <a:r>
              <a:rPr lang="en-ID" sz="2400" dirty="0">
                <a:solidFill>
                  <a:schemeClr val="tx1"/>
                </a:solidFill>
                <a:latin typeface="Calibri"/>
                <a:cs typeface="Calibri"/>
              </a:rPr>
              <a:t>dan</a:t>
            </a:r>
            <a:r>
              <a:rPr lang="en-ID" sz="2400" spc="-50" dirty="0">
                <a:solidFill>
                  <a:schemeClr val="tx1"/>
                </a:solidFill>
                <a:latin typeface="Calibri"/>
                <a:cs typeface="Calibri"/>
              </a:rPr>
              <a:t> </a:t>
            </a:r>
            <a:r>
              <a:rPr lang="en-ID" sz="2400" dirty="0" err="1">
                <a:solidFill>
                  <a:schemeClr val="tx1"/>
                </a:solidFill>
                <a:latin typeface="Calibri"/>
                <a:cs typeface="Calibri"/>
              </a:rPr>
              <a:t>ikuti</a:t>
            </a:r>
            <a:r>
              <a:rPr lang="en-ID" sz="2400" spc="-40" dirty="0">
                <a:solidFill>
                  <a:schemeClr val="tx1"/>
                </a:solidFill>
                <a:latin typeface="Calibri"/>
                <a:cs typeface="Calibri"/>
              </a:rPr>
              <a:t> </a:t>
            </a:r>
            <a:r>
              <a:rPr lang="en-ID" sz="2400" dirty="0" err="1">
                <a:solidFill>
                  <a:schemeClr val="tx1"/>
                </a:solidFill>
                <a:latin typeface="Calibri"/>
                <a:cs typeface="Calibri"/>
              </a:rPr>
              <a:t>semua</a:t>
            </a:r>
            <a:r>
              <a:rPr lang="en-ID" sz="2400" spc="-35" dirty="0">
                <a:solidFill>
                  <a:schemeClr val="tx1"/>
                </a:solidFill>
                <a:latin typeface="Calibri"/>
                <a:cs typeface="Calibri"/>
              </a:rPr>
              <a:t> </a:t>
            </a:r>
            <a:r>
              <a:rPr lang="en-ID" sz="2400" b="1" dirty="0" err="1">
                <a:solidFill>
                  <a:schemeClr val="tx1"/>
                </a:solidFill>
                <a:latin typeface="Calibri"/>
                <a:cs typeface="Calibri"/>
              </a:rPr>
              <a:t>catatan</a:t>
            </a:r>
            <a:r>
              <a:rPr lang="en-ID" sz="2400" b="1" spc="-30" dirty="0">
                <a:solidFill>
                  <a:schemeClr val="tx1"/>
                </a:solidFill>
                <a:latin typeface="Calibri"/>
                <a:cs typeface="Calibri"/>
              </a:rPr>
              <a:t> </a:t>
            </a:r>
            <a:r>
              <a:rPr lang="en-ID" sz="2400" dirty="0" err="1">
                <a:solidFill>
                  <a:schemeClr val="tx1"/>
                </a:solidFill>
                <a:latin typeface="Calibri"/>
                <a:cs typeface="Calibri"/>
              </a:rPr>
              <a:t>atau</a:t>
            </a:r>
            <a:r>
              <a:rPr lang="en-ID" sz="2400" spc="-35" dirty="0">
                <a:solidFill>
                  <a:schemeClr val="tx1"/>
                </a:solidFill>
                <a:latin typeface="Calibri"/>
                <a:cs typeface="Calibri"/>
              </a:rPr>
              <a:t> </a:t>
            </a:r>
            <a:r>
              <a:rPr lang="en-ID" sz="2400" b="1" dirty="0" err="1">
                <a:solidFill>
                  <a:schemeClr val="tx1"/>
                </a:solidFill>
                <a:latin typeface="Calibri"/>
                <a:cs typeface="Calibri"/>
              </a:rPr>
              <a:t>petunjuk</a:t>
            </a:r>
            <a:r>
              <a:rPr lang="en-ID" sz="2400" b="1" spc="-70" dirty="0">
                <a:solidFill>
                  <a:schemeClr val="tx1"/>
                </a:solidFill>
                <a:latin typeface="Calibri"/>
                <a:cs typeface="Calibri"/>
              </a:rPr>
              <a:t> </a:t>
            </a:r>
            <a:r>
              <a:rPr lang="en-ID" sz="2400" dirty="0" err="1">
                <a:solidFill>
                  <a:schemeClr val="tx1"/>
                </a:solidFill>
                <a:latin typeface="Calibri"/>
                <a:cs typeface="Calibri"/>
              </a:rPr>
              <a:t>dibawah</a:t>
            </a:r>
            <a:r>
              <a:rPr lang="en-ID" sz="2400" spc="-45" dirty="0">
                <a:solidFill>
                  <a:schemeClr val="tx1"/>
                </a:solidFill>
                <a:latin typeface="Calibri"/>
                <a:cs typeface="Calibri"/>
              </a:rPr>
              <a:t> </a:t>
            </a:r>
            <a:r>
              <a:rPr lang="en-ID" sz="2400" dirty="0">
                <a:solidFill>
                  <a:schemeClr val="tx1"/>
                </a:solidFill>
                <a:latin typeface="Calibri"/>
                <a:cs typeface="Calibri"/>
              </a:rPr>
              <a:t>kata</a:t>
            </a:r>
            <a:r>
              <a:rPr lang="en-ID" sz="2400" spc="-35" dirty="0">
                <a:solidFill>
                  <a:schemeClr val="tx1"/>
                </a:solidFill>
                <a:latin typeface="Calibri"/>
                <a:cs typeface="Calibri"/>
              </a:rPr>
              <a:t> </a:t>
            </a:r>
            <a:r>
              <a:rPr lang="en-ID" sz="2400" spc="-10" dirty="0" err="1">
                <a:solidFill>
                  <a:schemeClr val="tx1"/>
                </a:solidFill>
                <a:latin typeface="Calibri"/>
                <a:cs typeface="Calibri"/>
              </a:rPr>
              <a:t>kunci</a:t>
            </a:r>
            <a:r>
              <a:rPr lang="en-ID" sz="2400" spc="-10" dirty="0">
                <a:solidFill>
                  <a:schemeClr val="tx1"/>
                </a:solidFill>
                <a:latin typeface="Calibri"/>
                <a:cs typeface="Calibri"/>
              </a:rPr>
              <a:t>.</a:t>
            </a:r>
          </a:p>
          <a:p>
            <a:pPr marL="0" indent="0">
              <a:buNone/>
            </a:pPr>
            <a:endParaRPr lang="en-ID" sz="2400" dirty="0">
              <a:solidFill>
                <a:schemeClr val="tx1"/>
              </a:solidFill>
            </a:endParaRPr>
          </a:p>
        </p:txBody>
      </p:sp>
      <p:sp>
        <p:nvSpPr>
          <p:cNvPr id="5" name="Slide Number Placeholder 4">
            <a:extLst>
              <a:ext uri="{FF2B5EF4-FFF2-40B4-BE49-F238E27FC236}">
                <a16:creationId xmlns:a16="http://schemas.microsoft.com/office/drawing/2014/main" id="{89F2F8F5-C1D1-797C-72BD-910AFEC4AC54}"/>
              </a:ext>
            </a:extLst>
          </p:cNvPr>
          <p:cNvSpPr>
            <a:spLocks noGrp="1"/>
          </p:cNvSpPr>
          <p:nvPr>
            <p:ph type="sldNum" sz="quarter" idx="11"/>
          </p:nvPr>
        </p:nvSpPr>
        <p:spPr/>
        <p:txBody>
          <a:bodyPr/>
          <a:lstStyle/>
          <a:p>
            <a:fld id="{B6F15528-21DE-4FAA-801E-634DDDAF4B2B}" type="slidenum">
              <a:rPr lang="en-ID" smtClean="0"/>
              <a:t>22</a:t>
            </a:fld>
            <a:endParaRPr lang="en-ID"/>
          </a:p>
        </p:txBody>
      </p:sp>
    </p:spTree>
    <p:extLst>
      <p:ext uri="{BB962C8B-B14F-4D97-AF65-F5344CB8AC3E}">
        <p14:creationId xmlns:p14="http://schemas.microsoft.com/office/powerpoint/2010/main" val="2626634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AA19-8676-500D-4B35-00EBC0B534EA}"/>
              </a:ext>
            </a:extLst>
          </p:cNvPr>
          <p:cNvSpPr>
            <a:spLocks noGrp="1"/>
          </p:cNvSpPr>
          <p:nvPr>
            <p:ph type="title"/>
          </p:nvPr>
        </p:nvSpPr>
        <p:spPr>
          <a:xfrm>
            <a:off x="437745" y="1408176"/>
            <a:ext cx="3887367" cy="4014216"/>
          </a:xfrm>
        </p:spPr>
        <p:txBody>
          <a:bodyPr/>
          <a:lstStyle/>
          <a:p>
            <a:r>
              <a:rPr lang="en-ID" sz="4400" b="1" dirty="0">
                <a:latin typeface="Calibri" panose="020F0502020204030204" pitchFamily="34" charset="0"/>
                <a:ea typeface="Calibri" panose="020F0502020204030204" pitchFamily="34" charset="0"/>
                <a:cs typeface="Calibri" panose="020F0502020204030204" pitchFamily="34" charset="0"/>
              </a:rPr>
              <a:t>Langkah</a:t>
            </a:r>
            <a:r>
              <a:rPr lang="en-ID" sz="4400" b="1" spc="-120" dirty="0">
                <a:latin typeface="Calibri" panose="020F0502020204030204" pitchFamily="34" charset="0"/>
                <a:ea typeface="Calibri" panose="020F0502020204030204" pitchFamily="34" charset="0"/>
                <a:cs typeface="Calibri" panose="020F0502020204030204" pitchFamily="34" charset="0"/>
              </a:rPr>
              <a:t> </a:t>
            </a:r>
            <a:r>
              <a:rPr lang="en-ID" sz="4400" b="1" dirty="0">
                <a:latin typeface="Calibri" panose="020F0502020204030204" pitchFamily="34" charset="0"/>
                <a:ea typeface="Calibri" panose="020F0502020204030204" pitchFamily="34" charset="0"/>
                <a:cs typeface="Calibri" panose="020F0502020204030204" pitchFamily="34" charset="0"/>
              </a:rPr>
              <a:t>–</a:t>
            </a:r>
            <a:r>
              <a:rPr lang="en-ID" sz="4400" b="1" spc="-150" dirty="0">
                <a:latin typeface="Calibri" panose="020F0502020204030204" pitchFamily="34" charset="0"/>
                <a:ea typeface="Calibri" panose="020F0502020204030204" pitchFamily="34" charset="0"/>
                <a:cs typeface="Calibri" panose="020F0502020204030204" pitchFamily="34" charset="0"/>
              </a:rPr>
              <a:t> </a:t>
            </a:r>
            <a:r>
              <a:rPr lang="en-ID" sz="4400" b="1" dirty="0">
                <a:latin typeface="Calibri" panose="020F0502020204030204" pitchFamily="34" charset="0"/>
                <a:ea typeface="Calibri" panose="020F0502020204030204" pitchFamily="34" charset="0"/>
                <a:cs typeface="Calibri" panose="020F0502020204030204" pitchFamily="34" charset="0"/>
              </a:rPr>
              <a:t>Langkah</a:t>
            </a:r>
            <a:r>
              <a:rPr lang="en-ID" sz="4400" b="1" spc="-114" dirty="0">
                <a:latin typeface="Calibri" panose="020F0502020204030204" pitchFamily="34" charset="0"/>
                <a:ea typeface="Calibri" panose="020F0502020204030204" pitchFamily="34" charset="0"/>
                <a:cs typeface="Calibri" panose="020F0502020204030204" pitchFamily="34" charset="0"/>
              </a:rPr>
              <a:t> </a:t>
            </a:r>
            <a:r>
              <a:rPr lang="en-ID" sz="4400" b="1" spc="-10" dirty="0" err="1">
                <a:latin typeface="Calibri" panose="020F0502020204030204" pitchFamily="34" charset="0"/>
                <a:ea typeface="Calibri" panose="020F0502020204030204" pitchFamily="34" charset="0"/>
                <a:cs typeface="Calibri" panose="020F0502020204030204" pitchFamily="34" charset="0"/>
              </a:rPr>
              <a:t>Koding</a:t>
            </a:r>
            <a:r>
              <a:rPr lang="en-ID" sz="4400" b="1" spc="-10" dirty="0">
                <a:latin typeface="Calibri" panose="020F0502020204030204" pitchFamily="34" charset="0"/>
                <a:ea typeface="Calibri" panose="020F0502020204030204" pitchFamily="34" charset="0"/>
                <a:cs typeface="Calibri" panose="020F0502020204030204" pitchFamily="34" charset="0"/>
              </a:rPr>
              <a:t> </a:t>
            </a:r>
            <a:r>
              <a:rPr lang="en-ID" sz="4400" b="1" spc="-10" dirty="0" err="1">
                <a:latin typeface="Calibri" panose="020F0502020204030204" pitchFamily="34" charset="0"/>
                <a:ea typeface="Calibri" panose="020F0502020204030204" pitchFamily="34" charset="0"/>
                <a:cs typeface="Calibri" panose="020F0502020204030204" pitchFamily="34" charset="0"/>
              </a:rPr>
              <a:t>Menggunakan</a:t>
            </a:r>
            <a:r>
              <a:rPr lang="en-ID" sz="4400" b="1" spc="-95" dirty="0">
                <a:latin typeface="Calibri" panose="020F0502020204030204" pitchFamily="34" charset="0"/>
                <a:ea typeface="Calibri" panose="020F0502020204030204" pitchFamily="34" charset="0"/>
                <a:cs typeface="Calibri" panose="020F0502020204030204" pitchFamily="34" charset="0"/>
              </a:rPr>
              <a:t> </a:t>
            </a:r>
            <a:r>
              <a:rPr lang="en-ID" sz="4400" b="1" dirty="0">
                <a:latin typeface="Calibri" panose="020F0502020204030204" pitchFamily="34" charset="0"/>
                <a:ea typeface="Calibri" panose="020F0502020204030204" pitchFamily="34" charset="0"/>
                <a:cs typeface="Calibri" panose="020F0502020204030204" pitchFamily="34" charset="0"/>
              </a:rPr>
              <a:t>ICD</a:t>
            </a:r>
            <a:r>
              <a:rPr lang="en-ID" sz="4400" b="1" spc="-110" dirty="0">
                <a:latin typeface="Calibri" panose="020F0502020204030204" pitchFamily="34" charset="0"/>
                <a:ea typeface="Calibri" panose="020F0502020204030204" pitchFamily="34" charset="0"/>
                <a:cs typeface="Calibri" panose="020F0502020204030204" pitchFamily="34" charset="0"/>
              </a:rPr>
              <a:t> </a:t>
            </a:r>
            <a:r>
              <a:rPr lang="en-ID" sz="4400" b="1" spc="-25" dirty="0">
                <a:latin typeface="Calibri" panose="020F0502020204030204" pitchFamily="34" charset="0"/>
                <a:ea typeface="Calibri" panose="020F0502020204030204" pitchFamily="34" charset="0"/>
                <a:cs typeface="Calibri" panose="020F0502020204030204" pitchFamily="34" charset="0"/>
              </a:rPr>
              <a:t>10c</a:t>
            </a:r>
            <a:endParaRPr lang="en-ID" b="1"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E6CA16EA-DBB1-A089-4123-2A8B9CEB60FA}"/>
              </a:ext>
            </a:extLst>
          </p:cNvPr>
          <p:cNvSpPr>
            <a:spLocks noGrp="1"/>
          </p:cNvSpPr>
          <p:nvPr>
            <p:ph type="sldNum" sz="quarter" idx="11"/>
          </p:nvPr>
        </p:nvSpPr>
        <p:spPr/>
        <p:txBody>
          <a:bodyPr/>
          <a:lstStyle/>
          <a:p>
            <a:fld id="{294A09A9-5501-47C1-A89A-A340965A2BE2}" type="slidenum">
              <a:rPr lang="en-US" smtClean="0"/>
              <a:pPr/>
              <a:t>23</a:t>
            </a:fld>
            <a:endParaRPr lang="en-US" dirty="0"/>
          </a:p>
        </p:txBody>
      </p:sp>
      <p:sp>
        <p:nvSpPr>
          <p:cNvPr id="8" name="Content Placeholder 7">
            <a:extLst>
              <a:ext uri="{FF2B5EF4-FFF2-40B4-BE49-F238E27FC236}">
                <a16:creationId xmlns:a16="http://schemas.microsoft.com/office/drawing/2014/main" id="{9F11FE9B-B8DC-FC9C-44D4-396103C14B65}"/>
              </a:ext>
            </a:extLst>
          </p:cNvPr>
          <p:cNvSpPr>
            <a:spLocks noGrp="1"/>
          </p:cNvSpPr>
          <p:nvPr>
            <p:ph sz="quarter" idx="12"/>
          </p:nvPr>
        </p:nvSpPr>
        <p:spPr>
          <a:xfrm>
            <a:off x="5367129" y="482047"/>
            <a:ext cx="6261653" cy="5893905"/>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lnSpcReduction="10000"/>
          </a:bodyPr>
          <a:lstStyle/>
          <a:p>
            <a:pPr marL="527685" indent="-514984">
              <a:lnSpc>
                <a:spcPct val="100000"/>
              </a:lnSpc>
              <a:spcBef>
                <a:spcPts val="365"/>
              </a:spcBef>
              <a:buFont typeface="+mj-lt"/>
              <a:buAutoNum type="arabicPeriod" startAt="4"/>
              <a:tabLst>
                <a:tab pos="527685" algn="l"/>
              </a:tabLst>
            </a:pPr>
            <a:r>
              <a:rPr lang="en-ID" sz="2000" dirty="0">
                <a:solidFill>
                  <a:schemeClr val="tx1"/>
                </a:solidFill>
                <a:latin typeface="Calibri"/>
                <a:cs typeface="Calibri"/>
              </a:rPr>
              <a:t>Baca</a:t>
            </a:r>
            <a:r>
              <a:rPr lang="en-ID" sz="2000" spc="-35" dirty="0">
                <a:solidFill>
                  <a:schemeClr val="tx1"/>
                </a:solidFill>
                <a:latin typeface="Calibri"/>
                <a:cs typeface="Calibri"/>
              </a:rPr>
              <a:t> </a:t>
            </a:r>
            <a:r>
              <a:rPr lang="en-ID" sz="2000" dirty="0" err="1">
                <a:solidFill>
                  <a:schemeClr val="tx1"/>
                </a:solidFill>
                <a:latin typeface="Calibri"/>
                <a:cs typeface="Calibri"/>
              </a:rPr>
              <a:t>setiap</a:t>
            </a:r>
            <a:r>
              <a:rPr lang="en-ID" sz="2000" spc="5" dirty="0">
                <a:solidFill>
                  <a:schemeClr val="tx1"/>
                </a:solidFill>
                <a:latin typeface="Calibri"/>
                <a:cs typeface="Calibri"/>
              </a:rPr>
              <a:t> </a:t>
            </a:r>
            <a:r>
              <a:rPr lang="en-ID" sz="2000" b="1" spc="-10" dirty="0" err="1">
                <a:solidFill>
                  <a:schemeClr val="tx1"/>
                </a:solidFill>
                <a:latin typeface="Calibri"/>
                <a:cs typeface="Calibri"/>
              </a:rPr>
              <a:t>catatan</a:t>
            </a:r>
            <a:endParaRPr lang="en-ID" sz="2000" dirty="0">
              <a:solidFill>
                <a:schemeClr val="tx1"/>
              </a:solidFill>
              <a:latin typeface="Calibri"/>
              <a:cs typeface="Calibri"/>
            </a:endParaRPr>
          </a:p>
          <a:p>
            <a:pPr marL="812800" lvl="1" indent="-342900">
              <a:lnSpc>
                <a:spcPct val="100000"/>
              </a:lnSpc>
              <a:spcBef>
                <a:spcPts val="265"/>
              </a:spcBef>
              <a:buFont typeface="Wingdings" panose="05000000000000000000" pitchFamily="2" charset="2"/>
              <a:buChar char="Ø"/>
              <a:tabLst>
                <a:tab pos="697865" algn="l"/>
              </a:tabLst>
            </a:pPr>
            <a:r>
              <a:rPr lang="en-ID" sz="2000" b="1" dirty="0">
                <a:solidFill>
                  <a:schemeClr val="tx1"/>
                </a:solidFill>
                <a:latin typeface="Calibri"/>
                <a:cs typeface="Calibri"/>
              </a:rPr>
              <a:t>Dalam</a:t>
            </a:r>
            <a:r>
              <a:rPr lang="en-ID" sz="2000" b="1" spc="-40" dirty="0">
                <a:solidFill>
                  <a:schemeClr val="tx1"/>
                </a:solidFill>
                <a:latin typeface="Calibri"/>
                <a:cs typeface="Calibri"/>
              </a:rPr>
              <a:t> </a:t>
            </a:r>
            <a:r>
              <a:rPr lang="en-ID" sz="2000" b="1" dirty="0" err="1">
                <a:solidFill>
                  <a:schemeClr val="tx1"/>
                </a:solidFill>
                <a:latin typeface="Calibri"/>
                <a:cs typeface="Calibri"/>
              </a:rPr>
              <a:t>tanda</a:t>
            </a:r>
            <a:r>
              <a:rPr lang="en-ID" sz="2000" b="1" spc="-45" dirty="0">
                <a:solidFill>
                  <a:schemeClr val="tx1"/>
                </a:solidFill>
                <a:latin typeface="Calibri"/>
                <a:cs typeface="Calibri"/>
              </a:rPr>
              <a:t> </a:t>
            </a:r>
            <a:r>
              <a:rPr lang="en-ID" sz="2000" b="1" dirty="0" err="1">
                <a:solidFill>
                  <a:schemeClr val="tx1"/>
                </a:solidFill>
                <a:latin typeface="Calibri"/>
                <a:cs typeface="Calibri"/>
              </a:rPr>
              <a:t>kurung</a:t>
            </a:r>
            <a:r>
              <a:rPr lang="en-ID" sz="2000" b="1" spc="-40" dirty="0">
                <a:solidFill>
                  <a:schemeClr val="tx1"/>
                </a:solidFill>
                <a:latin typeface="Calibri"/>
                <a:cs typeface="Calibri"/>
              </a:rPr>
              <a:t> </a:t>
            </a:r>
            <a:r>
              <a:rPr lang="en-ID" sz="2000" b="1" dirty="0" err="1">
                <a:solidFill>
                  <a:schemeClr val="tx1"/>
                </a:solidFill>
                <a:latin typeface="Calibri"/>
                <a:cs typeface="Calibri"/>
              </a:rPr>
              <a:t>setelah</a:t>
            </a:r>
            <a:r>
              <a:rPr lang="en-ID" sz="2000" b="1" spc="-35" dirty="0">
                <a:solidFill>
                  <a:schemeClr val="tx1"/>
                </a:solidFill>
                <a:latin typeface="Calibri"/>
                <a:cs typeface="Calibri"/>
              </a:rPr>
              <a:t> </a:t>
            </a:r>
            <a:r>
              <a:rPr lang="en-ID" sz="2000" b="1" dirty="0">
                <a:solidFill>
                  <a:schemeClr val="tx1"/>
                </a:solidFill>
                <a:latin typeface="Calibri"/>
                <a:cs typeface="Calibri"/>
              </a:rPr>
              <a:t>kata</a:t>
            </a:r>
            <a:r>
              <a:rPr lang="en-ID" sz="2000" b="1" spc="-40" dirty="0">
                <a:solidFill>
                  <a:schemeClr val="tx1"/>
                </a:solidFill>
                <a:latin typeface="Calibri"/>
                <a:cs typeface="Calibri"/>
              </a:rPr>
              <a:t> </a:t>
            </a:r>
            <a:r>
              <a:rPr lang="en-ID" sz="2000" b="1" dirty="0" err="1">
                <a:solidFill>
                  <a:schemeClr val="tx1"/>
                </a:solidFill>
                <a:latin typeface="Calibri"/>
                <a:cs typeface="Calibri"/>
              </a:rPr>
              <a:t>kunci</a:t>
            </a:r>
            <a:r>
              <a:rPr lang="en-ID" sz="2000" b="1" spc="-50" dirty="0">
                <a:solidFill>
                  <a:schemeClr val="tx1"/>
                </a:solidFill>
                <a:latin typeface="Calibri"/>
                <a:cs typeface="Calibri"/>
              </a:rPr>
              <a:t> </a:t>
            </a:r>
            <a:r>
              <a:rPr lang="en-ID" sz="2000" dirty="0">
                <a:solidFill>
                  <a:schemeClr val="tx1"/>
                </a:solidFill>
                <a:latin typeface="Calibri"/>
                <a:cs typeface="Calibri"/>
              </a:rPr>
              <a:t>(</a:t>
            </a:r>
            <a:r>
              <a:rPr lang="en-ID" sz="2000" dirty="0" err="1">
                <a:solidFill>
                  <a:schemeClr val="tx1"/>
                </a:solidFill>
                <a:latin typeface="Calibri"/>
                <a:cs typeface="Calibri"/>
              </a:rPr>
              <a:t>penjelasan</a:t>
            </a:r>
            <a:r>
              <a:rPr lang="en-ID" sz="2000" spc="-25" dirty="0">
                <a:solidFill>
                  <a:schemeClr val="tx1"/>
                </a:solidFill>
                <a:latin typeface="Calibri"/>
                <a:cs typeface="Calibri"/>
              </a:rPr>
              <a:t> </a:t>
            </a:r>
            <a:r>
              <a:rPr lang="en-ID" sz="2000" dirty="0" err="1">
                <a:solidFill>
                  <a:schemeClr val="tx1"/>
                </a:solidFill>
                <a:latin typeface="Calibri"/>
                <a:cs typeface="Calibri"/>
              </a:rPr>
              <a:t>ini</a:t>
            </a:r>
            <a:r>
              <a:rPr lang="en-ID" sz="2000" spc="-35" dirty="0">
                <a:solidFill>
                  <a:schemeClr val="tx1"/>
                </a:solidFill>
                <a:latin typeface="Calibri"/>
                <a:cs typeface="Calibri"/>
              </a:rPr>
              <a:t> </a:t>
            </a:r>
            <a:r>
              <a:rPr lang="en-ID" sz="2000" dirty="0" err="1">
                <a:solidFill>
                  <a:schemeClr val="tx1"/>
                </a:solidFill>
                <a:latin typeface="Calibri"/>
                <a:cs typeface="Calibri"/>
              </a:rPr>
              <a:t>tidak</a:t>
            </a:r>
            <a:r>
              <a:rPr lang="en-ID" sz="2000" spc="-35" dirty="0">
                <a:solidFill>
                  <a:schemeClr val="tx1"/>
                </a:solidFill>
                <a:latin typeface="Calibri"/>
                <a:cs typeface="Calibri"/>
              </a:rPr>
              <a:t> </a:t>
            </a:r>
            <a:r>
              <a:rPr lang="en-ID" sz="2000" dirty="0" err="1">
                <a:solidFill>
                  <a:schemeClr val="tx1"/>
                </a:solidFill>
                <a:latin typeface="Calibri"/>
                <a:cs typeface="Calibri"/>
              </a:rPr>
              <a:t>mempengaruhi</a:t>
            </a:r>
            <a:r>
              <a:rPr lang="en-ID" sz="2000" spc="-40" dirty="0">
                <a:solidFill>
                  <a:schemeClr val="tx1"/>
                </a:solidFill>
                <a:latin typeface="Calibri"/>
                <a:cs typeface="Calibri"/>
              </a:rPr>
              <a:t> </a:t>
            </a:r>
            <a:r>
              <a:rPr lang="en-ID" sz="2000" spc="-10" dirty="0" err="1">
                <a:solidFill>
                  <a:schemeClr val="tx1"/>
                </a:solidFill>
                <a:latin typeface="Calibri"/>
                <a:cs typeface="Calibri"/>
              </a:rPr>
              <a:t>kode</a:t>
            </a:r>
            <a:r>
              <a:rPr lang="en-ID" sz="2000" spc="-10" dirty="0">
                <a:solidFill>
                  <a:schemeClr val="tx1"/>
                </a:solidFill>
                <a:latin typeface="Calibri"/>
                <a:cs typeface="Calibri"/>
              </a:rPr>
              <a:t>)</a:t>
            </a:r>
            <a:endParaRPr lang="en-ID" sz="2000" dirty="0">
              <a:solidFill>
                <a:schemeClr val="tx1"/>
              </a:solidFill>
              <a:latin typeface="Calibri"/>
              <a:cs typeface="Calibri"/>
            </a:endParaRPr>
          </a:p>
          <a:p>
            <a:pPr marL="812165" marR="5080" lvl="1" indent="-342900">
              <a:lnSpc>
                <a:spcPts val="2160"/>
              </a:lnSpc>
              <a:spcBef>
                <a:spcPts val="525"/>
              </a:spcBef>
              <a:buFont typeface="Wingdings" panose="05000000000000000000" pitchFamily="2" charset="2"/>
              <a:buChar char="Ø"/>
              <a:tabLst>
                <a:tab pos="697865" algn="l"/>
              </a:tabLst>
            </a:pPr>
            <a:r>
              <a:rPr lang="en-ID" sz="2000" dirty="0">
                <a:solidFill>
                  <a:schemeClr val="tx1"/>
                </a:solidFill>
                <a:latin typeface="Calibri"/>
                <a:cs typeface="Calibri"/>
              </a:rPr>
              <a:t>Dan</a:t>
            </a:r>
            <a:r>
              <a:rPr lang="en-ID" sz="2000" spc="-45" dirty="0">
                <a:solidFill>
                  <a:schemeClr val="tx1"/>
                </a:solidFill>
                <a:latin typeface="Calibri"/>
                <a:cs typeface="Calibri"/>
              </a:rPr>
              <a:t> </a:t>
            </a:r>
            <a:r>
              <a:rPr lang="en-ID" sz="2000" b="1" dirty="0" err="1">
                <a:solidFill>
                  <a:schemeClr val="tx1"/>
                </a:solidFill>
                <a:latin typeface="Calibri"/>
                <a:cs typeface="Calibri"/>
              </a:rPr>
              <a:t>penjelasan</a:t>
            </a:r>
            <a:r>
              <a:rPr lang="en-ID" sz="2000" b="1" spc="-45" dirty="0">
                <a:solidFill>
                  <a:schemeClr val="tx1"/>
                </a:solidFill>
                <a:latin typeface="Calibri"/>
                <a:cs typeface="Calibri"/>
              </a:rPr>
              <a:t> </a:t>
            </a:r>
            <a:r>
              <a:rPr lang="en-ID" sz="2000" b="1" dirty="0" err="1">
                <a:solidFill>
                  <a:schemeClr val="tx1"/>
                </a:solidFill>
                <a:latin typeface="Calibri"/>
                <a:cs typeface="Calibri"/>
              </a:rPr>
              <a:t>indentasi</a:t>
            </a:r>
            <a:r>
              <a:rPr lang="en-ID" sz="2000" b="1" spc="-55" dirty="0">
                <a:solidFill>
                  <a:schemeClr val="tx1"/>
                </a:solidFill>
                <a:latin typeface="Calibri"/>
                <a:cs typeface="Calibri"/>
              </a:rPr>
              <a:t> </a:t>
            </a:r>
            <a:r>
              <a:rPr lang="en-ID" sz="2000" b="1" dirty="0" err="1">
                <a:solidFill>
                  <a:schemeClr val="tx1"/>
                </a:solidFill>
                <a:latin typeface="Calibri"/>
                <a:cs typeface="Calibri"/>
              </a:rPr>
              <a:t>dibawah</a:t>
            </a:r>
            <a:r>
              <a:rPr lang="en-ID" sz="2000" b="1" spc="-50" dirty="0">
                <a:solidFill>
                  <a:schemeClr val="tx1"/>
                </a:solidFill>
                <a:latin typeface="Calibri"/>
                <a:cs typeface="Calibri"/>
              </a:rPr>
              <a:t> </a:t>
            </a:r>
            <a:r>
              <a:rPr lang="en-ID" sz="2000" b="1" dirty="0">
                <a:solidFill>
                  <a:schemeClr val="tx1"/>
                </a:solidFill>
                <a:latin typeface="Calibri"/>
                <a:cs typeface="Calibri"/>
              </a:rPr>
              <a:t>lead</a:t>
            </a:r>
            <a:r>
              <a:rPr lang="en-ID" sz="2000" b="1" spc="-25" dirty="0">
                <a:solidFill>
                  <a:schemeClr val="tx1"/>
                </a:solidFill>
                <a:latin typeface="Calibri"/>
                <a:cs typeface="Calibri"/>
              </a:rPr>
              <a:t> </a:t>
            </a:r>
            <a:r>
              <a:rPr lang="en-ID" sz="2000" b="1" dirty="0">
                <a:solidFill>
                  <a:schemeClr val="tx1"/>
                </a:solidFill>
                <a:latin typeface="Calibri"/>
                <a:cs typeface="Calibri"/>
              </a:rPr>
              <a:t>term</a:t>
            </a:r>
            <a:r>
              <a:rPr lang="en-ID" sz="2000" b="1" spc="-55" dirty="0">
                <a:solidFill>
                  <a:schemeClr val="tx1"/>
                </a:solidFill>
                <a:latin typeface="Calibri"/>
                <a:cs typeface="Calibri"/>
              </a:rPr>
              <a:t> </a:t>
            </a:r>
            <a:r>
              <a:rPr lang="en-ID" sz="2000" dirty="0">
                <a:solidFill>
                  <a:schemeClr val="tx1"/>
                </a:solidFill>
                <a:latin typeface="Calibri"/>
                <a:cs typeface="Calibri"/>
              </a:rPr>
              <a:t>(</a:t>
            </a:r>
            <a:r>
              <a:rPr lang="en-ID" sz="2000" dirty="0" err="1">
                <a:solidFill>
                  <a:schemeClr val="tx1"/>
                </a:solidFill>
                <a:latin typeface="Calibri"/>
                <a:cs typeface="Calibri"/>
              </a:rPr>
              <a:t>penjelesan</a:t>
            </a:r>
            <a:r>
              <a:rPr lang="en-ID" sz="2000" spc="-25" dirty="0">
                <a:solidFill>
                  <a:schemeClr val="tx1"/>
                </a:solidFill>
                <a:latin typeface="Calibri"/>
                <a:cs typeface="Calibri"/>
              </a:rPr>
              <a:t> </a:t>
            </a:r>
            <a:r>
              <a:rPr lang="en-ID" sz="2000" dirty="0" err="1">
                <a:solidFill>
                  <a:schemeClr val="tx1"/>
                </a:solidFill>
                <a:latin typeface="Calibri"/>
                <a:cs typeface="Calibri"/>
              </a:rPr>
              <a:t>ini</a:t>
            </a:r>
            <a:r>
              <a:rPr lang="en-ID" sz="2000" spc="-25" dirty="0">
                <a:solidFill>
                  <a:schemeClr val="tx1"/>
                </a:solidFill>
                <a:latin typeface="Calibri"/>
                <a:cs typeface="Calibri"/>
              </a:rPr>
              <a:t> </a:t>
            </a:r>
            <a:r>
              <a:rPr lang="en-ID" sz="2000" dirty="0" err="1">
                <a:solidFill>
                  <a:schemeClr val="tx1"/>
                </a:solidFill>
                <a:latin typeface="Calibri"/>
                <a:cs typeface="Calibri"/>
              </a:rPr>
              <a:t>mempengaruhi</a:t>
            </a:r>
            <a:r>
              <a:rPr lang="en-ID" sz="2000" spc="-45" dirty="0">
                <a:solidFill>
                  <a:schemeClr val="tx1"/>
                </a:solidFill>
                <a:latin typeface="Calibri"/>
                <a:cs typeface="Calibri"/>
              </a:rPr>
              <a:t> </a:t>
            </a:r>
            <a:r>
              <a:rPr lang="en-ID" sz="2000" dirty="0" err="1">
                <a:solidFill>
                  <a:schemeClr val="tx1"/>
                </a:solidFill>
                <a:latin typeface="Calibri"/>
                <a:cs typeface="Calibri"/>
              </a:rPr>
              <a:t>kode</a:t>
            </a:r>
            <a:r>
              <a:rPr lang="en-ID" sz="2000" dirty="0">
                <a:solidFill>
                  <a:schemeClr val="tx1"/>
                </a:solidFill>
                <a:latin typeface="Calibri"/>
                <a:cs typeface="Calibri"/>
              </a:rPr>
              <a:t>)</a:t>
            </a:r>
            <a:r>
              <a:rPr lang="en-ID" sz="2000" spc="-35" dirty="0">
                <a:solidFill>
                  <a:schemeClr val="tx1"/>
                </a:solidFill>
                <a:latin typeface="Calibri"/>
                <a:cs typeface="Calibri"/>
              </a:rPr>
              <a:t> </a:t>
            </a:r>
            <a:r>
              <a:rPr lang="en-ID" sz="2000" spc="-10" dirty="0" err="1">
                <a:solidFill>
                  <a:schemeClr val="tx1"/>
                </a:solidFill>
                <a:latin typeface="Calibri"/>
                <a:cs typeface="Calibri"/>
              </a:rPr>
              <a:t>sampai</a:t>
            </a:r>
            <a:r>
              <a:rPr lang="en-ID" sz="2000" spc="-10" dirty="0">
                <a:solidFill>
                  <a:schemeClr val="tx1"/>
                </a:solidFill>
                <a:latin typeface="Calibri"/>
                <a:cs typeface="Calibri"/>
              </a:rPr>
              <a:t> </a:t>
            </a:r>
            <a:r>
              <a:rPr lang="en-ID" sz="2000" dirty="0" err="1">
                <a:solidFill>
                  <a:schemeClr val="tx1"/>
                </a:solidFill>
                <a:latin typeface="Calibri"/>
                <a:cs typeface="Calibri"/>
              </a:rPr>
              <a:t>semua</a:t>
            </a:r>
            <a:r>
              <a:rPr lang="en-ID" sz="2000" spc="-40" dirty="0">
                <a:solidFill>
                  <a:schemeClr val="tx1"/>
                </a:solidFill>
                <a:latin typeface="Calibri"/>
                <a:cs typeface="Calibri"/>
              </a:rPr>
              <a:t> </a:t>
            </a:r>
            <a:r>
              <a:rPr lang="en-ID" sz="2000" dirty="0">
                <a:solidFill>
                  <a:schemeClr val="tx1"/>
                </a:solidFill>
                <a:latin typeface="Calibri"/>
                <a:cs typeface="Calibri"/>
              </a:rPr>
              <a:t>kata</a:t>
            </a:r>
            <a:r>
              <a:rPr lang="en-ID" sz="2000" spc="-15" dirty="0">
                <a:solidFill>
                  <a:schemeClr val="tx1"/>
                </a:solidFill>
                <a:latin typeface="Calibri"/>
                <a:cs typeface="Calibri"/>
              </a:rPr>
              <a:t> </a:t>
            </a:r>
            <a:r>
              <a:rPr lang="en-ID" sz="2000" dirty="0" err="1">
                <a:solidFill>
                  <a:schemeClr val="tx1"/>
                </a:solidFill>
                <a:latin typeface="Calibri"/>
                <a:cs typeface="Calibri"/>
              </a:rPr>
              <a:t>dalam</a:t>
            </a:r>
            <a:r>
              <a:rPr lang="en-ID" sz="2000" spc="-25" dirty="0">
                <a:solidFill>
                  <a:schemeClr val="tx1"/>
                </a:solidFill>
                <a:latin typeface="Calibri"/>
                <a:cs typeface="Calibri"/>
              </a:rPr>
              <a:t> </a:t>
            </a:r>
            <a:r>
              <a:rPr lang="en-ID" sz="2000" dirty="0">
                <a:solidFill>
                  <a:schemeClr val="tx1"/>
                </a:solidFill>
                <a:latin typeface="Calibri"/>
                <a:cs typeface="Calibri"/>
              </a:rPr>
              <a:t>diagnosis</a:t>
            </a:r>
            <a:r>
              <a:rPr lang="en-ID" sz="2000" spc="-45" dirty="0">
                <a:solidFill>
                  <a:schemeClr val="tx1"/>
                </a:solidFill>
                <a:latin typeface="Calibri"/>
                <a:cs typeface="Calibri"/>
              </a:rPr>
              <a:t> </a:t>
            </a:r>
            <a:r>
              <a:rPr lang="en-ID" sz="2000" spc="-10" dirty="0" err="1">
                <a:solidFill>
                  <a:schemeClr val="tx1"/>
                </a:solidFill>
                <a:latin typeface="Calibri"/>
                <a:cs typeface="Calibri"/>
              </a:rPr>
              <a:t>tercantum</a:t>
            </a:r>
            <a:endParaRPr lang="en-ID" sz="2000" dirty="0">
              <a:solidFill>
                <a:schemeClr val="tx1"/>
              </a:solidFill>
              <a:latin typeface="Calibri"/>
              <a:cs typeface="Calibri"/>
            </a:endParaRPr>
          </a:p>
          <a:p>
            <a:pPr marL="457200" indent="-457200">
              <a:buFont typeface="+mj-lt"/>
              <a:buAutoNum type="arabicPeriod" startAt="4"/>
            </a:pPr>
            <a:r>
              <a:rPr lang="fi-FI" sz="2400" dirty="0">
                <a:solidFill>
                  <a:schemeClr val="tx1"/>
                </a:solidFill>
                <a:latin typeface="Calibri"/>
                <a:cs typeface="Calibri"/>
              </a:rPr>
              <a:t>Ikuti</a:t>
            </a:r>
            <a:r>
              <a:rPr lang="fi-FI" sz="2400" spc="-45" dirty="0">
                <a:solidFill>
                  <a:schemeClr val="tx1"/>
                </a:solidFill>
                <a:latin typeface="Calibri"/>
                <a:cs typeface="Calibri"/>
              </a:rPr>
              <a:t> </a:t>
            </a:r>
            <a:r>
              <a:rPr lang="fi-FI" sz="2400" dirty="0">
                <a:solidFill>
                  <a:schemeClr val="tx1"/>
                </a:solidFill>
                <a:latin typeface="Calibri"/>
                <a:cs typeface="Calibri"/>
              </a:rPr>
              <a:t>setiap</a:t>
            </a:r>
            <a:r>
              <a:rPr lang="fi-FI" sz="2400" spc="-10" dirty="0">
                <a:solidFill>
                  <a:schemeClr val="tx1"/>
                </a:solidFill>
                <a:latin typeface="Calibri"/>
                <a:cs typeface="Calibri"/>
              </a:rPr>
              <a:t> </a:t>
            </a:r>
            <a:r>
              <a:rPr lang="fi-FI" sz="2400" dirty="0">
                <a:solidFill>
                  <a:schemeClr val="tx1"/>
                </a:solidFill>
                <a:latin typeface="Calibri"/>
                <a:cs typeface="Calibri"/>
              </a:rPr>
              <a:t>petunjuk</a:t>
            </a:r>
            <a:r>
              <a:rPr lang="fi-FI" sz="2400" spc="-45" dirty="0">
                <a:solidFill>
                  <a:schemeClr val="tx1"/>
                </a:solidFill>
                <a:latin typeface="Calibri"/>
                <a:cs typeface="Calibri"/>
              </a:rPr>
              <a:t> </a:t>
            </a:r>
            <a:r>
              <a:rPr lang="fi-FI" sz="2400" dirty="0">
                <a:solidFill>
                  <a:schemeClr val="tx1"/>
                </a:solidFill>
                <a:latin typeface="Calibri"/>
                <a:cs typeface="Calibri"/>
              </a:rPr>
              <a:t>rujukan</a:t>
            </a:r>
            <a:r>
              <a:rPr lang="fi-FI" sz="2400" spc="-35" dirty="0">
                <a:solidFill>
                  <a:schemeClr val="tx1"/>
                </a:solidFill>
                <a:latin typeface="Calibri"/>
                <a:cs typeface="Calibri"/>
              </a:rPr>
              <a:t> </a:t>
            </a:r>
            <a:r>
              <a:rPr lang="fi-FI" sz="2400" spc="-10" dirty="0">
                <a:solidFill>
                  <a:schemeClr val="tx1"/>
                </a:solidFill>
                <a:latin typeface="Calibri"/>
                <a:cs typeface="Calibri"/>
              </a:rPr>
              <a:t>silang</a:t>
            </a:r>
            <a:endParaRPr lang="fi-FI" sz="2400" dirty="0">
              <a:solidFill>
                <a:schemeClr val="tx1"/>
              </a:solidFill>
              <a:latin typeface="Calibri"/>
              <a:cs typeface="Calibri"/>
            </a:endParaRPr>
          </a:p>
          <a:p>
            <a:pPr lvl="1">
              <a:buFont typeface="Wingdings" panose="05000000000000000000" pitchFamily="2" charset="2"/>
              <a:buChar char="Ø"/>
            </a:pPr>
            <a:r>
              <a:rPr lang="en-US" sz="1800" b="1" dirty="0">
                <a:solidFill>
                  <a:schemeClr val="tx1"/>
                </a:solidFill>
                <a:latin typeface="Calibri"/>
                <a:cs typeface="Calibri"/>
              </a:rPr>
              <a:t>(“see”</a:t>
            </a:r>
            <a:r>
              <a:rPr lang="en-US" sz="1800" b="1" spc="-45" dirty="0">
                <a:solidFill>
                  <a:schemeClr val="tx1"/>
                </a:solidFill>
                <a:latin typeface="Calibri"/>
                <a:cs typeface="Calibri"/>
              </a:rPr>
              <a:t> </a:t>
            </a:r>
            <a:r>
              <a:rPr lang="en-US" sz="1800" dirty="0">
                <a:solidFill>
                  <a:schemeClr val="tx1"/>
                </a:solidFill>
                <a:latin typeface="Calibri"/>
                <a:cs typeface="Calibri"/>
              </a:rPr>
              <a:t>dan</a:t>
            </a:r>
            <a:r>
              <a:rPr lang="en-US" sz="1800" spc="-55" dirty="0">
                <a:solidFill>
                  <a:schemeClr val="tx1"/>
                </a:solidFill>
                <a:latin typeface="Calibri"/>
                <a:cs typeface="Calibri"/>
              </a:rPr>
              <a:t> </a:t>
            </a:r>
            <a:r>
              <a:rPr lang="en-US" sz="1800" b="1" dirty="0">
                <a:solidFill>
                  <a:schemeClr val="tx1"/>
                </a:solidFill>
                <a:latin typeface="Calibri"/>
                <a:cs typeface="Calibri"/>
              </a:rPr>
              <a:t>”see</a:t>
            </a:r>
            <a:r>
              <a:rPr lang="en-US" sz="1800" b="1" spc="-40" dirty="0">
                <a:solidFill>
                  <a:schemeClr val="tx1"/>
                </a:solidFill>
                <a:latin typeface="Calibri"/>
                <a:cs typeface="Calibri"/>
              </a:rPr>
              <a:t> </a:t>
            </a:r>
            <a:r>
              <a:rPr lang="en-US" sz="1800" b="1" dirty="0">
                <a:solidFill>
                  <a:schemeClr val="tx1"/>
                </a:solidFill>
                <a:latin typeface="Calibri"/>
                <a:cs typeface="Calibri"/>
              </a:rPr>
              <a:t>also”)</a:t>
            </a:r>
            <a:r>
              <a:rPr lang="en-US" sz="1800" b="1" spc="-55" dirty="0">
                <a:solidFill>
                  <a:schemeClr val="tx1"/>
                </a:solidFill>
                <a:latin typeface="Calibri"/>
                <a:cs typeface="Calibri"/>
              </a:rPr>
              <a:t> </a:t>
            </a:r>
            <a:r>
              <a:rPr lang="en-US" sz="1800" dirty="0">
                <a:solidFill>
                  <a:schemeClr val="tx1"/>
                </a:solidFill>
                <a:latin typeface="Calibri"/>
                <a:cs typeface="Calibri"/>
              </a:rPr>
              <a:t>yang</a:t>
            </a:r>
            <a:r>
              <a:rPr lang="en-US" sz="1800" spc="-55" dirty="0">
                <a:solidFill>
                  <a:schemeClr val="tx1"/>
                </a:solidFill>
                <a:latin typeface="Calibri"/>
                <a:cs typeface="Calibri"/>
              </a:rPr>
              <a:t> </a:t>
            </a:r>
            <a:r>
              <a:rPr lang="en-US" sz="1800" dirty="0" err="1">
                <a:solidFill>
                  <a:schemeClr val="tx1"/>
                </a:solidFill>
                <a:latin typeface="Calibri"/>
                <a:cs typeface="Calibri"/>
              </a:rPr>
              <a:t>ditemukan</a:t>
            </a:r>
            <a:r>
              <a:rPr lang="en-US" sz="1800" spc="-45" dirty="0">
                <a:solidFill>
                  <a:schemeClr val="tx1"/>
                </a:solidFill>
                <a:latin typeface="Calibri"/>
                <a:cs typeface="Calibri"/>
              </a:rPr>
              <a:t> </a:t>
            </a:r>
            <a:r>
              <a:rPr lang="en-US" sz="1800" dirty="0" err="1">
                <a:solidFill>
                  <a:schemeClr val="tx1"/>
                </a:solidFill>
                <a:latin typeface="Calibri"/>
                <a:cs typeface="Calibri"/>
              </a:rPr>
              <a:t>dalam</a:t>
            </a:r>
            <a:r>
              <a:rPr lang="en-US" sz="1800" spc="-35" dirty="0">
                <a:solidFill>
                  <a:schemeClr val="tx1"/>
                </a:solidFill>
                <a:latin typeface="Calibri"/>
                <a:cs typeface="Calibri"/>
              </a:rPr>
              <a:t> </a:t>
            </a:r>
            <a:r>
              <a:rPr lang="en-US" sz="1800" spc="-10" dirty="0">
                <a:solidFill>
                  <a:schemeClr val="tx1"/>
                </a:solidFill>
                <a:latin typeface="Calibri"/>
                <a:cs typeface="Calibri"/>
              </a:rPr>
              <a:t>index</a:t>
            </a:r>
            <a:endParaRPr lang="en-US" sz="1800" dirty="0">
              <a:solidFill>
                <a:schemeClr val="tx1"/>
              </a:solidFill>
              <a:latin typeface="Calibri"/>
              <a:cs typeface="Calibri"/>
            </a:endParaRPr>
          </a:p>
          <a:p>
            <a:pPr marL="457200" indent="-457200">
              <a:buFont typeface="+mj-lt"/>
              <a:buAutoNum type="arabicPeriod" startAt="4"/>
            </a:pPr>
            <a:r>
              <a:rPr lang="en-ID" sz="2000" dirty="0">
                <a:solidFill>
                  <a:schemeClr val="tx1"/>
                </a:solidFill>
                <a:latin typeface="Calibri"/>
                <a:cs typeface="Calibri"/>
              </a:rPr>
              <a:t>Cek</a:t>
            </a:r>
            <a:r>
              <a:rPr lang="en-ID" sz="2000" spc="-60" dirty="0">
                <a:solidFill>
                  <a:schemeClr val="tx1"/>
                </a:solidFill>
                <a:latin typeface="Calibri"/>
                <a:cs typeface="Calibri"/>
              </a:rPr>
              <a:t> </a:t>
            </a:r>
            <a:r>
              <a:rPr lang="en-ID" sz="2000" spc="-10" dirty="0" err="1">
                <a:solidFill>
                  <a:schemeClr val="tx1"/>
                </a:solidFill>
                <a:latin typeface="Calibri"/>
                <a:cs typeface="Calibri"/>
              </a:rPr>
              <a:t>ketepatan</a:t>
            </a:r>
            <a:r>
              <a:rPr lang="en-ID" sz="2000" spc="-15" dirty="0">
                <a:solidFill>
                  <a:schemeClr val="tx1"/>
                </a:solidFill>
                <a:latin typeface="Calibri"/>
                <a:cs typeface="Calibri"/>
              </a:rPr>
              <a:t> </a:t>
            </a:r>
            <a:r>
              <a:rPr lang="en-ID" sz="2000" dirty="0" err="1">
                <a:solidFill>
                  <a:schemeClr val="tx1"/>
                </a:solidFill>
                <a:latin typeface="Calibri"/>
                <a:cs typeface="Calibri"/>
              </a:rPr>
              <a:t>kode</a:t>
            </a:r>
            <a:r>
              <a:rPr lang="en-ID" sz="2000" spc="-45" dirty="0">
                <a:solidFill>
                  <a:schemeClr val="tx1"/>
                </a:solidFill>
                <a:latin typeface="Calibri"/>
                <a:cs typeface="Calibri"/>
              </a:rPr>
              <a:t> </a:t>
            </a:r>
            <a:r>
              <a:rPr lang="en-ID" sz="2000" dirty="0">
                <a:solidFill>
                  <a:schemeClr val="tx1"/>
                </a:solidFill>
                <a:latin typeface="Calibri"/>
                <a:cs typeface="Calibri"/>
              </a:rPr>
              <a:t>yang</a:t>
            </a:r>
            <a:r>
              <a:rPr lang="en-ID" sz="2000" spc="-45" dirty="0">
                <a:solidFill>
                  <a:schemeClr val="tx1"/>
                </a:solidFill>
                <a:latin typeface="Calibri"/>
                <a:cs typeface="Calibri"/>
              </a:rPr>
              <a:t> </a:t>
            </a:r>
            <a:r>
              <a:rPr lang="en-ID" sz="2000" dirty="0" err="1">
                <a:solidFill>
                  <a:schemeClr val="tx1"/>
                </a:solidFill>
                <a:latin typeface="Calibri"/>
                <a:cs typeface="Calibri"/>
              </a:rPr>
              <a:t>telah</a:t>
            </a:r>
            <a:r>
              <a:rPr lang="en-ID" sz="2000" spc="-20" dirty="0">
                <a:solidFill>
                  <a:schemeClr val="tx1"/>
                </a:solidFill>
                <a:latin typeface="Calibri"/>
                <a:cs typeface="Calibri"/>
              </a:rPr>
              <a:t> </a:t>
            </a:r>
            <a:r>
              <a:rPr lang="en-ID" sz="2000" dirty="0" err="1">
                <a:solidFill>
                  <a:schemeClr val="tx1"/>
                </a:solidFill>
                <a:latin typeface="Calibri"/>
                <a:cs typeface="Calibri"/>
              </a:rPr>
              <a:t>dipilih</a:t>
            </a:r>
            <a:r>
              <a:rPr lang="en-ID" sz="2000" spc="-35" dirty="0">
                <a:solidFill>
                  <a:schemeClr val="tx1"/>
                </a:solidFill>
                <a:latin typeface="Calibri"/>
                <a:cs typeface="Calibri"/>
              </a:rPr>
              <a:t> </a:t>
            </a:r>
            <a:r>
              <a:rPr lang="en-ID" sz="2000" dirty="0">
                <a:solidFill>
                  <a:schemeClr val="tx1"/>
                </a:solidFill>
                <a:latin typeface="Calibri"/>
                <a:cs typeface="Calibri"/>
              </a:rPr>
              <a:t>pada</a:t>
            </a:r>
            <a:r>
              <a:rPr lang="en-ID" sz="2000" spc="-45" dirty="0">
                <a:solidFill>
                  <a:schemeClr val="tx1"/>
                </a:solidFill>
                <a:latin typeface="Calibri"/>
                <a:cs typeface="Calibri"/>
              </a:rPr>
              <a:t> </a:t>
            </a:r>
            <a:r>
              <a:rPr lang="en-ID" sz="2000" dirty="0">
                <a:solidFill>
                  <a:schemeClr val="tx1"/>
                </a:solidFill>
                <a:latin typeface="Calibri"/>
                <a:cs typeface="Calibri"/>
              </a:rPr>
              <a:t>volume</a:t>
            </a:r>
            <a:r>
              <a:rPr lang="en-ID" sz="2000" spc="-30" dirty="0">
                <a:solidFill>
                  <a:schemeClr val="tx1"/>
                </a:solidFill>
                <a:latin typeface="Calibri"/>
                <a:cs typeface="Calibri"/>
              </a:rPr>
              <a:t> </a:t>
            </a:r>
            <a:r>
              <a:rPr lang="en-ID" sz="2000" spc="-25" dirty="0">
                <a:solidFill>
                  <a:schemeClr val="tx1"/>
                </a:solidFill>
                <a:latin typeface="Calibri"/>
                <a:cs typeface="Calibri"/>
              </a:rPr>
              <a:t>1.</a:t>
            </a:r>
            <a:endParaRPr lang="en-ID" sz="2000" dirty="0">
              <a:solidFill>
                <a:schemeClr val="tx1"/>
              </a:solidFill>
              <a:latin typeface="Calibri"/>
              <a:cs typeface="Calibri"/>
            </a:endParaRPr>
          </a:p>
          <a:p>
            <a:pPr lvl="1">
              <a:buFont typeface="Wingdings" panose="05000000000000000000" pitchFamily="2" charset="2"/>
              <a:buChar char="Ø"/>
            </a:pPr>
            <a:r>
              <a:rPr lang="en-ID" sz="1800" dirty="0" err="1">
                <a:solidFill>
                  <a:schemeClr val="tx1"/>
                </a:solidFill>
                <a:latin typeface="Calibri"/>
                <a:cs typeface="Calibri"/>
              </a:rPr>
              <a:t>Untuk</a:t>
            </a:r>
            <a:r>
              <a:rPr lang="en-ID" sz="1800" spc="-30" dirty="0">
                <a:solidFill>
                  <a:schemeClr val="tx1"/>
                </a:solidFill>
                <a:latin typeface="Calibri"/>
                <a:cs typeface="Calibri"/>
              </a:rPr>
              <a:t> </a:t>
            </a:r>
            <a:r>
              <a:rPr lang="en-ID" sz="1800" dirty="0" err="1">
                <a:solidFill>
                  <a:schemeClr val="tx1"/>
                </a:solidFill>
                <a:latin typeface="Calibri"/>
                <a:cs typeface="Calibri"/>
              </a:rPr>
              <a:t>kategori</a:t>
            </a:r>
            <a:r>
              <a:rPr lang="en-ID" sz="1800" spc="-40" dirty="0">
                <a:solidFill>
                  <a:schemeClr val="tx1"/>
                </a:solidFill>
                <a:latin typeface="Calibri"/>
                <a:cs typeface="Calibri"/>
              </a:rPr>
              <a:t> </a:t>
            </a:r>
            <a:r>
              <a:rPr lang="en-ID" sz="1800" b="1" dirty="0">
                <a:solidFill>
                  <a:schemeClr val="tx1"/>
                </a:solidFill>
                <a:latin typeface="Calibri"/>
                <a:cs typeface="Calibri"/>
              </a:rPr>
              <a:t>3</a:t>
            </a:r>
            <a:r>
              <a:rPr lang="en-ID" sz="1800" b="1" spc="-40" dirty="0">
                <a:solidFill>
                  <a:schemeClr val="tx1"/>
                </a:solidFill>
                <a:latin typeface="Calibri"/>
                <a:cs typeface="Calibri"/>
              </a:rPr>
              <a:t> </a:t>
            </a:r>
            <a:r>
              <a:rPr lang="en-ID" sz="1800" b="1" spc="-10" dirty="0" err="1">
                <a:solidFill>
                  <a:schemeClr val="tx1"/>
                </a:solidFill>
                <a:latin typeface="Calibri"/>
                <a:cs typeface="Calibri"/>
              </a:rPr>
              <a:t>karakter</a:t>
            </a:r>
            <a:r>
              <a:rPr lang="en-ID" sz="1800" b="1" spc="-25" dirty="0">
                <a:solidFill>
                  <a:schemeClr val="tx1"/>
                </a:solidFill>
                <a:latin typeface="Calibri"/>
                <a:cs typeface="Calibri"/>
              </a:rPr>
              <a:t> </a:t>
            </a:r>
            <a:r>
              <a:rPr lang="en-ID" sz="1800" b="1" dirty="0" err="1">
                <a:solidFill>
                  <a:schemeClr val="tx1"/>
                </a:solidFill>
                <a:latin typeface="Calibri"/>
                <a:cs typeface="Calibri"/>
              </a:rPr>
              <a:t>dengan</a:t>
            </a:r>
            <a:r>
              <a:rPr lang="en-ID" sz="1800" b="1" spc="-35" dirty="0">
                <a:solidFill>
                  <a:schemeClr val="tx1"/>
                </a:solidFill>
                <a:latin typeface="Calibri"/>
                <a:cs typeface="Calibri"/>
              </a:rPr>
              <a:t> </a:t>
            </a:r>
            <a:r>
              <a:rPr lang="en-ID" sz="1800" b="1" dirty="0">
                <a:solidFill>
                  <a:schemeClr val="tx1"/>
                </a:solidFill>
                <a:latin typeface="Calibri"/>
                <a:cs typeface="Calibri"/>
              </a:rPr>
              <a:t>.-</a:t>
            </a:r>
            <a:r>
              <a:rPr lang="en-ID" sz="1800" b="1" spc="-50" dirty="0">
                <a:solidFill>
                  <a:schemeClr val="tx1"/>
                </a:solidFill>
                <a:latin typeface="Calibri"/>
                <a:cs typeface="Calibri"/>
              </a:rPr>
              <a:t> </a:t>
            </a:r>
            <a:r>
              <a:rPr lang="en-ID" sz="1800" b="1" dirty="0">
                <a:solidFill>
                  <a:schemeClr val="tx1"/>
                </a:solidFill>
                <a:latin typeface="Calibri"/>
                <a:cs typeface="Calibri"/>
              </a:rPr>
              <a:t>(point</a:t>
            </a:r>
            <a:r>
              <a:rPr lang="en-ID" sz="1800" b="1" spc="-55" dirty="0">
                <a:solidFill>
                  <a:schemeClr val="tx1"/>
                </a:solidFill>
                <a:latin typeface="Calibri"/>
                <a:cs typeface="Calibri"/>
              </a:rPr>
              <a:t> </a:t>
            </a:r>
            <a:r>
              <a:rPr lang="en-ID" sz="1800" b="1" dirty="0">
                <a:solidFill>
                  <a:schemeClr val="tx1"/>
                </a:solidFill>
                <a:latin typeface="Calibri"/>
                <a:cs typeface="Calibri"/>
              </a:rPr>
              <a:t>dash)</a:t>
            </a:r>
            <a:r>
              <a:rPr lang="en-ID" sz="1800" b="1" spc="-55" dirty="0">
                <a:solidFill>
                  <a:schemeClr val="tx1"/>
                </a:solidFill>
                <a:latin typeface="Calibri"/>
                <a:cs typeface="Calibri"/>
              </a:rPr>
              <a:t> </a:t>
            </a:r>
            <a:r>
              <a:rPr lang="en-ID" sz="1800" dirty="0" err="1">
                <a:solidFill>
                  <a:schemeClr val="tx1"/>
                </a:solidFill>
                <a:latin typeface="Calibri"/>
                <a:cs typeface="Calibri"/>
              </a:rPr>
              <a:t>berarti</a:t>
            </a:r>
            <a:r>
              <a:rPr lang="en-ID" sz="1800" spc="-30" dirty="0">
                <a:solidFill>
                  <a:schemeClr val="tx1"/>
                </a:solidFill>
                <a:latin typeface="Calibri"/>
                <a:cs typeface="Calibri"/>
              </a:rPr>
              <a:t> </a:t>
            </a:r>
            <a:r>
              <a:rPr lang="en-ID" sz="1800" dirty="0" err="1">
                <a:solidFill>
                  <a:schemeClr val="tx1"/>
                </a:solidFill>
                <a:latin typeface="Calibri"/>
                <a:cs typeface="Calibri"/>
              </a:rPr>
              <a:t>ada</a:t>
            </a:r>
            <a:r>
              <a:rPr lang="en-ID" sz="1800" spc="-40" dirty="0">
                <a:solidFill>
                  <a:schemeClr val="tx1"/>
                </a:solidFill>
                <a:latin typeface="Calibri"/>
                <a:cs typeface="Calibri"/>
              </a:rPr>
              <a:t> </a:t>
            </a:r>
            <a:r>
              <a:rPr lang="en-ID" sz="1800" dirty="0" err="1">
                <a:solidFill>
                  <a:schemeClr val="tx1"/>
                </a:solidFill>
                <a:latin typeface="Calibri"/>
                <a:cs typeface="Calibri"/>
              </a:rPr>
              <a:t>karakter</a:t>
            </a:r>
            <a:r>
              <a:rPr lang="en-ID" sz="1800" spc="-20" dirty="0">
                <a:solidFill>
                  <a:schemeClr val="tx1"/>
                </a:solidFill>
                <a:latin typeface="Calibri"/>
                <a:cs typeface="Calibri"/>
              </a:rPr>
              <a:t> </a:t>
            </a:r>
            <a:r>
              <a:rPr lang="en-ID" sz="1800" dirty="0" err="1">
                <a:solidFill>
                  <a:schemeClr val="tx1"/>
                </a:solidFill>
                <a:latin typeface="Calibri"/>
                <a:cs typeface="Calibri"/>
              </a:rPr>
              <a:t>ke</a:t>
            </a:r>
            <a:r>
              <a:rPr lang="en-ID" sz="1800" spc="-45" dirty="0">
                <a:solidFill>
                  <a:schemeClr val="tx1"/>
                </a:solidFill>
                <a:latin typeface="Calibri"/>
                <a:cs typeface="Calibri"/>
              </a:rPr>
              <a:t> </a:t>
            </a:r>
            <a:r>
              <a:rPr lang="en-ID" sz="1800" dirty="0">
                <a:solidFill>
                  <a:schemeClr val="tx1"/>
                </a:solidFill>
                <a:latin typeface="Calibri"/>
                <a:cs typeface="Calibri"/>
              </a:rPr>
              <a:t>4</a:t>
            </a:r>
            <a:r>
              <a:rPr lang="en-ID" sz="1800" spc="-35" dirty="0">
                <a:solidFill>
                  <a:schemeClr val="tx1"/>
                </a:solidFill>
                <a:latin typeface="Calibri"/>
                <a:cs typeface="Calibri"/>
              </a:rPr>
              <a:t> </a:t>
            </a:r>
            <a:r>
              <a:rPr lang="en-ID" sz="1800" dirty="0">
                <a:solidFill>
                  <a:schemeClr val="tx1"/>
                </a:solidFill>
                <a:latin typeface="Calibri"/>
                <a:cs typeface="Calibri"/>
              </a:rPr>
              <a:t>yang</a:t>
            </a:r>
            <a:r>
              <a:rPr lang="en-ID" sz="1800" spc="-50" dirty="0">
                <a:solidFill>
                  <a:schemeClr val="tx1"/>
                </a:solidFill>
                <a:latin typeface="Calibri"/>
                <a:cs typeface="Calibri"/>
              </a:rPr>
              <a:t> </a:t>
            </a:r>
            <a:r>
              <a:rPr lang="en-ID" sz="1800" spc="-10" dirty="0" err="1">
                <a:solidFill>
                  <a:schemeClr val="tx1"/>
                </a:solidFill>
                <a:latin typeface="Calibri"/>
                <a:cs typeface="Calibri"/>
              </a:rPr>
              <a:t>harus</a:t>
            </a:r>
            <a:r>
              <a:rPr lang="en-ID" sz="1800" spc="-10" dirty="0">
                <a:solidFill>
                  <a:schemeClr val="tx1"/>
                </a:solidFill>
                <a:latin typeface="Calibri"/>
                <a:cs typeface="Calibri"/>
              </a:rPr>
              <a:t> </a:t>
            </a:r>
            <a:r>
              <a:rPr lang="en-ID" sz="1800" dirty="0" err="1">
                <a:solidFill>
                  <a:schemeClr val="tx1"/>
                </a:solidFill>
                <a:latin typeface="Calibri"/>
                <a:cs typeface="Calibri"/>
              </a:rPr>
              <a:t>ditentukan</a:t>
            </a:r>
            <a:r>
              <a:rPr lang="en-ID" sz="1800" spc="-30" dirty="0">
                <a:solidFill>
                  <a:schemeClr val="tx1"/>
                </a:solidFill>
                <a:latin typeface="Calibri"/>
                <a:cs typeface="Calibri"/>
              </a:rPr>
              <a:t> </a:t>
            </a:r>
            <a:r>
              <a:rPr lang="en-ID" sz="1800" dirty="0">
                <a:solidFill>
                  <a:schemeClr val="tx1"/>
                </a:solidFill>
                <a:latin typeface="Calibri"/>
                <a:cs typeface="Calibri"/>
              </a:rPr>
              <a:t>pada</a:t>
            </a:r>
            <a:r>
              <a:rPr lang="en-ID" sz="1800" spc="-45" dirty="0">
                <a:solidFill>
                  <a:schemeClr val="tx1"/>
                </a:solidFill>
                <a:latin typeface="Calibri"/>
                <a:cs typeface="Calibri"/>
              </a:rPr>
              <a:t> </a:t>
            </a:r>
            <a:r>
              <a:rPr lang="en-ID" sz="1800" b="1" dirty="0">
                <a:solidFill>
                  <a:schemeClr val="tx1"/>
                </a:solidFill>
                <a:latin typeface="Calibri"/>
                <a:cs typeface="Calibri"/>
              </a:rPr>
              <a:t>volume</a:t>
            </a:r>
            <a:r>
              <a:rPr lang="en-ID" sz="1800" b="1" spc="-40" dirty="0">
                <a:solidFill>
                  <a:schemeClr val="tx1"/>
                </a:solidFill>
                <a:latin typeface="Calibri"/>
                <a:cs typeface="Calibri"/>
              </a:rPr>
              <a:t> </a:t>
            </a:r>
            <a:r>
              <a:rPr lang="en-ID" sz="1800" dirty="0">
                <a:solidFill>
                  <a:schemeClr val="tx1"/>
                </a:solidFill>
                <a:latin typeface="Calibri"/>
                <a:cs typeface="Calibri"/>
              </a:rPr>
              <a:t>1</a:t>
            </a:r>
            <a:r>
              <a:rPr lang="en-ID" sz="1800" spc="-55" dirty="0">
                <a:solidFill>
                  <a:schemeClr val="tx1"/>
                </a:solidFill>
                <a:latin typeface="Calibri"/>
                <a:cs typeface="Calibri"/>
              </a:rPr>
              <a:t> </a:t>
            </a:r>
            <a:r>
              <a:rPr lang="en-ID" sz="1800" dirty="0" err="1">
                <a:solidFill>
                  <a:schemeClr val="tx1"/>
                </a:solidFill>
                <a:latin typeface="Calibri"/>
                <a:cs typeface="Calibri"/>
              </a:rPr>
              <a:t>karena</a:t>
            </a:r>
            <a:r>
              <a:rPr lang="en-ID" sz="1800" spc="-20" dirty="0">
                <a:solidFill>
                  <a:schemeClr val="tx1"/>
                </a:solidFill>
                <a:latin typeface="Calibri"/>
                <a:cs typeface="Calibri"/>
              </a:rPr>
              <a:t> </a:t>
            </a:r>
            <a:r>
              <a:rPr lang="en-ID" sz="1800" dirty="0" err="1">
                <a:solidFill>
                  <a:schemeClr val="tx1"/>
                </a:solidFill>
                <a:latin typeface="Calibri"/>
                <a:cs typeface="Calibri"/>
              </a:rPr>
              <a:t>tidak</a:t>
            </a:r>
            <a:r>
              <a:rPr lang="en-ID" sz="1800" spc="-35" dirty="0">
                <a:solidFill>
                  <a:schemeClr val="tx1"/>
                </a:solidFill>
                <a:latin typeface="Calibri"/>
                <a:cs typeface="Calibri"/>
              </a:rPr>
              <a:t> </a:t>
            </a:r>
            <a:r>
              <a:rPr lang="en-ID" sz="1800" dirty="0" err="1">
                <a:solidFill>
                  <a:schemeClr val="tx1"/>
                </a:solidFill>
                <a:latin typeface="Calibri"/>
                <a:cs typeface="Calibri"/>
              </a:rPr>
              <a:t>terdapat</a:t>
            </a:r>
            <a:r>
              <a:rPr lang="en-ID" sz="1800" spc="-30" dirty="0">
                <a:solidFill>
                  <a:schemeClr val="tx1"/>
                </a:solidFill>
                <a:latin typeface="Calibri"/>
                <a:cs typeface="Calibri"/>
              </a:rPr>
              <a:t> </a:t>
            </a:r>
            <a:r>
              <a:rPr lang="en-ID" sz="1800" dirty="0" err="1">
                <a:solidFill>
                  <a:schemeClr val="tx1"/>
                </a:solidFill>
                <a:latin typeface="Calibri"/>
                <a:cs typeface="Calibri"/>
              </a:rPr>
              <a:t>dalam</a:t>
            </a:r>
            <a:r>
              <a:rPr lang="en-ID" sz="1800" spc="-40" dirty="0">
                <a:solidFill>
                  <a:schemeClr val="tx1"/>
                </a:solidFill>
                <a:latin typeface="Calibri"/>
                <a:cs typeface="Calibri"/>
              </a:rPr>
              <a:t> </a:t>
            </a:r>
            <a:r>
              <a:rPr lang="en-ID" sz="1800" spc="-10" dirty="0">
                <a:solidFill>
                  <a:schemeClr val="tx1"/>
                </a:solidFill>
                <a:latin typeface="Calibri"/>
                <a:cs typeface="Calibri"/>
              </a:rPr>
              <a:t>index</a:t>
            </a:r>
            <a:endParaRPr lang="en-ID" sz="1800" b="1" dirty="0">
              <a:solidFill>
                <a:schemeClr val="tx1"/>
              </a:solidFill>
              <a:latin typeface="Calibri"/>
              <a:cs typeface="Calibri"/>
            </a:endParaRPr>
          </a:p>
          <a:p>
            <a:pPr marL="527685" indent="-514984">
              <a:lnSpc>
                <a:spcPct val="100000"/>
              </a:lnSpc>
              <a:spcBef>
                <a:spcPts val="735"/>
              </a:spcBef>
              <a:buFont typeface="+mj-lt"/>
              <a:buAutoNum type="arabicPeriod" startAt="4"/>
              <a:tabLst>
                <a:tab pos="527685" algn="l"/>
              </a:tabLst>
            </a:pPr>
            <a:r>
              <a:rPr lang="en-ID" sz="2000" dirty="0">
                <a:solidFill>
                  <a:schemeClr val="tx1"/>
                </a:solidFill>
                <a:latin typeface="Calibri"/>
                <a:cs typeface="Calibri"/>
              </a:rPr>
              <a:t>Baca</a:t>
            </a:r>
            <a:r>
              <a:rPr lang="en-ID" sz="2000" spc="-45" dirty="0">
                <a:solidFill>
                  <a:schemeClr val="tx1"/>
                </a:solidFill>
                <a:latin typeface="Calibri"/>
                <a:cs typeface="Calibri"/>
              </a:rPr>
              <a:t> </a:t>
            </a:r>
            <a:r>
              <a:rPr lang="en-ID" sz="2000" dirty="0" err="1">
                <a:solidFill>
                  <a:schemeClr val="tx1"/>
                </a:solidFill>
                <a:latin typeface="Calibri"/>
                <a:cs typeface="Calibri"/>
              </a:rPr>
              <a:t>setiap</a:t>
            </a:r>
            <a:r>
              <a:rPr lang="en-ID" sz="2000" spc="-10" dirty="0">
                <a:solidFill>
                  <a:schemeClr val="tx1"/>
                </a:solidFill>
                <a:latin typeface="Calibri"/>
                <a:cs typeface="Calibri"/>
              </a:rPr>
              <a:t> </a:t>
            </a:r>
            <a:r>
              <a:rPr lang="en-ID" sz="2000" dirty="0" err="1">
                <a:solidFill>
                  <a:schemeClr val="tx1"/>
                </a:solidFill>
                <a:latin typeface="Calibri"/>
                <a:cs typeface="Calibri"/>
              </a:rPr>
              <a:t>incusion</a:t>
            </a:r>
            <a:r>
              <a:rPr lang="en-ID" sz="2000" spc="-35" dirty="0">
                <a:solidFill>
                  <a:schemeClr val="tx1"/>
                </a:solidFill>
                <a:latin typeface="Calibri"/>
                <a:cs typeface="Calibri"/>
              </a:rPr>
              <a:t> </a:t>
            </a:r>
            <a:r>
              <a:rPr lang="en-ID" sz="2000" dirty="0" err="1">
                <a:solidFill>
                  <a:schemeClr val="tx1"/>
                </a:solidFill>
                <a:latin typeface="Calibri"/>
                <a:cs typeface="Calibri"/>
              </a:rPr>
              <a:t>atau</a:t>
            </a:r>
            <a:r>
              <a:rPr lang="en-ID" sz="2000" spc="-20" dirty="0">
                <a:solidFill>
                  <a:schemeClr val="tx1"/>
                </a:solidFill>
                <a:latin typeface="Calibri"/>
                <a:cs typeface="Calibri"/>
              </a:rPr>
              <a:t> </a:t>
            </a:r>
            <a:r>
              <a:rPr lang="en-ID" sz="2000" spc="-10" dirty="0">
                <a:solidFill>
                  <a:schemeClr val="tx1"/>
                </a:solidFill>
                <a:latin typeface="Calibri"/>
                <a:cs typeface="Calibri"/>
              </a:rPr>
              <a:t>exclusion</a:t>
            </a:r>
            <a:endParaRPr lang="en-ID" sz="2000" dirty="0">
              <a:solidFill>
                <a:schemeClr val="tx1"/>
              </a:solidFill>
              <a:latin typeface="Calibri"/>
              <a:cs typeface="Calibri"/>
            </a:endParaRPr>
          </a:p>
          <a:p>
            <a:pPr marL="697865" lvl="1" indent="-227965">
              <a:lnSpc>
                <a:spcPct val="100000"/>
              </a:lnSpc>
              <a:spcBef>
                <a:spcPts val="254"/>
              </a:spcBef>
              <a:buFont typeface="Wingdings"/>
              <a:buChar char=""/>
              <a:tabLst>
                <a:tab pos="697865" algn="l"/>
              </a:tabLst>
            </a:pPr>
            <a:r>
              <a:rPr lang="en-ID" sz="2000" dirty="0" err="1">
                <a:solidFill>
                  <a:schemeClr val="tx1"/>
                </a:solidFill>
                <a:latin typeface="Calibri"/>
                <a:cs typeface="Calibri"/>
              </a:rPr>
              <a:t>Dibawah</a:t>
            </a:r>
            <a:r>
              <a:rPr lang="en-ID" sz="2000" spc="-70" dirty="0">
                <a:solidFill>
                  <a:schemeClr val="tx1"/>
                </a:solidFill>
                <a:latin typeface="Calibri"/>
                <a:cs typeface="Calibri"/>
              </a:rPr>
              <a:t> </a:t>
            </a:r>
            <a:r>
              <a:rPr lang="en-ID" sz="2000" dirty="0" err="1">
                <a:solidFill>
                  <a:schemeClr val="tx1"/>
                </a:solidFill>
                <a:latin typeface="Calibri"/>
                <a:cs typeface="Calibri"/>
              </a:rPr>
              <a:t>kode</a:t>
            </a:r>
            <a:r>
              <a:rPr lang="en-ID" sz="2000" spc="-55" dirty="0">
                <a:solidFill>
                  <a:schemeClr val="tx1"/>
                </a:solidFill>
                <a:latin typeface="Calibri"/>
                <a:cs typeface="Calibri"/>
              </a:rPr>
              <a:t> </a:t>
            </a:r>
            <a:r>
              <a:rPr lang="en-ID" sz="2000" dirty="0">
                <a:solidFill>
                  <a:schemeClr val="tx1"/>
                </a:solidFill>
                <a:latin typeface="Calibri"/>
                <a:cs typeface="Calibri"/>
              </a:rPr>
              <a:t>yang</a:t>
            </a:r>
            <a:r>
              <a:rPr lang="en-ID" sz="2000" spc="-75" dirty="0">
                <a:solidFill>
                  <a:schemeClr val="tx1"/>
                </a:solidFill>
                <a:latin typeface="Calibri"/>
                <a:cs typeface="Calibri"/>
              </a:rPr>
              <a:t> </a:t>
            </a:r>
            <a:r>
              <a:rPr lang="en-ID" sz="2000" spc="-10" dirty="0" err="1">
                <a:solidFill>
                  <a:schemeClr val="tx1"/>
                </a:solidFill>
                <a:latin typeface="Calibri"/>
                <a:cs typeface="Calibri"/>
              </a:rPr>
              <a:t>dipilih</a:t>
            </a:r>
            <a:r>
              <a:rPr lang="en-ID" sz="2000" spc="-10" dirty="0">
                <a:solidFill>
                  <a:schemeClr val="tx1"/>
                </a:solidFill>
                <a:latin typeface="Calibri"/>
                <a:cs typeface="Calibri"/>
              </a:rPr>
              <a:t>,</a:t>
            </a:r>
            <a:endParaRPr lang="en-ID" sz="2000" dirty="0">
              <a:solidFill>
                <a:schemeClr val="tx1"/>
              </a:solidFill>
              <a:latin typeface="Calibri"/>
              <a:cs typeface="Calibri"/>
            </a:endParaRPr>
          </a:p>
          <a:p>
            <a:pPr marL="697865" lvl="1" indent="-227965">
              <a:lnSpc>
                <a:spcPct val="100000"/>
              </a:lnSpc>
              <a:spcBef>
                <a:spcPts val="260"/>
              </a:spcBef>
              <a:buFont typeface="Wingdings"/>
              <a:buChar char=""/>
              <a:tabLst>
                <a:tab pos="697865" algn="l"/>
              </a:tabLst>
            </a:pPr>
            <a:r>
              <a:rPr lang="en-ID" sz="2000" dirty="0" err="1">
                <a:solidFill>
                  <a:schemeClr val="tx1"/>
                </a:solidFill>
                <a:latin typeface="Calibri"/>
                <a:cs typeface="Calibri"/>
              </a:rPr>
              <a:t>Dibawah</a:t>
            </a:r>
            <a:r>
              <a:rPr lang="en-ID" sz="2000" spc="-70" dirty="0">
                <a:solidFill>
                  <a:schemeClr val="tx1"/>
                </a:solidFill>
                <a:latin typeface="Calibri"/>
                <a:cs typeface="Calibri"/>
              </a:rPr>
              <a:t> </a:t>
            </a:r>
            <a:r>
              <a:rPr lang="en-ID" sz="2000" spc="-20" dirty="0" err="1">
                <a:solidFill>
                  <a:schemeClr val="tx1"/>
                </a:solidFill>
                <a:latin typeface="Calibri"/>
                <a:cs typeface="Calibri"/>
              </a:rPr>
              <a:t>bab</a:t>
            </a:r>
            <a:r>
              <a:rPr lang="en-ID" sz="2000" spc="-20" dirty="0">
                <a:solidFill>
                  <a:schemeClr val="tx1"/>
                </a:solidFill>
                <a:latin typeface="Calibri"/>
                <a:cs typeface="Calibri"/>
              </a:rPr>
              <a:t>,</a:t>
            </a:r>
            <a:endParaRPr lang="en-ID" sz="2000" dirty="0">
              <a:solidFill>
                <a:schemeClr val="tx1"/>
              </a:solidFill>
              <a:latin typeface="Calibri"/>
              <a:cs typeface="Calibri"/>
            </a:endParaRPr>
          </a:p>
          <a:p>
            <a:pPr marL="697865" lvl="1" indent="-227965">
              <a:lnSpc>
                <a:spcPct val="100000"/>
              </a:lnSpc>
              <a:spcBef>
                <a:spcPts val="265"/>
              </a:spcBef>
              <a:buFont typeface="Wingdings"/>
              <a:buChar char=""/>
              <a:tabLst>
                <a:tab pos="697865" algn="l"/>
              </a:tabLst>
            </a:pPr>
            <a:r>
              <a:rPr lang="en-ID" sz="2000" dirty="0" err="1">
                <a:solidFill>
                  <a:schemeClr val="tx1"/>
                </a:solidFill>
                <a:latin typeface="Calibri"/>
                <a:cs typeface="Calibri"/>
              </a:rPr>
              <a:t>Dibawah</a:t>
            </a:r>
            <a:r>
              <a:rPr lang="en-ID" sz="2000" spc="-45" dirty="0">
                <a:solidFill>
                  <a:schemeClr val="tx1"/>
                </a:solidFill>
                <a:latin typeface="Calibri"/>
                <a:cs typeface="Calibri"/>
              </a:rPr>
              <a:t> </a:t>
            </a:r>
            <a:r>
              <a:rPr lang="en-ID" sz="2000" dirty="0" err="1">
                <a:solidFill>
                  <a:schemeClr val="tx1"/>
                </a:solidFill>
                <a:latin typeface="Calibri"/>
                <a:cs typeface="Calibri"/>
              </a:rPr>
              <a:t>blok</a:t>
            </a:r>
            <a:r>
              <a:rPr lang="en-ID" sz="2000" spc="-45" dirty="0">
                <a:solidFill>
                  <a:schemeClr val="tx1"/>
                </a:solidFill>
                <a:latin typeface="Calibri"/>
                <a:cs typeface="Calibri"/>
              </a:rPr>
              <a:t> </a:t>
            </a:r>
            <a:r>
              <a:rPr lang="en-ID" sz="2000" spc="-20" dirty="0" err="1">
                <a:solidFill>
                  <a:schemeClr val="tx1"/>
                </a:solidFill>
                <a:latin typeface="Calibri"/>
                <a:cs typeface="Calibri"/>
              </a:rPr>
              <a:t>atau</a:t>
            </a:r>
            <a:endParaRPr lang="en-ID" sz="2000" dirty="0">
              <a:solidFill>
                <a:schemeClr val="tx1"/>
              </a:solidFill>
              <a:latin typeface="Calibri"/>
              <a:cs typeface="Calibri"/>
            </a:endParaRPr>
          </a:p>
          <a:p>
            <a:pPr marL="697865" lvl="1" indent="-227965">
              <a:lnSpc>
                <a:spcPct val="100000"/>
              </a:lnSpc>
              <a:spcBef>
                <a:spcPts val="254"/>
              </a:spcBef>
              <a:buFont typeface="Wingdings"/>
              <a:buChar char=""/>
              <a:tabLst>
                <a:tab pos="697865" algn="l"/>
              </a:tabLst>
            </a:pPr>
            <a:r>
              <a:rPr lang="en-ID" sz="2000" dirty="0" err="1">
                <a:solidFill>
                  <a:schemeClr val="tx1"/>
                </a:solidFill>
                <a:latin typeface="Calibri"/>
                <a:cs typeface="Calibri"/>
              </a:rPr>
              <a:t>Dibawah</a:t>
            </a:r>
            <a:r>
              <a:rPr lang="en-ID" sz="2000" spc="-45" dirty="0">
                <a:solidFill>
                  <a:schemeClr val="tx1"/>
                </a:solidFill>
                <a:latin typeface="Calibri"/>
                <a:cs typeface="Calibri"/>
              </a:rPr>
              <a:t> </a:t>
            </a:r>
            <a:r>
              <a:rPr lang="en-ID" sz="2000" dirty="0" err="1">
                <a:solidFill>
                  <a:schemeClr val="tx1"/>
                </a:solidFill>
                <a:latin typeface="Calibri"/>
                <a:cs typeface="Calibri"/>
              </a:rPr>
              <a:t>judul</a:t>
            </a:r>
            <a:r>
              <a:rPr lang="en-ID" sz="2000" spc="-40" dirty="0">
                <a:solidFill>
                  <a:schemeClr val="tx1"/>
                </a:solidFill>
                <a:latin typeface="Calibri"/>
                <a:cs typeface="Calibri"/>
              </a:rPr>
              <a:t> </a:t>
            </a:r>
            <a:r>
              <a:rPr lang="en-ID" sz="2000" spc="-10" dirty="0" err="1">
                <a:solidFill>
                  <a:schemeClr val="tx1"/>
                </a:solidFill>
                <a:latin typeface="Calibri"/>
                <a:cs typeface="Calibri"/>
              </a:rPr>
              <a:t>kategori</a:t>
            </a:r>
            <a:endParaRPr lang="en-ID" dirty="0">
              <a:solidFill>
                <a:schemeClr val="tx1"/>
              </a:solidFill>
            </a:endParaRPr>
          </a:p>
        </p:txBody>
      </p:sp>
    </p:spTree>
    <p:extLst>
      <p:ext uri="{BB962C8B-B14F-4D97-AF65-F5344CB8AC3E}">
        <p14:creationId xmlns:p14="http://schemas.microsoft.com/office/powerpoint/2010/main" val="811953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67471" y="0"/>
            <a:ext cx="4224528" cy="6857998"/>
          </a:xfrm>
          <a:prstGeom prst="rect">
            <a:avLst/>
          </a:prstGeom>
        </p:spPr>
      </p:pic>
      <p:grpSp>
        <p:nvGrpSpPr>
          <p:cNvPr id="3" name="object 3"/>
          <p:cNvGrpSpPr/>
          <p:nvPr/>
        </p:nvGrpSpPr>
        <p:grpSpPr>
          <a:xfrm>
            <a:off x="0" y="0"/>
            <a:ext cx="1117600" cy="355600"/>
            <a:chOff x="0" y="0"/>
            <a:chExt cx="1117600" cy="355600"/>
          </a:xfrm>
        </p:grpSpPr>
        <p:sp>
          <p:nvSpPr>
            <p:cNvPr id="4" name="object 4"/>
            <p:cNvSpPr/>
            <p:nvPr/>
          </p:nvSpPr>
          <p:spPr>
            <a:xfrm>
              <a:off x="0" y="0"/>
              <a:ext cx="934719" cy="355600"/>
            </a:xfrm>
            <a:custGeom>
              <a:avLst/>
              <a:gdLst/>
              <a:ahLst/>
              <a:cxnLst/>
              <a:rect l="l" t="t" r="r" b="b"/>
              <a:pathLst>
                <a:path w="934719" h="355600">
                  <a:moveTo>
                    <a:pt x="934212" y="0"/>
                  </a:moveTo>
                  <a:lnTo>
                    <a:pt x="0" y="0"/>
                  </a:lnTo>
                  <a:lnTo>
                    <a:pt x="0" y="355092"/>
                  </a:lnTo>
                  <a:lnTo>
                    <a:pt x="934212" y="355092"/>
                  </a:lnTo>
                  <a:lnTo>
                    <a:pt x="934212" y="0"/>
                  </a:lnTo>
                  <a:close/>
                </a:path>
              </a:pathLst>
            </a:custGeom>
            <a:solidFill>
              <a:srgbClr val="004974"/>
            </a:solidFill>
          </p:spPr>
          <p:txBody>
            <a:bodyPr wrap="square" lIns="0" tIns="0" rIns="0" bIns="0" rtlCol="0"/>
            <a:lstStyle/>
            <a:p>
              <a:endParaRPr/>
            </a:p>
          </p:txBody>
        </p:sp>
        <p:sp>
          <p:nvSpPr>
            <p:cNvPr id="5" name="object 5"/>
            <p:cNvSpPr/>
            <p:nvPr/>
          </p:nvSpPr>
          <p:spPr>
            <a:xfrm>
              <a:off x="934211" y="0"/>
              <a:ext cx="182880" cy="355600"/>
            </a:xfrm>
            <a:custGeom>
              <a:avLst/>
              <a:gdLst/>
              <a:ahLst/>
              <a:cxnLst/>
              <a:rect l="l" t="t" r="r" b="b"/>
              <a:pathLst>
                <a:path w="182880" h="355600">
                  <a:moveTo>
                    <a:pt x="182880" y="0"/>
                  </a:moveTo>
                  <a:lnTo>
                    <a:pt x="0" y="0"/>
                  </a:lnTo>
                  <a:lnTo>
                    <a:pt x="0" y="355092"/>
                  </a:lnTo>
                  <a:lnTo>
                    <a:pt x="182880" y="355092"/>
                  </a:lnTo>
                  <a:lnTo>
                    <a:pt x="182880" y="0"/>
                  </a:lnTo>
                  <a:close/>
                </a:path>
              </a:pathLst>
            </a:custGeom>
            <a:solidFill>
              <a:srgbClr val="FCD200"/>
            </a:solidFill>
          </p:spPr>
          <p:txBody>
            <a:bodyPr wrap="square" lIns="0" tIns="0" rIns="0" bIns="0" rtlCol="0"/>
            <a:lstStyle/>
            <a:p>
              <a:endParaRPr/>
            </a:p>
          </p:txBody>
        </p:sp>
      </p:grpSp>
      <p:sp>
        <p:nvSpPr>
          <p:cNvPr id="6" name="object 6"/>
          <p:cNvSpPr txBox="1">
            <a:spLocks noGrp="1"/>
          </p:cNvSpPr>
          <p:nvPr>
            <p:ph type="ctrTitle"/>
          </p:nvPr>
        </p:nvSpPr>
        <p:spPr>
          <a:prstGeom prst="rect">
            <a:avLst/>
          </a:prstGeom>
        </p:spPr>
        <p:txBody>
          <a:bodyPr vert="horz" wrap="square" lIns="0" tIns="13335" rIns="0" bIns="0" rtlCol="0">
            <a:spAutoFit/>
          </a:bodyPr>
          <a:lstStyle/>
          <a:p>
            <a:pPr marL="12700">
              <a:lnSpc>
                <a:spcPct val="100000"/>
              </a:lnSpc>
              <a:spcBef>
                <a:spcPts val="105"/>
              </a:spcBef>
            </a:pPr>
            <a:r>
              <a:rPr sz="4400" dirty="0"/>
              <a:t>Lead </a:t>
            </a:r>
            <a:r>
              <a:rPr sz="4400" spc="-85" dirty="0"/>
              <a:t>Term</a:t>
            </a:r>
            <a:endParaRPr sz="4400"/>
          </a:p>
        </p:txBody>
      </p:sp>
      <p:sp>
        <p:nvSpPr>
          <p:cNvPr id="7" name="object 7"/>
          <p:cNvSpPr txBox="1"/>
          <p:nvPr/>
        </p:nvSpPr>
        <p:spPr>
          <a:xfrm>
            <a:off x="765149" y="2649219"/>
            <a:ext cx="5424805" cy="1732280"/>
          </a:xfrm>
          <a:prstGeom prst="rect">
            <a:avLst/>
          </a:prstGeom>
        </p:spPr>
        <p:txBody>
          <a:bodyPr vert="horz" wrap="square" lIns="0" tIns="81280" rIns="0" bIns="0" rtlCol="0">
            <a:spAutoFit/>
          </a:bodyPr>
          <a:lstStyle/>
          <a:p>
            <a:pPr marL="12700" marR="5080">
              <a:lnSpc>
                <a:spcPts val="4320"/>
              </a:lnSpc>
              <a:spcBef>
                <a:spcPts val="640"/>
              </a:spcBef>
            </a:pPr>
            <a:r>
              <a:rPr sz="4000" dirty="0">
                <a:latin typeface="Calibri" panose="020F0502020204030204" pitchFamily="34" charset="0"/>
                <a:ea typeface="Calibri" panose="020F0502020204030204" pitchFamily="34" charset="0"/>
                <a:cs typeface="Calibri" panose="020F0502020204030204" pitchFamily="34" charset="0"/>
              </a:rPr>
              <a:t>Acut</a:t>
            </a:r>
            <a:r>
              <a:rPr sz="4000" spc="-80" dirty="0">
                <a:latin typeface="Calibri" panose="020F0502020204030204" pitchFamily="34" charset="0"/>
                <a:ea typeface="Calibri" panose="020F0502020204030204" pitchFamily="34" charset="0"/>
                <a:cs typeface="Calibri" panose="020F0502020204030204" pitchFamily="34" charset="0"/>
              </a:rPr>
              <a:t> </a:t>
            </a:r>
            <a:r>
              <a:rPr sz="4000" u="sng" dirty="0">
                <a:latin typeface="Calibri" panose="020F0502020204030204" pitchFamily="34" charset="0"/>
                <a:ea typeface="Calibri" panose="020F0502020204030204" pitchFamily="34" charset="0"/>
                <a:cs typeface="Calibri" panose="020F0502020204030204" pitchFamily="34" charset="0"/>
              </a:rPr>
              <a:t>Ulcer</a:t>
            </a:r>
            <a:r>
              <a:rPr sz="4000" spc="-8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of</a:t>
            </a:r>
            <a:r>
              <a:rPr sz="4000" spc="-7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the</a:t>
            </a:r>
            <a:r>
              <a:rPr sz="4000" spc="-60" dirty="0">
                <a:latin typeface="Calibri" panose="020F0502020204030204" pitchFamily="34" charset="0"/>
                <a:ea typeface="Calibri" panose="020F0502020204030204" pitchFamily="34" charset="0"/>
                <a:cs typeface="Calibri" panose="020F0502020204030204" pitchFamily="34" charset="0"/>
              </a:rPr>
              <a:t> </a:t>
            </a:r>
            <a:r>
              <a:rPr sz="4000" spc="-10" dirty="0">
                <a:latin typeface="Calibri" panose="020F0502020204030204" pitchFamily="34" charset="0"/>
                <a:ea typeface="Calibri" panose="020F0502020204030204" pitchFamily="34" charset="0"/>
                <a:cs typeface="Calibri" panose="020F0502020204030204" pitchFamily="34" charset="0"/>
              </a:rPr>
              <a:t>Stomach </a:t>
            </a:r>
            <a:r>
              <a:rPr sz="4000" dirty="0">
                <a:latin typeface="Calibri" panose="020F0502020204030204" pitchFamily="34" charset="0"/>
                <a:ea typeface="Calibri" panose="020F0502020204030204" pitchFamily="34" charset="0"/>
                <a:cs typeface="Calibri" panose="020F0502020204030204" pitchFamily="34" charset="0"/>
              </a:rPr>
              <a:t>with</a:t>
            </a:r>
            <a:r>
              <a:rPr sz="4000" spc="-125" dirty="0">
                <a:latin typeface="Calibri" panose="020F0502020204030204" pitchFamily="34" charset="0"/>
                <a:ea typeface="Calibri" panose="020F0502020204030204" pitchFamily="34" charset="0"/>
                <a:cs typeface="Calibri" panose="020F0502020204030204" pitchFamily="34" charset="0"/>
              </a:rPr>
              <a:t> </a:t>
            </a:r>
            <a:r>
              <a:rPr sz="4000" spc="-10" dirty="0">
                <a:latin typeface="Calibri" panose="020F0502020204030204" pitchFamily="34" charset="0"/>
                <a:ea typeface="Calibri" panose="020F0502020204030204" pitchFamily="34" charset="0"/>
                <a:cs typeface="Calibri" panose="020F0502020204030204" pitchFamily="34" charset="0"/>
              </a:rPr>
              <a:t>Haemorrhage</a:t>
            </a:r>
            <a:r>
              <a:rPr sz="4000" spc="-120" dirty="0">
                <a:latin typeface="Calibri" panose="020F0502020204030204" pitchFamily="34" charset="0"/>
                <a:ea typeface="Calibri" panose="020F0502020204030204" pitchFamily="34" charset="0"/>
                <a:cs typeface="Calibri" panose="020F0502020204030204" pitchFamily="34" charset="0"/>
              </a:rPr>
              <a:t> </a:t>
            </a:r>
            <a:r>
              <a:rPr sz="4000" spc="-25" dirty="0">
                <a:latin typeface="Calibri" panose="020F0502020204030204" pitchFamily="34" charset="0"/>
                <a:ea typeface="Calibri" panose="020F0502020204030204" pitchFamily="34" charset="0"/>
                <a:cs typeface="Calibri" panose="020F0502020204030204" pitchFamily="34" charset="0"/>
              </a:rPr>
              <a:t>and </a:t>
            </a:r>
            <a:r>
              <a:rPr sz="4000" spc="-10" dirty="0">
                <a:latin typeface="Calibri" panose="020F0502020204030204" pitchFamily="34" charset="0"/>
                <a:ea typeface="Calibri" panose="020F0502020204030204" pitchFamily="34" charset="0"/>
                <a:cs typeface="Calibri" panose="020F0502020204030204" pitchFamily="34" charset="0"/>
              </a:rPr>
              <a:t>Perforation</a:t>
            </a:r>
            <a:endParaRP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object 8"/>
          <p:cNvSpPr/>
          <p:nvPr/>
        </p:nvSpPr>
        <p:spPr>
          <a:xfrm>
            <a:off x="691895" y="2039111"/>
            <a:ext cx="3817620" cy="45720"/>
          </a:xfrm>
          <a:custGeom>
            <a:avLst/>
            <a:gdLst/>
            <a:ahLst/>
            <a:cxnLst/>
            <a:rect l="l" t="t" r="r" b="b"/>
            <a:pathLst>
              <a:path w="3817620" h="45719">
                <a:moveTo>
                  <a:pt x="3817620" y="0"/>
                </a:moveTo>
                <a:lnTo>
                  <a:pt x="0" y="0"/>
                </a:lnTo>
                <a:lnTo>
                  <a:pt x="0" y="45720"/>
                </a:lnTo>
                <a:lnTo>
                  <a:pt x="3817620" y="45720"/>
                </a:lnTo>
                <a:lnTo>
                  <a:pt x="3817620" y="0"/>
                </a:lnTo>
                <a:close/>
              </a:path>
            </a:pathLst>
          </a:custGeom>
          <a:solidFill>
            <a:srgbClr val="FCD200"/>
          </a:solidFill>
        </p:spPr>
        <p:txBody>
          <a:bodyPr wrap="square" lIns="0" tIns="0" rIns="0" bIns="0" rtlCol="0"/>
          <a:lstStyle/>
          <a:p>
            <a:endParaRPr/>
          </a:p>
        </p:txBody>
      </p:sp>
      <p:grpSp>
        <p:nvGrpSpPr>
          <p:cNvPr id="9" name="object 9"/>
          <p:cNvGrpSpPr/>
          <p:nvPr/>
        </p:nvGrpSpPr>
        <p:grpSpPr>
          <a:xfrm>
            <a:off x="0" y="6675119"/>
            <a:ext cx="5547360" cy="182880"/>
            <a:chOff x="0" y="6675119"/>
            <a:chExt cx="5547360" cy="182880"/>
          </a:xfrm>
        </p:grpSpPr>
        <p:sp>
          <p:nvSpPr>
            <p:cNvPr id="10" name="object 10"/>
            <p:cNvSpPr/>
            <p:nvPr/>
          </p:nvSpPr>
          <p:spPr>
            <a:xfrm>
              <a:off x="0" y="6675119"/>
              <a:ext cx="5364480" cy="182880"/>
            </a:xfrm>
            <a:custGeom>
              <a:avLst/>
              <a:gdLst/>
              <a:ahLst/>
              <a:cxnLst/>
              <a:rect l="l" t="t" r="r" b="b"/>
              <a:pathLst>
                <a:path w="5364480" h="182879">
                  <a:moveTo>
                    <a:pt x="0" y="182878"/>
                  </a:moveTo>
                  <a:lnTo>
                    <a:pt x="5364480" y="182878"/>
                  </a:lnTo>
                  <a:lnTo>
                    <a:pt x="5364480" y="0"/>
                  </a:lnTo>
                  <a:lnTo>
                    <a:pt x="0" y="0"/>
                  </a:lnTo>
                  <a:lnTo>
                    <a:pt x="0" y="182878"/>
                  </a:lnTo>
                  <a:close/>
                </a:path>
              </a:pathLst>
            </a:custGeom>
            <a:solidFill>
              <a:srgbClr val="004974"/>
            </a:solidFill>
          </p:spPr>
          <p:txBody>
            <a:bodyPr wrap="square" lIns="0" tIns="0" rIns="0" bIns="0" rtlCol="0"/>
            <a:lstStyle/>
            <a:p>
              <a:endParaRPr/>
            </a:p>
          </p:txBody>
        </p:sp>
        <p:sp>
          <p:nvSpPr>
            <p:cNvPr id="11" name="object 11"/>
            <p:cNvSpPr/>
            <p:nvPr/>
          </p:nvSpPr>
          <p:spPr>
            <a:xfrm>
              <a:off x="5364479" y="6675119"/>
              <a:ext cx="182880" cy="182880"/>
            </a:xfrm>
            <a:custGeom>
              <a:avLst/>
              <a:gdLst/>
              <a:ahLst/>
              <a:cxnLst/>
              <a:rect l="l" t="t" r="r" b="b"/>
              <a:pathLst>
                <a:path w="182879" h="182879">
                  <a:moveTo>
                    <a:pt x="182879" y="0"/>
                  </a:moveTo>
                  <a:lnTo>
                    <a:pt x="0" y="0"/>
                  </a:lnTo>
                  <a:lnTo>
                    <a:pt x="0" y="182878"/>
                  </a:lnTo>
                  <a:lnTo>
                    <a:pt x="182879" y="182878"/>
                  </a:lnTo>
                  <a:lnTo>
                    <a:pt x="182879" y="0"/>
                  </a:lnTo>
                  <a:close/>
                </a:path>
              </a:pathLst>
            </a:custGeom>
            <a:solidFill>
              <a:srgbClr val="FCD200"/>
            </a:solidFill>
          </p:spPr>
          <p:txBody>
            <a:bodyPr wrap="square" lIns="0" tIns="0" rIns="0" bIns="0" rtlCol="0"/>
            <a:lstStyle/>
            <a:p>
              <a:endParaRPr/>
            </a:p>
          </p:txBody>
        </p:sp>
      </p:grpSp>
      <p:sp>
        <p:nvSpPr>
          <p:cNvPr id="12" name="object 12"/>
          <p:cNvSpPr/>
          <p:nvPr/>
        </p:nvSpPr>
        <p:spPr>
          <a:xfrm>
            <a:off x="7571231" y="0"/>
            <a:ext cx="792480" cy="6858000"/>
          </a:xfrm>
          <a:custGeom>
            <a:avLst/>
            <a:gdLst/>
            <a:ahLst/>
            <a:cxnLst/>
            <a:rect l="l" t="t" r="r" b="b"/>
            <a:pathLst>
              <a:path w="792479" h="6858000">
                <a:moveTo>
                  <a:pt x="792479" y="0"/>
                </a:moveTo>
                <a:lnTo>
                  <a:pt x="0" y="0"/>
                </a:lnTo>
                <a:lnTo>
                  <a:pt x="0" y="6857998"/>
                </a:lnTo>
                <a:lnTo>
                  <a:pt x="792479" y="6857998"/>
                </a:lnTo>
                <a:lnTo>
                  <a:pt x="792479" y="0"/>
                </a:lnTo>
                <a:close/>
              </a:path>
            </a:pathLst>
          </a:custGeom>
          <a:solidFill>
            <a:srgbClr val="004974">
              <a:alpha val="56077"/>
            </a:srgbClr>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175577"/>
            <a:ext cx="1858010" cy="635000"/>
          </a:xfrm>
          <a:prstGeom prst="rect">
            <a:avLst/>
          </a:prstGeom>
        </p:spPr>
        <p:txBody>
          <a:bodyPr vert="horz" wrap="square" lIns="0" tIns="12065" rIns="0" bIns="0" rtlCol="0">
            <a:spAutoFit/>
          </a:bodyPr>
          <a:lstStyle/>
          <a:p>
            <a:pPr marL="12700">
              <a:lnSpc>
                <a:spcPct val="100000"/>
              </a:lnSpc>
              <a:spcBef>
                <a:spcPts val="95"/>
              </a:spcBef>
            </a:pPr>
            <a:r>
              <a:rPr sz="4000" spc="-10" dirty="0"/>
              <a:t>Modifier</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val 6">
            <a:extLst>
              <a:ext uri="{FF2B5EF4-FFF2-40B4-BE49-F238E27FC236}">
                <a16:creationId xmlns:a16="http://schemas.microsoft.com/office/drawing/2014/main" id="{7009C6BE-B022-BD0C-5251-C0F19915A45E}"/>
              </a:ext>
            </a:extLst>
          </p:cNvPr>
          <p:cNvSpPr/>
          <p:nvPr/>
        </p:nvSpPr>
        <p:spPr>
          <a:xfrm>
            <a:off x="5105400" y="4038600"/>
            <a:ext cx="914400" cy="5334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Text Placeholder 3">
            <a:extLst>
              <a:ext uri="{FF2B5EF4-FFF2-40B4-BE49-F238E27FC236}">
                <a16:creationId xmlns:a16="http://schemas.microsoft.com/office/drawing/2014/main" id="{C4AC7C89-1BDD-9577-44CE-B2949B17812C}"/>
              </a:ext>
            </a:extLst>
          </p:cNvPr>
          <p:cNvSpPr txBox="1">
            <a:spLocks/>
          </p:cNvSpPr>
          <p:nvPr/>
        </p:nvSpPr>
        <p:spPr>
          <a:xfrm>
            <a:off x="1905000" y="1057910"/>
            <a:ext cx="7543800" cy="5416868"/>
          </a:xfrm>
          <a:prstGeom prst="rect">
            <a:avLst/>
          </a:prstGeom>
          <a:ln w="28575">
            <a:solidFill>
              <a:schemeClr val="accent1"/>
            </a:solidFill>
          </a:ln>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ID" sz="2200" b="1" dirty="0">
                <a:solidFill>
                  <a:srgbClr val="FF0000"/>
                </a:solidFill>
                <a:latin typeface="Arial" panose="020B0604020202020204" pitchFamily="34" charset="0"/>
              </a:rPr>
              <a:t>Ulcer</a:t>
            </a:r>
            <a:r>
              <a:rPr lang="en-ID" sz="2200" b="1" dirty="0">
                <a:latin typeface="Arial" panose="020B0604020202020204" pitchFamily="34" charset="0"/>
              </a:rPr>
              <a:t>, ulcerated, ulcerating, ulceration</a:t>
            </a:r>
            <a:endParaRPr lang="en-US" sz="2200" dirty="0">
              <a:solidFill>
                <a:srgbClr val="000000"/>
              </a:solidFill>
              <a:latin typeface="Arial" panose="020B0604020202020204" pitchFamily="34" charset="0"/>
            </a:endParaRPr>
          </a:p>
          <a:p>
            <a:pPr marL="358775" algn="l"/>
            <a:r>
              <a:rPr lang="en-US" sz="2200" dirty="0">
                <a:solidFill>
                  <a:srgbClr val="000000"/>
                </a:solidFill>
                <a:latin typeface="Arial" panose="020B0604020202020204" pitchFamily="34" charset="0"/>
              </a:rPr>
              <a:t>- </a:t>
            </a:r>
            <a:r>
              <a:rPr lang="en-US" sz="2200" dirty="0">
                <a:solidFill>
                  <a:srgbClr val="FF0000"/>
                </a:solidFill>
                <a:latin typeface="Arial" panose="020B0604020202020204" pitchFamily="34" charset="0"/>
              </a:rPr>
              <a:t>stomach </a:t>
            </a:r>
            <a:r>
              <a:rPr lang="en-US" sz="2200" dirty="0">
                <a:solidFill>
                  <a:srgbClr val="000000"/>
                </a:solidFill>
                <a:latin typeface="Arial" panose="020B0604020202020204" pitchFamily="34" charset="0"/>
              </a:rPr>
              <a:t>(eroded) (peptic) (round) </a:t>
            </a:r>
            <a:r>
              <a:rPr lang="en-US" sz="2200" dirty="0">
                <a:solidFill>
                  <a:srgbClr val="3365FF"/>
                </a:solidFill>
                <a:latin typeface="Arial" panose="020B0604020202020204" pitchFamily="34" charset="0"/>
              </a:rPr>
              <a:t>K25.9</a:t>
            </a:r>
          </a:p>
          <a:p>
            <a:pPr marL="358775" algn="l"/>
            <a:r>
              <a:rPr lang="en-ID" sz="2200" dirty="0">
                <a:solidFill>
                  <a:srgbClr val="000000"/>
                </a:solidFill>
                <a:latin typeface="Arial" panose="020B0604020202020204" pitchFamily="34" charset="0"/>
              </a:rPr>
              <a:t>- - with</a:t>
            </a:r>
          </a:p>
          <a:p>
            <a:pPr marL="358775" algn="l"/>
            <a:r>
              <a:rPr lang="en-ID" sz="2200" dirty="0">
                <a:solidFill>
                  <a:srgbClr val="000000"/>
                </a:solidFill>
                <a:latin typeface="Arial" panose="020B0604020202020204" pitchFamily="34" charset="0"/>
              </a:rPr>
              <a:t>- - - </a:t>
            </a:r>
            <a:r>
              <a:rPr lang="en-ID" sz="2200" dirty="0" err="1">
                <a:solidFill>
                  <a:srgbClr val="000000"/>
                </a:solidFill>
                <a:latin typeface="Arial" panose="020B0604020202020204" pitchFamily="34" charset="0"/>
              </a:rPr>
              <a:t>hemorrhage</a:t>
            </a:r>
            <a:r>
              <a:rPr lang="en-ID" sz="2200" dirty="0">
                <a:solidFill>
                  <a:srgbClr val="000000"/>
                </a:solidFill>
                <a:latin typeface="Arial" panose="020B0604020202020204" pitchFamily="34" charset="0"/>
              </a:rPr>
              <a:t> </a:t>
            </a:r>
            <a:r>
              <a:rPr lang="en-ID" sz="2200" dirty="0">
                <a:solidFill>
                  <a:srgbClr val="3365FF"/>
                </a:solidFill>
                <a:latin typeface="Arial" panose="020B0604020202020204" pitchFamily="34" charset="0"/>
              </a:rPr>
              <a:t>K25.4</a:t>
            </a:r>
          </a:p>
          <a:p>
            <a:pPr marL="358775" algn="l">
              <a:buFontTx/>
              <a:buChar char="-"/>
            </a:pPr>
            <a:r>
              <a:rPr lang="en-ID" sz="2200" dirty="0">
                <a:solidFill>
                  <a:srgbClr val="000000"/>
                </a:solidFill>
                <a:latin typeface="Arial" panose="020B0604020202020204" pitchFamily="34" charset="0"/>
              </a:rPr>
              <a:t>- - - and perforation </a:t>
            </a:r>
            <a:r>
              <a:rPr lang="en-ID" sz="2200" dirty="0">
                <a:solidFill>
                  <a:srgbClr val="3365FF"/>
                </a:solidFill>
                <a:latin typeface="Arial" panose="020B0604020202020204" pitchFamily="34" charset="0"/>
              </a:rPr>
              <a:t>K25.6</a:t>
            </a:r>
          </a:p>
          <a:p>
            <a:pPr marL="358775" algn="l"/>
            <a:r>
              <a:rPr lang="en-ID" sz="2200" dirty="0">
                <a:solidFill>
                  <a:srgbClr val="000000"/>
                </a:solidFill>
                <a:latin typeface="Arial" panose="020B0604020202020204" pitchFamily="34" charset="0"/>
              </a:rPr>
              <a:t>- - - perforation </a:t>
            </a:r>
            <a:r>
              <a:rPr lang="en-ID" sz="2200" dirty="0">
                <a:solidFill>
                  <a:srgbClr val="3365FF"/>
                </a:solidFill>
                <a:latin typeface="Arial" panose="020B0604020202020204" pitchFamily="34" charset="0"/>
              </a:rPr>
              <a:t>K25.5</a:t>
            </a:r>
          </a:p>
          <a:p>
            <a:pPr marL="358775" algn="l"/>
            <a:r>
              <a:rPr lang="en-ID" sz="2200" dirty="0">
                <a:solidFill>
                  <a:srgbClr val="000000"/>
                </a:solidFill>
                <a:latin typeface="Arial" panose="020B0604020202020204" pitchFamily="34" charset="0"/>
              </a:rPr>
              <a:t>- - </a:t>
            </a:r>
            <a:r>
              <a:rPr lang="en-ID" sz="2200" dirty="0">
                <a:solidFill>
                  <a:srgbClr val="FF0000"/>
                </a:solidFill>
                <a:latin typeface="Arial" panose="020B0604020202020204" pitchFamily="34" charset="0"/>
              </a:rPr>
              <a:t>acute</a:t>
            </a:r>
            <a:r>
              <a:rPr lang="en-ID" sz="2200" dirty="0">
                <a:solidFill>
                  <a:srgbClr val="000000"/>
                </a:solidFill>
                <a:latin typeface="Arial" panose="020B0604020202020204" pitchFamily="34" charset="0"/>
              </a:rPr>
              <a:t> </a:t>
            </a:r>
            <a:r>
              <a:rPr lang="en-ID" sz="2200" dirty="0">
                <a:solidFill>
                  <a:srgbClr val="3365FF"/>
                </a:solidFill>
                <a:latin typeface="Arial" panose="020B0604020202020204" pitchFamily="34" charset="0"/>
              </a:rPr>
              <a:t>K25.3</a:t>
            </a:r>
          </a:p>
          <a:p>
            <a:pPr marL="358775" algn="l"/>
            <a:r>
              <a:rPr lang="en-ID" sz="2200" dirty="0">
                <a:solidFill>
                  <a:srgbClr val="000000"/>
                </a:solidFill>
                <a:latin typeface="Arial" panose="020B0604020202020204" pitchFamily="34" charset="0"/>
              </a:rPr>
              <a:t>- - - with</a:t>
            </a:r>
          </a:p>
          <a:p>
            <a:pPr marL="358775" algn="l"/>
            <a:r>
              <a:rPr lang="en-ID" sz="2200" dirty="0">
                <a:solidFill>
                  <a:srgbClr val="000000"/>
                </a:solidFill>
                <a:latin typeface="Arial" panose="020B0604020202020204" pitchFamily="34" charset="0"/>
              </a:rPr>
              <a:t>- - - - </a:t>
            </a:r>
            <a:r>
              <a:rPr lang="en-ID" sz="2200" dirty="0" err="1">
                <a:solidFill>
                  <a:srgbClr val="FF0000"/>
                </a:solidFill>
                <a:latin typeface="Arial" panose="020B0604020202020204" pitchFamily="34" charset="0"/>
              </a:rPr>
              <a:t>hemorrhage</a:t>
            </a:r>
            <a:r>
              <a:rPr lang="en-ID" sz="2200" dirty="0">
                <a:solidFill>
                  <a:srgbClr val="000000"/>
                </a:solidFill>
                <a:latin typeface="Arial" panose="020B0604020202020204" pitchFamily="34" charset="0"/>
              </a:rPr>
              <a:t> </a:t>
            </a:r>
            <a:r>
              <a:rPr lang="en-ID" sz="2200" dirty="0">
                <a:solidFill>
                  <a:srgbClr val="3365FF"/>
                </a:solidFill>
                <a:latin typeface="Arial" panose="020B0604020202020204" pitchFamily="34" charset="0"/>
              </a:rPr>
              <a:t>K25.0</a:t>
            </a:r>
          </a:p>
          <a:p>
            <a:pPr marL="358775" algn="l"/>
            <a:r>
              <a:rPr lang="en-ID" sz="2200" dirty="0">
                <a:solidFill>
                  <a:srgbClr val="000000"/>
                </a:solidFill>
                <a:latin typeface="Arial" panose="020B0604020202020204" pitchFamily="34" charset="0"/>
              </a:rPr>
              <a:t>- - - - - </a:t>
            </a:r>
            <a:r>
              <a:rPr lang="en-ID" sz="2200" dirty="0">
                <a:solidFill>
                  <a:srgbClr val="FF0000"/>
                </a:solidFill>
                <a:latin typeface="Arial" panose="020B0604020202020204" pitchFamily="34" charset="0"/>
              </a:rPr>
              <a:t>and perforation </a:t>
            </a:r>
            <a:r>
              <a:rPr lang="en-ID" sz="2200" dirty="0">
                <a:solidFill>
                  <a:schemeClr val="accent1">
                    <a:lumMod val="75000"/>
                  </a:schemeClr>
                </a:solidFill>
                <a:latin typeface="Arial" panose="020B0604020202020204" pitchFamily="34" charset="0"/>
              </a:rPr>
              <a:t>K25.2</a:t>
            </a:r>
          </a:p>
          <a:p>
            <a:pPr marL="358775" algn="l"/>
            <a:r>
              <a:rPr lang="en-ID" sz="2200" dirty="0">
                <a:solidFill>
                  <a:srgbClr val="000000"/>
                </a:solidFill>
                <a:latin typeface="Arial" panose="020B0604020202020204" pitchFamily="34" charset="0"/>
              </a:rPr>
              <a:t>- - - - perforation </a:t>
            </a:r>
            <a:r>
              <a:rPr lang="en-ID" sz="2200" dirty="0">
                <a:solidFill>
                  <a:srgbClr val="3365FF"/>
                </a:solidFill>
                <a:latin typeface="Arial" panose="020B0604020202020204" pitchFamily="34" charset="0"/>
              </a:rPr>
              <a:t>K25.1</a:t>
            </a:r>
          </a:p>
          <a:p>
            <a:pPr marL="358775" algn="l"/>
            <a:r>
              <a:rPr lang="en-ID" sz="2200" dirty="0">
                <a:solidFill>
                  <a:srgbClr val="000000"/>
                </a:solidFill>
                <a:latin typeface="Arial" panose="020B0604020202020204" pitchFamily="34" charset="0"/>
              </a:rPr>
              <a:t>- - chronic </a:t>
            </a:r>
            <a:r>
              <a:rPr lang="en-ID" sz="2200" dirty="0">
                <a:solidFill>
                  <a:srgbClr val="3365FF"/>
                </a:solidFill>
                <a:latin typeface="Arial" panose="020B0604020202020204" pitchFamily="34" charset="0"/>
              </a:rPr>
              <a:t>K25.7</a:t>
            </a:r>
          </a:p>
          <a:p>
            <a:pPr marL="358775" algn="l"/>
            <a:r>
              <a:rPr lang="en-ID" sz="2200" dirty="0">
                <a:solidFill>
                  <a:srgbClr val="000000"/>
                </a:solidFill>
                <a:latin typeface="Arial" panose="020B0604020202020204" pitchFamily="34" charset="0"/>
              </a:rPr>
              <a:t>- - - with</a:t>
            </a:r>
          </a:p>
          <a:p>
            <a:pPr marL="358775" algn="l"/>
            <a:r>
              <a:rPr lang="en-ID" sz="2200" dirty="0">
                <a:solidFill>
                  <a:srgbClr val="000000"/>
                </a:solidFill>
                <a:latin typeface="Arial" panose="020B0604020202020204" pitchFamily="34" charset="0"/>
              </a:rPr>
              <a:t>- - - - </a:t>
            </a:r>
            <a:r>
              <a:rPr lang="en-ID" sz="2200" dirty="0" err="1">
                <a:solidFill>
                  <a:srgbClr val="000000"/>
                </a:solidFill>
                <a:latin typeface="Arial" panose="020B0604020202020204" pitchFamily="34" charset="0"/>
              </a:rPr>
              <a:t>hemorrhage</a:t>
            </a:r>
            <a:r>
              <a:rPr lang="en-ID" sz="2200" dirty="0">
                <a:solidFill>
                  <a:srgbClr val="000000"/>
                </a:solidFill>
                <a:latin typeface="Arial" panose="020B0604020202020204" pitchFamily="34" charset="0"/>
              </a:rPr>
              <a:t> </a:t>
            </a:r>
            <a:r>
              <a:rPr lang="en-ID" sz="2200" dirty="0">
                <a:solidFill>
                  <a:srgbClr val="3365FF"/>
                </a:solidFill>
                <a:latin typeface="Arial" panose="020B0604020202020204" pitchFamily="34" charset="0"/>
              </a:rPr>
              <a:t>K25.4</a:t>
            </a:r>
          </a:p>
          <a:p>
            <a:pPr marL="358775" algn="l"/>
            <a:r>
              <a:rPr lang="en-ID" sz="2200" dirty="0">
                <a:solidFill>
                  <a:srgbClr val="000000"/>
                </a:solidFill>
                <a:latin typeface="Arial" panose="020B0604020202020204" pitchFamily="34" charset="0"/>
              </a:rPr>
              <a:t>- - - - - and perforation </a:t>
            </a:r>
            <a:r>
              <a:rPr lang="en-ID" sz="2200" dirty="0">
                <a:solidFill>
                  <a:srgbClr val="3365FF"/>
                </a:solidFill>
                <a:latin typeface="Arial" panose="020B0604020202020204" pitchFamily="34" charset="0"/>
              </a:rPr>
              <a:t>K25.6</a:t>
            </a:r>
          </a:p>
          <a:p>
            <a:pPr marL="358775" algn="l"/>
            <a:r>
              <a:rPr lang="en-ID" sz="2200" dirty="0">
                <a:solidFill>
                  <a:srgbClr val="000000"/>
                </a:solidFill>
                <a:latin typeface="Arial" panose="020B0604020202020204" pitchFamily="34" charset="0"/>
              </a:rPr>
              <a:t>- - - - perforation </a:t>
            </a:r>
            <a:r>
              <a:rPr lang="en-ID" sz="2200" dirty="0">
                <a:solidFill>
                  <a:srgbClr val="3365FF"/>
                </a:solidFill>
                <a:latin typeface="Arial" panose="020B0604020202020204" pitchFamily="34" charset="0"/>
              </a:rPr>
              <a:t>K25.5</a:t>
            </a:r>
            <a:endParaRPr lang="en-ID" sz="2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71442" y="496316"/>
            <a:ext cx="4126229" cy="635000"/>
          </a:xfrm>
          <a:prstGeom prst="rect">
            <a:avLst/>
          </a:prstGeom>
        </p:spPr>
        <p:txBody>
          <a:bodyPr vert="horz" wrap="square" lIns="0" tIns="12065" rIns="0" bIns="0" rtlCol="0">
            <a:spAutoFit/>
          </a:bodyPr>
          <a:lstStyle/>
          <a:p>
            <a:pPr marL="12700">
              <a:lnSpc>
                <a:spcPct val="100000"/>
              </a:lnSpc>
              <a:spcBef>
                <a:spcPts val="95"/>
              </a:spcBef>
            </a:pPr>
            <a:r>
              <a:rPr sz="4000" dirty="0"/>
              <a:t>Lihat</a:t>
            </a:r>
            <a:r>
              <a:rPr sz="4000" spc="-110" dirty="0"/>
              <a:t> </a:t>
            </a:r>
            <a:r>
              <a:rPr sz="4000" dirty="0"/>
              <a:t>Di</a:t>
            </a:r>
            <a:r>
              <a:rPr sz="4000" spc="-100" dirty="0"/>
              <a:t> </a:t>
            </a:r>
            <a:r>
              <a:rPr sz="4000" spc="-40" dirty="0"/>
              <a:t>Tabular</a:t>
            </a:r>
            <a:r>
              <a:rPr sz="4000" spc="-114" dirty="0"/>
              <a:t> </a:t>
            </a:r>
            <a:r>
              <a:rPr sz="4000" spc="-20" dirty="0"/>
              <a:t>List</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1" name="TextBox 10">
            <a:extLst>
              <a:ext uri="{FF2B5EF4-FFF2-40B4-BE49-F238E27FC236}">
                <a16:creationId xmlns:a16="http://schemas.microsoft.com/office/drawing/2014/main" id="{F42AEB48-2A73-F152-87A0-993FA3F54B2F}"/>
              </a:ext>
            </a:extLst>
          </p:cNvPr>
          <p:cNvSpPr txBox="1"/>
          <p:nvPr/>
        </p:nvSpPr>
        <p:spPr>
          <a:xfrm>
            <a:off x="838200" y="1524000"/>
            <a:ext cx="8763000" cy="4154984"/>
          </a:xfrm>
          <a:prstGeom prst="rect">
            <a:avLst/>
          </a:prstGeom>
          <a:noFill/>
          <a:ln w="28575">
            <a:solidFill>
              <a:schemeClr val="accent1"/>
            </a:solidFill>
          </a:ln>
        </p:spPr>
        <p:txBody>
          <a:bodyPr wrap="square">
            <a:spAutoFit/>
          </a:bodyPr>
          <a:lstStyle/>
          <a:p>
            <a:pPr marL="358775"/>
            <a:r>
              <a:rPr lang="en-ID" sz="4000" b="1" i="0" u="none" strike="noStrike" baseline="0" dirty="0">
                <a:solidFill>
                  <a:srgbClr val="FF0000"/>
                </a:solidFill>
                <a:latin typeface="Times New Roman" panose="02020603050405020304" pitchFamily="18" charset="0"/>
              </a:rPr>
              <a:t>K25  Gastric ulcer</a:t>
            </a:r>
          </a:p>
          <a:p>
            <a:pPr marL="358775"/>
            <a:r>
              <a:rPr lang="en-US" sz="2800" b="0" i="0" u="sng" strike="noStrike" baseline="0" dirty="0">
                <a:solidFill>
                  <a:srgbClr val="3365EE"/>
                </a:solidFill>
                <a:latin typeface="Times New Roman" panose="02020603050405020304" pitchFamily="18" charset="0"/>
                <a:hlinkClick r:id="" action="ppaction://noaction"/>
              </a:rPr>
              <a:t>[See before K25 for subdivisions</a:t>
            </a:r>
            <a:r>
              <a:rPr lang="en-US" sz="2800" b="0" i="0" u="none" strike="noStrike" baseline="0" dirty="0">
                <a:solidFill>
                  <a:srgbClr val="3365EE"/>
                </a:solidFill>
                <a:latin typeface="Times New Roman" panose="02020603050405020304" pitchFamily="18" charset="0"/>
                <a:hlinkClick r:id="" action="ppaction://noaction"/>
              </a:rPr>
              <a:t> </a:t>
            </a:r>
            <a:r>
              <a:rPr lang="en-US" sz="2800" b="0" i="0" u="none" strike="noStrike" baseline="0" dirty="0">
                <a:solidFill>
                  <a:srgbClr val="000000"/>
                </a:solidFill>
                <a:latin typeface="Times New Roman" panose="02020603050405020304" pitchFamily="18" charset="0"/>
                <a:hlinkClick r:id="" action="ppaction://noaction"/>
              </a:rPr>
              <a:t>]</a:t>
            </a:r>
          </a:p>
          <a:p>
            <a:pPr marL="358775" marR="18920" lvl="1"/>
            <a:r>
              <a:rPr lang="en-US" sz="2800" b="1" i="1" u="none" strike="noStrike" baseline="0" dirty="0">
                <a:latin typeface="Times New Roman" panose="02020603050405020304" pitchFamily="18" charset="0"/>
              </a:rPr>
              <a:t>Includes:  </a:t>
            </a:r>
            <a:r>
              <a:rPr lang="en-US" sz="2800" b="0" i="0" u="none" strike="noStrike" baseline="0" dirty="0">
                <a:latin typeface="Times New Roman" panose="02020603050405020304" pitchFamily="18" charset="0"/>
              </a:rPr>
              <a:t>erosion (acute) of stomach ulcer (peptic):</a:t>
            </a:r>
          </a:p>
          <a:p>
            <a:pPr marL="1524000" lvl="5"/>
            <a:r>
              <a:rPr lang="en-ID" sz="2800" b="0" i="0" u="none" strike="noStrike" baseline="0" dirty="0">
                <a:latin typeface="Times New Roman" panose="02020603050405020304" pitchFamily="18" charset="0"/>
              </a:rPr>
              <a:t>pylorus</a:t>
            </a:r>
          </a:p>
          <a:p>
            <a:pPr marL="1524000" lvl="4"/>
            <a:r>
              <a:rPr lang="en-ID" sz="2800" b="0" i="0" u="none" strike="noStrike" baseline="0" dirty="0">
                <a:latin typeface="Times New Roman" panose="02020603050405020304" pitchFamily="18" charset="0"/>
              </a:rPr>
              <a:t>stomach</a:t>
            </a:r>
          </a:p>
          <a:p>
            <a:pPr marL="358775" marR="3790"/>
            <a:r>
              <a:rPr lang="en-US" sz="2800" b="0" i="0" u="none" strike="noStrike" baseline="0" dirty="0">
                <a:latin typeface="Times New Roman" panose="02020603050405020304" pitchFamily="18" charset="0"/>
              </a:rPr>
              <a:t>Use additional external cause code (Chapter XX), if desired, to identify drug, if drug-induced.</a:t>
            </a:r>
          </a:p>
          <a:p>
            <a:pPr marL="1970088" marR="3790" lvl="2" indent="-1611313"/>
            <a:r>
              <a:rPr lang="en-ID" sz="2800" b="1" i="1" u="none" strike="noStrike" baseline="0" dirty="0">
                <a:latin typeface="Times New Roman" panose="02020603050405020304" pitchFamily="18" charset="0"/>
              </a:rPr>
              <a:t>Excludes:  </a:t>
            </a:r>
            <a:r>
              <a:rPr lang="en-ID" sz="2800" b="0" i="0" u="none" strike="noStrike" baseline="0" dirty="0">
                <a:latin typeface="Times New Roman" panose="02020603050405020304" pitchFamily="18" charset="0"/>
              </a:rPr>
              <a:t>acute haemorrhagic erosive gastritis ( </a:t>
            </a:r>
            <a:r>
              <a:rPr lang="en-ID" sz="2800" b="0" i="0" u="sng" strike="noStrike" baseline="0" dirty="0">
                <a:solidFill>
                  <a:srgbClr val="3365EE"/>
                </a:solidFill>
                <a:latin typeface="Times New Roman" panose="02020603050405020304" pitchFamily="18" charset="0"/>
              </a:rPr>
              <a:t>K29.0 </a:t>
            </a:r>
            <a:r>
              <a:rPr lang="en-ID" sz="2800" b="0" i="0" u="none" strike="noStrike" baseline="0" dirty="0">
                <a:solidFill>
                  <a:srgbClr val="000000"/>
                </a:solidFill>
                <a:latin typeface="Times New Roman" panose="02020603050405020304" pitchFamily="18" charset="0"/>
              </a:rPr>
              <a:t>) peptic ulcer NOS ( </a:t>
            </a:r>
            <a:r>
              <a:rPr lang="en-ID" sz="2800" b="0" i="0" u="sng" strike="noStrike" baseline="0" dirty="0">
                <a:solidFill>
                  <a:srgbClr val="3365EE"/>
                </a:solidFill>
                <a:latin typeface="Times New Roman" panose="02020603050405020304" pitchFamily="18" charset="0"/>
                <a:hlinkClick r:id="" action="ppaction://noaction"/>
              </a:rPr>
              <a:t>K27.- </a:t>
            </a:r>
            <a:r>
              <a:rPr lang="en-ID" sz="2800" b="0" i="0" u="none" strike="noStrike" baseline="0" dirty="0">
                <a:solidFill>
                  <a:srgbClr val="000000"/>
                </a:solidFill>
                <a:latin typeface="Times New Roman" panose="02020603050405020304" pitchFamily="18" charset="0"/>
                <a:hlinkClick r:id="" action="ppaction://noaction"/>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1947" y="496316"/>
            <a:ext cx="5206365" cy="635000"/>
          </a:xfrm>
          <a:prstGeom prst="rect">
            <a:avLst/>
          </a:prstGeom>
        </p:spPr>
        <p:txBody>
          <a:bodyPr vert="horz" wrap="square" lIns="0" tIns="12065" rIns="0" bIns="0" rtlCol="0">
            <a:spAutoFit/>
          </a:bodyPr>
          <a:lstStyle/>
          <a:p>
            <a:pPr marL="12700">
              <a:lnSpc>
                <a:spcPct val="100000"/>
              </a:lnSpc>
              <a:spcBef>
                <a:spcPts val="95"/>
              </a:spcBef>
            </a:pPr>
            <a:r>
              <a:rPr sz="4000" dirty="0"/>
              <a:t>Lihat</a:t>
            </a:r>
            <a:r>
              <a:rPr sz="4000" spc="-130" dirty="0"/>
              <a:t> </a:t>
            </a:r>
            <a:r>
              <a:rPr sz="4000" dirty="0"/>
              <a:t>Untuk</a:t>
            </a:r>
            <a:r>
              <a:rPr sz="4000" spc="-114" dirty="0"/>
              <a:t> </a:t>
            </a:r>
            <a:r>
              <a:rPr sz="4000" spc="-10" dirty="0"/>
              <a:t>Subdivisinya</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1" name="TextBox 10">
            <a:extLst>
              <a:ext uri="{FF2B5EF4-FFF2-40B4-BE49-F238E27FC236}">
                <a16:creationId xmlns:a16="http://schemas.microsoft.com/office/drawing/2014/main" id="{FF2C9CAA-4469-2C43-7360-8D0C60C69228}"/>
              </a:ext>
            </a:extLst>
          </p:cNvPr>
          <p:cNvSpPr txBox="1"/>
          <p:nvPr/>
        </p:nvSpPr>
        <p:spPr>
          <a:xfrm>
            <a:off x="1020699" y="1443840"/>
            <a:ext cx="9266301" cy="4339650"/>
          </a:xfrm>
          <a:prstGeom prst="rect">
            <a:avLst/>
          </a:prstGeom>
          <a:noFill/>
          <a:ln w="38100">
            <a:solidFill>
              <a:schemeClr val="accent1"/>
            </a:solidFill>
          </a:ln>
        </p:spPr>
        <p:txBody>
          <a:bodyPr wrap="square">
            <a:spAutoFit/>
          </a:bodyPr>
          <a:lstStyle/>
          <a:p>
            <a:pPr algn="l"/>
            <a:r>
              <a:rPr lang="en-US" sz="2300" b="0" i="0" u="none" strike="noStrike" baseline="0" dirty="0">
                <a:latin typeface="Times New Roman" panose="02020603050405020304" pitchFamily="18" charset="0"/>
              </a:rPr>
              <a:t>The following fourth-character subdivisions are for use with categories</a:t>
            </a:r>
          </a:p>
          <a:p>
            <a:pPr algn="l"/>
            <a:r>
              <a:rPr lang="en-ID" sz="2300" b="0" i="0" u="none" strike="noStrike" baseline="0" dirty="0">
                <a:latin typeface="Times New Roman" panose="02020603050405020304" pitchFamily="18" charset="0"/>
              </a:rPr>
              <a:t>K25-K28:</a:t>
            </a:r>
          </a:p>
          <a:p>
            <a:pPr marL="630238" lvl="1" algn="l"/>
            <a:r>
              <a:rPr lang="en-ID" sz="2300" b="1" i="0" u="none" strike="noStrike" baseline="0" dirty="0">
                <a:latin typeface="Times New Roman" panose="02020603050405020304" pitchFamily="18" charset="0"/>
              </a:rPr>
              <a:t>.0 Acute with haemorrhage</a:t>
            </a:r>
          </a:p>
          <a:p>
            <a:pPr marL="630238" lvl="1" algn="l"/>
            <a:r>
              <a:rPr lang="en-ID" sz="2300" b="1" i="0" u="none" strike="noStrike" baseline="0" dirty="0">
                <a:latin typeface="Times New Roman" panose="02020603050405020304" pitchFamily="18" charset="0"/>
              </a:rPr>
              <a:t>.1 Acute with perforation</a:t>
            </a:r>
          </a:p>
          <a:p>
            <a:pPr marL="630238" lvl="1" algn="l"/>
            <a:r>
              <a:rPr lang="en-US" sz="2300" b="1" i="0" u="none" strike="noStrike" baseline="0" dirty="0">
                <a:solidFill>
                  <a:srgbClr val="FF0000"/>
                </a:solidFill>
                <a:latin typeface="Times New Roman" panose="02020603050405020304" pitchFamily="18" charset="0"/>
              </a:rPr>
              <a:t>.2 Acute with both </a:t>
            </a:r>
            <a:r>
              <a:rPr lang="en-US" sz="2300" b="1" i="0" u="none" strike="noStrike" baseline="0" dirty="0" err="1">
                <a:solidFill>
                  <a:srgbClr val="FF0000"/>
                </a:solidFill>
                <a:latin typeface="Times New Roman" panose="02020603050405020304" pitchFamily="18" charset="0"/>
              </a:rPr>
              <a:t>haemorrhage</a:t>
            </a:r>
            <a:r>
              <a:rPr lang="en-US" sz="2300" b="1" i="0" u="none" strike="noStrike" baseline="0" dirty="0">
                <a:solidFill>
                  <a:srgbClr val="FF0000"/>
                </a:solidFill>
                <a:latin typeface="Times New Roman" panose="02020603050405020304" pitchFamily="18" charset="0"/>
              </a:rPr>
              <a:t> and perforation</a:t>
            </a:r>
          </a:p>
          <a:p>
            <a:pPr marL="630238" lvl="1" algn="l"/>
            <a:r>
              <a:rPr lang="en-US" sz="2300" b="1" i="0" u="none" strike="noStrike" baseline="0" dirty="0">
                <a:latin typeface="Times New Roman" panose="02020603050405020304" pitchFamily="18" charset="0"/>
              </a:rPr>
              <a:t>.3 Acute without </a:t>
            </a:r>
            <a:r>
              <a:rPr lang="en-US" sz="2300" b="1" i="0" u="none" strike="noStrike" baseline="0" dirty="0" err="1">
                <a:latin typeface="Times New Roman" panose="02020603050405020304" pitchFamily="18" charset="0"/>
              </a:rPr>
              <a:t>haemorrhage</a:t>
            </a:r>
            <a:r>
              <a:rPr lang="en-US" sz="2300" b="1" i="0" u="none" strike="noStrike" baseline="0" dirty="0">
                <a:latin typeface="Times New Roman" panose="02020603050405020304" pitchFamily="18" charset="0"/>
              </a:rPr>
              <a:t> or perforation</a:t>
            </a:r>
          </a:p>
          <a:p>
            <a:pPr marL="630238" lvl="1" algn="l"/>
            <a:r>
              <a:rPr lang="en-US" sz="2300" b="1" i="0" u="none" strike="noStrike" baseline="0" dirty="0">
                <a:latin typeface="Times New Roman" panose="02020603050405020304" pitchFamily="18" charset="0"/>
              </a:rPr>
              <a:t>.4 Chronic or unspecified with </a:t>
            </a:r>
            <a:r>
              <a:rPr lang="en-US" sz="2300" b="1" i="0" u="none" strike="noStrike" baseline="0" dirty="0" err="1">
                <a:latin typeface="Times New Roman" panose="02020603050405020304" pitchFamily="18" charset="0"/>
              </a:rPr>
              <a:t>haemorrhage</a:t>
            </a:r>
            <a:endParaRPr lang="en-US" sz="2300" b="1" i="0" u="none" strike="noStrike" baseline="0" dirty="0">
              <a:latin typeface="Times New Roman" panose="02020603050405020304" pitchFamily="18" charset="0"/>
            </a:endParaRPr>
          </a:p>
          <a:p>
            <a:pPr marL="630238" lvl="1" algn="l"/>
            <a:r>
              <a:rPr lang="en-US" sz="2300" b="1" i="0" u="none" strike="noStrike" baseline="0" dirty="0">
                <a:latin typeface="Times New Roman" panose="02020603050405020304" pitchFamily="18" charset="0"/>
              </a:rPr>
              <a:t>.5 Chronic or unspecified with perforation</a:t>
            </a:r>
          </a:p>
          <a:p>
            <a:pPr marL="630238" lvl="1" algn="l"/>
            <a:r>
              <a:rPr lang="en-US" sz="2300" b="1" i="0" u="none" strike="noStrike" baseline="0" dirty="0">
                <a:latin typeface="Times New Roman" panose="02020603050405020304" pitchFamily="18" charset="0"/>
              </a:rPr>
              <a:t>.6 Chronic or unspecified with both </a:t>
            </a:r>
            <a:r>
              <a:rPr lang="en-US" sz="2300" b="1" i="0" u="none" strike="noStrike" baseline="0" dirty="0" err="1">
                <a:latin typeface="Times New Roman" panose="02020603050405020304" pitchFamily="18" charset="0"/>
              </a:rPr>
              <a:t>haemorrhage</a:t>
            </a:r>
            <a:r>
              <a:rPr lang="en-US" sz="2300" b="1" i="0" u="none" strike="noStrike" baseline="0" dirty="0">
                <a:latin typeface="Times New Roman" panose="02020603050405020304" pitchFamily="18" charset="0"/>
              </a:rPr>
              <a:t> and perforation</a:t>
            </a:r>
          </a:p>
          <a:p>
            <a:pPr marL="630238" lvl="1" algn="l"/>
            <a:r>
              <a:rPr lang="en-US" sz="2300" b="1" i="0" u="none" strike="noStrike" baseline="0" dirty="0">
                <a:latin typeface="Times New Roman" panose="02020603050405020304" pitchFamily="18" charset="0"/>
              </a:rPr>
              <a:t>.7 Chronic without </a:t>
            </a:r>
            <a:r>
              <a:rPr lang="en-US" sz="2300" b="1" i="0" u="none" strike="noStrike" baseline="0" dirty="0" err="1">
                <a:latin typeface="Times New Roman" panose="02020603050405020304" pitchFamily="18" charset="0"/>
              </a:rPr>
              <a:t>haemorrhage</a:t>
            </a:r>
            <a:r>
              <a:rPr lang="en-US" sz="2300" b="1" i="0" u="none" strike="noStrike" baseline="0" dirty="0">
                <a:latin typeface="Times New Roman" panose="02020603050405020304" pitchFamily="18" charset="0"/>
              </a:rPr>
              <a:t> or perforation</a:t>
            </a:r>
          </a:p>
          <a:p>
            <a:pPr marL="893763" lvl="1" indent="-263525" algn="l"/>
            <a:r>
              <a:rPr lang="en-US" sz="2300" b="1" i="0" u="none" strike="noStrike" baseline="0" dirty="0">
                <a:latin typeface="Times New Roman" panose="02020603050405020304" pitchFamily="18" charset="0"/>
              </a:rPr>
              <a:t>.9 Unspecified as acute or chronic, without </a:t>
            </a:r>
            <a:r>
              <a:rPr lang="en-US" sz="2300" b="1" i="0" u="none" strike="noStrike" baseline="0" dirty="0" err="1">
                <a:latin typeface="Times New Roman" panose="02020603050405020304" pitchFamily="18" charset="0"/>
              </a:rPr>
              <a:t>haemorrhage</a:t>
            </a:r>
            <a:r>
              <a:rPr lang="en-US" sz="2300" b="1" i="0" u="none" strike="noStrike" baseline="0" dirty="0">
                <a:latin typeface="Times New Roman" panose="02020603050405020304" pitchFamily="18" charset="0"/>
              </a:rPr>
              <a:t> or </a:t>
            </a:r>
            <a:r>
              <a:rPr lang="en-ID" sz="2300" b="1" i="0" u="none" strike="noStrike" baseline="0" dirty="0">
                <a:latin typeface="Times New Roman" panose="02020603050405020304" pitchFamily="18" charset="0"/>
              </a:rPr>
              <a:t>perforation</a:t>
            </a:r>
            <a:endParaRPr lang="en-ID" sz="2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5286" y="496316"/>
            <a:ext cx="5099050" cy="635000"/>
          </a:xfrm>
          <a:prstGeom prst="rect">
            <a:avLst/>
          </a:prstGeom>
        </p:spPr>
        <p:txBody>
          <a:bodyPr vert="horz" wrap="square" lIns="0" tIns="12065" rIns="0" bIns="0" rtlCol="0">
            <a:spAutoFit/>
          </a:bodyPr>
          <a:lstStyle/>
          <a:p>
            <a:pPr marL="12700">
              <a:lnSpc>
                <a:spcPct val="100000"/>
              </a:lnSpc>
              <a:spcBef>
                <a:spcPts val="95"/>
              </a:spcBef>
            </a:pPr>
            <a:r>
              <a:rPr sz="4000" spc="-55" dirty="0"/>
              <a:t>ATURAN</a:t>
            </a:r>
            <a:r>
              <a:rPr sz="4000" spc="-130" dirty="0"/>
              <a:t> </a:t>
            </a:r>
            <a:r>
              <a:rPr sz="4000" spc="-25" dirty="0"/>
              <a:t>KODING</a:t>
            </a:r>
            <a:r>
              <a:rPr sz="4000" spc="-114" dirty="0"/>
              <a:t> </a:t>
            </a:r>
            <a:r>
              <a:rPr sz="4000" dirty="0"/>
              <a:t>ICD</a:t>
            </a:r>
            <a:r>
              <a:rPr sz="4000" spc="-13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472946" y="1300733"/>
            <a:ext cx="8179434" cy="4258310"/>
          </a:xfrm>
          <a:custGeom>
            <a:avLst/>
            <a:gdLst/>
            <a:ahLst/>
            <a:cxnLst/>
            <a:rect l="l" t="t" r="r" b="b"/>
            <a:pathLst>
              <a:path w="8179434" h="4258310">
                <a:moveTo>
                  <a:pt x="0" y="4258056"/>
                </a:moveTo>
                <a:lnTo>
                  <a:pt x="8179308" y="4258056"/>
                </a:lnTo>
                <a:lnTo>
                  <a:pt x="8179308" y="0"/>
                </a:lnTo>
                <a:lnTo>
                  <a:pt x="0" y="0"/>
                </a:lnTo>
                <a:lnTo>
                  <a:pt x="0" y="4258056"/>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617408" y="1905000"/>
            <a:ext cx="7890509" cy="2769235"/>
          </a:xfrm>
          <a:prstGeom prst="rect">
            <a:avLst/>
          </a:prstGeom>
        </p:spPr>
        <p:txBody>
          <a:bodyPr vert="horz" wrap="square" lIns="0" tIns="12700" rIns="0" bIns="0" rtlCol="0">
            <a:spAutoFit/>
          </a:bodyPr>
          <a:lstStyle/>
          <a:p>
            <a:pPr marL="391795" marR="5080" indent="-379730">
              <a:lnSpc>
                <a:spcPct val="100000"/>
              </a:lnSpc>
              <a:spcBef>
                <a:spcPts val="100"/>
              </a:spcBef>
            </a:pPr>
            <a:r>
              <a:rPr sz="3600" dirty="0">
                <a:latin typeface="Calibri"/>
                <a:cs typeface="Calibri"/>
              </a:rPr>
              <a:t>a.</a:t>
            </a:r>
            <a:r>
              <a:rPr sz="3600" spc="-475" dirty="0">
                <a:latin typeface="Calibri"/>
                <a:cs typeface="Calibri"/>
              </a:rPr>
              <a:t> </a:t>
            </a:r>
            <a:r>
              <a:rPr sz="3600" dirty="0">
                <a:latin typeface="Calibri"/>
                <a:cs typeface="Calibri"/>
              </a:rPr>
              <a:t>Jika</a:t>
            </a:r>
            <a:r>
              <a:rPr sz="3600" spc="-80" dirty="0">
                <a:latin typeface="Calibri"/>
                <a:cs typeface="Calibri"/>
              </a:rPr>
              <a:t> </a:t>
            </a:r>
            <a:r>
              <a:rPr sz="3600" dirty="0">
                <a:latin typeface="Calibri"/>
                <a:cs typeface="Calibri"/>
              </a:rPr>
              <a:t>dalam</a:t>
            </a:r>
            <a:r>
              <a:rPr sz="3600" spc="-65" dirty="0">
                <a:latin typeface="Calibri"/>
                <a:cs typeface="Calibri"/>
              </a:rPr>
              <a:t> </a:t>
            </a:r>
            <a:r>
              <a:rPr sz="3600" dirty="0">
                <a:latin typeface="Calibri"/>
                <a:cs typeface="Calibri"/>
              </a:rPr>
              <a:t>ICD</a:t>
            </a:r>
            <a:r>
              <a:rPr sz="3600" spc="-40" dirty="0">
                <a:latin typeface="Calibri"/>
                <a:cs typeface="Calibri"/>
              </a:rPr>
              <a:t> </a:t>
            </a:r>
            <a:r>
              <a:rPr sz="3600" dirty="0">
                <a:latin typeface="Calibri"/>
                <a:cs typeface="Calibri"/>
              </a:rPr>
              <a:t>10</a:t>
            </a:r>
            <a:r>
              <a:rPr sz="3600" spc="-55" dirty="0">
                <a:latin typeface="Calibri"/>
                <a:cs typeface="Calibri"/>
              </a:rPr>
              <a:t> </a:t>
            </a:r>
            <a:r>
              <a:rPr sz="3600" dirty="0">
                <a:latin typeface="Calibri"/>
                <a:cs typeface="Calibri"/>
              </a:rPr>
              <a:t>terdapat</a:t>
            </a:r>
            <a:r>
              <a:rPr sz="3600" spc="-100" dirty="0">
                <a:latin typeface="Calibri"/>
                <a:cs typeface="Calibri"/>
              </a:rPr>
              <a:t> </a:t>
            </a:r>
            <a:r>
              <a:rPr sz="3600" spc="-10" dirty="0">
                <a:latin typeface="Calibri"/>
                <a:cs typeface="Calibri"/>
              </a:rPr>
              <a:t>catatan</a:t>
            </a:r>
            <a:r>
              <a:rPr sz="3600" spc="-45" dirty="0">
                <a:latin typeface="Calibri"/>
                <a:cs typeface="Calibri"/>
              </a:rPr>
              <a:t> </a:t>
            </a:r>
            <a:r>
              <a:rPr sz="3600" spc="-20" dirty="0">
                <a:latin typeface="Calibri"/>
                <a:cs typeface="Calibri"/>
              </a:rPr>
              <a:t>“Use </a:t>
            </a:r>
            <a:r>
              <a:rPr sz="3600" dirty="0">
                <a:latin typeface="Calibri"/>
                <a:cs typeface="Calibri"/>
              </a:rPr>
              <a:t>additional</a:t>
            </a:r>
            <a:r>
              <a:rPr sz="3600" spc="-70" dirty="0">
                <a:latin typeface="Calibri"/>
                <a:cs typeface="Calibri"/>
              </a:rPr>
              <a:t> </a:t>
            </a:r>
            <a:r>
              <a:rPr sz="3600" dirty="0">
                <a:latin typeface="Calibri"/>
                <a:cs typeface="Calibri"/>
              </a:rPr>
              <a:t>code,</a:t>
            </a:r>
            <a:r>
              <a:rPr sz="3600" spc="-30" dirty="0">
                <a:latin typeface="Calibri"/>
                <a:cs typeface="Calibri"/>
              </a:rPr>
              <a:t> </a:t>
            </a:r>
            <a:r>
              <a:rPr sz="3600" dirty="0">
                <a:latin typeface="Calibri"/>
                <a:cs typeface="Calibri"/>
              </a:rPr>
              <a:t>if</a:t>
            </a:r>
            <a:r>
              <a:rPr sz="3600" spc="-35" dirty="0">
                <a:latin typeface="Calibri"/>
                <a:cs typeface="Calibri"/>
              </a:rPr>
              <a:t> </a:t>
            </a:r>
            <a:r>
              <a:rPr sz="3600" dirty="0">
                <a:latin typeface="Calibri"/>
                <a:cs typeface="Calibri"/>
              </a:rPr>
              <a:t>desired,</a:t>
            </a:r>
            <a:r>
              <a:rPr sz="3600" spc="-50" dirty="0">
                <a:latin typeface="Calibri"/>
                <a:cs typeface="Calibri"/>
              </a:rPr>
              <a:t> </a:t>
            </a:r>
            <a:r>
              <a:rPr sz="3600" dirty="0">
                <a:latin typeface="Calibri"/>
                <a:cs typeface="Calibri"/>
              </a:rPr>
              <a:t>to</a:t>
            </a:r>
            <a:r>
              <a:rPr sz="3600" spc="-35" dirty="0">
                <a:latin typeface="Calibri"/>
                <a:cs typeface="Calibri"/>
              </a:rPr>
              <a:t> </a:t>
            </a:r>
            <a:r>
              <a:rPr sz="3600" spc="-10" dirty="0">
                <a:latin typeface="Calibri"/>
                <a:cs typeface="Calibri"/>
              </a:rPr>
              <a:t>identify </a:t>
            </a:r>
            <a:r>
              <a:rPr sz="3600" dirty="0">
                <a:latin typeface="Calibri"/>
                <a:cs typeface="Calibri"/>
              </a:rPr>
              <a:t>specified</a:t>
            </a:r>
            <a:r>
              <a:rPr sz="3600" spc="-100" dirty="0">
                <a:latin typeface="Calibri"/>
                <a:cs typeface="Calibri"/>
              </a:rPr>
              <a:t> </a:t>
            </a:r>
            <a:r>
              <a:rPr sz="3600" dirty="0">
                <a:latin typeface="Calibri"/>
                <a:cs typeface="Calibri"/>
              </a:rPr>
              <a:t>condition”</a:t>
            </a:r>
            <a:r>
              <a:rPr sz="3600" spc="-90" dirty="0">
                <a:latin typeface="Calibri"/>
                <a:cs typeface="Calibri"/>
              </a:rPr>
              <a:t> </a:t>
            </a:r>
            <a:r>
              <a:rPr sz="3600" dirty="0">
                <a:latin typeface="Calibri"/>
                <a:cs typeface="Calibri"/>
              </a:rPr>
              <a:t>maka</a:t>
            </a:r>
            <a:r>
              <a:rPr sz="3600" spc="-75" dirty="0">
                <a:latin typeface="Calibri"/>
                <a:cs typeface="Calibri"/>
              </a:rPr>
              <a:t> </a:t>
            </a:r>
            <a:r>
              <a:rPr sz="3600" dirty="0">
                <a:latin typeface="Calibri"/>
                <a:cs typeface="Calibri"/>
              </a:rPr>
              <a:t>kode</a:t>
            </a:r>
            <a:r>
              <a:rPr sz="3600" spc="-70" dirty="0">
                <a:latin typeface="Calibri"/>
                <a:cs typeface="Calibri"/>
              </a:rPr>
              <a:t> </a:t>
            </a:r>
            <a:r>
              <a:rPr sz="3600" spc="-10" dirty="0">
                <a:latin typeface="Calibri"/>
                <a:cs typeface="Calibri"/>
              </a:rPr>
              <a:t>tersebut </a:t>
            </a:r>
            <a:r>
              <a:rPr sz="3600" dirty="0">
                <a:latin typeface="Calibri"/>
                <a:cs typeface="Calibri"/>
              </a:rPr>
              <a:t>dapat</a:t>
            </a:r>
            <a:r>
              <a:rPr sz="3600" spc="-80" dirty="0">
                <a:latin typeface="Calibri"/>
                <a:cs typeface="Calibri"/>
              </a:rPr>
              <a:t> </a:t>
            </a:r>
            <a:r>
              <a:rPr sz="3600" dirty="0">
                <a:latin typeface="Calibri"/>
                <a:cs typeface="Calibri"/>
              </a:rPr>
              <a:t>digunakan</a:t>
            </a:r>
            <a:r>
              <a:rPr sz="3600" spc="-80" dirty="0">
                <a:latin typeface="Calibri"/>
                <a:cs typeface="Calibri"/>
              </a:rPr>
              <a:t> </a:t>
            </a:r>
            <a:r>
              <a:rPr sz="3600" dirty="0">
                <a:latin typeface="Calibri"/>
                <a:cs typeface="Calibri"/>
              </a:rPr>
              <a:t>sesuai</a:t>
            </a:r>
            <a:r>
              <a:rPr sz="3600" spc="-50" dirty="0">
                <a:latin typeface="Calibri"/>
                <a:cs typeface="Calibri"/>
              </a:rPr>
              <a:t> </a:t>
            </a:r>
            <a:r>
              <a:rPr sz="3600" dirty="0">
                <a:latin typeface="Calibri"/>
                <a:cs typeface="Calibri"/>
              </a:rPr>
              <a:t>dengan</a:t>
            </a:r>
            <a:r>
              <a:rPr sz="3600" spc="-65" dirty="0">
                <a:latin typeface="Calibri"/>
                <a:cs typeface="Calibri"/>
              </a:rPr>
              <a:t> </a:t>
            </a:r>
            <a:r>
              <a:rPr sz="3600" spc="-10" dirty="0">
                <a:latin typeface="Calibri"/>
                <a:cs typeface="Calibri"/>
              </a:rPr>
              <a:t>kondisi pasien.</a:t>
            </a:r>
            <a:endParaRPr sz="3600" dirty="0">
              <a:latin typeface="Calibri"/>
              <a:cs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A19EBD-DA36-633C-C70F-10336CAD24D5}"/>
              </a:ext>
            </a:extLst>
          </p:cNvPr>
          <p:cNvSpPr txBox="1"/>
          <p:nvPr/>
        </p:nvSpPr>
        <p:spPr>
          <a:xfrm>
            <a:off x="685800" y="1501438"/>
            <a:ext cx="9982200" cy="3908762"/>
          </a:xfrm>
          <a:prstGeom prst="rect">
            <a:avLst/>
          </a:prstGeom>
          <a:noFill/>
          <a:ln>
            <a:solidFill>
              <a:schemeClr val="accent1"/>
            </a:solidFill>
          </a:ln>
        </p:spPr>
        <p:txBody>
          <a:bodyPr wrap="square">
            <a:spAutoFit/>
          </a:bodyPr>
          <a:lstStyle/>
          <a:p>
            <a:pPr algn="l"/>
            <a:r>
              <a:rPr lang="en-ID" sz="40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Cerebrovascular diseases</a:t>
            </a:r>
          </a:p>
          <a:p>
            <a:pPr algn="l"/>
            <a:r>
              <a:rPr lang="en-ID" sz="40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(I60-I69)</a:t>
            </a:r>
          </a:p>
          <a:p>
            <a:pPr algn="l"/>
            <a:r>
              <a:rPr lang="en-US"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Includes: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with mention of hypertension (conditions in </a:t>
            </a:r>
            <a:r>
              <a:rPr lang="en-US" sz="24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I10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and </a:t>
            </a:r>
            <a:r>
              <a:rPr lang="en-US" sz="24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I15.-</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l"/>
            <a:endPar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l"/>
            <a:r>
              <a:rPr lang="en-US" sz="2400" b="0"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Use additional code, if desired, to identify presence of hypertension.</a:t>
            </a:r>
          </a:p>
          <a:p>
            <a:pPr marL="1349375" indent="-1349375" algn="l"/>
            <a:endParaRPr lang="en-US"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349375" indent="-1349375" algn="l"/>
            <a:r>
              <a:rPr lang="en-US"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Excludes: </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transient cerebral </a:t>
            </a:r>
            <a:r>
              <a:rPr lang="en-US" sz="2400"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ischaemic</a:t>
            </a:r>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attacks and related syndromes </a:t>
            </a:r>
            <a:r>
              <a:rPr lang="en-ID"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4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G45.- </a:t>
            </a:r>
            <a:r>
              <a:rPr lang="en-ID"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1349375" lvl="1" algn="l"/>
            <a:r>
              <a:rPr lang="en-ID"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traumatic intracranial haemorrhage ( </a:t>
            </a:r>
            <a:r>
              <a:rPr lang="en-ID" sz="24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S06.- </a:t>
            </a:r>
            <a:r>
              <a:rPr lang="en-ID"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1349375" lvl="1" algn="l"/>
            <a:r>
              <a:rPr lang="en-ID"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vascular dementia ( </a:t>
            </a:r>
            <a:r>
              <a:rPr lang="en-ID" sz="24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F01.- </a:t>
            </a:r>
            <a:r>
              <a:rPr lang="en-ID"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ID"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396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EA3182-C8C3-91EC-4AB6-12C0021CE491}"/>
              </a:ext>
            </a:extLst>
          </p:cNvPr>
          <p:cNvSpPr txBox="1"/>
          <p:nvPr/>
        </p:nvSpPr>
        <p:spPr>
          <a:xfrm>
            <a:off x="498787" y="648474"/>
            <a:ext cx="3519008" cy="2862322"/>
          </a:xfrm>
          <a:prstGeom prst="rect">
            <a:avLst/>
          </a:prstGeom>
          <a:solidFill>
            <a:schemeClr val="bg1">
              <a:lumMod val="85000"/>
            </a:schemeClr>
          </a:solidFill>
          <a:scene3d>
            <a:camera prst="orthographicFront"/>
            <a:lightRig rig="threePt" dir="t"/>
          </a:scene3d>
          <a:sp3d>
            <a:bevelT/>
          </a:sp3d>
        </p:spPr>
        <p:txBody>
          <a:bodyPr wrap="square">
            <a:spAutoFit/>
          </a:bodyPr>
          <a:lstStyle/>
          <a:p>
            <a:pPr lvl="0"/>
            <a:r>
              <a:rPr lang="en-US" b="1" dirty="0">
                <a:latin typeface="Calibri" panose="020F0502020204030204" pitchFamily="34" charset="0"/>
                <a:ea typeface="Calibri" panose="020F0502020204030204" pitchFamily="34" charset="0"/>
                <a:cs typeface="Calibri" panose="020F0502020204030204" pitchFamily="34" charset="0"/>
              </a:rPr>
              <a:t>DOKTER</a:t>
            </a:r>
            <a:endParaRPr lang="en-ID"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menegakkan</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dan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menuliskan</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marL="800100" lvl="1" indent="-342900">
              <a:buFont typeface="Wingdings" panose="05000000000000000000" pitchFamily="2" charset="2"/>
              <a:buChar char="Ø"/>
            </a:pP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diagnosis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utama</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diagnosis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sekunder</a:t>
            </a:r>
            <a:endPar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tindakan</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prosedur</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yang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telah</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dilaksanakan</a:t>
            </a:r>
            <a:endParaRPr lang="en-ID"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membuat</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resume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medis</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pasien</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secara</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lengkap</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jelas</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dan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spesifik</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selama</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pasien</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dirawat</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di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rumah</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b="0" i="0"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sakit</a:t>
            </a:r>
            <a:r>
              <a:rPr lang="en-ID"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ID"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C3AE72F-F468-7F04-8E04-6D3EFEEA17D7}"/>
              </a:ext>
            </a:extLst>
          </p:cNvPr>
          <p:cNvSpPr txBox="1"/>
          <p:nvPr/>
        </p:nvSpPr>
        <p:spPr>
          <a:xfrm>
            <a:off x="498787" y="3879431"/>
            <a:ext cx="3820811" cy="2308324"/>
          </a:xfrm>
          <a:prstGeom prst="rect">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r>
              <a:rPr lang="en-US" b="1" dirty="0">
                <a:latin typeface="Calibri" panose="020F0502020204030204" pitchFamily="34" charset="0"/>
                <a:ea typeface="Calibri" panose="020F0502020204030204" pitchFamily="34" charset="0"/>
                <a:cs typeface="Calibri" panose="020F0502020204030204" pitchFamily="34" charset="0"/>
              </a:rPr>
              <a:t>KODER</a:t>
            </a:r>
            <a:endParaRPr lang="en-ID" b="1" dirty="0">
              <a:latin typeface="Calibri" panose="020F0502020204030204" pitchFamily="34" charset="0"/>
              <a:ea typeface="Calibri" panose="020F0502020204030204" pitchFamily="34" charset="0"/>
              <a:cs typeface="Calibri" panose="020F0502020204030204" pitchFamily="34" charset="0"/>
            </a:endParaRPr>
          </a:p>
          <a:p>
            <a:r>
              <a:rPr lang="en-ID" dirty="0" err="1">
                <a:latin typeface="Calibri" panose="020F0502020204030204" pitchFamily="34" charset="0"/>
                <a:ea typeface="Calibri" panose="020F0502020204030204" pitchFamily="34" charset="0"/>
                <a:cs typeface="Calibri" panose="020F0502020204030204" pitchFamily="34" charset="0"/>
              </a:rPr>
              <a:t>melakukan</a:t>
            </a:r>
            <a:r>
              <a:rPr lang="en-ID" dirty="0">
                <a:latin typeface="Calibri" panose="020F0502020204030204" pitchFamily="34" charset="0"/>
                <a:ea typeface="Calibri" panose="020F0502020204030204" pitchFamily="34" charset="0"/>
                <a:cs typeface="Calibri" panose="020F0502020204030204" pitchFamily="34" charset="0"/>
              </a:rPr>
              <a:t> </a:t>
            </a:r>
            <a:r>
              <a:rPr lang="en-ID" dirty="0" err="1">
                <a:latin typeface="Calibri" panose="020F0502020204030204" pitchFamily="34" charset="0"/>
                <a:ea typeface="Calibri" panose="020F0502020204030204" pitchFamily="34" charset="0"/>
                <a:cs typeface="Calibri" panose="020F0502020204030204" pitchFamily="34" charset="0"/>
              </a:rPr>
              <a:t>kodifikasi</a:t>
            </a:r>
            <a:r>
              <a:rPr lang="en-ID"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ID" dirty="0">
                <a:latin typeface="Calibri" panose="020F0502020204030204" pitchFamily="34" charset="0"/>
                <a:ea typeface="Calibri" panose="020F0502020204030204" pitchFamily="34" charset="0"/>
                <a:cs typeface="Calibri" panose="020F0502020204030204" pitchFamily="34" charset="0"/>
              </a:rPr>
              <a:t>diagnosis yang </a:t>
            </a:r>
            <a:r>
              <a:rPr lang="en-ID" dirty="0" err="1">
                <a:latin typeface="Calibri" panose="020F0502020204030204" pitchFamily="34" charset="0"/>
                <a:ea typeface="Calibri" panose="020F0502020204030204" pitchFamily="34" charset="0"/>
                <a:cs typeface="Calibri" panose="020F0502020204030204" pitchFamily="34" charset="0"/>
              </a:rPr>
              <a:t>ditulis</a:t>
            </a:r>
            <a:r>
              <a:rPr lang="en-ID" dirty="0">
                <a:latin typeface="Calibri" panose="020F0502020204030204" pitchFamily="34" charset="0"/>
                <a:ea typeface="Calibri" panose="020F0502020204030204" pitchFamily="34" charset="0"/>
                <a:cs typeface="Calibri" panose="020F0502020204030204" pitchFamily="34" charset="0"/>
              </a:rPr>
              <a:t> oleh </a:t>
            </a:r>
            <a:r>
              <a:rPr lang="en-ID" dirty="0" err="1">
                <a:latin typeface="Calibri" panose="020F0502020204030204" pitchFamily="34" charset="0"/>
                <a:ea typeface="Calibri" panose="020F0502020204030204" pitchFamily="34" charset="0"/>
                <a:cs typeface="Calibri" panose="020F0502020204030204" pitchFamily="34" charset="0"/>
              </a:rPr>
              <a:t>dokter</a:t>
            </a:r>
            <a:r>
              <a:rPr lang="en-ID" dirty="0">
                <a:latin typeface="Calibri" panose="020F0502020204030204" pitchFamily="34" charset="0"/>
                <a:ea typeface="Calibri" panose="020F0502020204030204" pitchFamily="34" charset="0"/>
                <a:cs typeface="Calibri" panose="020F0502020204030204" pitchFamily="34" charset="0"/>
              </a:rPr>
              <a:t> yang </a:t>
            </a:r>
            <a:r>
              <a:rPr lang="en-ID" dirty="0" err="1">
                <a:latin typeface="Calibri" panose="020F0502020204030204" pitchFamily="34" charset="0"/>
                <a:ea typeface="Calibri" panose="020F0502020204030204" pitchFamily="34" charset="0"/>
                <a:cs typeface="Calibri" panose="020F0502020204030204" pitchFamily="34" charset="0"/>
              </a:rPr>
              <a:t>merawat</a:t>
            </a:r>
            <a:r>
              <a:rPr lang="en-ID" dirty="0">
                <a:latin typeface="Calibri" panose="020F0502020204030204" pitchFamily="34" charset="0"/>
                <a:ea typeface="Calibri" panose="020F0502020204030204" pitchFamily="34" charset="0"/>
                <a:cs typeface="Calibri" panose="020F0502020204030204" pitchFamily="34" charset="0"/>
              </a:rPr>
              <a:t> </a:t>
            </a:r>
            <a:r>
              <a:rPr lang="en-ID" dirty="0" err="1">
                <a:latin typeface="Calibri" panose="020F0502020204030204" pitchFamily="34" charset="0"/>
                <a:ea typeface="Calibri" panose="020F0502020204030204" pitchFamily="34" charset="0"/>
                <a:cs typeface="Calibri" panose="020F0502020204030204" pitchFamily="34" charset="0"/>
              </a:rPr>
              <a:t>pasien</a:t>
            </a:r>
            <a:r>
              <a:rPr lang="en-ID" dirty="0">
                <a:latin typeface="Calibri" panose="020F0502020204030204" pitchFamily="34" charset="0"/>
                <a:ea typeface="Calibri" panose="020F0502020204030204" pitchFamily="34" charset="0"/>
                <a:cs typeface="Calibri" panose="020F0502020204030204" pitchFamily="34" charset="0"/>
              </a:rPr>
              <a:t> </a:t>
            </a:r>
            <a:r>
              <a:rPr lang="en-ID" dirty="0" err="1">
                <a:latin typeface="Calibri" panose="020F0502020204030204" pitchFamily="34" charset="0"/>
                <a:ea typeface="Calibri" panose="020F0502020204030204" pitchFamily="34" charset="0"/>
                <a:cs typeface="Calibri" panose="020F0502020204030204" pitchFamily="34" charset="0"/>
              </a:rPr>
              <a:t>sesuai</a:t>
            </a:r>
            <a:r>
              <a:rPr lang="en-ID" dirty="0">
                <a:latin typeface="Calibri" panose="020F0502020204030204" pitchFamily="34" charset="0"/>
                <a:ea typeface="Calibri" panose="020F0502020204030204" pitchFamily="34" charset="0"/>
                <a:cs typeface="Calibri" panose="020F0502020204030204" pitchFamily="34" charset="0"/>
              </a:rPr>
              <a:t> </a:t>
            </a:r>
            <a:r>
              <a:rPr lang="en-ID" dirty="0" err="1">
                <a:latin typeface="Calibri" panose="020F0502020204030204" pitchFamily="34" charset="0"/>
                <a:ea typeface="Calibri" panose="020F0502020204030204" pitchFamily="34" charset="0"/>
                <a:cs typeface="Calibri" panose="020F0502020204030204" pitchFamily="34" charset="0"/>
              </a:rPr>
              <a:t>dengan</a:t>
            </a:r>
            <a:r>
              <a:rPr lang="en-ID" dirty="0">
                <a:latin typeface="Calibri" panose="020F0502020204030204" pitchFamily="34" charset="0"/>
                <a:ea typeface="Calibri" panose="020F0502020204030204" pitchFamily="34" charset="0"/>
                <a:cs typeface="Calibri" panose="020F0502020204030204" pitchFamily="34" charset="0"/>
              </a:rPr>
              <a:t> ICD-10 </a:t>
            </a:r>
            <a:r>
              <a:rPr lang="en-ID" dirty="0" err="1">
                <a:latin typeface="Calibri" panose="020F0502020204030204" pitchFamily="34" charset="0"/>
                <a:ea typeface="Calibri" panose="020F0502020204030204" pitchFamily="34" charset="0"/>
                <a:cs typeface="Calibri" panose="020F0502020204030204" pitchFamily="34" charset="0"/>
              </a:rPr>
              <a:t>Versi</a:t>
            </a:r>
            <a:r>
              <a:rPr lang="en-ID" dirty="0">
                <a:latin typeface="Calibri" panose="020F0502020204030204" pitchFamily="34" charset="0"/>
                <a:ea typeface="Calibri" panose="020F0502020204030204" pitchFamily="34" charset="0"/>
                <a:cs typeface="Calibri" panose="020F0502020204030204" pitchFamily="34" charset="0"/>
              </a:rPr>
              <a:t> </a:t>
            </a:r>
            <a:r>
              <a:rPr lang="en-ID" dirty="0" err="1">
                <a:latin typeface="Calibri" panose="020F0502020204030204" pitchFamily="34" charset="0"/>
                <a:ea typeface="Calibri" panose="020F0502020204030204" pitchFamily="34" charset="0"/>
                <a:cs typeface="Calibri" panose="020F0502020204030204" pitchFamily="34" charset="0"/>
              </a:rPr>
              <a:t>Tahun</a:t>
            </a:r>
            <a:r>
              <a:rPr lang="en-ID" dirty="0">
                <a:latin typeface="Calibri" panose="020F0502020204030204" pitchFamily="34" charset="0"/>
                <a:ea typeface="Calibri" panose="020F0502020204030204" pitchFamily="34" charset="0"/>
                <a:cs typeface="Calibri" panose="020F0502020204030204" pitchFamily="34" charset="0"/>
              </a:rPr>
              <a:t> 2010 </a:t>
            </a:r>
            <a:r>
              <a:rPr lang="en-ID" dirty="0" err="1">
                <a:latin typeface="Calibri" panose="020F0502020204030204" pitchFamily="34" charset="0"/>
                <a:ea typeface="Calibri" panose="020F0502020204030204" pitchFamily="34" charset="0"/>
                <a:cs typeface="Calibri" panose="020F0502020204030204" pitchFamily="34" charset="0"/>
              </a:rPr>
              <a:t>untuk</a:t>
            </a:r>
            <a:r>
              <a:rPr lang="en-ID" dirty="0">
                <a:latin typeface="Calibri" panose="020F0502020204030204" pitchFamily="34" charset="0"/>
                <a:ea typeface="Calibri" panose="020F0502020204030204" pitchFamily="34" charset="0"/>
                <a:cs typeface="Calibri" panose="020F0502020204030204" pitchFamily="34" charset="0"/>
              </a:rPr>
              <a:t> diagnosis</a:t>
            </a:r>
          </a:p>
          <a:p>
            <a:pPr marL="285750" indent="-285750">
              <a:buFont typeface="Arial" panose="020B0604020202020204" pitchFamily="34" charset="0"/>
              <a:buChar char="•"/>
            </a:pPr>
            <a:r>
              <a:rPr lang="en-ID" dirty="0" err="1">
                <a:latin typeface="Calibri" panose="020F0502020204030204" pitchFamily="34" charset="0"/>
                <a:ea typeface="Calibri" panose="020F0502020204030204" pitchFamily="34" charset="0"/>
                <a:cs typeface="Calibri" panose="020F0502020204030204" pitchFamily="34" charset="0"/>
              </a:rPr>
              <a:t>tindakan</a:t>
            </a:r>
            <a:r>
              <a:rPr lang="en-ID" dirty="0">
                <a:latin typeface="Calibri" panose="020F0502020204030204" pitchFamily="34" charset="0"/>
                <a:ea typeface="Calibri" panose="020F0502020204030204" pitchFamily="34" charset="0"/>
                <a:cs typeface="Calibri" panose="020F0502020204030204" pitchFamily="34" charset="0"/>
              </a:rPr>
              <a:t>/</a:t>
            </a:r>
            <a:r>
              <a:rPr lang="en-ID" dirty="0" err="1">
                <a:latin typeface="Calibri" panose="020F0502020204030204" pitchFamily="34" charset="0"/>
                <a:ea typeface="Calibri" panose="020F0502020204030204" pitchFamily="34" charset="0"/>
                <a:cs typeface="Calibri" panose="020F0502020204030204" pitchFamily="34" charset="0"/>
              </a:rPr>
              <a:t>prosedur</a:t>
            </a:r>
            <a:r>
              <a:rPr lang="en-ID" dirty="0">
                <a:latin typeface="Calibri" panose="020F0502020204030204" pitchFamily="34" charset="0"/>
                <a:ea typeface="Calibri" panose="020F0502020204030204" pitchFamily="34" charset="0"/>
                <a:cs typeface="Calibri" panose="020F0502020204030204" pitchFamily="34" charset="0"/>
              </a:rPr>
              <a:t> ICD-9-CM </a:t>
            </a:r>
            <a:r>
              <a:rPr lang="en-ID" dirty="0" err="1">
                <a:latin typeface="Calibri" panose="020F0502020204030204" pitchFamily="34" charset="0"/>
                <a:ea typeface="Calibri" panose="020F0502020204030204" pitchFamily="34" charset="0"/>
                <a:cs typeface="Calibri" panose="020F0502020204030204" pitchFamily="34" charset="0"/>
              </a:rPr>
              <a:t>Versi</a:t>
            </a:r>
            <a:r>
              <a:rPr lang="en-ID" dirty="0">
                <a:latin typeface="Calibri" panose="020F0502020204030204" pitchFamily="34" charset="0"/>
                <a:ea typeface="Calibri" panose="020F0502020204030204" pitchFamily="34" charset="0"/>
                <a:cs typeface="Calibri" panose="020F0502020204030204" pitchFamily="34" charset="0"/>
              </a:rPr>
              <a:t> </a:t>
            </a:r>
            <a:r>
              <a:rPr lang="en-ID" dirty="0" err="1">
                <a:latin typeface="Calibri" panose="020F0502020204030204" pitchFamily="34" charset="0"/>
                <a:ea typeface="Calibri" panose="020F0502020204030204" pitchFamily="34" charset="0"/>
                <a:cs typeface="Calibri" panose="020F0502020204030204" pitchFamily="34" charset="0"/>
              </a:rPr>
              <a:t>Tahun</a:t>
            </a:r>
            <a:r>
              <a:rPr lang="en-ID" dirty="0">
                <a:latin typeface="Calibri" panose="020F0502020204030204" pitchFamily="34" charset="0"/>
                <a:ea typeface="Calibri" panose="020F0502020204030204" pitchFamily="34" charset="0"/>
                <a:cs typeface="Calibri" panose="020F0502020204030204" pitchFamily="34" charset="0"/>
              </a:rPr>
              <a:t> 2010</a:t>
            </a:r>
          </a:p>
        </p:txBody>
      </p:sp>
      <p:sp>
        <p:nvSpPr>
          <p:cNvPr id="8" name="TextBox 7">
            <a:extLst>
              <a:ext uri="{FF2B5EF4-FFF2-40B4-BE49-F238E27FC236}">
                <a16:creationId xmlns:a16="http://schemas.microsoft.com/office/drawing/2014/main" id="{06362260-AB30-E36D-1304-BDDD5714853B}"/>
              </a:ext>
            </a:extLst>
          </p:cNvPr>
          <p:cNvSpPr txBox="1"/>
          <p:nvPr/>
        </p:nvSpPr>
        <p:spPr>
          <a:xfrm>
            <a:off x="7027975" y="2305069"/>
            <a:ext cx="4141076" cy="2862322"/>
          </a:xfrm>
          <a:prstGeom prst="rect">
            <a:avLst/>
          </a:prstGeom>
          <a:solidFill>
            <a:srgbClr val="FF99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lvl="0"/>
            <a:r>
              <a:rPr lang="en-US" sz="2000" b="1" dirty="0">
                <a:latin typeface="Calibri" panose="020F0502020204030204" pitchFamily="34" charset="0"/>
                <a:ea typeface="Calibri" panose="020F0502020204030204" pitchFamily="34" charset="0"/>
                <a:cs typeface="Calibri" panose="020F0502020204030204" pitchFamily="34" charset="0"/>
              </a:rPr>
              <a:t>VERIFIKATOR</a:t>
            </a:r>
            <a:endParaRPr lang="en-ID" sz="2000" b="1" dirty="0">
              <a:latin typeface="Calibri" panose="020F0502020204030204" pitchFamily="34" charset="0"/>
              <a:ea typeface="Calibri" panose="020F0502020204030204" pitchFamily="34" charset="0"/>
              <a:cs typeface="Calibri" panose="020F0502020204030204" pitchFamily="34" charset="0"/>
            </a:endParaRPr>
          </a:p>
          <a:p>
            <a:r>
              <a:rPr lang="en-ID" sz="2000" dirty="0" err="1">
                <a:latin typeface="Calibri" panose="020F0502020204030204" pitchFamily="34" charset="0"/>
                <a:ea typeface="Calibri" panose="020F0502020204030204" pitchFamily="34" charset="0"/>
                <a:cs typeface="Calibri" panose="020F0502020204030204" pitchFamily="34" charset="0"/>
              </a:rPr>
              <a:t>melakukan</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verifikasi</a:t>
            </a:r>
            <a:r>
              <a:rPr lang="en-ID" sz="2000"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ID" sz="2000" dirty="0" err="1">
                <a:latin typeface="Calibri" panose="020F0502020204030204" pitchFamily="34" charset="0"/>
                <a:ea typeface="Calibri" panose="020F0502020204030204" pitchFamily="34" charset="0"/>
                <a:cs typeface="Calibri" panose="020F0502020204030204" pitchFamily="34" charset="0"/>
              </a:rPr>
              <a:t>terhadap</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kelengkapan</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berkas</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klaim</a:t>
            </a:r>
            <a:r>
              <a:rPr lang="en-ID" sz="2000" dirty="0">
                <a:latin typeface="Calibri" panose="020F0502020204030204" pitchFamily="34" charset="0"/>
                <a:ea typeface="Calibri" panose="020F0502020204030204" pitchFamily="34" charset="0"/>
                <a:cs typeface="Calibri" panose="020F0502020204030204" pitchFamily="34" charset="0"/>
              </a:rPr>
              <a:t> yang </a:t>
            </a:r>
            <a:r>
              <a:rPr lang="en-ID" sz="2000" dirty="0" err="1">
                <a:latin typeface="Calibri" panose="020F0502020204030204" pitchFamily="34" charset="0"/>
                <a:ea typeface="Calibri" panose="020F0502020204030204" pitchFamily="34" charset="0"/>
                <a:cs typeface="Calibri" panose="020F0502020204030204" pitchFamily="34" charset="0"/>
              </a:rPr>
              <a:t>diajukan</a:t>
            </a:r>
            <a:endParaRPr lang="en-ID" sz="2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ID" sz="2000" dirty="0" err="1">
                <a:latin typeface="Calibri" panose="020F0502020204030204" pitchFamily="34" charset="0"/>
                <a:ea typeface="Calibri" panose="020F0502020204030204" pitchFamily="34" charset="0"/>
                <a:cs typeface="Calibri" panose="020F0502020204030204" pitchFamily="34" charset="0"/>
              </a:rPr>
              <a:t>kesesuaian</a:t>
            </a:r>
            <a:r>
              <a:rPr lang="en-ID" sz="2000" dirty="0">
                <a:latin typeface="Calibri" panose="020F0502020204030204" pitchFamily="34" charset="0"/>
                <a:ea typeface="Calibri" panose="020F0502020204030204" pitchFamily="34" charset="0"/>
                <a:cs typeface="Calibri" panose="020F0502020204030204" pitchFamily="34" charset="0"/>
              </a:rPr>
              <a:t> diagnosis </a:t>
            </a:r>
            <a:r>
              <a:rPr lang="en-ID" sz="2000" dirty="0" err="1">
                <a:latin typeface="Calibri" panose="020F0502020204030204" pitchFamily="34" charset="0"/>
                <a:ea typeface="Calibri" panose="020F0502020204030204" pitchFamily="34" charset="0"/>
                <a:cs typeface="Calibri" panose="020F0502020204030204" pitchFamily="34" charset="0"/>
              </a:rPr>
              <a:t>serta</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tindakan</a:t>
            </a:r>
            <a:r>
              <a:rPr lang="en-ID" sz="2000" dirty="0">
                <a:latin typeface="Calibri" panose="020F0502020204030204" pitchFamily="34" charset="0"/>
                <a:ea typeface="Calibri" panose="020F0502020204030204" pitchFamily="34" charset="0"/>
                <a:cs typeface="Calibri" panose="020F0502020204030204" pitchFamily="34" charset="0"/>
              </a:rPr>
              <a:t> yang </a:t>
            </a:r>
            <a:r>
              <a:rPr lang="en-ID" sz="2000" dirty="0" err="1">
                <a:latin typeface="Calibri" panose="020F0502020204030204" pitchFamily="34" charset="0"/>
                <a:ea typeface="Calibri" panose="020F0502020204030204" pitchFamily="34" charset="0"/>
                <a:cs typeface="Calibri" panose="020F0502020204030204" pitchFamily="34" charset="0"/>
              </a:rPr>
              <a:t>ditulis</a:t>
            </a:r>
            <a:r>
              <a:rPr lang="en-ID" sz="2000" dirty="0">
                <a:latin typeface="Calibri" panose="020F0502020204030204" pitchFamily="34" charset="0"/>
                <a:ea typeface="Calibri" panose="020F0502020204030204" pitchFamily="34" charset="0"/>
                <a:cs typeface="Calibri" panose="020F0502020204030204" pitchFamily="34" charset="0"/>
              </a:rPr>
              <a:t> oleh </a:t>
            </a:r>
            <a:r>
              <a:rPr lang="en-ID" sz="2000" dirty="0" err="1">
                <a:latin typeface="Calibri" panose="020F0502020204030204" pitchFamily="34" charset="0"/>
                <a:ea typeface="Calibri" panose="020F0502020204030204" pitchFamily="34" charset="0"/>
                <a:cs typeface="Calibri" panose="020F0502020204030204" pitchFamily="34" charset="0"/>
              </a:rPr>
              <a:t>dokter</a:t>
            </a:r>
            <a:r>
              <a:rPr lang="en-ID" sz="2000" dirty="0">
                <a:latin typeface="Calibri" panose="020F0502020204030204" pitchFamily="34" charset="0"/>
                <a:ea typeface="Calibri" panose="020F0502020204030204" pitchFamily="34" charset="0"/>
                <a:cs typeface="Calibri" panose="020F0502020204030204" pitchFamily="34" charset="0"/>
              </a:rPr>
              <a:t> di resume </a:t>
            </a:r>
            <a:r>
              <a:rPr lang="en-ID" sz="2000" dirty="0" err="1">
                <a:latin typeface="Calibri" panose="020F0502020204030204" pitchFamily="34" charset="0"/>
                <a:ea typeface="Calibri" panose="020F0502020204030204" pitchFamily="34" charset="0"/>
                <a:cs typeface="Calibri" panose="020F0502020204030204" pitchFamily="34" charset="0"/>
              </a:rPr>
              <a:t>medis</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dengan</a:t>
            </a:r>
            <a:r>
              <a:rPr lang="en-ID" sz="2000" dirty="0">
                <a:latin typeface="Calibri" panose="020F0502020204030204" pitchFamily="34" charset="0"/>
                <a:ea typeface="Calibri" panose="020F0502020204030204" pitchFamily="34" charset="0"/>
                <a:cs typeface="Calibri" panose="020F0502020204030204" pitchFamily="34" charset="0"/>
              </a:rPr>
              <a:t> ICD-10 </a:t>
            </a:r>
            <a:r>
              <a:rPr lang="en-ID" sz="2000" dirty="0" err="1">
                <a:latin typeface="Calibri" panose="020F0502020204030204" pitchFamily="34" charset="0"/>
                <a:ea typeface="Calibri" panose="020F0502020204030204" pitchFamily="34" charset="0"/>
                <a:cs typeface="Calibri" panose="020F0502020204030204" pitchFamily="34" charset="0"/>
              </a:rPr>
              <a:t>Versi</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Tahun</a:t>
            </a:r>
            <a:r>
              <a:rPr lang="en-ID" sz="2000" dirty="0">
                <a:latin typeface="Calibri" panose="020F0502020204030204" pitchFamily="34" charset="0"/>
                <a:ea typeface="Calibri" panose="020F0502020204030204" pitchFamily="34" charset="0"/>
                <a:cs typeface="Calibri" panose="020F0502020204030204" pitchFamily="34" charset="0"/>
              </a:rPr>
              <a:t> 2010 dan ICD-9-CM </a:t>
            </a:r>
            <a:r>
              <a:rPr lang="en-ID" sz="2000" dirty="0" err="1">
                <a:latin typeface="Calibri" panose="020F0502020204030204" pitchFamily="34" charset="0"/>
                <a:ea typeface="Calibri" panose="020F0502020204030204" pitchFamily="34" charset="0"/>
                <a:cs typeface="Calibri" panose="020F0502020204030204" pitchFamily="34" charset="0"/>
              </a:rPr>
              <a:t>Versi</a:t>
            </a:r>
            <a:r>
              <a:rPr lang="en-ID" sz="2000" dirty="0">
                <a:latin typeface="Calibri" panose="020F0502020204030204" pitchFamily="34" charset="0"/>
                <a:ea typeface="Calibri" panose="020F0502020204030204" pitchFamily="34" charset="0"/>
                <a:cs typeface="Calibri" panose="020F0502020204030204" pitchFamily="34" charset="0"/>
              </a:rPr>
              <a:t> </a:t>
            </a:r>
            <a:r>
              <a:rPr lang="en-ID" sz="2000" dirty="0" err="1">
                <a:latin typeface="Calibri" panose="020F0502020204030204" pitchFamily="34" charset="0"/>
                <a:ea typeface="Calibri" panose="020F0502020204030204" pitchFamily="34" charset="0"/>
                <a:cs typeface="Calibri" panose="020F0502020204030204" pitchFamily="34" charset="0"/>
              </a:rPr>
              <a:t>Tahun</a:t>
            </a:r>
            <a:r>
              <a:rPr lang="en-ID" sz="2000" dirty="0">
                <a:latin typeface="Calibri" panose="020F0502020204030204" pitchFamily="34" charset="0"/>
                <a:ea typeface="Calibri" panose="020F0502020204030204" pitchFamily="34" charset="0"/>
                <a:cs typeface="Calibri" panose="020F0502020204030204" pitchFamily="34" charset="0"/>
              </a:rPr>
              <a:t> 2010.</a:t>
            </a:r>
          </a:p>
        </p:txBody>
      </p:sp>
      <p:sp>
        <p:nvSpPr>
          <p:cNvPr id="10" name="TextBox 9">
            <a:extLst>
              <a:ext uri="{FF2B5EF4-FFF2-40B4-BE49-F238E27FC236}">
                <a16:creationId xmlns:a16="http://schemas.microsoft.com/office/drawing/2014/main" id="{11628220-DF65-E7FB-B7F7-7887706B23E4}"/>
              </a:ext>
            </a:extLst>
          </p:cNvPr>
          <p:cNvSpPr txBox="1"/>
          <p:nvPr/>
        </p:nvSpPr>
        <p:spPr>
          <a:xfrm>
            <a:off x="4180536" y="3030774"/>
            <a:ext cx="2521957" cy="707886"/>
          </a:xfrm>
          <a:prstGeom prst="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ctr"/>
            <a:r>
              <a:rPr lang="en-ID" sz="2000" b="0" i="0" u="none" strike="noStrike" baseline="0" dirty="0" err="1">
                <a:solidFill>
                  <a:srgbClr val="000000"/>
                </a:solidFill>
                <a:latin typeface="Cooper Black" panose="0208090404030B020404" pitchFamily="18" charset="0"/>
              </a:rPr>
              <a:t>Tugas</a:t>
            </a:r>
            <a:r>
              <a:rPr lang="en-ID" sz="2000" b="0" i="0" u="none" strike="noStrike" baseline="0" dirty="0">
                <a:solidFill>
                  <a:srgbClr val="000000"/>
                </a:solidFill>
                <a:latin typeface="Cooper Black" panose="0208090404030B020404" pitchFamily="18" charset="0"/>
              </a:rPr>
              <a:t> dan </a:t>
            </a:r>
            <a:r>
              <a:rPr lang="en-ID" sz="2000" b="0" i="0" u="none" strike="noStrike" baseline="0" dirty="0" err="1">
                <a:solidFill>
                  <a:srgbClr val="000000"/>
                </a:solidFill>
                <a:latin typeface="Cooper Black" panose="0208090404030B020404" pitchFamily="18" charset="0"/>
              </a:rPr>
              <a:t>tanggung</a:t>
            </a:r>
            <a:r>
              <a:rPr lang="en-ID" sz="2000" b="0" i="0" u="none" strike="noStrike" baseline="0" dirty="0">
                <a:solidFill>
                  <a:srgbClr val="000000"/>
                </a:solidFill>
                <a:latin typeface="Cooper Black" panose="0208090404030B020404" pitchFamily="18" charset="0"/>
              </a:rPr>
              <a:t> </a:t>
            </a:r>
            <a:r>
              <a:rPr lang="en-ID" sz="2000" b="0" i="0" u="none" strike="noStrike" baseline="0" dirty="0" err="1">
                <a:solidFill>
                  <a:srgbClr val="000000"/>
                </a:solidFill>
                <a:latin typeface="Cooper Black" panose="0208090404030B020404" pitchFamily="18" charset="0"/>
              </a:rPr>
              <a:t>jawab</a:t>
            </a:r>
            <a:r>
              <a:rPr lang="en-ID" sz="2000" b="0" i="0" u="none" strike="noStrike" baseline="0" dirty="0">
                <a:solidFill>
                  <a:srgbClr val="000000"/>
                </a:solidFill>
                <a:latin typeface="Cooper Black" panose="0208090404030B020404" pitchFamily="18" charset="0"/>
              </a:rPr>
              <a:t> </a:t>
            </a:r>
            <a:endParaRPr lang="en-ID" sz="2000" dirty="0">
              <a:latin typeface="Cooper Black" panose="0208090404030B020404" pitchFamily="18" charset="0"/>
            </a:endParaRPr>
          </a:p>
        </p:txBody>
      </p:sp>
      <p:pic>
        <p:nvPicPr>
          <p:cNvPr id="1026" name="Picture 2" descr="Ilustrasi Kartun Dokter, Dokter, Kartun, Ilustrasi PNG Transparan dan  Clipart untuk Unduhan Gratis">
            <a:extLst>
              <a:ext uri="{FF2B5EF4-FFF2-40B4-BE49-F238E27FC236}">
                <a16:creationId xmlns:a16="http://schemas.microsoft.com/office/drawing/2014/main" id="{86DAD516-FEC6-E2A4-B630-F4FB26234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583" y="-28570"/>
            <a:ext cx="2698228" cy="26982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mbuat Kode Kartun Menggunakan Laptop Dan Headphone Vektor, Pembuat Kode,  Stiker, Kartun PNG dan Vektor dengan Background Transparan untuk Unduh  Gratis">
            <a:extLst>
              <a:ext uri="{FF2B5EF4-FFF2-40B4-BE49-F238E27FC236}">
                <a16:creationId xmlns:a16="http://schemas.microsoft.com/office/drawing/2014/main" id="{E3A7C4BD-1C09-A082-6D2A-0906E35DDF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23700" y="417902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ambar : Audit, evaluasi, verification, bisnis, melaporkan, dokumen, data,  ulasan, penilaian, keuangan, pengusaha, meneliti, analisis, penelitian,  inspeksi, Info, pekerjaan tulis-menulis, gambar kartun, akuntan, auditing,  akuntansi, kaca pembesar ...">
            <a:extLst>
              <a:ext uri="{FF2B5EF4-FFF2-40B4-BE49-F238E27FC236}">
                <a16:creationId xmlns:a16="http://schemas.microsoft.com/office/drawing/2014/main" id="{8333D07F-7B11-EE7B-15C3-A70CCBBBEAB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151779" y="199222"/>
            <a:ext cx="3309414" cy="22426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nggung Jawab? - Kompasiana.com">
            <a:extLst>
              <a:ext uri="{FF2B5EF4-FFF2-40B4-BE49-F238E27FC236}">
                <a16:creationId xmlns:a16="http://schemas.microsoft.com/office/drawing/2014/main" id="{7506DA9D-EDC0-A7F9-70A1-B4BFF2F368D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80748" y="913704"/>
            <a:ext cx="2863007" cy="26982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921E4A-9537-8D34-A157-4DE36F76AE1C}"/>
              </a:ext>
            </a:extLst>
          </p:cNvPr>
          <p:cNvSpPr txBox="1"/>
          <p:nvPr/>
        </p:nvSpPr>
        <p:spPr>
          <a:xfrm>
            <a:off x="5715000" y="346612"/>
            <a:ext cx="3519008" cy="584775"/>
          </a:xfrm>
          <a:prstGeom prst="rect">
            <a:avLst/>
          </a:prstGeom>
          <a:solidFill>
            <a:srgbClr val="FFCC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PMK 26 TH 2021</a:t>
            </a:r>
            <a:endParaRPr lang="en-ID"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310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B15B9-B92A-C4A0-B109-75A8D157EC86}"/>
              </a:ext>
            </a:extLst>
          </p:cNvPr>
          <p:cNvSpPr txBox="1"/>
          <p:nvPr/>
        </p:nvSpPr>
        <p:spPr>
          <a:xfrm>
            <a:off x="1219200" y="982176"/>
            <a:ext cx="8763000" cy="4893647"/>
          </a:xfrm>
          <a:prstGeom prst="rect">
            <a:avLst/>
          </a:prstGeom>
          <a:noFill/>
          <a:ln>
            <a:solidFill>
              <a:schemeClr val="accent1"/>
            </a:solidFill>
          </a:ln>
        </p:spPr>
        <p:txBody>
          <a:bodyPr wrap="square" anchor="ctr">
            <a:spAutoFit/>
          </a:bodyPr>
          <a:lstStyle/>
          <a:p>
            <a:pPr algn="l"/>
            <a:r>
              <a:rPr lang="en-ID" sz="32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Hypertensive diseases</a:t>
            </a:r>
          </a:p>
          <a:p>
            <a:pPr algn="l"/>
            <a:r>
              <a:rPr lang="en-ID" sz="32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(I10-I15)</a:t>
            </a:r>
          </a:p>
          <a:p>
            <a:pPr algn="l"/>
            <a:r>
              <a:rPr lang="en-US" sz="20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Excludes: </a:t>
            </a:r>
            <a:r>
              <a:rPr lang="en-US"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complicating pregnancy, childbirth and the puerperium</a:t>
            </a:r>
          </a:p>
          <a:p>
            <a:pPr marL="1349375" lvl="3"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O10-O11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O13-O16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1349375"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involving coronary vessels (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I20-I25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1349375"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neonatal hypertension (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P29.2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1349375"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pulmonary hypertension (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I27.0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l"/>
            <a:r>
              <a:rPr lang="en-ID" sz="2800" b="1" i="0" u="none" strike="noStrike" baseline="0" dirty="0">
                <a:solidFill>
                  <a:srgbClr val="FF0000"/>
                </a:solidFill>
                <a:latin typeface="Calibri" panose="020F0502020204030204" pitchFamily="34" charset="0"/>
                <a:ea typeface="Calibri" panose="020F0502020204030204" pitchFamily="34" charset="0"/>
                <a:cs typeface="Calibri" panose="020F0502020204030204" pitchFamily="34" charset="0"/>
              </a:rPr>
              <a:t>I10 Essential (primary) hypertension</a:t>
            </a:r>
          </a:p>
          <a:p>
            <a:pPr marL="719138"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High blood pressure</a:t>
            </a:r>
          </a:p>
          <a:p>
            <a:pPr marL="719138"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Hypertension</a:t>
            </a:r>
          </a:p>
          <a:p>
            <a:pPr marL="719138"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(arterial)(benign)(essential)(malignant)(primary)(systemic)</a:t>
            </a:r>
          </a:p>
          <a:p>
            <a:pPr marL="719138" algn="l"/>
            <a:r>
              <a:rPr lang="en-ID" sz="20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Excludes: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involving vessels of:</a:t>
            </a:r>
          </a:p>
          <a:p>
            <a:pPr marL="2057400"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brain (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I60-I69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2057400" algn="l"/>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eye ( </a:t>
            </a:r>
            <a:r>
              <a:rPr lang="en-ID" sz="20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H35.0 </a:t>
            </a:r>
            <a:r>
              <a:rPr lang="en-ID" sz="20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ID"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6081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2688" y="436230"/>
            <a:ext cx="9528048" cy="1184940"/>
          </a:xfrm>
          <a:prstGeom prst="rect">
            <a:avLst/>
          </a:prstGeom>
        </p:spPr>
        <p:txBody>
          <a:bodyPr vert="horz" wrap="square" lIns="0" tIns="81280" rIns="0" bIns="0" rtlCol="0">
            <a:spAutoFit/>
          </a:bodyPr>
          <a:lstStyle/>
          <a:p>
            <a:pPr marL="546100" marR="5080" indent="-534035">
              <a:lnSpc>
                <a:spcPts val="4320"/>
              </a:lnSpc>
              <a:spcBef>
                <a:spcPts val="640"/>
              </a:spcBef>
            </a:pPr>
            <a:r>
              <a:rPr sz="4000" dirty="0">
                <a:latin typeface="Calibri" panose="020F0502020204030204" pitchFamily="34" charset="0"/>
                <a:ea typeface="Calibri" panose="020F0502020204030204" pitchFamily="34" charset="0"/>
                <a:cs typeface="Calibri" panose="020F0502020204030204" pitchFamily="34" charset="0"/>
              </a:rPr>
              <a:t>“Use</a:t>
            </a:r>
            <a:r>
              <a:rPr sz="4000" spc="-14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additional</a:t>
            </a:r>
            <a:r>
              <a:rPr sz="4000" spc="-8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code,</a:t>
            </a:r>
            <a:r>
              <a:rPr sz="4000" spc="-10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if</a:t>
            </a:r>
            <a:r>
              <a:rPr sz="4000" spc="-105"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desired</a:t>
            </a:r>
            <a:r>
              <a:rPr sz="4000" spc="-105" dirty="0">
                <a:latin typeface="Calibri" panose="020F0502020204030204" pitchFamily="34" charset="0"/>
                <a:ea typeface="Calibri" panose="020F0502020204030204" pitchFamily="34" charset="0"/>
                <a:cs typeface="Calibri" panose="020F0502020204030204" pitchFamily="34" charset="0"/>
              </a:rPr>
              <a:t> </a:t>
            </a:r>
            <a:r>
              <a:rPr sz="4000" spc="-125" dirty="0">
                <a:latin typeface="Calibri" panose="020F0502020204030204" pitchFamily="34" charset="0"/>
                <a:ea typeface="Calibri" panose="020F0502020204030204" pitchFamily="34" charset="0"/>
                <a:cs typeface="Calibri" panose="020F0502020204030204" pitchFamily="34" charset="0"/>
              </a:rPr>
              <a:t>...”.</a:t>
            </a:r>
            <a:r>
              <a:rPr sz="4000" spc="-100" dirty="0">
                <a:latin typeface="Calibri" panose="020F0502020204030204" pitchFamily="34" charset="0"/>
                <a:ea typeface="Calibri" panose="020F0502020204030204" pitchFamily="34" charset="0"/>
                <a:cs typeface="Calibri" panose="020F0502020204030204" pitchFamily="34" charset="0"/>
              </a:rPr>
              <a:t> </a:t>
            </a:r>
            <a:r>
              <a:rPr sz="4000" spc="-10" dirty="0">
                <a:latin typeface="Calibri" panose="020F0502020204030204" pitchFamily="34" charset="0"/>
                <a:ea typeface="Calibri" panose="020F0502020204030204" pitchFamily="34" charset="0"/>
                <a:cs typeface="Calibri" panose="020F0502020204030204" pitchFamily="34" charset="0"/>
              </a:rPr>
              <a:t>Kode- </a:t>
            </a:r>
            <a:r>
              <a:rPr sz="4000" dirty="0">
                <a:latin typeface="Calibri" panose="020F0502020204030204" pitchFamily="34" charset="0"/>
                <a:ea typeface="Calibri" panose="020F0502020204030204" pitchFamily="34" charset="0"/>
                <a:cs typeface="Calibri" panose="020F0502020204030204" pitchFamily="34" charset="0"/>
              </a:rPr>
              <a:t>kode</a:t>
            </a:r>
            <a:r>
              <a:rPr sz="4000" spc="-155"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tambahan</a:t>
            </a:r>
            <a:r>
              <a:rPr sz="4000" spc="-145"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ini</a:t>
            </a:r>
            <a:r>
              <a:rPr sz="4000" spc="-15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digunakan</a:t>
            </a:r>
            <a:r>
              <a:rPr sz="4000" spc="-13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pada</a:t>
            </a:r>
            <a:r>
              <a:rPr sz="4000" spc="-145" dirty="0">
                <a:latin typeface="Calibri" panose="020F0502020204030204" pitchFamily="34" charset="0"/>
                <a:ea typeface="Calibri" panose="020F0502020204030204" pitchFamily="34" charset="0"/>
                <a:cs typeface="Calibri" panose="020F0502020204030204" pitchFamily="34" charset="0"/>
              </a:rPr>
              <a:t> </a:t>
            </a:r>
            <a:r>
              <a:rPr sz="4000" spc="-50" dirty="0">
                <a:latin typeface="Calibri" panose="020F0502020204030204" pitchFamily="34" charset="0"/>
                <a:ea typeface="Calibri" panose="020F0502020204030204" pitchFamily="34" charset="0"/>
                <a:cs typeface="Calibri" panose="020F0502020204030204" pitchFamily="34" charset="0"/>
              </a:rPr>
              <a:t>:</a:t>
            </a:r>
            <a:endParaRP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DA83BA31-7350-29FE-46B3-399CEADC7907}"/>
              </a:ext>
            </a:extLst>
          </p:cNvPr>
          <p:cNvSpPr>
            <a:spLocks noGrp="1"/>
          </p:cNvSpPr>
          <p:nvPr>
            <p:ph sz="quarter" idx="13"/>
          </p:nvPr>
        </p:nvSpPr>
        <p:spPr>
          <a:xfrm>
            <a:off x="841248" y="2770632"/>
            <a:ext cx="9619488" cy="3392424"/>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527685" marR="37465" indent="-515620">
              <a:lnSpc>
                <a:spcPts val="3020"/>
              </a:lnSpc>
              <a:spcBef>
                <a:spcPts val="480"/>
              </a:spcBef>
              <a:buAutoNum type="arabicPeriod"/>
              <a:tabLst>
                <a:tab pos="527685" algn="l"/>
              </a:tabLst>
            </a:pPr>
            <a:r>
              <a:rPr lang="en-ID" sz="2400" b="1" dirty="0" err="1">
                <a:latin typeface="Calibri"/>
                <a:cs typeface="Calibri"/>
              </a:rPr>
              <a:t>Infeksi</a:t>
            </a:r>
            <a:r>
              <a:rPr lang="en-ID" sz="2400" b="1" spc="-60" dirty="0">
                <a:latin typeface="Calibri"/>
                <a:cs typeface="Calibri"/>
              </a:rPr>
              <a:t> </a:t>
            </a:r>
            <a:r>
              <a:rPr lang="en-ID" sz="2400" b="1" dirty="0" err="1">
                <a:latin typeface="Calibri"/>
                <a:cs typeface="Calibri"/>
              </a:rPr>
              <a:t>lokal</a:t>
            </a:r>
            <a:r>
              <a:rPr lang="en-ID" sz="2400" b="1" spc="-55" dirty="0">
                <a:latin typeface="Calibri"/>
                <a:cs typeface="Calibri"/>
              </a:rPr>
              <a:t> </a:t>
            </a:r>
            <a:r>
              <a:rPr lang="en-ID" sz="2400" dirty="0">
                <a:latin typeface="Calibri"/>
                <a:cs typeface="Calibri"/>
              </a:rPr>
              <a:t>pada</a:t>
            </a:r>
            <a:r>
              <a:rPr lang="en-ID" sz="2400" spc="-80" dirty="0">
                <a:latin typeface="Calibri"/>
                <a:cs typeface="Calibri"/>
              </a:rPr>
              <a:t> </a:t>
            </a:r>
            <a:r>
              <a:rPr lang="en-ID" sz="2400" spc="-25" dirty="0" err="1">
                <a:latin typeface="Calibri"/>
                <a:cs typeface="Calibri"/>
              </a:rPr>
              <a:t>bab-</a:t>
            </a:r>
            <a:r>
              <a:rPr lang="en-ID" sz="2400" dirty="0" err="1">
                <a:latin typeface="Calibri"/>
                <a:cs typeface="Calibri"/>
              </a:rPr>
              <a:t>bab</a:t>
            </a:r>
            <a:r>
              <a:rPr lang="en-ID" sz="2400" spc="-35" dirty="0">
                <a:latin typeface="Calibri"/>
                <a:cs typeface="Calibri"/>
              </a:rPr>
              <a:t> </a:t>
            </a:r>
            <a:r>
              <a:rPr lang="en-ID" sz="2400" dirty="0">
                <a:latin typeface="Calibri"/>
                <a:cs typeface="Calibri"/>
              </a:rPr>
              <a:t>‘body</a:t>
            </a:r>
            <a:r>
              <a:rPr lang="en-ID" sz="2400" spc="-55" dirty="0">
                <a:latin typeface="Calibri"/>
                <a:cs typeface="Calibri"/>
              </a:rPr>
              <a:t> </a:t>
            </a:r>
            <a:r>
              <a:rPr lang="en-ID" sz="2400" spc="-45" dirty="0">
                <a:latin typeface="Calibri"/>
                <a:cs typeface="Calibri"/>
              </a:rPr>
              <a:t>systems’,</a:t>
            </a:r>
            <a:r>
              <a:rPr lang="en-ID" sz="2400" spc="-30" dirty="0">
                <a:latin typeface="Calibri"/>
                <a:cs typeface="Calibri"/>
              </a:rPr>
              <a:t> </a:t>
            </a:r>
            <a:r>
              <a:rPr lang="en-ID" sz="2400" dirty="0" err="1">
                <a:latin typeface="Calibri"/>
                <a:cs typeface="Calibri"/>
              </a:rPr>
              <a:t>kode</a:t>
            </a:r>
            <a:r>
              <a:rPr lang="en-ID" sz="2400" spc="-60" dirty="0">
                <a:latin typeface="Calibri"/>
                <a:cs typeface="Calibri"/>
              </a:rPr>
              <a:t> </a:t>
            </a:r>
            <a:r>
              <a:rPr lang="en-ID" sz="2400" dirty="0" err="1">
                <a:latin typeface="Calibri"/>
                <a:cs typeface="Calibri"/>
              </a:rPr>
              <a:t>dari</a:t>
            </a:r>
            <a:r>
              <a:rPr lang="en-ID" sz="2400" spc="-75" dirty="0">
                <a:latin typeface="Calibri"/>
                <a:cs typeface="Calibri"/>
              </a:rPr>
              <a:t> </a:t>
            </a:r>
            <a:r>
              <a:rPr lang="en-ID" sz="2400" dirty="0" err="1">
                <a:latin typeface="Calibri"/>
                <a:cs typeface="Calibri"/>
              </a:rPr>
              <a:t>bab</a:t>
            </a:r>
            <a:r>
              <a:rPr lang="en-ID" sz="2400" spc="-60" dirty="0">
                <a:latin typeface="Calibri"/>
                <a:cs typeface="Calibri"/>
              </a:rPr>
              <a:t> </a:t>
            </a:r>
            <a:r>
              <a:rPr lang="en-ID" sz="2400" dirty="0">
                <a:latin typeface="Calibri"/>
                <a:cs typeface="Calibri"/>
              </a:rPr>
              <a:t>I</a:t>
            </a:r>
            <a:r>
              <a:rPr lang="en-ID" sz="2400" spc="-145" dirty="0">
                <a:latin typeface="Calibri"/>
                <a:cs typeface="Calibri"/>
              </a:rPr>
              <a:t> </a:t>
            </a:r>
            <a:r>
              <a:rPr lang="en-ID" sz="2400" b="1" spc="-20" dirty="0" err="1">
                <a:latin typeface="Calibri"/>
                <a:cs typeface="Calibri"/>
              </a:rPr>
              <a:t>bisa</a:t>
            </a:r>
            <a:r>
              <a:rPr lang="en-ID" sz="2400" b="1" spc="-20" dirty="0">
                <a:latin typeface="Calibri"/>
                <a:cs typeface="Calibri"/>
              </a:rPr>
              <a:t> </a:t>
            </a:r>
            <a:r>
              <a:rPr lang="en-ID" sz="2400" b="1" spc="-10" dirty="0" err="1">
                <a:latin typeface="Calibri"/>
                <a:cs typeface="Calibri"/>
              </a:rPr>
              <a:t>ditambahkan</a:t>
            </a:r>
            <a:r>
              <a:rPr lang="en-ID" sz="2400" b="1" spc="-60" dirty="0">
                <a:latin typeface="Calibri"/>
                <a:cs typeface="Calibri"/>
              </a:rPr>
              <a:t> </a:t>
            </a:r>
            <a:r>
              <a:rPr lang="en-ID" sz="2400" b="1" spc="-10" dirty="0" err="1">
                <a:latin typeface="Calibri"/>
                <a:cs typeface="Calibri"/>
              </a:rPr>
              <a:t>penyebab</a:t>
            </a:r>
            <a:r>
              <a:rPr lang="en-ID" sz="2400" b="1" spc="-70" dirty="0">
                <a:latin typeface="Calibri"/>
                <a:cs typeface="Calibri"/>
              </a:rPr>
              <a:t> </a:t>
            </a:r>
            <a:r>
              <a:rPr lang="en-ID" sz="2400" b="1" spc="-10" dirty="0" err="1">
                <a:latin typeface="Calibri"/>
                <a:cs typeface="Calibri"/>
              </a:rPr>
              <a:t>infeksi</a:t>
            </a:r>
            <a:r>
              <a:rPr lang="en-ID" sz="2400" spc="-10" dirty="0">
                <a:latin typeface="Calibri"/>
                <a:cs typeface="Calibri"/>
              </a:rPr>
              <a:t>,</a:t>
            </a:r>
            <a:r>
              <a:rPr lang="en-ID" sz="2400" spc="-65" dirty="0">
                <a:latin typeface="Calibri"/>
                <a:cs typeface="Calibri"/>
              </a:rPr>
              <a:t> </a:t>
            </a:r>
            <a:r>
              <a:rPr lang="en-ID" sz="2400" spc="-20" dirty="0">
                <a:latin typeface="Calibri"/>
                <a:cs typeface="Calibri"/>
              </a:rPr>
              <a:t>(B95-</a:t>
            </a:r>
            <a:r>
              <a:rPr lang="en-ID" sz="2400" dirty="0">
                <a:latin typeface="Calibri"/>
                <a:cs typeface="Calibri"/>
              </a:rPr>
              <a:t>B97</a:t>
            </a:r>
            <a:r>
              <a:rPr lang="en-ID" sz="2400" spc="-45" dirty="0">
                <a:latin typeface="Calibri"/>
                <a:cs typeface="Calibri"/>
              </a:rPr>
              <a:t> </a:t>
            </a:r>
            <a:r>
              <a:rPr lang="en-ID" sz="2400" spc="-50" dirty="0">
                <a:latin typeface="Calibri"/>
                <a:cs typeface="Calibri"/>
              </a:rPr>
              <a:t>)</a:t>
            </a:r>
            <a:endParaRPr lang="en-ID" sz="2400" dirty="0">
              <a:latin typeface="Calibri"/>
              <a:cs typeface="Calibri"/>
            </a:endParaRPr>
          </a:p>
          <a:p>
            <a:pPr marL="527685" marR="62230" indent="-515620">
              <a:lnSpc>
                <a:spcPct val="90000"/>
              </a:lnSpc>
              <a:spcBef>
                <a:spcPts val="965"/>
              </a:spcBef>
              <a:buAutoNum type="arabicPeriod"/>
              <a:tabLst>
                <a:tab pos="527685" algn="l"/>
              </a:tabLst>
            </a:pPr>
            <a:r>
              <a:rPr lang="en-ID" sz="2400" dirty="0" err="1">
                <a:latin typeface="Calibri"/>
                <a:cs typeface="Calibri"/>
              </a:rPr>
              <a:t>Neoplasma</a:t>
            </a:r>
            <a:r>
              <a:rPr lang="en-ID" sz="2400" spc="-95" dirty="0">
                <a:latin typeface="Calibri"/>
                <a:cs typeface="Calibri"/>
              </a:rPr>
              <a:t> </a:t>
            </a:r>
            <a:r>
              <a:rPr lang="en-ID" sz="2400" dirty="0">
                <a:latin typeface="Calibri"/>
                <a:cs typeface="Calibri"/>
              </a:rPr>
              <a:t>yang</a:t>
            </a:r>
            <a:r>
              <a:rPr lang="en-ID" sz="2400" spc="-110" dirty="0">
                <a:latin typeface="Calibri"/>
                <a:cs typeface="Calibri"/>
              </a:rPr>
              <a:t> </a:t>
            </a:r>
            <a:r>
              <a:rPr lang="en-ID" sz="2400" dirty="0" err="1">
                <a:latin typeface="Calibri"/>
                <a:cs typeface="Calibri"/>
              </a:rPr>
              <a:t>memiliki</a:t>
            </a:r>
            <a:r>
              <a:rPr lang="en-ID" sz="2400" spc="-95" dirty="0">
                <a:latin typeface="Calibri"/>
                <a:cs typeface="Calibri"/>
              </a:rPr>
              <a:t> </a:t>
            </a:r>
            <a:r>
              <a:rPr lang="en-ID" sz="2400" spc="-10" dirty="0" err="1">
                <a:latin typeface="Calibri"/>
                <a:cs typeface="Calibri"/>
              </a:rPr>
              <a:t>aktifitas</a:t>
            </a:r>
            <a:r>
              <a:rPr lang="en-ID" sz="2400" spc="-114" dirty="0">
                <a:latin typeface="Calibri"/>
                <a:cs typeface="Calibri"/>
              </a:rPr>
              <a:t> </a:t>
            </a:r>
            <a:r>
              <a:rPr lang="en-ID" sz="2400" dirty="0" err="1">
                <a:latin typeface="Calibri"/>
                <a:cs typeface="Calibri"/>
              </a:rPr>
              <a:t>fungsional</a:t>
            </a:r>
            <a:r>
              <a:rPr lang="en-ID" sz="2400" dirty="0">
                <a:latin typeface="Calibri"/>
                <a:cs typeface="Calibri"/>
              </a:rPr>
              <a:t>,</a:t>
            </a:r>
            <a:r>
              <a:rPr lang="en-ID" sz="2400" spc="-80" dirty="0">
                <a:latin typeface="Calibri"/>
                <a:cs typeface="Calibri"/>
              </a:rPr>
              <a:t> </a:t>
            </a:r>
            <a:r>
              <a:rPr lang="en-ID" sz="2400" b="1" dirty="0" err="1">
                <a:latin typeface="Calibri"/>
                <a:cs typeface="Calibri"/>
              </a:rPr>
              <a:t>kode</a:t>
            </a:r>
            <a:r>
              <a:rPr lang="en-ID" sz="2400" b="1" spc="-100" dirty="0">
                <a:latin typeface="Calibri"/>
                <a:cs typeface="Calibri"/>
              </a:rPr>
              <a:t> </a:t>
            </a:r>
            <a:r>
              <a:rPr lang="en-ID" sz="2400" b="1" dirty="0" err="1">
                <a:latin typeface="Calibri"/>
                <a:cs typeface="Calibri"/>
              </a:rPr>
              <a:t>dari</a:t>
            </a:r>
            <a:r>
              <a:rPr lang="en-ID" sz="2400" b="1" spc="-105" dirty="0">
                <a:latin typeface="Calibri"/>
                <a:cs typeface="Calibri"/>
              </a:rPr>
              <a:t> </a:t>
            </a:r>
            <a:r>
              <a:rPr lang="en-ID" sz="2400" b="1" dirty="0" err="1">
                <a:latin typeface="Calibri"/>
                <a:cs typeface="Calibri"/>
              </a:rPr>
              <a:t>bab</a:t>
            </a:r>
            <a:r>
              <a:rPr lang="en-ID" sz="2400" b="1" spc="-100" dirty="0">
                <a:latin typeface="Calibri"/>
                <a:cs typeface="Calibri"/>
              </a:rPr>
              <a:t> </a:t>
            </a:r>
            <a:r>
              <a:rPr lang="en-ID" sz="2400" b="1" spc="-25" dirty="0">
                <a:latin typeface="Calibri"/>
                <a:cs typeface="Calibri"/>
              </a:rPr>
              <a:t>II </a:t>
            </a:r>
            <a:r>
              <a:rPr lang="en-ID" sz="2400" dirty="0" err="1">
                <a:latin typeface="Calibri"/>
                <a:cs typeface="Calibri"/>
              </a:rPr>
              <a:t>bisa</a:t>
            </a:r>
            <a:r>
              <a:rPr lang="en-ID" sz="2400" spc="-80" dirty="0">
                <a:latin typeface="Calibri"/>
                <a:cs typeface="Calibri"/>
              </a:rPr>
              <a:t> </a:t>
            </a:r>
            <a:r>
              <a:rPr lang="en-ID" sz="2400" dirty="0" err="1">
                <a:latin typeface="Calibri"/>
                <a:cs typeface="Calibri"/>
              </a:rPr>
              <a:t>ditambah</a:t>
            </a:r>
            <a:r>
              <a:rPr lang="en-ID" sz="2400" spc="-60" dirty="0">
                <a:latin typeface="Calibri"/>
                <a:cs typeface="Calibri"/>
              </a:rPr>
              <a:t> </a:t>
            </a:r>
            <a:r>
              <a:rPr lang="en-ID" sz="2400" dirty="0" err="1">
                <a:latin typeface="Calibri"/>
                <a:cs typeface="Calibri"/>
              </a:rPr>
              <a:t>dengan</a:t>
            </a:r>
            <a:r>
              <a:rPr lang="en-ID" sz="2400" spc="-80" dirty="0">
                <a:latin typeface="Calibri"/>
                <a:cs typeface="Calibri"/>
              </a:rPr>
              <a:t> </a:t>
            </a:r>
            <a:r>
              <a:rPr lang="en-ID" sz="2400" dirty="0" err="1">
                <a:latin typeface="Calibri"/>
                <a:cs typeface="Calibri"/>
              </a:rPr>
              <a:t>kode</a:t>
            </a:r>
            <a:r>
              <a:rPr lang="en-ID" sz="2400" spc="-85" dirty="0">
                <a:latin typeface="Calibri"/>
                <a:cs typeface="Calibri"/>
              </a:rPr>
              <a:t> </a:t>
            </a:r>
            <a:r>
              <a:rPr lang="en-ID" sz="2400" dirty="0">
                <a:latin typeface="Calibri"/>
                <a:cs typeface="Calibri"/>
              </a:rPr>
              <a:t>yang</a:t>
            </a:r>
            <a:r>
              <a:rPr lang="en-ID" sz="2400" spc="-85" dirty="0">
                <a:latin typeface="Calibri"/>
                <a:cs typeface="Calibri"/>
              </a:rPr>
              <a:t> </a:t>
            </a:r>
            <a:r>
              <a:rPr lang="en-ID" sz="2400" dirty="0" err="1">
                <a:latin typeface="Calibri"/>
                <a:cs typeface="Calibri"/>
              </a:rPr>
              <a:t>sesuai</a:t>
            </a:r>
            <a:r>
              <a:rPr lang="en-ID" sz="2400" spc="-85" dirty="0">
                <a:latin typeface="Calibri"/>
                <a:cs typeface="Calibri"/>
              </a:rPr>
              <a:t> </a:t>
            </a:r>
            <a:r>
              <a:rPr lang="en-ID" sz="2400" dirty="0" err="1">
                <a:latin typeface="Calibri"/>
                <a:cs typeface="Calibri"/>
              </a:rPr>
              <a:t>dari</a:t>
            </a:r>
            <a:r>
              <a:rPr lang="en-ID" sz="2400" spc="-85" dirty="0">
                <a:latin typeface="Calibri"/>
                <a:cs typeface="Calibri"/>
              </a:rPr>
              <a:t> </a:t>
            </a:r>
            <a:r>
              <a:rPr lang="en-ID" sz="2400" b="1" dirty="0" err="1">
                <a:latin typeface="Calibri"/>
                <a:cs typeface="Calibri"/>
              </a:rPr>
              <a:t>bab</a:t>
            </a:r>
            <a:r>
              <a:rPr lang="en-ID" sz="2400" b="1" spc="-80" dirty="0">
                <a:latin typeface="Calibri"/>
                <a:cs typeface="Calibri"/>
              </a:rPr>
              <a:t> </a:t>
            </a:r>
            <a:r>
              <a:rPr lang="en-ID" sz="2400" b="1" dirty="0">
                <a:latin typeface="Calibri"/>
                <a:cs typeface="Calibri"/>
              </a:rPr>
              <a:t>IV</a:t>
            </a:r>
            <a:r>
              <a:rPr lang="en-ID" sz="2400" b="1" spc="-90" dirty="0">
                <a:latin typeface="Calibri"/>
                <a:cs typeface="Calibri"/>
              </a:rPr>
              <a:t> </a:t>
            </a:r>
            <a:r>
              <a:rPr lang="en-ID" sz="2400" spc="-10" dirty="0" err="1">
                <a:latin typeface="Calibri"/>
                <a:cs typeface="Calibri"/>
              </a:rPr>
              <a:t>untuk</a:t>
            </a:r>
            <a:r>
              <a:rPr lang="en-ID" sz="2400" spc="-10" dirty="0">
                <a:latin typeface="Calibri"/>
                <a:cs typeface="Calibri"/>
              </a:rPr>
              <a:t> </a:t>
            </a:r>
            <a:r>
              <a:rPr lang="en-ID" sz="2400" spc="-10" dirty="0" err="1">
                <a:latin typeface="Calibri"/>
                <a:cs typeface="Calibri"/>
              </a:rPr>
              <a:t>menunjukkan</a:t>
            </a:r>
            <a:r>
              <a:rPr lang="en-ID" sz="2400" spc="-90" dirty="0">
                <a:latin typeface="Calibri"/>
                <a:cs typeface="Calibri"/>
              </a:rPr>
              <a:t> </a:t>
            </a:r>
            <a:r>
              <a:rPr lang="en-ID" sz="2400" dirty="0" err="1">
                <a:latin typeface="Calibri"/>
                <a:cs typeface="Calibri"/>
              </a:rPr>
              <a:t>aktifitas</a:t>
            </a:r>
            <a:r>
              <a:rPr lang="en-ID" sz="2400" spc="-140" dirty="0">
                <a:latin typeface="Calibri"/>
                <a:cs typeface="Calibri"/>
              </a:rPr>
              <a:t> </a:t>
            </a:r>
            <a:r>
              <a:rPr lang="en-ID" sz="2400" spc="-10" dirty="0" err="1">
                <a:latin typeface="Calibri"/>
                <a:cs typeface="Calibri"/>
              </a:rPr>
              <a:t>fungsionalnya</a:t>
            </a:r>
            <a:r>
              <a:rPr lang="en-ID" sz="2400" spc="-10" dirty="0">
                <a:latin typeface="Calibri"/>
                <a:cs typeface="Calibri"/>
              </a:rPr>
              <a:t>.</a:t>
            </a:r>
            <a:endParaRPr lang="en-ID" sz="2400" dirty="0">
              <a:latin typeface="Calibri"/>
              <a:cs typeface="Calibri"/>
            </a:endParaRPr>
          </a:p>
          <a:p>
            <a:pPr marL="527685" marR="5080" indent="-515620">
              <a:lnSpc>
                <a:spcPts val="3030"/>
              </a:lnSpc>
              <a:spcBef>
                <a:spcPts val="1035"/>
              </a:spcBef>
              <a:buAutoNum type="arabicPeriod"/>
              <a:tabLst>
                <a:tab pos="527685" algn="l"/>
              </a:tabLst>
            </a:pPr>
            <a:r>
              <a:rPr lang="en-ID" sz="2400" dirty="0" err="1">
                <a:latin typeface="Calibri"/>
                <a:cs typeface="Calibri"/>
              </a:rPr>
              <a:t>Neoplasma</a:t>
            </a:r>
            <a:r>
              <a:rPr lang="en-ID" sz="2400" dirty="0">
                <a:latin typeface="Calibri"/>
                <a:cs typeface="Calibri"/>
              </a:rPr>
              <a:t>,</a:t>
            </a:r>
            <a:r>
              <a:rPr lang="en-ID" sz="2400" spc="-90" dirty="0">
                <a:latin typeface="Calibri"/>
                <a:cs typeface="Calibri"/>
              </a:rPr>
              <a:t> </a:t>
            </a:r>
            <a:r>
              <a:rPr lang="en-ID" sz="2400" spc="-20" dirty="0">
                <a:latin typeface="Calibri"/>
                <a:cs typeface="Calibri"/>
              </a:rPr>
              <a:t>KODE</a:t>
            </a:r>
            <a:r>
              <a:rPr lang="en-ID" sz="2400" spc="-100" dirty="0">
                <a:latin typeface="Calibri"/>
                <a:cs typeface="Calibri"/>
              </a:rPr>
              <a:t> </a:t>
            </a:r>
            <a:r>
              <a:rPr lang="en-ID" sz="2400" spc="-20" dirty="0">
                <a:latin typeface="Calibri"/>
                <a:cs typeface="Calibri"/>
              </a:rPr>
              <a:t>MORFOLOGI</a:t>
            </a:r>
            <a:r>
              <a:rPr lang="en-ID" sz="2400" spc="-105" dirty="0">
                <a:latin typeface="Calibri"/>
                <a:cs typeface="Calibri"/>
              </a:rPr>
              <a:t> </a:t>
            </a:r>
            <a:r>
              <a:rPr lang="en-ID" sz="2400" spc="-10" dirty="0">
                <a:latin typeface="Calibri"/>
                <a:cs typeface="Calibri"/>
              </a:rPr>
              <a:t>Vol.</a:t>
            </a:r>
            <a:r>
              <a:rPr lang="en-ID" sz="2400" spc="-90" dirty="0">
                <a:latin typeface="Calibri"/>
                <a:cs typeface="Calibri"/>
              </a:rPr>
              <a:t> </a:t>
            </a:r>
            <a:r>
              <a:rPr lang="en-ID" sz="2400" dirty="0">
                <a:latin typeface="Calibri"/>
                <a:cs typeface="Calibri"/>
              </a:rPr>
              <a:t>1,</a:t>
            </a:r>
            <a:r>
              <a:rPr lang="en-ID" sz="2400" spc="-90" dirty="0">
                <a:latin typeface="Calibri"/>
                <a:cs typeface="Calibri"/>
              </a:rPr>
              <a:t> </a:t>
            </a:r>
            <a:r>
              <a:rPr lang="en-ID" sz="2400" dirty="0" err="1">
                <a:latin typeface="Calibri"/>
                <a:cs typeface="Calibri"/>
              </a:rPr>
              <a:t>bisa</a:t>
            </a:r>
            <a:r>
              <a:rPr lang="en-ID" sz="2400" spc="-90" dirty="0">
                <a:latin typeface="Calibri"/>
                <a:cs typeface="Calibri"/>
              </a:rPr>
              <a:t> </a:t>
            </a:r>
            <a:r>
              <a:rPr lang="en-ID" sz="2400" spc="-10" dirty="0" err="1">
                <a:latin typeface="Calibri"/>
                <a:cs typeface="Calibri"/>
              </a:rPr>
              <a:t>ditambahkan</a:t>
            </a:r>
            <a:r>
              <a:rPr lang="en-ID" sz="2400" spc="-85" dirty="0">
                <a:latin typeface="Calibri"/>
                <a:cs typeface="Calibri"/>
              </a:rPr>
              <a:t> </a:t>
            </a:r>
            <a:r>
              <a:rPr lang="en-ID" sz="2400" spc="-10" dirty="0" err="1">
                <a:latin typeface="Calibri"/>
                <a:cs typeface="Calibri"/>
              </a:rPr>
              <a:t>untuk</a:t>
            </a:r>
            <a:r>
              <a:rPr lang="en-ID" sz="2400" spc="-10" dirty="0">
                <a:latin typeface="Calibri"/>
                <a:cs typeface="Calibri"/>
              </a:rPr>
              <a:t> </a:t>
            </a:r>
            <a:r>
              <a:rPr lang="en-ID" sz="2400" spc="-10" dirty="0" err="1">
                <a:latin typeface="Calibri"/>
                <a:cs typeface="Calibri"/>
              </a:rPr>
              <a:t>identifikasi</a:t>
            </a:r>
            <a:r>
              <a:rPr lang="en-ID" sz="2400" spc="-75" dirty="0">
                <a:latin typeface="Calibri"/>
                <a:cs typeface="Calibri"/>
              </a:rPr>
              <a:t> </a:t>
            </a:r>
            <a:r>
              <a:rPr lang="en-ID" sz="2400" dirty="0" err="1">
                <a:latin typeface="Calibri"/>
                <a:cs typeface="Calibri"/>
              </a:rPr>
              <a:t>jenis</a:t>
            </a:r>
            <a:r>
              <a:rPr lang="en-ID" sz="2400" spc="-85" dirty="0">
                <a:latin typeface="Calibri"/>
                <a:cs typeface="Calibri"/>
              </a:rPr>
              <a:t> </a:t>
            </a:r>
            <a:r>
              <a:rPr lang="en-ID" sz="2400" spc="-10" dirty="0" err="1">
                <a:latin typeface="Calibri"/>
                <a:cs typeface="Calibri"/>
              </a:rPr>
              <a:t>morfologis</a:t>
            </a:r>
            <a:r>
              <a:rPr lang="en-ID" sz="2400" spc="-85" dirty="0">
                <a:latin typeface="Calibri"/>
                <a:cs typeface="Calibri"/>
              </a:rPr>
              <a:t> </a:t>
            </a:r>
            <a:r>
              <a:rPr lang="en-ID" sz="2400" dirty="0" err="1">
                <a:latin typeface="Calibri"/>
                <a:cs typeface="Calibri"/>
              </a:rPr>
              <a:t>tumor</a:t>
            </a:r>
            <a:r>
              <a:rPr lang="en-ID" sz="2400" spc="-90" dirty="0">
                <a:latin typeface="Calibri"/>
                <a:cs typeface="Calibri"/>
              </a:rPr>
              <a:t> </a:t>
            </a:r>
            <a:r>
              <a:rPr lang="en-ID" sz="2400" spc="-20" dirty="0" err="1">
                <a:latin typeface="Calibri"/>
                <a:cs typeface="Calibri"/>
              </a:rPr>
              <a:t>tsb</a:t>
            </a:r>
            <a:r>
              <a:rPr lang="en-ID" sz="2400" spc="-20" dirty="0">
                <a:latin typeface="Calibri"/>
                <a:cs typeface="Calibri"/>
              </a:rPr>
              <a:t>.</a:t>
            </a:r>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32688" y="436230"/>
            <a:ext cx="9528048" cy="1184940"/>
          </a:xfrm>
          <a:prstGeom prst="rect">
            <a:avLst/>
          </a:prstGeom>
        </p:spPr>
        <p:txBody>
          <a:bodyPr vert="horz" wrap="square" lIns="0" tIns="81280" rIns="0" bIns="0" rtlCol="0">
            <a:spAutoFit/>
          </a:bodyPr>
          <a:lstStyle/>
          <a:p>
            <a:pPr marL="546100" marR="5080" indent="-534035">
              <a:lnSpc>
                <a:spcPts val="4320"/>
              </a:lnSpc>
              <a:spcBef>
                <a:spcPts val="640"/>
              </a:spcBef>
            </a:pPr>
            <a:r>
              <a:rPr sz="4000" dirty="0">
                <a:latin typeface="Calibri" panose="020F0502020204030204" pitchFamily="34" charset="0"/>
                <a:ea typeface="Calibri" panose="020F0502020204030204" pitchFamily="34" charset="0"/>
                <a:cs typeface="Calibri" panose="020F0502020204030204" pitchFamily="34" charset="0"/>
              </a:rPr>
              <a:t>“Use</a:t>
            </a:r>
            <a:r>
              <a:rPr sz="4000" spc="-14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additional</a:t>
            </a:r>
            <a:r>
              <a:rPr sz="4000" spc="-8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code,</a:t>
            </a:r>
            <a:r>
              <a:rPr sz="4000" spc="-10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if</a:t>
            </a:r>
            <a:r>
              <a:rPr sz="4000" spc="-105"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desired</a:t>
            </a:r>
            <a:r>
              <a:rPr sz="4000" spc="-105" dirty="0">
                <a:latin typeface="Calibri" panose="020F0502020204030204" pitchFamily="34" charset="0"/>
                <a:ea typeface="Calibri" panose="020F0502020204030204" pitchFamily="34" charset="0"/>
                <a:cs typeface="Calibri" panose="020F0502020204030204" pitchFamily="34" charset="0"/>
              </a:rPr>
              <a:t> </a:t>
            </a:r>
            <a:r>
              <a:rPr sz="4000" spc="-125" dirty="0">
                <a:latin typeface="Calibri" panose="020F0502020204030204" pitchFamily="34" charset="0"/>
                <a:ea typeface="Calibri" panose="020F0502020204030204" pitchFamily="34" charset="0"/>
                <a:cs typeface="Calibri" panose="020F0502020204030204" pitchFamily="34" charset="0"/>
              </a:rPr>
              <a:t>...”.</a:t>
            </a:r>
            <a:r>
              <a:rPr sz="4000" spc="-100" dirty="0">
                <a:latin typeface="Calibri" panose="020F0502020204030204" pitchFamily="34" charset="0"/>
                <a:ea typeface="Calibri" panose="020F0502020204030204" pitchFamily="34" charset="0"/>
                <a:cs typeface="Calibri" panose="020F0502020204030204" pitchFamily="34" charset="0"/>
              </a:rPr>
              <a:t> </a:t>
            </a:r>
            <a:r>
              <a:rPr sz="4000" spc="-10" dirty="0">
                <a:latin typeface="Calibri" panose="020F0502020204030204" pitchFamily="34" charset="0"/>
                <a:ea typeface="Calibri" panose="020F0502020204030204" pitchFamily="34" charset="0"/>
                <a:cs typeface="Calibri" panose="020F0502020204030204" pitchFamily="34" charset="0"/>
              </a:rPr>
              <a:t>Kode- </a:t>
            </a:r>
            <a:r>
              <a:rPr sz="4000" dirty="0">
                <a:latin typeface="Calibri" panose="020F0502020204030204" pitchFamily="34" charset="0"/>
                <a:ea typeface="Calibri" panose="020F0502020204030204" pitchFamily="34" charset="0"/>
                <a:cs typeface="Calibri" panose="020F0502020204030204" pitchFamily="34" charset="0"/>
              </a:rPr>
              <a:t>kode</a:t>
            </a:r>
            <a:r>
              <a:rPr sz="4000" spc="-155"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tambahan</a:t>
            </a:r>
            <a:r>
              <a:rPr sz="4000" spc="-145"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ini</a:t>
            </a:r>
            <a:r>
              <a:rPr sz="4000" spc="-15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digunakan</a:t>
            </a:r>
            <a:r>
              <a:rPr sz="4000" spc="-130" dirty="0">
                <a:latin typeface="Calibri" panose="020F0502020204030204" pitchFamily="34" charset="0"/>
                <a:ea typeface="Calibri" panose="020F0502020204030204" pitchFamily="34" charset="0"/>
                <a:cs typeface="Calibri" panose="020F0502020204030204" pitchFamily="34" charset="0"/>
              </a:rPr>
              <a:t> </a:t>
            </a:r>
            <a:r>
              <a:rPr sz="4000" dirty="0">
                <a:latin typeface="Calibri" panose="020F0502020204030204" pitchFamily="34" charset="0"/>
                <a:ea typeface="Calibri" panose="020F0502020204030204" pitchFamily="34" charset="0"/>
                <a:cs typeface="Calibri" panose="020F0502020204030204" pitchFamily="34" charset="0"/>
              </a:rPr>
              <a:t>pada</a:t>
            </a:r>
            <a:r>
              <a:rPr sz="4000" spc="-145" dirty="0">
                <a:latin typeface="Calibri" panose="020F0502020204030204" pitchFamily="34" charset="0"/>
                <a:ea typeface="Calibri" panose="020F0502020204030204" pitchFamily="34" charset="0"/>
                <a:cs typeface="Calibri" panose="020F0502020204030204" pitchFamily="34" charset="0"/>
              </a:rPr>
              <a:t> </a:t>
            </a:r>
            <a:r>
              <a:rPr sz="4000" spc="-50" dirty="0">
                <a:latin typeface="Calibri" panose="020F0502020204030204" pitchFamily="34" charset="0"/>
                <a:ea typeface="Calibri" panose="020F0502020204030204" pitchFamily="34" charset="0"/>
                <a:cs typeface="Calibri" panose="020F0502020204030204" pitchFamily="34" charset="0"/>
              </a:rPr>
              <a:t>:</a:t>
            </a:r>
            <a:endParaRP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E1C1B4AD-DA70-A83D-A151-5191F0C68ADD}"/>
              </a:ext>
            </a:extLst>
          </p:cNvPr>
          <p:cNvSpPr>
            <a:spLocks noGrp="1"/>
          </p:cNvSpPr>
          <p:nvPr>
            <p:ph sz="quarter" idx="13"/>
          </p:nvPr>
        </p:nvSpPr>
        <p:spPr>
          <a:xfrm>
            <a:off x="841248" y="2760904"/>
            <a:ext cx="9807087" cy="3392424"/>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526415" marR="5080" indent="-514350" algn="just">
              <a:lnSpc>
                <a:spcPts val="3020"/>
              </a:lnSpc>
              <a:spcBef>
                <a:spcPts val="480"/>
              </a:spcBef>
              <a:buAutoNum type="arabicPeriod" startAt="4"/>
              <a:tabLst>
                <a:tab pos="527685" algn="l"/>
              </a:tabLst>
            </a:pPr>
            <a:r>
              <a:rPr lang="en-ID" sz="2400" dirty="0" err="1">
                <a:latin typeface="Calibri"/>
                <a:cs typeface="Calibri"/>
              </a:rPr>
              <a:t>Kondisi</a:t>
            </a:r>
            <a:r>
              <a:rPr lang="en-ID" sz="2400" spc="-75" dirty="0">
                <a:latin typeface="Calibri"/>
                <a:cs typeface="Calibri"/>
              </a:rPr>
              <a:t> </a:t>
            </a:r>
            <a:r>
              <a:rPr lang="en-ID" sz="2400" dirty="0">
                <a:latin typeface="Calibri"/>
                <a:cs typeface="Calibri"/>
              </a:rPr>
              <a:t>yang</a:t>
            </a:r>
            <a:r>
              <a:rPr lang="en-ID" sz="2400" spc="-70" dirty="0">
                <a:latin typeface="Calibri"/>
                <a:cs typeface="Calibri"/>
              </a:rPr>
              <a:t> </a:t>
            </a:r>
            <a:r>
              <a:rPr lang="en-ID" sz="2400" dirty="0" err="1">
                <a:latin typeface="Calibri"/>
                <a:cs typeface="Calibri"/>
              </a:rPr>
              <a:t>bisa</a:t>
            </a:r>
            <a:r>
              <a:rPr lang="en-ID" sz="2400" spc="-75" dirty="0">
                <a:latin typeface="Calibri"/>
                <a:cs typeface="Calibri"/>
              </a:rPr>
              <a:t> </a:t>
            </a:r>
            <a:r>
              <a:rPr lang="en-ID" sz="2400" spc="-10" dirty="0" err="1">
                <a:latin typeface="Calibri"/>
                <a:cs typeface="Calibri"/>
              </a:rPr>
              <a:t>diklasifikasikan</a:t>
            </a:r>
            <a:r>
              <a:rPr lang="en-ID" sz="2400" spc="-55" dirty="0">
                <a:latin typeface="Calibri"/>
                <a:cs typeface="Calibri"/>
              </a:rPr>
              <a:t> </a:t>
            </a:r>
            <a:r>
              <a:rPr lang="en-ID" sz="2400" dirty="0">
                <a:latin typeface="Calibri"/>
                <a:cs typeface="Calibri"/>
              </a:rPr>
              <a:t>pada</a:t>
            </a:r>
            <a:r>
              <a:rPr lang="en-ID" sz="2400" spc="-75" dirty="0">
                <a:latin typeface="Calibri"/>
                <a:cs typeface="Calibri"/>
              </a:rPr>
              <a:t> </a:t>
            </a:r>
            <a:r>
              <a:rPr lang="en-ID" sz="2400" spc="-25" dirty="0">
                <a:latin typeface="Calibri"/>
                <a:cs typeface="Calibri"/>
              </a:rPr>
              <a:t>F00-</a:t>
            </a:r>
            <a:r>
              <a:rPr lang="en-ID" sz="2400" dirty="0">
                <a:latin typeface="Calibri"/>
                <a:cs typeface="Calibri"/>
              </a:rPr>
              <a:t>F09</a:t>
            </a:r>
            <a:r>
              <a:rPr lang="en-ID" sz="2400" spc="-35" dirty="0">
                <a:latin typeface="Calibri"/>
                <a:cs typeface="Calibri"/>
              </a:rPr>
              <a:t> </a:t>
            </a:r>
            <a:r>
              <a:rPr lang="en-ID" sz="2400" b="1" spc="-10" dirty="0">
                <a:latin typeface="Calibri"/>
                <a:cs typeface="Calibri"/>
              </a:rPr>
              <a:t>(</a:t>
            </a:r>
            <a:r>
              <a:rPr lang="en-ID" sz="2400" b="1" spc="-10" dirty="0" err="1">
                <a:latin typeface="Calibri"/>
                <a:cs typeface="Calibri"/>
              </a:rPr>
              <a:t>kelainan</a:t>
            </a:r>
            <a:r>
              <a:rPr lang="en-ID" sz="2400" b="1" spc="-70" dirty="0">
                <a:latin typeface="Calibri"/>
                <a:cs typeface="Calibri"/>
              </a:rPr>
              <a:t> </a:t>
            </a:r>
            <a:r>
              <a:rPr lang="en-ID" sz="2400" b="1" spc="-20" dirty="0" err="1">
                <a:latin typeface="Calibri"/>
                <a:cs typeface="Calibri"/>
              </a:rPr>
              <a:t>jiwa</a:t>
            </a:r>
            <a:r>
              <a:rPr lang="en-ID" sz="2400" b="1" spc="-20" dirty="0">
                <a:latin typeface="Calibri"/>
                <a:cs typeface="Calibri"/>
              </a:rPr>
              <a:t> 	</a:t>
            </a:r>
            <a:r>
              <a:rPr lang="en-ID" sz="2400" b="1" spc="-10" dirty="0" err="1">
                <a:latin typeface="Calibri"/>
                <a:cs typeface="Calibri"/>
              </a:rPr>
              <a:t>organik</a:t>
            </a:r>
            <a:r>
              <a:rPr lang="en-ID" sz="2400" b="1" spc="-10" dirty="0">
                <a:latin typeface="Calibri"/>
                <a:cs typeface="Calibri"/>
              </a:rPr>
              <a:t>)</a:t>
            </a:r>
            <a:r>
              <a:rPr lang="en-ID" sz="2400" b="1" spc="-50" dirty="0">
                <a:latin typeface="Calibri"/>
                <a:cs typeface="Calibri"/>
              </a:rPr>
              <a:t> </a:t>
            </a:r>
            <a:r>
              <a:rPr lang="en-ID" sz="2400" dirty="0">
                <a:latin typeface="Calibri"/>
                <a:cs typeface="Calibri"/>
              </a:rPr>
              <a:t>pada</a:t>
            </a:r>
            <a:r>
              <a:rPr lang="en-ID" sz="2400" spc="-65" dirty="0">
                <a:latin typeface="Calibri"/>
                <a:cs typeface="Calibri"/>
              </a:rPr>
              <a:t> </a:t>
            </a:r>
            <a:r>
              <a:rPr lang="en-ID" sz="2400" dirty="0" err="1">
                <a:latin typeface="Calibri"/>
                <a:cs typeface="Calibri"/>
              </a:rPr>
              <a:t>bab</a:t>
            </a:r>
            <a:r>
              <a:rPr lang="en-ID" sz="2400" spc="-55" dirty="0">
                <a:latin typeface="Calibri"/>
                <a:cs typeface="Calibri"/>
              </a:rPr>
              <a:t> </a:t>
            </a:r>
            <a:r>
              <a:rPr lang="en-ID" sz="2400" spc="-90" dirty="0">
                <a:latin typeface="Calibri"/>
                <a:cs typeface="Calibri"/>
              </a:rPr>
              <a:t>V,</a:t>
            </a:r>
            <a:r>
              <a:rPr lang="en-ID" sz="2400" spc="-65" dirty="0">
                <a:latin typeface="Calibri"/>
                <a:cs typeface="Calibri"/>
              </a:rPr>
              <a:t> </a:t>
            </a:r>
            <a:r>
              <a:rPr lang="en-ID" sz="2400" dirty="0" err="1">
                <a:latin typeface="Calibri"/>
                <a:cs typeface="Calibri"/>
              </a:rPr>
              <a:t>satu</a:t>
            </a:r>
            <a:r>
              <a:rPr lang="en-ID" sz="2400" spc="-65" dirty="0">
                <a:latin typeface="Calibri"/>
                <a:cs typeface="Calibri"/>
              </a:rPr>
              <a:t> </a:t>
            </a:r>
            <a:r>
              <a:rPr lang="en-ID" sz="2400" dirty="0" err="1">
                <a:latin typeface="Calibri"/>
                <a:cs typeface="Calibri"/>
              </a:rPr>
              <a:t>kode</a:t>
            </a:r>
            <a:r>
              <a:rPr lang="en-ID" sz="2400" spc="-65" dirty="0">
                <a:latin typeface="Calibri"/>
                <a:cs typeface="Calibri"/>
              </a:rPr>
              <a:t> </a:t>
            </a:r>
            <a:r>
              <a:rPr lang="en-ID" sz="2400" dirty="0" err="1">
                <a:latin typeface="Calibri"/>
                <a:cs typeface="Calibri"/>
              </a:rPr>
              <a:t>dari</a:t>
            </a:r>
            <a:r>
              <a:rPr lang="en-ID" sz="2400" spc="-70" dirty="0">
                <a:latin typeface="Calibri"/>
                <a:cs typeface="Calibri"/>
              </a:rPr>
              <a:t> </a:t>
            </a:r>
            <a:r>
              <a:rPr lang="en-ID" sz="2400" dirty="0" err="1">
                <a:latin typeface="Calibri"/>
                <a:cs typeface="Calibri"/>
              </a:rPr>
              <a:t>bab</a:t>
            </a:r>
            <a:r>
              <a:rPr lang="en-ID" sz="2400" spc="-70" dirty="0">
                <a:latin typeface="Calibri"/>
                <a:cs typeface="Calibri"/>
              </a:rPr>
              <a:t> </a:t>
            </a:r>
            <a:r>
              <a:rPr lang="en-ID" sz="2400" dirty="0">
                <a:latin typeface="Calibri"/>
                <a:cs typeface="Calibri"/>
              </a:rPr>
              <a:t>lain</a:t>
            </a:r>
            <a:r>
              <a:rPr lang="en-ID" sz="2400" spc="-65" dirty="0">
                <a:latin typeface="Calibri"/>
                <a:cs typeface="Calibri"/>
              </a:rPr>
              <a:t> </a:t>
            </a:r>
            <a:r>
              <a:rPr lang="en-ID" sz="2400" dirty="0" err="1">
                <a:latin typeface="Calibri"/>
                <a:cs typeface="Calibri"/>
              </a:rPr>
              <a:t>bisa</a:t>
            </a:r>
            <a:r>
              <a:rPr lang="en-ID" sz="2400" spc="-60" dirty="0">
                <a:latin typeface="Calibri"/>
                <a:cs typeface="Calibri"/>
              </a:rPr>
              <a:t> </a:t>
            </a:r>
            <a:r>
              <a:rPr lang="en-ID" sz="2400" spc="-10" dirty="0" err="1">
                <a:latin typeface="Calibri"/>
                <a:cs typeface="Calibri"/>
              </a:rPr>
              <a:t>ditambahkan</a:t>
            </a:r>
            <a:r>
              <a:rPr lang="en-ID" sz="2400" spc="-10" dirty="0">
                <a:latin typeface="Calibri"/>
                <a:cs typeface="Calibri"/>
              </a:rPr>
              <a:t> 	</a:t>
            </a:r>
            <a:r>
              <a:rPr lang="en-ID" sz="2400" dirty="0" err="1">
                <a:latin typeface="Calibri"/>
                <a:cs typeface="Calibri"/>
              </a:rPr>
              <a:t>untuk</a:t>
            </a:r>
            <a:r>
              <a:rPr lang="en-ID" sz="2400" spc="-105" dirty="0">
                <a:latin typeface="Calibri"/>
                <a:cs typeface="Calibri"/>
              </a:rPr>
              <a:t> </a:t>
            </a:r>
            <a:r>
              <a:rPr lang="en-ID" sz="2400" spc="-10" dirty="0" err="1">
                <a:latin typeface="Calibri"/>
                <a:cs typeface="Calibri"/>
              </a:rPr>
              <a:t>menunjukkan</a:t>
            </a:r>
            <a:r>
              <a:rPr lang="en-ID" sz="2400" spc="-75" dirty="0">
                <a:latin typeface="Calibri"/>
                <a:cs typeface="Calibri"/>
              </a:rPr>
              <a:t> </a:t>
            </a:r>
            <a:r>
              <a:rPr lang="en-ID" sz="2400" spc="-10" dirty="0" err="1">
                <a:latin typeface="Calibri"/>
                <a:cs typeface="Calibri"/>
              </a:rPr>
              <a:t>penyebab</a:t>
            </a:r>
            <a:endParaRPr lang="en-ID" sz="2400" dirty="0">
              <a:latin typeface="Calibri"/>
              <a:cs typeface="Calibri"/>
            </a:endParaRPr>
          </a:p>
          <a:p>
            <a:pPr marL="527050" indent="-514350" algn="just">
              <a:lnSpc>
                <a:spcPts val="3190"/>
              </a:lnSpc>
              <a:spcBef>
                <a:spcPts val="635"/>
              </a:spcBef>
              <a:buAutoNum type="arabicPeriod" startAt="4"/>
              <a:tabLst>
                <a:tab pos="527050" algn="l"/>
              </a:tabLst>
            </a:pPr>
            <a:r>
              <a:rPr lang="en-ID" sz="2400" dirty="0" err="1">
                <a:latin typeface="Calibri"/>
                <a:cs typeface="Calibri"/>
              </a:rPr>
              <a:t>Kondisi</a:t>
            </a:r>
            <a:r>
              <a:rPr lang="en-ID" sz="2400" spc="-110" dirty="0">
                <a:latin typeface="Calibri"/>
                <a:cs typeface="Calibri"/>
              </a:rPr>
              <a:t> </a:t>
            </a:r>
            <a:r>
              <a:rPr lang="en-ID" sz="2400" dirty="0" err="1">
                <a:latin typeface="Calibri"/>
                <a:cs typeface="Calibri"/>
              </a:rPr>
              <a:t>disebabkan</a:t>
            </a:r>
            <a:r>
              <a:rPr lang="en-ID" sz="2400" spc="-80" dirty="0">
                <a:latin typeface="Calibri"/>
                <a:cs typeface="Calibri"/>
              </a:rPr>
              <a:t> </a:t>
            </a:r>
            <a:r>
              <a:rPr lang="en-ID" sz="2400" dirty="0">
                <a:latin typeface="Calibri"/>
                <a:cs typeface="Calibri"/>
              </a:rPr>
              <a:t>oleh</a:t>
            </a:r>
            <a:r>
              <a:rPr lang="en-ID" sz="2400" spc="-120" dirty="0">
                <a:latin typeface="Calibri"/>
                <a:cs typeface="Calibri"/>
              </a:rPr>
              <a:t> </a:t>
            </a:r>
            <a:r>
              <a:rPr lang="en-ID" sz="2400" dirty="0" err="1">
                <a:latin typeface="Calibri"/>
                <a:cs typeface="Calibri"/>
              </a:rPr>
              <a:t>zat</a:t>
            </a:r>
            <a:r>
              <a:rPr lang="en-ID" sz="2400" spc="-130" dirty="0">
                <a:latin typeface="Calibri"/>
                <a:cs typeface="Calibri"/>
              </a:rPr>
              <a:t> </a:t>
            </a:r>
            <a:r>
              <a:rPr lang="en-ID" sz="2400" dirty="0">
                <a:latin typeface="Calibri"/>
                <a:cs typeface="Calibri"/>
              </a:rPr>
              <a:t>yang</a:t>
            </a:r>
            <a:r>
              <a:rPr lang="en-ID" sz="2400" spc="-120" dirty="0">
                <a:latin typeface="Calibri"/>
                <a:cs typeface="Calibri"/>
              </a:rPr>
              <a:t> </a:t>
            </a:r>
            <a:r>
              <a:rPr lang="en-ID" sz="2400" spc="-10" dirty="0" err="1">
                <a:latin typeface="Calibri"/>
                <a:cs typeface="Calibri"/>
              </a:rPr>
              <a:t>bersifat</a:t>
            </a:r>
            <a:r>
              <a:rPr lang="en-ID" sz="2400" spc="-105" dirty="0">
                <a:latin typeface="Calibri"/>
                <a:cs typeface="Calibri"/>
              </a:rPr>
              <a:t> </a:t>
            </a:r>
            <a:r>
              <a:rPr lang="en-ID" sz="2400" dirty="0" err="1">
                <a:latin typeface="Calibri"/>
                <a:cs typeface="Calibri"/>
              </a:rPr>
              <a:t>toksik</a:t>
            </a:r>
            <a:r>
              <a:rPr lang="en-ID" sz="2400" dirty="0">
                <a:latin typeface="Calibri"/>
                <a:cs typeface="Calibri"/>
              </a:rPr>
              <a:t>,</a:t>
            </a:r>
            <a:r>
              <a:rPr lang="en-ID" sz="2400" spc="-110" dirty="0">
                <a:latin typeface="Calibri"/>
                <a:cs typeface="Calibri"/>
              </a:rPr>
              <a:t> </a:t>
            </a:r>
            <a:r>
              <a:rPr lang="en-ID" sz="2400" b="1" dirty="0">
                <a:latin typeface="Calibri"/>
                <a:cs typeface="Calibri"/>
              </a:rPr>
              <a:t>Kode</a:t>
            </a:r>
            <a:r>
              <a:rPr lang="en-ID" sz="2400" b="1" spc="-110" dirty="0">
                <a:latin typeface="Calibri"/>
                <a:cs typeface="Calibri"/>
              </a:rPr>
              <a:t> </a:t>
            </a:r>
            <a:r>
              <a:rPr lang="en-ID" sz="2400" b="1" dirty="0" err="1">
                <a:latin typeface="Calibri"/>
                <a:cs typeface="Calibri"/>
              </a:rPr>
              <a:t>bab</a:t>
            </a:r>
            <a:r>
              <a:rPr lang="en-ID" sz="2400" b="1" spc="-114" dirty="0">
                <a:latin typeface="Calibri"/>
                <a:cs typeface="Calibri"/>
              </a:rPr>
              <a:t> </a:t>
            </a:r>
            <a:r>
              <a:rPr lang="en-ID" sz="2400" b="1" spc="-25" dirty="0">
                <a:latin typeface="Calibri"/>
                <a:cs typeface="Calibri"/>
              </a:rPr>
              <a:t>XX</a:t>
            </a:r>
            <a:endParaRPr lang="en-ID" sz="2400" dirty="0">
              <a:latin typeface="Calibri"/>
              <a:cs typeface="Calibri"/>
            </a:endParaRPr>
          </a:p>
          <a:p>
            <a:pPr marL="527685" algn="just">
              <a:lnSpc>
                <a:spcPts val="3190"/>
              </a:lnSpc>
            </a:pPr>
            <a:r>
              <a:rPr lang="en-ID" sz="2400" dirty="0" err="1">
                <a:latin typeface="Calibri"/>
                <a:cs typeface="Calibri"/>
              </a:rPr>
              <a:t>bisa</a:t>
            </a:r>
            <a:r>
              <a:rPr lang="en-ID" sz="2400" spc="-95" dirty="0">
                <a:latin typeface="Calibri"/>
                <a:cs typeface="Calibri"/>
              </a:rPr>
              <a:t> </a:t>
            </a:r>
            <a:r>
              <a:rPr lang="en-ID" sz="2400" spc="-10" dirty="0" err="1">
                <a:latin typeface="Calibri"/>
                <a:cs typeface="Calibri"/>
              </a:rPr>
              <a:t>ditambahkan</a:t>
            </a:r>
            <a:r>
              <a:rPr lang="en-ID" sz="2400" spc="-70" dirty="0">
                <a:latin typeface="Calibri"/>
                <a:cs typeface="Calibri"/>
              </a:rPr>
              <a:t> </a:t>
            </a:r>
            <a:r>
              <a:rPr lang="en-ID" sz="2400" dirty="0" err="1">
                <a:latin typeface="Calibri"/>
                <a:cs typeface="Calibri"/>
              </a:rPr>
              <a:t>untuk</a:t>
            </a:r>
            <a:r>
              <a:rPr lang="en-ID" sz="2400" spc="-80" dirty="0">
                <a:latin typeface="Calibri"/>
                <a:cs typeface="Calibri"/>
              </a:rPr>
              <a:t> </a:t>
            </a:r>
            <a:r>
              <a:rPr lang="en-ID" sz="2400" spc="-10" dirty="0" err="1">
                <a:latin typeface="Calibri"/>
                <a:cs typeface="Calibri"/>
              </a:rPr>
              <a:t>identifikasi</a:t>
            </a:r>
            <a:r>
              <a:rPr lang="en-ID" sz="2400" spc="-90" dirty="0">
                <a:latin typeface="Calibri"/>
                <a:cs typeface="Calibri"/>
              </a:rPr>
              <a:t> </a:t>
            </a:r>
            <a:r>
              <a:rPr lang="en-ID" sz="2400" dirty="0" err="1">
                <a:latin typeface="Calibri"/>
                <a:cs typeface="Calibri"/>
              </a:rPr>
              <a:t>zat</a:t>
            </a:r>
            <a:r>
              <a:rPr lang="en-ID" sz="2400" spc="-110" dirty="0">
                <a:latin typeface="Calibri"/>
                <a:cs typeface="Calibri"/>
              </a:rPr>
              <a:t> </a:t>
            </a:r>
            <a:r>
              <a:rPr lang="en-ID" sz="2400" spc="-10" dirty="0" err="1">
                <a:latin typeface="Calibri"/>
                <a:cs typeface="Calibri"/>
              </a:rPr>
              <a:t>tersebut</a:t>
            </a:r>
            <a:r>
              <a:rPr lang="en-ID" sz="2400" spc="-10" dirty="0">
                <a:latin typeface="Calibri"/>
                <a:cs typeface="Calibri"/>
              </a:rPr>
              <a:t>.</a:t>
            </a:r>
            <a:endParaRPr lang="en-ID" sz="2400" dirty="0">
              <a:latin typeface="Calibri"/>
              <a:cs typeface="Calibri"/>
            </a:endParaRPr>
          </a:p>
          <a:p>
            <a:pPr marL="527685" marR="1108075" indent="-515620">
              <a:lnSpc>
                <a:spcPct val="90000"/>
              </a:lnSpc>
              <a:spcBef>
                <a:spcPts val="1000"/>
              </a:spcBef>
              <a:buAutoNum type="arabicPeriod" startAt="6"/>
              <a:tabLst>
                <a:tab pos="527685" algn="l"/>
              </a:tabLst>
            </a:pPr>
            <a:r>
              <a:rPr lang="en-ID" sz="2400" b="1" dirty="0">
                <a:latin typeface="Calibri"/>
                <a:cs typeface="Calibri"/>
              </a:rPr>
              <a:t>Dua</a:t>
            </a:r>
            <a:r>
              <a:rPr lang="en-ID" sz="2400" b="1" spc="-90" dirty="0">
                <a:latin typeface="Calibri"/>
                <a:cs typeface="Calibri"/>
              </a:rPr>
              <a:t> </a:t>
            </a:r>
            <a:r>
              <a:rPr lang="en-ID" sz="2400" b="1" dirty="0" err="1">
                <a:latin typeface="Calibri"/>
                <a:cs typeface="Calibri"/>
              </a:rPr>
              <a:t>kode</a:t>
            </a:r>
            <a:r>
              <a:rPr lang="en-ID" sz="2400" b="1" spc="-80" dirty="0">
                <a:latin typeface="Calibri"/>
                <a:cs typeface="Calibri"/>
              </a:rPr>
              <a:t> </a:t>
            </a:r>
            <a:r>
              <a:rPr lang="en-ID" sz="2400" dirty="0" err="1">
                <a:latin typeface="Calibri"/>
                <a:cs typeface="Calibri"/>
              </a:rPr>
              <a:t>bisa</a:t>
            </a:r>
            <a:r>
              <a:rPr lang="en-ID" sz="2400" spc="-70" dirty="0">
                <a:latin typeface="Calibri"/>
                <a:cs typeface="Calibri"/>
              </a:rPr>
              <a:t> </a:t>
            </a:r>
            <a:r>
              <a:rPr lang="en-ID" sz="2400" spc="-10" dirty="0" err="1">
                <a:latin typeface="Calibri"/>
                <a:cs typeface="Calibri"/>
              </a:rPr>
              <a:t>digunakan</a:t>
            </a:r>
            <a:r>
              <a:rPr lang="en-ID" sz="2400" spc="-75" dirty="0">
                <a:latin typeface="Calibri"/>
                <a:cs typeface="Calibri"/>
              </a:rPr>
              <a:t> </a:t>
            </a:r>
            <a:r>
              <a:rPr lang="en-ID" sz="2400" dirty="0" err="1">
                <a:latin typeface="Calibri"/>
                <a:cs typeface="Calibri"/>
              </a:rPr>
              <a:t>untuk</a:t>
            </a:r>
            <a:r>
              <a:rPr lang="en-ID" sz="2400" spc="-70" dirty="0">
                <a:latin typeface="Calibri"/>
                <a:cs typeface="Calibri"/>
              </a:rPr>
              <a:t> </a:t>
            </a:r>
            <a:r>
              <a:rPr lang="en-ID" sz="2400" spc="-20" dirty="0" err="1">
                <a:latin typeface="Calibri"/>
                <a:cs typeface="Calibri"/>
              </a:rPr>
              <a:t>menguraikan</a:t>
            </a:r>
            <a:r>
              <a:rPr lang="en-ID" sz="2400" spc="-70" dirty="0">
                <a:latin typeface="Calibri"/>
                <a:cs typeface="Calibri"/>
              </a:rPr>
              <a:t> </a:t>
            </a:r>
            <a:r>
              <a:rPr lang="en-ID" sz="2400" spc="-10" dirty="0" err="1">
                <a:latin typeface="Calibri"/>
                <a:cs typeface="Calibri"/>
              </a:rPr>
              <a:t>cedera</a:t>
            </a:r>
            <a:r>
              <a:rPr lang="en-ID" sz="2400" spc="-10" dirty="0">
                <a:latin typeface="Calibri"/>
                <a:cs typeface="Calibri"/>
              </a:rPr>
              <a:t>, </a:t>
            </a:r>
            <a:r>
              <a:rPr lang="en-ID" sz="2400" spc="-20" dirty="0" err="1">
                <a:latin typeface="Calibri"/>
                <a:cs typeface="Calibri"/>
              </a:rPr>
              <a:t>keracunan</a:t>
            </a:r>
            <a:r>
              <a:rPr lang="en-ID" sz="2400" spc="-85" dirty="0">
                <a:latin typeface="Calibri"/>
                <a:cs typeface="Calibri"/>
              </a:rPr>
              <a:t> </a:t>
            </a:r>
            <a:r>
              <a:rPr lang="en-ID" sz="2400" dirty="0" err="1">
                <a:latin typeface="Calibri"/>
                <a:cs typeface="Calibri"/>
              </a:rPr>
              <a:t>atau</a:t>
            </a:r>
            <a:r>
              <a:rPr lang="en-ID" sz="2400" spc="-90" dirty="0">
                <a:latin typeface="Calibri"/>
                <a:cs typeface="Calibri"/>
              </a:rPr>
              <a:t> </a:t>
            </a:r>
            <a:r>
              <a:rPr lang="en-ID" sz="2400" dirty="0" err="1">
                <a:latin typeface="Calibri"/>
                <a:cs typeface="Calibri"/>
              </a:rPr>
              <a:t>efek</a:t>
            </a:r>
            <a:r>
              <a:rPr lang="en-ID" sz="2400" spc="-100" dirty="0">
                <a:latin typeface="Calibri"/>
                <a:cs typeface="Calibri"/>
              </a:rPr>
              <a:t> </a:t>
            </a:r>
            <a:r>
              <a:rPr lang="en-ID" sz="2400" dirty="0">
                <a:latin typeface="Calibri"/>
                <a:cs typeface="Calibri"/>
              </a:rPr>
              <a:t>lain:</a:t>
            </a:r>
            <a:r>
              <a:rPr lang="en-ID" sz="2400" spc="-70" dirty="0">
                <a:latin typeface="Calibri"/>
                <a:cs typeface="Calibri"/>
              </a:rPr>
              <a:t> </a:t>
            </a:r>
            <a:r>
              <a:rPr lang="en-ID" sz="2400" dirty="0" err="1">
                <a:latin typeface="Calibri"/>
                <a:cs typeface="Calibri"/>
              </a:rPr>
              <a:t>bab</a:t>
            </a:r>
            <a:r>
              <a:rPr lang="en-ID" sz="2400" spc="-85" dirty="0">
                <a:latin typeface="Calibri"/>
                <a:cs typeface="Calibri"/>
              </a:rPr>
              <a:t> </a:t>
            </a:r>
            <a:r>
              <a:rPr lang="en-ID" sz="2400" dirty="0">
                <a:latin typeface="Calibri"/>
                <a:cs typeface="Calibri"/>
              </a:rPr>
              <a:t>XIX</a:t>
            </a:r>
            <a:r>
              <a:rPr lang="en-ID" sz="2400" spc="-90" dirty="0">
                <a:latin typeface="Calibri"/>
                <a:cs typeface="Calibri"/>
              </a:rPr>
              <a:t> </a:t>
            </a:r>
            <a:r>
              <a:rPr lang="en-ID" sz="2400" dirty="0">
                <a:latin typeface="Calibri"/>
                <a:cs typeface="Calibri"/>
              </a:rPr>
              <a:t>(</a:t>
            </a:r>
            <a:r>
              <a:rPr lang="en-ID" sz="2400" b="1" dirty="0" err="1">
                <a:latin typeface="Calibri"/>
                <a:cs typeface="Calibri"/>
              </a:rPr>
              <a:t>cedera</a:t>
            </a:r>
            <a:r>
              <a:rPr lang="en-ID" sz="2400" dirty="0">
                <a:latin typeface="Calibri"/>
                <a:cs typeface="Calibri"/>
              </a:rPr>
              <a:t>),</a:t>
            </a:r>
            <a:r>
              <a:rPr lang="en-ID" sz="2400" spc="-65" dirty="0">
                <a:latin typeface="Calibri"/>
                <a:cs typeface="Calibri"/>
              </a:rPr>
              <a:t> </a:t>
            </a:r>
            <a:r>
              <a:rPr lang="en-ID" sz="2400" dirty="0">
                <a:latin typeface="Calibri"/>
                <a:cs typeface="Calibri"/>
              </a:rPr>
              <a:t>dan</a:t>
            </a:r>
            <a:r>
              <a:rPr lang="en-ID" sz="2400" spc="-70" dirty="0">
                <a:latin typeface="Calibri"/>
                <a:cs typeface="Calibri"/>
              </a:rPr>
              <a:t> </a:t>
            </a:r>
            <a:r>
              <a:rPr lang="en-ID" sz="2400" dirty="0" err="1">
                <a:latin typeface="Calibri"/>
                <a:cs typeface="Calibri"/>
              </a:rPr>
              <a:t>bab</a:t>
            </a:r>
            <a:r>
              <a:rPr lang="en-ID" sz="2400" spc="-80" dirty="0">
                <a:latin typeface="Calibri"/>
                <a:cs typeface="Calibri"/>
              </a:rPr>
              <a:t> </a:t>
            </a:r>
            <a:r>
              <a:rPr lang="en-ID" sz="2400" spc="-25" dirty="0">
                <a:latin typeface="Calibri"/>
                <a:cs typeface="Calibri"/>
              </a:rPr>
              <a:t>XX </a:t>
            </a:r>
            <a:r>
              <a:rPr lang="en-ID" sz="2400" spc="-10" dirty="0">
                <a:latin typeface="Calibri"/>
                <a:cs typeface="Calibri"/>
              </a:rPr>
              <a:t>(</a:t>
            </a:r>
            <a:r>
              <a:rPr lang="en-ID" sz="2400" b="1" spc="-10" dirty="0" err="1">
                <a:latin typeface="Calibri"/>
                <a:cs typeface="Calibri"/>
              </a:rPr>
              <a:t>penyebabnya</a:t>
            </a:r>
            <a:r>
              <a:rPr lang="en-ID" sz="2400" spc="-10" dirty="0">
                <a:latin typeface="Calibri"/>
                <a:cs typeface="Calibri"/>
              </a:rPr>
              <a:t>).</a:t>
            </a:r>
            <a:endParaRPr lang="en-ID" sz="2400" dirty="0">
              <a:latin typeface="Calibri"/>
              <a:cs typeface="Calibri"/>
            </a:endParaRPr>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9832"/>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1833372" y="263652"/>
            <a:ext cx="7383780" cy="1926168"/>
          </a:xfrm>
          <a:prstGeom prst="rect">
            <a:avLst/>
          </a:prstGeom>
          <a:solidFill>
            <a:schemeClr val="tx2">
              <a:lumMod val="20000"/>
              <a:lumOff val="80000"/>
            </a:schemeClr>
          </a:solidFill>
          <a:ln w="6096">
            <a:solidFill>
              <a:srgbClr val="5B9BD4"/>
            </a:solidFill>
          </a:ln>
        </p:spPr>
        <p:txBody>
          <a:bodyPr vert="horz" wrap="square" lIns="0" tIns="2540" rIns="0" bIns="0" rtlCol="0">
            <a:spAutoFit/>
          </a:bodyPr>
          <a:lstStyle/>
          <a:p>
            <a:pPr>
              <a:lnSpc>
                <a:spcPct val="100000"/>
              </a:lnSpc>
              <a:spcBef>
                <a:spcPts val="20"/>
              </a:spcBef>
            </a:pPr>
            <a:endParaRPr sz="1200" dirty="0">
              <a:latin typeface="Times New Roman"/>
              <a:cs typeface="Times New Roman"/>
            </a:endParaRPr>
          </a:p>
          <a:p>
            <a:pPr marL="92075" marR="2513965">
              <a:lnSpc>
                <a:spcPct val="100000"/>
              </a:lnSpc>
            </a:pPr>
            <a:r>
              <a:rPr sz="1700" dirty="0">
                <a:latin typeface="Calibri"/>
                <a:cs typeface="Calibri"/>
              </a:rPr>
              <a:t>Example</a:t>
            </a:r>
            <a:r>
              <a:rPr sz="1700" spc="-40" dirty="0">
                <a:latin typeface="Calibri"/>
                <a:cs typeface="Calibri"/>
              </a:rPr>
              <a:t> </a:t>
            </a:r>
            <a:r>
              <a:rPr sz="1700" dirty="0">
                <a:latin typeface="Calibri"/>
                <a:cs typeface="Calibri"/>
              </a:rPr>
              <a:t>4:</a:t>
            </a:r>
            <a:r>
              <a:rPr sz="1700" spc="-20" dirty="0">
                <a:latin typeface="Calibri"/>
                <a:cs typeface="Calibri"/>
              </a:rPr>
              <a:t> </a:t>
            </a:r>
            <a:r>
              <a:rPr sz="1700" dirty="0">
                <a:latin typeface="Calibri"/>
                <a:cs typeface="Calibri"/>
              </a:rPr>
              <a:t>Main</a:t>
            </a:r>
            <a:r>
              <a:rPr sz="1700" spc="-40" dirty="0">
                <a:latin typeface="Calibri"/>
                <a:cs typeface="Calibri"/>
              </a:rPr>
              <a:t> </a:t>
            </a:r>
            <a:r>
              <a:rPr sz="1700" dirty="0">
                <a:latin typeface="Calibri"/>
                <a:cs typeface="Calibri"/>
              </a:rPr>
              <a:t>condition:</a:t>
            </a:r>
            <a:r>
              <a:rPr sz="1700" spc="-65" dirty="0">
                <a:latin typeface="Calibri"/>
                <a:cs typeface="Calibri"/>
              </a:rPr>
              <a:t> </a:t>
            </a:r>
            <a:r>
              <a:rPr sz="1700" dirty="0">
                <a:latin typeface="Calibri"/>
                <a:cs typeface="Calibri"/>
              </a:rPr>
              <a:t>Acute</a:t>
            </a:r>
            <a:r>
              <a:rPr sz="1700" spc="-10" dirty="0">
                <a:latin typeface="Calibri"/>
                <a:cs typeface="Calibri"/>
              </a:rPr>
              <a:t> </a:t>
            </a:r>
            <a:r>
              <a:rPr sz="1700" dirty="0">
                <a:latin typeface="Calibri"/>
                <a:cs typeface="Calibri"/>
              </a:rPr>
              <a:t>cystitis</a:t>
            </a:r>
            <a:r>
              <a:rPr sz="1700" spc="-40" dirty="0">
                <a:latin typeface="Calibri"/>
                <a:cs typeface="Calibri"/>
              </a:rPr>
              <a:t> </a:t>
            </a:r>
            <a:r>
              <a:rPr sz="1700" dirty="0">
                <a:latin typeface="Calibri"/>
                <a:cs typeface="Calibri"/>
              </a:rPr>
              <a:t>due</a:t>
            </a:r>
            <a:r>
              <a:rPr sz="1700" spc="-45" dirty="0">
                <a:latin typeface="Calibri"/>
                <a:cs typeface="Calibri"/>
              </a:rPr>
              <a:t> </a:t>
            </a:r>
            <a:r>
              <a:rPr sz="1700" dirty="0">
                <a:latin typeface="Calibri"/>
                <a:cs typeface="Calibri"/>
              </a:rPr>
              <a:t>to</a:t>
            </a:r>
            <a:r>
              <a:rPr sz="1700" spc="-20" dirty="0">
                <a:latin typeface="Calibri"/>
                <a:cs typeface="Calibri"/>
              </a:rPr>
              <a:t> </a:t>
            </a:r>
            <a:r>
              <a:rPr sz="1700" dirty="0">
                <a:latin typeface="Calibri"/>
                <a:cs typeface="Calibri"/>
              </a:rPr>
              <a:t>E.</a:t>
            </a:r>
            <a:r>
              <a:rPr sz="1700" spc="-30" dirty="0">
                <a:latin typeface="Calibri"/>
                <a:cs typeface="Calibri"/>
              </a:rPr>
              <a:t> </a:t>
            </a:r>
            <a:r>
              <a:rPr sz="1700" spc="-20" dirty="0">
                <a:latin typeface="Calibri"/>
                <a:cs typeface="Calibri"/>
              </a:rPr>
              <a:t>coli </a:t>
            </a:r>
            <a:r>
              <a:rPr sz="1700" dirty="0">
                <a:latin typeface="Calibri"/>
                <a:cs typeface="Calibri"/>
              </a:rPr>
              <a:t>Other</a:t>
            </a:r>
            <a:r>
              <a:rPr sz="1700" spc="-35" dirty="0">
                <a:latin typeface="Calibri"/>
                <a:cs typeface="Calibri"/>
              </a:rPr>
              <a:t> </a:t>
            </a:r>
            <a:r>
              <a:rPr sz="1700" dirty="0">
                <a:latin typeface="Calibri"/>
                <a:cs typeface="Calibri"/>
              </a:rPr>
              <a:t>conditions:</a:t>
            </a:r>
            <a:r>
              <a:rPr sz="1700" spc="-50" dirty="0">
                <a:latin typeface="Calibri"/>
                <a:cs typeface="Calibri"/>
              </a:rPr>
              <a:t> —</a:t>
            </a:r>
            <a:endParaRPr lang="en-US" sz="1700" spc="-50" dirty="0">
              <a:latin typeface="Calibri"/>
              <a:cs typeface="Calibri"/>
            </a:endParaRPr>
          </a:p>
          <a:p>
            <a:pPr marL="92075" marR="2513965">
              <a:lnSpc>
                <a:spcPct val="100000"/>
              </a:lnSpc>
            </a:pPr>
            <a:endParaRPr sz="1400" dirty="0">
              <a:latin typeface="Calibri"/>
              <a:cs typeface="Calibri"/>
            </a:endParaRPr>
          </a:p>
          <a:p>
            <a:pPr marL="92075" marR="257810">
              <a:lnSpc>
                <a:spcPct val="100000"/>
              </a:lnSpc>
            </a:pPr>
            <a:r>
              <a:rPr sz="1700" dirty="0">
                <a:latin typeface="Calibri"/>
                <a:cs typeface="Calibri"/>
              </a:rPr>
              <a:t>Code</a:t>
            </a:r>
            <a:r>
              <a:rPr sz="1700" spc="-35" dirty="0">
                <a:latin typeface="Calibri"/>
                <a:cs typeface="Calibri"/>
              </a:rPr>
              <a:t> </a:t>
            </a:r>
            <a:r>
              <a:rPr sz="1700" dirty="0">
                <a:latin typeface="Calibri"/>
                <a:cs typeface="Calibri"/>
              </a:rPr>
              <a:t>to</a:t>
            </a:r>
            <a:r>
              <a:rPr sz="1700" spc="-10" dirty="0">
                <a:latin typeface="Calibri"/>
                <a:cs typeface="Calibri"/>
              </a:rPr>
              <a:t> </a:t>
            </a:r>
            <a:r>
              <a:rPr sz="1700" dirty="0">
                <a:latin typeface="Calibri"/>
                <a:cs typeface="Calibri"/>
              </a:rPr>
              <a:t>acute</a:t>
            </a:r>
            <a:r>
              <a:rPr sz="1700" spc="-10" dirty="0">
                <a:latin typeface="Calibri"/>
                <a:cs typeface="Calibri"/>
              </a:rPr>
              <a:t> </a:t>
            </a:r>
            <a:r>
              <a:rPr sz="1700" dirty="0">
                <a:latin typeface="Calibri"/>
                <a:cs typeface="Calibri"/>
              </a:rPr>
              <a:t>cystitis</a:t>
            </a:r>
            <a:r>
              <a:rPr sz="1700" spc="-30" dirty="0">
                <a:latin typeface="Calibri"/>
                <a:cs typeface="Calibri"/>
              </a:rPr>
              <a:t> </a:t>
            </a:r>
            <a:r>
              <a:rPr sz="1700" dirty="0">
                <a:latin typeface="Calibri"/>
                <a:cs typeface="Calibri"/>
              </a:rPr>
              <a:t>(N30.0)</a:t>
            </a:r>
            <a:r>
              <a:rPr sz="1700" spc="-40" dirty="0">
                <a:latin typeface="Calibri"/>
                <a:cs typeface="Calibri"/>
              </a:rPr>
              <a:t> </a:t>
            </a:r>
            <a:r>
              <a:rPr sz="1700" dirty="0">
                <a:latin typeface="Calibri"/>
                <a:cs typeface="Calibri"/>
              </a:rPr>
              <a:t>as</a:t>
            </a:r>
            <a:r>
              <a:rPr sz="1700" spc="-20" dirty="0">
                <a:latin typeface="Calibri"/>
                <a:cs typeface="Calibri"/>
              </a:rPr>
              <a:t> </a:t>
            </a:r>
            <a:r>
              <a:rPr sz="1700" dirty="0">
                <a:latin typeface="Calibri"/>
                <a:cs typeface="Calibri"/>
              </a:rPr>
              <a:t>the</a:t>
            </a:r>
            <a:r>
              <a:rPr sz="1700" spc="-20" dirty="0">
                <a:latin typeface="Calibri"/>
                <a:cs typeface="Calibri"/>
              </a:rPr>
              <a:t> </a:t>
            </a:r>
            <a:r>
              <a:rPr sz="1700" dirty="0">
                <a:latin typeface="Calibri"/>
                <a:cs typeface="Calibri"/>
              </a:rPr>
              <a:t>“main</a:t>
            </a:r>
            <a:r>
              <a:rPr sz="1700" spc="-10" dirty="0">
                <a:latin typeface="Calibri"/>
                <a:cs typeface="Calibri"/>
              </a:rPr>
              <a:t> </a:t>
            </a:r>
            <a:r>
              <a:rPr sz="1700" spc="-20" dirty="0">
                <a:latin typeface="Calibri"/>
                <a:cs typeface="Calibri"/>
              </a:rPr>
              <a:t>condition”,</a:t>
            </a:r>
            <a:r>
              <a:rPr sz="1700" spc="-30" dirty="0">
                <a:latin typeface="Calibri"/>
                <a:cs typeface="Calibri"/>
              </a:rPr>
              <a:t> </a:t>
            </a:r>
            <a:r>
              <a:rPr sz="1700" dirty="0">
                <a:latin typeface="Calibri"/>
                <a:cs typeface="Calibri"/>
              </a:rPr>
              <a:t>B96.2</a:t>
            </a:r>
            <a:r>
              <a:rPr sz="1700" spc="-25" dirty="0">
                <a:latin typeface="Calibri"/>
                <a:cs typeface="Calibri"/>
              </a:rPr>
              <a:t> </a:t>
            </a:r>
            <a:r>
              <a:rPr sz="1700" dirty="0">
                <a:latin typeface="Calibri"/>
                <a:cs typeface="Calibri"/>
              </a:rPr>
              <a:t>(E.</a:t>
            </a:r>
            <a:r>
              <a:rPr sz="1700" spc="-25" dirty="0">
                <a:latin typeface="Calibri"/>
                <a:cs typeface="Calibri"/>
              </a:rPr>
              <a:t> </a:t>
            </a:r>
            <a:r>
              <a:rPr sz="1700" dirty="0">
                <a:latin typeface="Calibri"/>
                <a:cs typeface="Calibri"/>
              </a:rPr>
              <a:t>coli</a:t>
            </a:r>
            <a:r>
              <a:rPr sz="1700" spc="-20" dirty="0">
                <a:latin typeface="Calibri"/>
                <a:cs typeface="Calibri"/>
              </a:rPr>
              <a:t> </a:t>
            </a:r>
            <a:r>
              <a:rPr sz="1700" dirty="0">
                <a:latin typeface="Calibri"/>
                <a:cs typeface="Calibri"/>
              </a:rPr>
              <a:t>as</a:t>
            </a:r>
            <a:r>
              <a:rPr sz="1700" spc="-20" dirty="0">
                <a:latin typeface="Calibri"/>
                <a:cs typeface="Calibri"/>
              </a:rPr>
              <a:t> </a:t>
            </a:r>
            <a:r>
              <a:rPr sz="1700" dirty="0">
                <a:latin typeface="Calibri"/>
                <a:cs typeface="Calibri"/>
              </a:rPr>
              <a:t>the</a:t>
            </a:r>
            <a:r>
              <a:rPr sz="1700" spc="-20" dirty="0">
                <a:latin typeface="Calibri"/>
                <a:cs typeface="Calibri"/>
              </a:rPr>
              <a:t> </a:t>
            </a:r>
            <a:r>
              <a:rPr sz="1700" spc="-10" dirty="0">
                <a:latin typeface="Calibri"/>
                <a:cs typeface="Calibri"/>
              </a:rPr>
              <a:t>cause </a:t>
            </a:r>
            <a:r>
              <a:rPr sz="1700" dirty="0">
                <a:latin typeface="Calibri"/>
                <a:cs typeface="Calibri"/>
              </a:rPr>
              <a:t>of</a:t>
            </a:r>
            <a:r>
              <a:rPr sz="1700" spc="-10" dirty="0">
                <a:latin typeface="Calibri"/>
                <a:cs typeface="Calibri"/>
              </a:rPr>
              <a:t> </a:t>
            </a:r>
            <a:r>
              <a:rPr sz="1700" dirty="0">
                <a:latin typeface="Calibri"/>
                <a:cs typeface="Calibri"/>
              </a:rPr>
              <a:t>diseases</a:t>
            </a:r>
            <a:r>
              <a:rPr sz="1700" spc="-15" dirty="0">
                <a:latin typeface="Calibri"/>
                <a:cs typeface="Calibri"/>
              </a:rPr>
              <a:t> </a:t>
            </a:r>
            <a:r>
              <a:rPr sz="1700" spc="-10" dirty="0">
                <a:latin typeface="Calibri"/>
                <a:cs typeface="Calibri"/>
              </a:rPr>
              <a:t>classified</a:t>
            </a:r>
            <a:r>
              <a:rPr sz="1700" spc="-50" dirty="0">
                <a:latin typeface="Calibri"/>
                <a:cs typeface="Calibri"/>
              </a:rPr>
              <a:t> </a:t>
            </a:r>
            <a:r>
              <a:rPr sz="1700" dirty="0">
                <a:latin typeface="Calibri"/>
                <a:cs typeface="Calibri"/>
              </a:rPr>
              <a:t>to</a:t>
            </a:r>
            <a:r>
              <a:rPr sz="1700" spc="-5" dirty="0">
                <a:latin typeface="Calibri"/>
                <a:cs typeface="Calibri"/>
              </a:rPr>
              <a:t> </a:t>
            </a:r>
            <a:r>
              <a:rPr sz="1700" dirty="0">
                <a:latin typeface="Calibri"/>
                <a:cs typeface="Calibri"/>
              </a:rPr>
              <a:t>other</a:t>
            </a:r>
            <a:r>
              <a:rPr sz="1700" spc="-25" dirty="0">
                <a:latin typeface="Calibri"/>
                <a:cs typeface="Calibri"/>
              </a:rPr>
              <a:t> </a:t>
            </a:r>
            <a:r>
              <a:rPr sz="1700" spc="-10" dirty="0">
                <a:latin typeface="Calibri"/>
                <a:cs typeface="Calibri"/>
              </a:rPr>
              <a:t>chapters)</a:t>
            </a:r>
            <a:r>
              <a:rPr sz="1700" spc="-40" dirty="0">
                <a:latin typeface="Calibri"/>
                <a:cs typeface="Calibri"/>
              </a:rPr>
              <a:t> </a:t>
            </a:r>
            <a:r>
              <a:rPr sz="1700" dirty="0">
                <a:latin typeface="Calibri"/>
                <a:cs typeface="Calibri"/>
              </a:rPr>
              <a:t>may</a:t>
            </a:r>
            <a:r>
              <a:rPr sz="1700" spc="10" dirty="0">
                <a:latin typeface="Calibri"/>
                <a:cs typeface="Calibri"/>
              </a:rPr>
              <a:t> </a:t>
            </a:r>
            <a:r>
              <a:rPr sz="1700" dirty="0">
                <a:latin typeface="Calibri"/>
                <a:cs typeface="Calibri"/>
              </a:rPr>
              <a:t>be</a:t>
            </a:r>
            <a:r>
              <a:rPr sz="1700" spc="-15" dirty="0">
                <a:latin typeface="Calibri"/>
                <a:cs typeface="Calibri"/>
              </a:rPr>
              <a:t> </a:t>
            </a:r>
            <a:r>
              <a:rPr sz="1700" dirty="0">
                <a:latin typeface="Calibri"/>
                <a:cs typeface="Calibri"/>
              </a:rPr>
              <a:t>used</a:t>
            </a:r>
            <a:r>
              <a:rPr sz="1700" spc="-40" dirty="0">
                <a:latin typeface="Calibri"/>
                <a:cs typeface="Calibri"/>
              </a:rPr>
              <a:t> </a:t>
            </a:r>
            <a:r>
              <a:rPr sz="1700" dirty="0">
                <a:latin typeface="Calibri"/>
                <a:cs typeface="Calibri"/>
              </a:rPr>
              <a:t>as</a:t>
            </a:r>
            <a:r>
              <a:rPr sz="1700" spc="-15" dirty="0">
                <a:latin typeface="Calibri"/>
                <a:cs typeface="Calibri"/>
              </a:rPr>
              <a:t> </a:t>
            </a:r>
            <a:r>
              <a:rPr sz="1700" dirty="0">
                <a:latin typeface="Calibri"/>
                <a:cs typeface="Calibri"/>
              </a:rPr>
              <a:t>an</a:t>
            </a:r>
            <a:r>
              <a:rPr sz="1700" spc="-15" dirty="0">
                <a:latin typeface="Calibri"/>
                <a:cs typeface="Calibri"/>
              </a:rPr>
              <a:t> </a:t>
            </a:r>
            <a:r>
              <a:rPr sz="1700" dirty="0">
                <a:latin typeface="Calibri"/>
                <a:cs typeface="Calibri"/>
              </a:rPr>
              <a:t>optional</a:t>
            </a:r>
            <a:r>
              <a:rPr sz="1700" spc="-35" dirty="0">
                <a:latin typeface="Calibri"/>
                <a:cs typeface="Calibri"/>
              </a:rPr>
              <a:t> </a:t>
            </a:r>
            <a:r>
              <a:rPr sz="1700" spc="-10" dirty="0">
                <a:latin typeface="Calibri"/>
                <a:cs typeface="Calibri"/>
              </a:rPr>
              <a:t>additional code.</a:t>
            </a:r>
            <a:endParaRPr lang="en-US" sz="1700" spc="-10" dirty="0">
              <a:latin typeface="Calibri"/>
              <a:cs typeface="Calibri"/>
            </a:endParaRPr>
          </a:p>
          <a:p>
            <a:pPr marL="92075" marR="257810">
              <a:lnSpc>
                <a:spcPct val="100000"/>
              </a:lnSpc>
            </a:pPr>
            <a:endParaRPr sz="1200" dirty="0">
              <a:latin typeface="Calibri"/>
              <a:cs typeface="Calibri"/>
            </a:endParaRPr>
          </a:p>
        </p:txBody>
      </p:sp>
      <p:sp>
        <p:nvSpPr>
          <p:cNvPr id="21" name="object 21"/>
          <p:cNvSpPr txBox="1"/>
          <p:nvPr/>
        </p:nvSpPr>
        <p:spPr>
          <a:xfrm>
            <a:off x="1828055" y="2362200"/>
            <a:ext cx="7383780" cy="1677382"/>
          </a:xfrm>
          <a:prstGeom prst="rect">
            <a:avLst/>
          </a:prstGeom>
          <a:solidFill>
            <a:schemeClr val="bg1">
              <a:lumMod val="85000"/>
            </a:schemeClr>
          </a:solidFill>
          <a:ln w="6096">
            <a:solidFill>
              <a:srgbClr val="A4A4A4"/>
            </a:solidFill>
          </a:ln>
        </p:spPr>
        <p:txBody>
          <a:bodyPr vert="horz" wrap="square" lIns="0" tIns="0" rIns="0" bIns="0" rtlCol="0">
            <a:spAutoFit/>
          </a:bodyPr>
          <a:lstStyle/>
          <a:p>
            <a:pPr marL="92075" marR="1078865">
              <a:lnSpc>
                <a:spcPct val="100000"/>
              </a:lnSpc>
            </a:pPr>
            <a:endParaRPr lang="en-US" sz="1200" dirty="0">
              <a:latin typeface="Calibri"/>
              <a:cs typeface="Calibri"/>
            </a:endParaRPr>
          </a:p>
          <a:p>
            <a:pPr marL="92075" marR="1078865">
              <a:lnSpc>
                <a:spcPct val="100000"/>
              </a:lnSpc>
            </a:pPr>
            <a:r>
              <a:rPr sz="1700" dirty="0">
                <a:latin typeface="Calibri"/>
                <a:cs typeface="Calibri"/>
              </a:rPr>
              <a:t>Example</a:t>
            </a:r>
            <a:r>
              <a:rPr sz="1700" spc="-35" dirty="0">
                <a:latin typeface="Calibri"/>
                <a:cs typeface="Calibri"/>
              </a:rPr>
              <a:t> </a:t>
            </a:r>
            <a:r>
              <a:rPr sz="1700" dirty="0">
                <a:latin typeface="Calibri"/>
                <a:cs typeface="Calibri"/>
              </a:rPr>
              <a:t>17:</a:t>
            </a:r>
            <a:r>
              <a:rPr sz="1700" spc="-10" dirty="0">
                <a:latin typeface="Calibri"/>
                <a:cs typeface="Calibri"/>
              </a:rPr>
              <a:t> </a:t>
            </a:r>
            <a:r>
              <a:rPr sz="1700" dirty="0">
                <a:latin typeface="Calibri"/>
                <a:cs typeface="Calibri"/>
              </a:rPr>
              <a:t>Main</a:t>
            </a:r>
            <a:r>
              <a:rPr sz="1700" spc="-30" dirty="0">
                <a:latin typeface="Calibri"/>
                <a:cs typeface="Calibri"/>
              </a:rPr>
              <a:t> </a:t>
            </a:r>
            <a:r>
              <a:rPr sz="1700" dirty="0">
                <a:latin typeface="Calibri"/>
                <a:cs typeface="Calibri"/>
              </a:rPr>
              <a:t>condition:</a:t>
            </a:r>
            <a:r>
              <a:rPr sz="1700" spc="-60" dirty="0">
                <a:latin typeface="Calibri"/>
                <a:cs typeface="Calibri"/>
              </a:rPr>
              <a:t> </a:t>
            </a:r>
            <a:r>
              <a:rPr sz="1700" spc="-10" dirty="0">
                <a:latin typeface="Calibri"/>
                <a:cs typeface="Calibri"/>
              </a:rPr>
              <a:t>Cerebrovascular</a:t>
            </a:r>
            <a:r>
              <a:rPr sz="1700" spc="-55" dirty="0">
                <a:latin typeface="Calibri"/>
                <a:cs typeface="Calibri"/>
              </a:rPr>
              <a:t> </a:t>
            </a:r>
            <a:r>
              <a:rPr sz="1700" dirty="0">
                <a:latin typeface="Calibri"/>
                <a:cs typeface="Calibri"/>
              </a:rPr>
              <a:t>accident</a:t>
            </a:r>
            <a:r>
              <a:rPr sz="1700" spc="-35" dirty="0">
                <a:latin typeface="Calibri"/>
                <a:cs typeface="Calibri"/>
              </a:rPr>
              <a:t> </a:t>
            </a:r>
            <a:r>
              <a:rPr sz="1700" dirty="0">
                <a:latin typeface="Calibri"/>
                <a:cs typeface="Calibri"/>
              </a:rPr>
              <a:t>with</a:t>
            </a:r>
            <a:r>
              <a:rPr sz="1700" spc="-40" dirty="0">
                <a:latin typeface="Calibri"/>
                <a:cs typeface="Calibri"/>
              </a:rPr>
              <a:t> </a:t>
            </a:r>
            <a:r>
              <a:rPr sz="1700" spc="-10" dirty="0">
                <a:latin typeface="Calibri"/>
                <a:cs typeface="Calibri"/>
              </a:rPr>
              <a:t>hemiplegia </a:t>
            </a:r>
            <a:r>
              <a:rPr sz="1700" dirty="0">
                <a:latin typeface="Calibri"/>
                <a:cs typeface="Calibri"/>
              </a:rPr>
              <a:t>Other</a:t>
            </a:r>
            <a:r>
              <a:rPr sz="1700" spc="-25" dirty="0">
                <a:latin typeface="Calibri"/>
                <a:cs typeface="Calibri"/>
              </a:rPr>
              <a:t> </a:t>
            </a:r>
            <a:r>
              <a:rPr sz="1700" dirty="0">
                <a:latin typeface="Calibri"/>
                <a:cs typeface="Calibri"/>
              </a:rPr>
              <a:t>conditions:</a:t>
            </a:r>
            <a:r>
              <a:rPr sz="1700" spc="-45" dirty="0">
                <a:latin typeface="Calibri"/>
                <a:cs typeface="Calibri"/>
              </a:rPr>
              <a:t> </a:t>
            </a:r>
            <a:r>
              <a:rPr sz="1700" dirty="0">
                <a:latin typeface="Calibri"/>
                <a:cs typeface="Calibri"/>
              </a:rPr>
              <a:t>— Specialty:</a:t>
            </a:r>
            <a:r>
              <a:rPr sz="1700" spc="-40" dirty="0">
                <a:latin typeface="Calibri"/>
                <a:cs typeface="Calibri"/>
              </a:rPr>
              <a:t> </a:t>
            </a:r>
            <a:r>
              <a:rPr sz="1700" spc="-10" dirty="0">
                <a:latin typeface="Calibri"/>
                <a:cs typeface="Calibri"/>
              </a:rPr>
              <a:t>Neurology</a:t>
            </a:r>
            <a:endParaRPr sz="1700" dirty="0">
              <a:latin typeface="Calibri"/>
              <a:cs typeface="Calibri"/>
            </a:endParaRPr>
          </a:p>
          <a:p>
            <a:pPr marL="92075" marR="140970">
              <a:lnSpc>
                <a:spcPct val="100000"/>
              </a:lnSpc>
            </a:pPr>
            <a:endParaRPr lang="en-US" sz="1400" dirty="0">
              <a:latin typeface="Calibri"/>
              <a:cs typeface="Calibri"/>
            </a:endParaRPr>
          </a:p>
          <a:p>
            <a:pPr marL="92075" marR="140970">
              <a:lnSpc>
                <a:spcPct val="100000"/>
              </a:lnSpc>
            </a:pPr>
            <a:r>
              <a:rPr sz="1700" dirty="0">
                <a:latin typeface="Calibri"/>
                <a:cs typeface="Calibri"/>
              </a:rPr>
              <a:t>Code</a:t>
            </a:r>
            <a:r>
              <a:rPr sz="1700" spc="-30" dirty="0">
                <a:latin typeface="Calibri"/>
                <a:cs typeface="Calibri"/>
              </a:rPr>
              <a:t> </a:t>
            </a:r>
            <a:r>
              <a:rPr sz="1700" spc="-10" dirty="0">
                <a:latin typeface="Calibri"/>
                <a:cs typeface="Calibri"/>
              </a:rPr>
              <a:t>stroke,</a:t>
            </a:r>
            <a:r>
              <a:rPr sz="1700" spc="-25" dirty="0">
                <a:latin typeface="Calibri"/>
                <a:cs typeface="Calibri"/>
              </a:rPr>
              <a:t> </a:t>
            </a:r>
            <a:r>
              <a:rPr sz="1700" dirty="0">
                <a:latin typeface="Calibri"/>
                <a:cs typeface="Calibri"/>
              </a:rPr>
              <a:t>not</a:t>
            </a:r>
            <a:r>
              <a:rPr sz="1700" spc="-20" dirty="0">
                <a:latin typeface="Calibri"/>
                <a:cs typeface="Calibri"/>
              </a:rPr>
              <a:t> </a:t>
            </a:r>
            <a:r>
              <a:rPr sz="1700" dirty="0">
                <a:latin typeface="Calibri"/>
                <a:cs typeface="Calibri"/>
              </a:rPr>
              <a:t>specified</a:t>
            </a:r>
            <a:r>
              <a:rPr sz="1700" spc="-45" dirty="0">
                <a:latin typeface="Calibri"/>
                <a:cs typeface="Calibri"/>
              </a:rPr>
              <a:t> </a:t>
            </a:r>
            <a:r>
              <a:rPr sz="1700" dirty="0">
                <a:latin typeface="Calibri"/>
                <a:cs typeface="Calibri"/>
              </a:rPr>
              <a:t>as</a:t>
            </a:r>
            <a:r>
              <a:rPr sz="1700" spc="5" dirty="0">
                <a:latin typeface="Calibri"/>
                <a:cs typeface="Calibri"/>
              </a:rPr>
              <a:t> </a:t>
            </a:r>
            <a:r>
              <a:rPr sz="1700" dirty="0">
                <a:latin typeface="Calibri"/>
                <a:cs typeface="Calibri"/>
              </a:rPr>
              <a:t>haemorrhage</a:t>
            </a:r>
            <a:r>
              <a:rPr sz="1700" spc="-40" dirty="0">
                <a:latin typeface="Calibri"/>
                <a:cs typeface="Calibri"/>
              </a:rPr>
              <a:t> </a:t>
            </a:r>
            <a:r>
              <a:rPr sz="1700" dirty="0">
                <a:latin typeface="Calibri"/>
                <a:cs typeface="Calibri"/>
              </a:rPr>
              <a:t>or</a:t>
            </a:r>
            <a:r>
              <a:rPr sz="1700" spc="-5" dirty="0">
                <a:latin typeface="Calibri"/>
                <a:cs typeface="Calibri"/>
              </a:rPr>
              <a:t> </a:t>
            </a:r>
            <a:r>
              <a:rPr sz="1700" spc="-10" dirty="0">
                <a:latin typeface="Calibri"/>
                <a:cs typeface="Calibri"/>
              </a:rPr>
              <a:t>infarction</a:t>
            </a:r>
            <a:r>
              <a:rPr sz="1700" spc="-55" dirty="0">
                <a:latin typeface="Calibri"/>
                <a:cs typeface="Calibri"/>
              </a:rPr>
              <a:t> </a:t>
            </a:r>
            <a:r>
              <a:rPr sz="1700" dirty="0">
                <a:latin typeface="Calibri"/>
                <a:cs typeface="Calibri"/>
              </a:rPr>
              <a:t>(I64)</a:t>
            </a:r>
            <a:r>
              <a:rPr sz="1700" spc="-20" dirty="0">
                <a:latin typeface="Calibri"/>
                <a:cs typeface="Calibri"/>
              </a:rPr>
              <a:t> </a:t>
            </a:r>
            <a:r>
              <a:rPr sz="1700" dirty="0">
                <a:latin typeface="Calibri"/>
                <a:cs typeface="Calibri"/>
              </a:rPr>
              <a:t>as</a:t>
            </a:r>
            <a:r>
              <a:rPr sz="1700" spc="-10" dirty="0">
                <a:latin typeface="Calibri"/>
                <a:cs typeface="Calibri"/>
              </a:rPr>
              <a:t> </a:t>
            </a:r>
            <a:r>
              <a:rPr sz="1700" dirty="0">
                <a:latin typeface="Calibri"/>
                <a:cs typeface="Calibri"/>
              </a:rPr>
              <a:t>“main</a:t>
            </a:r>
            <a:r>
              <a:rPr sz="1700" spc="-15" dirty="0">
                <a:latin typeface="Calibri"/>
                <a:cs typeface="Calibri"/>
              </a:rPr>
              <a:t> </a:t>
            </a:r>
            <a:r>
              <a:rPr sz="1700" spc="-10" dirty="0">
                <a:latin typeface="Calibri"/>
                <a:cs typeface="Calibri"/>
              </a:rPr>
              <a:t>condition”. </a:t>
            </a:r>
            <a:r>
              <a:rPr sz="1700" dirty="0">
                <a:latin typeface="Calibri"/>
                <a:cs typeface="Calibri"/>
              </a:rPr>
              <a:t>G81.9</a:t>
            </a:r>
            <a:r>
              <a:rPr sz="1700" spc="-40" dirty="0">
                <a:latin typeface="Calibri"/>
                <a:cs typeface="Calibri"/>
              </a:rPr>
              <a:t> </a:t>
            </a:r>
            <a:r>
              <a:rPr sz="1700" dirty="0">
                <a:latin typeface="Calibri"/>
                <a:cs typeface="Calibri"/>
              </a:rPr>
              <a:t>(Hemiplegia,</a:t>
            </a:r>
            <a:r>
              <a:rPr sz="1700" spc="-55" dirty="0">
                <a:latin typeface="Calibri"/>
                <a:cs typeface="Calibri"/>
              </a:rPr>
              <a:t> </a:t>
            </a:r>
            <a:r>
              <a:rPr sz="1700" dirty="0">
                <a:latin typeface="Calibri"/>
                <a:cs typeface="Calibri"/>
              </a:rPr>
              <a:t>unspecified)</a:t>
            </a:r>
            <a:r>
              <a:rPr sz="1700" spc="-25" dirty="0">
                <a:latin typeface="Calibri"/>
                <a:cs typeface="Calibri"/>
              </a:rPr>
              <a:t> </a:t>
            </a:r>
            <a:r>
              <a:rPr sz="1700" dirty="0">
                <a:latin typeface="Calibri"/>
                <a:cs typeface="Calibri"/>
              </a:rPr>
              <a:t>may</a:t>
            </a:r>
            <a:r>
              <a:rPr sz="1700" spc="-35" dirty="0">
                <a:latin typeface="Calibri"/>
                <a:cs typeface="Calibri"/>
              </a:rPr>
              <a:t> </a:t>
            </a:r>
            <a:r>
              <a:rPr sz="1700" dirty="0">
                <a:latin typeface="Calibri"/>
                <a:cs typeface="Calibri"/>
              </a:rPr>
              <a:t>be</a:t>
            </a:r>
            <a:r>
              <a:rPr sz="1700" spc="-20" dirty="0">
                <a:latin typeface="Calibri"/>
                <a:cs typeface="Calibri"/>
              </a:rPr>
              <a:t> </a:t>
            </a:r>
            <a:r>
              <a:rPr sz="1700" dirty="0">
                <a:latin typeface="Calibri"/>
                <a:cs typeface="Calibri"/>
              </a:rPr>
              <a:t>used</a:t>
            </a:r>
            <a:r>
              <a:rPr sz="1700" spc="-30" dirty="0">
                <a:latin typeface="Calibri"/>
                <a:cs typeface="Calibri"/>
              </a:rPr>
              <a:t> </a:t>
            </a:r>
            <a:r>
              <a:rPr sz="1700" dirty="0">
                <a:latin typeface="Calibri"/>
                <a:cs typeface="Calibri"/>
              </a:rPr>
              <a:t>as</a:t>
            </a:r>
            <a:r>
              <a:rPr sz="1700" spc="-25" dirty="0">
                <a:latin typeface="Calibri"/>
                <a:cs typeface="Calibri"/>
              </a:rPr>
              <a:t> </a:t>
            </a:r>
            <a:r>
              <a:rPr sz="1700" dirty="0">
                <a:latin typeface="Calibri"/>
                <a:cs typeface="Calibri"/>
              </a:rPr>
              <a:t>an</a:t>
            </a:r>
            <a:r>
              <a:rPr sz="1700" spc="-25" dirty="0">
                <a:latin typeface="Calibri"/>
                <a:cs typeface="Calibri"/>
              </a:rPr>
              <a:t> </a:t>
            </a:r>
            <a:r>
              <a:rPr sz="1700" dirty="0">
                <a:latin typeface="Calibri"/>
                <a:cs typeface="Calibri"/>
              </a:rPr>
              <a:t>optional</a:t>
            </a:r>
            <a:r>
              <a:rPr sz="1700" spc="-20" dirty="0">
                <a:latin typeface="Calibri"/>
                <a:cs typeface="Calibri"/>
              </a:rPr>
              <a:t> </a:t>
            </a:r>
            <a:r>
              <a:rPr sz="1700" spc="-10" dirty="0">
                <a:latin typeface="Calibri"/>
                <a:cs typeface="Calibri"/>
              </a:rPr>
              <a:t>additional</a:t>
            </a:r>
            <a:r>
              <a:rPr sz="1700" spc="-45" dirty="0">
                <a:latin typeface="Calibri"/>
                <a:cs typeface="Calibri"/>
              </a:rPr>
              <a:t> </a:t>
            </a:r>
            <a:r>
              <a:rPr sz="1700" spc="-10" dirty="0">
                <a:latin typeface="Calibri"/>
                <a:cs typeface="Calibri"/>
              </a:rPr>
              <a:t>code.</a:t>
            </a:r>
            <a:endParaRPr lang="en-US" sz="1700" spc="-10" dirty="0">
              <a:latin typeface="Calibri"/>
              <a:cs typeface="Calibri"/>
            </a:endParaRPr>
          </a:p>
          <a:p>
            <a:pPr marL="92075" marR="140970">
              <a:lnSpc>
                <a:spcPct val="100000"/>
              </a:lnSpc>
            </a:pPr>
            <a:endParaRPr sz="1200" dirty="0">
              <a:latin typeface="Calibri"/>
              <a:cs typeface="Calibri"/>
            </a:endParaRPr>
          </a:p>
        </p:txBody>
      </p:sp>
      <p:sp>
        <p:nvSpPr>
          <p:cNvPr id="36" name="object 36"/>
          <p:cNvSpPr txBox="1"/>
          <p:nvPr/>
        </p:nvSpPr>
        <p:spPr>
          <a:xfrm>
            <a:off x="1828055" y="4343400"/>
            <a:ext cx="7383780" cy="2398092"/>
          </a:xfrm>
          <a:prstGeom prst="rect">
            <a:avLst/>
          </a:prstGeom>
          <a:solidFill>
            <a:schemeClr val="accent6">
              <a:lumMod val="40000"/>
              <a:lumOff val="60000"/>
            </a:schemeClr>
          </a:solidFill>
          <a:ln w="6096">
            <a:solidFill>
              <a:srgbClr val="FFC000"/>
            </a:solidFill>
          </a:ln>
        </p:spPr>
        <p:txBody>
          <a:bodyPr vert="horz" wrap="square" lIns="0" tIns="88900" rIns="0" bIns="0" rtlCol="0">
            <a:spAutoFit/>
          </a:bodyPr>
          <a:lstStyle/>
          <a:p>
            <a:pPr marL="92075">
              <a:lnSpc>
                <a:spcPct val="100000"/>
              </a:lnSpc>
              <a:spcBef>
                <a:spcPts val="700"/>
              </a:spcBef>
            </a:pPr>
            <a:r>
              <a:rPr sz="1700" dirty="0">
                <a:latin typeface="Calibri"/>
                <a:cs typeface="Calibri"/>
              </a:rPr>
              <a:t>Example</a:t>
            </a:r>
            <a:r>
              <a:rPr sz="1700" spc="-65" dirty="0">
                <a:latin typeface="Calibri"/>
                <a:cs typeface="Calibri"/>
              </a:rPr>
              <a:t> </a:t>
            </a:r>
            <a:r>
              <a:rPr sz="1700" spc="-25" dirty="0">
                <a:latin typeface="Calibri"/>
                <a:cs typeface="Calibri"/>
              </a:rPr>
              <a:t>26:</a:t>
            </a:r>
            <a:endParaRPr sz="1700" dirty="0">
              <a:latin typeface="Calibri"/>
              <a:cs typeface="Calibri"/>
            </a:endParaRPr>
          </a:p>
          <a:p>
            <a:pPr marL="92075">
              <a:lnSpc>
                <a:spcPct val="100000"/>
              </a:lnSpc>
            </a:pPr>
            <a:r>
              <a:rPr sz="1700" dirty="0">
                <a:latin typeface="Calibri"/>
                <a:cs typeface="Calibri"/>
              </a:rPr>
              <a:t>Main</a:t>
            </a:r>
            <a:r>
              <a:rPr sz="1700" spc="-45" dirty="0">
                <a:latin typeface="Calibri"/>
                <a:cs typeface="Calibri"/>
              </a:rPr>
              <a:t> </a:t>
            </a:r>
            <a:r>
              <a:rPr sz="1700" dirty="0">
                <a:latin typeface="Calibri"/>
                <a:cs typeface="Calibri"/>
              </a:rPr>
              <a:t>condition:</a:t>
            </a:r>
            <a:r>
              <a:rPr sz="1700" spc="-70" dirty="0">
                <a:latin typeface="Calibri"/>
                <a:cs typeface="Calibri"/>
              </a:rPr>
              <a:t> </a:t>
            </a:r>
            <a:r>
              <a:rPr sz="1700" spc="-10" dirty="0">
                <a:latin typeface="Calibri"/>
                <a:cs typeface="Calibri"/>
              </a:rPr>
              <a:t>Toxoplasmosis</a:t>
            </a:r>
            <a:endParaRPr sz="1700" dirty="0">
              <a:latin typeface="Calibri"/>
              <a:cs typeface="Calibri"/>
            </a:endParaRPr>
          </a:p>
          <a:p>
            <a:pPr marL="92075" marR="3702050">
              <a:lnSpc>
                <a:spcPct val="100000"/>
              </a:lnSpc>
            </a:pPr>
            <a:r>
              <a:rPr sz="1700" dirty="0">
                <a:latin typeface="Calibri"/>
                <a:cs typeface="Calibri"/>
              </a:rPr>
              <a:t>Other</a:t>
            </a:r>
            <a:r>
              <a:rPr sz="1700" spc="-45" dirty="0">
                <a:latin typeface="Calibri"/>
                <a:cs typeface="Calibri"/>
              </a:rPr>
              <a:t> </a:t>
            </a:r>
            <a:r>
              <a:rPr sz="1700" dirty="0">
                <a:latin typeface="Calibri"/>
                <a:cs typeface="Calibri"/>
              </a:rPr>
              <a:t>conditions:</a:t>
            </a:r>
            <a:r>
              <a:rPr sz="1700" spc="-75" dirty="0">
                <a:latin typeface="Calibri"/>
                <a:cs typeface="Calibri"/>
              </a:rPr>
              <a:t> </a:t>
            </a:r>
            <a:r>
              <a:rPr sz="1700" dirty="0">
                <a:latin typeface="Calibri"/>
                <a:cs typeface="Calibri"/>
              </a:rPr>
              <a:t>Pregnancy</a:t>
            </a:r>
            <a:r>
              <a:rPr sz="1700" spc="-40" dirty="0">
                <a:latin typeface="Calibri"/>
                <a:cs typeface="Calibri"/>
              </a:rPr>
              <a:t> </a:t>
            </a:r>
            <a:r>
              <a:rPr sz="1700" spc="-10" dirty="0">
                <a:latin typeface="Calibri"/>
                <a:cs typeface="Calibri"/>
              </a:rPr>
              <a:t>undelivered </a:t>
            </a:r>
            <a:r>
              <a:rPr sz="1700" dirty="0">
                <a:latin typeface="Calibri"/>
                <a:cs typeface="Calibri"/>
              </a:rPr>
              <a:t>Specialty:</a:t>
            </a:r>
            <a:r>
              <a:rPr sz="1700" spc="-20" dirty="0">
                <a:latin typeface="Calibri"/>
                <a:cs typeface="Calibri"/>
              </a:rPr>
              <a:t> </a:t>
            </a:r>
            <a:r>
              <a:rPr sz="1700" spc="-10" dirty="0">
                <a:latin typeface="Calibri"/>
                <a:cs typeface="Calibri"/>
              </a:rPr>
              <a:t>High-</a:t>
            </a:r>
            <a:r>
              <a:rPr sz="1700" dirty="0">
                <a:latin typeface="Calibri"/>
                <a:cs typeface="Calibri"/>
              </a:rPr>
              <a:t>risk</a:t>
            </a:r>
            <a:r>
              <a:rPr sz="1700" spc="-15" dirty="0">
                <a:latin typeface="Calibri"/>
                <a:cs typeface="Calibri"/>
              </a:rPr>
              <a:t> </a:t>
            </a:r>
            <a:r>
              <a:rPr sz="1700" spc="-10" dirty="0">
                <a:latin typeface="Calibri"/>
                <a:cs typeface="Calibri"/>
              </a:rPr>
              <a:t>antenatal</a:t>
            </a:r>
            <a:r>
              <a:rPr sz="1700" spc="-20" dirty="0">
                <a:latin typeface="Calibri"/>
                <a:cs typeface="Calibri"/>
              </a:rPr>
              <a:t> </a:t>
            </a:r>
            <a:r>
              <a:rPr sz="1700" spc="-10" dirty="0">
                <a:latin typeface="Calibri"/>
                <a:cs typeface="Calibri"/>
              </a:rPr>
              <a:t>clinic</a:t>
            </a:r>
            <a:endParaRPr sz="1700" dirty="0">
              <a:latin typeface="Calibri"/>
              <a:cs typeface="Calibri"/>
            </a:endParaRPr>
          </a:p>
          <a:p>
            <a:pPr marL="92075" marR="150495">
              <a:lnSpc>
                <a:spcPct val="100000"/>
              </a:lnSpc>
            </a:pPr>
            <a:endParaRPr lang="en-US" sz="1400" dirty="0">
              <a:latin typeface="Calibri"/>
              <a:cs typeface="Calibri"/>
            </a:endParaRPr>
          </a:p>
          <a:p>
            <a:pPr marL="92075" marR="150495">
              <a:lnSpc>
                <a:spcPct val="100000"/>
              </a:lnSpc>
            </a:pPr>
            <a:r>
              <a:rPr sz="1700" dirty="0">
                <a:latin typeface="Calibri"/>
                <a:cs typeface="Calibri"/>
              </a:rPr>
              <a:t>Code</a:t>
            </a:r>
            <a:r>
              <a:rPr sz="1700" spc="-25" dirty="0">
                <a:latin typeface="Calibri"/>
                <a:cs typeface="Calibri"/>
              </a:rPr>
              <a:t> </a:t>
            </a:r>
            <a:r>
              <a:rPr sz="1700" spc="-10" dirty="0">
                <a:latin typeface="Calibri"/>
                <a:cs typeface="Calibri"/>
              </a:rPr>
              <a:t>protozoal</a:t>
            </a:r>
            <a:r>
              <a:rPr sz="1700" spc="-40" dirty="0">
                <a:latin typeface="Calibri"/>
                <a:cs typeface="Calibri"/>
              </a:rPr>
              <a:t> </a:t>
            </a:r>
            <a:r>
              <a:rPr sz="1700" dirty="0">
                <a:latin typeface="Calibri"/>
                <a:cs typeface="Calibri"/>
              </a:rPr>
              <a:t>diseases</a:t>
            </a:r>
            <a:r>
              <a:rPr sz="1700" spc="-55" dirty="0">
                <a:latin typeface="Calibri"/>
                <a:cs typeface="Calibri"/>
              </a:rPr>
              <a:t> </a:t>
            </a:r>
            <a:r>
              <a:rPr sz="1700" dirty="0">
                <a:latin typeface="Calibri"/>
                <a:cs typeface="Calibri"/>
              </a:rPr>
              <a:t>complicating</a:t>
            </a:r>
            <a:r>
              <a:rPr sz="1700" spc="-60" dirty="0">
                <a:latin typeface="Calibri"/>
                <a:cs typeface="Calibri"/>
              </a:rPr>
              <a:t> </a:t>
            </a:r>
            <a:r>
              <a:rPr sz="1700" spc="-20" dirty="0">
                <a:latin typeface="Calibri"/>
                <a:cs typeface="Calibri"/>
              </a:rPr>
              <a:t>pregnancy,</a:t>
            </a:r>
            <a:r>
              <a:rPr sz="1700" spc="-45" dirty="0">
                <a:latin typeface="Calibri"/>
                <a:cs typeface="Calibri"/>
              </a:rPr>
              <a:t> </a:t>
            </a:r>
            <a:r>
              <a:rPr sz="1700" dirty="0">
                <a:latin typeface="Calibri"/>
                <a:cs typeface="Calibri"/>
              </a:rPr>
              <a:t>childbirth</a:t>
            </a:r>
            <a:r>
              <a:rPr sz="1700" spc="-20" dirty="0">
                <a:latin typeface="Calibri"/>
                <a:cs typeface="Calibri"/>
              </a:rPr>
              <a:t> </a:t>
            </a:r>
            <a:r>
              <a:rPr sz="1700" dirty="0">
                <a:latin typeface="Calibri"/>
                <a:cs typeface="Calibri"/>
              </a:rPr>
              <a:t>and</a:t>
            </a:r>
            <a:r>
              <a:rPr sz="1700" spc="-50" dirty="0">
                <a:latin typeface="Calibri"/>
                <a:cs typeface="Calibri"/>
              </a:rPr>
              <a:t> </a:t>
            </a:r>
            <a:r>
              <a:rPr sz="1700" dirty="0">
                <a:latin typeface="Calibri"/>
                <a:cs typeface="Calibri"/>
              </a:rPr>
              <a:t>the</a:t>
            </a:r>
            <a:r>
              <a:rPr sz="1700" spc="10" dirty="0">
                <a:latin typeface="Calibri"/>
                <a:cs typeface="Calibri"/>
              </a:rPr>
              <a:t> </a:t>
            </a:r>
            <a:r>
              <a:rPr sz="1700" spc="-10" dirty="0">
                <a:latin typeface="Calibri"/>
                <a:cs typeface="Calibri"/>
              </a:rPr>
              <a:t>puerperium </a:t>
            </a:r>
            <a:r>
              <a:rPr sz="1700" dirty="0">
                <a:latin typeface="Calibri"/>
                <a:cs typeface="Calibri"/>
              </a:rPr>
              <a:t>(O98.6)</a:t>
            </a:r>
            <a:r>
              <a:rPr sz="1700" spc="-40" dirty="0">
                <a:latin typeface="Calibri"/>
                <a:cs typeface="Calibri"/>
              </a:rPr>
              <a:t> </a:t>
            </a:r>
            <a:r>
              <a:rPr sz="1700" dirty="0">
                <a:latin typeface="Calibri"/>
                <a:cs typeface="Calibri"/>
              </a:rPr>
              <a:t>as</a:t>
            </a:r>
            <a:r>
              <a:rPr sz="1700" spc="-15" dirty="0">
                <a:latin typeface="Calibri"/>
                <a:cs typeface="Calibri"/>
              </a:rPr>
              <a:t> </a:t>
            </a:r>
            <a:r>
              <a:rPr sz="1700" dirty="0">
                <a:latin typeface="Calibri"/>
                <a:cs typeface="Calibri"/>
              </a:rPr>
              <a:t>the</a:t>
            </a:r>
            <a:r>
              <a:rPr sz="1700" spc="-25" dirty="0">
                <a:latin typeface="Calibri"/>
                <a:cs typeface="Calibri"/>
              </a:rPr>
              <a:t> </a:t>
            </a:r>
            <a:r>
              <a:rPr sz="1700" dirty="0">
                <a:latin typeface="Calibri"/>
                <a:cs typeface="Calibri"/>
              </a:rPr>
              <a:t>main</a:t>
            </a:r>
            <a:r>
              <a:rPr sz="1700" spc="-20" dirty="0">
                <a:latin typeface="Calibri"/>
                <a:cs typeface="Calibri"/>
              </a:rPr>
              <a:t> </a:t>
            </a:r>
            <a:r>
              <a:rPr sz="1700" dirty="0">
                <a:latin typeface="Calibri"/>
                <a:cs typeface="Calibri"/>
              </a:rPr>
              <a:t>condition.</a:t>
            </a:r>
            <a:r>
              <a:rPr sz="1700" spc="-55" dirty="0">
                <a:latin typeface="Calibri"/>
                <a:cs typeface="Calibri"/>
              </a:rPr>
              <a:t> </a:t>
            </a:r>
            <a:r>
              <a:rPr sz="1700" dirty="0">
                <a:latin typeface="Calibri"/>
                <a:cs typeface="Calibri"/>
              </a:rPr>
              <a:t>B58.9</a:t>
            </a:r>
            <a:r>
              <a:rPr sz="1700" spc="-25" dirty="0">
                <a:latin typeface="Calibri"/>
                <a:cs typeface="Calibri"/>
              </a:rPr>
              <a:t> </a:t>
            </a:r>
            <a:r>
              <a:rPr sz="1700" spc="-20" dirty="0">
                <a:latin typeface="Calibri"/>
                <a:cs typeface="Calibri"/>
              </a:rPr>
              <a:t>(Toxoplasmosis,</a:t>
            </a:r>
            <a:r>
              <a:rPr sz="1700" spc="-50" dirty="0">
                <a:latin typeface="Calibri"/>
                <a:cs typeface="Calibri"/>
              </a:rPr>
              <a:t> </a:t>
            </a:r>
            <a:r>
              <a:rPr sz="1700" dirty="0">
                <a:latin typeface="Calibri"/>
                <a:cs typeface="Calibri"/>
              </a:rPr>
              <a:t>unspecified)</a:t>
            </a:r>
            <a:r>
              <a:rPr sz="1700" spc="-30" dirty="0">
                <a:latin typeface="Calibri"/>
                <a:cs typeface="Calibri"/>
              </a:rPr>
              <a:t> </a:t>
            </a:r>
            <a:r>
              <a:rPr sz="1700" dirty="0">
                <a:latin typeface="Calibri"/>
                <a:cs typeface="Calibri"/>
              </a:rPr>
              <a:t>may</a:t>
            </a:r>
            <a:r>
              <a:rPr sz="1700" spc="-30" dirty="0">
                <a:latin typeface="Calibri"/>
                <a:cs typeface="Calibri"/>
              </a:rPr>
              <a:t> </a:t>
            </a:r>
            <a:r>
              <a:rPr sz="1700" dirty="0">
                <a:latin typeface="Calibri"/>
                <a:cs typeface="Calibri"/>
              </a:rPr>
              <a:t>be</a:t>
            </a:r>
            <a:r>
              <a:rPr sz="1700" spc="-25" dirty="0">
                <a:latin typeface="Calibri"/>
                <a:cs typeface="Calibri"/>
              </a:rPr>
              <a:t> </a:t>
            </a:r>
            <a:r>
              <a:rPr sz="1700" dirty="0">
                <a:latin typeface="Calibri"/>
                <a:cs typeface="Calibri"/>
              </a:rPr>
              <a:t>used</a:t>
            </a:r>
            <a:r>
              <a:rPr sz="1700" spc="-45" dirty="0">
                <a:latin typeface="Calibri"/>
                <a:cs typeface="Calibri"/>
              </a:rPr>
              <a:t> </a:t>
            </a:r>
            <a:r>
              <a:rPr sz="1700" spc="-25" dirty="0">
                <a:latin typeface="Calibri"/>
                <a:cs typeface="Calibri"/>
              </a:rPr>
              <a:t>as </a:t>
            </a:r>
            <a:r>
              <a:rPr sz="1700" dirty="0">
                <a:latin typeface="Calibri"/>
                <a:cs typeface="Calibri"/>
              </a:rPr>
              <a:t>an</a:t>
            </a:r>
            <a:r>
              <a:rPr sz="1700" spc="-35" dirty="0">
                <a:latin typeface="Calibri"/>
                <a:cs typeface="Calibri"/>
              </a:rPr>
              <a:t> </a:t>
            </a:r>
            <a:r>
              <a:rPr sz="1700" dirty="0">
                <a:latin typeface="Calibri"/>
                <a:cs typeface="Calibri"/>
              </a:rPr>
              <a:t>optional</a:t>
            </a:r>
            <a:r>
              <a:rPr sz="1700" spc="-20" dirty="0">
                <a:latin typeface="Calibri"/>
                <a:cs typeface="Calibri"/>
              </a:rPr>
              <a:t> </a:t>
            </a:r>
            <a:r>
              <a:rPr sz="1700" dirty="0">
                <a:latin typeface="Calibri"/>
                <a:cs typeface="Calibri"/>
              </a:rPr>
              <a:t>additional</a:t>
            </a:r>
            <a:r>
              <a:rPr sz="1700" spc="-60" dirty="0">
                <a:latin typeface="Calibri"/>
                <a:cs typeface="Calibri"/>
              </a:rPr>
              <a:t> </a:t>
            </a:r>
            <a:r>
              <a:rPr sz="1700" dirty="0">
                <a:latin typeface="Calibri"/>
                <a:cs typeface="Calibri"/>
              </a:rPr>
              <a:t>code</a:t>
            </a:r>
            <a:r>
              <a:rPr sz="1700" spc="-25" dirty="0">
                <a:latin typeface="Calibri"/>
                <a:cs typeface="Calibri"/>
              </a:rPr>
              <a:t> </a:t>
            </a:r>
            <a:r>
              <a:rPr sz="1700" dirty="0">
                <a:latin typeface="Calibri"/>
                <a:cs typeface="Calibri"/>
              </a:rPr>
              <a:t>to</a:t>
            </a:r>
            <a:r>
              <a:rPr sz="1700" spc="-15" dirty="0">
                <a:latin typeface="Calibri"/>
                <a:cs typeface="Calibri"/>
              </a:rPr>
              <a:t> </a:t>
            </a:r>
            <a:r>
              <a:rPr sz="1700" dirty="0">
                <a:latin typeface="Calibri"/>
                <a:cs typeface="Calibri"/>
              </a:rPr>
              <a:t>identify</a:t>
            </a:r>
            <a:r>
              <a:rPr sz="1700" spc="-25" dirty="0">
                <a:latin typeface="Calibri"/>
                <a:cs typeface="Calibri"/>
              </a:rPr>
              <a:t> </a:t>
            </a:r>
            <a:r>
              <a:rPr sz="1700" dirty="0">
                <a:latin typeface="Calibri"/>
                <a:cs typeface="Calibri"/>
              </a:rPr>
              <a:t>the</a:t>
            </a:r>
            <a:r>
              <a:rPr sz="1700" spc="-25" dirty="0">
                <a:latin typeface="Calibri"/>
                <a:cs typeface="Calibri"/>
              </a:rPr>
              <a:t> </a:t>
            </a:r>
            <a:r>
              <a:rPr sz="1700" dirty="0">
                <a:latin typeface="Calibri"/>
                <a:cs typeface="Calibri"/>
              </a:rPr>
              <a:t>specific</a:t>
            </a:r>
            <a:r>
              <a:rPr sz="1700" spc="-35" dirty="0">
                <a:latin typeface="Calibri"/>
                <a:cs typeface="Calibri"/>
              </a:rPr>
              <a:t> </a:t>
            </a:r>
            <a:r>
              <a:rPr sz="1700" spc="-10" dirty="0">
                <a:latin typeface="Calibri"/>
                <a:cs typeface="Calibri"/>
              </a:rPr>
              <a:t>organism.</a:t>
            </a:r>
            <a:endParaRPr lang="en-US" sz="1700" spc="-10" dirty="0">
              <a:latin typeface="Calibri"/>
              <a:cs typeface="Calibri"/>
            </a:endParaRPr>
          </a:p>
          <a:p>
            <a:pPr marL="92075" marR="150495">
              <a:lnSpc>
                <a:spcPct val="100000"/>
              </a:lnSpc>
            </a:pPr>
            <a:endParaRPr sz="1200" dirty="0">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3064" y="82677"/>
            <a:ext cx="7919084" cy="720725"/>
          </a:xfrm>
          <a:prstGeom prst="rect">
            <a:avLst/>
          </a:prstGeom>
        </p:spPr>
        <p:txBody>
          <a:bodyPr vert="horz" wrap="square" lIns="0" tIns="53975" rIns="0" bIns="0" rtlCol="0">
            <a:spAutoFit/>
          </a:bodyPr>
          <a:lstStyle/>
          <a:p>
            <a:pPr marL="294640" marR="5080" indent="-281940">
              <a:lnSpc>
                <a:spcPts val="2590"/>
              </a:lnSpc>
              <a:spcBef>
                <a:spcPts val="425"/>
              </a:spcBef>
            </a:pPr>
            <a:r>
              <a:rPr sz="2400" spc="-10" dirty="0"/>
              <a:t>O98-</a:t>
            </a:r>
            <a:r>
              <a:rPr sz="2400" dirty="0"/>
              <a:t>O99</a:t>
            </a:r>
            <a:r>
              <a:rPr sz="2400" spc="-55" dirty="0"/>
              <a:t> </a:t>
            </a:r>
            <a:r>
              <a:rPr sz="2400" dirty="0"/>
              <a:t>Penyakit</a:t>
            </a:r>
            <a:r>
              <a:rPr sz="2400" spc="-40" dirty="0"/>
              <a:t> </a:t>
            </a:r>
            <a:r>
              <a:rPr sz="2400" dirty="0"/>
              <a:t>ibu</a:t>
            </a:r>
            <a:r>
              <a:rPr sz="2400" spc="-45" dirty="0"/>
              <a:t> </a:t>
            </a:r>
            <a:r>
              <a:rPr sz="2400" dirty="0"/>
              <a:t>yang</a:t>
            </a:r>
            <a:r>
              <a:rPr sz="2400" spc="-45" dirty="0"/>
              <a:t> </a:t>
            </a:r>
            <a:r>
              <a:rPr sz="2400" dirty="0"/>
              <a:t>bisa</a:t>
            </a:r>
            <a:r>
              <a:rPr sz="2400" spc="-40" dirty="0"/>
              <a:t> </a:t>
            </a:r>
            <a:r>
              <a:rPr sz="2400" dirty="0"/>
              <a:t>diklasifikasikan</a:t>
            </a:r>
            <a:r>
              <a:rPr sz="2400" spc="-40" dirty="0"/>
              <a:t> </a:t>
            </a:r>
            <a:r>
              <a:rPr sz="2400" dirty="0"/>
              <a:t>di</a:t>
            </a:r>
            <a:r>
              <a:rPr sz="2400" spc="-40" dirty="0"/>
              <a:t> </a:t>
            </a:r>
            <a:r>
              <a:rPr sz="2400" dirty="0"/>
              <a:t>tempat</a:t>
            </a:r>
            <a:r>
              <a:rPr sz="2400" spc="-40" dirty="0"/>
              <a:t> </a:t>
            </a:r>
            <a:r>
              <a:rPr sz="2400" spc="-10" dirty="0"/>
              <a:t>lain, </a:t>
            </a:r>
            <a:r>
              <a:rPr sz="2400" dirty="0"/>
              <a:t>tapi</a:t>
            </a:r>
            <a:r>
              <a:rPr sz="2400" spc="-50" dirty="0"/>
              <a:t> </a:t>
            </a:r>
            <a:r>
              <a:rPr sz="2400" dirty="0"/>
              <a:t>mempersulit</a:t>
            </a:r>
            <a:r>
              <a:rPr sz="2400" spc="-50" dirty="0"/>
              <a:t> </a:t>
            </a:r>
            <a:r>
              <a:rPr sz="2400" dirty="0"/>
              <a:t>kehamilan,</a:t>
            </a:r>
            <a:r>
              <a:rPr sz="2400" spc="-50" dirty="0"/>
              <a:t> </a:t>
            </a:r>
            <a:r>
              <a:rPr sz="2400" dirty="0"/>
              <a:t>melahirkan,</a:t>
            </a:r>
            <a:r>
              <a:rPr sz="2400" spc="-60" dirty="0"/>
              <a:t> </a:t>
            </a:r>
            <a:r>
              <a:rPr sz="2400" dirty="0"/>
              <a:t>dan</a:t>
            </a:r>
            <a:r>
              <a:rPr sz="2400" spc="-50" dirty="0"/>
              <a:t> </a:t>
            </a:r>
            <a:r>
              <a:rPr sz="2400" spc="-10" dirty="0"/>
              <a:t>puerperium</a:t>
            </a:r>
            <a:endParaRPr sz="24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781050" y="813053"/>
            <a:ext cx="9859010" cy="5885815"/>
          </a:xfrm>
          <a:custGeom>
            <a:avLst/>
            <a:gdLst/>
            <a:ahLst/>
            <a:cxnLst/>
            <a:rect l="l" t="t" r="r" b="b"/>
            <a:pathLst>
              <a:path w="9859010" h="5885815">
                <a:moveTo>
                  <a:pt x="0" y="5885688"/>
                </a:moveTo>
                <a:lnTo>
                  <a:pt x="9858756" y="5885688"/>
                </a:lnTo>
                <a:lnTo>
                  <a:pt x="9858756" y="0"/>
                </a:lnTo>
                <a:lnTo>
                  <a:pt x="0" y="0"/>
                </a:lnTo>
                <a:lnTo>
                  <a:pt x="0" y="588568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859027" y="983361"/>
            <a:ext cx="9584690" cy="2160270"/>
          </a:xfrm>
          <a:prstGeom prst="rect">
            <a:avLst/>
          </a:prstGeom>
        </p:spPr>
        <p:txBody>
          <a:bodyPr vert="horz" wrap="square" lIns="0" tIns="13335" rIns="0" bIns="0" rtlCol="0">
            <a:spAutoFit/>
          </a:bodyPr>
          <a:lstStyle/>
          <a:p>
            <a:pPr marL="12700" marR="5080">
              <a:lnSpc>
                <a:spcPct val="100000"/>
              </a:lnSpc>
              <a:spcBef>
                <a:spcPts val="105"/>
              </a:spcBef>
            </a:pPr>
            <a:r>
              <a:rPr sz="2000" dirty="0">
                <a:latin typeface="Calibri"/>
                <a:cs typeface="Calibri"/>
              </a:rPr>
              <a:t>Subkategori</a:t>
            </a:r>
            <a:r>
              <a:rPr sz="2000" spc="-45" dirty="0">
                <a:latin typeface="Calibri"/>
                <a:cs typeface="Calibri"/>
              </a:rPr>
              <a:t> </a:t>
            </a:r>
            <a:r>
              <a:rPr sz="2000" dirty="0">
                <a:latin typeface="Calibri"/>
                <a:cs typeface="Calibri"/>
              </a:rPr>
              <a:t>yang</a:t>
            </a:r>
            <a:r>
              <a:rPr sz="2000" spc="-65" dirty="0">
                <a:latin typeface="Calibri"/>
                <a:cs typeface="Calibri"/>
              </a:rPr>
              <a:t> </a:t>
            </a:r>
            <a:r>
              <a:rPr sz="2000" dirty="0">
                <a:latin typeface="Calibri"/>
                <a:cs typeface="Calibri"/>
              </a:rPr>
              <a:t>tersedia</a:t>
            </a:r>
            <a:r>
              <a:rPr sz="2000" spc="-20" dirty="0">
                <a:latin typeface="Calibri"/>
                <a:cs typeface="Calibri"/>
              </a:rPr>
              <a:t> </a:t>
            </a:r>
            <a:r>
              <a:rPr sz="2000" dirty="0">
                <a:latin typeface="Calibri"/>
                <a:cs typeface="Calibri"/>
              </a:rPr>
              <a:t>disini</a:t>
            </a:r>
            <a:r>
              <a:rPr sz="2000" spc="-30" dirty="0">
                <a:latin typeface="Calibri"/>
                <a:cs typeface="Calibri"/>
              </a:rPr>
              <a:t> </a:t>
            </a:r>
            <a:r>
              <a:rPr sz="2000" dirty="0">
                <a:latin typeface="Calibri"/>
                <a:cs typeface="Calibri"/>
              </a:rPr>
              <a:t>harus</a:t>
            </a:r>
            <a:r>
              <a:rPr sz="2000" spc="-35" dirty="0">
                <a:latin typeface="Calibri"/>
                <a:cs typeface="Calibri"/>
              </a:rPr>
              <a:t> </a:t>
            </a:r>
            <a:r>
              <a:rPr sz="2000" dirty="0">
                <a:latin typeface="Calibri"/>
                <a:cs typeface="Calibri"/>
              </a:rPr>
              <a:t>lebih</a:t>
            </a:r>
            <a:r>
              <a:rPr sz="2000" spc="-35" dirty="0">
                <a:latin typeface="Calibri"/>
                <a:cs typeface="Calibri"/>
              </a:rPr>
              <a:t> </a:t>
            </a:r>
            <a:r>
              <a:rPr sz="2000" dirty="0">
                <a:latin typeface="Calibri"/>
                <a:cs typeface="Calibri"/>
              </a:rPr>
              <a:t>diutamakan</a:t>
            </a:r>
            <a:r>
              <a:rPr sz="2000" spc="-35" dirty="0">
                <a:latin typeface="Calibri"/>
                <a:cs typeface="Calibri"/>
              </a:rPr>
              <a:t> </a:t>
            </a:r>
            <a:r>
              <a:rPr sz="2000" dirty="0">
                <a:latin typeface="Calibri"/>
                <a:cs typeface="Calibri"/>
              </a:rPr>
              <a:t>untuk</a:t>
            </a:r>
            <a:r>
              <a:rPr sz="2000" spc="-60" dirty="0">
                <a:latin typeface="Calibri"/>
                <a:cs typeface="Calibri"/>
              </a:rPr>
              <a:t> </a:t>
            </a:r>
            <a:r>
              <a:rPr sz="2000" dirty="0">
                <a:latin typeface="Calibri"/>
                <a:cs typeface="Calibri"/>
              </a:rPr>
              <a:t>‘KU’</a:t>
            </a:r>
            <a:r>
              <a:rPr sz="2000" spc="-45" dirty="0">
                <a:latin typeface="Calibri"/>
                <a:cs typeface="Calibri"/>
              </a:rPr>
              <a:t> </a:t>
            </a:r>
            <a:r>
              <a:rPr sz="2000" dirty="0">
                <a:latin typeface="Calibri"/>
                <a:cs typeface="Calibri"/>
              </a:rPr>
              <a:t>daripada</a:t>
            </a:r>
            <a:r>
              <a:rPr sz="2000" spc="-45" dirty="0">
                <a:latin typeface="Calibri"/>
                <a:cs typeface="Calibri"/>
              </a:rPr>
              <a:t> </a:t>
            </a:r>
            <a:r>
              <a:rPr sz="2000" dirty="0">
                <a:latin typeface="Calibri"/>
                <a:cs typeface="Calibri"/>
              </a:rPr>
              <a:t>kategori</a:t>
            </a:r>
            <a:r>
              <a:rPr sz="2000" spc="-35" dirty="0">
                <a:latin typeface="Calibri"/>
                <a:cs typeface="Calibri"/>
              </a:rPr>
              <a:t> </a:t>
            </a:r>
            <a:r>
              <a:rPr sz="2000" dirty="0">
                <a:latin typeface="Calibri"/>
                <a:cs typeface="Calibri"/>
              </a:rPr>
              <a:t>di</a:t>
            </a:r>
            <a:r>
              <a:rPr sz="2000" spc="-45" dirty="0">
                <a:latin typeface="Calibri"/>
                <a:cs typeface="Calibri"/>
              </a:rPr>
              <a:t> </a:t>
            </a:r>
            <a:r>
              <a:rPr sz="2000" spc="-20" dirty="0">
                <a:latin typeface="Calibri"/>
                <a:cs typeface="Calibri"/>
              </a:rPr>
              <a:t>luar </a:t>
            </a:r>
            <a:r>
              <a:rPr sz="2000" dirty="0">
                <a:latin typeface="Calibri"/>
                <a:cs typeface="Calibri"/>
              </a:rPr>
              <a:t>Bab</a:t>
            </a:r>
            <a:r>
              <a:rPr sz="2000" spc="-60" dirty="0">
                <a:latin typeface="Calibri"/>
                <a:cs typeface="Calibri"/>
              </a:rPr>
              <a:t> </a:t>
            </a:r>
            <a:r>
              <a:rPr sz="2000" spc="-40" dirty="0">
                <a:latin typeface="Calibri"/>
                <a:cs typeface="Calibri"/>
              </a:rPr>
              <a:t>XV,</a:t>
            </a:r>
            <a:r>
              <a:rPr sz="2000" spc="-60" dirty="0">
                <a:latin typeface="Calibri"/>
                <a:cs typeface="Calibri"/>
              </a:rPr>
              <a:t> </a:t>
            </a:r>
            <a:r>
              <a:rPr sz="2000" dirty="0">
                <a:latin typeface="Calibri"/>
                <a:cs typeface="Calibri"/>
              </a:rPr>
              <a:t>kalau</a:t>
            </a:r>
            <a:r>
              <a:rPr sz="2000" spc="-40" dirty="0">
                <a:latin typeface="Calibri"/>
                <a:cs typeface="Calibri"/>
              </a:rPr>
              <a:t> </a:t>
            </a:r>
            <a:r>
              <a:rPr sz="2000" dirty="0">
                <a:latin typeface="Calibri"/>
                <a:cs typeface="Calibri"/>
              </a:rPr>
              <a:t>oleh</a:t>
            </a:r>
            <a:r>
              <a:rPr sz="2000" spc="-55" dirty="0">
                <a:latin typeface="Calibri"/>
                <a:cs typeface="Calibri"/>
              </a:rPr>
              <a:t> </a:t>
            </a:r>
            <a:r>
              <a:rPr sz="2000" dirty="0">
                <a:latin typeface="Calibri"/>
                <a:cs typeface="Calibri"/>
              </a:rPr>
              <a:t>kondisi</a:t>
            </a:r>
            <a:r>
              <a:rPr sz="2000" spc="-45" dirty="0">
                <a:latin typeface="Calibri"/>
                <a:cs typeface="Calibri"/>
              </a:rPr>
              <a:t> </a:t>
            </a:r>
            <a:r>
              <a:rPr sz="2000" dirty="0">
                <a:latin typeface="Calibri"/>
                <a:cs typeface="Calibri"/>
              </a:rPr>
              <a:t>ini</a:t>
            </a:r>
            <a:r>
              <a:rPr sz="2000" spc="-40" dirty="0">
                <a:latin typeface="Calibri"/>
                <a:cs typeface="Calibri"/>
              </a:rPr>
              <a:t> </a:t>
            </a:r>
            <a:r>
              <a:rPr sz="2000" spc="-10" dirty="0">
                <a:latin typeface="Calibri"/>
                <a:cs typeface="Calibri"/>
              </a:rPr>
              <a:t>dinyatakan</a:t>
            </a:r>
            <a:r>
              <a:rPr sz="2000" spc="-50" dirty="0">
                <a:latin typeface="Calibri"/>
                <a:cs typeface="Calibri"/>
              </a:rPr>
              <a:t> </a:t>
            </a:r>
            <a:r>
              <a:rPr sz="2000" dirty="0">
                <a:latin typeface="Calibri"/>
                <a:cs typeface="Calibri"/>
              </a:rPr>
              <a:t>mempersulit</a:t>
            </a:r>
            <a:r>
              <a:rPr sz="2000" spc="-25" dirty="0">
                <a:latin typeface="Calibri"/>
                <a:cs typeface="Calibri"/>
              </a:rPr>
              <a:t> </a:t>
            </a:r>
            <a:r>
              <a:rPr sz="2000" dirty="0">
                <a:latin typeface="Calibri"/>
                <a:cs typeface="Calibri"/>
              </a:rPr>
              <a:t>kehamilan,</a:t>
            </a:r>
            <a:r>
              <a:rPr sz="2000" spc="-40" dirty="0">
                <a:latin typeface="Calibri"/>
                <a:cs typeface="Calibri"/>
              </a:rPr>
              <a:t> </a:t>
            </a:r>
            <a:r>
              <a:rPr sz="2000" dirty="0">
                <a:latin typeface="Calibri"/>
                <a:cs typeface="Calibri"/>
              </a:rPr>
              <a:t>diperberat</a:t>
            </a:r>
            <a:r>
              <a:rPr sz="2000" spc="-30" dirty="0">
                <a:latin typeface="Calibri"/>
                <a:cs typeface="Calibri"/>
              </a:rPr>
              <a:t> </a:t>
            </a:r>
            <a:r>
              <a:rPr sz="2000" dirty="0">
                <a:latin typeface="Calibri"/>
                <a:cs typeface="Calibri"/>
              </a:rPr>
              <a:t>oleh</a:t>
            </a:r>
            <a:r>
              <a:rPr sz="2000" spc="-55" dirty="0">
                <a:latin typeface="Calibri"/>
                <a:cs typeface="Calibri"/>
              </a:rPr>
              <a:t> </a:t>
            </a:r>
            <a:r>
              <a:rPr sz="2000" spc="-10" dirty="0">
                <a:latin typeface="Calibri"/>
                <a:cs typeface="Calibri"/>
              </a:rPr>
              <a:t>kehamilan, </a:t>
            </a:r>
            <a:r>
              <a:rPr sz="2000" dirty="0">
                <a:latin typeface="Calibri"/>
                <a:cs typeface="Calibri"/>
              </a:rPr>
              <a:t>atau</a:t>
            </a:r>
            <a:r>
              <a:rPr sz="2000" spc="-50" dirty="0">
                <a:latin typeface="Calibri"/>
                <a:cs typeface="Calibri"/>
              </a:rPr>
              <a:t> </a:t>
            </a:r>
            <a:r>
              <a:rPr sz="2000" dirty="0">
                <a:latin typeface="Calibri"/>
                <a:cs typeface="Calibri"/>
              </a:rPr>
              <a:t>merupakan</a:t>
            </a:r>
            <a:r>
              <a:rPr sz="2000" spc="-40" dirty="0">
                <a:latin typeface="Calibri"/>
                <a:cs typeface="Calibri"/>
              </a:rPr>
              <a:t> </a:t>
            </a:r>
            <a:r>
              <a:rPr sz="2000" dirty="0">
                <a:latin typeface="Calibri"/>
                <a:cs typeface="Calibri"/>
              </a:rPr>
              <a:t>alasan</a:t>
            </a:r>
            <a:r>
              <a:rPr sz="2000" spc="-30" dirty="0">
                <a:latin typeface="Calibri"/>
                <a:cs typeface="Calibri"/>
              </a:rPr>
              <a:t> </a:t>
            </a:r>
            <a:r>
              <a:rPr sz="2000" spc="-10" dirty="0">
                <a:latin typeface="Calibri"/>
                <a:cs typeface="Calibri"/>
              </a:rPr>
              <a:t>perawatan</a:t>
            </a:r>
            <a:r>
              <a:rPr sz="2000" spc="-50" dirty="0">
                <a:latin typeface="Calibri"/>
                <a:cs typeface="Calibri"/>
              </a:rPr>
              <a:t> </a:t>
            </a:r>
            <a:r>
              <a:rPr sz="2000" dirty="0">
                <a:latin typeface="Calibri"/>
                <a:cs typeface="Calibri"/>
              </a:rPr>
              <a:t>obstetri.</a:t>
            </a:r>
            <a:r>
              <a:rPr sz="2000" spc="-35" dirty="0">
                <a:latin typeface="Calibri"/>
                <a:cs typeface="Calibri"/>
              </a:rPr>
              <a:t> </a:t>
            </a:r>
            <a:r>
              <a:rPr sz="2000" dirty="0">
                <a:latin typeface="Calibri"/>
                <a:cs typeface="Calibri"/>
              </a:rPr>
              <a:t>Kode</a:t>
            </a:r>
            <a:r>
              <a:rPr sz="2000" spc="-55" dirty="0">
                <a:latin typeface="Calibri"/>
                <a:cs typeface="Calibri"/>
              </a:rPr>
              <a:t> </a:t>
            </a:r>
            <a:r>
              <a:rPr sz="2000" dirty="0">
                <a:latin typeface="Calibri"/>
                <a:cs typeface="Calibri"/>
              </a:rPr>
              <a:t>yang</a:t>
            </a:r>
            <a:r>
              <a:rPr sz="2000" spc="-60" dirty="0">
                <a:latin typeface="Calibri"/>
                <a:cs typeface="Calibri"/>
              </a:rPr>
              <a:t> </a:t>
            </a:r>
            <a:r>
              <a:rPr sz="2000" dirty="0">
                <a:latin typeface="Calibri"/>
                <a:cs typeface="Calibri"/>
              </a:rPr>
              <a:t>relevan</a:t>
            </a:r>
            <a:r>
              <a:rPr sz="2000" spc="-40" dirty="0">
                <a:latin typeface="Calibri"/>
                <a:cs typeface="Calibri"/>
              </a:rPr>
              <a:t> </a:t>
            </a:r>
            <a:r>
              <a:rPr sz="2000" dirty="0">
                <a:latin typeface="Calibri"/>
                <a:cs typeface="Calibri"/>
              </a:rPr>
              <a:t>dari</a:t>
            </a:r>
            <a:r>
              <a:rPr sz="2000" spc="-50" dirty="0">
                <a:latin typeface="Calibri"/>
                <a:cs typeface="Calibri"/>
              </a:rPr>
              <a:t> </a:t>
            </a:r>
            <a:r>
              <a:rPr sz="2000" spc="-10" dirty="0">
                <a:latin typeface="Calibri"/>
                <a:cs typeface="Calibri"/>
              </a:rPr>
              <a:t>bab-</a:t>
            </a:r>
            <a:r>
              <a:rPr sz="2000" dirty="0">
                <a:latin typeface="Calibri"/>
                <a:cs typeface="Calibri"/>
              </a:rPr>
              <a:t>bab</a:t>
            </a:r>
            <a:r>
              <a:rPr sz="2000" spc="-60" dirty="0">
                <a:latin typeface="Calibri"/>
                <a:cs typeface="Calibri"/>
              </a:rPr>
              <a:t> </a:t>
            </a:r>
            <a:r>
              <a:rPr sz="2000" dirty="0">
                <a:latin typeface="Calibri"/>
                <a:cs typeface="Calibri"/>
              </a:rPr>
              <a:t>lain</a:t>
            </a:r>
            <a:r>
              <a:rPr sz="2000" spc="-35" dirty="0">
                <a:latin typeface="Calibri"/>
                <a:cs typeface="Calibri"/>
              </a:rPr>
              <a:t> </a:t>
            </a:r>
            <a:r>
              <a:rPr sz="2000" spc="-10" dirty="0">
                <a:latin typeface="Calibri"/>
                <a:cs typeface="Calibri"/>
              </a:rPr>
              <a:t>tersebut </a:t>
            </a:r>
            <a:r>
              <a:rPr sz="2000" dirty="0">
                <a:latin typeface="Calibri"/>
                <a:cs typeface="Calibri"/>
              </a:rPr>
              <a:t>digunakan</a:t>
            </a:r>
            <a:r>
              <a:rPr sz="2000" spc="-80" dirty="0">
                <a:latin typeface="Calibri"/>
                <a:cs typeface="Calibri"/>
              </a:rPr>
              <a:t> </a:t>
            </a:r>
            <a:r>
              <a:rPr sz="2000" dirty="0">
                <a:latin typeface="Calibri"/>
                <a:cs typeface="Calibri"/>
              </a:rPr>
              <a:t>sebagai</a:t>
            </a:r>
            <a:r>
              <a:rPr sz="2000" spc="-60" dirty="0">
                <a:latin typeface="Calibri"/>
                <a:cs typeface="Calibri"/>
              </a:rPr>
              <a:t> </a:t>
            </a:r>
            <a:r>
              <a:rPr sz="2000" dirty="0">
                <a:latin typeface="Calibri"/>
                <a:cs typeface="Calibri"/>
              </a:rPr>
              <a:t>kode</a:t>
            </a:r>
            <a:r>
              <a:rPr sz="2000" spc="-65" dirty="0">
                <a:latin typeface="Calibri"/>
                <a:cs typeface="Calibri"/>
              </a:rPr>
              <a:t> </a:t>
            </a:r>
            <a:r>
              <a:rPr sz="2000" spc="-10" dirty="0">
                <a:latin typeface="Calibri"/>
                <a:cs typeface="Calibri"/>
              </a:rPr>
              <a:t>tambahan.</a:t>
            </a:r>
            <a:endParaRPr sz="2000" dirty="0">
              <a:latin typeface="Calibri"/>
              <a:cs typeface="Calibri"/>
            </a:endParaRPr>
          </a:p>
          <a:p>
            <a:pPr marL="12700">
              <a:lnSpc>
                <a:spcPct val="100000"/>
              </a:lnSpc>
            </a:pPr>
            <a:r>
              <a:rPr sz="2000" b="1" dirty="0">
                <a:latin typeface="Calibri"/>
                <a:cs typeface="Calibri"/>
              </a:rPr>
              <a:t>Contoh</a:t>
            </a:r>
            <a:r>
              <a:rPr sz="2000" b="1" spc="-65" dirty="0">
                <a:latin typeface="Calibri"/>
                <a:cs typeface="Calibri"/>
              </a:rPr>
              <a:t> </a:t>
            </a:r>
            <a:r>
              <a:rPr sz="2000" b="1" spc="-50" dirty="0">
                <a:latin typeface="Calibri"/>
                <a:cs typeface="Calibri"/>
              </a:rPr>
              <a:t>1</a:t>
            </a:r>
            <a:endParaRPr sz="2000" dirty="0">
              <a:latin typeface="Calibri"/>
              <a:cs typeface="Calibri"/>
            </a:endParaRPr>
          </a:p>
          <a:p>
            <a:pPr marL="12700">
              <a:lnSpc>
                <a:spcPct val="100000"/>
              </a:lnSpc>
              <a:tabLst>
                <a:tab pos="2126615" algn="l"/>
              </a:tabLst>
            </a:pPr>
            <a:r>
              <a:rPr sz="2000" b="1" dirty="0">
                <a:latin typeface="Calibri"/>
                <a:cs typeface="Calibri"/>
              </a:rPr>
              <a:t>Diagnosis</a:t>
            </a:r>
            <a:r>
              <a:rPr sz="2000" b="1" spc="-20" dirty="0">
                <a:latin typeface="Calibri"/>
                <a:cs typeface="Calibri"/>
              </a:rPr>
              <a:t> Utama</a:t>
            </a:r>
            <a:r>
              <a:rPr sz="2000" b="1" dirty="0">
                <a:latin typeface="Calibri"/>
                <a:cs typeface="Calibri"/>
              </a:rPr>
              <a:t>	: </a:t>
            </a:r>
            <a:r>
              <a:rPr sz="2000" b="1" spc="-10" dirty="0">
                <a:latin typeface="Calibri"/>
                <a:cs typeface="Calibri"/>
              </a:rPr>
              <a:t>Toxoplasmosis.</a:t>
            </a:r>
            <a:endParaRPr sz="2000" dirty="0">
              <a:latin typeface="Calibri"/>
              <a:cs typeface="Calibri"/>
            </a:endParaRPr>
          </a:p>
          <a:p>
            <a:pPr marL="12700">
              <a:lnSpc>
                <a:spcPct val="100000"/>
              </a:lnSpc>
            </a:pPr>
            <a:r>
              <a:rPr sz="2000" b="1" dirty="0">
                <a:latin typeface="Calibri"/>
                <a:cs typeface="Calibri"/>
              </a:rPr>
              <a:t>Diagnosis</a:t>
            </a:r>
            <a:r>
              <a:rPr sz="2000" b="1" spc="-45" dirty="0">
                <a:latin typeface="Calibri"/>
                <a:cs typeface="Calibri"/>
              </a:rPr>
              <a:t> </a:t>
            </a:r>
            <a:r>
              <a:rPr sz="2000" b="1" dirty="0">
                <a:latin typeface="Calibri"/>
                <a:cs typeface="Calibri"/>
              </a:rPr>
              <a:t>Sekunder</a:t>
            </a:r>
            <a:r>
              <a:rPr sz="2000" b="1" spc="-20" dirty="0">
                <a:latin typeface="Calibri"/>
                <a:cs typeface="Calibri"/>
              </a:rPr>
              <a:t> </a:t>
            </a:r>
            <a:r>
              <a:rPr sz="2000" b="1" dirty="0">
                <a:latin typeface="Calibri"/>
                <a:cs typeface="Calibri"/>
              </a:rPr>
              <a:t>:</a:t>
            </a:r>
            <a:r>
              <a:rPr sz="2000" b="1" spc="-25" dirty="0">
                <a:latin typeface="Calibri"/>
                <a:cs typeface="Calibri"/>
              </a:rPr>
              <a:t> </a:t>
            </a:r>
            <a:r>
              <a:rPr sz="2000" b="1" spc="-10" dirty="0">
                <a:latin typeface="Calibri"/>
                <a:cs typeface="Calibri"/>
              </a:rPr>
              <a:t>Kehamilan</a:t>
            </a:r>
            <a:endParaRPr sz="2000" dirty="0">
              <a:latin typeface="Calibri"/>
              <a:cs typeface="Calibri"/>
            </a:endParaRPr>
          </a:p>
        </p:txBody>
      </p:sp>
      <p:sp>
        <p:nvSpPr>
          <p:cNvPr id="9" name="object 9"/>
          <p:cNvSpPr txBox="1"/>
          <p:nvPr/>
        </p:nvSpPr>
        <p:spPr>
          <a:xfrm>
            <a:off x="859027" y="3117595"/>
            <a:ext cx="1217295" cy="635635"/>
          </a:xfrm>
          <a:prstGeom prst="rect">
            <a:avLst/>
          </a:prstGeom>
        </p:spPr>
        <p:txBody>
          <a:bodyPr vert="horz" wrap="square" lIns="0" tIns="13335" rIns="0" bIns="0" rtlCol="0">
            <a:spAutoFit/>
          </a:bodyPr>
          <a:lstStyle/>
          <a:p>
            <a:pPr marL="78105" marR="5080" indent="-66040">
              <a:lnSpc>
                <a:spcPct val="100000"/>
              </a:lnSpc>
              <a:spcBef>
                <a:spcPts val="105"/>
              </a:spcBef>
            </a:pPr>
            <a:r>
              <a:rPr sz="2000" b="1" spc="-10" dirty="0">
                <a:latin typeface="Calibri"/>
                <a:cs typeface="Calibri"/>
              </a:rPr>
              <a:t>Spesialisasi Dikode</a:t>
            </a:r>
            <a:endParaRPr sz="2000">
              <a:latin typeface="Calibri"/>
              <a:cs typeface="Calibri"/>
            </a:endParaRPr>
          </a:p>
        </p:txBody>
      </p:sp>
      <p:sp>
        <p:nvSpPr>
          <p:cNvPr id="10" name="object 10"/>
          <p:cNvSpPr txBox="1"/>
          <p:nvPr/>
        </p:nvSpPr>
        <p:spPr>
          <a:xfrm>
            <a:off x="2973070" y="3117595"/>
            <a:ext cx="7287259" cy="1245235"/>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a:t>
            </a:r>
            <a:r>
              <a:rPr sz="2000" b="1" spc="-50" dirty="0">
                <a:latin typeface="Calibri"/>
                <a:cs typeface="Calibri"/>
              </a:rPr>
              <a:t> </a:t>
            </a:r>
            <a:r>
              <a:rPr sz="2000" b="1" dirty="0">
                <a:latin typeface="Calibri"/>
                <a:cs typeface="Calibri"/>
              </a:rPr>
              <a:t>Klinik</a:t>
            </a:r>
            <a:r>
              <a:rPr sz="2000" b="1" spc="-50" dirty="0">
                <a:latin typeface="Calibri"/>
                <a:cs typeface="Calibri"/>
              </a:rPr>
              <a:t> </a:t>
            </a:r>
            <a:r>
              <a:rPr sz="2000" b="1" spc="-10" dirty="0">
                <a:latin typeface="Calibri"/>
                <a:cs typeface="Calibri"/>
              </a:rPr>
              <a:t>perawatan</a:t>
            </a:r>
            <a:r>
              <a:rPr sz="2000" b="1" spc="-50" dirty="0">
                <a:latin typeface="Calibri"/>
                <a:cs typeface="Calibri"/>
              </a:rPr>
              <a:t> </a:t>
            </a:r>
            <a:r>
              <a:rPr sz="2000" b="1" spc="-10" dirty="0">
                <a:latin typeface="Calibri"/>
                <a:cs typeface="Calibri"/>
              </a:rPr>
              <a:t>antenatal</a:t>
            </a:r>
            <a:r>
              <a:rPr sz="2000" b="1" spc="-45" dirty="0">
                <a:latin typeface="Calibri"/>
                <a:cs typeface="Calibri"/>
              </a:rPr>
              <a:t> </a:t>
            </a:r>
            <a:r>
              <a:rPr sz="2000" b="1" dirty="0">
                <a:latin typeface="Calibri"/>
                <a:cs typeface="Calibri"/>
              </a:rPr>
              <a:t>beresiko</a:t>
            </a:r>
            <a:r>
              <a:rPr sz="2000" b="1" spc="-40" dirty="0">
                <a:latin typeface="Calibri"/>
                <a:cs typeface="Calibri"/>
              </a:rPr>
              <a:t> </a:t>
            </a:r>
            <a:r>
              <a:rPr sz="2000" b="1" spc="-10" dirty="0">
                <a:latin typeface="Calibri"/>
                <a:cs typeface="Calibri"/>
              </a:rPr>
              <a:t>tinggi</a:t>
            </a:r>
            <a:endParaRPr sz="2000" dirty="0">
              <a:latin typeface="Calibri"/>
              <a:cs typeface="Calibri"/>
            </a:endParaRPr>
          </a:p>
          <a:p>
            <a:pPr marL="127000" marR="5080" indent="-114300">
              <a:lnSpc>
                <a:spcPct val="100000"/>
              </a:lnSpc>
            </a:pPr>
            <a:r>
              <a:rPr sz="2000" b="1" dirty="0">
                <a:latin typeface="Calibri"/>
                <a:cs typeface="Calibri"/>
              </a:rPr>
              <a:t>:</a:t>
            </a:r>
            <a:r>
              <a:rPr sz="2000" b="1" spc="-40" dirty="0">
                <a:latin typeface="Calibri"/>
                <a:cs typeface="Calibri"/>
              </a:rPr>
              <a:t> </a:t>
            </a:r>
            <a:r>
              <a:rPr sz="2000" b="1" spc="-10" dirty="0">
                <a:latin typeface="Calibri"/>
                <a:cs typeface="Calibri"/>
              </a:rPr>
              <a:t>Penyakit</a:t>
            </a:r>
            <a:r>
              <a:rPr sz="2000" b="1" spc="-50" dirty="0">
                <a:latin typeface="Calibri"/>
                <a:cs typeface="Calibri"/>
              </a:rPr>
              <a:t> </a:t>
            </a:r>
            <a:r>
              <a:rPr sz="2000" b="1" spc="-10" dirty="0">
                <a:latin typeface="Calibri"/>
                <a:cs typeface="Calibri"/>
              </a:rPr>
              <a:t>protozoa</a:t>
            </a:r>
            <a:r>
              <a:rPr sz="2000" b="1" spc="-55" dirty="0">
                <a:latin typeface="Calibri"/>
                <a:cs typeface="Calibri"/>
              </a:rPr>
              <a:t> </a:t>
            </a:r>
            <a:r>
              <a:rPr sz="2000" b="1" dirty="0">
                <a:latin typeface="Calibri"/>
                <a:cs typeface="Calibri"/>
              </a:rPr>
              <a:t>yang</a:t>
            </a:r>
            <a:r>
              <a:rPr sz="2000" b="1" spc="-25" dirty="0">
                <a:latin typeface="Calibri"/>
                <a:cs typeface="Calibri"/>
              </a:rPr>
              <a:t> </a:t>
            </a:r>
            <a:r>
              <a:rPr sz="2000" b="1" dirty="0">
                <a:latin typeface="Calibri"/>
                <a:cs typeface="Calibri"/>
              </a:rPr>
              <a:t>mempersulit</a:t>
            </a:r>
            <a:r>
              <a:rPr sz="2000" b="1" spc="-80" dirty="0">
                <a:latin typeface="Calibri"/>
                <a:cs typeface="Calibri"/>
              </a:rPr>
              <a:t> </a:t>
            </a:r>
            <a:r>
              <a:rPr sz="2000" b="1" dirty="0">
                <a:latin typeface="Calibri"/>
                <a:cs typeface="Calibri"/>
              </a:rPr>
              <a:t>kehamilan,</a:t>
            </a:r>
            <a:r>
              <a:rPr sz="2000" b="1" spc="-50" dirty="0">
                <a:latin typeface="Calibri"/>
                <a:cs typeface="Calibri"/>
              </a:rPr>
              <a:t> </a:t>
            </a:r>
            <a:r>
              <a:rPr sz="2000" b="1" spc="-10" dirty="0">
                <a:latin typeface="Calibri"/>
                <a:cs typeface="Calibri"/>
              </a:rPr>
              <a:t>kelahiran,</a:t>
            </a:r>
            <a:r>
              <a:rPr sz="2000" b="1" spc="-35" dirty="0">
                <a:latin typeface="Calibri"/>
                <a:cs typeface="Calibri"/>
              </a:rPr>
              <a:t> </a:t>
            </a:r>
            <a:r>
              <a:rPr sz="2000" b="1" spc="-25" dirty="0">
                <a:latin typeface="Calibri"/>
                <a:cs typeface="Calibri"/>
              </a:rPr>
              <a:t>dan </a:t>
            </a:r>
            <a:r>
              <a:rPr sz="2000" b="1" dirty="0">
                <a:latin typeface="Calibri"/>
                <a:cs typeface="Calibri"/>
              </a:rPr>
              <a:t>puerperium</a:t>
            </a:r>
            <a:r>
              <a:rPr sz="2000" b="1" spc="-30" dirty="0">
                <a:latin typeface="Calibri"/>
                <a:cs typeface="Calibri"/>
              </a:rPr>
              <a:t> </a:t>
            </a:r>
            <a:r>
              <a:rPr sz="2000" b="1" dirty="0">
                <a:latin typeface="Calibri"/>
                <a:cs typeface="Calibri"/>
              </a:rPr>
              <a:t>(O98.6)</a:t>
            </a:r>
            <a:r>
              <a:rPr sz="2000" b="1" spc="-45" dirty="0">
                <a:latin typeface="Calibri"/>
                <a:cs typeface="Calibri"/>
              </a:rPr>
              <a:t> </a:t>
            </a:r>
            <a:r>
              <a:rPr sz="2000" b="1" dirty="0">
                <a:latin typeface="Calibri"/>
                <a:cs typeface="Calibri"/>
              </a:rPr>
              <a:t>sebagai</a:t>
            </a:r>
            <a:r>
              <a:rPr sz="2000" b="1" spc="-20" dirty="0">
                <a:latin typeface="Calibri"/>
                <a:cs typeface="Calibri"/>
              </a:rPr>
              <a:t> </a:t>
            </a:r>
            <a:r>
              <a:rPr sz="2000" b="1" dirty="0">
                <a:latin typeface="Calibri"/>
                <a:cs typeface="Calibri"/>
              </a:rPr>
              <a:t>diagnosis</a:t>
            </a:r>
            <a:r>
              <a:rPr sz="2000" b="1" spc="-35" dirty="0">
                <a:latin typeface="Calibri"/>
                <a:cs typeface="Calibri"/>
              </a:rPr>
              <a:t> </a:t>
            </a:r>
            <a:r>
              <a:rPr sz="2000" b="1" dirty="0">
                <a:latin typeface="Calibri"/>
                <a:cs typeface="Calibri"/>
              </a:rPr>
              <a:t>utama,</a:t>
            </a:r>
            <a:r>
              <a:rPr sz="2000" b="1" spc="-35" dirty="0">
                <a:latin typeface="Calibri"/>
                <a:cs typeface="Calibri"/>
              </a:rPr>
              <a:t> </a:t>
            </a:r>
            <a:r>
              <a:rPr sz="2000" b="1" dirty="0">
                <a:latin typeface="Calibri"/>
                <a:cs typeface="Calibri"/>
              </a:rPr>
              <a:t>B58.9</a:t>
            </a:r>
            <a:r>
              <a:rPr sz="2000" b="1" spc="-30" dirty="0">
                <a:latin typeface="Calibri"/>
                <a:cs typeface="Calibri"/>
              </a:rPr>
              <a:t> </a:t>
            </a:r>
            <a:r>
              <a:rPr sz="2000" b="1" spc="-10" dirty="0">
                <a:latin typeface="Calibri"/>
                <a:cs typeface="Calibri"/>
              </a:rPr>
              <a:t>(toxoplasmosis, </a:t>
            </a:r>
            <a:r>
              <a:rPr sz="2000" b="1" dirty="0">
                <a:latin typeface="Calibri"/>
                <a:cs typeface="Calibri"/>
              </a:rPr>
              <a:t>tidak</a:t>
            </a:r>
            <a:r>
              <a:rPr sz="2000" b="1" spc="-35" dirty="0">
                <a:latin typeface="Calibri"/>
                <a:cs typeface="Calibri"/>
              </a:rPr>
              <a:t> </a:t>
            </a:r>
            <a:r>
              <a:rPr sz="2000" b="1" dirty="0">
                <a:latin typeface="Calibri"/>
                <a:cs typeface="Calibri"/>
              </a:rPr>
              <a:t>dijelaskan),</a:t>
            </a:r>
            <a:r>
              <a:rPr sz="2000" b="1" spc="-40" dirty="0">
                <a:latin typeface="Calibri"/>
                <a:cs typeface="Calibri"/>
              </a:rPr>
              <a:t> </a:t>
            </a:r>
            <a:r>
              <a:rPr sz="2000" b="1" dirty="0">
                <a:latin typeface="Calibri"/>
                <a:cs typeface="Calibri"/>
              </a:rPr>
              <a:t>diagnosis</a:t>
            </a:r>
            <a:r>
              <a:rPr sz="2000" b="1" spc="-20" dirty="0">
                <a:latin typeface="Calibri"/>
                <a:cs typeface="Calibri"/>
              </a:rPr>
              <a:t> </a:t>
            </a:r>
            <a:r>
              <a:rPr sz="2000" b="1" spc="-10" dirty="0">
                <a:latin typeface="Calibri"/>
                <a:cs typeface="Calibri"/>
              </a:rPr>
              <a:t>sekunder.</a:t>
            </a:r>
            <a:endParaRPr sz="2000" dirty="0">
              <a:latin typeface="Calibri"/>
              <a:cs typeface="Calibri"/>
            </a:endParaRPr>
          </a:p>
        </p:txBody>
      </p:sp>
      <p:sp>
        <p:nvSpPr>
          <p:cNvPr id="11" name="object 11"/>
          <p:cNvSpPr txBox="1"/>
          <p:nvPr/>
        </p:nvSpPr>
        <p:spPr>
          <a:xfrm>
            <a:off x="859027" y="4337050"/>
            <a:ext cx="2085975" cy="940435"/>
          </a:xfrm>
          <a:prstGeom prst="rect">
            <a:avLst/>
          </a:prstGeom>
        </p:spPr>
        <p:txBody>
          <a:bodyPr vert="horz" wrap="square" lIns="0" tIns="12700" rIns="0" bIns="0" rtlCol="0">
            <a:spAutoFit/>
          </a:bodyPr>
          <a:lstStyle/>
          <a:p>
            <a:pPr marL="12700" marR="5080">
              <a:lnSpc>
                <a:spcPct val="100000"/>
              </a:lnSpc>
              <a:spcBef>
                <a:spcPts val="100"/>
              </a:spcBef>
            </a:pPr>
            <a:r>
              <a:rPr sz="2000" b="1" dirty="0">
                <a:latin typeface="Calibri"/>
                <a:cs typeface="Calibri"/>
              </a:rPr>
              <a:t>Contoh</a:t>
            </a:r>
            <a:r>
              <a:rPr sz="2000" b="1" spc="-40" dirty="0">
                <a:latin typeface="Calibri"/>
                <a:cs typeface="Calibri"/>
              </a:rPr>
              <a:t> </a:t>
            </a:r>
            <a:r>
              <a:rPr sz="2000" b="1" dirty="0">
                <a:latin typeface="Calibri"/>
                <a:cs typeface="Calibri"/>
              </a:rPr>
              <a:t>:</a:t>
            </a:r>
            <a:r>
              <a:rPr sz="2000" b="1" spc="-25" dirty="0">
                <a:latin typeface="Calibri"/>
                <a:cs typeface="Calibri"/>
              </a:rPr>
              <a:t> </a:t>
            </a:r>
            <a:r>
              <a:rPr sz="2000" b="1" spc="-50" dirty="0">
                <a:latin typeface="Calibri"/>
                <a:cs typeface="Calibri"/>
              </a:rPr>
              <a:t>2 </a:t>
            </a:r>
            <a:r>
              <a:rPr sz="2000" b="1" dirty="0">
                <a:latin typeface="Calibri"/>
                <a:cs typeface="Calibri"/>
              </a:rPr>
              <a:t>Diagnosis</a:t>
            </a:r>
            <a:r>
              <a:rPr sz="2000" b="1" spc="-20" dirty="0">
                <a:latin typeface="Calibri"/>
                <a:cs typeface="Calibri"/>
              </a:rPr>
              <a:t> Utama </a:t>
            </a:r>
            <a:r>
              <a:rPr sz="2000" b="1" dirty="0">
                <a:latin typeface="Calibri"/>
                <a:cs typeface="Calibri"/>
              </a:rPr>
              <a:t>Diagnosis</a:t>
            </a:r>
            <a:r>
              <a:rPr sz="2000" b="1" spc="-20" dirty="0">
                <a:latin typeface="Calibri"/>
                <a:cs typeface="Calibri"/>
              </a:rPr>
              <a:t> </a:t>
            </a:r>
            <a:r>
              <a:rPr sz="2000" b="1" spc="-10" dirty="0">
                <a:latin typeface="Calibri"/>
                <a:cs typeface="Calibri"/>
              </a:rPr>
              <a:t>Sekunder</a:t>
            </a:r>
            <a:endParaRPr sz="2000">
              <a:latin typeface="Calibri"/>
              <a:cs typeface="Calibri"/>
            </a:endParaRPr>
          </a:p>
        </p:txBody>
      </p:sp>
      <p:sp>
        <p:nvSpPr>
          <p:cNvPr id="12" name="object 12"/>
          <p:cNvSpPr txBox="1"/>
          <p:nvPr/>
        </p:nvSpPr>
        <p:spPr>
          <a:xfrm>
            <a:off x="859027" y="5555996"/>
            <a:ext cx="1218565" cy="636270"/>
          </a:xfrm>
          <a:prstGeom prst="rect">
            <a:avLst/>
          </a:prstGeom>
        </p:spPr>
        <p:txBody>
          <a:bodyPr vert="horz" wrap="square" lIns="0" tIns="13335" rIns="0" bIns="0" rtlCol="0">
            <a:spAutoFit/>
          </a:bodyPr>
          <a:lstStyle/>
          <a:p>
            <a:pPr marL="12700">
              <a:lnSpc>
                <a:spcPct val="100000"/>
              </a:lnSpc>
              <a:spcBef>
                <a:spcPts val="105"/>
              </a:spcBef>
            </a:pPr>
            <a:r>
              <a:rPr sz="2000" b="1" spc="-10" dirty="0">
                <a:latin typeface="Calibri"/>
                <a:cs typeface="Calibri"/>
              </a:rPr>
              <a:t>Spesialisasi</a:t>
            </a:r>
            <a:endParaRPr sz="2000">
              <a:latin typeface="Calibri"/>
              <a:cs typeface="Calibri"/>
            </a:endParaRPr>
          </a:p>
          <a:p>
            <a:pPr marL="12700">
              <a:lnSpc>
                <a:spcPct val="100000"/>
              </a:lnSpc>
            </a:pPr>
            <a:r>
              <a:rPr sz="2000" b="1" spc="-10" dirty="0">
                <a:latin typeface="Calibri"/>
                <a:cs typeface="Calibri"/>
              </a:rPr>
              <a:t>Dikode</a:t>
            </a:r>
            <a:endParaRPr sz="2000">
              <a:latin typeface="Calibri"/>
              <a:cs typeface="Calibri"/>
            </a:endParaRPr>
          </a:p>
        </p:txBody>
      </p:sp>
      <p:sp>
        <p:nvSpPr>
          <p:cNvPr id="13" name="object 13"/>
          <p:cNvSpPr txBox="1"/>
          <p:nvPr/>
        </p:nvSpPr>
        <p:spPr>
          <a:xfrm>
            <a:off x="3087370" y="4641850"/>
            <a:ext cx="7416165" cy="1855470"/>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a:t>
            </a:r>
            <a:r>
              <a:rPr sz="2000" b="1" spc="-20" dirty="0">
                <a:latin typeface="Calibri"/>
                <a:cs typeface="Calibri"/>
              </a:rPr>
              <a:t> </a:t>
            </a:r>
            <a:r>
              <a:rPr sz="2000" b="1" dirty="0">
                <a:latin typeface="Calibri"/>
                <a:cs typeface="Calibri"/>
              </a:rPr>
              <a:t>Letak</a:t>
            </a:r>
            <a:r>
              <a:rPr sz="2000" b="1" spc="-20" dirty="0">
                <a:latin typeface="Calibri"/>
                <a:cs typeface="Calibri"/>
              </a:rPr>
              <a:t> </a:t>
            </a:r>
            <a:r>
              <a:rPr sz="2000" b="1" spc="-10" dirty="0">
                <a:latin typeface="Calibri"/>
                <a:cs typeface="Calibri"/>
              </a:rPr>
              <a:t>lintang</a:t>
            </a:r>
            <a:endParaRPr sz="2000">
              <a:latin typeface="Calibri"/>
              <a:cs typeface="Calibri"/>
            </a:endParaRPr>
          </a:p>
          <a:p>
            <a:pPr marL="127000" marR="5855335" indent="-109855">
              <a:lnSpc>
                <a:spcPct val="100000"/>
              </a:lnSpc>
            </a:pPr>
            <a:r>
              <a:rPr sz="2000" b="1" dirty="0">
                <a:latin typeface="Calibri"/>
                <a:cs typeface="Calibri"/>
              </a:rPr>
              <a:t>:</a:t>
            </a:r>
            <a:r>
              <a:rPr sz="2000" b="1" spc="-45" dirty="0">
                <a:latin typeface="Calibri"/>
                <a:cs typeface="Calibri"/>
              </a:rPr>
              <a:t> </a:t>
            </a:r>
            <a:r>
              <a:rPr sz="2000" b="1" dirty="0">
                <a:latin typeface="Calibri"/>
                <a:cs typeface="Calibri"/>
              </a:rPr>
              <a:t>Persalinan</a:t>
            </a:r>
            <a:r>
              <a:rPr sz="2000" b="1" spc="-45" dirty="0">
                <a:latin typeface="Calibri"/>
                <a:cs typeface="Calibri"/>
              </a:rPr>
              <a:t> </a:t>
            </a:r>
            <a:r>
              <a:rPr sz="2000" b="1" spc="-25" dirty="0">
                <a:latin typeface="Calibri"/>
                <a:cs typeface="Calibri"/>
              </a:rPr>
              <a:t>SC </a:t>
            </a:r>
            <a:r>
              <a:rPr sz="2000" b="1" spc="-10" dirty="0">
                <a:latin typeface="Calibri"/>
                <a:cs typeface="Calibri"/>
              </a:rPr>
              <a:t>Anemia</a:t>
            </a:r>
            <a:endParaRPr sz="2000">
              <a:latin typeface="Calibri"/>
              <a:cs typeface="Calibri"/>
            </a:endParaRPr>
          </a:p>
          <a:p>
            <a:pPr marL="12700">
              <a:lnSpc>
                <a:spcPct val="100000"/>
              </a:lnSpc>
              <a:spcBef>
                <a:spcPts val="5"/>
              </a:spcBef>
            </a:pPr>
            <a:r>
              <a:rPr sz="2000" b="1" dirty="0">
                <a:latin typeface="Calibri"/>
                <a:cs typeface="Calibri"/>
              </a:rPr>
              <a:t>: </a:t>
            </a:r>
            <a:r>
              <a:rPr sz="2000" b="1" spc="-10" dirty="0">
                <a:latin typeface="Calibri"/>
                <a:cs typeface="Calibri"/>
              </a:rPr>
              <a:t>Obgyn</a:t>
            </a:r>
            <a:endParaRPr sz="2000">
              <a:latin typeface="Calibri"/>
              <a:cs typeface="Calibri"/>
            </a:endParaRPr>
          </a:p>
          <a:p>
            <a:pPr marL="127000" marR="5080" indent="-114300">
              <a:lnSpc>
                <a:spcPct val="100000"/>
              </a:lnSpc>
            </a:pPr>
            <a:r>
              <a:rPr sz="2000" b="1" dirty="0">
                <a:latin typeface="Calibri"/>
                <a:cs typeface="Calibri"/>
              </a:rPr>
              <a:t>:</a:t>
            </a:r>
            <a:r>
              <a:rPr sz="2000" b="1" spc="-40" dirty="0">
                <a:latin typeface="Calibri"/>
                <a:cs typeface="Calibri"/>
              </a:rPr>
              <a:t> </a:t>
            </a:r>
            <a:r>
              <a:rPr sz="2000" b="1" dirty="0">
                <a:latin typeface="Calibri"/>
                <a:cs typeface="Calibri"/>
              </a:rPr>
              <a:t>Letak</a:t>
            </a:r>
            <a:r>
              <a:rPr sz="2000" b="1" spc="-25" dirty="0">
                <a:latin typeface="Calibri"/>
                <a:cs typeface="Calibri"/>
              </a:rPr>
              <a:t> </a:t>
            </a:r>
            <a:r>
              <a:rPr sz="2000" b="1" dirty="0">
                <a:latin typeface="Calibri"/>
                <a:cs typeface="Calibri"/>
              </a:rPr>
              <a:t>lintang</a:t>
            </a:r>
            <a:r>
              <a:rPr sz="2000" b="1" spc="-55" dirty="0">
                <a:latin typeface="Calibri"/>
                <a:cs typeface="Calibri"/>
              </a:rPr>
              <a:t> </a:t>
            </a:r>
            <a:r>
              <a:rPr sz="2000" b="1" dirty="0">
                <a:latin typeface="Calibri"/>
                <a:cs typeface="Calibri"/>
              </a:rPr>
              <a:t>(O32.2)</a:t>
            </a:r>
            <a:r>
              <a:rPr sz="2000" b="1" spc="-55" dirty="0">
                <a:latin typeface="Calibri"/>
                <a:cs typeface="Calibri"/>
              </a:rPr>
              <a:t> </a:t>
            </a:r>
            <a:r>
              <a:rPr sz="2000" b="1" dirty="0">
                <a:latin typeface="Calibri"/>
                <a:cs typeface="Calibri"/>
              </a:rPr>
              <a:t>sebagai</a:t>
            </a:r>
            <a:r>
              <a:rPr sz="2000" b="1" spc="-25" dirty="0">
                <a:latin typeface="Calibri"/>
                <a:cs typeface="Calibri"/>
              </a:rPr>
              <a:t> </a:t>
            </a:r>
            <a:r>
              <a:rPr sz="2000" b="1" dirty="0">
                <a:latin typeface="Calibri"/>
                <a:cs typeface="Calibri"/>
              </a:rPr>
              <a:t>diagnosis</a:t>
            </a:r>
            <a:r>
              <a:rPr sz="2000" b="1" spc="-50" dirty="0">
                <a:latin typeface="Calibri"/>
                <a:cs typeface="Calibri"/>
              </a:rPr>
              <a:t> </a:t>
            </a:r>
            <a:r>
              <a:rPr sz="2000" b="1" dirty="0">
                <a:latin typeface="Calibri"/>
                <a:cs typeface="Calibri"/>
              </a:rPr>
              <a:t>utama,</a:t>
            </a:r>
            <a:r>
              <a:rPr sz="2000" b="1" spc="-40" dirty="0">
                <a:latin typeface="Calibri"/>
                <a:cs typeface="Calibri"/>
              </a:rPr>
              <a:t> </a:t>
            </a:r>
            <a:r>
              <a:rPr sz="2000" b="1" dirty="0">
                <a:latin typeface="Calibri"/>
                <a:cs typeface="Calibri"/>
              </a:rPr>
              <a:t>Persalinan</a:t>
            </a:r>
            <a:r>
              <a:rPr sz="2000" b="1" spc="-45" dirty="0">
                <a:latin typeface="Calibri"/>
                <a:cs typeface="Calibri"/>
              </a:rPr>
              <a:t> </a:t>
            </a:r>
            <a:r>
              <a:rPr sz="2000" b="1" dirty="0">
                <a:latin typeface="Calibri"/>
                <a:cs typeface="Calibri"/>
              </a:rPr>
              <a:t>SC</a:t>
            </a:r>
            <a:r>
              <a:rPr sz="2000" b="1" spc="-15" dirty="0">
                <a:latin typeface="Calibri"/>
                <a:cs typeface="Calibri"/>
              </a:rPr>
              <a:t> </a:t>
            </a:r>
            <a:r>
              <a:rPr sz="2000" b="1" spc="-10" dirty="0">
                <a:latin typeface="Calibri"/>
                <a:cs typeface="Calibri"/>
              </a:rPr>
              <a:t>(O82.9), </a:t>
            </a:r>
            <a:r>
              <a:rPr sz="2000" b="1" dirty="0">
                <a:latin typeface="Calibri"/>
                <a:cs typeface="Calibri"/>
              </a:rPr>
              <a:t>Anemia</a:t>
            </a:r>
            <a:r>
              <a:rPr sz="2000" b="1" spc="-35" dirty="0">
                <a:latin typeface="Calibri"/>
                <a:cs typeface="Calibri"/>
              </a:rPr>
              <a:t> </a:t>
            </a:r>
            <a:r>
              <a:rPr sz="2000" b="1" dirty="0">
                <a:latin typeface="Calibri"/>
                <a:cs typeface="Calibri"/>
              </a:rPr>
              <a:t>(O99.0),</a:t>
            </a:r>
            <a:r>
              <a:rPr sz="2000" b="1" spc="-35" dirty="0">
                <a:latin typeface="Calibri"/>
                <a:cs typeface="Calibri"/>
              </a:rPr>
              <a:t> </a:t>
            </a:r>
            <a:r>
              <a:rPr sz="2000" b="1" dirty="0">
                <a:latin typeface="Calibri"/>
                <a:cs typeface="Calibri"/>
              </a:rPr>
              <a:t>dan</a:t>
            </a:r>
            <a:r>
              <a:rPr sz="2000" b="1" spc="-20" dirty="0">
                <a:latin typeface="Calibri"/>
                <a:cs typeface="Calibri"/>
              </a:rPr>
              <a:t> </a:t>
            </a:r>
            <a:r>
              <a:rPr sz="2000" b="1" dirty="0">
                <a:latin typeface="Calibri"/>
                <a:cs typeface="Calibri"/>
              </a:rPr>
              <a:t>Anemia</a:t>
            </a:r>
            <a:r>
              <a:rPr sz="2000" b="1" spc="-20" dirty="0">
                <a:latin typeface="Calibri"/>
                <a:cs typeface="Calibri"/>
              </a:rPr>
              <a:t> </a:t>
            </a:r>
            <a:r>
              <a:rPr sz="2000" b="1" dirty="0">
                <a:latin typeface="Calibri"/>
                <a:cs typeface="Calibri"/>
              </a:rPr>
              <a:t>(D64.9)</a:t>
            </a:r>
            <a:r>
              <a:rPr sz="2000" b="1" spc="-30" dirty="0">
                <a:latin typeface="Calibri"/>
                <a:cs typeface="Calibri"/>
              </a:rPr>
              <a:t> </a:t>
            </a:r>
            <a:r>
              <a:rPr sz="2000" b="1" dirty="0">
                <a:latin typeface="Calibri"/>
                <a:cs typeface="Calibri"/>
              </a:rPr>
              <a:t>sebagai</a:t>
            </a:r>
            <a:r>
              <a:rPr sz="2000" b="1" spc="-20" dirty="0">
                <a:latin typeface="Calibri"/>
                <a:cs typeface="Calibri"/>
              </a:rPr>
              <a:t> </a:t>
            </a:r>
            <a:r>
              <a:rPr sz="2000" b="1" dirty="0">
                <a:latin typeface="Calibri"/>
                <a:cs typeface="Calibri"/>
              </a:rPr>
              <a:t>diagnosis</a:t>
            </a:r>
            <a:r>
              <a:rPr sz="2000" b="1" spc="-15" dirty="0">
                <a:latin typeface="Calibri"/>
                <a:cs typeface="Calibri"/>
              </a:rPr>
              <a:t> </a:t>
            </a:r>
            <a:r>
              <a:rPr sz="2000" b="1" spc="-10" dirty="0">
                <a:latin typeface="Calibri"/>
                <a:cs typeface="Calibri"/>
              </a:rPr>
              <a:t>sekunder.</a:t>
            </a:r>
            <a:endParaRPr sz="20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5286" y="496316"/>
            <a:ext cx="5099050" cy="635000"/>
          </a:xfrm>
          <a:prstGeom prst="rect">
            <a:avLst/>
          </a:prstGeom>
        </p:spPr>
        <p:txBody>
          <a:bodyPr vert="horz" wrap="square" lIns="0" tIns="12065" rIns="0" bIns="0" rtlCol="0">
            <a:spAutoFit/>
          </a:bodyPr>
          <a:lstStyle/>
          <a:p>
            <a:pPr marL="12700">
              <a:lnSpc>
                <a:spcPct val="100000"/>
              </a:lnSpc>
              <a:spcBef>
                <a:spcPts val="95"/>
              </a:spcBef>
            </a:pPr>
            <a:r>
              <a:rPr sz="4000" spc="-55" dirty="0"/>
              <a:t>ATURAN</a:t>
            </a:r>
            <a:r>
              <a:rPr sz="4000" spc="-130" dirty="0"/>
              <a:t> </a:t>
            </a:r>
            <a:r>
              <a:rPr sz="4000" spc="-25" dirty="0"/>
              <a:t>KODING</a:t>
            </a:r>
            <a:r>
              <a:rPr sz="4000" spc="-114" dirty="0"/>
              <a:t> </a:t>
            </a:r>
            <a:r>
              <a:rPr sz="4000" dirty="0"/>
              <a:t>ICD</a:t>
            </a:r>
            <a:r>
              <a:rPr sz="4000" spc="-13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68146" y="1351025"/>
            <a:ext cx="9130665" cy="4543425"/>
          </a:xfrm>
          <a:custGeom>
            <a:avLst/>
            <a:gdLst/>
            <a:ahLst/>
            <a:cxnLst/>
            <a:rect l="l" t="t" r="r" b="b"/>
            <a:pathLst>
              <a:path w="9130665" h="4543425">
                <a:moveTo>
                  <a:pt x="0" y="4543044"/>
                </a:moveTo>
                <a:lnTo>
                  <a:pt x="9130284" y="4543044"/>
                </a:lnTo>
                <a:lnTo>
                  <a:pt x="9130284" y="0"/>
                </a:lnTo>
                <a:lnTo>
                  <a:pt x="0" y="0"/>
                </a:lnTo>
                <a:lnTo>
                  <a:pt x="0" y="4543044"/>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63078" y="1572754"/>
            <a:ext cx="8940800" cy="4321696"/>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b.</a:t>
            </a:r>
            <a:r>
              <a:rPr sz="2800" spc="-50" dirty="0">
                <a:latin typeface="Calibri"/>
                <a:cs typeface="Calibri"/>
              </a:rPr>
              <a:t> </a:t>
            </a:r>
            <a:r>
              <a:rPr sz="2800" spc="-10" dirty="0">
                <a:latin typeface="Calibri"/>
                <a:cs typeface="Calibri"/>
              </a:rPr>
              <a:t>Pengkodean</a:t>
            </a:r>
            <a:r>
              <a:rPr sz="2800" spc="-30" dirty="0">
                <a:latin typeface="Calibri"/>
                <a:cs typeface="Calibri"/>
              </a:rPr>
              <a:t> </a:t>
            </a:r>
            <a:r>
              <a:rPr sz="2800" dirty="0">
                <a:latin typeface="Calibri"/>
                <a:cs typeface="Calibri"/>
              </a:rPr>
              <a:t>sistem</a:t>
            </a:r>
            <a:r>
              <a:rPr sz="2800" spc="-35" dirty="0">
                <a:latin typeface="Calibri"/>
                <a:cs typeface="Calibri"/>
              </a:rPr>
              <a:t> </a:t>
            </a:r>
            <a:r>
              <a:rPr sz="2800" b="1" i="1" dirty="0">
                <a:latin typeface="Calibri"/>
                <a:cs typeface="Calibri"/>
              </a:rPr>
              <a:t>dagger</a:t>
            </a:r>
            <a:r>
              <a:rPr sz="2800" b="1" i="1" spc="-65" dirty="0">
                <a:latin typeface="Calibri"/>
                <a:cs typeface="Calibri"/>
              </a:rPr>
              <a:t> </a:t>
            </a:r>
            <a:r>
              <a:rPr sz="2800" b="1" i="1" dirty="0">
                <a:latin typeface="Calibri"/>
                <a:cs typeface="Calibri"/>
              </a:rPr>
              <a:t>(†)</a:t>
            </a:r>
            <a:r>
              <a:rPr sz="2800" b="1" i="1" spc="-20" dirty="0">
                <a:latin typeface="Calibri"/>
                <a:cs typeface="Calibri"/>
              </a:rPr>
              <a:t> </a:t>
            </a:r>
            <a:r>
              <a:rPr sz="2800" b="1" i="1" dirty="0">
                <a:latin typeface="Calibri"/>
                <a:cs typeface="Calibri"/>
              </a:rPr>
              <a:t>dan</a:t>
            </a:r>
            <a:r>
              <a:rPr sz="2800" b="1" i="1" spc="-55" dirty="0">
                <a:latin typeface="Calibri"/>
                <a:cs typeface="Calibri"/>
              </a:rPr>
              <a:t> </a:t>
            </a:r>
            <a:r>
              <a:rPr sz="2800" b="1" i="1" dirty="0">
                <a:latin typeface="Calibri"/>
                <a:cs typeface="Calibri"/>
              </a:rPr>
              <a:t>asterisk</a:t>
            </a:r>
            <a:r>
              <a:rPr sz="2800" b="1" i="1" spc="-25" dirty="0">
                <a:latin typeface="Calibri"/>
                <a:cs typeface="Calibri"/>
              </a:rPr>
              <a:t> (*)</a:t>
            </a:r>
            <a:endParaRPr sz="2800" dirty="0">
              <a:latin typeface="Calibri"/>
              <a:cs typeface="Calibri"/>
            </a:endParaRPr>
          </a:p>
          <a:p>
            <a:pPr marL="636905" marR="1067435" indent="-342900">
              <a:lnSpc>
                <a:spcPct val="100000"/>
              </a:lnSpc>
              <a:buFont typeface="Wingdings"/>
              <a:buChar char=""/>
              <a:tabLst>
                <a:tab pos="636905" algn="l"/>
              </a:tabLst>
            </a:pPr>
            <a:r>
              <a:rPr sz="2800" dirty="0">
                <a:latin typeface="Calibri"/>
                <a:cs typeface="Calibri"/>
              </a:rPr>
              <a:t>Jika</a:t>
            </a:r>
            <a:r>
              <a:rPr sz="2800" spc="-70" dirty="0">
                <a:latin typeface="Calibri"/>
                <a:cs typeface="Calibri"/>
              </a:rPr>
              <a:t> </a:t>
            </a:r>
            <a:r>
              <a:rPr sz="2800" b="1" dirty="0">
                <a:latin typeface="Calibri"/>
                <a:cs typeface="Calibri"/>
              </a:rPr>
              <a:t>diagnosis</a:t>
            </a:r>
            <a:r>
              <a:rPr sz="2800" b="1" spc="-35" dirty="0">
                <a:latin typeface="Calibri"/>
                <a:cs typeface="Calibri"/>
              </a:rPr>
              <a:t> </a:t>
            </a:r>
            <a:r>
              <a:rPr sz="2800" b="1" dirty="0">
                <a:latin typeface="Calibri"/>
                <a:cs typeface="Calibri"/>
              </a:rPr>
              <a:t>utama</a:t>
            </a:r>
            <a:r>
              <a:rPr sz="2800" b="1" spc="-35" dirty="0">
                <a:latin typeface="Calibri"/>
                <a:cs typeface="Calibri"/>
              </a:rPr>
              <a:t> </a:t>
            </a:r>
            <a:r>
              <a:rPr sz="2800" dirty="0">
                <a:latin typeface="Calibri"/>
                <a:cs typeface="Calibri"/>
              </a:rPr>
              <a:t>yang</a:t>
            </a:r>
            <a:r>
              <a:rPr sz="2800" spc="-50" dirty="0">
                <a:latin typeface="Calibri"/>
                <a:cs typeface="Calibri"/>
              </a:rPr>
              <a:t> </a:t>
            </a:r>
            <a:r>
              <a:rPr sz="2800" dirty="0">
                <a:latin typeface="Calibri"/>
                <a:cs typeface="Calibri"/>
              </a:rPr>
              <a:t>ditegakkan</a:t>
            </a:r>
            <a:r>
              <a:rPr sz="2800" spc="-50" dirty="0">
                <a:latin typeface="Calibri"/>
                <a:cs typeface="Calibri"/>
              </a:rPr>
              <a:t> </a:t>
            </a:r>
            <a:r>
              <a:rPr sz="2800" dirty="0">
                <a:latin typeface="Calibri"/>
                <a:cs typeface="Calibri"/>
              </a:rPr>
              <a:t>dokter</a:t>
            </a:r>
            <a:r>
              <a:rPr sz="2800" spc="-45" dirty="0">
                <a:latin typeface="Calibri"/>
                <a:cs typeface="Calibri"/>
              </a:rPr>
              <a:t> </a:t>
            </a:r>
            <a:r>
              <a:rPr sz="2800" dirty="0">
                <a:latin typeface="Calibri"/>
                <a:cs typeface="Calibri"/>
              </a:rPr>
              <a:t>dalam</a:t>
            </a:r>
            <a:r>
              <a:rPr sz="2800" spc="-45" dirty="0">
                <a:latin typeface="Calibri"/>
                <a:cs typeface="Calibri"/>
              </a:rPr>
              <a:t> </a:t>
            </a:r>
            <a:r>
              <a:rPr sz="2800" dirty="0">
                <a:latin typeface="Calibri"/>
                <a:cs typeface="Calibri"/>
              </a:rPr>
              <a:t>ICD</a:t>
            </a:r>
            <a:r>
              <a:rPr sz="2800" spc="-50" dirty="0">
                <a:latin typeface="Calibri"/>
                <a:cs typeface="Calibri"/>
              </a:rPr>
              <a:t> </a:t>
            </a:r>
            <a:r>
              <a:rPr sz="2800" spc="-25" dirty="0">
                <a:latin typeface="Calibri"/>
                <a:cs typeface="Calibri"/>
              </a:rPr>
              <a:t>10 </a:t>
            </a:r>
            <a:r>
              <a:rPr sz="2800" dirty="0">
                <a:latin typeface="Calibri"/>
                <a:cs typeface="Calibri"/>
              </a:rPr>
              <a:t>menggunakan</a:t>
            </a:r>
            <a:r>
              <a:rPr sz="2800" spc="-70" dirty="0">
                <a:latin typeface="Calibri"/>
                <a:cs typeface="Calibri"/>
              </a:rPr>
              <a:t> </a:t>
            </a:r>
            <a:r>
              <a:rPr sz="2800" dirty="0">
                <a:latin typeface="Calibri"/>
                <a:cs typeface="Calibri"/>
              </a:rPr>
              <a:t>kode</a:t>
            </a:r>
            <a:r>
              <a:rPr sz="2800" spc="-40" dirty="0">
                <a:latin typeface="Calibri"/>
                <a:cs typeface="Calibri"/>
              </a:rPr>
              <a:t> </a:t>
            </a:r>
            <a:r>
              <a:rPr sz="2800" dirty="0">
                <a:latin typeface="Calibri"/>
                <a:cs typeface="Calibri"/>
              </a:rPr>
              <a:t>dagger</a:t>
            </a:r>
            <a:r>
              <a:rPr sz="2800" spc="-25" dirty="0">
                <a:latin typeface="Calibri"/>
                <a:cs typeface="Calibri"/>
              </a:rPr>
              <a:t> </a:t>
            </a:r>
            <a:r>
              <a:rPr sz="2800" dirty="0">
                <a:latin typeface="Calibri"/>
                <a:cs typeface="Calibri"/>
              </a:rPr>
              <a:t>dan</a:t>
            </a:r>
            <a:r>
              <a:rPr sz="2800" spc="-35" dirty="0">
                <a:latin typeface="Calibri"/>
                <a:cs typeface="Calibri"/>
              </a:rPr>
              <a:t> </a:t>
            </a:r>
            <a:r>
              <a:rPr sz="2800" spc="-10" dirty="0">
                <a:latin typeface="Calibri"/>
                <a:cs typeface="Calibri"/>
              </a:rPr>
              <a:t>asterisk</a:t>
            </a:r>
            <a:endParaRPr sz="2800" dirty="0">
              <a:latin typeface="Calibri"/>
              <a:cs typeface="Calibri"/>
            </a:endParaRPr>
          </a:p>
          <a:p>
            <a:pPr marL="1093470" lvl="1" indent="-342265">
              <a:lnSpc>
                <a:spcPct val="100000"/>
              </a:lnSpc>
              <a:buFont typeface="Wingdings"/>
              <a:buChar char=""/>
              <a:tabLst>
                <a:tab pos="1093470" algn="l"/>
              </a:tabLst>
            </a:pPr>
            <a:r>
              <a:rPr sz="2800" dirty="0">
                <a:latin typeface="Calibri"/>
                <a:cs typeface="Calibri"/>
              </a:rPr>
              <a:t>maka</a:t>
            </a:r>
            <a:r>
              <a:rPr sz="2800" spc="-95" dirty="0">
                <a:latin typeface="Calibri"/>
                <a:cs typeface="Calibri"/>
              </a:rPr>
              <a:t> </a:t>
            </a:r>
            <a:r>
              <a:rPr sz="2800" dirty="0">
                <a:latin typeface="Calibri"/>
                <a:cs typeface="Calibri"/>
              </a:rPr>
              <a:t>yang</a:t>
            </a:r>
            <a:r>
              <a:rPr sz="2800" spc="-75" dirty="0">
                <a:latin typeface="Calibri"/>
                <a:cs typeface="Calibri"/>
              </a:rPr>
              <a:t> </a:t>
            </a:r>
            <a:r>
              <a:rPr sz="2800" dirty="0">
                <a:latin typeface="Calibri"/>
                <a:cs typeface="Calibri"/>
              </a:rPr>
              <a:t>dikode</a:t>
            </a:r>
            <a:r>
              <a:rPr sz="2800" spc="-55" dirty="0">
                <a:latin typeface="Calibri"/>
                <a:cs typeface="Calibri"/>
              </a:rPr>
              <a:t> </a:t>
            </a:r>
            <a:r>
              <a:rPr sz="2800" dirty="0">
                <a:latin typeface="Calibri"/>
                <a:cs typeface="Calibri"/>
              </a:rPr>
              <a:t>sebagai</a:t>
            </a:r>
            <a:r>
              <a:rPr sz="2800" spc="-65" dirty="0">
                <a:latin typeface="Calibri"/>
                <a:cs typeface="Calibri"/>
              </a:rPr>
              <a:t> </a:t>
            </a:r>
            <a:r>
              <a:rPr sz="2800" dirty="0">
                <a:latin typeface="Calibri"/>
                <a:cs typeface="Calibri"/>
              </a:rPr>
              <a:t>diagnosis</a:t>
            </a:r>
            <a:r>
              <a:rPr sz="2800" spc="-60" dirty="0">
                <a:latin typeface="Calibri"/>
                <a:cs typeface="Calibri"/>
              </a:rPr>
              <a:t> </a:t>
            </a:r>
            <a:r>
              <a:rPr sz="2800" dirty="0">
                <a:latin typeface="Calibri"/>
                <a:cs typeface="Calibri"/>
              </a:rPr>
              <a:t>utama</a:t>
            </a:r>
            <a:r>
              <a:rPr sz="2800" spc="-80" dirty="0">
                <a:latin typeface="Calibri"/>
                <a:cs typeface="Calibri"/>
              </a:rPr>
              <a:t> </a:t>
            </a:r>
            <a:r>
              <a:rPr sz="2800" dirty="0">
                <a:latin typeface="Calibri"/>
                <a:cs typeface="Calibri"/>
              </a:rPr>
              <a:t>adalah</a:t>
            </a:r>
            <a:r>
              <a:rPr sz="2800" spc="-50" dirty="0">
                <a:latin typeface="Calibri"/>
                <a:cs typeface="Calibri"/>
              </a:rPr>
              <a:t> </a:t>
            </a:r>
            <a:r>
              <a:rPr sz="2800" dirty="0">
                <a:latin typeface="Calibri"/>
                <a:cs typeface="Calibri"/>
              </a:rPr>
              <a:t>kode</a:t>
            </a:r>
            <a:r>
              <a:rPr sz="2800" spc="-55" dirty="0">
                <a:latin typeface="Calibri"/>
                <a:cs typeface="Calibri"/>
              </a:rPr>
              <a:t> </a:t>
            </a:r>
            <a:r>
              <a:rPr sz="2800" spc="-10" dirty="0">
                <a:latin typeface="Calibri"/>
                <a:cs typeface="Calibri"/>
              </a:rPr>
              <a:t>dagger,</a:t>
            </a:r>
            <a:endParaRPr sz="2800" dirty="0">
              <a:latin typeface="Calibri"/>
              <a:cs typeface="Calibri"/>
            </a:endParaRPr>
          </a:p>
          <a:p>
            <a:pPr marL="1094105" lvl="1" indent="-342900">
              <a:lnSpc>
                <a:spcPct val="100000"/>
              </a:lnSpc>
              <a:buFont typeface="Wingdings"/>
              <a:buChar char=""/>
              <a:tabLst>
                <a:tab pos="1094105" algn="l"/>
              </a:tabLst>
            </a:pPr>
            <a:r>
              <a:rPr sz="2800" dirty="0">
                <a:latin typeface="Calibri"/>
                <a:cs typeface="Calibri"/>
              </a:rPr>
              <a:t>sedangkan</a:t>
            </a:r>
            <a:r>
              <a:rPr sz="2800" spc="-85" dirty="0">
                <a:latin typeface="Calibri"/>
                <a:cs typeface="Calibri"/>
              </a:rPr>
              <a:t> </a:t>
            </a:r>
            <a:r>
              <a:rPr sz="2800" dirty="0">
                <a:latin typeface="Calibri"/>
                <a:cs typeface="Calibri"/>
              </a:rPr>
              <a:t>kode</a:t>
            </a:r>
            <a:r>
              <a:rPr sz="2800" spc="-65" dirty="0">
                <a:latin typeface="Calibri"/>
                <a:cs typeface="Calibri"/>
              </a:rPr>
              <a:t> </a:t>
            </a:r>
            <a:r>
              <a:rPr sz="2800" dirty="0">
                <a:latin typeface="Calibri"/>
                <a:cs typeface="Calibri"/>
              </a:rPr>
              <a:t>asterisk</a:t>
            </a:r>
            <a:r>
              <a:rPr sz="2800" spc="-65" dirty="0">
                <a:latin typeface="Calibri"/>
                <a:cs typeface="Calibri"/>
              </a:rPr>
              <a:t> </a:t>
            </a:r>
            <a:r>
              <a:rPr sz="2800" dirty="0">
                <a:latin typeface="Calibri"/>
                <a:cs typeface="Calibri"/>
              </a:rPr>
              <a:t>sebagai</a:t>
            </a:r>
            <a:r>
              <a:rPr sz="2800" spc="-75" dirty="0">
                <a:latin typeface="Calibri"/>
                <a:cs typeface="Calibri"/>
              </a:rPr>
              <a:t> </a:t>
            </a:r>
            <a:r>
              <a:rPr sz="2800" dirty="0">
                <a:latin typeface="Calibri"/>
                <a:cs typeface="Calibri"/>
              </a:rPr>
              <a:t>diagnosis</a:t>
            </a:r>
            <a:r>
              <a:rPr sz="2800" spc="-55" dirty="0">
                <a:latin typeface="Calibri"/>
                <a:cs typeface="Calibri"/>
              </a:rPr>
              <a:t> </a:t>
            </a:r>
            <a:r>
              <a:rPr sz="2800" spc="-10" dirty="0">
                <a:latin typeface="Calibri"/>
                <a:cs typeface="Calibri"/>
              </a:rPr>
              <a:t>sekunder.</a:t>
            </a:r>
            <a:endParaRPr sz="2800" dirty="0">
              <a:latin typeface="Calibri"/>
              <a:cs typeface="Calibri"/>
            </a:endParaRPr>
          </a:p>
          <a:p>
            <a:pPr marL="636905" marR="139065" indent="-342900">
              <a:lnSpc>
                <a:spcPct val="100000"/>
              </a:lnSpc>
              <a:buFont typeface="Wingdings"/>
              <a:buChar char=""/>
              <a:tabLst>
                <a:tab pos="636905" algn="l"/>
              </a:tabLst>
            </a:pPr>
            <a:r>
              <a:rPr sz="2800" dirty="0">
                <a:latin typeface="Calibri"/>
                <a:cs typeface="Calibri"/>
              </a:rPr>
              <a:t>Namun</a:t>
            </a:r>
            <a:r>
              <a:rPr sz="2800" spc="-35" dirty="0">
                <a:latin typeface="Calibri"/>
                <a:cs typeface="Calibri"/>
              </a:rPr>
              <a:t> </a:t>
            </a:r>
            <a:r>
              <a:rPr sz="2800" dirty="0">
                <a:latin typeface="Calibri"/>
                <a:cs typeface="Calibri"/>
              </a:rPr>
              <a:t>jika</a:t>
            </a:r>
            <a:r>
              <a:rPr sz="2800" spc="-65" dirty="0">
                <a:latin typeface="Calibri"/>
                <a:cs typeface="Calibri"/>
              </a:rPr>
              <a:t> </a:t>
            </a:r>
            <a:r>
              <a:rPr sz="2800" b="1" dirty="0">
                <a:latin typeface="Calibri"/>
                <a:cs typeface="Calibri"/>
              </a:rPr>
              <a:t>diagnosis</a:t>
            </a:r>
            <a:r>
              <a:rPr sz="2800" b="1" spc="-35" dirty="0">
                <a:latin typeface="Calibri"/>
                <a:cs typeface="Calibri"/>
              </a:rPr>
              <a:t> </a:t>
            </a:r>
            <a:r>
              <a:rPr sz="2800" b="1" dirty="0">
                <a:latin typeface="Calibri"/>
                <a:cs typeface="Calibri"/>
              </a:rPr>
              <a:t>sekunder</a:t>
            </a:r>
            <a:r>
              <a:rPr sz="2800" b="1" spc="-50" dirty="0">
                <a:latin typeface="Calibri"/>
                <a:cs typeface="Calibri"/>
              </a:rPr>
              <a:t> </a:t>
            </a:r>
            <a:r>
              <a:rPr sz="2800" dirty="0">
                <a:latin typeface="Calibri"/>
                <a:cs typeface="Calibri"/>
              </a:rPr>
              <a:t>yang</a:t>
            </a:r>
            <a:r>
              <a:rPr sz="2800" spc="-55" dirty="0">
                <a:latin typeface="Calibri"/>
                <a:cs typeface="Calibri"/>
              </a:rPr>
              <a:t> </a:t>
            </a:r>
            <a:r>
              <a:rPr sz="2800" dirty="0">
                <a:latin typeface="Calibri"/>
                <a:cs typeface="Calibri"/>
              </a:rPr>
              <a:t>ditegakkan</a:t>
            </a:r>
            <a:r>
              <a:rPr sz="2800" spc="-60" dirty="0">
                <a:latin typeface="Calibri"/>
                <a:cs typeface="Calibri"/>
              </a:rPr>
              <a:t> </a:t>
            </a:r>
            <a:r>
              <a:rPr sz="2800" dirty="0">
                <a:latin typeface="Calibri"/>
                <a:cs typeface="Calibri"/>
              </a:rPr>
              <a:t>dokter</a:t>
            </a:r>
            <a:r>
              <a:rPr sz="2800" spc="-35" dirty="0">
                <a:latin typeface="Calibri"/>
                <a:cs typeface="Calibri"/>
              </a:rPr>
              <a:t> </a:t>
            </a:r>
            <a:r>
              <a:rPr sz="2800" dirty="0">
                <a:latin typeface="Calibri"/>
                <a:cs typeface="Calibri"/>
              </a:rPr>
              <a:t>dalam</a:t>
            </a:r>
            <a:r>
              <a:rPr sz="2800" spc="-60" dirty="0">
                <a:latin typeface="Calibri"/>
                <a:cs typeface="Calibri"/>
              </a:rPr>
              <a:t> </a:t>
            </a:r>
            <a:r>
              <a:rPr sz="2800" spc="-25" dirty="0">
                <a:latin typeface="Calibri"/>
                <a:cs typeface="Calibri"/>
              </a:rPr>
              <a:t>ICD </a:t>
            </a:r>
            <a:r>
              <a:rPr sz="2800" dirty="0">
                <a:latin typeface="Calibri"/>
                <a:cs typeface="Calibri"/>
              </a:rPr>
              <a:t>10</a:t>
            </a:r>
            <a:r>
              <a:rPr sz="2800" spc="-55" dirty="0">
                <a:latin typeface="Calibri"/>
                <a:cs typeface="Calibri"/>
              </a:rPr>
              <a:t> </a:t>
            </a:r>
            <a:r>
              <a:rPr sz="2800" dirty="0">
                <a:latin typeface="Calibri"/>
                <a:cs typeface="Calibri"/>
              </a:rPr>
              <a:t>menggunakan</a:t>
            </a:r>
            <a:r>
              <a:rPr sz="2800" spc="-65" dirty="0">
                <a:latin typeface="Calibri"/>
                <a:cs typeface="Calibri"/>
              </a:rPr>
              <a:t> </a:t>
            </a:r>
            <a:r>
              <a:rPr sz="2800" dirty="0">
                <a:latin typeface="Calibri"/>
                <a:cs typeface="Calibri"/>
              </a:rPr>
              <a:t>kode</a:t>
            </a:r>
            <a:r>
              <a:rPr sz="2800" spc="-45" dirty="0">
                <a:latin typeface="Calibri"/>
                <a:cs typeface="Calibri"/>
              </a:rPr>
              <a:t> </a:t>
            </a:r>
            <a:r>
              <a:rPr sz="2800" dirty="0">
                <a:latin typeface="Calibri"/>
                <a:cs typeface="Calibri"/>
              </a:rPr>
              <a:t>dagger</a:t>
            </a:r>
            <a:r>
              <a:rPr sz="2800" spc="-30" dirty="0">
                <a:latin typeface="Calibri"/>
                <a:cs typeface="Calibri"/>
              </a:rPr>
              <a:t> </a:t>
            </a:r>
            <a:r>
              <a:rPr sz="2800" dirty="0">
                <a:latin typeface="Calibri"/>
                <a:cs typeface="Calibri"/>
              </a:rPr>
              <a:t>dan</a:t>
            </a:r>
            <a:r>
              <a:rPr sz="2800" spc="-45" dirty="0">
                <a:latin typeface="Calibri"/>
                <a:cs typeface="Calibri"/>
              </a:rPr>
              <a:t> </a:t>
            </a:r>
            <a:r>
              <a:rPr sz="2800" dirty="0">
                <a:latin typeface="Calibri"/>
                <a:cs typeface="Calibri"/>
              </a:rPr>
              <a:t>asterisk,</a:t>
            </a:r>
            <a:r>
              <a:rPr sz="2800" spc="-60" dirty="0">
                <a:latin typeface="Calibri"/>
                <a:cs typeface="Calibri"/>
              </a:rPr>
              <a:t> </a:t>
            </a:r>
            <a:r>
              <a:rPr sz="2800" dirty="0">
                <a:latin typeface="Calibri"/>
                <a:cs typeface="Calibri"/>
              </a:rPr>
              <a:t>maka</a:t>
            </a:r>
            <a:r>
              <a:rPr sz="2800" spc="-65" dirty="0">
                <a:latin typeface="Calibri"/>
                <a:cs typeface="Calibri"/>
              </a:rPr>
              <a:t> </a:t>
            </a:r>
            <a:r>
              <a:rPr sz="2800" dirty="0">
                <a:latin typeface="Calibri"/>
                <a:cs typeface="Calibri"/>
              </a:rPr>
              <a:t>kode</a:t>
            </a:r>
            <a:r>
              <a:rPr sz="2800" spc="-45" dirty="0">
                <a:latin typeface="Calibri"/>
                <a:cs typeface="Calibri"/>
              </a:rPr>
              <a:t> </a:t>
            </a:r>
            <a:r>
              <a:rPr sz="2800" spc="-10" dirty="0">
                <a:latin typeface="Calibri"/>
                <a:cs typeface="Calibri"/>
              </a:rPr>
              <a:t>tersebut </a:t>
            </a:r>
            <a:r>
              <a:rPr sz="2800" dirty="0">
                <a:latin typeface="Calibri"/>
                <a:cs typeface="Calibri"/>
              </a:rPr>
              <a:t>menjadi</a:t>
            </a:r>
            <a:r>
              <a:rPr sz="2800" spc="-25" dirty="0">
                <a:latin typeface="Calibri"/>
                <a:cs typeface="Calibri"/>
              </a:rPr>
              <a:t> </a:t>
            </a:r>
            <a:r>
              <a:rPr sz="2800" b="1" dirty="0">
                <a:latin typeface="Calibri"/>
                <a:cs typeface="Calibri"/>
              </a:rPr>
              <a:t>diagnosis</a:t>
            </a:r>
            <a:r>
              <a:rPr sz="2800" b="1" spc="-5" dirty="0">
                <a:latin typeface="Calibri"/>
                <a:cs typeface="Calibri"/>
              </a:rPr>
              <a:t> </a:t>
            </a:r>
            <a:r>
              <a:rPr sz="2800" b="1" spc="-10" dirty="0">
                <a:latin typeface="Calibri"/>
                <a:cs typeface="Calibri"/>
              </a:rPr>
              <a:t>sekunder</a:t>
            </a:r>
            <a:r>
              <a:rPr sz="2800" spc="-10" dirty="0">
                <a:latin typeface="Calibri"/>
                <a:cs typeface="Calibri"/>
              </a:rPr>
              <a:t>.</a:t>
            </a:r>
            <a:endParaRPr sz="2800" dirty="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65140" y="207086"/>
            <a:ext cx="3944620" cy="391795"/>
          </a:xfrm>
          <a:prstGeom prst="rect">
            <a:avLst/>
          </a:prstGeom>
        </p:spPr>
        <p:txBody>
          <a:bodyPr vert="horz" wrap="square" lIns="0" tIns="12700" rIns="0" bIns="0" rtlCol="0">
            <a:spAutoFit/>
          </a:bodyPr>
          <a:lstStyle/>
          <a:p>
            <a:pPr marL="12700">
              <a:lnSpc>
                <a:spcPct val="100000"/>
              </a:lnSpc>
              <a:spcBef>
                <a:spcPts val="100"/>
              </a:spcBef>
            </a:pPr>
            <a:r>
              <a:rPr sz="2400" dirty="0"/>
              <a:t>KODE</a:t>
            </a:r>
            <a:r>
              <a:rPr sz="2400" spc="-55" dirty="0"/>
              <a:t> </a:t>
            </a:r>
            <a:r>
              <a:rPr sz="2400" dirty="0"/>
              <a:t>ASTERISC</a:t>
            </a:r>
            <a:r>
              <a:rPr sz="2400" spc="-55" dirty="0"/>
              <a:t> </a:t>
            </a:r>
            <a:r>
              <a:rPr sz="2400" dirty="0"/>
              <a:t>(*)</a:t>
            </a:r>
            <a:r>
              <a:rPr sz="2400" spc="-45" dirty="0"/>
              <a:t> </a:t>
            </a:r>
            <a:r>
              <a:rPr sz="2400" dirty="0"/>
              <a:t>ICD10</a:t>
            </a:r>
            <a:r>
              <a:rPr sz="2400" spc="-50" dirty="0"/>
              <a:t> </a:t>
            </a:r>
            <a:r>
              <a:rPr sz="2400" spc="-25" dirty="0"/>
              <a:t>WHO</a:t>
            </a:r>
            <a:endParaRPr sz="2400"/>
          </a:p>
        </p:txBody>
      </p:sp>
      <p:grpSp>
        <p:nvGrpSpPr>
          <p:cNvPr id="3" name="object 3"/>
          <p:cNvGrpSpPr/>
          <p:nvPr/>
        </p:nvGrpSpPr>
        <p:grpSpPr>
          <a:xfrm>
            <a:off x="11443716" y="0"/>
            <a:ext cx="748665" cy="1455420"/>
            <a:chOff x="11443716" y="0"/>
            <a:chExt cx="748665" cy="1455420"/>
          </a:xfrm>
        </p:grpSpPr>
        <p:sp>
          <p:nvSpPr>
            <p:cNvPr id="4" name="object 4"/>
            <p:cNvSpPr/>
            <p:nvPr/>
          </p:nvSpPr>
          <p:spPr>
            <a:xfrm>
              <a:off x="11443716" y="0"/>
              <a:ext cx="748665" cy="1455420"/>
            </a:xfrm>
            <a:custGeom>
              <a:avLst/>
              <a:gdLst/>
              <a:ahLst/>
              <a:cxnLst/>
              <a:rect l="l" t="t" r="r" b="b"/>
              <a:pathLst>
                <a:path w="748665" h="1455420">
                  <a:moveTo>
                    <a:pt x="748283" y="0"/>
                  </a:moveTo>
                  <a:lnTo>
                    <a:pt x="0" y="0"/>
                  </a:lnTo>
                  <a:lnTo>
                    <a:pt x="0" y="1455420"/>
                  </a:lnTo>
                  <a:lnTo>
                    <a:pt x="748283" y="1455420"/>
                  </a:lnTo>
                  <a:lnTo>
                    <a:pt x="748283" y="0"/>
                  </a:lnTo>
                  <a:close/>
                </a:path>
              </a:pathLst>
            </a:custGeom>
            <a:solidFill>
              <a:srgbClr val="004974"/>
            </a:solidFill>
          </p:spPr>
          <p:txBody>
            <a:bodyPr wrap="square" lIns="0" tIns="0" rIns="0" bIns="0" rtlCol="0"/>
            <a:lstStyle/>
            <a:p>
              <a:endParaRPr/>
            </a:p>
          </p:txBody>
        </p:sp>
        <p:sp>
          <p:nvSpPr>
            <p:cNvPr id="5" name="object 5"/>
            <p:cNvSpPr/>
            <p:nvPr/>
          </p:nvSpPr>
          <p:spPr>
            <a:xfrm>
              <a:off x="12019788" y="0"/>
              <a:ext cx="172720" cy="701040"/>
            </a:xfrm>
            <a:custGeom>
              <a:avLst/>
              <a:gdLst/>
              <a:ahLst/>
              <a:cxnLst/>
              <a:rect l="l" t="t" r="r" b="b"/>
              <a:pathLst>
                <a:path w="172720" h="701040">
                  <a:moveTo>
                    <a:pt x="172211" y="0"/>
                  </a:moveTo>
                  <a:lnTo>
                    <a:pt x="0" y="0"/>
                  </a:lnTo>
                  <a:lnTo>
                    <a:pt x="0" y="701039"/>
                  </a:lnTo>
                  <a:lnTo>
                    <a:pt x="172211" y="701039"/>
                  </a:lnTo>
                  <a:lnTo>
                    <a:pt x="172211" y="0"/>
                  </a:lnTo>
                  <a:close/>
                </a:path>
              </a:pathLst>
            </a:custGeom>
            <a:solidFill>
              <a:srgbClr val="FCD200"/>
            </a:solidFill>
          </p:spPr>
          <p:txBody>
            <a:bodyPr wrap="square" lIns="0" tIns="0" rIns="0" bIns="0" rtlCol="0"/>
            <a:lstStyle/>
            <a:p>
              <a:endParaRPr/>
            </a:p>
          </p:txBody>
        </p:sp>
      </p:grpSp>
      <p:sp>
        <p:nvSpPr>
          <p:cNvPr id="6" name="object 6"/>
          <p:cNvSpPr/>
          <p:nvPr/>
        </p:nvSpPr>
        <p:spPr>
          <a:xfrm>
            <a:off x="11440668" y="6117335"/>
            <a:ext cx="749935" cy="741045"/>
          </a:xfrm>
          <a:custGeom>
            <a:avLst/>
            <a:gdLst/>
            <a:ahLst/>
            <a:cxnLst/>
            <a:rect l="l" t="t" r="r" b="b"/>
            <a:pathLst>
              <a:path w="749934" h="741045">
                <a:moveTo>
                  <a:pt x="749807" y="0"/>
                </a:moveTo>
                <a:lnTo>
                  <a:pt x="0" y="0"/>
                </a:lnTo>
                <a:lnTo>
                  <a:pt x="0" y="740663"/>
                </a:lnTo>
                <a:lnTo>
                  <a:pt x="749807" y="740663"/>
                </a:lnTo>
                <a:lnTo>
                  <a:pt x="749807" y="0"/>
                </a:lnTo>
                <a:close/>
              </a:path>
            </a:pathLst>
          </a:custGeom>
          <a:solidFill>
            <a:srgbClr val="004974"/>
          </a:solidFill>
        </p:spPr>
        <p:txBody>
          <a:bodyPr wrap="square" lIns="0" tIns="0" rIns="0" bIns="0" rtlCol="0"/>
          <a:lstStyle/>
          <a:p>
            <a:endParaRPr/>
          </a:p>
        </p:txBody>
      </p:sp>
      <p:sp>
        <p:nvSpPr>
          <p:cNvPr id="8" name="object 8"/>
          <p:cNvSpPr/>
          <p:nvPr/>
        </p:nvSpPr>
        <p:spPr>
          <a:xfrm>
            <a:off x="5512308" y="655319"/>
            <a:ext cx="3817620" cy="45720"/>
          </a:xfrm>
          <a:custGeom>
            <a:avLst/>
            <a:gdLst/>
            <a:ahLst/>
            <a:cxnLst/>
            <a:rect l="l" t="t" r="r" b="b"/>
            <a:pathLst>
              <a:path w="3817620" h="45720">
                <a:moveTo>
                  <a:pt x="3817620" y="0"/>
                </a:moveTo>
                <a:lnTo>
                  <a:pt x="0" y="0"/>
                </a:lnTo>
                <a:lnTo>
                  <a:pt x="0" y="45720"/>
                </a:lnTo>
                <a:lnTo>
                  <a:pt x="3817620" y="45720"/>
                </a:lnTo>
                <a:lnTo>
                  <a:pt x="3817620" y="0"/>
                </a:lnTo>
                <a:close/>
              </a:path>
            </a:pathLst>
          </a:custGeom>
          <a:solidFill>
            <a:srgbClr val="FCD200"/>
          </a:solidFill>
        </p:spPr>
        <p:txBody>
          <a:bodyPr wrap="square" lIns="0" tIns="0" rIns="0" bIns="0" rtlCol="0"/>
          <a:lstStyle/>
          <a:p>
            <a:endParaRPr/>
          </a:p>
        </p:txBody>
      </p:sp>
      <p:sp>
        <p:nvSpPr>
          <p:cNvPr id="9" name="object 9"/>
          <p:cNvSpPr txBox="1"/>
          <p:nvPr/>
        </p:nvSpPr>
        <p:spPr>
          <a:xfrm>
            <a:off x="5519673" y="749655"/>
            <a:ext cx="5648960" cy="5462905"/>
          </a:xfrm>
          <a:prstGeom prst="rect">
            <a:avLst/>
          </a:prstGeom>
        </p:spPr>
        <p:txBody>
          <a:bodyPr vert="horz" wrap="square" lIns="0" tIns="12065" rIns="0" bIns="0" rtlCol="0">
            <a:spAutoFit/>
          </a:bodyPr>
          <a:lstStyle/>
          <a:p>
            <a:pPr marL="12700" marR="5080">
              <a:lnSpc>
                <a:spcPct val="141700"/>
              </a:lnSpc>
              <a:spcBef>
                <a:spcPts val="95"/>
              </a:spcBef>
            </a:pPr>
            <a:r>
              <a:rPr sz="2000" dirty="0">
                <a:latin typeface="Calibri"/>
                <a:cs typeface="Calibri"/>
              </a:rPr>
              <a:t>D63*</a:t>
            </a:r>
            <a:r>
              <a:rPr sz="2000" spc="-55" dirty="0">
                <a:latin typeface="Calibri"/>
                <a:cs typeface="Calibri"/>
              </a:rPr>
              <a:t> </a:t>
            </a:r>
            <a:r>
              <a:rPr sz="2000" dirty="0">
                <a:latin typeface="Calibri"/>
                <a:cs typeface="Calibri"/>
              </a:rPr>
              <a:t>Anaemia</a:t>
            </a:r>
            <a:r>
              <a:rPr sz="2000" spc="-20" dirty="0">
                <a:latin typeface="Calibri"/>
                <a:cs typeface="Calibri"/>
              </a:rPr>
              <a:t> </a:t>
            </a:r>
            <a:r>
              <a:rPr sz="2000" dirty="0">
                <a:latin typeface="Calibri"/>
                <a:cs typeface="Calibri"/>
              </a:rPr>
              <a:t>in</a:t>
            </a:r>
            <a:r>
              <a:rPr sz="2000" spc="-20" dirty="0">
                <a:latin typeface="Calibri"/>
                <a:cs typeface="Calibri"/>
              </a:rPr>
              <a:t> </a:t>
            </a:r>
            <a:r>
              <a:rPr sz="2000" dirty="0">
                <a:latin typeface="Calibri"/>
                <a:cs typeface="Calibri"/>
              </a:rPr>
              <a:t>chronic</a:t>
            </a:r>
            <a:r>
              <a:rPr sz="2000" spc="-25" dirty="0">
                <a:latin typeface="Calibri"/>
                <a:cs typeface="Calibri"/>
              </a:rPr>
              <a:t> </a:t>
            </a:r>
            <a:r>
              <a:rPr sz="2000" dirty="0">
                <a:latin typeface="Calibri"/>
                <a:cs typeface="Calibri"/>
              </a:rPr>
              <a:t>diseases</a:t>
            </a:r>
            <a:r>
              <a:rPr sz="2000" spc="-5" dirty="0">
                <a:latin typeface="Calibri"/>
                <a:cs typeface="Calibri"/>
              </a:rPr>
              <a:t> </a:t>
            </a:r>
            <a:r>
              <a:rPr sz="2000" dirty="0">
                <a:latin typeface="Calibri"/>
                <a:cs typeface="Calibri"/>
              </a:rPr>
              <a:t>classified</a:t>
            </a:r>
            <a:r>
              <a:rPr sz="2000" spc="5" dirty="0">
                <a:latin typeface="Calibri"/>
                <a:cs typeface="Calibri"/>
              </a:rPr>
              <a:t> </a:t>
            </a:r>
            <a:r>
              <a:rPr sz="2000" spc="-10" dirty="0">
                <a:latin typeface="Calibri"/>
                <a:cs typeface="Calibri"/>
              </a:rPr>
              <a:t>elsewhere </a:t>
            </a:r>
            <a:r>
              <a:rPr sz="2000" dirty="0">
                <a:latin typeface="Calibri"/>
                <a:cs typeface="Calibri"/>
              </a:rPr>
              <a:t>D63.0*</a:t>
            </a:r>
            <a:r>
              <a:rPr sz="2000" spc="-45" dirty="0">
                <a:latin typeface="Calibri"/>
                <a:cs typeface="Calibri"/>
              </a:rPr>
              <a:t> </a:t>
            </a:r>
            <a:r>
              <a:rPr sz="2000" dirty="0">
                <a:latin typeface="Calibri"/>
                <a:cs typeface="Calibri"/>
              </a:rPr>
              <a:t>Anaemia</a:t>
            </a:r>
            <a:r>
              <a:rPr sz="2000" spc="-5" dirty="0">
                <a:latin typeface="Calibri"/>
                <a:cs typeface="Calibri"/>
              </a:rPr>
              <a:t> </a:t>
            </a:r>
            <a:r>
              <a:rPr sz="2000" dirty="0">
                <a:latin typeface="Calibri"/>
                <a:cs typeface="Calibri"/>
              </a:rPr>
              <a:t>in</a:t>
            </a:r>
            <a:r>
              <a:rPr sz="2000" spc="-10" dirty="0">
                <a:latin typeface="Calibri"/>
                <a:cs typeface="Calibri"/>
              </a:rPr>
              <a:t> </a:t>
            </a:r>
            <a:r>
              <a:rPr sz="2000" dirty="0">
                <a:latin typeface="Calibri"/>
                <a:cs typeface="Calibri"/>
              </a:rPr>
              <a:t>neoplastic</a:t>
            </a:r>
            <a:r>
              <a:rPr sz="2000" spc="-15" dirty="0">
                <a:latin typeface="Calibri"/>
                <a:cs typeface="Calibri"/>
              </a:rPr>
              <a:t> </a:t>
            </a:r>
            <a:r>
              <a:rPr sz="2000" dirty="0">
                <a:latin typeface="Calibri"/>
                <a:cs typeface="Calibri"/>
              </a:rPr>
              <a:t>disease</a:t>
            </a:r>
            <a:r>
              <a:rPr sz="2000" spc="5" dirty="0">
                <a:latin typeface="Calibri"/>
                <a:cs typeface="Calibri"/>
              </a:rPr>
              <a:t> </a:t>
            </a:r>
            <a:r>
              <a:rPr sz="2000" dirty="0">
                <a:latin typeface="Calibri"/>
                <a:cs typeface="Calibri"/>
              </a:rPr>
              <a:t>(</a:t>
            </a:r>
            <a:r>
              <a:rPr sz="2000" spc="-10" dirty="0">
                <a:latin typeface="Calibri"/>
                <a:cs typeface="Calibri"/>
              </a:rPr>
              <a:t> </a:t>
            </a:r>
            <a:r>
              <a:rPr sz="2000" dirty="0">
                <a:latin typeface="Calibri"/>
                <a:cs typeface="Calibri"/>
              </a:rPr>
              <a:t>C00-D48†</a:t>
            </a:r>
            <a:r>
              <a:rPr sz="2000" spc="-50" dirty="0">
                <a:latin typeface="Calibri"/>
                <a:cs typeface="Calibri"/>
              </a:rPr>
              <a:t> ) </a:t>
            </a:r>
            <a:r>
              <a:rPr sz="2000" dirty="0">
                <a:latin typeface="Calibri"/>
                <a:cs typeface="Calibri"/>
              </a:rPr>
              <a:t>D63.8*</a:t>
            </a:r>
            <a:r>
              <a:rPr sz="2000" spc="-65" dirty="0">
                <a:latin typeface="Calibri"/>
                <a:cs typeface="Calibri"/>
              </a:rPr>
              <a:t> </a:t>
            </a:r>
            <a:r>
              <a:rPr sz="2000" dirty="0">
                <a:latin typeface="Calibri"/>
                <a:cs typeface="Calibri"/>
              </a:rPr>
              <a:t>Anaemia</a:t>
            </a:r>
            <a:r>
              <a:rPr sz="2000" spc="-10" dirty="0">
                <a:latin typeface="Calibri"/>
                <a:cs typeface="Calibri"/>
              </a:rPr>
              <a:t> </a:t>
            </a:r>
            <a:r>
              <a:rPr sz="2000" dirty="0">
                <a:latin typeface="Calibri"/>
                <a:cs typeface="Calibri"/>
              </a:rPr>
              <a:t>in</a:t>
            </a:r>
            <a:r>
              <a:rPr sz="2000" spc="-15" dirty="0">
                <a:latin typeface="Calibri"/>
                <a:cs typeface="Calibri"/>
              </a:rPr>
              <a:t> </a:t>
            </a:r>
            <a:r>
              <a:rPr sz="2000" dirty="0">
                <a:latin typeface="Calibri"/>
                <a:cs typeface="Calibri"/>
              </a:rPr>
              <a:t>other</a:t>
            </a:r>
            <a:r>
              <a:rPr sz="2000" spc="-35" dirty="0">
                <a:latin typeface="Calibri"/>
                <a:cs typeface="Calibri"/>
              </a:rPr>
              <a:t> </a:t>
            </a:r>
            <a:r>
              <a:rPr sz="2000" dirty="0">
                <a:latin typeface="Calibri"/>
                <a:cs typeface="Calibri"/>
              </a:rPr>
              <a:t>chronic</a:t>
            </a:r>
            <a:r>
              <a:rPr sz="2000" spc="-15" dirty="0">
                <a:latin typeface="Calibri"/>
                <a:cs typeface="Calibri"/>
              </a:rPr>
              <a:t> </a:t>
            </a:r>
            <a:r>
              <a:rPr sz="2000" dirty="0">
                <a:latin typeface="Calibri"/>
                <a:cs typeface="Calibri"/>
              </a:rPr>
              <a:t>diseases</a:t>
            </a:r>
            <a:r>
              <a:rPr sz="2000" spc="5" dirty="0">
                <a:latin typeface="Calibri"/>
                <a:cs typeface="Calibri"/>
              </a:rPr>
              <a:t> </a:t>
            </a:r>
            <a:r>
              <a:rPr sz="2000" spc="-10" dirty="0">
                <a:latin typeface="Calibri"/>
                <a:cs typeface="Calibri"/>
              </a:rPr>
              <a:t>classified</a:t>
            </a:r>
            <a:endParaRPr sz="2000" dirty="0">
              <a:latin typeface="Calibri"/>
              <a:cs typeface="Calibri"/>
            </a:endParaRPr>
          </a:p>
          <a:p>
            <a:pPr marL="12700">
              <a:lnSpc>
                <a:spcPct val="100000"/>
              </a:lnSpc>
            </a:pPr>
            <a:r>
              <a:rPr sz="2000" spc="-10" dirty="0">
                <a:latin typeface="Calibri"/>
                <a:cs typeface="Calibri"/>
              </a:rPr>
              <a:t>elsewhere</a:t>
            </a:r>
            <a:endParaRPr sz="2000" dirty="0">
              <a:latin typeface="Calibri"/>
              <a:cs typeface="Calibri"/>
            </a:endParaRPr>
          </a:p>
          <a:p>
            <a:pPr marL="12700" marR="178435">
              <a:lnSpc>
                <a:spcPct val="100000"/>
              </a:lnSpc>
              <a:spcBef>
                <a:spcPts val="994"/>
              </a:spcBef>
            </a:pPr>
            <a:r>
              <a:rPr sz="2000" dirty="0">
                <a:latin typeface="Calibri"/>
                <a:cs typeface="Calibri"/>
              </a:rPr>
              <a:t>Anaemia</a:t>
            </a:r>
            <a:r>
              <a:rPr sz="2000" spc="-15" dirty="0">
                <a:latin typeface="Calibri"/>
                <a:cs typeface="Calibri"/>
              </a:rPr>
              <a:t> </a:t>
            </a:r>
            <a:r>
              <a:rPr sz="2000" dirty="0">
                <a:latin typeface="Calibri"/>
                <a:cs typeface="Calibri"/>
              </a:rPr>
              <a:t>in</a:t>
            </a:r>
            <a:r>
              <a:rPr sz="2000" spc="-15" dirty="0">
                <a:latin typeface="Calibri"/>
                <a:cs typeface="Calibri"/>
              </a:rPr>
              <a:t> </a:t>
            </a:r>
            <a:r>
              <a:rPr sz="2000" dirty="0">
                <a:latin typeface="Calibri"/>
                <a:cs typeface="Calibri"/>
              </a:rPr>
              <a:t>chronic</a:t>
            </a:r>
            <a:r>
              <a:rPr sz="2000" spc="-25" dirty="0">
                <a:latin typeface="Calibri"/>
                <a:cs typeface="Calibri"/>
              </a:rPr>
              <a:t> </a:t>
            </a:r>
            <a:r>
              <a:rPr sz="2000" dirty="0">
                <a:latin typeface="Calibri"/>
                <a:cs typeface="Calibri"/>
              </a:rPr>
              <a:t>kidney</a:t>
            </a:r>
            <a:r>
              <a:rPr sz="2000" spc="-30" dirty="0">
                <a:latin typeface="Calibri"/>
                <a:cs typeface="Calibri"/>
              </a:rPr>
              <a:t> </a:t>
            </a:r>
            <a:r>
              <a:rPr sz="2000" dirty="0">
                <a:latin typeface="Calibri"/>
                <a:cs typeface="Calibri"/>
              </a:rPr>
              <a:t>disease</a:t>
            </a:r>
            <a:r>
              <a:rPr sz="2000" spc="10" dirty="0">
                <a:latin typeface="Calibri"/>
                <a:cs typeface="Calibri"/>
              </a:rPr>
              <a:t> </a:t>
            </a:r>
            <a:r>
              <a:rPr sz="2000" dirty="0">
                <a:latin typeface="Calibri"/>
                <a:cs typeface="Calibri"/>
              </a:rPr>
              <a:t>≥</a:t>
            </a:r>
            <a:r>
              <a:rPr sz="2000" spc="-15" dirty="0">
                <a:latin typeface="Calibri"/>
                <a:cs typeface="Calibri"/>
              </a:rPr>
              <a:t> </a:t>
            </a:r>
            <a:r>
              <a:rPr sz="2000" dirty="0">
                <a:latin typeface="Calibri"/>
                <a:cs typeface="Calibri"/>
              </a:rPr>
              <a:t>stage</a:t>
            </a:r>
            <a:r>
              <a:rPr sz="2000" spc="-10" dirty="0">
                <a:latin typeface="Calibri"/>
                <a:cs typeface="Calibri"/>
              </a:rPr>
              <a:t> </a:t>
            </a:r>
            <a:r>
              <a:rPr sz="2000" dirty="0">
                <a:latin typeface="Calibri"/>
                <a:cs typeface="Calibri"/>
              </a:rPr>
              <a:t>3</a:t>
            </a:r>
            <a:r>
              <a:rPr sz="2000" spc="-30" dirty="0">
                <a:latin typeface="Calibri"/>
                <a:cs typeface="Calibri"/>
              </a:rPr>
              <a:t> </a:t>
            </a:r>
            <a:r>
              <a:rPr sz="2000" dirty="0">
                <a:latin typeface="Calibri"/>
                <a:cs typeface="Calibri"/>
              </a:rPr>
              <a:t>(N18.3</a:t>
            </a:r>
            <a:r>
              <a:rPr sz="2000" spc="-80" dirty="0">
                <a:latin typeface="Calibri"/>
                <a:cs typeface="Calibri"/>
              </a:rPr>
              <a:t> </a:t>
            </a:r>
            <a:r>
              <a:rPr sz="2000" spc="-50" dirty="0">
                <a:latin typeface="Calibri"/>
                <a:cs typeface="Calibri"/>
              </a:rPr>
              <a:t>– </a:t>
            </a:r>
            <a:r>
              <a:rPr sz="2000" spc="-10" dirty="0">
                <a:latin typeface="Calibri"/>
                <a:cs typeface="Calibri"/>
              </a:rPr>
              <a:t>N18.5†)</a:t>
            </a:r>
            <a:endParaRPr sz="2000" dirty="0">
              <a:latin typeface="Calibri"/>
              <a:cs typeface="Calibri"/>
            </a:endParaRPr>
          </a:p>
          <a:p>
            <a:pPr>
              <a:lnSpc>
                <a:spcPct val="100000"/>
              </a:lnSpc>
              <a:spcBef>
                <a:spcPts val="20"/>
              </a:spcBef>
            </a:pPr>
            <a:endParaRPr sz="2500" dirty="0">
              <a:latin typeface="Calibri"/>
              <a:cs typeface="Calibri"/>
            </a:endParaRPr>
          </a:p>
          <a:p>
            <a:pPr marL="12700">
              <a:lnSpc>
                <a:spcPct val="100000"/>
              </a:lnSpc>
            </a:pPr>
            <a:r>
              <a:rPr sz="2000" b="1" dirty="0">
                <a:latin typeface="Calibri"/>
                <a:cs typeface="Calibri"/>
              </a:rPr>
              <a:t>D64</a:t>
            </a:r>
            <a:r>
              <a:rPr sz="2000" b="1" spc="-30" dirty="0">
                <a:latin typeface="Calibri"/>
                <a:cs typeface="Calibri"/>
              </a:rPr>
              <a:t> </a:t>
            </a:r>
            <a:r>
              <a:rPr sz="2000" b="1" dirty="0">
                <a:latin typeface="Calibri"/>
                <a:cs typeface="Calibri"/>
              </a:rPr>
              <a:t>Other</a:t>
            </a:r>
            <a:r>
              <a:rPr sz="2000" b="1" spc="-20" dirty="0">
                <a:latin typeface="Calibri"/>
                <a:cs typeface="Calibri"/>
              </a:rPr>
              <a:t> </a:t>
            </a:r>
            <a:r>
              <a:rPr sz="2000" b="1" spc="-10" dirty="0">
                <a:latin typeface="Calibri"/>
                <a:cs typeface="Calibri"/>
              </a:rPr>
              <a:t>anaemias</a:t>
            </a:r>
            <a:endParaRPr sz="2000" dirty="0">
              <a:latin typeface="Calibri"/>
              <a:cs typeface="Calibri"/>
            </a:endParaRPr>
          </a:p>
          <a:p>
            <a:pPr marL="12700">
              <a:lnSpc>
                <a:spcPts val="2290"/>
              </a:lnSpc>
              <a:spcBef>
                <a:spcPts val="280"/>
              </a:spcBef>
            </a:pPr>
            <a:r>
              <a:rPr sz="2000" b="1" i="1" dirty="0">
                <a:latin typeface="Calibri"/>
                <a:cs typeface="Calibri"/>
              </a:rPr>
              <a:t>Excludes:</a:t>
            </a:r>
            <a:r>
              <a:rPr sz="2000" b="1" i="1" spc="-75" dirty="0">
                <a:latin typeface="Calibri"/>
                <a:cs typeface="Calibri"/>
              </a:rPr>
              <a:t> </a:t>
            </a:r>
            <a:r>
              <a:rPr sz="2000" b="1" i="1" dirty="0">
                <a:latin typeface="Calibri"/>
                <a:cs typeface="Calibri"/>
              </a:rPr>
              <a:t>refractory</a:t>
            </a:r>
            <a:r>
              <a:rPr sz="2000" b="1" i="1" spc="-85" dirty="0">
                <a:latin typeface="Calibri"/>
                <a:cs typeface="Calibri"/>
              </a:rPr>
              <a:t> </a:t>
            </a:r>
            <a:r>
              <a:rPr sz="2000" b="1" i="1" spc="-10" dirty="0">
                <a:latin typeface="Calibri"/>
                <a:cs typeface="Calibri"/>
              </a:rPr>
              <a:t>anaemia:</a:t>
            </a:r>
            <a:endParaRPr sz="2000" dirty="0">
              <a:latin typeface="Calibri"/>
              <a:cs typeface="Calibri"/>
            </a:endParaRPr>
          </a:p>
          <a:p>
            <a:pPr marL="469900">
              <a:lnSpc>
                <a:spcPts val="2180"/>
              </a:lnSpc>
            </a:pPr>
            <a:r>
              <a:rPr sz="2000" dirty="0">
                <a:latin typeface="Calibri"/>
                <a:cs typeface="Calibri"/>
              </a:rPr>
              <a:t>·</a:t>
            </a:r>
            <a:r>
              <a:rPr sz="2000" spc="-15" dirty="0">
                <a:latin typeface="Calibri"/>
                <a:cs typeface="Calibri"/>
              </a:rPr>
              <a:t> </a:t>
            </a:r>
            <a:r>
              <a:rPr sz="2000" dirty="0">
                <a:latin typeface="Calibri"/>
                <a:cs typeface="Calibri"/>
              </a:rPr>
              <a:t>NOS</a:t>
            </a:r>
            <a:r>
              <a:rPr sz="2000" spc="-20" dirty="0">
                <a:latin typeface="Calibri"/>
                <a:cs typeface="Calibri"/>
              </a:rPr>
              <a:t> </a:t>
            </a:r>
            <a:r>
              <a:rPr sz="2000" dirty="0">
                <a:latin typeface="Calibri"/>
                <a:cs typeface="Calibri"/>
              </a:rPr>
              <a:t>(</a:t>
            </a:r>
            <a:r>
              <a:rPr sz="2000" spc="5" dirty="0">
                <a:latin typeface="Calibri"/>
                <a:cs typeface="Calibri"/>
              </a:rPr>
              <a:t> </a:t>
            </a:r>
            <a:r>
              <a:rPr sz="2000" dirty="0">
                <a:latin typeface="Calibri"/>
                <a:cs typeface="Calibri"/>
              </a:rPr>
              <a:t>D46.4</a:t>
            </a:r>
            <a:r>
              <a:rPr sz="2000" spc="-40" dirty="0">
                <a:latin typeface="Calibri"/>
                <a:cs typeface="Calibri"/>
              </a:rPr>
              <a:t> </a:t>
            </a:r>
            <a:r>
              <a:rPr sz="2000" spc="-50" dirty="0">
                <a:latin typeface="Calibri"/>
                <a:cs typeface="Calibri"/>
              </a:rPr>
              <a:t>)</a:t>
            </a:r>
            <a:endParaRPr sz="2000" dirty="0">
              <a:latin typeface="Calibri"/>
              <a:cs typeface="Calibri"/>
            </a:endParaRPr>
          </a:p>
          <a:p>
            <a:pPr marL="589280" indent="-119380">
              <a:lnSpc>
                <a:spcPts val="2180"/>
              </a:lnSpc>
              <a:buChar char="·"/>
              <a:tabLst>
                <a:tab pos="589280" algn="l"/>
              </a:tabLst>
            </a:pPr>
            <a:r>
              <a:rPr sz="2000" dirty="0">
                <a:latin typeface="Calibri"/>
                <a:cs typeface="Calibri"/>
              </a:rPr>
              <a:t>with</a:t>
            </a:r>
            <a:r>
              <a:rPr sz="2000" spc="-35" dirty="0">
                <a:latin typeface="Calibri"/>
                <a:cs typeface="Calibri"/>
              </a:rPr>
              <a:t> </a:t>
            </a:r>
            <a:r>
              <a:rPr sz="2000" dirty="0">
                <a:latin typeface="Calibri"/>
                <a:cs typeface="Calibri"/>
              </a:rPr>
              <a:t>excess</a:t>
            </a:r>
            <a:r>
              <a:rPr sz="2000" spc="-15" dirty="0">
                <a:latin typeface="Calibri"/>
                <a:cs typeface="Calibri"/>
              </a:rPr>
              <a:t> </a:t>
            </a:r>
            <a:r>
              <a:rPr sz="2000" dirty="0">
                <a:latin typeface="Calibri"/>
                <a:cs typeface="Calibri"/>
              </a:rPr>
              <a:t>of</a:t>
            </a:r>
            <a:r>
              <a:rPr sz="2000" spc="-35" dirty="0">
                <a:latin typeface="Calibri"/>
                <a:cs typeface="Calibri"/>
              </a:rPr>
              <a:t> </a:t>
            </a:r>
            <a:r>
              <a:rPr sz="2000" dirty="0">
                <a:latin typeface="Calibri"/>
                <a:cs typeface="Calibri"/>
              </a:rPr>
              <a:t>blasts</a:t>
            </a:r>
            <a:r>
              <a:rPr sz="2000" spc="-20" dirty="0">
                <a:latin typeface="Calibri"/>
                <a:cs typeface="Calibri"/>
              </a:rPr>
              <a:t> </a:t>
            </a:r>
            <a:r>
              <a:rPr sz="2000" dirty="0">
                <a:latin typeface="Calibri"/>
                <a:cs typeface="Calibri"/>
              </a:rPr>
              <a:t>(</a:t>
            </a:r>
            <a:r>
              <a:rPr sz="2000" spc="-25" dirty="0">
                <a:latin typeface="Calibri"/>
                <a:cs typeface="Calibri"/>
              </a:rPr>
              <a:t> </a:t>
            </a:r>
            <a:r>
              <a:rPr sz="2000" dirty="0">
                <a:latin typeface="Calibri"/>
                <a:cs typeface="Calibri"/>
              </a:rPr>
              <a:t>D46.2</a:t>
            </a:r>
            <a:r>
              <a:rPr sz="2000" spc="-65" dirty="0">
                <a:latin typeface="Calibri"/>
                <a:cs typeface="Calibri"/>
              </a:rPr>
              <a:t> </a:t>
            </a:r>
            <a:r>
              <a:rPr sz="2000" spc="-50" dirty="0">
                <a:latin typeface="Calibri"/>
                <a:cs typeface="Calibri"/>
              </a:rPr>
              <a:t>)</a:t>
            </a:r>
            <a:endParaRPr sz="2000" dirty="0">
              <a:latin typeface="Calibri"/>
              <a:cs typeface="Calibri"/>
            </a:endParaRPr>
          </a:p>
          <a:p>
            <a:pPr marL="589280" indent="-119380">
              <a:lnSpc>
                <a:spcPts val="2185"/>
              </a:lnSpc>
              <a:buChar char="·"/>
              <a:tabLst>
                <a:tab pos="589280" algn="l"/>
              </a:tabLst>
            </a:pPr>
            <a:r>
              <a:rPr sz="2000" dirty="0">
                <a:latin typeface="Calibri"/>
                <a:cs typeface="Calibri"/>
              </a:rPr>
              <a:t>with</a:t>
            </a:r>
            <a:r>
              <a:rPr sz="2000" spc="-15" dirty="0">
                <a:latin typeface="Calibri"/>
                <a:cs typeface="Calibri"/>
              </a:rPr>
              <a:t> </a:t>
            </a:r>
            <a:r>
              <a:rPr sz="2000" spc="-10" dirty="0">
                <a:latin typeface="Calibri"/>
                <a:cs typeface="Calibri"/>
              </a:rPr>
              <a:t>transformation</a:t>
            </a:r>
            <a:r>
              <a:rPr sz="2000" spc="-15" dirty="0">
                <a:latin typeface="Calibri"/>
                <a:cs typeface="Calibri"/>
              </a:rPr>
              <a:t> </a:t>
            </a:r>
            <a:r>
              <a:rPr sz="2000" dirty="0">
                <a:latin typeface="Calibri"/>
                <a:cs typeface="Calibri"/>
              </a:rPr>
              <a:t>(</a:t>
            </a:r>
            <a:r>
              <a:rPr sz="2000" spc="-10" dirty="0">
                <a:latin typeface="Calibri"/>
                <a:cs typeface="Calibri"/>
              </a:rPr>
              <a:t> </a:t>
            </a:r>
            <a:r>
              <a:rPr sz="2000" dirty="0">
                <a:latin typeface="Calibri"/>
                <a:cs typeface="Calibri"/>
              </a:rPr>
              <a:t>D46.3</a:t>
            </a:r>
            <a:r>
              <a:rPr sz="2000" spc="-55" dirty="0">
                <a:latin typeface="Calibri"/>
                <a:cs typeface="Calibri"/>
              </a:rPr>
              <a:t> </a:t>
            </a:r>
            <a:r>
              <a:rPr sz="2000" spc="-50" dirty="0">
                <a:latin typeface="Calibri"/>
                <a:cs typeface="Calibri"/>
              </a:rPr>
              <a:t>)</a:t>
            </a:r>
            <a:endParaRPr sz="2000" dirty="0">
              <a:latin typeface="Calibri"/>
              <a:cs typeface="Calibri"/>
            </a:endParaRPr>
          </a:p>
          <a:p>
            <a:pPr marL="589280" indent="-119380">
              <a:lnSpc>
                <a:spcPts val="2180"/>
              </a:lnSpc>
              <a:buChar char="·"/>
              <a:tabLst>
                <a:tab pos="589280" algn="l"/>
              </a:tabLst>
            </a:pPr>
            <a:r>
              <a:rPr sz="2000" dirty="0">
                <a:latin typeface="Calibri"/>
                <a:cs typeface="Calibri"/>
              </a:rPr>
              <a:t>with</a:t>
            </a:r>
            <a:r>
              <a:rPr sz="2000" spc="-30" dirty="0">
                <a:latin typeface="Calibri"/>
                <a:cs typeface="Calibri"/>
              </a:rPr>
              <a:t> </a:t>
            </a:r>
            <a:r>
              <a:rPr sz="2000" dirty="0">
                <a:latin typeface="Calibri"/>
                <a:cs typeface="Calibri"/>
              </a:rPr>
              <a:t>sideroblasts</a:t>
            </a:r>
            <a:r>
              <a:rPr sz="2000" spc="-10" dirty="0">
                <a:latin typeface="Calibri"/>
                <a:cs typeface="Calibri"/>
              </a:rPr>
              <a:t> </a:t>
            </a:r>
            <a:r>
              <a:rPr sz="2000" dirty="0">
                <a:latin typeface="Calibri"/>
                <a:cs typeface="Calibri"/>
              </a:rPr>
              <a:t>(</a:t>
            </a:r>
            <a:r>
              <a:rPr sz="2000" spc="-25" dirty="0">
                <a:latin typeface="Calibri"/>
                <a:cs typeface="Calibri"/>
              </a:rPr>
              <a:t> </a:t>
            </a:r>
            <a:r>
              <a:rPr sz="2000" dirty="0">
                <a:latin typeface="Calibri"/>
                <a:cs typeface="Calibri"/>
              </a:rPr>
              <a:t>D46.1</a:t>
            </a:r>
            <a:r>
              <a:rPr sz="2000" spc="-65" dirty="0">
                <a:latin typeface="Calibri"/>
                <a:cs typeface="Calibri"/>
              </a:rPr>
              <a:t> </a:t>
            </a:r>
            <a:r>
              <a:rPr sz="2000" spc="-50" dirty="0">
                <a:latin typeface="Calibri"/>
                <a:cs typeface="Calibri"/>
              </a:rPr>
              <a:t>)</a:t>
            </a:r>
            <a:endParaRPr sz="2000" dirty="0">
              <a:latin typeface="Calibri"/>
              <a:cs typeface="Calibri"/>
            </a:endParaRPr>
          </a:p>
          <a:p>
            <a:pPr marL="589280" indent="-119380">
              <a:lnSpc>
                <a:spcPts val="2285"/>
              </a:lnSpc>
              <a:buChar char="·"/>
              <a:tabLst>
                <a:tab pos="589280" algn="l"/>
              </a:tabLst>
            </a:pPr>
            <a:r>
              <a:rPr sz="2000" dirty="0">
                <a:latin typeface="Calibri"/>
                <a:cs typeface="Calibri"/>
              </a:rPr>
              <a:t>without</a:t>
            </a:r>
            <a:r>
              <a:rPr sz="2000" spc="-35" dirty="0">
                <a:latin typeface="Calibri"/>
                <a:cs typeface="Calibri"/>
              </a:rPr>
              <a:t> </a:t>
            </a:r>
            <a:r>
              <a:rPr sz="2000" dirty="0">
                <a:latin typeface="Calibri"/>
                <a:cs typeface="Calibri"/>
              </a:rPr>
              <a:t>sideroblasts</a:t>
            </a:r>
            <a:r>
              <a:rPr sz="2000" spc="-5" dirty="0">
                <a:latin typeface="Calibri"/>
                <a:cs typeface="Calibri"/>
              </a:rPr>
              <a:t> </a:t>
            </a:r>
            <a:r>
              <a:rPr sz="2000" dirty="0">
                <a:latin typeface="Calibri"/>
                <a:cs typeface="Calibri"/>
              </a:rPr>
              <a:t>(</a:t>
            </a:r>
            <a:r>
              <a:rPr sz="2000" spc="-30" dirty="0">
                <a:latin typeface="Calibri"/>
                <a:cs typeface="Calibri"/>
              </a:rPr>
              <a:t> </a:t>
            </a:r>
            <a:r>
              <a:rPr sz="2000" dirty="0">
                <a:latin typeface="Calibri"/>
                <a:cs typeface="Calibri"/>
              </a:rPr>
              <a:t>D46.0</a:t>
            </a:r>
            <a:r>
              <a:rPr sz="2000" spc="-70" dirty="0">
                <a:latin typeface="Calibri"/>
                <a:cs typeface="Calibri"/>
              </a:rPr>
              <a:t> </a:t>
            </a:r>
            <a:r>
              <a:rPr sz="2000" spc="-50" dirty="0">
                <a:latin typeface="Calibri"/>
                <a:cs typeface="Calibri"/>
              </a:rPr>
              <a:t>)</a:t>
            </a:r>
            <a:endParaRPr sz="2000" dirty="0">
              <a:latin typeface="Calibri"/>
              <a:cs typeface="Calibri"/>
            </a:endParaRPr>
          </a:p>
          <a:p>
            <a:pPr marL="12700">
              <a:lnSpc>
                <a:spcPct val="100000"/>
              </a:lnSpc>
              <a:spcBef>
                <a:spcPts val="285"/>
              </a:spcBef>
            </a:pPr>
            <a:r>
              <a:rPr sz="2000" b="1" dirty="0">
                <a:latin typeface="Calibri"/>
                <a:cs typeface="Calibri"/>
              </a:rPr>
              <a:t>D64.0</a:t>
            </a:r>
            <a:r>
              <a:rPr sz="2000" b="1" spc="-70" dirty="0">
                <a:latin typeface="Calibri"/>
                <a:cs typeface="Calibri"/>
              </a:rPr>
              <a:t> </a:t>
            </a:r>
            <a:r>
              <a:rPr sz="2000" b="1" dirty="0">
                <a:latin typeface="Calibri"/>
                <a:cs typeface="Calibri"/>
              </a:rPr>
              <a:t>Hereditary</a:t>
            </a:r>
            <a:r>
              <a:rPr sz="2000" b="1" spc="-45" dirty="0">
                <a:latin typeface="Calibri"/>
                <a:cs typeface="Calibri"/>
              </a:rPr>
              <a:t> </a:t>
            </a:r>
            <a:r>
              <a:rPr sz="2000" b="1" dirty="0">
                <a:latin typeface="Calibri"/>
                <a:cs typeface="Calibri"/>
              </a:rPr>
              <a:t>sideroblastic</a:t>
            </a:r>
            <a:r>
              <a:rPr sz="2000" b="1" spc="-65" dirty="0">
                <a:latin typeface="Calibri"/>
                <a:cs typeface="Calibri"/>
              </a:rPr>
              <a:t> </a:t>
            </a:r>
            <a:r>
              <a:rPr sz="2000" b="1" spc="-10" dirty="0">
                <a:latin typeface="Calibri"/>
                <a:cs typeface="Calibri"/>
              </a:rPr>
              <a:t>anaemia</a:t>
            </a:r>
            <a:endParaRPr sz="2000" dirty="0">
              <a:latin typeface="Calibri"/>
              <a:cs typeface="Calibri"/>
            </a:endParaRPr>
          </a:p>
          <a:p>
            <a:pPr marL="12700">
              <a:lnSpc>
                <a:spcPct val="100000"/>
              </a:lnSpc>
              <a:spcBef>
                <a:spcPts val="280"/>
              </a:spcBef>
            </a:pPr>
            <a:r>
              <a:rPr sz="2000" spc="-20" dirty="0">
                <a:latin typeface="Calibri"/>
                <a:cs typeface="Calibri"/>
              </a:rPr>
              <a:t>Sex-</a:t>
            </a:r>
            <a:r>
              <a:rPr sz="2000" dirty="0">
                <a:latin typeface="Calibri"/>
                <a:cs typeface="Calibri"/>
              </a:rPr>
              <a:t>linked</a:t>
            </a:r>
            <a:r>
              <a:rPr sz="2000" spc="-90" dirty="0">
                <a:latin typeface="Calibri"/>
                <a:cs typeface="Calibri"/>
              </a:rPr>
              <a:t> </a:t>
            </a:r>
            <a:r>
              <a:rPr sz="2000" dirty="0">
                <a:latin typeface="Calibri"/>
                <a:cs typeface="Calibri"/>
              </a:rPr>
              <a:t>hypochromic</a:t>
            </a:r>
            <a:r>
              <a:rPr sz="2000" spc="-80" dirty="0">
                <a:latin typeface="Calibri"/>
                <a:cs typeface="Calibri"/>
              </a:rPr>
              <a:t> </a:t>
            </a:r>
            <a:r>
              <a:rPr sz="2000" dirty="0">
                <a:latin typeface="Calibri"/>
                <a:cs typeface="Calibri"/>
              </a:rPr>
              <a:t>sideroblastic</a:t>
            </a:r>
            <a:r>
              <a:rPr sz="2000" spc="-55" dirty="0">
                <a:latin typeface="Calibri"/>
                <a:cs typeface="Calibri"/>
              </a:rPr>
              <a:t> </a:t>
            </a:r>
            <a:r>
              <a:rPr sz="2000" spc="-10" dirty="0">
                <a:latin typeface="Calibri"/>
                <a:cs typeface="Calibri"/>
              </a:rPr>
              <a:t>anaemia</a:t>
            </a:r>
            <a:endParaRPr sz="2000" dirty="0">
              <a:latin typeface="Calibri"/>
              <a:cs typeface="Calibri"/>
            </a:endParaRPr>
          </a:p>
        </p:txBody>
      </p:sp>
      <p:pic>
        <p:nvPicPr>
          <p:cNvPr id="15" name="Picture 14">
            <a:extLst>
              <a:ext uri="{FF2B5EF4-FFF2-40B4-BE49-F238E27FC236}">
                <a16:creationId xmlns:a16="http://schemas.microsoft.com/office/drawing/2014/main" id="{2A1A6BAB-DAD0-3F53-8FAB-538DDC852B0D}"/>
              </a:ext>
            </a:extLst>
          </p:cNvPr>
          <p:cNvPicPr>
            <a:picLocks noChangeAspect="1"/>
          </p:cNvPicPr>
          <p:nvPr/>
        </p:nvPicPr>
        <p:blipFill>
          <a:blip r:embed="rId2">
            <a:extLst>
              <a:ext uri="{28A0092B-C50C-407E-A947-70E740481C1C}">
                <a14:useLocalDpi xmlns:a14="http://schemas.microsoft.com/office/drawing/2010/main" val="0"/>
              </a:ext>
            </a:extLst>
          </a:blip>
          <a:srcRect l="30385"/>
          <a:stretch/>
        </p:blipFill>
        <p:spPr>
          <a:xfrm>
            <a:off x="-49784" y="0"/>
            <a:ext cx="4774184"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4BDB2B07-6FC7-9402-0927-53E2F383F3A1}"/>
              </a:ext>
            </a:extLst>
          </p:cNvPr>
          <p:cNvSpPr/>
          <p:nvPr/>
        </p:nvSpPr>
        <p:spPr>
          <a:xfrm>
            <a:off x="1833244" y="533399"/>
            <a:ext cx="8042275" cy="220980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object 2"/>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3" name="object 3"/>
          <p:cNvGrpSpPr/>
          <p:nvPr/>
        </p:nvGrpSpPr>
        <p:grpSpPr>
          <a:xfrm>
            <a:off x="10948416" y="0"/>
            <a:ext cx="1243965" cy="6858000"/>
            <a:chOff x="10948416" y="0"/>
            <a:chExt cx="1243965" cy="6858000"/>
          </a:xfrm>
        </p:grpSpPr>
        <p:sp>
          <p:nvSpPr>
            <p:cNvPr id="4" name="object 4"/>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5" name="object 5"/>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8" name="object 18"/>
          <p:cNvSpPr txBox="1">
            <a:spLocks noGrp="1"/>
          </p:cNvSpPr>
          <p:nvPr>
            <p:ph type="title"/>
          </p:nvPr>
        </p:nvSpPr>
        <p:spPr>
          <a:xfrm>
            <a:off x="1925701" y="701802"/>
            <a:ext cx="2421890" cy="1123315"/>
          </a:xfrm>
          <a:prstGeom prst="rect">
            <a:avLst/>
          </a:prstGeom>
        </p:spPr>
        <p:txBody>
          <a:bodyPr vert="horz" wrap="square" lIns="0" tIns="12700" rIns="0" bIns="0" rtlCol="0">
            <a:spAutoFit/>
          </a:bodyPr>
          <a:lstStyle/>
          <a:p>
            <a:pPr marR="5080">
              <a:lnSpc>
                <a:spcPct val="100000"/>
              </a:lnSpc>
              <a:spcBef>
                <a:spcPts val="100"/>
              </a:spcBef>
            </a:pPr>
            <a:r>
              <a:rPr sz="2400" b="0" dirty="0">
                <a:solidFill>
                  <a:srgbClr val="000000"/>
                </a:solidFill>
                <a:latin typeface="Calibri"/>
                <a:cs typeface="Calibri"/>
              </a:rPr>
              <a:t>Diagnosis</a:t>
            </a:r>
            <a:r>
              <a:rPr sz="2400" b="0" spc="-50" dirty="0">
                <a:solidFill>
                  <a:srgbClr val="000000"/>
                </a:solidFill>
                <a:latin typeface="Calibri"/>
                <a:cs typeface="Calibri"/>
              </a:rPr>
              <a:t> </a:t>
            </a:r>
            <a:r>
              <a:rPr sz="2400" b="0" spc="-10" dirty="0">
                <a:solidFill>
                  <a:srgbClr val="000000"/>
                </a:solidFill>
                <a:latin typeface="Calibri"/>
                <a:cs typeface="Calibri"/>
              </a:rPr>
              <a:t>Utama </a:t>
            </a:r>
            <a:r>
              <a:rPr sz="2400" b="0" dirty="0">
                <a:solidFill>
                  <a:srgbClr val="000000"/>
                </a:solidFill>
                <a:latin typeface="Calibri"/>
                <a:cs typeface="Calibri"/>
              </a:rPr>
              <a:t>Diagnosis</a:t>
            </a:r>
            <a:r>
              <a:rPr sz="2400" b="0" spc="-50" dirty="0">
                <a:solidFill>
                  <a:srgbClr val="000000"/>
                </a:solidFill>
                <a:latin typeface="Calibri"/>
                <a:cs typeface="Calibri"/>
              </a:rPr>
              <a:t> </a:t>
            </a:r>
            <a:r>
              <a:rPr sz="2400" b="0" spc="-10" dirty="0">
                <a:solidFill>
                  <a:srgbClr val="000000"/>
                </a:solidFill>
                <a:latin typeface="Calibri"/>
                <a:cs typeface="Calibri"/>
              </a:rPr>
              <a:t>Sekunder Dikode</a:t>
            </a:r>
            <a:endParaRPr sz="2400">
              <a:latin typeface="Calibri"/>
              <a:cs typeface="Calibri"/>
            </a:endParaRPr>
          </a:p>
        </p:txBody>
      </p:sp>
      <p:sp>
        <p:nvSpPr>
          <p:cNvPr id="31" name="object 31"/>
          <p:cNvSpPr txBox="1"/>
          <p:nvPr/>
        </p:nvSpPr>
        <p:spPr>
          <a:xfrm>
            <a:off x="4737735" y="681926"/>
            <a:ext cx="4787265" cy="1854835"/>
          </a:xfrm>
          <a:prstGeom prst="rect">
            <a:avLst/>
          </a:prstGeom>
        </p:spPr>
        <p:txBody>
          <a:bodyPr vert="horz" wrap="square" lIns="0" tIns="12700" rIns="0" bIns="0" rtlCol="0">
            <a:spAutoFit/>
          </a:bodyPr>
          <a:lstStyle/>
          <a:p>
            <a:pPr>
              <a:lnSpc>
                <a:spcPct val="100000"/>
              </a:lnSpc>
              <a:spcBef>
                <a:spcPts val="100"/>
              </a:spcBef>
            </a:pPr>
            <a:r>
              <a:rPr sz="2400" dirty="0">
                <a:latin typeface="Calibri"/>
                <a:cs typeface="Calibri"/>
              </a:rPr>
              <a:t>:</a:t>
            </a:r>
            <a:r>
              <a:rPr sz="2400" spc="-20" dirty="0">
                <a:latin typeface="Calibri"/>
                <a:cs typeface="Calibri"/>
              </a:rPr>
              <a:t> </a:t>
            </a:r>
            <a:r>
              <a:rPr sz="2400" spc="-10" dirty="0">
                <a:latin typeface="Calibri"/>
                <a:cs typeface="Calibri"/>
              </a:rPr>
              <a:t>Anemia</a:t>
            </a:r>
            <a:endParaRPr sz="2400" dirty="0">
              <a:latin typeface="Calibri"/>
              <a:cs typeface="Calibri"/>
            </a:endParaRPr>
          </a:p>
          <a:p>
            <a:pPr marL="12065">
              <a:lnSpc>
                <a:spcPct val="100000"/>
              </a:lnSpc>
            </a:pPr>
            <a:r>
              <a:rPr sz="2400" dirty="0">
                <a:latin typeface="Calibri"/>
                <a:cs typeface="Calibri"/>
              </a:rPr>
              <a:t>:</a:t>
            </a:r>
            <a:r>
              <a:rPr sz="2400" spc="-50" dirty="0">
                <a:latin typeface="Calibri"/>
                <a:cs typeface="Calibri"/>
              </a:rPr>
              <a:t> </a:t>
            </a:r>
            <a:r>
              <a:rPr sz="2400" dirty="0">
                <a:latin typeface="Calibri"/>
                <a:cs typeface="Calibri"/>
              </a:rPr>
              <a:t>Kronik</a:t>
            </a:r>
            <a:r>
              <a:rPr sz="2400" spc="-55" dirty="0">
                <a:latin typeface="Calibri"/>
                <a:cs typeface="Calibri"/>
              </a:rPr>
              <a:t> </a:t>
            </a:r>
            <a:r>
              <a:rPr sz="2400" dirty="0">
                <a:latin typeface="Calibri"/>
                <a:cs typeface="Calibri"/>
              </a:rPr>
              <a:t>Renal</a:t>
            </a:r>
            <a:r>
              <a:rPr sz="2400" spc="-50" dirty="0">
                <a:latin typeface="Calibri"/>
                <a:cs typeface="Calibri"/>
              </a:rPr>
              <a:t> </a:t>
            </a:r>
            <a:r>
              <a:rPr sz="2400" spc="-10" dirty="0">
                <a:latin typeface="Calibri"/>
                <a:cs typeface="Calibri"/>
              </a:rPr>
              <a:t>Failure</a:t>
            </a:r>
            <a:endParaRPr sz="2400" dirty="0">
              <a:latin typeface="Calibri"/>
              <a:cs typeface="Calibri"/>
            </a:endParaRPr>
          </a:p>
          <a:p>
            <a:pPr marL="179705" marR="5080" indent="-137160">
              <a:lnSpc>
                <a:spcPct val="100000"/>
              </a:lnSpc>
            </a:pPr>
            <a:r>
              <a:rPr sz="2400" dirty="0">
                <a:latin typeface="Calibri"/>
                <a:cs typeface="Calibri"/>
              </a:rPr>
              <a:t>:</a:t>
            </a:r>
            <a:r>
              <a:rPr sz="2400" spc="-75" dirty="0">
                <a:latin typeface="Calibri"/>
                <a:cs typeface="Calibri"/>
              </a:rPr>
              <a:t> </a:t>
            </a:r>
            <a:r>
              <a:rPr sz="2400" dirty="0">
                <a:latin typeface="Calibri"/>
                <a:cs typeface="Calibri"/>
              </a:rPr>
              <a:t>Kronik</a:t>
            </a:r>
            <a:r>
              <a:rPr sz="2400" spc="-65" dirty="0">
                <a:latin typeface="Calibri"/>
                <a:cs typeface="Calibri"/>
              </a:rPr>
              <a:t> </a:t>
            </a:r>
            <a:r>
              <a:rPr sz="2400" dirty="0">
                <a:latin typeface="Calibri"/>
                <a:cs typeface="Calibri"/>
              </a:rPr>
              <a:t>Renal</a:t>
            </a:r>
            <a:r>
              <a:rPr sz="2400" spc="-70" dirty="0">
                <a:latin typeface="Calibri"/>
                <a:cs typeface="Calibri"/>
              </a:rPr>
              <a:t> </a:t>
            </a:r>
            <a:r>
              <a:rPr sz="2400" dirty="0">
                <a:latin typeface="Calibri"/>
                <a:cs typeface="Calibri"/>
              </a:rPr>
              <a:t>Failure</a:t>
            </a:r>
            <a:r>
              <a:rPr sz="2400" spc="-65" dirty="0">
                <a:latin typeface="Calibri"/>
                <a:cs typeface="Calibri"/>
              </a:rPr>
              <a:t> </a:t>
            </a:r>
            <a:r>
              <a:rPr sz="2400" dirty="0">
                <a:latin typeface="Calibri"/>
                <a:cs typeface="Calibri"/>
              </a:rPr>
              <a:t>(N18.9†)</a:t>
            </a:r>
            <a:r>
              <a:rPr sz="2400" spc="-65" dirty="0">
                <a:latin typeface="Calibri"/>
                <a:cs typeface="Calibri"/>
              </a:rPr>
              <a:t> </a:t>
            </a:r>
            <a:r>
              <a:rPr sz="2400" spc="-10" dirty="0">
                <a:latin typeface="Calibri"/>
                <a:cs typeface="Calibri"/>
              </a:rPr>
              <a:t>sebagai </a:t>
            </a:r>
            <a:r>
              <a:rPr sz="2400" dirty="0">
                <a:latin typeface="Calibri"/>
                <a:cs typeface="Calibri"/>
              </a:rPr>
              <a:t>diagnosis</a:t>
            </a:r>
            <a:r>
              <a:rPr sz="2400" spc="-35" dirty="0">
                <a:latin typeface="Calibri"/>
                <a:cs typeface="Calibri"/>
              </a:rPr>
              <a:t> </a:t>
            </a:r>
            <a:r>
              <a:rPr sz="2400" dirty="0">
                <a:latin typeface="Calibri"/>
                <a:cs typeface="Calibri"/>
              </a:rPr>
              <a:t>utama,</a:t>
            </a:r>
            <a:r>
              <a:rPr sz="2400" spc="-35" dirty="0">
                <a:latin typeface="Calibri"/>
                <a:cs typeface="Calibri"/>
              </a:rPr>
              <a:t> </a:t>
            </a:r>
            <a:r>
              <a:rPr sz="2400" dirty="0">
                <a:latin typeface="Calibri"/>
                <a:cs typeface="Calibri"/>
              </a:rPr>
              <a:t>anemia</a:t>
            </a:r>
            <a:r>
              <a:rPr sz="2400" spc="-30" dirty="0">
                <a:latin typeface="Calibri"/>
                <a:cs typeface="Calibri"/>
              </a:rPr>
              <a:t> </a:t>
            </a:r>
            <a:r>
              <a:rPr sz="2400" spc="-10" dirty="0">
                <a:latin typeface="Calibri"/>
                <a:cs typeface="Calibri"/>
              </a:rPr>
              <a:t>(D63.8*) </a:t>
            </a:r>
            <a:r>
              <a:rPr sz="2400" dirty="0">
                <a:latin typeface="Calibri"/>
                <a:cs typeface="Calibri"/>
              </a:rPr>
              <a:t>sebagai</a:t>
            </a:r>
            <a:r>
              <a:rPr sz="2400" spc="-75" dirty="0">
                <a:latin typeface="Calibri"/>
                <a:cs typeface="Calibri"/>
              </a:rPr>
              <a:t> </a:t>
            </a:r>
            <a:r>
              <a:rPr sz="2400" dirty="0">
                <a:latin typeface="Calibri"/>
                <a:cs typeface="Calibri"/>
              </a:rPr>
              <a:t>diagnosis</a:t>
            </a:r>
            <a:r>
              <a:rPr sz="2400" spc="-50" dirty="0">
                <a:latin typeface="Calibri"/>
                <a:cs typeface="Calibri"/>
              </a:rPr>
              <a:t> </a:t>
            </a:r>
            <a:r>
              <a:rPr sz="2400" spc="-10" dirty="0">
                <a:latin typeface="Calibri"/>
                <a:cs typeface="Calibri"/>
              </a:rPr>
              <a:t>sekunder.</a:t>
            </a:r>
            <a:endParaRPr sz="2400" dirty="0">
              <a:latin typeface="Calibri"/>
              <a:cs typeface="Calibri"/>
            </a:endParaRPr>
          </a:p>
        </p:txBody>
      </p:sp>
      <p:sp>
        <p:nvSpPr>
          <p:cNvPr id="63" name="Rectangle 62">
            <a:extLst>
              <a:ext uri="{FF2B5EF4-FFF2-40B4-BE49-F238E27FC236}">
                <a16:creationId xmlns:a16="http://schemas.microsoft.com/office/drawing/2014/main" id="{B2727DF1-5CF0-7D9E-5073-CC405A3CF5C3}"/>
              </a:ext>
            </a:extLst>
          </p:cNvPr>
          <p:cNvSpPr/>
          <p:nvPr/>
        </p:nvSpPr>
        <p:spPr>
          <a:xfrm>
            <a:off x="1833244" y="3352800"/>
            <a:ext cx="8042275" cy="29718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bject 46"/>
          <p:cNvSpPr txBox="1"/>
          <p:nvPr/>
        </p:nvSpPr>
        <p:spPr>
          <a:xfrm>
            <a:off x="1925701" y="3491229"/>
            <a:ext cx="2423160" cy="1123315"/>
          </a:xfrm>
          <a:prstGeom prst="rect">
            <a:avLst/>
          </a:prstGeom>
        </p:spPr>
        <p:txBody>
          <a:bodyPr vert="horz" wrap="square" lIns="0" tIns="12700" rIns="0" bIns="0" rtlCol="0">
            <a:spAutoFit/>
          </a:bodyPr>
          <a:lstStyle/>
          <a:p>
            <a:pPr marR="5080">
              <a:lnSpc>
                <a:spcPct val="100000"/>
              </a:lnSpc>
              <a:spcBef>
                <a:spcPts val="100"/>
              </a:spcBef>
            </a:pPr>
            <a:r>
              <a:rPr sz="2400" dirty="0">
                <a:latin typeface="Calibri"/>
                <a:cs typeface="Calibri"/>
              </a:rPr>
              <a:t>Diagnosis</a:t>
            </a:r>
            <a:r>
              <a:rPr sz="2400" spc="-50" dirty="0">
                <a:latin typeface="Calibri"/>
                <a:cs typeface="Calibri"/>
              </a:rPr>
              <a:t> </a:t>
            </a:r>
            <a:r>
              <a:rPr sz="2400" spc="-10" dirty="0">
                <a:latin typeface="Calibri"/>
                <a:cs typeface="Calibri"/>
              </a:rPr>
              <a:t>Utama </a:t>
            </a:r>
            <a:r>
              <a:rPr sz="2400" dirty="0">
                <a:latin typeface="Calibri"/>
                <a:cs typeface="Calibri"/>
              </a:rPr>
              <a:t>Diagnosis</a:t>
            </a:r>
            <a:r>
              <a:rPr sz="2400" spc="-65" dirty="0">
                <a:latin typeface="Calibri"/>
                <a:cs typeface="Calibri"/>
              </a:rPr>
              <a:t> </a:t>
            </a:r>
            <a:r>
              <a:rPr sz="2400" spc="-10" dirty="0">
                <a:latin typeface="Calibri"/>
                <a:cs typeface="Calibri"/>
              </a:rPr>
              <a:t>Sekunder Dikode</a:t>
            </a:r>
            <a:endParaRPr sz="2400" dirty="0">
              <a:latin typeface="Calibri"/>
              <a:cs typeface="Calibri"/>
            </a:endParaRPr>
          </a:p>
        </p:txBody>
      </p:sp>
      <p:sp>
        <p:nvSpPr>
          <p:cNvPr id="62" name="object 62"/>
          <p:cNvSpPr txBox="1"/>
          <p:nvPr/>
        </p:nvSpPr>
        <p:spPr>
          <a:xfrm>
            <a:off x="4669282" y="3491229"/>
            <a:ext cx="4844415" cy="2586990"/>
          </a:xfrm>
          <a:prstGeom prst="rect">
            <a:avLst/>
          </a:prstGeom>
        </p:spPr>
        <p:txBody>
          <a:bodyPr vert="horz" wrap="square" lIns="0" tIns="12700" rIns="0" bIns="0" rtlCol="0">
            <a:spAutoFit/>
          </a:bodyPr>
          <a:lstStyle/>
          <a:p>
            <a:pPr>
              <a:lnSpc>
                <a:spcPct val="100000"/>
              </a:lnSpc>
              <a:spcBef>
                <a:spcPts val="100"/>
              </a:spcBef>
            </a:pPr>
            <a:r>
              <a:rPr sz="2400" dirty="0">
                <a:latin typeface="Calibri"/>
                <a:cs typeface="Calibri"/>
              </a:rPr>
              <a:t>:</a:t>
            </a:r>
            <a:r>
              <a:rPr sz="2400" spc="-50" dirty="0">
                <a:latin typeface="Calibri"/>
                <a:cs typeface="Calibri"/>
              </a:rPr>
              <a:t> </a:t>
            </a:r>
            <a:r>
              <a:rPr sz="2400" dirty="0">
                <a:latin typeface="Calibri"/>
                <a:cs typeface="Calibri"/>
              </a:rPr>
              <a:t>DM</a:t>
            </a:r>
            <a:r>
              <a:rPr sz="2400" spc="-55" dirty="0">
                <a:latin typeface="Calibri"/>
                <a:cs typeface="Calibri"/>
              </a:rPr>
              <a:t> </a:t>
            </a:r>
            <a:r>
              <a:rPr sz="2400" dirty="0">
                <a:latin typeface="Calibri"/>
                <a:cs typeface="Calibri"/>
              </a:rPr>
              <a:t>Type</a:t>
            </a:r>
            <a:r>
              <a:rPr sz="2400" spc="-20" dirty="0">
                <a:latin typeface="Calibri"/>
                <a:cs typeface="Calibri"/>
              </a:rPr>
              <a:t> </a:t>
            </a:r>
            <a:r>
              <a:rPr sz="2400" spc="-25" dirty="0">
                <a:latin typeface="Calibri"/>
                <a:cs typeface="Calibri"/>
              </a:rPr>
              <a:t>II</a:t>
            </a:r>
            <a:endParaRPr sz="2400" dirty="0">
              <a:latin typeface="Calibri"/>
              <a:cs typeface="Calibri"/>
            </a:endParaRPr>
          </a:p>
          <a:p>
            <a:pPr>
              <a:lnSpc>
                <a:spcPct val="100000"/>
              </a:lnSpc>
            </a:pPr>
            <a:r>
              <a:rPr sz="2400" dirty="0">
                <a:latin typeface="Calibri"/>
                <a:cs typeface="Calibri"/>
              </a:rPr>
              <a:t>:</a:t>
            </a:r>
            <a:r>
              <a:rPr sz="2400" spc="-45" dirty="0">
                <a:latin typeface="Calibri"/>
                <a:cs typeface="Calibri"/>
              </a:rPr>
              <a:t> </a:t>
            </a:r>
            <a:r>
              <a:rPr sz="2400" dirty="0">
                <a:latin typeface="Calibri"/>
                <a:cs typeface="Calibri"/>
              </a:rPr>
              <a:t>Arthitis</a:t>
            </a:r>
            <a:r>
              <a:rPr sz="2400" spc="-55" dirty="0">
                <a:latin typeface="Calibri"/>
                <a:cs typeface="Calibri"/>
              </a:rPr>
              <a:t> </a:t>
            </a:r>
            <a:r>
              <a:rPr sz="2400" dirty="0">
                <a:latin typeface="Calibri"/>
                <a:cs typeface="Calibri"/>
              </a:rPr>
              <a:t>pada</a:t>
            </a:r>
            <a:r>
              <a:rPr sz="2400" spc="-40" dirty="0">
                <a:latin typeface="Calibri"/>
                <a:cs typeface="Calibri"/>
              </a:rPr>
              <a:t> </a:t>
            </a:r>
            <a:r>
              <a:rPr sz="2400" dirty="0">
                <a:latin typeface="Calibri"/>
                <a:cs typeface="Calibri"/>
              </a:rPr>
              <a:t>penyakit</a:t>
            </a:r>
            <a:r>
              <a:rPr sz="2400" spc="-45" dirty="0">
                <a:latin typeface="Calibri"/>
                <a:cs typeface="Calibri"/>
              </a:rPr>
              <a:t> </a:t>
            </a:r>
            <a:r>
              <a:rPr sz="2400" spc="-20" dirty="0">
                <a:latin typeface="Calibri"/>
                <a:cs typeface="Calibri"/>
              </a:rPr>
              <a:t>Lyme</a:t>
            </a:r>
            <a:endParaRPr sz="2400" dirty="0">
              <a:latin typeface="Calibri"/>
              <a:cs typeface="Calibri"/>
            </a:endParaRPr>
          </a:p>
          <a:p>
            <a:pPr marL="136525" marR="5080" indent="-137160">
              <a:lnSpc>
                <a:spcPct val="100000"/>
              </a:lnSpc>
            </a:pPr>
            <a:r>
              <a:rPr sz="2400" dirty="0">
                <a:latin typeface="Calibri"/>
                <a:cs typeface="Calibri"/>
              </a:rPr>
              <a:t>:</a:t>
            </a:r>
            <a:r>
              <a:rPr sz="2400" spc="-45" dirty="0">
                <a:latin typeface="Calibri"/>
                <a:cs typeface="Calibri"/>
              </a:rPr>
              <a:t> </a:t>
            </a:r>
            <a:r>
              <a:rPr sz="2400" dirty="0">
                <a:latin typeface="Calibri"/>
                <a:cs typeface="Calibri"/>
              </a:rPr>
              <a:t>DM</a:t>
            </a:r>
            <a:r>
              <a:rPr sz="2400" spc="-45" dirty="0">
                <a:latin typeface="Calibri"/>
                <a:cs typeface="Calibri"/>
              </a:rPr>
              <a:t> </a:t>
            </a:r>
            <a:r>
              <a:rPr sz="2400" dirty="0">
                <a:latin typeface="Calibri"/>
                <a:cs typeface="Calibri"/>
              </a:rPr>
              <a:t>Type</a:t>
            </a:r>
            <a:r>
              <a:rPr sz="2400" spc="-15" dirty="0">
                <a:latin typeface="Calibri"/>
                <a:cs typeface="Calibri"/>
              </a:rPr>
              <a:t> </a:t>
            </a:r>
            <a:r>
              <a:rPr sz="2400" dirty="0">
                <a:latin typeface="Calibri"/>
                <a:cs typeface="Calibri"/>
              </a:rPr>
              <a:t>II</a:t>
            </a:r>
            <a:r>
              <a:rPr sz="2400" spc="-40" dirty="0">
                <a:latin typeface="Calibri"/>
                <a:cs typeface="Calibri"/>
              </a:rPr>
              <a:t> </a:t>
            </a:r>
            <a:r>
              <a:rPr sz="2400" dirty="0">
                <a:latin typeface="Calibri"/>
                <a:cs typeface="Calibri"/>
              </a:rPr>
              <a:t>(E11.9)</a:t>
            </a:r>
            <a:r>
              <a:rPr sz="2400" spc="-50" dirty="0">
                <a:latin typeface="Calibri"/>
                <a:cs typeface="Calibri"/>
              </a:rPr>
              <a:t> </a:t>
            </a:r>
            <a:r>
              <a:rPr sz="2400" dirty="0">
                <a:latin typeface="Calibri"/>
                <a:cs typeface="Calibri"/>
              </a:rPr>
              <a:t>sebagai</a:t>
            </a:r>
            <a:r>
              <a:rPr sz="2400" spc="-35" dirty="0">
                <a:latin typeface="Calibri"/>
                <a:cs typeface="Calibri"/>
              </a:rPr>
              <a:t> </a:t>
            </a:r>
            <a:r>
              <a:rPr sz="2400" spc="-10" dirty="0">
                <a:latin typeface="Calibri"/>
                <a:cs typeface="Calibri"/>
              </a:rPr>
              <a:t>diagnosis </a:t>
            </a:r>
            <a:r>
              <a:rPr sz="2400" dirty="0">
                <a:latin typeface="Calibri"/>
                <a:cs typeface="Calibri"/>
              </a:rPr>
              <a:t>utama,</a:t>
            </a:r>
            <a:r>
              <a:rPr sz="2400" spc="-80" dirty="0">
                <a:latin typeface="Calibri"/>
                <a:cs typeface="Calibri"/>
              </a:rPr>
              <a:t> </a:t>
            </a:r>
            <a:r>
              <a:rPr sz="2400" dirty="0">
                <a:latin typeface="Calibri"/>
                <a:cs typeface="Calibri"/>
              </a:rPr>
              <a:t>Lyme</a:t>
            </a:r>
            <a:r>
              <a:rPr sz="2400" spc="-45" dirty="0">
                <a:latin typeface="Calibri"/>
                <a:cs typeface="Calibri"/>
              </a:rPr>
              <a:t> </a:t>
            </a:r>
            <a:r>
              <a:rPr sz="2400" dirty="0">
                <a:latin typeface="Calibri"/>
                <a:cs typeface="Calibri"/>
              </a:rPr>
              <a:t>disease</a:t>
            </a:r>
            <a:r>
              <a:rPr sz="2400" spc="-40" dirty="0">
                <a:latin typeface="Calibri"/>
                <a:cs typeface="Calibri"/>
              </a:rPr>
              <a:t> </a:t>
            </a:r>
            <a:r>
              <a:rPr sz="2400" dirty="0">
                <a:latin typeface="Calibri"/>
                <a:cs typeface="Calibri"/>
              </a:rPr>
              <a:t>(A69.2†)</a:t>
            </a:r>
            <a:r>
              <a:rPr sz="2400" spc="-40" dirty="0">
                <a:latin typeface="Calibri"/>
                <a:cs typeface="Calibri"/>
              </a:rPr>
              <a:t> </a:t>
            </a:r>
            <a:r>
              <a:rPr sz="2400" spc="-10" dirty="0">
                <a:latin typeface="Calibri"/>
                <a:cs typeface="Calibri"/>
              </a:rPr>
              <a:t>sebagai </a:t>
            </a:r>
            <a:r>
              <a:rPr sz="2400" dirty="0">
                <a:latin typeface="Calibri"/>
                <a:cs typeface="Calibri"/>
              </a:rPr>
              <a:t>diagnosis</a:t>
            </a:r>
            <a:r>
              <a:rPr sz="2400" spc="-55" dirty="0">
                <a:latin typeface="Calibri"/>
                <a:cs typeface="Calibri"/>
              </a:rPr>
              <a:t> </a:t>
            </a:r>
            <a:r>
              <a:rPr sz="2400" dirty="0">
                <a:latin typeface="Calibri"/>
                <a:cs typeface="Calibri"/>
              </a:rPr>
              <a:t>sekunder</a:t>
            </a:r>
            <a:r>
              <a:rPr sz="2400" spc="-30" dirty="0">
                <a:latin typeface="Calibri"/>
                <a:cs typeface="Calibri"/>
              </a:rPr>
              <a:t> </a:t>
            </a:r>
            <a:r>
              <a:rPr sz="2400" dirty="0">
                <a:latin typeface="Calibri"/>
                <a:cs typeface="Calibri"/>
              </a:rPr>
              <a:t>arthitis</a:t>
            </a:r>
            <a:r>
              <a:rPr sz="2400" spc="-45" dirty="0">
                <a:latin typeface="Calibri"/>
                <a:cs typeface="Calibri"/>
              </a:rPr>
              <a:t> </a:t>
            </a:r>
            <a:r>
              <a:rPr sz="2400" dirty="0">
                <a:latin typeface="Calibri"/>
                <a:cs typeface="Calibri"/>
              </a:rPr>
              <a:t>in</a:t>
            </a:r>
            <a:r>
              <a:rPr sz="2400" spc="-35" dirty="0">
                <a:latin typeface="Calibri"/>
                <a:cs typeface="Calibri"/>
              </a:rPr>
              <a:t> </a:t>
            </a:r>
            <a:r>
              <a:rPr sz="2400" spc="-20" dirty="0">
                <a:latin typeface="Calibri"/>
                <a:cs typeface="Calibri"/>
              </a:rPr>
              <a:t>Lyme </a:t>
            </a:r>
            <a:r>
              <a:rPr sz="2400" dirty="0">
                <a:latin typeface="Calibri"/>
                <a:cs typeface="Calibri"/>
              </a:rPr>
              <a:t>disease</a:t>
            </a:r>
            <a:r>
              <a:rPr sz="2400" spc="-40" dirty="0">
                <a:latin typeface="Calibri"/>
                <a:cs typeface="Calibri"/>
              </a:rPr>
              <a:t> </a:t>
            </a:r>
            <a:r>
              <a:rPr sz="2400" dirty="0">
                <a:latin typeface="Calibri"/>
                <a:cs typeface="Calibri"/>
              </a:rPr>
              <a:t>(M01.2*)</a:t>
            </a:r>
            <a:r>
              <a:rPr sz="2400" spc="-40" dirty="0">
                <a:latin typeface="Calibri"/>
                <a:cs typeface="Calibri"/>
              </a:rPr>
              <a:t> </a:t>
            </a:r>
            <a:r>
              <a:rPr sz="2400" dirty="0">
                <a:latin typeface="Calibri"/>
                <a:cs typeface="Calibri"/>
              </a:rPr>
              <a:t>sebagai</a:t>
            </a:r>
            <a:r>
              <a:rPr sz="2400" spc="-35" dirty="0">
                <a:latin typeface="Calibri"/>
                <a:cs typeface="Calibri"/>
              </a:rPr>
              <a:t> </a:t>
            </a:r>
            <a:r>
              <a:rPr sz="2400" spc="-10" dirty="0">
                <a:latin typeface="Calibri"/>
                <a:cs typeface="Calibri"/>
              </a:rPr>
              <a:t>diagnosis sekunder</a:t>
            </a:r>
            <a:endParaRPr sz="2400" dirty="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6829" y="496316"/>
            <a:ext cx="6315075" cy="635000"/>
          </a:xfrm>
          <a:prstGeom prst="rect">
            <a:avLst/>
          </a:prstGeom>
        </p:spPr>
        <p:txBody>
          <a:bodyPr vert="horz" wrap="square" lIns="0" tIns="12065" rIns="0" bIns="0" rtlCol="0">
            <a:spAutoFit/>
          </a:bodyPr>
          <a:lstStyle/>
          <a:p>
            <a:pPr marL="12700">
              <a:lnSpc>
                <a:spcPct val="100000"/>
              </a:lnSpc>
              <a:spcBef>
                <a:spcPts val="95"/>
              </a:spcBef>
              <a:tabLst>
                <a:tab pos="1409065" algn="l"/>
              </a:tabLst>
            </a:pPr>
            <a:r>
              <a:rPr sz="4000" spc="-20" dirty="0"/>
              <a:t>KODE</a:t>
            </a:r>
            <a:r>
              <a:rPr sz="4000" dirty="0"/>
              <a:t>	ASTERIC</a:t>
            </a:r>
            <a:r>
              <a:rPr sz="4000" spc="-185" dirty="0"/>
              <a:t> </a:t>
            </a:r>
            <a:r>
              <a:rPr sz="4000" dirty="0"/>
              <a:t>DALAM</a:t>
            </a:r>
            <a:r>
              <a:rPr sz="4000" spc="-160" dirty="0"/>
              <a:t> </a:t>
            </a:r>
            <a:r>
              <a:rPr sz="4000" dirty="0"/>
              <a:t>ICD</a:t>
            </a:r>
            <a:r>
              <a:rPr sz="4000" spc="-17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020699" y="1394437"/>
            <a:ext cx="9571101" cy="4320563"/>
          </a:xfrm>
          <a:custGeom>
            <a:avLst/>
            <a:gdLst/>
            <a:ahLst/>
            <a:cxnLst/>
            <a:rect l="l" t="t" r="r" b="b"/>
            <a:pathLst>
              <a:path w="9130665" h="4543425">
                <a:moveTo>
                  <a:pt x="0" y="4543044"/>
                </a:moveTo>
                <a:lnTo>
                  <a:pt x="9130284" y="4543044"/>
                </a:lnTo>
                <a:lnTo>
                  <a:pt x="9130284" y="0"/>
                </a:lnTo>
                <a:lnTo>
                  <a:pt x="0" y="0"/>
                </a:lnTo>
                <a:lnTo>
                  <a:pt x="0" y="4543044"/>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58633" y="1572754"/>
            <a:ext cx="9130664" cy="3890809"/>
          </a:xfrm>
          <a:prstGeom prst="rect">
            <a:avLst/>
          </a:prstGeom>
        </p:spPr>
        <p:txBody>
          <a:bodyPr vert="horz" wrap="square" lIns="0" tIns="12700" rIns="0" bIns="0" rtlCol="0">
            <a:spAutoFit/>
          </a:bodyPr>
          <a:lstStyle/>
          <a:p>
            <a:pPr marL="12700" marR="5080">
              <a:lnSpc>
                <a:spcPct val="100000"/>
              </a:lnSpc>
              <a:spcBef>
                <a:spcPts val="100"/>
              </a:spcBef>
              <a:tabLst>
                <a:tab pos="4065904" algn="l"/>
              </a:tabLst>
            </a:pPr>
            <a:r>
              <a:rPr sz="2800" dirty="0">
                <a:latin typeface="Calibri"/>
                <a:cs typeface="Calibri"/>
              </a:rPr>
              <a:t>D63*,</a:t>
            </a:r>
            <a:r>
              <a:rPr sz="2800" spc="-10" dirty="0">
                <a:latin typeface="Calibri"/>
                <a:cs typeface="Calibri"/>
              </a:rPr>
              <a:t> </a:t>
            </a:r>
            <a:r>
              <a:rPr sz="2800" dirty="0">
                <a:latin typeface="Calibri"/>
                <a:cs typeface="Calibri"/>
              </a:rPr>
              <a:t>D77*,</a:t>
            </a:r>
            <a:r>
              <a:rPr sz="2800" spc="-10" dirty="0">
                <a:latin typeface="Calibri"/>
                <a:cs typeface="Calibri"/>
              </a:rPr>
              <a:t> </a:t>
            </a:r>
            <a:r>
              <a:rPr sz="2800" dirty="0">
                <a:latin typeface="Calibri"/>
                <a:cs typeface="Calibri"/>
              </a:rPr>
              <a:t>E35*,</a:t>
            </a:r>
            <a:r>
              <a:rPr sz="2800" spc="-15" dirty="0">
                <a:latin typeface="Calibri"/>
                <a:cs typeface="Calibri"/>
              </a:rPr>
              <a:t> </a:t>
            </a:r>
            <a:r>
              <a:rPr sz="2800" dirty="0">
                <a:latin typeface="Calibri"/>
                <a:cs typeface="Calibri"/>
              </a:rPr>
              <a:t>E90*,</a:t>
            </a:r>
            <a:r>
              <a:rPr sz="2800" spc="-10" dirty="0">
                <a:latin typeface="Calibri"/>
                <a:cs typeface="Calibri"/>
              </a:rPr>
              <a:t> </a:t>
            </a:r>
            <a:r>
              <a:rPr sz="2800" dirty="0">
                <a:latin typeface="Calibri"/>
                <a:cs typeface="Calibri"/>
              </a:rPr>
              <a:t>F00*,</a:t>
            </a:r>
            <a:r>
              <a:rPr sz="2800" spc="-5" dirty="0">
                <a:latin typeface="Calibri"/>
                <a:cs typeface="Calibri"/>
              </a:rPr>
              <a:t> </a:t>
            </a:r>
            <a:r>
              <a:rPr sz="2800" dirty="0">
                <a:latin typeface="Calibri"/>
                <a:cs typeface="Calibri"/>
              </a:rPr>
              <a:t>F02*,</a:t>
            </a:r>
            <a:r>
              <a:rPr sz="2800" spc="-25" dirty="0">
                <a:latin typeface="Calibri"/>
                <a:cs typeface="Calibri"/>
              </a:rPr>
              <a:t> </a:t>
            </a:r>
            <a:r>
              <a:rPr sz="2800" dirty="0">
                <a:latin typeface="Calibri"/>
                <a:cs typeface="Calibri"/>
              </a:rPr>
              <a:t>G01*,</a:t>
            </a:r>
            <a:r>
              <a:rPr sz="2800" spc="-10" dirty="0">
                <a:latin typeface="Calibri"/>
                <a:cs typeface="Calibri"/>
              </a:rPr>
              <a:t> </a:t>
            </a:r>
            <a:r>
              <a:rPr sz="2800" dirty="0">
                <a:latin typeface="Calibri"/>
                <a:cs typeface="Calibri"/>
              </a:rPr>
              <a:t>G02*,</a:t>
            </a:r>
            <a:r>
              <a:rPr sz="2800" spc="-5" dirty="0">
                <a:latin typeface="Calibri"/>
                <a:cs typeface="Calibri"/>
              </a:rPr>
              <a:t> </a:t>
            </a:r>
            <a:r>
              <a:rPr sz="2800" dirty="0">
                <a:latin typeface="Calibri"/>
                <a:cs typeface="Calibri"/>
              </a:rPr>
              <a:t>G05*,</a:t>
            </a:r>
            <a:r>
              <a:rPr sz="2800" spc="-10" dirty="0">
                <a:latin typeface="Calibri"/>
                <a:cs typeface="Calibri"/>
              </a:rPr>
              <a:t> </a:t>
            </a:r>
            <a:r>
              <a:rPr sz="2800" dirty="0">
                <a:latin typeface="Calibri"/>
                <a:cs typeface="Calibri"/>
              </a:rPr>
              <a:t>G07*,</a:t>
            </a:r>
            <a:r>
              <a:rPr sz="2800" spc="-5" dirty="0">
                <a:latin typeface="Calibri"/>
                <a:cs typeface="Calibri"/>
              </a:rPr>
              <a:t> </a:t>
            </a:r>
            <a:r>
              <a:rPr sz="2800" spc="-10" dirty="0">
                <a:latin typeface="Calibri"/>
                <a:cs typeface="Calibri"/>
              </a:rPr>
              <a:t>G13*, </a:t>
            </a:r>
            <a:r>
              <a:rPr sz="2800" dirty="0">
                <a:latin typeface="Calibri"/>
                <a:cs typeface="Calibri"/>
              </a:rPr>
              <a:t>G22*,</a:t>
            </a:r>
            <a:r>
              <a:rPr sz="2800" spc="-10" dirty="0">
                <a:latin typeface="Calibri"/>
                <a:cs typeface="Calibri"/>
              </a:rPr>
              <a:t> </a:t>
            </a:r>
            <a:r>
              <a:rPr sz="2800" dirty="0">
                <a:latin typeface="Calibri"/>
                <a:cs typeface="Calibri"/>
              </a:rPr>
              <a:t>G26*,</a:t>
            </a:r>
            <a:r>
              <a:rPr sz="2800" spc="-10" dirty="0">
                <a:latin typeface="Calibri"/>
                <a:cs typeface="Calibri"/>
              </a:rPr>
              <a:t> </a:t>
            </a:r>
            <a:r>
              <a:rPr sz="2800" dirty="0">
                <a:latin typeface="Calibri"/>
                <a:cs typeface="Calibri"/>
              </a:rPr>
              <a:t>G32*,</a:t>
            </a:r>
            <a:r>
              <a:rPr sz="2800" spc="-10" dirty="0">
                <a:latin typeface="Calibri"/>
                <a:cs typeface="Calibri"/>
              </a:rPr>
              <a:t> </a:t>
            </a:r>
            <a:r>
              <a:rPr sz="2800" dirty="0">
                <a:latin typeface="Calibri"/>
                <a:cs typeface="Calibri"/>
              </a:rPr>
              <a:t>G46*,</a:t>
            </a:r>
            <a:r>
              <a:rPr sz="2800" spc="-10" dirty="0">
                <a:latin typeface="Calibri"/>
                <a:cs typeface="Calibri"/>
              </a:rPr>
              <a:t> G53*,</a:t>
            </a:r>
            <a:r>
              <a:rPr sz="2800" dirty="0">
                <a:latin typeface="Calibri"/>
                <a:cs typeface="Calibri"/>
              </a:rPr>
              <a:t>	G55*,</a:t>
            </a:r>
            <a:r>
              <a:rPr sz="2800" spc="-20" dirty="0">
                <a:latin typeface="Calibri"/>
                <a:cs typeface="Calibri"/>
              </a:rPr>
              <a:t> </a:t>
            </a:r>
            <a:r>
              <a:rPr sz="2800" dirty="0">
                <a:latin typeface="Calibri"/>
                <a:cs typeface="Calibri"/>
              </a:rPr>
              <a:t>G59*,</a:t>
            </a:r>
            <a:r>
              <a:rPr sz="2800" spc="-10" dirty="0">
                <a:latin typeface="Calibri"/>
                <a:cs typeface="Calibri"/>
              </a:rPr>
              <a:t> </a:t>
            </a:r>
            <a:r>
              <a:rPr sz="2800" dirty="0">
                <a:latin typeface="Calibri"/>
                <a:cs typeface="Calibri"/>
              </a:rPr>
              <a:t>G63*,</a:t>
            </a:r>
            <a:r>
              <a:rPr sz="2800" spc="-10" dirty="0">
                <a:latin typeface="Calibri"/>
                <a:cs typeface="Calibri"/>
              </a:rPr>
              <a:t> </a:t>
            </a:r>
            <a:r>
              <a:rPr sz="2800" dirty="0">
                <a:latin typeface="Calibri"/>
                <a:cs typeface="Calibri"/>
              </a:rPr>
              <a:t>G73*,</a:t>
            </a:r>
            <a:r>
              <a:rPr sz="2800" spc="-10" dirty="0">
                <a:latin typeface="Calibri"/>
                <a:cs typeface="Calibri"/>
              </a:rPr>
              <a:t> </a:t>
            </a:r>
            <a:r>
              <a:rPr sz="2800" dirty="0">
                <a:latin typeface="Calibri"/>
                <a:cs typeface="Calibri"/>
              </a:rPr>
              <a:t>G94*,</a:t>
            </a:r>
            <a:r>
              <a:rPr sz="2800" spc="-10" dirty="0">
                <a:latin typeface="Calibri"/>
                <a:cs typeface="Calibri"/>
              </a:rPr>
              <a:t> G99*, </a:t>
            </a:r>
            <a:r>
              <a:rPr sz="2800" dirty="0">
                <a:latin typeface="Calibri"/>
                <a:cs typeface="Calibri"/>
              </a:rPr>
              <a:t>H03*,</a:t>
            </a:r>
            <a:r>
              <a:rPr sz="2800" spc="-15" dirty="0">
                <a:latin typeface="Calibri"/>
                <a:cs typeface="Calibri"/>
              </a:rPr>
              <a:t> </a:t>
            </a:r>
            <a:r>
              <a:rPr sz="2800" dirty="0">
                <a:latin typeface="Calibri"/>
                <a:cs typeface="Calibri"/>
              </a:rPr>
              <a:t>H06*, H13*,</a:t>
            </a:r>
            <a:r>
              <a:rPr sz="2800" spc="-5" dirty="0">
                <a:latin typeface="Calibri"/>
                <a:cs typeface="Calibri"/>
              </a:rPr>
              <a:t> </a:t>
            </a:r>
            <a:r>
              <a:rPr sz="2800" dirty="0">
                <a:latin typeface="Calibri"/>
                <a:cs typeface="Calibri"/>
              </a:rPr>
              <a:t>H19*, H22*,</a:t>
            </a:r>
            <a:r>
              <a:rPr sz="2800" spc="-20" dirty="0">
                <a:latin typeface="Calibri"/>
                <a:cs typeface="Calibri"/>
              </a:rPr>
              <a:t> </a:t>
            </a:r>
            <a:r>
              <a:rPr sz="2800" dirty="0">
                <a:latin typeface="Calibri"/>
                <a:cs typeface="Calibri"/>
              </a:rPr>
              <a:t>H28*,</a:t>
            </a:r>
            <a:r>
              <a:rPr sz="2800" spc="-5" dirty="0">
                <a:latin typeface="Calibri"/>
                <a:cs typeface="Calibri"/>
              </a:rPr>
              <a:t> </a:t>
            </a:r>
            <a:r>
              <a:rPr sz="2800" dirty="0">
                <a:latin typeface="Calibri"/>
                <a:cs typeface="Calibri"/>
              </a:rPr>
              <a:t>H32*, H36*,</a:t>
            </a:r>
            <a:r>
              <a:rPr sz="2800" spc="-5" dirty="0">
                <a:latin typeface="Calibri"/>
                <a:cs typeface="Calibri"/>
              </a:rPr>
              <a:t> </a:t>
            </a:r>
            <a:r>
              <a:rPr sz="2800" dirty="0">
                <a:latin typeface="Calibri"/>
                <a:cs typeface="Calibri"/>
              </a:rPr>
              <a:t>H42*, H45*, </a:t>
            </a:r>
            <a:r>
              <a:rPr sz="2800" spc="-10" dirty="0">
                <a:latin typeface="Calibri"/>
                <a:cs typeface="Calibri"/>
              </a:rPr>
              <a:t>H48*, </a:t>
            </a:r>
            <a:r>
              <a:rPr sz="2800" dirty="0">
                <a:latin typeface="Calibri"/>
                <a:cs typeface="Calibri"/>
              </a:rPr>
              <a:t>H58*,</a:t>
            </a:r>
            <a:r>
              <a:rPr sz="2800" spc="-10" dirty="0">
                <a:latin typeface="Calibri"/>
                <a:cs typeface="Calibri"/>
              </a:rPr>
              <a:t> </a:t>
            </a:r>
            <a:r>
              <a:rPr sz="2800" dirty="0">
                <a:latin typeface="Calibri"/>
                <a:cs typeface="Calibri"/>
              </a:rPr>
              <a:t>H62*,</a:t>
            </a:r>
            <a:r>
              <a:rPr sz="2800" spc="-10" dirty="0">
                <a:latin typeface="Calibri"/>
                <a:cs typeface="Calibri"/>
              </a:rPr>
              <a:t> </a:t>
            </a:r>
            <a:r>
              <a:rPr sz="2800" dirty="0">
                <a:latin typeface="Calibri"/>
                <a:cs typeface="Calibri"/>
              </a:rPr>
              <a:t>H67*,</a:t>
            </a:r>
            <a:r>
              <a:rPr sz="2800" spc="-5" dirty="0">
                <a:latin typeface="Calibri"/>
                <a:cs typeface="Calibri"/>
              </a:rPr>
              <a:t> </a:t>
            </a:r>
            <a:r>
              <a:rPr sz="2800" dirty="0">
                <a:latin typeface="Calibri"/>
                <a:cs typeface="Calibri"/>
              </a:rPr>
              <a:t>H75*,</a:t>
            </a:r>
            <a:r>
              <a:rPr sz="2800" spc="-10" dirty="0">
                <a:latin typeface="Calibri"/>
                <a:cs typeface="Calibri"/>
              </a:rPr>
              <a:t> </a:t>
            </a:r>
            <a:r>
              <a:rPr sz="2800" dirty="0">
                <a:latin typeface="Calibri"/>
                <a:cs typeface="Calibri"/>
              </a:rPr>
              <a:t>H82*,</a:t>
            </a:r>
            <a:r>
              <a:rPr sz="2800" spc="-25" dirty="0">
                <a:latin typeface="Calibri"/>
                <a:cs typeface="Calibri"/>
              </a:rPr>
              <a:t> </a:t>
            </a:r>
            <a:r>
              <a:rPr sz="2800" dirty="0">
                <a:latin typeface="Calibri"/>
                <a:cs typeface="Calibri"/>
              </a:rPr>
              <a:t>H94*,</a:t>
            </a:r>
            <a:r>
              <a:rPr sz="2800" spc="-10" dirty="0">
                <a:latin typeface="Calibri"/>
                <a:cs typeface="Calibri"/>
              </a:rPr>
              <a:t> </a:t>
            </a:r>
            <a:r>
              <a:rPr sz="2800" dirty="0">
                <a:latin typeface="Calibri"/>
                <a:cs typeface="Calibri"/>
              </a:rPr>
              <a:t>I32*,</a:t>
            </a:r>
            <a:r>
              <a:rPr sz="2800" spc="-5" dirty="0">
                <a:latin typeface="Calibri"/>
                <a:cs typeface="Calibri"/>
              </a:rPr>
              <a:t> </a:t>
            </a:r>
            <a:r>
              <a:rPr sz="2800" dirty="0">
                <a:latin typeface="Calibri"/>
                <a:cs typeface="Calibri"/>
              </a:rPr>
              <a:t>I39*,</a:t>
            </a:r>
            <a:r>
              <a:rPr sz="2800" spc="-10" dirty="0">
                <a:latin typeface="Calibri"/>
                <a:cs typeface="Calibri"/>
              </a:rPr>
              <a:t> </a:t>
            </a:r>
            <a:r>
              <a:rPr sz="2800" dirty="0">
                <a:latin typeface="Calibri"/>
                <a:cs typeface="Calibri"/>
              </a:rPr>
              <a:t>I41*,</a:t>
            </a:r>
            <a:r>
              <a:rPr sz="2800" spc="-5" dirty="0">
                <a:latin typeface="Calibri"/>
                <a:cs typeface="Calibri"/>
              </a:rPr>
              <a:t> </a:t>
            </a:r>
            <a:r>
              <a:rPr sz="2800" dirty="0">
                <a:latin typeface="Calibri"/>
                <a:cs typeface="Calibri"/>
              </a:rPr>
              <a:t>I43*,</a:t>
            </a:r>
            <a:r>
              <a:rPr sz="2800" spc="-10" dirty="0">
                <a:latin typeface="Calibri"/>
                <a:cs typeface="Calibri"/>
              </a:rPr>
              <a:t> </a:t>
            </a:r>
            <a:r>
              <a:rPr sz="2800" dirty="0">
                <a:latin typeface="Calibri"/>
                <a:cs typeface="Calibri"/>
              </a:rPr>
              <a:t>I52*,</a:t>
            </a:r>
            <a:r>
              <a:rPr sz="2800" spc="-5" dirty="0">
                <a:latin typeface="Calibri"/>
                <a:cs typeface="Calibri"/>
              </a:rPr>
              <a:t> </a:t>
            </a:r>
            <a:r>
              <a:rPr sz="2800" spc="-10" dirty="0">
                <a:latin typeface="Calibri"/>
                <a:cs typeface="Calibri"/>
              </a:rPr>
              <a:t>I68*, </a:t>
            </a:r>
            <a:r>
              <a:rPr sz="2800" dirty="0">
                <a:latin typeface="Calibri"/>
                <a:cs typeface="Calibri"/>
              </a:rPr>
              <a:t>I79*,</a:t>
            </a:r>
            <a:r>
              <a:rPr sz="2800" spc="-20" dirty="0">
                <a:latin typeface="Calibri"/>
                <a:cs typeface="Calibri"/>
              </a:rPr>
              <a:t> </a:t>
            </a:r>
            <a:r>
              <a:rPr sz="2800" dirty="0">
                <a:latin typeface="Calibri"/>
                <a:cs typeface="Calibri"/>
              </a:rPr>
              <a:t>I98*,</a:t>
            </a:r>
            <a:r>
              <a:rPr sz="2800" spc="-5" dirty="0">
                <a:latin typeface="Calibri"/>
                <a:cs typeface="Calibri"/>
              </a:rPr>
              <a:t> </a:t>
            </a:r>
            <a:r>
              <a:rPr sz="2800" dirty="0">
                <a:latin typeface="Calibri"/>
                <a:cs typeface="Calibri"/>
              </a:rPr>
              <a:t>J17*,J91*,</a:t>
            </a:r>
            <a:r>
              <a:rPr sz="2800" spc="-20" dirty="0">
                <a:latin typeface="Calibri"/>
                <a:cs typeface="Calibri"/>
              </a:rPr>
              <a:t> </a:t>
            </a:r>
            <a:r>
              <a:rPr sz="2800" dirty="0">
                <a:latin typeface="Calibri"/>
                <a:cs typeface="Calibri"/>
              </a:rPr>
              <a:t>J99*,</a:t>
            </a:r>
            <a:r>
              <a:rPr sz="2800" spc="-15" dirty="0">
                <a:latin typeface="Calibri"/>
                <a:cs typeface="Calibri"/>
              </a:rPr>
              <a:t> </a:t>
            </a:r>
            <a:r>
              <a:rPr sz="2800" dirty="0">
                <a:latin typeface="Calibri"/>
                <a:cs typeface="Calibri"/>
              </a:rPr>
              <a:t>K23*,</a:t>
            </a:r>
            <a:r>
              <a:rPr sz="2800" spc="-5" dirty="0">
                <a:latin typeface="Calibri"/>
                <a:cs typeface="Calibri"/>
              </a:rPr>
              <a:t> </a:t>
            </a:r>
            <a:r>
              <a:rPr sz="2800" dirty="0">
                <a:latin typeface="Calibri"/>
                <a:cs typeface="Calibri"/>
              </a:rPr>
              <a:t>K67*,</a:t>
            </a:r>
            <a:r>
              <a:rPr sz="2800" spc="-10" dirty="0">
                <a:latin typeface="Calibri"/>
                <a:cs typeface="Calibri"/>
              </a:rPr>
              <a:t> </a:t>
            </a:r>
            <a:r>
              <a:rPr sz="2800" dirty="0">
                <a:latin typeface="Calibri"/>
                <a:cs typeface="Calibri"/>
              </a:rPr>
              <a:t>K77*, K87*,</a:t>
            </a:r>
            <a:r>
              <a:rPr sz="2800" spc="-10" dirty="0">
                <a:latin typeface="Calibri"/>
                <a:cs typeface="Calibri"/>
              </a:rPr>
              <a:t> </a:t>
            </a:r>
            <a:r>
              <a:rPr sz="2800" dirty="0">
                <a:latin typeface="Calibri"/>
                <a:cs typeface="Calibri"/>
              </a:rPr>
              <a:t>K93*,</a:t>
            </a:r>
            <a:r>
              <a:rPr sz="2800" spc="-5" dirty="0">
                <a:latin typeface="Calibri"/>
                <a:cs typeface="Calibri"/>
              </a:rPr>
              <a:t> </a:t>
            </a:r>
            <a:r>
              <a:rPr sz="2800" dirty="0">
                <a:latin typeface="Calibri"/>
                <a:cs typeface="Calibri"/>
              </a:rPr>
              <a:t>L14*,</a:t>
            </a:r>
            <a:r>
              <a:rPr sz="2800" spc="-5" dirty="0">
                <a:latin typeface="Calibri"/>
                <a:cs typeface="Calibri"/>
              </a:rPr>
              <a:t> </a:t>
            </a:r>
            <a:r>
              <a:rPr sz="2800" spc="-10" dirty="0">
                <a:latin typeface="Calibri"/>
                <a:cs typeface="Calibri"/>
              </a:rPr>
              <a:t>L45*, </a:t>
            </a:r>
            <a:r>
              <a:rPr sz="2800" dirty="0">
                <a:latin typeface="Calibri"/>
                <a:cs typeface="Calibri"/>
              </a:rPr>
              <a:t>L54*,</a:t>
            </a:r>
            <a:r>
              <a:rPr sz="2800" spc="-20" dirty="0">
                <a:latin typeface="Calibri"/>
                <a:cs typeface="Calibri"/>
              </a:rPr>
              <a:t> </a:t>
            </a:r>
            <a:r>
              <a:rPr sz="2800" dirty="0">
                <a:latin typeface="Calibri"/>
                <a:cs typeface="Calibri"/>
              </a:rPr>
              <a:t>L62*,</a:t>
            </a:r>
            <a:r>
              <a:rPr sz="2800" spc="-10" dirty="0">
                <a:latin typeface="Calibri"/>
                <a:cs typeface="Calibri"/>
              </a:rPr>
              <a:t> </a:t>
            </a:r>
            <a:r>
              <a:rPr sz="2800" dirty="0">
                <a:latin typeface="Calibri"/>
                <a:cs typeface="Calibri"/>
              </a:rPr>
              <a:t>L86*, L99*,</a:t>
            </a:r>
            <a:r>
              <a:rPr sz="2800" spc="-5" dirty="0">
                <a:latin typeface="Calibri"/>
                <a:cs typeface="Calibri"/>
              </a:rPr>
              <a:t> </a:t>
            </a:r>
            <a:r>
              <a:rPr sz="2800" dirty="0">
                <a:latin typeface="Calibri"/>
                <a:cs typeface="Calibri"/>
              </a:rPr>
              <a:t>M01*,</a:t>
            </a:r>
            <a:r>
              <a:rPr sz="2800" spc="-10" dirty="0">
                <a:latin typeface="Calibri"/>
                <a:cs typeface="Calibri"/>
              </a:rPr>
              <a:t> </a:t>
            </a:r>
            <a:r>
              <a:rPr sz="2800" dirty="0">
                <a:latin typeface="Calibri"/>
                <a:cs typeface="Calibri"/>
              </a:rPr>
              <a:t>M03*,</a:t>
            </a:r>
            <a:r>
              <a:rPr sz="2800" spc="-25" dirty="0">
                <a:latin typeface="Calibri"/>
                <a:cs typeface="Calibri"/>
              </a:rPr>
              <a:t> </a:t>
            </a:r>
            <a:r>
              <a:rPr sz="2800" dirty="0">
                <a:latin typeface="Calibri"/>
                <a:cs typeface="Calibri"/>
              </a:rPr>
              <a:t>M07*,</a:t>
            </a:r>
            <a:r>
              <a:rPr sz="2800" spc="-5" dirty="0">
                <a:latin typeface="Calibri"/>
                <a:cs typeface="Calibri"/>
              </a:rPr>
              <a:t> </a:t>
            </a:r>
            <a:r>
              <a:rPr sz="2800" dirty="0">
                <a:latin typeface="Calibri"/>
                <a:cs typeface="Calibri"/>
              </a:rPr>
              <a:t>M09*,</a:t>
            </a:r>
            <a:r>
              <a:rPr sz="2800" spc="-10" dirty="0">
                <a:latin typeface="Calibri"/>
                <a:cs typeface="Calibri"/>
              </a:rPr>
              <a:t> </a:t>
            </a:r>
            <a:r>
              <a:rPr sz="2800" dirty="0">
                <a:latin typeface="Calibri"/>
                <a:cs typeface="Calibri"/>
              </a:rPr>
              <a:t>M14*,</a:t>
            </a:r>
            <a:r>
              <a:rPr sz="2800" spc="-10" dirty="0">
                <a:latin typeface="Calibri"/>
                <a:cs typeface="Calibri"/>
              </a:rPr>
              <a:t> </a:t>
            </a:r>
            <a:r>
              <a:rPr sz="2800" dirty="0">
                <a:latin typeface="Calibri"/>
                <a:cs typeface="Calibri"/>
              </a:rPr>
              <a:t>M36*,</a:t>
            </a:r>
            <a:r>
              <a:rPr sz="2800" spc="-15" dirty="0">
                <a:latin typeface="Calibri"/>
                <a:cs typeface="Calibri"/>
              </a:rPr>
              <a:t> </a:t>
            </a:r>
            <a:r>
              <a:rPr sz="2800" spc="-10" dirty="0">
                <a:latin typeface="Calibri"/>
                <a:cs typeface="Calibri"/>
              </a:rPr>
              <a:t>M49*, </a:t>
            </a:r>
            <a:r>
              <a:rPr sz="2800" dirty="0">
                <a:latin typeface="Calibri"/>
                <a:cs typeface="Calibri"/>
              </a:rPr>
              <a:t>M63*,</a:t>
            </a:r>
            <a:r>
              <a:rPr sz="2800" spc="-30" dirty="0">
                <a:latin typeface="Calibri"/>
                <a:cs typeface="Calibri"/>
              </a:rPr>
              <a:t> </a:t>
            </a:r>
            <a:r>
              <a:rPr sz="2800" dirty="0">
                <a:latin typeface="Calibri"/>
                <a:cs typeface="Calibri"/>
              </a:rPr>
              <a:t>M68*,</a:t>
            </a:r>
            <a:r>
              <a:rPr sz="2800" spc="-30" dirty="0">
                <a:latin typeface="Calibri"/>
                <a:cs typeface="Calibri"/>
              </a:rPr>
              <a:t> </a:t>
            </a:r>
            <a:r>
              <a:rPr sz="2800" dirty="0">
                <a:latin typeface="Calibri"/>
                <a:cs typeface="Calibri"/>
              </a:rPr>
              <a:t>M73*,</a:t>
            </a:r>
            <a:r>
              <a:rPr sz="2800" spc="-15" dirty="0">
                <a:latin typeface="Calibri"/>
                <a:cs typeface="Calibri"/>
              </a:rPr>
              <a:t> </a:t>
            </a:r>
            <a:r>
              <a:rPr sz="2800" dirty="0">
                <a:latin typeface="Calibri"/>
                <a:cs typeface="Calibri"/>
              </a:rPr>
              <a:t>M82*,</a:t>
            </a:r>
            <a:r>
              <a:rPr sz="2800" spc="-20" dirty="0">
                <a:latin typeface="Calibri"/>
                <a:cs typeface="Calibri"/>
              </a:rPr>
              <a:t> </a:t>
            </a:r>
            <a:r>
              <a:rPr sz="2800" dirty="0">
                <a:latin typeface="Calibri"/>
                <a:cs typeface="Calibri"/>
              </a:rPr>
              <a:t>M90*,</a:t>
            </a:r>
            <a:r>
              <a:rPr sz="2800" spc="-15" dirty="0">
                <a:latin typeface="Calibri"/>
                <a:cs typeface="Calibri"/>
              </a:rPr>
              <a:t> </a:t>
            </a:r>
            <a:r>
              <a:rPr sz="2800" dirty="0">
                <a:latin typeface="Calibri"/>
                <a:cs typeface="Calibri"/>
              </a:rPr>
              <a:t>N08*,</a:t>
            </a:r>
            <a:r>
              <a:rPr sz="2800" spc="-15" dirty="0">
                <a:latin typeface="Calibri"/>
                <a:cs typeface="Calibri"/>
              </a:rPr>
              <a:t> </a:t>
            </a:r>
            <a:r>
              <a:rPr sz="2800" dirty="0">
                <a:latin typeface="Calibri"/>
                <a:cs typeface="Calibri"/>
              </a:rPr>
              <a:t>N16*,</a:t>
            </a:r>
            <a:r>
              <a:rPr sz="2800" spc="-20" dirty="0">
                <a:latin typeface="Calibri"/>
                <a:cs typeface="Calibri"/>
              </a:rPr>
              <a:t> </a:t>
            </a:r>
            <a:r>
              <a:rPr sz="2800" dirty="0">
                <a:latin typeface="Calibri"/>
                <a:cs typeface="Calibri"/>
              </a:rPr>
              <a:t>N22*,</a:t>
            </a:r>
            <a:r>
              <a:rPr sz="2800" spc="-15" dirty="0">
                <a:latin typeface="Calibri"/>
                <a:cs typeface="Calibri"/>
              </a:rPr>
              <a:t> </a:t>
            </a:r>
            <a:r>
              <a:rPr sz="2800" dirty="0">
                <a:latin typeface="Calibri"/>
                <a:cs typeface="Calibri"/>
              </a:rPr>
              <a:t>N29*,</a:t>
            </a:r>
            <a:r>
              <a:rPr sz="2800" spc="-15" dirty="0">
                <a:latin typeface="Calibri"/>
                <a:cs typeface="Calibri"/>
              </a:rPr>
              <a:t> </a:t>
            </a:r>
            <a:r>
              <a:rPr sz="2800" spc="-10" dirty="0">
                <a:latin typeface="Calibri"/>
                <a:cs typeface="Calibri"/>
              </a:rPr>
              <a:t>N33*, </a:t>
            </a:r>
            <a:r>
              <a:rPr sz="2800" dirty="0">
                <a:latin typeface="Calibri"/>
                <a:cs typeface="Calibri"/>
              </a:rPr>
              <a:t>N37*,</a:t>
            </a:r>
            <a:r>
              <a:rPr sz="2800" spc="-10" dirty="0">
                <a:latin typeface="Calibri"/>
                <a:cs typeface="Calibri"/>
              </a:rPr>
              <a:t> </a:t>
            </a:r>
            <a:r>
              <a:rPr sz="2800" dirty="0">
                <a:latin typeface="Calibri"/>
                <a:cs typeface="Calibri"/>
              </a:rPr>
              <a:t>N51*,</a:t>
            </a:r>
            <a:r>
              <a:rPr sz="2800" spc="-10" dirty="0">
                <a:latin typeface="Calibri"/>
                <a:cs typeface="Calibri"/>
              </a:rPr>
              <a:t> </a:t>
            </a:r>
            <a:r>
              <a:rPr sz="2800" dirty="0">
                <a:latin typeface="Calibri"/>
                <a:cs typeface="Calibri"/>
              </a:rPr>
              <a:t>N74*,</a:t>
            </a:r>
            <a:r>
              <a:rPr sz="2800" spc="-10" dirty="0">
                <a:latin typeface="Calibri"/>
                <a:cs typeface="Calibri"/>
              </a:rPr>
              <a:t> </a:t>
            </a:r>
            <a:r>
              <a:rPr sz="2800" dirty="0">
                <a:latin typeface="Calibri"/>
                <a:cs typeface="Calibri"/>
              </a:rPr>
              <a:t>N77*,</a:t>
            </a:r>
            <a:r>
              <a:rPr sz="2800" spc="-10" dirty="0">
                <a:latin typeface="Calibri"/>
                <a:cs typeface="Calibri"/>
              </a:rPr>
              <a:t> </a:t>
            </a:r>
            <a:r>
              <a:rPr sz="2800" spc="-20" dirty="0">
                <a:latin typeface="Calibri"/>
                <a:cs typeface="Calibri"/>
              </a:rPr>
              <a:t>P75*</a:t>
            </a:r>
            <a:endParaRPr sz="2800" dirty="0">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5286" y="496316"/>
            <a:ext cx="5099050" cy="635000"/>
          </a:xfrm>
          <a:prstGeom prst="rect">
            <a:avLst/>
          </a:prstGeom>
        </p:spPr>
        <p:txBody>
          <a:bodyPr vert="horz" wrap="square" lIns="0" tIns="12065" rIns="0" bIns="0" rtlCol="0">
            <a:spAutoFit/>
          </a:bodyPr>
          <a:lstStyle/>
          <a:p>
            <a:pPr marL="12700">
              <a:lnSpc>
                <a:spcPct val="100000"/>
              </a:lnSpc>
              <a:spcBef>
                <a:spcPts val="95"/>
              </a:spcBef>
            </a:pPr>
            <a:r>
              <a:rPr sz="4000" spc="-55" dirty="0"/>
              <a:t>ATURAN</a:t>
            </a:r>
            <a:r>
              <a:rPr sz="4000" spc="-130" dirty="0"/>
              <a:t> </a:t>
            </a:r>
            <a:r>
              <a:rPr sz="4000" spc="-25" dirty="0"/>
              <a:t>KODING</a:t>
            </a:r>
            <a:r>
              <a:rPr sz="4000" spc="-114" dirty="0"/>
              <a:t> </a:t>
            </a:r>
            <a:r>
              <a:rPr sz="4000" dirty="0"/>
              <a:t>ICD</a:t>
            </a:r>
            <a:r>
              <a:rPr sz="4000" spc="-13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68146" y="1351025"/>
            <a:ext cx="9130665" cy="4543425"/>
          </a:xfrm>
          <a:custGeom>
            <a:avLst/>
            <a:gdLst/>
            <a:ahLst/>
            <a:cxnLst/>
            <a:rect l="l" t="t" r="r" b="b"/>
            <a:pathLst>
              <a:path w="9130665" h="4543425">
                <a:moveTo>
                  <a:pt x="0" y="4543044"/>
                </a:moveTo>
                <a:lnTo>
                  <a:pt x="9130284" y="4543044"/>
                </a:lnTo>
                <a:lnTo>
                  <a:pt x="9130284" y="0"/>
                </a:lnTo>
                <a:lnTo>
                  <a:pt x="0" y="0"/>
                </a:lnTo>
                <a:lnTo>
                  <a:pt x="0" y="4543044"/>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46124" y="1989201"/>
            <a:ext cx="8769985" cy="295211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C.</a:t>
            </a:r>
            <a:r>
              <a:rPr sz="2400" spc="-55" dirty="0">
                <a:latin typeface="Calibri"/>
                <a:cs typeface="Calibri"/>
              </a:rPr>
              <a:t> </a:t>
            </a:r>
            <a:r>
              <a:rPr sz="2400" spc="-10" dirty="0">
                <a:latin typeface="Calibri"/>
                <a:cs typeface="Calibri"/>
              </a:rPr>
              <a:t>Pengkodean</a:t>
            </a:r>
            <a:r>
              <a:rPr sz="2400" spc="-35" dirty="0">
                <a:latin typeface="Calibri"/>
                <a:cs typeface="Calibri"/>
              </a:rPr>
              <a:t> </a:t>
            </a:r>
            <a:r>
              <a:rPr sz="2400" b="1" dirty="0">
                <a:latin typeface="Calibri"/>
                <a:cs typeface="Calibri"/>
              </a:rPr>
              <a:t>dugaan</a:t>
            </a:r>
            <a:r>
              <a:rPr sz="2400" b="1" spc="-40" dirty="0">
                <a:latin typeface="Calibri"/>
                <a:cs typeface="Calibri"/>
              </a:rPr>
              <a:t> </a:t>
            </a:r>
            <a:r>
              <a:rPr sz="2400" b="1" dirty="0">
                <a:latin typeface="Calibri"/>
                <a:cs typeface="Calibri"/>
              </a:rPr>
              <a:t>kondisi,</a:t>
            </a:r>
            <a:r>
              <a:rPr sz="2400" b="1" spc="-30" dirty="0">
                <a:latin typeface="Calibri"/>
                <a:cs typeface="Calibri"/>
              </a:rPr>
              <a:t> </a:t>
            </a:r>
            <a:r>
              <a:rPr sz="2400" b="1" dirty="0">
                <a:latin typeface="Calibri"/>
                <a:cs typeface="Calibri"/>
              </a:rPr>
              <a:t>gejala,</a:t>
            </a:r>
            <a:r>
              <a:rPr sz="2400" b="1" spc="-35" dirty="0">
                <a:latin typeface="Calibri"/>
                <a:cs typeface="Calibri"/>
              </a:rPr>
              <a:t> </a:t>
            </a:r>
            <a:r>
              <a:rPr sz="2400" b="1" dirty="0">
                <a:latin typeface="Calibri"/>
                <a:cs typeface="Calibri"/>
              </a:rPr>
              <a:t>penemuan</a:t>
            </a:r>
            <a:r>
              <a:rPr sz="2400" b="1" spc="-45" dirty="0">
                <a:latin typeface="Calibri"/>
                <a:cs typeface="Calibri"/>
              </a:rPr>
              <a:t> </a:t>
            </a:r>
            <a:r>
              <a:rPr sz="2400" b="1" dirty="0">
                <a:latin typeface="Calibri"/>
                <a:cs typeface="Calibri"/>
              </a:rPr>
              <a:t>abnormal,</a:t>
            </a:r>
            <a:r>
              <a:rPr sz="2400" b="1" spc="-35" dirty="0">
                <a:latin typeface="Calibri"/>
                <a:cs typeface="Calibri"/>
              </a:rPr>
              <a:t> </a:t>
            </a:r>
            <a:r>
              <a:rPr sz="2400" spc="-25" dirty="0">
                <a:latin typeface="Calibri"/>
                <a:cs typeface="Calibri"/>
              </a:rPr>
              <a:t>dan</a:t>
            </a:r>
            <a:endParaRPr sz="2400">
              <a:latin typeface="Calibri"/>
              <a:cs typeface="Calibri"/>
            </a:endParaRPr>
          </a:p>
          <a:p>
            <a:pPr marL="12700">
              <a:lnSpc>
                <a:spcPct val="100000"/>
              </a:lnSpc>
            </a:pPr>
            <a:r>
              <a:rPr sz="2400" b="1" dirty="0">
                <a:latin typeface="Calibri"/>
                <a:cs typeface="Calibri"/>
              </a:rPr>
              <a:t>situasi</a:t>
            </a:r>
            <a:r>
              <a:rPr sz="2400" b="1" spc="-15" dirty="0">
                <a:latin typeface="Calibri"/>
                <a:cs typeface="Calibri"/>
              </a:rPr>
              <a:t> </a:t>
            </a:r>
            <a:r>
              <a:rPr sz="2400" b="1" dirty="0">
                <a:latin typeface="Calibri"/>
                <a:cs typeface="Calibri"/>
              </a:rPr>
              <a:t>tanpa</a:t>
            </a:r>
            <a:r>
              <a:rPr sz="2400" b="1" spc="-10" dirty="0">
                <a:latin typeface="Calibri"/>
                <a:cs typeface="Calibri"/>
              </a:rPr>
              <a:t> penyakit</a:t>
            </a:r>
            <a:endParaRPr sz="2400">
              <a:latin typeface="Calibri"/>
              <a:cs typeface="Calibri"/>
            </a:endParaRPr>
          </a:p>
          <a:p>
            <a:pPr marL="794385" marR="12700" indent="-342900">
              <a:lnSpc>
                <a:spcPct val="100000"/>
              </a:lnSpc>
              <a:buFont typeface="Wingdings"/>
              <a:buChar char=""/>
              <a:tabLst>
                <a:tab pos="794385" algn="l"/>
              </a:tabLst>
            </a:pPr>
            <a:r>
              <a:rPr sz="2400" dirty="0">
                <a:latin typeface="Calibri"/>
                <a:cs typeface="Calibri"/>
              </a:rPr>
              <a:t>Jika</a:t>
            </a:r>
            <a:r>
              <a:rPr sz="2400" spc="-70" dirty="0">
                <a:latin typeface="Calibri"/>
                <a:cs typeface="Calibri"/>
              </a:rPr>
              <a:t> </a:t>
            </a:r>
            <a:r>
              <a:rPr sz="2400" dirty="0">
                <a:latin typeface="Calibri"/>
                <a:cs typeface="Calibri"/>
              </a:rPr>
              <a:t>diagnosis</a:t>
            </a:r>
            <a:r>
              <a:rPr sz="2400" spc="-35" dirty="0">
                <a:latin typeface="Calibri"/>
                <a:cs typeface="Calibri"/>
              </a:rPr>
              <a:t> </a:t>
            </a:r>
            <a:r>
              <a:rPr sz="2400" dirty="0">
                <a:latin typeface="Calibri"/>
                <a:cs typeface="Calibri"/>
              </a:rPr>
              <a:t>yang</a:t>
            </a:r>
            <a:r>
              <a:rPr sz="2400" spc="-45" dirty="0">
                <a:latin typeface="Calibri"/>
                <a:cs typeface="Calibri"/>
              </a:rPr>
              <a:t> </a:t>
            </a:r>
            <a:r>
              <a:rPr sz="2400" dirty="0">
                <a:latin typeface="Calibri"/>
                <a:cs typeface="Calibri"/>
              </a:rPr>
              <a:t>lebih</a:t>
            </a:r>
            <a:r>
              <a:rPr sz="2400" spc="-25" dirty="0">
                <a:latin typeface="Calibri"/>
                <a:cs typeface="Calibri"/>
              </a:rPr>
              <a:t> </a:t>
            </a:r>
            <a:r>
              <a:rPr sz="2400" dirty="0">
                <a:latin typeface="Calibri"/>
                <a:cs typeface="Calibri"/>
              </a:rPr>
              <a:t>spesifik</a:t>
            </a:r>
            <a:r>
              <a:rPr sz="2400" spc="-40" dirty="0">
                <a:latin typeface="Calibri"/>
                <a:cs typeface="Calibri"/>
              </a:rPr>
              <a:t> </a:t>
            </a:r>
            <a:r>
              <a:rPr sz="2400" b="1" dirty="0">
                <a:latin typeface="Calibri"/>
                <a:cs typeface="Calibri"/>
              </a:rPr>
              <a:t>belum</a:t>
            </a:r>
            <a:r>
              <a:rPr sz="2400" b="1" spc="-35" dirty="0">
                <a:latin typeface="Calibri"/>
                <a:cs typeface="Calibri"/>
              </a:rPr>
              <a:t> </a:t>
            </a:r>
            <a:r>
              <a:rPr sz="2400" b="1" dirty="0">
                <a:latin typeface="Calibri"/>
                <a:cs typeface="Calibri"/>
              </a:rPr>
              <a:t>ditegakkan</a:t>
            </a:r>
            <a:r>
              <a:rPr sz="2400" b="1" spc="-45" dirty="0">
                <a:latin typeface="Calibri"/>
                <a:cs typeface="Calibri"/>
              </a:rPr>
              <a:t> </a:t>
            </a:r>
            <a:r>
              <a:rPr sz="2400" dirty="0">
                <a:latin typeface="Calibri"/>
                <a:cs typeface="Calibri"/>
              </a:rPr>
              <a:t>sampai</a:t>
            </a:r>
            <a:r>
              <a:rPr sz="2400" spc="-50" dirty="0">
                <a:latin typeface="Calibri"/>
                <a:cs typeface="Calibri"/>
              </a:rPr>
              <a:t> </a:t>
            </a:r>
            <a:r>
              <a:rPr sz="2400" spc="-10" dirty="0">
                <a:latin typeface="Calibri"/>
                <a:cs typeface="Calibri"/>
              </a:rPr>
              <a:t>akhir </a:t>
            </a:r>
            <a:r>
              <a:rPr sz="2400" dirty="0">
                <a:latin typeface="Calibri"/>
                <a:cs typeface="Calibri"/>
              </a:rPr>
              <a:t>episode</a:t>
            </a:r>
            <a:r>
              <a:rPr sz="2400" spc="-5" dirty="0">
                <a:latin typeface="Calibri"/>
                <a:cs typeface="Calibri"/>
              </a:rPr>
              <a:t> </a:t>
            </a:r>
            <a:r>
              <a:rPr sz="2400" spc="-10" dirty="0">
                <a:latin typeface="Calibri"/>
                <a:cs typeface="Calibri"/>
              </a:rPr>
              <a:t>perawatan</a:t>
            </a:r>
            <a:endParaRPr sz="2400">
              <a:latin typeface="Calibri"/>
              <a:cs typeface="Calibri"/>
            </a:endParaRPr>
          </a:p>
          <a:p>
            <a:pPr marL="794385" marR="5080" indent="-342900">
              <a:lnSpc>
                <a:spcPct val="100000"/>
              </a:lnSpc>
              <a:buFont typeface="Wingdings"/>
              <a:buChar char=""/>
              <a:tabLst>
                <a:tab pos="794385" algn="l"/>
              </a:tabLst>
            </a:pPr>
            <a:r>
              <a:rPr sz="2400" dirty="0">
                <a:latin typeface="Calibri"/>
                <a:cs typeface="Calibri"/>
              </a:rPr>
              <a:t>atau</a:t>
            </a:r>
            <a:r>
              <a:rPr sz="2400" spc="-60" dirty="0">
                <a:latin typeface="Calibri"/>
                <a:cs typeface="Calibri"/>
              </a:rPr>
              <a:t> </a:t>
            </a:r>
            <a:r>
              <a:rPr sz="2400" b="1" dirty="0">
                <a:latin typeface="Calibri"/>
                <a:cs typeface="Calibri"/>
              </a:rPr>
              <a:t>tidak</a:t>
            </a:r>
            <a:r>
              <a:rPr sz="2400" b="1" spc="-40" dirty="0">
                <a:latin typeface="Calibri"/>
                <a:cs typeface="Calibri"/>
              </a:rPr>
              <a:t> </a:t>
            </a:r>
            <a:r>
              <a:rPr sz="2400" b="1" dirty="0">
                <a:latin typeface="Calibri"/>
                <a:cs typeface="Calibri"/>
              </a:rPr>
              <a:t>ada</a:t>
            </a:r>
            <a:r>
              <a:rPr sz="2400" b="1" spc="-50" dirty="0">
                <a:latin typeface="Calibri"/>
                <a:cs typeface="Calibri"/>
              </a:rPr>
              <a:t> </a:t>
            </a:r>
            <a:r>
              <a:rPr sz="2400" b="1" dirty="0">
                <a:latin typeface="Calibri"/>
                <a:cs typeface="Calibri"/>
              </a:rPr>
              <a:t>penyakit</a:t>
            </a:r>
            <a:r>
              <a:rPr sz="2400" b="1" spc="-40" dirty="0">
                <a:latin typeface="Calibri"/>
                <a:cs typeface="Calibri"/>
              </a:rPr>
              <a:t> </a:t>
            </a:r>
            <a:r>
              <a:rPr sz="2400" dirty="0">
                <a:latin typeface="Calibri"/>
                <a:cs typeface="Calibri"/>
              </a:rPr>
              <a:t>atau</a:t>
            </a:r>
            <a:r>
              <a:rPr sz="2400" spc="-55" dirty="0">
                <a:latin typeface="Calibri"/>
                <a:cs typeface="Calibri"/>
              </a:rPr>
              <a:t> </a:t>
            </a:r>
            <a:r>
              <a:rPr sz="2400" b="1" dirty="0">
                <a:latin typeface="Calibri"/>
                <a:cs typeface="Calibri"/>
              </a:rPr>
              <a:t>cedera</a:t>
            </a:r>
            <a:r>
              <a:rPr sz="2400" b="1" spc="-55" dirty="0">
                <a:latin typeface="Calibri"/>
                <a:cs typeface="Calibri"/>
              </a:rPr>
              <a:t> </a:t>
            </a:r>
            <a:r>
              <a:rPr sz="2400" dirty="0">
                <a:latin typeface="Calibri"/>
                <a:cs typeface="Calibri"/>
              </a:rPr>
              <a:t>pada</a:t>
            </a:r>
            <a:r>
              <a:rPr sz="2400" spc="-45" dirty="0">
                <a:latin typeface="Calibri"/>
                <a:cs typeface="Calibri"/>
              </a:rPr>
              <a:t> </a:t>
            </a:r>
            <a:r>
              <a:rPr sz="2400" dirty="0">
                <a:latin typeface="Calibri"/>
                <a:cs typeface="Calibri"/>
              </a:rPr>
              <a:t>saat</a:t>
            </a:r>
            <a:r>
              <a:rPr sz="2400" spc="-60" dirty="0">
                <a:latin typeface="Calibri"/>
                <a:cs typeface="Calibri"/>
              </a:rPr>
              <a:t> </a:t>
            </a:r>
            <a:r>
              <a:rPr sz="2400" dirty="0">
                <a:latin typeface="Calibri"/>
                <a:cs typeface="Calibri"/>
              </a:rPr>
              <a:t>dirawat</a:t>
            </a:r>
            <a:r>
              <a:rPr sz="2400" spc="-70" dirty="0">
                <a:latin typeface="Calibri"/>
                <a:cs typeface="Calibri"/>
              </a:rPr>
              <a:t> </a:t>
            </a:r>
            <a:r>
              <a:rPr sz="2400" dirty="0">
                <a:latin typeface="Calibri"/>
                <a:cs typeface="Calibri"/>
              </a:rPr>
              <a:t>yang</a:t>
            </a:r>
            <a:r>
              <a:rPr sz="2400" spc="-60" dirty="0">
                <a:latin typeface="Calibri"/>
                <a:cs typeface="Calibri"/>
              </a:rPr>
              <a:t> </a:t>
            </a:r>
            <a:r>
              <a:rPr sz="2400" spc="-20" dirty="0">
                <a:latin typeface="Calibri"/>
                <a:cs typeface="Calibri"/>
              </a:rPr>
              <a:t>bisa </a:t>
            </a:r>
            <a:r>
              <a:rPr sz="2400" spc="-10" dirty="0">
                <a:latin typeface="Calibri"/>
                <a:cs typeface="Calibri"/>
              </a:rPr>
              <a:t>dikode,</a:t>
            </a:r>
            <a:endParaRPr sz="2400">
              <a:latin typeface="Calibri"/>
              <a:cs typeface="Calibri"/>
            </a:endParaRPr>
          </a:p>
          <a:p>
            <a:pPr marL="793750" indent="-342265">
              <a:lnSpc>
                <a:spcPct val="100000"/>
              </a:lnSpc>
              <a:buFont typeface="Wingdings"/>
              <a:buChar char=""/>
              <a:tabLst>
                <a:tab pos="793750" algn="l"/>
              </a:tabLst>
            </a:pPr>
            <a:r>
              <a:rPr sz="2400" dirty="0">
                <a:latin typeface="Calibri"/>
                <a:cs typeface="Calibri"/>
              </a:rPr>
              <a:t>maka</a:t>
            </a:r>
            <a:r>
              <a:rPr sz="2400" spc="-75" dirty="0">
                <a:latin typeface="Calibri"/>
                <a:cs typeface="Calibri"/>
              </a:rPr>
              <a:t> </a:t>
            </a:r>
            <a:r>
              <a:rPr sz="2400" dirty="0">
                <a:latin typeface="Calibri"/>
                <a:cs typeface="Calibri"/>
              </a:rPr>
              <a:t>kode</a:t>
            </a:r>
            <a:r>
              <a:rPr sz="2400" spc="-35" dirty="0">
                <a:latin typeface="Calibri"/>
                <a:cs typeface="Calibri"/>
              </a:rPr>
              <a:t> </a:t>
            </a:r>
            <a:r>
              <a:rPr sz="2400" dirty="0">
                <a:latin typeface="Calibri"/>
                <a:cs typeface="Calibri"/>
              </a:rPr>
              <a:t>dari</a:t>
            </a:r>
            <a:r>
              <a:rPr sz="2400" spc="-35" dirty="0">
                <a:latin typeface="Calibri"/>
                <a:cs typeface="Calibri"/>
              </a:rPr>
              <a:t> </a:t>
            </a:r>
            <a:r>
              <a:rPr sz="2400" b="1" dirty="0">
                <a:latin typeface="Calibri"/>
                <a:cs typeface="Calibri"/>
              </a:rPr>
              <a:t>Bab</a:t>
            </a:r>
            <a:r>
              <a:rPr sz="2400" b="1" spc="-45" dirty="0">
                <a:latin typeface="Calibri"/>
                <a:cs typeface="Calibri"/>
              </a:rPr>
              <a:t> </a:t>
            </a:r>
            <a:r>
              <a:rPr sz="2400" b="1" dirty="0">
                <a:latin typeface="Calibri"/>
                <a:cs typeface="Calibri"/>
              </a:rPr>
              <a:t>XVIII</a:t>
            </a:r>
            <a:r>
              <a:rPr sz="2400" b="1" spc="-25" dirty="0">
                <a:latin typeface="Calibri"/>
                <a:cs typeface="Calibri"/>
              </a:rPr>
              <a:t> </a:t>
            </a:r>
            <a:r>
              <a:rPr sz="2400" b="1" dirty="0">
                <a:latin typeface="Calibri"/>
                <a:cs typeface="Calibri"/>
              </a:rPr>
              <a:t>dan</a:t>
            </a:r>
            <a:r>
              <a:rPr sz="2400" b="1" spc="-35" dirty="0">
                <a:latin typeface="Calibri"/>
                <a:cs typeface="Calibri"/>
              </a:rPr>
              <a:t> </a:t>
            </a:r>
            <a:r>
              <a:rPr sz="2400" b="1" dirty="0">
                <a:latin typeface="Calibri"/>
                <a:cs typeface="Calibri"/>
              </a:rPr>
              <a:t>XXI</a:t>
            </a:r>
            <a:r>
              <a:rPr sz="2400" b="1" spc="-35" dirty="0">
                <a:latin typeface="Calibri"/>
                <a:cs typeface="Calibri"/>
              </a:rPr>
              <a:t> </a:t>
            </a:r>
            <a:r>
              <a:rPr sz="2400" dirty="0">
                <a:latin typeface="Calibri"/>
                <a:cs typeface="Calibri"/>
              </a:rPr>
              <a:t>dapat</a:t>
            </a:r>
            <a:r>
              <a:rPr sz="2400" spc="-50" dirty="0">
                <a:latin typeface="Calibri"/>
                <a:cs typeface="Calibri"/>
              </a:rPr>
              <a:t> </a:t>
            </a:r>
            <a:r>
              <a:rPr sz="2400" dirty="0">
                <a:latin typeface="Calibri"/>
                <a:cs typeface="Calibri"/>
              </a:rPr>
              <a:t>digunakan</a:t>
            </a:r>
            <a:r>
              <a:rPr sz="2400" spc="-50" dirty="0">
                <a:latin typeface="Calibri"/>
                <a:cs typeface="Calibri"/>
              </a:rPr>
              <a:t> </a:t>
            </a:r>
            <a:r>
              <a:rPr sz="2400" dirty="0">
                <a:latin typeface="Calibri"/>
                <a:cs typeface="Calibri"/>
              </a:rPr>
              <a:t>sebagai</a:t>
            </a:r>
            <a:r>
              <a:rPr sz="2400" spc="-40" dirty="0">
                <a:latin typeface="Calibri"/>
                <a:cs typeface="Calibri"/>
              </a:rPr>
              <a:t> </a:t>
            </a:r>
            <a:r>
              <a:rPr sz="2400" spc="-20" dirty="0">
                <a:latin typeface="Calibri"/>
                <a:cs typeface="Calibri"/>
              </a:rPr>
              <a:t>kode</a:t>
            </a:r>
            <a:endParaRPr sz="2400">
              <a:latin typeface="Calibri"/>
              <a:cs typeface="Calibri"/>
            </a:endParaRPr>
          </a:p>
          <a:p>
            <a:pPr marL="794385">
              <a:lnSpc>
                <a:spcPct val="100000"/>
              </a:lnSpc>
              <a:spcBef>
                <a:spcPts val="5"/>
              </a:spcBef>
            </a:pPr>
            <a:r>
              <a:rPr sz="2400" b="1" dirty="0">
                <a:latin typeface="Calibri"/>
                <a:cs typeface="Calibri"/>
              </a:rPr>
              <a:t>diagnosis</a:t>
            </a:r>
            <a:r>
              <a:rPr sz="2400" b="1" spc="-20" dirty="0">
                <a:latin typeface="Calibri"/>
                <a:cs typeface="Calibri"/>
              </a:rPr>
              <a:t> </a:t>
            </a:r>
            <a:r>
              <a:rPr sz="2400" b="1" dirty="0">
                <a:latin typeface="Calibri"/>
                <a:cs typeface="Calibri"/>
              </a:rPr>
              <a:t>utama</a:t>
            </a:r>
            <a:r>
              <a:rPr sz="2400" b="1" spc="-10" dirty="0">
                <a:latin typeface="Calibri"/>
                <a:cs typeface="Calibri"/>
              </a:rPr>
              <a:t> </a:t>
            </a:r>
            <a:r>
              <a:rPr sz="2400" dirty="0">
                <a:latin typeface="Calibri"/>
                <a:cs typeface="Calibri"/>
              </a:rPr>
              <a:t>(lihat</a:t>
            </a:r>
            <a:r>
              <a:rPr sz="2400" spc="-30" dirty="0">
                <a:latin typeface="Calibri"/>
                <a:cs typeface="Calibri"/>
              </a:rPr>
              <a:t> </a:t>
            </a:r>
            <a:r>
              <a:rPr sz="2400" dirty="0">
                <a:latin typeface="Calibri"/>
                <a:cs typeface="Calibri"/>
              </a:rPr>
              <a:t>juga</a:t>
            </a:r>
            <a:r>
              <a:rPr sz="2400" spc="-20" dirty="0">
                <a:latin typeface="Calibri"/>
                <a:cs typeface="Calibri"/>
              </a:rPr>
              <a:t> </a:t>
            </a:r>
            <a:r>
              <a:rPr sz="2400" b="1" dirty="0">
                <a:latin typeface="Calibri"/>
                <a:cs typeface="Calibri"/>
              </a:rPr>
              <a:t>Rules</a:t>
            </a:r>
            <a:r>
              <a:rPr sz="2400" b="1" spc="-30" dirty="0">
                <a:latin typeface="Calibri"/>
                <a:cs typeface="Calibri"/>
              </a:rPr>
              <a:t> </a:t>
            </a:r>
            <a:r>
              <a:rPr sz="2400" b="1" dirty="0">
                <a:latin typeface="Calibri"/>
                <a:cs typeface="Calibri"/>
              </a:rPr>
              <a:t>MB3</a:t>
            </a:r>
            <a:r>
              <a:rPr sz="2400" b="1" spc="-10" dirty="0">
                <a:latin typeface="Calibri"/>
                <a:cs typeface="Calibri"/>
              </a:rPr>
              <a:t> </a:t>
            </a:r>
            <a:r>
              <a:rPr sz="2400" b="1" dirty="0">
                <a:latin typeface="Calibri"/>
                <a:cs typeface="Calibri"/>
              </a:rPr>
              <a:t>dan</a:t>
            </a:r>
            <a:r>
              <a:rPr sz="2400" b="1" spc="-25" dirty="0">
                <a:latin typeface="Calibri"/>
                <a:cs typeface="Calibri"/>
              </a:rPr>
              <a:t> </a:t>
            </a:r>
            <a:r>
              <a:rPr sz="2400" b="1" spc="-10" dirty="0">
                <a:latin typeface="Calibri"/>
                <a:cs typeface="Calibri"/>
              </a:rPr>
              <a:t>MB5</a:t>
            </a:r>
            <a:r>
              <a:rPr sz="2400" spc="-10" dirty="0">
                <a:latin typeface="Calibri"/>
                <a:cs typeface="Calibri"/>
              </a:rPr>
              <a:t>).</a:t>
            </a:r>
            <a:endParaRPr sz="24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58423" y="831084"/>
            <a:ext cx="6362652" cy="545138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1792922" y="297634"/>
            <a:ext cx="8082598" cy="2344231"/>
          </a:xfrm>
          <a:prstGeom prst="rect">
            <a:avLst/>
          </a:prstGeom>
          <a:solidFill>
            <a:schemeClr val="tx2">
              <a:lumMod val="20000"/>
              <a:lumOff val="80000"/>
            </a:schemeClr>
          </a:solidFill>
          <a:ln w="6096">
            <a:solidFill>
              <a:srgbClr val="5B9BD4"/>
            </a:solidFill>
          </a:ln>
        </p:spPr>
        <p:txBody>
          <a:bodyPr vert="horz" wrap="square" lIns="0" tIns="5080" rIns="0" bIns="0" rtlCol="0">
            <a:spAutoFit/>
          </a:bodyPr>
          <a:lstStyle/>
          <a:p>
            <a:pPr>
              <a:lnSpc>
                <a:spcPct val="100000"/>
              </a:lnSpc>
              <a:spcBef>
                <a:spcPts val="40"/>
              </a:spcBef>
            </a:pPr>
            <a:endParaRPr sz="1600" dirty="0">
              <a:latin typeface="Times New Roman"/>
              <a:cs typeface="Times New Roman"/>
            </a:endParaRPr>
          </a:p>
          <a:p>
            <a:pPr marL="1165225" indent="-1073150">
              <a:lnSpc>
                <a:spcPct val="100000"/>
              </a:lnSpc>
            </a:pPr>
            <a:r>
              <a:rPr sz="2400" dirty="0">
                <a:latin typeface="Calibri"/>
                <a:cs typeface="Calibri"/>
              </a:rPr>
              <a:t>Diagnosis</a:t>
            </a:r>
            <a:r>
              <a:rPr sz="2400" spc="-40" dirty="0">
                <a:latin typeface="Calibri"/>
                <a:cs typeface="Calibri"/>
              </a:rPr>
              <a:t> </a:t>
            </a:r>
            <a:r>
              <a:rPr sz="2400" dirty="0">
                <a:latin typeface="Calibri"/>
                <a:cs typeface="Calibri"/>
              </a:rPr>
              <a:t>Utama</a:t>
            </a:r>
            <a:r>
              <a:rPr sz="2400" spc="-50" dirty="0">
                <a:latin typeface="Calibri"/>
                <a:cs typeface="Calibri"/>
              </a:rPr>
              <a:t> </a:t>
            </a:r>
            <a:r>
              <a:rPr sz="2400" dirty="0">
                <a:latin typeface="Calibri"/>
                <a:cs typeface="Calibri"/>
              </a:rPr>
              <a:t>:</a:t>
            </a:r>
            <a:r>
              <a:rPr sz="2400" spc="-35" dirty="0">
                <a:latin typeface="Calibri"/>
                <a:cs typeface="Calibri"/>
              </a:rPr>
              <a:t> </a:t>
            </a:r>
            <a:r>
              <a:rPr sz="2400" dirty="0">
                <a:latin typeface="Calibri"/>
                <a:cs typeface="Calibri"/>
              </a:rPr>
              <a:t>Dugaan</a:t>
            </a:r>
            <a:r>
              <a:rPr sz="2400" spc="-30" dirty="0">
                <a:latin typeface="Calibri"/>
                <a:cs typeface="Calibri"/>
              </a:rPr>
              <a:t> </a:t>
            </a:r>
            <a:r>
              <a:rPr sz="2400" dirty="0">
                <a:latin typeface="Calibri"/>
                <a:cs typeface="Calibri"/>
              </a:rPr>
              <a:t>neoplasma</a:t>
            </a:r>
            <a:r>
              <a:rPr sz="2400" spc="-40" dirty="0">
                <a:latin typeface="Calibri"/>
                <a:cs typeface="Calibri"/>
              </a:rPr>
              <a:t> </a:t>
            </a:r>
            <a:r>
              <a:rPr sz="2400" dirty="0">
                <a:latin typeface="Calibri"/>
                <a:cs typeface="Calibri"/>
              </a:rPr>
              <a:t>ganas</a:t>
            </a:r>
            <a:r>
              <a:rPr sz="2400" spc="-35" dirty="0">
                <a:latin typeface="Calibri"/>
                <a:cs typeface="Calibri"/>
              </a:rPr>
              <a:t> </a:t>
            </a:r>
            <a:r>
              <a:rPr sz="2400" dirty="0" err="1">
                <a:latin typeface="Calibri"/>
                <a:cs typeface="Calibri"/>
              </a:rPr>
              <a:t>serviks</a:t>
            </a:r>
            <a:r>
              <a:rPr sz="2400" spc="-30" dirty="0">
                <a:latin typeface="Calibri"/>
                <a:cs typeface="Calibri"/>
              </a:rPr>
              <a:t> </a:t>
            </a:r>
            <a:r>
              <a:rPr sz="2400" spc="-50" dirty="0">
                <a:latin typeface="Calibri"/>
                <a:cs typeface="Calibri"/>
              </a:rPr>
              <a:t>–</a:t>
            </a:r>
            <a:r>
              <a:rPr sz="2400" dirty="0" err="1">
                <a:latin typeface="Calibri"/>
                <a:cs typeface="Calibri"/>
              </a:rPr>
              <a:t>setelah</a:t>
            </a:r>
            <a:r>
              <a:rPr sz="2400" spc="-65" dirty="0">
                <a:latin typeface="Calibri"/>
                <a:cs typeface="Calibri"/>
              </a:rPr>
              <a:t> </a:t>
            </a:r>
            <a:r>
              <a:rPr sz="2400" dirty="0">
                <a:latin typeface="Calibri"/>
                <a:cs typeface="Calibri"/>
              </a:rPr>
              <a:t>dilakukan</a:t>
            </a:r>
            <a:r>
              <a:rPr sz="2400" spc="-50" dirty="0">
                <a:latin typeface="Calibri"/>
                <a:cs typeface="Calibri"/>
              </a:rPr>
              <a:t> </a:t>
            </a:r>
            <a:r>
              <a:rPr sz="2400" dirty="0">
                <a:latin typeface="Calibri"/>
                <a:cs typeface="Calibri"/>
              </a:rPr>
              <a:t>pemeriksaan</a:t>
            </a:r>
            <a:r>
              <a:rPr sz="2400" spc="-50" dirty="0">
                <a:latin typeface="Calibri"/>
                <a:cs typeface="Calibri"/>
              </a:rPr>
              <a:t> </a:t>
            </a:r>
            <a:r>
              <a:rPr sz="2400" dirty="0">
                <a:latin typeface="Calibri"/>
                <a:cs typeface="Calibri"/>
              </a:rPr>
              <a:t>lanjutan</a:t>
            </a:r>
            <a:r>
              <a:rPr sz="2400" spc="-50" dirty="0">
                <a:latin typeface="Calibri"/>
                <a:cs typeface="Calibri"/>
              </a:rPr>
              <a:t> </a:t>
            </a:r>
            <a:r>
              <a:rPr sz="2400" dirty="0">
                <a:latin typeface="Calibri"/>
                <a:cs typeface="Calibri"/>
              </a:rPr>
              <a:t>didapatkan</a:t>
            </a:r>
            <a:r>
              <a:rPr sz="2400" spc="-55" dirty="0">
                <a:latin typeface="Calibri"/>
                <a:cs typeface="Calibri"/>
              </a:rPr>
              <a:t> </a:t>
            </a:r>
            <a:r>
              <a:rPr sz="2400" dirty="0">
                <a:latin typeface="Calibri"/>
                <a:cs typeface="Calibri"/>
              </a:rPr>
              <a:t>hasil</a:t>
            </a:r>
            <a:r>
              <a:rPr sz="2400" spc="-45" dirty="0">
                <a:latin typeface="Calibri"/>
                <a:cs typeface="Calibri"/>
              </a:rPr>
              <a:t> </a:t>
            </a:r>
            <a:r>
              <a:rPr sz="2400" spc="-10" dirty="0">
                <a:latin typeface="Calibri"/>
                <a:cs typeface="Calibri"/>
              </a:rPr>
              <a:t>bukan </a:t>
            </a:r>
            <a:r>
              <a:rPr sz="2400" dirty="0">
                <a:latin typeface="Calibri"/>
                <a:cs typeface="Calibri"/>
              </a:rPr>
              <a:t>neoplasma</a:t>
            </a:r>
            <a:r>
              <a:rPr sz="2400" spc="-70" dirty="0">
                <a:latin typeface="Calibri"/>
                <a:cs typeface="Calibri"/>
              </a:rPr>
              <a:t> </a:t>
            </a:r>
            <a:r>
              <a:rPr sz="2400" dirty="0">
                <a:latin typeface="Calibri"/>
                <a:cs typeface="Calibri"/>
              </a:rPr>
              <a:t>ganas</a:t>
            </a:r>
            <a:r>
              <a:rPr sz="2400" spc="-55" dirty="0">
                <a:latin typeface="Calibri"/>
                <a:cs typeface="Calibri"/>
              </a:rPr>
              <a:t> </a:t>
            </a:r>
            <a:r>
              <a:rPr sz="2400" spc="-10" dirty="0">
                <a:latin typeface="Calibri"/>
                <a:cs typeface="Calibri"/>
              </a:rPr>
              <a:t>serviks</a:t>
            </a:r>
            <a:endParaRPr sz="2400" dirty="0">
              <a:latin typeface="Calibri"/>
              <a:cs typeface="Calibri"/>
            </a:endParaRPr>
          </a:p>
          <a:p>
            <a:pPr marL="92075">
              <a:lnSpc>
                <a:spcPct val="100000"/>
              </a:lnSpc>
              <a:spcBef>
                <a:spcPts val="5"/>
              </a:spcBef>
            </a:pPr>
            <a:r>
              <a:rPr sz="2400" dirty="0">
                <a:latin typeface="Calibri"/>
                <a:cs typeface="Calibri"/>
              </a:rPr>
              <a:t>Diagnosis</a:t>
            </a:r>
            <a:r>
              <a:rPr sz="2400" spc="-30" dirty="0">
                <a:latin typeface="Calibri"/>
                <a:cs typeface="Calibri"/>
              </a:rPr>
              <a:t> </a:t>
            </a:r>
            <a:r>
              <a:rPr sz="2400" dirty="0">
                <a:latin typeface="Calibri"/>
                <a:cs typeface="Calibri"/>
              </a:rPr>
              <a:t>Sekunder</a:t>
            </a:r>
            <a:r>
              <a:rPr sz="2400" spc="250" dirty="0">
                <a:latin typeface="Calibri"/>
                <a:cs typeface="Calibri"/>
              </a:rPr>
              <a:t> </a:t>
            </a:r>
            <a:r>
              <a:rPr sz="2400" dirty="0">
                <a:latin typeface="Calibri"/>
                <a:cs typeface="Calibri"/>
              </a:rPr>
              <a:t>:</a:t>
            </a:r>
            <a:r>
              <a:rPr sz="2400" spc="-25" dirty="0">
                <a:latin typeface="Calibri"/>
                <a:cs typeface="Calibri"/>
              </a:rPr>
              <a:t> </a:t>
            </a:r>
            <a:r>
              <a:rPr sz="2400" spc="-50" dirty="0">
                <a:latin typeface="Calibri"/>
                <a:cs typeface="Calibri"/>
              </a:rPr>
              <a:t>-</a:t>
            </a:r>
            <a:endParaRPr sz="2400" dirty="0">
              <a:latin typeface="Calibri"/>
              <a:cs typeface="Calibri"/>
            </a:endParaRPr>
          </a:p>
          <a:p>
            <a:pPr marL="92075">
              <a:lnSpc>
                <a:spcPct val="100000"/>
              </a:lnSpc>
            </a:pPr>
            <a:r>
              <a:rPr sz="2400" dirty="0">
                <a:latin typeface="Calibri"/>
                <a:cs typeface="Calibri"/>
              </a:rPr>
              <a:t>Dikode</a:t>
            </a:r>
            <a:r>
              <a:rPr sz="2400" spc="-60" dirty="0">
                <a:latin typeface="Calibri"/>
                <a:cs typeface="Calibri"/>
              </a:rPr>
              <a:t> </a:t>
            </a:r>
            <a:r>
              <a:rPr sz="2400" dirty="0">
                <a:latin typeface="Calibri"/>
                <a:cs typeface="Calibri"/>
              </a:rPr>
              <a:t>:</a:t>
            </a:r>
            <a:r>
              <a:rPr sz="2400" spc="-50" dirty="0">
                <a:latin typeface="Calibri"/>
                <a:cs typeface="Calibri"/>
              </a:rPr>
              <a:t> </a:t>
            </a:r>
            <a:r>
              <a:rPr sz="2400" b="1" dirty="0">
                <a:latin typeface="Calibri"/>
                <a:cs typeface="Calibri"/>
              </a:rPr>
              <a:t>observasi</a:t>
            </a:r>
            <a:r>
              <a:rPr sz="2400" b="1" spc="-40" dirty="0">
                <a:latin typeface="Calibri"/>
                <a:cs typeface="Calibri"/>
              </a:rPr>
              <a:t> </a:t>
            </a:r>
            <a:r>
              <a:rPr sz="2400" b="1" dirty="0">
                <a:latin typeface="Calibri"/>
                <a:cs typeface="Calibri"/>
              </a:rPr>
              <a:t>dugaan</a:t>
            </a:r>
            <a:r>
              <a:rPr sz="2400" b="1" spc="-45" dirty="0">
                <a:latin typeface="Calibri"/>
                <a:cs typeface="Calibri"/>
              </a:rPr>
              <a:t> </a:t>
            </a:r>
            <a:r>
              <a:rPr sz="2400" b="1" dirty="0">
                <a:latin typeface="Calibri"/>
                <a:cs typeface="Calibri"/>
              </a:rPr>
              <a:t>neoplasma</a:t>
            </a:r>
            <a:r>
              <a:rPr sz="2400" b="1" spc="-40" dirty="0">
                <a:latin typeface="Calibri"/>
                <a:cs typeface="Calibri"/>
              </a:rPr>
              <a:t> </a:t>
            </a:r>
            <a:r>
              <a:rPr sz="2400" b="1" dirty="0">
                <a:latin typeface="Calibri"/>
                <a:cs typeface="Calibri"/>
              </a:rPr>
              <a:t>ganas</a:t>
            </a:r>
            <a:r>
              <a:rPr sz="2400" b="1" spc="-45" dirty="0">
                <a:latin typeface="Calibri"/>
                <a:cs typeface="Calibri"/>
              </a:rPr>
              <a:t> </a:t>
            </a:r>
            <a:r>
              <a:rPr sz="2400" b="1" dirty="0">
                <a:latin typeface="Calibri"/>
                <a:cs typeface="Calibri"/>
              </a:rPr>
              <a:t>(Z03.1)</a:t>
            </a:r>
            <a:r>
              <a:rPr sz="2400" b="1" spc="-65" dirty="0">
                <a:latin typeface="Calibri"/>
                <a:cs typeface="Calibri"/>
              </a:rPr>
              <a:t> </a:t>
            </a:r>
            <a:r>
              <a:rPr sz="2400" dirty="0" err="1">
                <a:latin typeface="Calibri"/>
                <a:cs typeface="Calibri"/>
              </a:rPr>
              <a:t>sebagai</a:t>
            </a:r>
            <a:r>
              <a:rPr sz="2400" spc="-40" dirty="0">
                <a:latin typeface="Calibri"/>
                <a:cs typeface="Calibri"/>
              </a:rPr>
              <a:t> </a:t>
            </a:r>
            <a:r>
              <a:rPr sz="2400" spc="-25" dirty="0">
                <a:latin typeface="Calibri"/>
                <a:cs typeface="Calibri"/>
              </a:rPr>
              <a:t>DU</a:t>
            </a:r>
            <a:endParaRPr lang="en-US" sz="2400" spc="-25" dirty="0">
              <a:latin typeface="Calibri"/>
              <a:cs typeface="Calibri"/>
            </a:endParaRPr>
          </a:p>
          <a:p>
            <a:pPr marL="92075">
              <a:lnSpc>
                <a:spcPct val="100000"/>
              </a:lnSpc>
            </a:pPr>
            <a:endParaRPr lang="en-ID" sz="1600" dirty="0">
              <a:latin typeface="Calibri"/>
              <a:cs typeface="Calibri"/>
            </a:endParaRPr>
          </a:p>
        </p:txBody>
      </p:sp>
      <p:sp>
        <p:nvSpPr>
          <p:cNvPr id="72" name="object 72"/>
          <p:cNvSpPr txBox="1"/>
          <p:nvPr/>
        </p:nvSpPr>
        <p:spPr>
          <a:xfrm>
            <a:off x="1792922" y="3276600"/>
            <a:ext cx="8042275" cy="2812950"/>
          </a:xfrm>
          <a:prstGeom prst="rect">
            <a:avLst/>
          </a:prstGeom>
          <a:solidFill>
            <a:schemeClr val="accent6">
              <a:lumMod val="20000"/>
              <a:lumOff val="80000"/>
            </a:schemeClr>
          </a:solidFill>
          <a:ln w="6096">
            <a:solidFill>
              <a:srgbClr val="FFC000"/>
            </a:solidFill>
          </a:ln>
        </p:spPr>
        <p:txBody>
          <a:bodyPr vert="horz" wrap="square" lIns="0" tIns="225425" rIns="0" bIns="0" rtlCol="0">
            <a:spAutoFit/>
          </a:bodyPr>
          <a:lstStyle/>
          <a:p>
            <a:pPr marL="92075" marR="3869054">
              <a:lnSpc>
                <a:spcPct val="100000"/>
              </a:lnSpc>
              <a:spcBef>
                <a:spcPts val="1775"/>
              </a:spcBef>
            </a:pPr>
            <a:r>
              <a:rPr sz="2400" dirty="0">
                <a:latin typeface="Calibri"/>
                <a:cs typeface="Calibri"/>
              </a:rPr>
              <a:t>Diagnosis</a:t>
            </a:r>
            <a:r>
              <a:rPr sz="2400" spc="-50" dirty="0">
                <a:latin typeface="Calibri"/>
                <a:cs typeface="Calibri"/>
              </a:rPr>
              <a:t> </a:t>
            </a:r>
            <a:r>
              <a:rPr sz="2400" dirty="0">
                <a:latin typeface="Calibri"/>
                <a:cs typeface="Calibri"/>
              </a:rPr>
              <a:t>Utama</a:t>
            </a:r>
            <a:r>
              <a:rPr sz="2400" spc="-55" dirty="0">
                <a:latin typeface="Calibri"/>
                <a:cs typeface="Calibri"/>
              </a:rPr>
              <a:t> </a:t>
            </a:r>
            <a:r>
              <a:rPr sz="2400" dirty="0">
                <a:latin typeface="Calibri"/>
                <a:cs typeface="Calibri"/>
              </a:rPr>
              <a:t>:</a:t>
            </a:r>
            <a:r>
              <a:rPr sz="2400" spc="-50" dirty="0">
                <a:latin typeface="Calibri"/>
                <a:cs typeface="Calibri"/>
              </a:rPr>
              <a:t> </a:t>
            </a:r>
            <a:r>
              <a:rPr sz="2400" dirty="0">
                <a:latin typeface="Calibri"/>
                <a:cs typeface="Calibri"/>
              </a:rPr>
              <a:t>Epistaxis</a:t>
            </a:r>
            <a:r>
              <a:rPr sz="2400" spc="-70" dirty="0">
                <a:latin typeface="Calibri"/>
                <a:cs typeface="Calibri"/>
              </a:rPr>
              <a:t> </a:t>
            </a:r>
            <a:r>
              <a:rPr sz="2400" spc="-10" dirty="0">
                <a:latin typeface="Calibri"/>
                <a:cs typeface="Calibri"/>
              </a:rPr>
              <a:t>berat </a:t>
            </a:r>
            <a:r>
              <a:rPr sz="2400" dirty="0">
                <a:latin typeface="Calibri"/>
                <a:cs typeface="Calibri"/>
              </a:rPr>
              <a:t>Diagnosis</a:t>
            </a:r>
            <a:r>
              <a:rPr sz="2400" spc="-35" dirty="0">
                <a:latin typeface="Calibri"/>
                <a:cs typeface="Calibri"/>
              </a:rPr>
              <a:t> </a:t>
            </a:r>
            <a:r>
              <a:rPr sz="2400" dirty="0">
                <a:latin typeface="Calibri"/>
                <a:cs typeface="Calibri"/>
              </a:rPr>
              <a:t>Sekunder</a:t>
            </a:r>
            <a:r>
              <a:rPr sz="2400" spc="-40" dirty="0">
                <a:latin typeface="Calibri"/>
                <a:cs typeface="Calibri"/>
              </a:rPr>
              <a:t> </a:t>
            </a:r>
            <a:r>
              <a:rPr sz="2400" dirty="0">
                <a:latin typeface="Calibri"/>
                <a:cs typeface="Calibri"/>
              </a:rPr>
              <a:t>:</a:t>
            </a:r>
            <a:r>
              <a:rPr sz="2400" spc="-35" dirty="0">
                <a:latin typeface="Calibri"/>
                <a:cs typeface="Calibri"/>
              </a:rPr>
              <a:t> </a:t>
            </a:r>
            <a:r>
              <a:rPr sz="2400" spc="-50" dirty="0">
                <a:latin typeface="Calibri"/>
                <a:cs typeface="Calibri"/>
              </a:rPr>
              <a:t>-</a:t>
            </a:r>
            <a:endParaRPr sz="2400" dirty="0">
              <a:latin typeface="Calibri"/>
              <a:cs typeface="Calibri"/>
            </a:endParaRPr>
          </a:p>
          <a:p>
            <a:pPr marL="1165225" marR="1106805" lvl="1">
              <a:spcBef>
                <a:spcPts val="5"/>
              </a:spcBef>
            </a:pPr>
            <a:r>
              <a:rPr sz="2400" dirty="0">
                <a:latin typeface="Calibri"/>
                <a:cs typeface="Calibri"/>
              </a:rPr>
              <a:t>Pasien</a:t>
            </a:r>
            <a:r>
              <a:rPr sz="2400" spc="-60" dirty="0">
                <a:latin typeface="Calibri"/>
                <a:cs typeface="Calibri"/>
              </a:rPr>
              <a:t> </a:t>
            </a:r>
            <a:r>
              <a:rPr sz="2400" dirty="0">
                <a:latin typeface="Calibri"/>
                <a:cs typeface="Calibri"/>
              </a:rPr>
              <a:t>dirawat</a:t>
            </a:r>
            <a:r>
              <a:rPr sz="2400" spc="-75" dirty="0">
                <a:latin typeface="Calibri"/>
                <a:cs typeface="Calibri"/>
              </a:rPr>
              <a:t> </a:t>
            </a:r>
            <a:r>
              <a:rPr sz="2400" dirty="0">
                <a:latin typeface="Calibri"/>
                <a:cs typeface="Calibri"/>
              </a:rPr>
              <a:t>satu</a:t>
            </a:r>
            <a:r>
              <a:rPr sz="2400" spc="-65" dirty="0">
                <a:latin typeface="Calibri"/>
                <a:cs typeface="Calibri"/>
              </a:rPr>
              <a:t> </a:t>
            </a:r>
            <a:r>
              <a:rPr sz="2400" dirty="0">
                <a:latin typeface="Calibri"/>
                <a:cs typeface="Calibri"/>
              </a:rPr>
              <a:t>hari.</a:t>
            </a:r>
            <a:r>
              <a:rPr sz="2400" spc="-60" dirty="0">
                <a:latin typeface="Calibri"/>
                <a:cs typeface="Calibri"/>
              </a:rPr>
              <a:t> </a:t>
            </a:r>
            <a:r>
              <a:rPr sz="2400" spc="-40" dirty="0">
                <a:latin typeface="Calibri"/>
                <a:cs typeface="Calibri"/>
              </a:rPr>
              <a:t>Tak</a:t>
            </a:r>
            <a:r>
              <a:rPr sz="2400" spc="-55" dirty="0">
                <a:latin typeface="Calibri"/>
                <a:cs typeface="Calibri"/>
              </a:rPr>
              <a:t> </a:t>
            </a:r>
            <a:r>
              <a:rPr sz="2400" dirty="0" err="1">
                <a:latin typeface="Calibri"/>
                <a:cs typeface="Calibri"/>
              </a:rPr>
              <a:t>ada</a:t>
            </a:r>
            <a:r>
              <a:rPr sz="2400" spc="-50" dirty="0">
                <a:latin typeface="Calibri"/>
                <a:cs typeface="Calibri"/>
              </a:rPr>
              <a:t> </a:t>
            </a:r>
            <a:r>
              <a:rPr sz="2400" dirty="0" err="1">
                <a:latin typeface="Calibri"/>
                <a:cs typeface="Calibri"/>
              </a:rPr>
              <a:t>laporan</a:t>
            </a:r>
            <a:r>
              <a:rPr lang="en-US" sz="2400" dirty="0">
                <a:latin typeface="Calibri"/>
                <a:cs typeface="Calibri"/>
              </a:rPr>
              <a:t> </a:t>
            </a:r>
            <a:r>
              <a:rPr sz="2400" dirty="0" err="1">
                <a:latin typeface="Calibri"/>
                <a:cs typeface="Calibri"/>
              </a:rPr>
              <a:t>prosedur</a:t>
            </a:r>
            <a:r>
              <a:rPr sz="2400" spc="-50" dirty="0">
                <a:latin typeface="Calibri"/>
                <a:cs typeface="Calibri"/>
              </a:rPr>
              <a:t> </a:t>
            </a:r>
            <a:r>
              <a:rPr sz="2400" spc="-20" dirty="0">
                <a:latin typeface="Calibri"/>
                <a:cs typeface="Calibri"/>
              </a:rPr>
              <a:t>atau </a:t>
            </a:r>
            <a:r>
              <a:rPr sz="2400" spc="-10" dirty="0">
                <a:latin typeface="Calibri"/>
                <a:cs typeface="Calibri"/>
              </a:rPr>
              <a:t>pemeriksaan.</a:t>
            </a:r>
            <a:endParaRPr sz="2400" dirty="0">
              <a:latin typeface="Calibri"/>
              <a:cs typeface="Calibri"/>
            </a:endParaRPr>
          </a:p>
          <a:p>
            <a:pPr marL="92075">
              <a:lnSpc>
                <a:spcPct val="100000"/>
              </a:lnSpc>
              <a:tabLst>
                <a:tab pos="1168400" algn="l"/>
              </a:tabLst>
            </a:pPr>
            <a:r>
              <a:rPr sz="2400" spc="-10" dirty="0">
                <a:latin typeface="Calibri"/>
                <a:cs typeface="Calibri"/>
              </a:rPr>
              <a:t>Dikode:</a:t>
            </a:r>
            <a:r>
              <a:rPr sz="2400" dirty="0">
                <a:latin typeface="Calibri"/>
                <a:cs typeface="Calibri"/>
              </a:rPr>
              <a:t>	</a:t>
            </a:r>
            <a:r>
              <a:rPr sz="2400" b="1" dirty="0">
                <a:latin typeface="Calibri"/>
                <a:cs typeface="Calibri"/>
              </a:rPr>
              <a:t>Epistaxis</a:t>
            </a:r>
            <a:r>
              <a:rPr sz="2400" b="1" spc="-135" dirty="0">
                <a:latin typeface="Calibri"/>
                <a:cs typeface="Calibri"/>
              </a:rPr>
              <a:t> </a:t>
            </a:r>
            <a:r>
              <a:rPr sz="2400" b="1" spc="-10" dirty="0">
                <a:latin typeface="Calibri"/>
                <a:cs typeface="Calibri"/>
              </a:rPr>
              <a:t>(R04.0).</a:t>
            </a:r>
            <a:endParaRPr sz="2400" b="1" dirty="0">
              <a:latin typeface="Calibri"/>
              <a:cs typeface="Calibri"/>
            </a:endParaRPr>
          </a:p>
          <a:p>
            <a:pPr marL="1165225" marR="947419">
              <a:lnSpc>
                <a:spcPct val="100000"/>
              </a:lnSpc>
            </a:pPr>
            <a:r>
              <a:rPr sz="2400" dirty="0">
                <a:latin typeface="Calibri"/>
                <a:cs typeface="Calibri"/>
              </a:rPr>
              <a:t>Ini</a:t>
            </a:r>
            <a:r>
              <a:rPr sz="2400" spc="-60" dirty="0">
                <a:latin typeface="Calibri"/>
                <a:cs typeface="Calibri"/>
              </a:rPr>
              <a:t> </a:t>
            </a:r>
            <a:r>
              <a:rPr sz="2400" dirty="0">
                <a:latin typeface="Calibri"/>
                <a:cs typeface="Calibri"/>
              </a:rPr>
              <a:t>bisa</a:t>
            </a:r>
            <a:r>
              <a:rPr sz="2400" spc="-45" dirty="0">
                <a:latin typeface="Calibri"/>
                <a:cs typeface="Calibri"/>
              </a:rPr>
              <a:t> </a:t>
            </a:r>
            <a:r>
              <a:rPr sz="2400" dirty="0">
                <a:latin typeface="Calibri"/>
                <a:cs typeface="Calibri"/>
              </a:rPr>
              <a:t>diterima</a:t>
            </a:r>
            <a:r>
              <a:rPr sz="2400" spc="-60" dirty="0">
                <a:latin typeface="Calibri"/>
                <a:cs typeface="Calibri"/>
              </a:rPr>
              <a:t> </a:t>
            </a:r>
            <a:r>
              <a:rPr sz="2400" dirty="0">
                <a:latin typeface="Calibri"/>
                <a:cs typeface="Calibri"/>
              </a:rPr>
              <a:t>karena</a:t>
            </a:r>
            <a:r>
              <a:rPr sz="2400" spc="-60" dirty="0">
                <a:latin typeface="Calibri"/>
                <a:cs typeface="Calibri"/>
              </a:rPr>
              <a:t> </a:t>
            </a:r>
            <a:r>
              <a:rPr sz="2400" dirty="0">
                <a:latin typeface="Calibri"/>
                <a:cs typeface="Calibri"/>
              </a:rPr>
              <a:t>pasien</a:t>
            </a:r>
            <a:r>
              <a:rPr sz="2400" spc="-35" dirty="0">
                <a:latin typeface="Calibri"/>
                <a:cs typeface="Calibri"/>
              </a:rPr>
              <a:t> </a:t>
            </a:r>
            <a:r>
              <a:rPr sz="2400" dirty="0">
                <a:latin typeface="Calibri"/>
                <a:cs typeface="Calibri"/>
              </a:rPr>
              <a:t>jelas</a:t>
            </a:r>
            <a:r>
              <a:rPr sz="2400" spc="-55" dirty="0">
                <a:latin typeface="Calibri"/>
                <a:cs typeface="Calibri"/>
              </a:rPr>
              <a:t> </a:t>
            </a:r>
            <a:r>
              <a:rPr sz="2400" dirty="0">
                <a:latin typeface="Calibri"/>
                <a:cs typeface="Calibri"/>
              </a:rPr>
              <a:t>dirawat</a:t>
            </a:r>
            <a:r>
              <a:rPr sz="2400" spc="-65" dirty="0">
                <a:latin typeface="Calibri"/>
                <a:cs typeface="Calibri"/>
              </a:rPr>
              <a:t> </a:t>
            </a:r>
            <a:r>
              <a:rPr sz="2400" dirty="0">
                <a:latin typeface="Calibri"/>
                <a:cs typeface="Calibri"/>
              </a:rPr>
              <a:t>hanya</a:t>
            </a:r>
            <a:r>
              <a:rPr sz="2400" spc="-40" dirty="0">
                <a:latin typeface="Calibri"/>
                <a:cs typeface="Calibri"/>
              </a:rPr>
              <a:t> </a:t>
            </a:r>
            <a:r>
              <a:rPr sz="2400" spc="-10" dirty="0">
                <a:latin typeface="Calibri"/>
                <a:cs typeface="Calibri"/>
              </a:rPr>
              <a:t>untuk </a:t>
            </a:r>
            <a:r>
              <a:rPr sz="2400" dirty="0">
                <a:latin typeface="Calibri"/>
                <a:cs typeface="Calibri"/>
              </a:rPr>
              <a:t>kondisi</a:t>
            </a:r>
            <a:r>
              <a:rPr sz="2400" spc="-120" dirty="0">
                <a:latin typeface="Calibri"/>
                <a:cs typeface="Calibri"/>
              </a:rPr>
              <a:t> </a:t>
            </a:r>
            <a:r>
              <a:rPr sz="2400" spc="-10" dirty="0">
                <a:latin typeface="Calibri"/>
                <a:cs typeface="Calibri"/>
              </a:rPr>
              <a:t>darurat.</a:t>
            </a:r>
            <a:endParaRPr sz="2400" dirty="0">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5286" y="496316"/>
            <a:ext cx="5099050" cy="635000"/>
          </a:xfrm>
          <a:prstGeom prst="rect">
            <a:avLst/>
          </a:prstGeom>
        </p:spPr>
        <p:txBody>
          <a:bodyPr vert="horz" wrap="square" lIns="0" tIns="12065" rIns="0" bIns="0" rtlCol="0">
            <a:spAutoFit/>
          </a:bodyPr>
          <a:lstStyle/>
          <a:p>
            <a:pPr marL="12700">
              <a:lnSpc>
                <a:spcPct val="100000"/>
              </a:lnSpc>
              <a:spcBef>
                <a:spcPts val="95"/>
              </a:spcBef>
            </a:pPr>
            <a:r>
              <a:rPr sz="4000" spc="-55" dirty="0"/>
              <a:t>ATURAN</a:t>
            </a:r>
            <a:r>
              <a:rPr sz="4000" spc="-130" dirty="0"/>
              <a:t> </a:t>
            </a:r>
            <a:r>
              <a:rPr sz="4000" spc="-25" dirty="0"/>
              <a:t>KODING</a:t>
            </a:r>
            <a:r>
              <a:rPr sz="4000" spc="-114" dirty="0"/>
              <a:t> </a:t>
            </a:r>
            <a:r>
              <a:rPr sz="4000" dirty="0"/>
              <a:t>ICD</a:t>
            </a:r>
            <a:r>
              <a:rPr sz="4000" spc="-13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68146" y="1351025"/>
            <a:ext cx="9130665" cy="4543425"/>
          </a:xfrm>
          <a:custGeom>
            <a:avLst/>
            <a:gdLst/>
            <a:ahLst/>
            <a:cxnLst/>
            <a:rect l="l" t="t" r="r" b="b"/>
            <a:pathLst>
              <a:path w="9130665" h="4543425">
                <a:moveTo>
                  <a:pt x="0" y="4543044"/>
                </a:moveTo>
                <a:lnTo>
                  <a:pt x="9130284" y="4543044"/>
                </a:lnTo>
                <a:lnTo>
                  <a:pt x="9130284" y="0"/>
                </a:lnTo>
                <a:lnTo>
                  <a:pt x="0" y="0"/>
                </a:lnTo>
                <a:lnTo>
                  <a:pt x="0" y="4543044"/>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330452" y="1540097"/>
            <a:ext cx="8758555" cy="4321696"/>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d.</a:t>
            </a:r>
            <a:r>
              <a:rPr sz="2800" spc="-90" dirty="0">
                <a:latin typeface="Calibri"/>
                <a:cs typeface="Calibri"/>
              </a:rPr>
              <a:t> </a:t>
            </a:r>
            <a:r>
              <a:rPr sz="2800" b="1" dirty="0">
                <a:latin typeface="Calibri"/>
                <a:cs typeface="Calibri"/>
              </a:rPr>
              <a:t>Pengkodean</a:t>
            </a:r>
            <a:r>
              <a:rPr sz="2800" b="1" spc="-70" dirty="0">
                <a:latin typeface="Calibri"/>
                <a:cs typeface="Calibri"/>
              </a:rPr>
              <a:t> </a:t>
            </a:r>
            <a:r>
              <a:rPr sz="2800" b="1" dirty="0">
                <a:latin typeface="Calibri"/>
                <a:cs typeface="Calibri"/>
              </a:rPr>
              <a:t>kondisi</a:t>
            </a:r>
            <a:r>
              <a:rPr sz="2800" b="1" spc="-70" dirty="0">
                <a:latin typeface="Calibri"/>
                <a:cs typeface="Calibri"/>
              </a:rPr>
              <a:t> </a:t>
            </a:r>
            <a:r>
              <a:rPr sz="2800" b="1" spc="-10" dirty="0">
                <a:latin typeface="Calibri"/>
                <a:cs typeface="Calibri"/>
              </a:rPr>
              <a:t>multiple</a:t>
            </a:r>
            <a:endParaRPr sz="2800" dirty="0">
              <a:latin typeface="Calibri"/>
              <a:cs typeface="Calibri"/>
            </a:endParaRPr>
          </a:p>
          <a:p>
            <a:pPr marL="812165" indent="-342265">
              <a:lnSpc>
                <a:spcPct val="100000"/>
              </a:lnSpc>
              <a:buFont typeface="Wingdings"/>
              <a:buChar char=""/>
              <a:tabLst>
                <a:tab pos="812165" algn="l"/>
              </a:tabLst>
            </a:pPr>
            <a:r>
              <a:rPr sz="2800" dirty="0">
                <a:latin typeface="Calibri"/>
                <a:cs typeface="Calibri"/>
              </a:rPr>
              <a:t>Jika</a:t>
            </a:r>
            <a:r>
              <a:rPr sz="2800" spc="-65" dirty="0">
                <a:latin typeface="Calibri"/>
                <a:cs typeface="Calibri"/>
              </a:rPr>
              <a:t> </a:t>
            </a:r>
            <a:r>
              <a:rPr sz="2800" dirty="0">
                <a:latin typeface="Calibri"/>
                <a:cs typeface="Calibri"/>
              </a:rPr>
              <a:t>kondisi</a:t>
            </a:r>
            <a:r>
              <a:rPr sz="2800" spc="-50" dirty="0">
                <a:latin typeface="Calibri"/>
                <a:cs typeface="Calibri"/>
              </a:rPr>
              <a:t> </a:t>
            </a:r>
            <a:r>
              <a:rPr sz="2800" dirty="0">
                <a:latin typeface="Calibri"/>
                <a:cs typeface="Calibri"/>
              </a:rPr>
              <a:t>multiple</a:t>
            </a:r>
            <a:r>
              <a:rPr sz="2800" spc="-55" dirty="0">
                <a:latin typeface="Calibri"/>
                <a:cs typeface="Calibri"/>
              </a:rPr>
              <a:t> </a:t>
            </a:r>
            <a:r>
              <a:rPr sz="2800" dirty="0">
                <a:latin typeface="Calibri"/>
                <a:cs typeface="Calibri"/>
              </a:rPr>
              <a:t>dicatat</a:t>
            </a:r>
            <a:r>
              <a:rPr sz="2800" spc="-75" dirty="0">
                <a:latin typeface="Calibri"/>
                <a:cs typeface="Calibri"/>
              </a:rPr>
              <a:t> </a:t>
            </a:r>
            <a:r>
              <a:rPr sz="2800" dirty="0">
                <a:latin typeface="Calibri"/>
                <a:cs typeface="Calibri"/>
              </a:rPr>
              <a:t>di</a:t>
            </a:r>
            <a:r>
              <a:rPr sz="2800" spc="-45" dirty="0">
                <a:latin typeface="Calibri"/>
                <a:cs typeface="Calibri"/>
              </a:rPr>
              <a:t> </a:t>
            </a:r>
            <a:r>
              <a:rPr sz="2800" dirty="0">
                <a:latin typeface="Calibri"/>
                <a:cs typeface="Calibri"/>
              </a:rPr>
              <a:t>dalam</a:t>
            </a:r>
            <a:r>
              <a:rPr sz="2800" spc="-55" dirty="0">
                <a:latin typeface="Calibri"/>
                <a:cs typeface="Calibri"/>
              </a:rPr>
              <a:t> </a:t>
            </a:r>
            <a:r>
              <a:rPr sz="2800" dirty="0">
                <a:latin typeface="Calibri"/>
                <a:cs typeface="Calibri"/>
              </a:rPr>
              <a:t>kategori</a:t>
            </a:r>
            <a:r>
              <a:rPr sz="2800" spc="-65" dirty="0">
                <a:latin typeface="Calibri"/>
                <a:cs typeface="Calibri"/>
              </a:rPr>
              <a:t> </a:t>
            </a:r>
            <a:r>
              <a:rPr sz="2800" dirty="0">
                <a:latin typeface="Calibri"/>
                <a:cs typeface="Calibri"/>
              </a:rPr>
              <a:t>berjudul</a:t>
            </a:r>
            <a:r>
              <a:rPr sz="2800" spc="-50" dirty="0">
                <a:latin typeface="Calibri"/>
                <a:cs typeface="Calibri"/>
              </a:rPr>
              <a:t> </a:t>
            </a:r>
            <a:r>
              <a:rPr sz="2800" spc="-10" dirty="0">
                <a:latin typeface="Calibri"/>
                <a:cs typeface="Calibri"/>
              </a:rPr>
              <a:t>“</a:t>
            </a:r>
            <a:r>
              <a:rPr sz="2800" i="1" spc="-10" dirty="0">
                <a:latin typeface="Calibri"/>
                <a:cs typeface="Calibri"/>
              </a:rPr>
              <a:t>Multiple</a:t>
            </a:r>
            <a:r>
              <a:rPr lang="en-US" sz="2800" i="1" spc="-10" dirty="0">
                <a:latin typeface="Calibri"/>
                <a:cs typeface="Calibri"/>
              </a:rPr>
              <a:t> </a:t>
            </a:r>
            <a:r>
              <a:rPr sz="2800" i="1" spc="-80" dirty="0">
                <a:latin typeface="Calibri"/>
                <a:cs typeface="Calibri"/>
              </a:rPr>
              <a:t>...”,</a:t>
            </a:r>
            <a:r>
              <a:rPr sz="2800" i="1" spc="-60" dirty="0">
                <a:latin typeface="Calibri"/>
                <a:cs typeface="Calibri"/>
              </a:rPr>
              <a:t> </a:t>
            </a:r>
            <a:r>
              <a:rPr sz="2800" i="1" dirty="0">
                <a:latin typeface="Calibri"/>
                <a:cs typeface="Calibri"/>
              </a:rPr>
              <a:t>dan</a:t>
            </a:r>
            <a:r>
              <a:rPr sz="2800" i="1" spc="-40" dirty="0">
                <a:latin typeface="Calibri"/>
                <a:cs typeface="Calibri"/>
              </a:rPr>
              <a:t> </a:t>
            </a:r>
            <a:r>
              <a:rPr sz="2800" b="1" dirty="0">
                <a:latin typeface="Calibri"/>
                <a:cs typeface="Calibri"/>
              </a:rPr>
              <a:t>tidak</a:t>
            </a:r>
            <a:r>
              <a:rPr sz="2800" b="1" spc="-25" dirty="0">
                <a:latin typeface="Calibri"/>
                <a:cs typeface="Calibri"/>
              </a:rPr>
              <a:t> </a:t>
            </a:r>
            <a:r>
              <a:rPr sz="2800" b="1" dirty="0">
                <a:latin typeface="Calibri"/>
                <a:cs typeface="Calibri"/>
              </a:rPr>
              <a:t>satu</a:t>
            </a:r>
            <a:r>
              <a:rPr sz="2800" b="1" spc="-40" dirty="0">
                <a:latin typeface="Calibri"/>
                <a:cs typeface="Calibri"/>
              </a:rPr>
              <a:t> </a:t>
            </a:r>
            <a:r>
              <a:rPr sz="2800" b="1" dirty="0">
                <a:latin typeface="Calibri"/>
                <a:cs typeface="Calibri"/>
              </a:rPr>
              <a:t>pun</a:t>
            </a:r>
            <a:r>
              <a:rPr sz="2800" b="1" spc="-25" dirty="0">
                <a:latin typeface="Calibri"/>
                <a:cs typeface="Calibri"/>
              </a:rPr>
              <a:t> </a:t>
            </a:r>
            <a:r>
              <a:rPr sz="2800" b="1" dirty="0">
                <a:latin typeface="Calibri"/>
                <a:cs typeface="Calibri"/>
              </a:rPr>
              <a:t>kondisi</a:t>
            </a:r>
            <a:r>
              <a:rPr sz="2800" b="1" spc="-40" dirty="0">
                <a:latin typeface="Calibri"/>
                <a:cs typeface="Calibri"/>
              </a:rPr>
              <a:t> </a:t>
            </a:r>
            <a:r>
              <a:rPr sz="2800" b="1" dirty="0">
                <a:latin typeface="Calibri"/>
                <a:cs typeface="Calibri"/>
              </a:rPr>
              <a:t>yang</a:t>
            </a:r>
            <a:r>
              <a:rPr sz="2800" b="1" spc="-50" dirty="0">
                <a:latin typeface="Calibri"/>
                <a:cs typeface="Calibri"/>
              </a:rPr>
              <a:t> </a:t>
            </a:r>
            <a:r>
              <a:rPr sz="2800" b="1" dirty="0">
                <a:latin typeface="Calibri"/>
                <a:cs typeface="Calibri"/>
              </a:rPr>
              <a:t>menonjol</a:t>
            </a:r>
            <a:r>
              <a:rPr sz="2800" i="1" dirty="0">
                <a:latin typeface="Calibri"/>
                <a:cs typeface="Calibri"/>
              </a:rPr>
              <a:t>,</a:t>
            </a:r>
            <a:r>
              <a:rPr sz="2800" i="1" spc="-45" dirty="0">
                <a:latin typeface="Calibri"/>
                <a:cs typeface="Calibri"/>
              </a:rPr>
              <a:t> </a:t>
            </a:r>
            <a:r>
              <a:rPr sz="2800" i="1" dirty="0">
                <a:latin typeface="Calibri"/>
                <a:cs typeface="Calibri"/>
              </a:rPr>
              <a:t>kode</a:t>
            </a:r>
            <a:r>
              <a:rPr sz="2800" i="1" spc="-40" dirty="0">
                <a:latin typeface="Calibri"/>
                <a:cs typeface="Calibri"/>
              </a:rPr>
              <a:t> </a:t>
            </a:r>
            <a:r>
              <a:rPr sz="2800" i="1" spc="-20" dirty="0">
                <a:latin typeface="Calibri"/>
                <a:cs typeface="Calibri"/>
              </a:rPr>
              <a:t>untuk </a:t>
            </a:r>
            <a:r>
              <a:rPr sz="2800" i="1" dirty="0">
                <a:latin typeface="Calibri"/>
                <a:cs typeface="Calibri"/>
              </a:rPr>
              <a:t>kategori</a:t>
            </a:r>
            <a:r>
              <a:rPr sz="2800" i="1" spc="-90" dirty="0">
                <a:latin typeface="Calibri"/>
                <a:cs typeface="Calibri"/>
              </a:rPr>
              <a:t> </a:t>
            </a:r>
            <a:r>
              <a:rPr sz="2800" i="1" dirty="0">
                <a:latin typeface="Calibri"/>
                <a:cs typeface="Calibri"/>
              </a:rPr>
              <a:t>“</a:t>
            </a:r>
            <a:r>
              <a:rPr sz="2800" b="1" i="1" dirty="0">
                <a:latin typeface="Calibri"/>
                <a:cs typeface="Calibri"/>
              </a:rPr>
              <a:t>Multiple</a:t>
            </a:r>
            <a:r>
              <a:rPr sz="2800" b="1" i="1" spc="-70" dirty="0">
                <a:latin typeface="Calibri"/>
                <a:cs typeface="Calibri"/>
              </a:rPr>
              <a:t> </a:t>
            </a:r>
            <a:r>
              <a:rPr sz="2800" i="1" spc="-80" dirty="0">
                <a:latin typeface="Calibri"/>
                <a:cs typeface="Calibri"/>
              </a:rPr>
              <a:t>...”,</a:t>
            </a:r>
            <a:r>
              <a:rPr sz="2800" i="1" spc="-55" dirty="0">
                <a:latin typeface="Calibri"/>
                <a:cs typeface="Calibri"/>
              </a:rPr>
              <a:t> </a:t>
            </a:r>
            <a:r>
              <a:rPr sz="2800" dirty="0">
                <a:latin typeface="Calibri"/>
                <a:cs typeface="Calibri"/>
              </a:rPr>
              <a:t>harus</a:t>
            </a:r>
            <a:r>
              <a:rPr sz="2800" spc="-55" dirty="0">
                <a:latin typeface="Calibri"/>
                <a:cs typeface="Calibri"/>
              </a:rPr>
              <a:t> </a:t>
            </a:r>
            <a:r>
              <a:rPr sz="2800" dirty="0">
                <a:latin typeface="Calibri"/>
                <a:cs typeface="Calibri"/>
              </a:rPr>
              <a:t>dipakai</a:t>
            </a:r>
            <a:r>
              <a:rPr sz="2800" spc="-70" dirty="0">
                <a:latin typeface="Calibri"/>
                <a:cs typeface="Calibri"/>
              </a:rPr>
              <a:t> </a:t>
            </a:r>
            <a:r>
              <a:rPr sz="2800" dirty="0">
                <a:latin typeface="Calibri"/>
                <a:cs typeface="Calibri"/>
              </a:rPr>
              <a:t>sebagai</a:t>
            </a:r>
            <a:r>
              <a:rPr sz="2800" spc="-55" dirty="0">
                <a:latin typeface="Calibri"/>
                <a:cs typeface="Calibri"/>
              </a:rPr>
              <a:t> </a:t>
            </a:r>
            <a:r>
              <a:rPr sz="2800" dirty="0">
                <a:latin typeface="Calibri"/>
                <a:cs typeface="Calibri"/>
              </a:rPr>
              <a:t>kode</a:t>
            </a:r>
            <a:r>
              <a:rPr sz="2800" spc="-55" dirty="0">
                <a:latin typeface="Calibri"/>
                <a:cs typeface="Calibri"/>
              </a:rPr>
              <a:t> </a:t>
            </a:r>
            <a:r>
              <a:rPr sz="2800" b="1" spc="-10" dirty="0">
                <a:latin typeface="Calibri"/>
                <a:cs typeface="Calibri"/>
              </a:rPr>
              <a:t>diagnosis utama</a:t>
            </a:r>
            <a:r>
              <a:rPr sz="2800" spc="-10" dirty="0">
                <a:latin typeface="Calibri"/>
                <a:cs typeface="Calibri"/>
              </a:rPr>
              <a:t>,</a:t>
            </a:r>
            <a:endParaRPr sz="2800" dirty="0">
              <a:latin typeface="Calibri"/>
              <a:cs typeface="Calibri"/>
            </a:endParaRPr>
          </a:p>
          <a:p>
            <a:pPr marL="812165" indent="-342265">
              <a:lnSpc>
                <a:spcPct val="100000"/>
              </a:lnSpc>
              <a:buFont typeface="Wingdings"/>
              <a:buChar char=""/>
              <a:tabLst>
                <a:tab pos="812165" algn="l"/>
              </a:tabLst>
            </a:pPr>
            <a:r>
              <a:rPr sz="2800" dirty="0">
                <a:latin typeface="Calibri"/>
                <a:cs typeface="Calibri"/>
              </a:rPr>
              <a:t>dan</a:t>
            </a:r>
            <a:r>
              <a:rPr sz="2800" spc="-40" dirty="0">
                <a:latin typeface="Calibri"/>
                <a:cs typeface="Calibri"/>
              </a:rPr>
              <a:t> </a:t>
            </a:r>
            <a:r>
              <a:rPr sz="2800" b="1" dirty="0">
                <a:latin typeface="Calibri"/>
                <a:cs typeface="Calibri"/>
              </a:rPr>
              <a:t>setiap</a:t>
            </a:r>
            <a:r>
              <a:rPr sz="2800" b="1" spc="-30" dirty="0">
                <a:latin typeface="Calibri"/>
                <a:cs typeface="Calibri"/>
              </a:rPr>
              <a:t> </a:t>
            </a:r>
            <a:r>
              <a:rPr sz="2800" b="1" dirty="0">
                <a:latin typeface="Calibri"/>
                <a:cs typeface="Calibri"/>
              </a:rPr>
              <a:t>kondisi</a:t>
            </a:r>
            <a:r>
              <a:rPr sz="2800" b="1" spc="-35" dirty="0">
                <a:latin typeface="Calibri"/>
                <a:cs typeface="Calibri"/>
              </a:rPr>
              <a:t> </a:t>
            </a:r>
            <a:r>
              <a:rPr sz="2800" b="1" dirty="0">
                <a:latin typeface="Calibri"/>
                <a:cs typeface="Calibri"/>
              </a:rPr>
              <a:t>lain</a:t>
            </a:r>
            <a:r>
              <a:rPr sz="2800" b="1" spc="-40" dirty="0">
                <a:latin typeface="Calibri"/>
                <a:cs typeface="Calibri"/>
              </a:rPr>
              <a:t> </a:t>
            </a:r>
            <a:r>
              <a:rPr sz="2800" dirty="0">
                <a:latin typeface="Calibri"/>
                <a:cs typeface="Calibri"/>
              </a:rPr>
              <a:t>menjadi</a:t>
            </a:r>
            <a:r>
              <a:rPr sz="2800" spc="-40" dirty="0">
                <a:latin typeface="Calibri"/>
                <a:cs typeface="Calibri"/>
              </a:rPr>
              <a:t> </a:t>
            </a:r>
            <a:r>
              <a:rPr sz="2800" b="1" dirty="0">
                <a:latin typeface="Calibri"/>
                <a:cs typeface="Calibri"/>
              </a:rPr>
              <a:t>kode</a:t>
            </a:r>
            <a:r>
              <a:rPr sz="2800" b="1" spc="-40" dirty="0">
                <a:latin typeface="Calibri"/>
                <a:cs typeface="Calibri"/>
              </a:rPr>
              <a:t> </a:t>
            </a:r>
            <a:r>
              <a:rPr sz="2800" b="1" dirty="0">
                <a:latin typeface="Calibri"/>
                <a:cs typeface="Calibri"/>
              </a:rPr>
              <a:t>diagnosis</a:t>
            </a:r>
            <a:r>
              <a:rPr sz="2800" b="1" spc="-25" dirty="0">
                <a:latin typeface="Calibri"/>
                <a:cs typeface="Calibri"/>
              </a:rPr>
              <a:t> </a:t>
            </a:r>
            <a:r>
              <a:rPr sz="2800" b="1" spc="-10" dirty="0">
                <a:latin typeface="Calibri"/>
                <a:cs typeface="Calibri"/>
              </a:rPr>
              <a:t>sekunder</a:t>
            </a:r>
            <a:r>
              <a:rPr sz="2800" spc="-10" dirty="0">
                <a:latin typeface="Calibri"/>
                <a:cs typeface="Calibri"/>
              </a:rPr>
              <a:t>.</a:t>
            </a:r>
            <a:endParaRPr sz="2800" dirty="0">
              <a:latin typeface="Calibri"/>
              <a:cs typeface="Calibri"/>
            </a:endParaRPr>
          </a:p>
          <a:p>
            <a:pPr marL="812165" indent="-342265">
              <a:lnSpc>
                <a:spcPct val="100000"/>
              </a:lnSpc>
              <a:buFont typeface="Wingdings"/>
              <a:buChar char=""/>
              <a:tabLst>
                <a:tab pos="812165" algn="l"/>
              </a:tabLst>
            </a:pPr>
            <a:r>
              <a:rPr sz="2800" spc="-10" dirty="0">
                <a:latin typeface="Calibri"/>
                <a:cs typeface="Calibri"/>
              </a:rPr>
              <a:t>Pengkodean</a:t>
            </a:r>
            <a:r>
              <a:rPr sz="2800" spc="-55" dirty="0">
                <a:latin typeface="Calibri"/>
                <a:cs typeface="Calibri"/>
              </a:rPr>
              <a:t> </a:t>
            </a:r>
            <a:r>
              <a:rPr sz="2800" dirty="0">
                <a:latin typeface="Calibri"/>
                <a:cs typeface="Calibri"/>
              </a:rPr>
              <a:t>seperti</a:t>
            </a:r>
            <a:r>
              <a:rPr sz="2800" spc="-50" dirty="0">
                <a:latin typeface="Calibri"/>
                <a:cs typeface="Calibri"/>
              </a:rPr>
              <a:t> </a:t>
            </a:r>
            <a:r>
              <a:rPr sz="2800" dirty="0">
                <a:latin typeface="Calibri"/>
                <a:cs typeface="Calibri"/>
              </a:rPr>
              <a:t>ini</a:t>
            </a:r>
            <a:r>
              <a:rPr sz="2800" spc="-55" dirty="0">
                <a:latin typeface="Calibri"/>
                <a:cs typeface="Calibri"/>
              </a:rPr>
              <a:t> </a:t>
            </a:r>
            <a:r>
              <a:rPr sz="2800" dirty="0">
                <a:latin typeface="Calibri"/>
                <a:cs typeface="Calibri"/>
              </a:rPr>
              <a:t>digunakan</a:t>
            </a:r>
            <a:r>
              <a:rPr sz="2800" spc="-55" dirty="0">
                <a:latin typeface="Calibri"/>
                <a:cs typeface="Calibri"/>
              </a:rPr>
              <a:t> </a:t>
            </a:r>
            <a:r>
              <a:rPr sz="2800" dirty="0">
                <a:latin typeface="Calibri"/>
                <a:cs typeface="Calibri"/>
              </a:rPr>
              <a:t>terutama</a:t>
            </a:r>
            <a:r>
              <a:rPr sz="2800" spc="-70" dirty="0">
                <a:latin typeface="Calibri"/>
                <a:cs typeface="Calibri"/>
              </a:rPr>
              <a:t> </a:t>
            </a:r>
            <a:r>
              <a:rPr sz="2800" dirty="0">
                <a:latin typeface="Calibri"/>
                <a:cs typeface="Calibri"/>
              </a:rPr>
              <a:t>pada</a:t>
            </a:r>
            <a:r>
              <a:rPr sz="2800" spc="-45" dirty="0">
                <a:latin typeface="Calibri"/>
                <a:cs typeface="Calibri"/>
              </a:rPr>
              <a:t> </a:t>
            </a:r>
            <a:r>
              <a:rPr sz="2800" dirty="0" err="1">
                <a:latin typeface="Calibri"/>
                <a:cs typeface="Calibri"/>
              </a:rPr>
              <a:t>kondisi</a:t>
            </a:r>
            <a:r>
              <a:rPr sz="2800" spc="-55" dirty="0">
                <a:latin typeface="Calibri"/>
                <a:cs typeface="Calibri"/>
              </a:rPr>
              <a:t> </a:t>
            </a:r>
            <a:r>
              <a:rPr sz="2800" spc="-20" dirty="0">
                <a:latin typeface="Calibri"/>
                <a:cs typeface="Calibri"/>
              </a:rPr>
              <a:t>yang</a:t>
            </a:r>
            <a:r>
              <a:rPr lang="en-US" sz="2800" spc="-20" dirty="0">
                <a:latin typeface="Calibri"/>
                <a:cs typeface="Calibri"/>
              </a:rPr>
              <a:t> </a:t>
            </a:r>
            <a:r>
              <a:rPr sz="2800" dirty="0" err="1">
                <a:latin typeface="Calibri"/>
                <a:cs typeface="Calibri"/>
              </a:rPr>
              <a:t>berhubungan</a:t>
            </a:r>
            <a:r>
              <a:rPr sz="2800" spc="-55" dirty="0">
                <a:latin typeface="Calibri"/>
                <a:cs typeface="Calibri"/>
              </a:rPr>
              <a:t> </a:t>
            </a:r>
            <a:r>
              <a:rPr sz="2800" dirty="0">
                <a:latin typeface="Calibri"/>
                <a:cs typeface="Calibri"/>
              </a:rPr>
              <a:t>dengan</a:t>
            </a:r>
            <a:r>
              <a:rPr sz="2800" spc="-50" dirty="0">
                <a:latin typeface="Calibri"/>
                <a:cs typeface="Calibri"/>
              </a:rPr>
              <a:t> </a:t>
            </a:r>
            <a:r>
              <a:rPr sz="2800" b="1" dirty="0">
                <a:latin typeface="Calibri"/>
                <a:cs typeface="Calibri"/>
              </a:rPr>
              <a:t>penyakit</a:t>
            </a:r>
            <a:r>
              <a:rPr sz="2800" b="1" spc="-45" dirty="0">
                <a:latin typeface="Calibri"/>
                <a:cs typeface="Calibri"/>
              </a:rPr>
              <a:t> </a:t>
            </a:r>
            <a:r>
              <a:rPr sz="2800" b="1" dirty="0">
                <a:latin typeface="Calibri"/>
                <a:cs typeface="Calibri"/>
              </a:rPr>
              <a:t>HIV</a:t>
            </a:r>
            <a:r>
              <a:rPr sz="2800" dirty="0">
                <a:latin typeface="Calibri"/>
                <a:cs typeface="Calibri"/>
              </a:rPr>
              <a:t>,</a:t>
            </a:r>
            <a:r>
              <a:rPr sz="2800" spc="-35" dirty="0">
                <a:latin typeface="Calibri"/>
                <a:cs typeface="Calibri"/>
              </a:rPr>
              <a:t> </a:t>
            </a:r>
            <a:r>
              <a:rPr sz="2800" b="1" dirty="0">
                <a:latin typeface="Calibri"/>
                <a:cs typeface="Calibri"/>
              </a:rPr>
              <a:t>cedera</a:t>
            </a:r>
            <a:r>
              <a:rPr sz="2800" b="1" spc="-50" dirty="0">
                <a:latin typeface="Calibri"/>
                <a:cs typeface="Calibri"/>
              </a:rPr>
              <a:t> </a:t>
            </a:r>
            <a:r>
              <a:rPr sz="2800" dirty="0">
                <a:latin typeface="Calibri"/>
                <a:cs typeface="Calibri"/>
              </a:rPr>
              <a:t>dan</a:t>
            </a:r>
            <a:r>
              <a:rPr sz="2800" spc="-50" dirty="0">
                <a:latin typeface="Calibri"/>
                <a:cs typeface="Calibri"/>
              </a:rPr>
              <a:t> </a:t>
            </a:r>
            <a:r>
              <a:rPr sz="2800" b="1" spc="-10" dirty="0">
                <a:latin typeface="Calibri"/>
                <a:cs typeface="Calibri"/>
              </a:rPr>
              <a:t>sekuele</a:t>
            </a:r>
            <a:r>
              <a:rPr sz="2800" spc="-10" dirty="0">
                <a:latin typeface="Calibri"/>
                <a:cs typeface="Calibri"/>
              </a:rPr>
              <a:t>.</a:t>
            </a:r>
            <a:endParaRPr sz="2800" dirty="0">
              <a:latin typeface="Calibri"/>
              <a:cs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830323" y="172212"/>
            <a:ext cx="8048625" cy="3375660"/>
            <a:chOff x="1830323" y="172212"/>
            <a:chExt cx="8048625" cy="3375660"/>
          </a:xfrm>
        </p:grpSpPr>
        <p:pic>
          <p:nvPicPr>
            <p:cNvPr id="3" name="object 3"/>
            <p:cNvPicPr/>
            <p:nvPr/>
          </p:nvPicPr>
          <p:blipFill>
            <a:blip r:embed="rId2" cstate="print"/>
            <a:stretch>
              <a:fillRect/>
            </a:stretch>
          </p:blipFill>
          <p:spPr>
            <a:xfrm>
              <a:off x="1833371" y="175260"/>
              <a:ext cx="8042148" cy="3369564"/>
            </a:xfrm>
            <a:prstGeom prst="rect">
              <a:avLst/>
            </a:prstGeom>
          </p:spPr>
        </p:pic>
        <p:sp>
          <p:nvSpPr>
            <p:cNvPr id="4" name="object 4"/>
            <p:cNvSpPr/>
            <p:nvPr/>
          </p:nvSpPr>
          <p:spPr>
            <a:xfrm>
              <a:off x="1833371" y="175260"/>
              <a:ext cx="8042275" cy="3369945"/>
            </a:xfrm>
            <a:custGeom>
              <a:avLst/>
              <a:gdLst/>
              <a:ahLst/>
              <a:cxnLst/>
              <a:rect l="l" t="t" r="r" b="b"/>
              <a:pathLst>
                <a:path w="8042275" h="3369945">
                  <a:moveTo>
                    <a:pt x="0" y="3369564"/>
                  </a:moveTo>
                  <a:lnTo>
                    <a:pt x="8042148" y="3369564"/>
                  </a:lnTo>
                  <a:lnTo>
                    <a:pt x="8042148" y="0"/>
                  </a:lnTo>
                  <a:lnTo>
                    <a:pt x="0" y="0"/>
                  </a:lnTo>
                  <a:lnTo>
                    <a:pt x="0" y="3369564"/>
                  </a:lnTo>
                  <a:close/>
                </a:path>
              </a:pathLst>
            </a:custGeom>
            <a:ln w="6096">
              <a:solidFill>
                <a:srgbClr val="5B9BD4"/>
              </a:solidFill>
            </a:ln>
          </p:spPr>
          <p:txBody>
            <a:bodyPr wrap="square" lIns="0" tIns="0" rIns="0" bIns="0" rtlCol="0"/>
            <a:lstStyle/>
            <a:p>
              <a:endParaRPr/>
            </a:p>
          </p:txBody>
        </p:sp>
      </p:grpSp>
      <p:sp>
        <p:nvSpPr>
          <p:cNvPr id="5" name="object 5"/>
          <p:cNvSpPr txBox="1"/>
          <p:nvPr/>
        </p:nvSpPr>
        <p:spPr>
          <a:xfrm>
            <a:off x="1913001" y="74802"/>
            <a:ext cx="7826375" cy="3531870"/>
          </a:xfrm>
          <a:prstGeom prst="rect">
            <a:avLst/>
          </a:prstGeom>
        </p:spPr>
        <p:txBody>
          <a:bodyPr vert="horz" wrap="square" lIns="0" tIns="12700" rIns="0" bIns="0" rtlCol="0">
            <a:spAutoFit/>
          </a:bodyPr>
          <a:lstStyle/>
          <a:p>
            <a:pPr marL="12700" marR="561975" algn="just">
              <a:lnSpc>
                <a:spcPct val="100000"/>
              </a:lnSpc>
              <a:spcBef>
                <a:spcPts val="100"/>
              </a:spcBef>
            </a:pPr>
            <a:r>
              <a:rPr sz="2300" dirty="0">
                <a:latin typeface="Calibri"/>
                <a:cs typeface="Calibri"/>
              </a:rPr>
              <a:t>Diagnosis</a:t>
            </a:r>
            <a:r>
              <a:rPr sz="2300" spc="-35" dirty="0">
                <a:latin typeface="Calibri"/>
                <a:cs typeface="Calibri"/>
              </a:rPr>
              <a:t> </a:t>
            </a:r>
            <a:r>
              <a:rPr sz="2300" dirty="0">
                <a:latin typeface="Calibri"/>
                <a:cs typeface="Calibri"/>
              </a:rPr>
              <a:t>Utama</a:t>
            </a:r>
            <a:r>
              <a:rPr sz="2300" spc="-10" dirty="0">
                <a:latin typeface="Calibri"/>
                <a:cs typeface="Calibri"/>
              </a:rPr>
              <a:t> </a:t>
            </a:r>
            <a:r>
              <a:rPr sz="2300" dirty="0">
                <a:latin typeface="Calibri"/>
                <a:cs typeface="Calibri"/>
              </a:rPr>
              <a:t>:</a:t>
            </a:r>
            <a:r>
              <a:rPr sz="2300" spc="-10" dirty="0">
                <a:latin typeface="Calibri"/>
                <a:cs typeface="Calibri"/>
              </a:rPr>
              <a:t> </a:t>
            </a:r>
            <a:r>
              <a:rPr sz="2300" dirty="0">
                <a:latin typeface="Calibri"/>
                <a:cs typeface="Calibri"/>
              </a:rPr>
              <a:t>HIV</a:t>
            </a:r>
            <a:r>
              <a:rPr sz="2300" spc="-30" dirty="0">
                <a:latin typeface="Calibri"/>
                <a:cs typeface="Calibri"/>
              </a:rPr>
              <a:t> </a:t>
            </a:r>
            <a:r>
              <a:rPr sz="2300" dirty="0">
                <a:latin typeface="Calibri"/>
                <a:cs typeface="Calibri"/>
              </a:rPr>
              <a:t>disease</a:t>
            </a:r>
            <a:r>
              <a:rPr sz="2300" spc="-5" dirty="0">
                <a:latin typeface="Calibri"/>
                <a:cs typeface="Calibri"/>
              </a:rPr>
              <a:t> </a:t>
            </a:r>
            <a:r>
              <a:rPr sz="2300" dirty="0">
                <a:latin typeface="Calibri"/>
                <a:cs typeface="Calibri"/>
              </a:rPr>
              <a:t>resulting</a:t>
            </a:r>
            <a:r>
              <a:rPr sz="2300" spc="10" dirty="0">
                <a:latin typeface="Calibri"/>
                <a:cs typeface="Calibri"/>
              </a:rPr>
              <a:t> </a:t>
            </a:r>
            <a:r>
              <a:rPr sz="2300" dirty="0">
                <a:latin typeface="Calibri"/>
                <a:cs typeface="Calibri"/>
              </a:rPr>
              <a:t>in</a:t>
            </a:r>
            <a:r>
              <a:rPr sz="2300" spc="-15" dirty="0">
                <a:latin typeface="Calibri"/>
                <a:cs typeface="Calibri"/>
              </a:rPr>
              <a:t> </a:t>
            </a:r>
            <a:r>
              <a:rPr sz="2300" dirty="0">
                <a:latin typeface="Calibri"/>
                <a:cs typeface="Calibri"/>
              </a:rPr>
              <a:t>multiple </a:t>
            </a:r>
            <a:r>
              <a:rPr sz="2300" spc="-10" dirty="0">
                <a:latin typeface="Calibri"/>
                <a:cs typeface="Calibri"/>
              </a:rPr>
              <a:t>infections </a:t>
            </a:r>
            <a:r>
              <a:rPr sz="2300" dirty="0">
                <a:latin typeface="Calibri"/>
                <a:cs typeface="Calibri"/>
              </a:rPr>
              <a:t>Diagnosis</a:t>
            </a:r>
            <a:r>
              <a:rPr sz="2300" spc="-45" dirty="0">
                <a:latin typeface="Calibri"/>
                <a:cs typeface="Calibri"/>
              </a:rPr>
              <a:t> </a:t>
            </a:r>
            <a:r>
              <a:rPr sz="2300" dirty="0">
                <a:latin typeface="Calibri"/>
                <a:cs typeface="Calibri"/>
              </a:rPr>
              <a:t>Sekunder</a:t>
            </a:r>
            <a:r>
              <a:rPr sz="2300" spc="-15" dirty="0">
                <a:latin typeface="Calibri"/>
                <a:cs typeface="Calibri"/>
              </a:rPr>
              <a:t> </a:t>
            </a:r>
            <a:r>
              <a:rPr sz="2300" spc="-50" dirty="0">
                <a:latin typeface="Calibri"/>
                <a:cs typeface="Calibri"/>
              </a:rPr>
              <a:t>:</a:t>
            </a:r>
            <a:endParaRPr sz="2300">
              <a:latin typeface="Calibri"/>
              <a:cs typeface="Calibri"/>
            </a:endParaRPr>
          </a:p>
          <a:p>
            <a:pPr marL="880744" indent="-154940" algn="just">
              <a:lnSpc>
                <a:spcPct val="100000"/>
              </a:lnSpc>
              <a:spcBef>
                <a:spcPts val="5"/>
              </a:spcBef>
              <a:buChar char="-"/>
              <a:tabLst>
                <a:tab pos="880744" algn="l"/>
              </a:tabLst>
            </a:pPr>
            <a:r>
              <a:rPr sz="2300" dirty="0">
                <a:latin typeface="Calibri"/>
                <a:cs typeface="Calibri"/>
              </a:rPr>
              <a:t>HIV</a:t>
            </a:r>
            <a:r>
              <a:rPr sz="2300" spc="-20" dirty="0">
                <a:latin typeface="Calibri"/>
                <a:cs typeface="Calibri"/>
              </a:rPr>
              <a:t> </a:t>
            </a:r>
            <a:r>
              <a:rPr sz="2300" dirty="0">
                <a:latin typeface="Calibri"/>
                <a:cs typeface="Calibri"/>
              </a:rPr>
              <a:t>disease</a:t>
            </a:r>
            <a:r>
              <a:rPr sz="2300" spc="-10" dirty="0">
                <a:latin typeface="Calibri"/>
                <a:cs typeface="Calibri"/>
              </a:rPr>
              <a:t> </a:t>
            </a:r>
            <a:r>
              <a:rPr sz="2300" dirty="0">
                <a:latin typeface="Calibri"/>
                <a:cs typeface="Calibri"/>
              </a:rPr>
              <a:t>resulting</a:t>
            </a:r>
            <a:r>
              <a:rPr sz="2300" spc="-15" dirty="0">
                <a:latin typeface="Calibri"/>
                <a:cs typeface="Calibri"/>
              </a:rPr>
              <a:t> </a:t>
            </a:r>
            <a:r>
              <a:rPr sz="2300" dirty="0">
                <a:latin typeface="Calibri"/>
                <a:cs typeface="Calibri"/>
              </a:rPr>
              <a:t>in</a:t>
            </a:r>
            <a:r>
              <a:rPr sz="2300" spc="-5" dirty="0">
                <a:latin typeface="Calibri"/>
                <a:cs typeface="Calibri"/>
              </a:rPr>
              <a:t> </a:t>
            </a:r>
            <a:r>
              <a:rPr sz="2300" spc="-10" dirty="0">
                <a:latin typeface="Calibri"/>
                <a:cs typeface="Calibri"/>
              </a:rPr>
              <a:t>candidiasis</a:t>
            </a:r>
            <a:endParaRPr sz="2300">
              <a:latin typeface="Calibri"/>
              <a:cs typeface="Calibri"/>
            </a:endParaRPr>
          </a:p>
          <a:p>
            <a:pPr marL="12700" marR="1645285" indent="868044" algn="just">
              <a:lnSpc>
                <a:spcPct val="100000"/>
              </a:lnSpc>
              <a:buChar char="-"/>
              <a:tabLst>
                <a:tab pos="880744" algn="l"/>
              </a:tabLst>
            </a:pPr>
            <a:r>
              <a:rPr sz="2300" dirty="0">
                <a:latin typeface="Calibri"/>
                <a:cs typeface="Calibri"/>
              </a:rPr>
              <a:t>HIV</a:t>
            </a:r>
            <a:r>
              <a:rPr sz="2300" spc="-25" dirty="0">
                <a:latin typeface="Calibri"/>
                <a:cs typeface="Calibri"/>
              </a:rPr>
              <a:t> </a:t>
            </a:r>
            <a:r>
              <a:rPr sz="2300" dirty="0">
                <a:latin typeface="Calibri"/>
                <a:cs typeface="Calibri"/>
              </a:rPr>
              <a:t>disease</a:t>
            </a:r>
            <a:r>
              <a:rPr sz="2300" spc="-15" dirty="0">
                <a:latin typeface="Calibri"/>
                <a:cs typeface="Calibri"/>
              </a:rPr>
              <a:t> </a:t>
            </a:r>
            <a:r>
              <a:rPr sz="2300" dirty="0">
                <a:latin typeface="Calibri"/>
                <a:cs typeface="Calibri"/>
              </a:rPr>
              <a:t>resulting</a:t>
            </a:r>
            <a:r>
              <a:rPr sz="2300" spc="-20" dirty="0">
                <a:latin typeface="Calibri"/>
                <a:cs typeface="Calibri"/>
              </a:rPr>
              <a:t> </a:t>
            </a:r>
            <a:r>
              <a:rPr sz="2300" dirty="0">
                <a:latin typeface="Calibri"/>
                <a:cs typeface="Calibri"/>
              </a:rPr>
              <a:t>in</a:t>
            </a:r>
            <a:r>
              <a:rPr sz="2300" spc="-10" dirty="0">
                <a:latin typeface="Calibri"/>
                <a:cs typeface="Calibri"/>
              </a:rPr>
              <a:t> </a:t>
            </a:r>
            <a:r>
              <a:rPr sz="2300" dirty="0">
                <a:latin typeface="Calibri"/>
                <a:cs typeface="Calibri"/>
              </a:rPr>
              <a:t>other</a:t>
            </a:r>
            <a:r>
              <a:rPr sz="2300" spc="-10" dirty="0">
                <a:latin typeface="Calibri"/>
                <a:cs typeface="Calibri"/>
              </a:rPr>
              <a:t> </a:t>
            </a:r>
            <a:r>
              <a:rPr sz="2300" dirty="0">
                <a:latin typeface="Calibri"/>
                <a:cs typeface="Calibri"/>
              </a:rPr>
              <a:t>viral</a:t>
            </a:r>
            <a:r>
              <a:rPr sz="2300" spc="-35" dirty="0">
                <a:latin typeface="Calibri"/>
                <a:cs typeface="Calibri"/>
              </a:rPr>
              <a:t> </a:t>
            </a:r>
            <a:r>
              <a:rPr sz="2300" spc="-10" dirty="0">
                <a:latin typeface="Calibri"/>
                <a:cs typeface="Calibri"/>
              </a:rPr>
              <a:t>infectionS </a:t>
            </a:r>
            <a:r>
              <a:rPr sz="2300" dirty="0">
                <a:latin typeface="Calibri"/>
                <a:cs typeface="Calibri"/>
              </a:rPr>
              <a:t>Dikode</a:t>
            </a:r>
            <a:r>
              <a:rPr sz="2300" spc="-85" dirty="0">
                <a:latin typeface="Calibri"/>
                <a:cs typeface="Calibri"/>
              </a:rPr>
              <a:t> </a:t>
            </a:r>
            <a:r>
              <a:rPr sz="2300" spc="-50" dirty="0">
                <a:latin typeface="Calibri"/>
                <a:cs typeface="Calibri"/>
              </a:rPr>
              <a:t>:</a:t>
            </a:r>
            <a:endParaRPr sz="2300">
              <a:latin typeface="Calibri"/>
              <a:cs typeface="Calibri"/>
            </a:endParaRPr>
          </a:p>
          <a:p>
            <a:pPr marL="812165" indent="-342265" algn="just">
              <a:lnSpc>
                <a:spcPct val="100000"/>
              </a:lnSpc>
              <a:buFont typeface="Wingdings"/>
              <a:buChar char=""/>
              <a:tabLst>
                <a:tab pos="812165" algn="l"/>
              </a:tabLst>
            </a:pPr>
            <a:r>
              <a:rPr sz="2300" dirty="0">
                <a:latin typeface="Calibri"/>
                <a:cs typeface="Calibri"/>
              </a:rPr>
              <a:t>HIV</a:t>
            </a:r>
            <a:r>
              <a:rPr sz="2300" spc="-45" dirty="0">
                <a:latin typeface="Calibri"/>
                <a:cs typeface="Calibri"/>
              </a:rPr>
              <a:t> </a:t>
            </a:r>
            <a:r>
              <a:rPr sz="2300" dirty="0">
                <a:latin typeface="Calibri"/>
                <a:cs typeface="Calibri"/>
              </a:rPr>
              <a:t>disease</a:t>
            </a:r>
            <a:r>
              <a:rPr sz="2300" spc="-25" dirty="0">
                <a:latin typeface="Calibri"/>
                <a:cs typeface="Calibri"/>
              </a:rPr>
              <a:t> </a:t>
            </a:r>
            <a:r>
              <a:rPr sz="2300" dirty="0">
                <a:latin typeface="Calibri"/>
                <a:cs typeface="Calibri"/>
              </a:rPr>
              <a:t>resulting</a:t>
            </a:r>
            <a:r>
              <a:rPr sz="2300" spc="-25" dirty="0">
                <a:latin typeface="Calibri"/>
                <a:cs typeface="Calibri"/>
              </a:rPr>
              <a:t> </a:t>
            </a:r>
            <a:r>
              <a:rPr sz="2300" dirty="0">
                <a:latin typeface="Calibri"/>
                <a:cs typeface="Calibri"/>
              </a:rPr>
              <a:t>in</a:t>
            </a:r>
            <a:r>
              <a:rPr sz="2300" spc="-25" dirty="0">
                <a:latin typeface="Calibri"/>
                <a:cs typeface="Calibri"/>
              </a:rPr>
              <a:t> </a:t>
            </a:r>
            <a:r>
              <a:rPr sz="2300" dirty="0">
                <a:latin typeface="Calibri"/>
                <a:cs typeface="Calibri"/>
              </a:rPr>
              <a:t>multiple</a:t>
            </a:r>
            <a:r>
              <a:rPr sz="2300" spc="-25" dirty="0">
                <a:latin typeface="Calibri"/>
                <a:cs typeface="Calibri"/>
              </a:rPr>
              <a:t> </a:t>
            </a:r>
            <a:r>
              <a:rPr sz="2300" dirty="0">
                <a:latin typeface="Calibri"/>
                <a:cs typeface="Calibri"/>
              </a:rPr>
              <a:t>infections</a:t>
            </a:r>
            <a:r>
              <a:rPr sz="2300" spc="-20" dirty="0">
                <a:latin typeface="Calibri"/>
                <a:cs typeface="Calibri"/>
              </a:rPr>
              <a:t> </a:t>
            </a:r>
            <a:r>
              <a:rPr sz="2300" b="1" dirty="0">
                <a:latin typeface="Calibri"/>
                <a:cs typeface="Calibri"/>
              </a:rPr>
              <a:t>(B20.7)</a:t>
            </a:r>
            <a:r>
              <a:rPr sz="2300" b="1" spc="-50" dirty="0">
                <a:latin typeface="Calibri"/>
                <a:cs typeface="Calibri"/>
              </a:rPr>
              <a:t> </a:t>
            </a:r>
            <a:r>
              <a:rPr sz="2300" spc="-10" dirty="0">
                <a:latin typeface="Calibri"/>
                <a:cs typeface="Calibri"/>
              </a:rPr>
              <a:t>sebagai</a:t>
            </a:r>
            <a:endParaRPr sz="2300">
              <a:latin typeface="Calibri"/>
              <a:cs typeface="Calibri"/>
            </a:endParaRPr>
          </a:p>
          <a:p>
            <a:pPr marL="812800" algn="just">
              <a:lnSpc>
                <a:spcPct val="100000"/>
              </a:lnSpc>
            </a:pPr>
            <a:r>
              <a:rPr sz="2300" b="1" dirty="0">
                <a:latin typeface="Calibri"/>
                <a:cs typeface="Calibri"/>
              </a:rPr>
              <a:t>diagnosis</a:t>
            </a:r>
            <a:r>
              <a:rPr sz="2300" b="1" spc="-35" dirty="0">
                <a:latin typeface="Calibri"/>
                <a:cs typeface="Calibri"/>
              </a:rPr>
              <a:t> </a:t>
            </a:r>
            <a:r>
              <a:rPr sz="2300" b="1" spc="-10" dirty="0">
                <a:latin typeface="Calibri"/>
                <a:cs typeface="Calibri"/>
              </a:rPr>
              <a:t>utama</a:t>
            </a:r>
            <a:r>
              <a:rPr sz="2300" spc="-10" dirty="0">
                <a:latin typeface="Calibri"/>
                <a:cs typeface="Calibri"/>
              </a:rPr>
              <a:t>,</a:t>
            </a:r>
            <a:endParaRPr sz="2300">
              <a:latin typeface="Calibri"/>
              <a:cs typeface="Calibri"/>
            </a:endParaRPr>
          </a:p>
          <a:p>
            <a:pPr marL="812800" marR="5080" indent="-342900" algn="just">
              <a:lnSpc>
                <a:spcPct val="100000"/>
              </a:lnSpc>
              <a:buFont typeface="Wingdings"/>
              <a:buChar char=""/>
              <a:tabLst>
                <a:tab pos="812800" algn="l"/>
              </a:tabLst>
            </a:pPr>
            <a:r>
              <a:rPr sz="2300" dirty="0">
                <a:latin typeface="Calibri"/>
                <a:cs typeface="Calibri"/>
              </a:rPr>
              <a:t>HIV</a:t>
            </a:r>
            <a:r>
              <a:rPr sz="2300" spc="-40" dirty="0">
                <a:latin typeface="Calibri"/>
                <a:cs typeface="Calibri"/>
              </a:rPr>
              <a:t> </a:t>
            </a:r>
            <a:r>
              <a:rPr sz="2300" dirty="0">
                <a:latin typeface="Calibri"/>
                <a:cs typeface="Calibri"/>
              </a:rPr>
              <a:t>disease</a:t>
            </a:r>
            <a:r>
              <a:rPr sz="2300" spc="-20" dirty="0">
                <a:latin typeface="Calibri"/>
                <a:cs typeface="Calibri"/>
              </a:rPr>
              <a:t> </a:t>
            </a:r>
            <a:r>
              <a:rPr sz="2300" dirty="0">
                <a:latin typeface="Calibri"/>
                <a:cs typeface="Calibri"/>
              </a:rPr>
              <a:t>resulting</a:t>
            </a:r>
            <a:r>
              <a:rPr sz="2300" spc="-25" dirty="0">
                <a:latin typeface="Calibri"/>
                <a:cs typeface="Calibri"/>
              </a:rPr>
              <a:t> </a:t>
            </a:r>
            <a:r>
              <a:rPr sz="2300" dirty="0">
                <a:latin typeface="Calibri"/>
                <a:cs typeface="Calibri"/>
              </a:rPr>
              <a:t>in</a:t>
            </a:r>
            <a:r>
              <a:rPr sz="2300" spc="-15" dirty="0">
                <a:latin typeface="Calibri"/>
                <a:cs typeface="Calibri"/>
              </a:rPr>
              <a:t> </a:t>
            </a:r>
            <a:r>
              <a:rPr sz="2300" dirty="0">
                <a:latin typeface="Calibri"/>
                <a:cs typeface="Calibri"/>
              </a:rPr>
              <a:t>candidiasis</a:t>
            </a:r>
            <a:r>
              <a:rPr sz="2300" spc="-30" dirty="0">
                <a:latin typeface="Calibri"/>
                <a:cs typeface="Calibri"/>
              </a:rPr>
              <a:t> </a:t>
            </a:r>
            <a:r>
              <a:rPr sz="2300" b="1" dirty="0">
                <a:latin typeface="Calibri"/>
                <a:cs typeface="Calibri"/>
              </a:rPr>
              <a:t>(B20.4)</a:t>
            </a:r>
            <a:r>
              <a:rPr sz="2300" b="1" spc="-40" dirty="0">
                <a:latin typeface="Calibri"/>
                <a:cs typeface="Calibri"/>
              </a:rPr>
              <a:t> </a:t>
            </a:r>
            <a:r>
              <a:rPr sz="2300" dirty="0">
                <a:latin typeface="Calibri"/>
                <a:cs typeface="Calibri"/>
              </a:rPr>
              <a:t>dan</a:t>
            </a:r>
            <a:r>
              <a:rPr sz="2300" spc="-15" dirty="0">
                <a:latin typeface="Calibri"/>
                <a:cs typeface="Calibri"/>
              </a:rPr>
              <a:t> </a:t>
            </a:r>
            <a:r>
              <a:rPr sz="2300" dirty="0">
                <a:latin typeface="Calibri"/>
                <a:cs typeface="Calibri"/>
              </a:rPr>
              <a:t>HIV</a:t>
            </a:r>
            <a:r>
              <a:rPr sz="2300" spc="-25" dirty="0">
                <a:latin typeface="Calibri"/>
                <a:cs typeface="Calibri"/>
              </a:rPr>
              <a:t> </a:t>
            </a:r>
            <a:r>
              <a:rPr sz="2300" spc="-10" dirty="0">
                <a:latin typeface="Calibri"/>
                <a:cs typeface="Calibri"/>
              </a:rPr>
              <a:t>disease </a:t>
            </a:r>
            <a:r>
              <a:rPr sz="2300" dirty="0">
                <a:latin typeface="Calibri"/>
                <a:cs typeface="Calibri"/>
              </a:rPr>
              <a:t>resulting</a:t>
            </a:r>
            <a:r>
              <a:rPr sz="2300" spc="-40" dirty="0">
                <a:latin typeface="Calibri"/>
                <a:cs typeface="Calibri"/>
              </a:rPr>
              <a:t> </a:t>
            </a:r>
            <a:r>
              <a:rPr sz="2300" dirty="0">
                <a:latin typeface="Calibri"/>
                <a:cs typeface="Calibri"/>
              </a:rPr>
              <a:t>in</a:t>
            </a:r>
            <a:r>
              <a:rPr sz="2300" spc="-35" dirty="0">
                <a:latin typeface="Calibri"/>
                <a:cs typeface="Calibri"/>
              </a:rPr>
              <a:t> </a:t>
            </a:r>
            <a:r>
              <a:rPr sz="2300" dirty="0">
                <a:latin typeface="Calibri"/>
                <a:cs typeface="Calibri"/>
              </a:rPr>
              <a:t>other</a:t>
            </a:r>
            <a:r>
              <a:rPr sz="2300" spc="-35" dirty="0">
                <a:latin typeface="Calibri"/>
                <a:cs typeface="Calibri"/>
              </a:rPr>
              <a:t> </a:t>
            </a:r>
            <a:r>
              <a:rPr sz="2300" dirty="0">
                <a:latin typeface="Calibri"/>
                <a:cs typeface="Calibri"/>
              </a:rPr>
              <a:t>viral</a:t>
            </a:r>
            <a:r>
              <a:rPr sz="2300" spc="-55" dirty="0">
                <a:latin typeface="Calibri"/>
                <a:cs typeface="Calibri"/>
              </a:rPr>
              <a:t> </a:t>
            </a:r>
            <a:r>
              <a:rPr sz="2300" dirty="0">
                <a:latin typeface="Calibri"/>
                <a:cs typeface="Calibri"/>
              </a:rPr>
              <a:t>infections</a:t>
            </a:r>
            <a:r>
              <a:rPr sz="2300" spc="-30" dirty="0">
                <a:latin typeface="Calibri"/>
                <a:cs typeface="Calibri"/>
              </a:rPr>
              <a:t> </a:t>
            </a:r>
            <a:r>
              <a:rPr sz="2300" b="1" dirty="0">
                <a:latin typeface="Calibri"/>
                <a:cs typeface="Calibri"/>
              </a:rPr>
              <a:t>(B20.3)</a:t>
            </a:r>
            <a:r>
              <a:rPr sz="2300" b="1" spc="-65" dirty="0">
                <a:latin typeface="Calibri"/>
                <a:cs typeface="Calibri"/>
              </a:rPr>
              <a:t> </a:t>
            </a:r>
            <a:r>
              <a:rPr sz="2300" dirty="0">
                <a:latin typeface="Calibri"/>
                <a:cs typeface="Calibri"/>
              </a:rPr>
              <a:t>sebagai</a:t>
            </a:r>
            <a:r>
              <a:rPr sz="2300" spc="-35" dirty="0">
                <a:latin typeface="Calibri"/>
                <a:cs typeface="Calibri"/>
              </a:rPr>
              <a:t> </a:t>
            </a:r>
            <a:r>
              <a:rPr sz="2300" b="1" spc="-10" dirty="0">
                <a:latin typeface="Calibri"/>
                <a:cs typeface="Calibri"/>
              </a:rPr>
              <a:t>diagnosis sekunder</a:t>
            </a:r>
            <a:endParaRPr sz="2300">
              <a:latin typeface="Calibri"/>
              <a:cs typeface="Calibri"/>
            </a:endParaRPr>
          </a:p>
        </p:txBody>
      </p:sp>
      <p:pic>
        <p:nvPicPr>
          <p:cNvPr id="6" name="object 6"/>
          <p:cNvPicPr/>
          <p:nvPr/>
        </p:nvPicPr>
        <p:blipFill>
          <a:blip r:embed="rId3" cstate="print"/>
          <a:stretch>
            <a:fillRect/>
          </a:stretch>
        </p:blipFill>
        <p:spPr>
          <a:xfrm>
            <a:off x="1833372" y="3668267"/>
            <a:ext cx="8042148" cy="3049524"/>
          </a:xfrm>
          <a:prstGeom prst="rect">
            <a:avLst/>
          </a:prstGeom>
        </p:spPr>
      </p:pic>
      <p:sp>
        <p:nvSpPr>
          <p:cNvPr id="7" name="object 7"/>
          <p:cNvSpPr txBox="1"/>
          <p:nvPr/>
        </p:nvSpPr>
        <p:spPr>
          <a:xfrm>
            <a:off x="1833372" y="3668267"/>
            <a:ext cx="8042275" cy="3049905"/>
          </a:xfrm>
          <a:prstGeom prst="rect">
            <a:avLst/>
          </a:prstGeom>
          <a:ln w="6096">
            <a:solidFill>
              <a:srgbClr val="A4A4A4"/>
            </a:solidFill>
          </a:ln>
        </p:spPr>
        <p:txBody>
          <a:bodyPr vert="horz" wrap="square" lIns="0" tIns="104139" rIns="0" bIns="0" rtlCol="0">
            <a:spAutoFit/>
          </a:bodyPr>
          <a:lstStyle/>
          <a:p>
            <a:pPr marL="92075" marR="2768600">
              <a:lnSpc>
                <a:spcPct val="100000"/>
              </a:lnSpc>
              <a:spcBef>
                <a:spcPts val="819"/>
              </a:spcBef>
            </a:pPr>
            <a:r>
              <a:rPr sz="2300" dirty="0">
                <a:latin typeface="Calibri"/>
                <a:cs typeface="Calibri"/>
              </a:rPr>
              <a:t>Diagnosis</a:t>
            </a:r>
            <a:r>
              <a:rPr sz="2300" spc="-45" dirty="0">
                <a:latin typeface="Calibri"/>
                <a:cs typeface="Calibri"/>
              </a:rPr>
              <a:t> </a:t>
            </a:r>
            <a:r>
              <a:rPr sz="2300" dirty="0">
                <a:latin typeface="Calibri"/>
                <a:cs typeface="Calibri"/>
              </a:rPr>
              <a:t>Utama</a:t>
            </a:r>
            <a:r>
              <a:rPr sz="2300" spc="-20" dirty="0">
                <a:latin typeface="Calibri"/>
                <a:cs typeface="Calibri"/>
              </a:rPr>
              <a:t> </a:t>
            </a:r>
            <a:r>
              <a:rPr sz="2300" dirty="0">
                <a:latin typeface="Calibri"/>
                <a:cs typeface="Calibri"/>
              </a:rPr>
              <a:t>:</a:t>
            </a:r>
            <a:r>
              <a:rPr sz="2300" spc="-25" dirty="0">
                <a:latin typeface="Calibri"/>
                <a:cs typeface="Calibri"/>
              </a:rPr>
              <a:t> </a:t>
            </a:r>
            <a:r>
              <a:rPr sz="2300" dirty="0">
                <a:latin typeface="Calibri"/>
                <a:cs typeface="Calibri"/>
              </a:rPr>
              <a:t>Multiple</a:t>
            </a:r>
            <a:r>
              <a:rPr sz="2300" spc="-30" dirty="0">
                <a:latin typeface="Calibri"/>
                <a:cs typeface="Calibri"/>
              </a:rPr>
              <a:t> </a:t>
            </a:r>
            <a:r>
              <a:rPr sz="2300" dirty="0">
                <a:latin typeface="Calibri"/>
                <a:cs typeface="Calibri"/>
              </a:rPr>
              <a:t>fraktur</a:t>
            </a:r>
            <a:r>
              <a:rPr sz="2300" spc="-35" dirty="0">
                <a:latin typeface="Calibri"/>
                <a:cs typeface="Calibri"/>
              </a:rPr>
              <a:t> </a:t>
            </a:r>
            <a:r>
              <a:rPr sz="2300" dirty="0">
                <a:latin typeface="Calibri"/>
                <a:cs typeface="Calibri"/>
              </a:rPr>
              <a:t>of</a:t>
            </a:r>
            <a:r>
              <a:rPr sz="2300" spc="-20" dirty="0">
                <a:latin typeface="Calibri"/>
                <a:cs typeface="Calibri"/>
              </a:rPr>
              <a:t> </a:t>
            </a:r>
            <a:r>
              <a:rPr sz="2300" spc="-10" dirty="0">
                <a:latin typeface="Calibri"/>
                <a:cs typeface="Calibri"/>
              </a:rPr>
              <a:t>femur </a:t>
            </a:r>
            <a:r>
              <a:rPr sz="2300" dirty="0">
                <a:latin typeface="Calibri"/>
                <a:cs typeface="Calibri"/>
              </a:rPr>
              <a:t>Diagnosis</a:t>
            </a:r>
            <a:r>
              <a:rPr sz="2300" spc="-45" dirty="0">
                <a:latin typeface="Calibri"/>
                <a:cs typeface="Calibri"/>
              </a:rPr>
              <a:t> </a:t>
            </a:r>
            <a:r>
              <a:rPr sz="2300" dirty="0">
                <a:latin typeface="Calibri"/>
                <a:cs typeface="Calibri"/>
              </a:rPr>
              <a:t>Sekunder</a:t>
            </a:r>
            <a:r>
              <a:rPr sz="2300" spc="-15" dirty="0">
                <a:latin typeface="Calibri"/>
                <a:cs typeface="Calibri"/>
              </a:rPr>
              <a:t> </a:t>
            </a:r>
            <a:r>
              <a:rPr sz="2300" spc="-50" dirty="0">
                <a:latin typeface="Calibri"/>
                <a:cs typeface="Calibri"/>
              </a:rPr>
              <a:t>:</a:t>
            </a:r>
            <a:endParaRPr sz="2300">
              <a:latin typeface="Calibri"/>
              <a:cs typeface="Calibri"/>
            </a:endParaRPr>
          </a:p>
          <a:p>
            <a:pPr marL="892175" marR="825500" indent="-342900">
              <a:lnSpc>
                <a:spcPct val="100000"/>
              </a:lnSpc>
              <a:buFont typeface="Wingdings"/>
              <a:buChar char=""/>
              <a:tabLst>
                <a:tab pos="892175" algn="l"/>
              </a:tabLst>
            </a:pPr>
            <a:r>
              <a:rPr sz="2300" dirty="0">
                <a:latin typeface="Calibri"/>
                <a:cs typeface="Calibri"/>
              </a:rPr>
              <a:t>Frakture</a:t>
            </a:r>
            <a:r>
              <a:rPr sz="2300" spc="-30" dirty="0">
                <a:latin typeface="Calibri"/>
                <a:cs typeface="Calibri"/>
              </a:rPr>
              <a:t> </a:t>
            </a:r>
            <a:r>
              <a:rPr sz="2300" dirty="0">
                <a:latin typeface="Calibri"/>
                <a:cs typeface="Calibri"/>
              </a:rPr>
              <a:t>of</a:t>
            </a:r>
            <a:r>
              <a:rPr sz="2300" spc="-40" dirty="0">
                <a:latin typeface="Calibri"/>
                <a:cs typeface="Calibri"/>
              </a:rPr>
              <a:t> </a:t>
            </a:r>
            <a:r>
              <a:rPr sz="2300" dirty="0">
                <a:latin typeface="Calibri"/>
                <a:cs typeface="Calibri"/>
              </a:rPr>
              <a:t>shaft</a:t>
            </a:r>
            <a:r>
              <a:rPr sz="2300" spc="-35" dirty="0">
                <a:latin typeface="Calibri"/>
                <a:cs typeface="Calibri"/>
              </a:rPr>
              <a:t> </a:t>
            </a:r>
            <a:r>
              <a:rPr sz="2300" dirty="0">
                <a:latin typeface="Calibri"/>
                <a:cs typeface="Calibri"/>
              </a:rPr>
              <a:t>of</a:t>
            </a:r>
            <a:r>
              <a:rPr sz="2300" spc="-40" dirty="0">
                <a:latin typeface="Calibri"/>
                <a:cs typeface="Calibri"/>
              </a:rPr>
              <a:t> </a:t>
            </a:r>
            <a:r>
              <a:rPr sz="2300" dirty="0">
                <a:latin typeface="Calibri"/>
                <a:cs typeface="Calibri"/>
              </a:rPr>
              <a:t>femur</a:t>
            </a:r>
            <a:r>
              <a:rPr sz="2300" spc="-40" dirty="0">
                <a:latin typeface="Calibri"/>
                <a:cs typeface="Calibri"/>
              </a:rPr>
              <a:t> </a:t>
            </a:r>
            <a:r>
              <a:rPr sz="2300" dirty="0">
                <a:latin typeface="Calibri"/>
                <a:cs typeface="Calibri"/>
              </a:rPr>
              <a:t>Frakture</a:t>
            </a:r>
            <a:r>
              <a:rPr sz="2300" spc="-20" dirty="0">
                <a:latin typeface="Calibri"/>
                <a:cs typeface="Calibri"/>
              </a:rPr>
              <a:t> </a:t>
            </a:r>
            <a:r>
              <a:rPr sz="2300" dirty="0">
                <a:latin typeface="Calibri"/>
                <a:cs typeface="Calibri"/>
              </a:rPr>
              <a:t>of</a:t>
            </a:r>
            <a:r>
              <a:rPr sz="2300" spc="-40" dirty="0">
                <a:latin typeface="Calibri"/>
                <a:cs typeface="Calibri"/>
              </a:rPr>
              <a:t> </a:t>
            </a:r>
            <a:r>
              <a:rPr sz="2300" dirty="0">
                <a:latin typeface="Calibri"/>
                <a:cs typeface="Calibri"/>
              </a:rPr>
              <a:t>lower</a:t>
            </a:r>
            <a:r>
              <a:rPr sz="2300" spc="-25" dirty="0">
                <a:latin typeface="Calibri"/>
                <a:cs typeface="Calibri"/>
              </a:rPr>
              <a:t> </a:t>
            </a:r>
            <a:r>
              <a:rPr sz="2300" dirty="0">
                <a:latin typeface="Calibri"/>
                <a:cs typeface="Calibri"/>
              </a:rPr>
              <a:t>of</a:t>
            </a:r>
            <a:r>
              <a:rPr sz="2300" spc="-35" dirty="0">
                <a:latin typeface="Calibri"/>
                <a:cs typeface="Calibri"/>
              </a:rPr>
              <a:t> </a:t>
            </a:r>
            <a:r>
              <a:rPr sz="2300" dirty="0">
                <a:latin typeface="Calibri"/>
                <a:cs typeface="Calibri"/>
              </a:rPr>
              <a:t>end</a:t>
            </a:r>
            <a:r>
              <a:rPr sz="2300" spc="-40" dirty="0">
                <a:latin typeface="Calibri"/>
                <a:cs typeface="Calibri"/>
              </a:rPr>
              <a:t> </a:t>
            </a:r>
            <a:r>
              <a:rPr sz="2300" spc="-25" dirty="0">
                <a:latin typeface="Calibri"/>
                <a:cs typeface="Calibri"/>
              </a:rPr>
              <a:t>of </a:t>
            </a:r>
            <a:r>
              <a:rPr sz="2300" spc="-10" dirty="0">
                <a:latin typeface="Calibri"/>
                <a:cs typeface="Calibri"/>
              </a:rPr>
              <a:t>femur</a:t>
            </a:r>
            <a:endParaRPr sz="2300">
              <a:latin typeface="Calibri"/>
              <a:cs typeface="Calibri"/>
            </a:endParaRPr>
          </a:p>
          <a:p>
            <a:pPr marL="92075">
              <a:lnSpc>
                <a:spcPct val="100000"/>
              </a:lnSpc>
              <a:spcBef>
                <a:spcPts val="5"/>
              </a:spcBef>
            </a:pPr>
            <a:r>
              <a:rPr sz="2300" dirty="0">
                <a:latin typeface="Calibri"/>
                <a:cs typeface="Calibri"/>
              </a:rPr>
              <a:t>Dikode</a:t>
            </a:r>
            <a:r>
              <a:rPr sz="2300" spc="-85" dirty="0">
                <a:latin typeface="Calibri"/>
                <a:cs typeface="Calibri"/>
              </a:rPr>
              <a:t> </a:t>
            </a:r>
            <a:r>
              <a:rPr sz="2300" spc="-50" dirty="0">
                <a:latin typeface="Calibri"/>
                <a:cs typeface="Calibri"/>
              </a:rPr>
              <a:t>:</a:t>
            </a:r>
            <a:endParaRPr sz="2300">
              <a:latin typeface="Calibri"/>
              <a:cs typeface="Calibri"/>
            </a:endParaRPr>
          </a:p>
          <a:p>
            <a:pPr marL="892175" indent="-342900">
              <a:lnSpc>
                <a:spcPct val="100000"/>
              </a:lnSpc>
              <a:buFont typeface="Arial"/>
              <a:buChar char="•"/>
              <a:tabLst>
                <a:tab pos="892175" algn="l"/>
              </a:tabLst>
            </a:pPr>
            <a:r>
              <a:rPr sz="2300" b="1" dirty="0">
                <a:latin typeface="Calibri"/>
                <a:cs typeface="Calibri"/>
              </a:rPr>
              <a:t>multiple</a:t>
            </a:r>
            <a:r>
              <a:rPr sz="2300" b="1" spc="-50" dirty="0">
                <a:latin typeface="Calibri"/>
                <a:cs typeface="Calibri"/>
              </a:rPr>
              <a:t> </a:t>
            </a:r>
            <a:r>
              <a:rPr sz="2300" b="1" dirty="0">
                <a:latin typeface="Calibri"/>
                <a:cs typeface="Calibri"/>
              </a:rPr>
              <a:t>fraktur</a:t>
            </a:r>
            <a:r>
              <a:rPr sz="2300" b="1" spc="-45" dirty="0">
                <a:latin typeface="Calibri"/>
                <a:cs typeface="Calibri"/>
              </a:rPr>
              <a:t> </a:t>
            </a:r>
            <a:r>
              <a:rPr sz="2300" b="1" dirty="0">
                <a:latin typeface="Calibri"/>
                <a:cs typeface="Calibri"/>
              </a:rPr>
              <a:t>of</a:t>
            </a:r>
            <a:r>
              <a:rPr sz="2300" b="1" spc="-40" dirty="0">
                <a:latin typeface="Calibri"/>
                <a:cs typeface="Calibri"/>
              </a:rPr>
              <a:t> </a:t>
            </a:r>
            <a:r>
              <a:rPr sz="2300" b="1" dirty="0">
                <a:latin typeface="Calibri"/>
                <a:cs typeface="Calibri"/>
              </a:rPr>
              <a:t>femur</a:t>
            </a:r>
            <a:r>
              <a:rPr sz="2300" b="1" spc="-35" dirty="0">
                <a:latin typeface="Calibri"/>
                <a:cs typeface="Calibri"/>
              </a:rPr>
              <a:t> </a:t>
            </a:r>
            <a:r>
              <a:rPr sz="2300" dirty="0">
                <a:latin typeface="Calibri"/>
                <a:cs typeface="Calibri"/>
              </a:rPr>
              <a:t>(S72.7)</a:t>
            </a:r>
            <a:r>
              <a:rPr sz="2300" spc="-30" dirty="0">
                <a:latin typeface="Calibri"/>
                <a:cs typeface="Calibri"/>
              </a:rPr>
              <a:t> </a:t>
            </a:r>
            <a:r>
              <a:rPr sz="2300" dirty="0">
                <a:latin typeface="Calibri"/>
                <a:cs typeface="Calibri"/>
              </a:rPr>
              <a:t>sebagai</a:t>
            </a:r>
            <a:r>
              <a:rPr sz="2300" spc="-45" dirty="0">
                <a:latin typeface="Calibri"/>
                <a:cs typeface="Calibri"/>
              </a:rPr>
              <a:t> </a:t>
            </a:r>
            <a:r>
              <a:rPr sz="2300" b="1" dirty="0">
                <a:latin typeface="Calibri"/>
                <a:cs typeface="Calibri"/>
              </a:rPr>
              <a:t>diagnosis</a:t>
            </a:r>
            <a:r>
              <a:rPr sz="2300" b="1" spc="-45" dirty="0">
                <a:latin typeface="Calibri"/>
                <a:cs typeface="Calibri"/>
              </a:rPr>
              <a:t> </a:t>
            </a:r>
            <a:r>
              <a:rPr sz="2300" b="1" spc="-10" dirty="0">
                <a:latin typeface="Calibri"/>
                <a:cs typeface="Calibri"/>
              </a:rPr>
              <a:t>utama</a:t>
            </a:r>
            <a:r>
              <a:rPr sz="2300" spc="-10" dirty="0">
                <a:latin typeface="Calibri"/>
                <a:cs typeface="Calibri"/>
              </a:rPr>
              <a:t>,</a:t>
            </a:r>
            <a:endParaRPr sz="2300">
              <a:latin typeface="Calibri"/>
              <a:cs typeface="Calibri"/>
            </a:endParaRPr>
          </a:p>
          <a:p>
            <a:pPr marL="892175" indent="-342900">
              <a:lnSpc>
                <a:spcPct val="100000"/>
              </a:lnSpc>
              <a:buFont typeface="Arial"/>
              <a:buChar char="•"/>
              <a:tabLst>
                <a:tab pos="892175" algn="l"/>
              </a:tabLst>
            </a:pPr>
            <a:r>
              <a:rPr sz="2300" dirty="0">
                <a:latin typeface="Calibri"/>
                <a:cs typeface="Calibri"/>
              </a:rPr>
              <a:t>fraktur</a:t>
            </a:r>
            <a:r>
              <a:rPr sz="2300" spc="-65" dirty="0">
                <a:latin typeface="Calibri"/>
                <a:cs typeface="Calibri"/>
              </a:rPr>
              <a:t> </a:t>
            </a:r>
            <a:r>
              <a:rPr sz="2300" dirty="0">
                <a:latin typeface="Calibri"/>
                <a:cs typeface="Calibri"/>
              </a:rPr>
              <a:t>of</a:t>
            </a:r>
            <a:r>
              <a:rPr sz="2300" spc="-35" dirty="0">
                <a:latin typeface="Calibri"/>
                <a:cs typeface="Calibri"/>
              </a:rPr>
              <a:t> </a:t>
            </a:r>
            <a:r>
              <a:rPr sz="2300" dirty="0">
                <a:latin typeface="Calibri"/>
                <a:cs typeface="Calibri"/>
              </a:rPr>
              <a:t>shaft</a:t>
            </a:r>
            <a:r>
              <a:rPr sz="2300" spc="-40" dirty="0">
                <a:latin typeface="Calibri"/>
                <a:cs typeface="Calibri"/>
              </a:rPr>
              <a:t> </a:t>
            </a:r>
            <a:r>
              <a:rPr sz="2300" dirty="0">
                <a:latin typeface="Calibri"/>
                <a:cs typeface="Calibri"/>
              </a:rPr>
              <a:t>of</a:t>
            </a:r>
            <a:r>
              <a:rPr sz="2300" spc="-30" dirty="0">
                <a:latin typeface="Calibri"/>
                <a:cs typeface="Calibri"/>
              </a:rPr>
              <a:t> </a:t>
            </a:r>
            <a:r>
              <a:rPr sz="2300" dirty="0">
                <a:latin typeface="Calibri"/>
                <a:cs typeface="Calibri"/>
              </a:rPr>
              <a:t>femur</a:t>
            </a:r>
            <a:r>
              <a:rPr sz="2300" spc="-40" dirty="0">
                <a:latin typeface="Calibri"/>
                <a:cs typeface="Calibri"/>
              </a:rPr>
              <a:t> </a:t>
            </a:r>
            <a:r>
              <a:rPr sz="2300" b="1" dirty="0">
                <a:latin typeface="Calibri"/>
                <a:cs typeface="Calibri"/>
              </a:rPr>
              <a:t>(S72.3)</a:t>
            </a:r>
            <a:r>
              <a:rPr sz="2300" b="1" spc="-55" dirty="0">
                <a:latin typeface="Calibri"/>
                <a:cs typeface="Calibri"/>
              </a:rPr>
              <a:t> </a:t>
            </a:r>
            <a:r>
              <a:rPr sz="2300" dirty="0">
                <a:latin typeface="Calibri"/>
                <a:cs typeface="Calibri"/>
              </a:rPr>
              <a:t>dan</a:t>
            </a:r>
            <a:r>
              <a:rPr sz="2300" spc="-40" dirty="0">
                <a:latin typeface="Calibri"/>
                <a:cs typeface="Calibri"/>
              </a:rPr>
              <a:t> </a:t>
            </a:r>
            <a:r>
              <a:rPr sz="2300" dirty="0">
                <a:latin typeface="Calibri"/>
                <a:cs typeface="Calibri"/>
              </a:rPr>
              <a:t>Frakture</a:t>
            </a:r>
            <a:r>
              <a:rPr sz="2300" spc="-25" dirty="0">
                <a:latin typeface="Calibri"/>
                <a:cs typeface="Calibri"/>
              </a:rPr>
              <a:t> </a:t>
            </a:r>
            <a:r>
              <a:rPr sz="2300" dirty="0">
                <a:latin typeface="Calibri"/>
                <a:cs typeface="Calibri"/>
              </a:rPr>
              <a:t>of</a:t>
            </a:r>
            <a:r>
              <a:rPr sz="2300" spc="-35" dirty="0">
                <a:latin typeface="Calibri"/>
                <a:cs typeface="Calibri"/>
              </a:rPr>
              <a:t> </a:t>
            </a:r>
            <a:r>
              <a:rPr sz="2300" dirty="0">
                <a:latin typeface="Calibri"/>
                <a:cs typeface="Calibri"/>
              </a:rPr>
              <a:t>lower</a:t>
            </a:r>
            <a:r>
              <a:rPr sz="2300" spc="-30" dirty="0">
                <a:latin typeface="Calibri"/>
                <a:cs typeface="Calibri"/>
              </a:rPr>
              <a:t> </a:t>
            </a:r>
            <a:r>
              <a:rPr sz="2300" spc="-25" dirty="0">
                <a:latin typeface="Calibri"/>
                <a:cs typeface="Calibri"/>
              </a:rPr>
              <a:t>of</a:t>
            </a:r>
            <a:endParaRPr sz="2300">
              <a:latin typeface="Calibri"/>
              <a:cs typeface="Calibri"/>
            </a:endParaRPr>
          </a:p>
          <a:p>
            <a:pPr marL="892175">
              <a:lnSpc>
                <a:spcPct val="100000"/>
              </a:lnSpc>
            </a:pPr>
            <a:r>
              <a:rPr sz="2300" dirty="0">
                <a:latin typeface="Calibri"/>
                <a:cs typeface="Calibri"/>
              </a:rPr>
              <a:t>end</a:t>
            </a:r>
            <a:r>
              <a:rPr sz="2300" spc="-35" dirty="0">
                <a:latin typeface="Calibri"/>
                <a:cs typeface="Calibri"/>
              </a:rPr>
              <a:t> </a:t>
            </a:r>
            <a:r>
              <a:rPr sz="2300" dirty="0">
                <a:latin typeface="Calibri"/>
                <a:cs typeface="Calibri"/>
              </a:rPr>
              <a:t>of</a:t>
            </a:r>
            <a:r>
              <a:rPr sz="2300" spc="-25" dirty="0">
                <a:latin typeface="Calibri"/>
                <a:cs typeface="Calibri"/>
              </a:rPr>
              <a:t> </a:t>
            </a:r>
            <a:r>
              <a:rPr sz="2300" dirty="0">
                <a:latin typeface="Calibri"/>
                <a:cs typeface="Calibri"/>
              </a:rPr>
              <a:t>femur</a:t>
            </a:r>
            <a:r>
              <a:rPr sz="2300" spc="-25" dirty="0">
                <a:latin typeface="Calibri"/>
                <a:cs typeface="Calibri"/>
              </a:rPr>
              <a:t> </a:t>
            </a:r>
            <a:r>
              <a:rPr sz="2300" b="1" dirty="0">
                <a:latin typeface="Calibri"/>
                <a:cs typeface="Calibri"/>
              </a:rPr>
              <a:t>(S72.4)</a:t>
            </a:r>
            <a:r>
              <a:rPr sz="2300" b="1" spc="-45" dirty="0">
                <a:latin typeface="Calibri"/>
                <a:cs typeface="Calibri"/>
              </a:rPr>
              <a:t> </a:t>
            </a:r>
            <a:r>
              <a:rPr sz="2300" dirty="0">
                <a:latin typeface="Calibri"/>
                <a:cs typeface="Calibri"/>
              </a:rPr>
              <a:t>sebagai</a:t>
            </a:r>
            <a:r>
              <a:rPr sz="2300" spc="-35" dirty="0">
                <a:latin typeface="Calibri"/>
                <a:cs typeface="Calibri"/>
              </a:rPr>
              <a:t> </a:t>
            </a:r>
            <a:r>
              <a:rPr sz="2300" b="1" dirty="0">
                <a:latin typeface="Calibri"/>
                <a:cs typeface="Calibri"/>
              </a:rPr>
              <a:t>diagnosis</a:t>
            </a:r>
            <a:r>
              <a:rPr sz="2300" b="1" spc="-35" dirty="0">
                <a:latin typeface="Calibri"/>
                <a:cs typeface="Calibri"/>
              </a:rPr>
              <a:t> </a:t>
            </a:r>
            <a:r>
              <a:rPr sz="2300" b="1" spc="-10" dirty="0">
                <a:latin typeface="Calibri"/>
                <a:cs typeface="Calibri"/>
              </a:rPr>
              <a:t>sekunder</a:t>
            </a:r>
            <a:endParaRPr sz="230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85286" y="496316"/>
            <a:ext cx="5099050" cy="635000"/>
          </a:xfrm>
          <a:prstGeom prst="rect">
            <a:avLst/>
          </a:prstGeom>
        </p:spPr>
        <p:txBody>
          <a:bodyPr vert="horz" wrap="square" lIns="0" tIns="12065" rIns="0" bIns="0" rtlCol="0">
            <a:spAutoFit/>
          </a:bodyPr>
          <a:lstStyle/>
          <a:p>
            <a:pPr marL="12700">
              <a:lnSpc>
                <a:spcPct val="100000"/>
              </a:lnSpc>
              <a:spcBef>
                <a:spcPts val="95"/>
              </a:spcBef>
            </a:pPr>
            <a:r>
              <a:rPr sz="4000" spc="-55" dirty="0"/>
              <a:t>ATURAN</a:t>
            </a:r>
            <a:r>
              <a:rPr sz="4000" spc="-130" dirty="0"/>
              <a:t> </a:t>
            </a:r>
            <a:r>
              <a:rPr sz="4000" spc="-25" dirty="0"/>
              <a:t>KODING</a:t>
            </a:r>
            <a:r>
              <a:rPr sz="4000" spc="-114" dirty="0"/>
              <a:t> </a:t>
            </a:r>
            <a:r>
              <a:rPr sz="4000" dirty="0"/>
              <a:t>ICD</a:t>
            </a:r>
            <a:r>
              <a:rPr sz="4000" spc="-13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txBox="1"/>
          <p:nvPr/>
        </p:nvSpPr>
        <p:spPr>
          <a:xfrm>
            <a:off x="1169478" y="2316113"/>
            <a:ext cx="9130665" cy="2708434"/>
          </a:xfrm>
          <a:prstGeom prst="rect">
            <a:avLst/>
          </a:prstGeom>
          <a:ln w="28955">
            <a:solidFill>
              <a:srgbClr val="4471C4"/>
            </a:solidFill>
          </a:ln>
        </p:spPr>
        <p:txBody>
          <a:bodyPr vert="horz" wrap="square" lIns="0" tIns="0" rIns="0" bIns="0" rtlCol="0" anchor="ctr">
            <a:spAutoFit/>
          </a:bodyPr>
          <a:lstStyle/>
          <a:p>
            <a:pPr marL="90170">
              <a:lnSpc>
                <a:spcPct val="100000"/>
              </a:lnSpc>
              <a:spcBef>
                <a:spcPts val="3000"/>
              </a:spcBef>
            </a:pPr>
            <a:endParaRPr lang="en-US" sz="1600" dirty="0">
              <a:latin typeface="Calibri"/>
              <a:cs typeface="Calibri"/>
            </a:endParaRPr>
          </a:p>
          <a:p>
            <a:pPr marL="90170">
              <a:lnSpc>
                <a:spcPct val="100000"/>
              </a:lnSpc>
            </a:pPr>
            <a:r>
              <a:rPr sz="3600" dirty="0">
                <a:latin typeface="Calibri"/>
                <a:cs typeface="Calibri"/>
              </a:rPr>
              <a:t>e.</a:t>
            </a:r>
            <a:r>
              <a:rPr sz="3600" spc="-110" dirty="0">
                <a:latin typeface="Calibri"/>
                <a:cs typeface="Calibri"/>
              </a:rPr>
              <a:t> </a:t>
            </a:r>
            <a:r>
              <a:rPr sz="3600" b="1" dirty="0">
                <a:latin typeface="Calibri"/>
                <a:cs typeface="Calibri"/>
              </a:rPr>
              <a:t>Pengkodean</a:t>
            </a:r>
            <a:r>
              <a:rPr sz="3600" b="1" spc="-125" dirty="0">
                <a:latin typeface="Calibri"/>
                <a:cs typeface="Calibri"/>
              </a:rPr>
              <a:t> </a:t>
            </a:r>
            <a:r>
              <a:rPr sz="3600" b="1" dirty="0">
                <a:latin typeface="Calibri"/>
                <a:cs typeface="Calibri"/>
              </a:rPr>
              <a:t>kategori</a:t>
            </a:r>
            <a:r>
              <a:rPr sz="3600" b="1" spc="-125" dirty="0">
                <a:latin typeface="Calibri"/>
                <a:cs typeface="Calibri"/>
              </a:rPr>
              <a:t> </a:t>
            </a:r>
            <a:r>
              <a:rPr sz="3600" b="1" spc="-10" dirty="0">
                <a:latin typeface="Calibri"/>
                <a:cs typeface="Calibri"/>
              </a:rPr>
              <a:t>kombinasi</a:t>
            </a:r>
            <a:endParaRPr sz="3600" dirty="0">
              <a:latin typeface="Calibri"/>
              <a:cs typeface="Calibri"/>
            </a:endParaRPr>
          </a:p>
          <a:p>
            <a:pPr marL="358775" marR="88265">
              <a:lnSpc>
                <a:spcPct val="100000"/>
              </a:lnSpc>
            </a:pPr>
            <a:r>
              <a:rPr sz="3600" dirty="0">
                <a:latin typeface="Calibri"/>
                <a:cs typeface="Calibri"/>
              </a:rPr>
              <a:t>ICD</a:t>
            </a:r>
            <a:r>
              <a:rPr sz="3600" spc="-70" dirty="0">
                <a:latin typeface="Calibri"/>
                <a:cs typeface="Calibri"/>
              </a:rPr>
              <a:t> </a:t>
            </a:r>
            <a:r>
              <a:rPr sz="3600" spc="-10" dirty="0">
                <a:latin typeface="Calibri"/>
                <a:cs typeface="Calibri"/>
              </a:rPr>
              <a:t>menyediakan</a:t>
            </a:r>
            <a:r>
              <a:rPr sz="3600" spc="-80" dirty="0">
                <a:latin typeface="Calibri"/>
                <a:cs typeface="Calibri"/>
              </a:rPr>
              <a:t> </a:t>
            </a:r>
            <a:r>
              <a:rPr sz="3600" dirty="0">
                <a:latin typeface="Calibri"/>
                <a:cs typeface="Calibri"/>
              </a:rPr>
              <a:t>kategori</a:t>
            </a:r>
            <a:r>
              <a:rPr sz="3600" spc="-80" dirty="0">
                <a:latin typeface="Calibri"/>
                <a:cs typeface="Calibri"/>
              </a:rPr>
              <a:t> </a:t>
            </a:r>
            <a:r>
              <a:rPr sz="3600" dirty="0">
                <a:latin typeface="Calibri"/>
                <a:cs typeface="Calibri"/>
              </a:rPr>
              <a:t>tertentu</a:t>
            </a:r>
            <a:r>
              <a:rPr sz="3600" spc="-75" dirty="0">
                <a:latin typeface="Calibri"/>
                <a:cs typeface="Calibri"/>
              </a:rPr>
              <a:t> </a:t>
            </a:r>
            <a:r>
              <a:rPr sz="3600" dirty="0">
                <a:latin typeface="Calibri"/>
                <a:cs typeface="Calibri"/>
              </a:rPr>
              <a:t>dimana</a:t>
            </a:r>
            <a:r>
              <a:rPr sz="3600" spc="-55" dirty="0">
                <a:latin typeface="Calibri"/>
                <a:cs typeface="Calibri"/>
              </a:rPr>
              <a:t> </a:t>
            </a:r>
            <a:r>
              <a:rPr sz="3600" spc="-25" dirty="0">
                <a:latin typeface="Calibri"/>
                <a:cs typeface="Calibri"/>
              </a:rPr>
              <a:t>dua </a:t>
            </a:r>
            <a:r>
              <a:rPr sz="3600" dirty="0">
                <a:latin typeface="Calibri"/>
                <a:cs typeface="Calibri"/>
              </a:rPr>
              <a:t>diagnosis</a:t>
            </a:r>
            <a:r>
              <a:rPr sz="3600" spc="-30" dirty="0">
                <a:latin typeface="Calibri"/>
                <a:cs typeface="Calibri"/>
              </a:rPr>
              <a:t> </a:t>
            </a:r>
            <a:r>
              <a:rPr sz="3600" dirty="0">
                <a:latin typeface="Calibri"/>
                <a:cs typeface="Calibri"/>
              </a:rPr>
              <a:t>yang</a:t>
            </a:r>
            <a:r>
              <a:rPr sz="3600" spc="-45" dirty="0">
                <a:latin typeface="Calibri"/>
                <a:cs typeface="Calibri"/>
              </a:rPr>
              <a:t> </a:t>
            </a:r>
            <a:r>
              <a:rPr sz="3600" dirty="0">
                <a:latin typeface="Calibri"/>
                <a:cs typeface="Calibri"/>
              </a:rPr>
              <a:t>berhubungan diwakili</a:t>
            </a:r>
            <a:r>
              <a:rPr sz="3600" spc="-35" dirty="0">
                <a:latin typeface="Calibri"/>
                <a:cs typeface="Calibri"/>
              </a:rPr>
              <a:t> </a:t>
            </a:r>
            <a:r>
              <a:rPr sz="3600" dirty="0">
                <a:latin typeface="Calibri"/>
                <a:cs typeface="Calibri"/>
              </a:rPr>
              <a:t>oleh</a:t>
            </a:r>
            <a:r>
              <a:rPr sz="3600" spc="-40" dirty="0">
                <a:latin typeface="Calibri"/>
                <a:cs typeface="Calibri"/>
              </a:rPr>
              <a:t> </a:t>
            </a:r>
            <a:r>
              <a:rPr sz="3600" dirty="0">
                <a:latin typeface="Calibri"/>
                <a:cs typeface="Calibri"/>
              </a:rPr>
              <a:t>satu</a:t>
            </a:r>
            <a:r>
              <a:rPr sz="3600" spc="-45" dirty="0">
                <a:latin typeface="Calibri"/>
                <a:cs typeface="Calibri"/>
              </a:rPr>
              <a:t> </a:t>
            </a:r>
            <a:r>
              <a:rPr sz="3600" spc="-10" dirty="0" err="1">
                <a:latin typeface="Calibri"/>
                <a:cs typeface="Calibri"/>
              </a:rPr>
              <a:t>kode</a:t>
            </a:r>
            <a:r>
              <a:rPr sz="3600" spc="-10" dirty="0">
                <a:latin typeface="Calibri"/>
                <a:cs typeface="Calibri"/>
              </a:rPr>
              <a:t>.</a:t>
            </a:r>
            <a:endParaRPr lang="en-US" sz="3600" spc="-10" dirty="0">
              <a:latin typeface="Calibri"/>
              <a:cs typeface="Calibri"/>
            </a:endParaRPr>
          </a:p>
          <a:p>
            <a:pPr marL="358775" marR="88265">
              <a:lnSpc>
                <a:spcPct val="100000"/>
              </a:lnSpc>
            </a:pPr>
            <a:endParaRPr lang="en-US" sz="1600" spc="-10" dirty="0">
              <a:latin typeface="Calibri"/>
              <a:cs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533400"/>
            <a:ext cx="8341360" cy="2461260"/>
          </a:xfrm>
          <a:prstGeom prst="rect">
            <a:avLst/>
          </a:prstGeom>
        </p:spPr>
      </p:pic>
      <p:sp>
        <p:nvSpPr>
          <p:cNvPr id="3" name="object 3"/>
          <p:cNvSpPr txBox="1"/>
          <p:nvPr/>
        </p:nvSpPr>
        <p:spPr>
          <a:xfrm>
            <a:off x="1524000" y="1059991"/>
            <a:ext cx="8351647" cy="1600438"/>
          </a:xfrm>
          <a:prstGeom prst="rect">
            <a:avLst/>
          </a:prstGeom>
          <a:ln w="6096">
            <a:noFill/>
          </a:ln>
        </p:spPr>
        <p:txBody>
          <a:bodyPr vert="horz" wrap="square" lIns="0" tIns="0" rIns="0" bIns="0" rtlCol="0">
            <a:spAutoFit/>
          </a:bodyPr>
          <a:lstStyle/>
          <a:p>
            <a:pPr marL="92075">
              <a:lnSpc>
                <a:spcPct val="100000"/>
              </a:lnSpc>
            </a:pPr>
            <a:r>
              <a:rPr sz="2600" dirty="0">
                <a:latin typeface="Calibri"/>
                <a:cs typeface="Calibri"/>
              </a:rPr>
              <a:t>Diagnosis</a:t>
            </a:r>
            <a:r>
              <a:rPr sz="2600" spc="-40" dirty="0">
                <a:latin typeface="Calibri"/>
                <a:cs typeface="Calibri"/>
              </a:rPr>
              <a:t> </a:t>
            </a:r>
            <a:r>
              <a:rPr sz="2600" dirty="0">
                <a:latin typeface="Calibri"/>
                <a:cs typeface="Calibri"/>
              </a:rPr>
              <a:t>Utama</a:t>
            </a:r>
            <a:r>
              <a:rPr sz="2600" spc="-30" dirty="0">
                <a:latin typeface="Calibri"/>
                <a:cs typeface="Calibri"/>
              </a:rPr>
              <a:t> </a:t>
            </a:r>
            <a:r>
              <a:rPr sz="2600" dirty="0">
                <a:latin typeface="Calibri"/>
                <a:cs typeface="Calibri"/>
              </a:rPr>
              <a:t>:</a:t>
            </a:r>
            <a:r>
              <a:rPr sz="2600" spc="-25" dirty="0">
                <a:latin typeface="Calibri"/>
                <a:cs typeface="Calibri"/>
              </a:rPr>
              <a:t> </a:t>
            </a:r>
            <a:r>
              <a:rPr sz="2600" dirty="0">
                <a:latin typeface="Calibri"/>
                <a:cs typeface="Calibri"/>
              </a:rPr>
              <a:t>Gagal</a:t>
            </a:r>
            <a:r>
              <a:rPr sz="2600" spc="-35" dirty="0">
                <a:latin typeface="Calibri"/>
                <a:cs typeface="Calibri"/>
              </a:rPr>
              <a:t> </a:t>
            </a:r>
            <a:r>
              <a:rPr sz="2600" spc="-10" dirty="0">
                <a:latin typeface="Calibri"/>
                <a:cs typeface="Calibri"/>
              </a:rPr>
              <a:t>ginjal</a:t>
            </a:r>
            <a:endParaRPr sz="2600" dirty="0">
              <a:latin typeface="Calibri"/>
              <a:cs typeface="Calibri"/>
            </a:endParaRPr>
          </a:p>
          <a:p>
            <a:pPr marL="92075">
              <a:lnSpc>
                <a:spcPct val="100000"/>
              </a:lnSpc>
            </a:pPr>
            <a:r>
              <a:rPr sz="2600" dirty="0">
                <a:latin typeface="Calibri"/>
                <a:cs typeface="Calibri"/>
              </a:rPr>
              <a:t>Diagnosis</a:t>
            </a:r>
            <a:r>
              <a:rPr sz="2600" spc="-50" dirty="0">
                <a:latin typeface="Calibri"/>
                <a:cs typeface="Calibri"/>
              </a:rPr>
              <a:t> </a:t>
            </a:r>
            <a:r>
              <a:rPr sz="2600" dirty="0">
                <a:latin typeface="Calibri"/>
                <a:cs typeface="Calibri"/>
              </a:rPr>
              <a:t>Sekunder</a:t>
            </a:r>
            <a:r>
              <a:rPr sz="2600" spc="-10" dirty="0">
                <a:latin typeface="Calibri"/>
                <a:cs typeface="Calibri"/>
              </a:rPr>
              <a:t> </a:t>
            </a:r>
            <a:r>
              <a:rPr sz="2600" dirty="0">
                <a:latin typeface="Calibri"/>
                <a:cs typeface="Calibri"/>
              </a:rPr>
              <a:t>:</a:t>
            </a:r>
            <a:r>
              <a:rPr sz="2600" spc="-25" dirty="0">
                <a:latin typeface="Calibri"/>
                <a:cs typeface="Calibri"/>
              </a:rPr>
              <a:t> </a:t>
            </a:r>
            <a:r>
              <a:rPr sz="2600" spc="-10" dirty="0">
                <a:latin typeface="Calibri"/>
                <a:cs typeface="Calibri"/>
              </a:rPr>
              <a:t>Penyakit</a:t>
            </a:r>
            <a:r>
              <a:rPr sz="2600" spc="-25" dirty="0">
                <a:latin typeface="Calibri"/>
                <a:cs typeface="Calibri"/>
              </a:rPr>
              <a:t> </a:t>
            </a:r>
            <a:r>
              <a:rPr sz="2600" dirty="0">
                <a:latin typeface="Calibri"/>
                <a:cs typeface="Calibri"/>
              </a:rPr>
              <a:t>ginjal</a:t>
            </a:r>
            <a:r>
              <a:rPr sz="2600" spc="-20" dirty="0">
                <a:latin typeface="Calibri"/>
                <a:cs typeface="Calibri"/>
              </a:rPr>
              <a:t> </a:t>
            </a:r>
            <a:r>
              <a:rPr sz="2600" spc="-10" dirty="0">
                <a:latin typeface="Calibri"/>
                <a:cs typeface="Calibri"/>
              </a:rPr>
              <a:t>hipertensi</a:t>
            </a:r>
            <a:endParaRPr sz="2600" dirty="0">
              <a:latin typeface="Calibri"/>
              <a:cs typeface="Calibri"/>
            </a:endParaRPr>
          </a:p>
          <a:p>
            <a:pPr>
              <a:lnSpc>
                <a:spcPct val="100000"/>
              </a:lnSpc>
              <a:spcBef>
                <a:spcPts val="15"/>
              </a:spcBef>
            </a:pPr>
            <a:endParaRPr sz="2600" dirty="0">
              <a:latin typeface="Calibri"/>
              <a:cs typeface="Calibri"/>
            </a:endParaRPr>
          </a:p>
          <a:p>
            <a:pPr marL="92075">
              <a:lnSpc>
                <a:spcPct val="100000"/>
              </a:lnSpc>
            </a:pPr>
            <a:r>
              <a:rPr sz="2600" b="1" dirty="0">
                <a:latin typeface="Calibri"/>
                <a:cs typeface="Calibri"/>
              </a:rPr>
              <a:t>Dikode</a:t>
            </a:r>
            <a:r>
              <a:rPr sz="2600" b="1" spc="-60" dirty="0">
                <a:latin typeface="Calibri"/>
                <a:cs typeface="Calibri"/>
              </a:rPr>
              <a:t> </a:t>
            </a:r>
            <a:r>
              <a:rPr sz="2600" dirty="0">
                <a:latin typeface="Calibri"/>
                <a:cs typeface="Calibri"/>
              </a:rPr>
              <a:t>:</a:t>
            </a:r>
            <a:r>
              <a:rPr sz="2600" spc="-40" dirty="0">
                <a:latin typeface="Calibri"/>
                <a:cs typeface="Calibri"/>
              </a:rPr>
              <a:t> </a:t>
            </a:r>
            <a:r>
              <a:rPr sz="2600" spc="-10" dirty="0">
                <a:latin typeface="Calibri"/>
                <a:cs typeface="Calibri"/>
              </a:rPr>
              <a:t>Penyakit</a:t>
            </a:r>
            <a:r>
              <a:rPr sz="2600" spc="-40" dirty="0">
                <a:latin typeface="Calibri"/>
                <a:cs typeface="Calibri"/>
              </a:rPr>
              <a:t> </a:t>
            </a:r>
            <a:r>
              <a:rPr sz="2600" dirty="0">
                <a:latin typeface="Calibri"/>
                <a:cs typeface="Calibri"/>
              </a:rPr>
              <a:t>ginjal</a:t>
            </a:r>
            <a:r>
              <a:rPr sz="2600" spc="-55" dirty="0">
                <a:latin typeface="Calibri"/>
                <a:cs typeface="Calibri"/>
              </a:rPr>
              <a:t> </a:t>
            </a:r>
            <a:r>
              <a:rPr sz="2600" dirty="0">
                <a:latin typeface="Calibri"/>
                <a:cs typeface="Calibri"/>
              </a:rPr>
              <a:t>hipertensi</a:t>
            </a:r>
            <a:r>
              <a:rPr sz="2600" spc="-40" dirty="0">
                <a:latin typeface="Calibri"/>
                <a:cs typeface="Calibri"/>
              </a:rPr>
              <a:t> </a:t>
            </a:r>
            <a:r>
              <a:rPr sz="2600" dirty="0">
                <a:latin typeface="Calibri"/>
                <a:cs typeface="Calibri"/>
              </a:rPr>
              <a:t>dengan</a:t>
            </a:r>
            <a:r>
              <a:rPr sz="2600" spc="-30" dirty="0">
                <a:latin typeface="Calibri"/>
                <a:cs typeface="Calibri"/>
              </a:rPr>
              <a:t> </a:t>
            </a:r>
            <a:r>
              <a:rPr sz="2600" dirty="0">
                <a:latin typeface="Calibri"/>
                <a:cs typeface="Calibri"/>
              </a:rPr>
              <a:t>gagal</a:t>
            </a:r>
            <a:r>
              <a:rPr sz="2600" spc="-25" dirty="0">
                <a:latin typeface="Calibri"/>
                <a:cs typeface="Calibri"/>
              </a:rPr>
              <a:t> </a:t>
            </a:r>
            <a:r>
              <a:rPr sz="2600" dirty="0">
                <a:latin typeface="Calibri"/>
                <a:cs typeface="Calibri"/>
              </a:rPr>
              <a:t>ginjal</a:t>
            </a:r>
            <a:r>
              <a:rPr sz="2600" spc="-50" dirty="0">
                <a:latin typeface="Calibri"/>
                <a:cs typeface="Calibri"/>
              </a:rPr>
              <a:t> </a:t>
            </a:r>
            <a:r>
              <a:rPr sz="2600" b="1" spc="-10" dirty="0">
                <a:latin typeface="Calibri"/>
                <a:cs typeface="Calibri"/>
              </a:rPr>
              <a:t>(I12.0)</a:t>
            </a:r>
            <a:endParaRPr sz="2600" dirty="0">
              <a:latin typeface="Calibri"/>
              <a:cs typeface="Calibri"/>
            </a:endParaRPr>
          </a:p>
        </p:txBody>
      </p:sp>
      <p:pic>
        <p:nvPicPr>
          <p:cNvPr id="4" name="object 4"/>
          <p:cNvPicPr/>
          <p:nvPr/>
        </p:nvPicPr>
        <p:blipFill>
          <a:blip r:embed="rId3" cstate="print"/>
          <a:stretch>
            <a:fillRect/>
          </a:stretch>
        </p:blipFill>
        <p:spPr>
          <a:xfrm>
            <a:off x="1534160" y="3323845"/>
            <a:ext cx="8341360" cy="2790445"/>
          </a:xfrm>
          <a:prstGeom prst="rect">
            <a:avLst/>
          </a:prstGeom>
        </p:spPr>
      </p:pic>
      <p:sp>
        <p:nvSpPr>
          <p:cNvPr id="5" name="object 5"/>
          <p:cNvSpPr txBox="1"/>
          <p:nvPr/>
        </p:nvSpPr>
        <p:spPr>
          <a:xfrm>
            <a:off x="1524000" y="3657600"/>
            <a:ext cx="8351647" cy="2000548"/>
          </a:xfrm>
          <a:prstGeom prst="rect">
            <a:avLst/>
          </a:prstGeom>
          <a:ln w="6096">
            <a:solidFill>
              <a:srgbClr val="A4A4A4"/>
            </a:solidFill>
          </a:ln>
        </p:spPr>
        <p:txBody>
          <a:bodyPr vert="horz" wrap="square" lIns="0" tIns="0" rIns="0" bIns="0" rtlCol="0">
            <a:spAutoFit/>
          </a:bodyPr>
          <a:lstStyle/>
          <a:p>
            <a:pPr marL="1349375" marR="631190" indent="-1257300">
              <a:lnSpc>
                <a:spcPct val="100000"/>
              </a:lnSpc>
            </a:pPr>
            <a:r>
              <a:rPr sz="2600" dirty="0">
                <a:latin typeface="Calibri"/>
                <a:cs typeface="Calibri"/>
              </a:rPr>
              <a:t>Diagnosis</a:t>
            </a:r>
            <a:r>
              <a:rPr sz="2600" spc="-50" dirty="0">
                <a:latin typeface="Calibri"/>
                <a:cs typeface="Calibri"/>
              </a:rPr>
              <a:t> </a:t>
            </a:r>
            <a:r>
              <a:rPr sz="2600" dirty="0">
                <a:latin typeface="Calibri"/>
                <a:cs typeface="Calibri"/>
              </a:rPr>
              <a:t>Utama</a:t>
            </a:r>
            <a:r>
              <a:rPr sz="2600" spc="-25" dirty="0">
                <a:latin typeface="Calibri"/>
                <a:cs typeface="Calibri"/>
              </a:rPr>
              <a:t> </a:t>
            </a:r>
            <a:r>
              <a:rPr sz="2600" dirty="0">
                <a:latin typeface="Calibri"/>
                <a:cs typeface="Calibri"/>
              </a:rPr>
              <a:t>:</a:t>
            </a:r>
            <a:r>
              <a:rPr sz="2600" spc="-25" dirty="0">
                <a:latin typeface="Calibri"/>
                <a:cs typeface="Calibri"/>
              </a:rPr>
              <a:t> </a:t>
            </a:r>
            <a:r>
              <a:rPr sz="2600" dirty="0">
                <a:latin typeface="Calibri"/>
                <a:cs typeface="Calibri"/>
              </a:rPr>
              <a:t>Obstruksi</a:t>
            </a:r>
            <a:r>
              <a:rPr sz="2600" spc="-25" dirty="0">
                <a:latin typeface="Calibri"/>
                <a:cs typeface="Calibri"/>
              </a:rPr>
              <a:t> </a:t>
            </a:r>
            <a:r>
              <a:rPr sz="2600" dirty="0">
                <a:latin typeface="Calibri"/>
                <a:cs typeface="Calibri"/>
              </a:rPr>
              <a:t>usus</a:t>
            </a:r>
            <a:r>
              <a:rPr sz="2600" spc="-25" dirty="0">
                <a:latin typeface="Calibri"/>
                <a:cs typeface="Calibri"/>
              </a:rPr>
              <a:t> </a:t>
            </a:r>
            <a:r>
              <a:rPr sz="2600" dirty="0">
                <a:latin typeface="Calibri"/>
                <a:cs typeface="Calibri"/>
              </a:rPr>
              <a:t>Diagnosis</a:t>
            </a:r>
            <a:r>
              <a:rPr sz="2600" spc="-35" dirty="0">
                <a:latin typeface="Calibri"/>
                <a:cs typeface="Calibri"/>
              </a:rPr>
              <a:t> </a:t>
            </a:r>
            <a:r>
              <a:rPr sz="2600" dirty="0">
                <a:latin typeface="Calibri"/>
                <a:cs typeface="Calibri"/>
              </a:rPr>
              <a:t>Sekunder</a:t>
            </a:r>
            <a:r>
              <a:rPr sz="2600" spc="-20" dirty="0">
                <a:latin typeface="Calibri"/>
                <a:cs typeface="Calibri"/>
              </a:rPr>
              <a:t> </a:t>
            </a:r>
            <a:r>
              <a:rPr sz="2600" dirty="0">
                <a:latin typeface="Calibri"/>
                <a:cs typeface="Calibri"/>
              </a:rPr>
              <a:t>:</a:t>
            </a:r>
            <a:r>
              <a:rPr sz="2600" spc="-25" dirty="0">
                <a:latin typeface="Calibri"/>
                <a:cs typeface="Calibri"/>
              </a:rPr>
              <a:t> </a:t>
            </a:r>
            <a:r>
              <a:rPr sz="2600" spc="-10" dirty="0">
                <a:latin typeface="Calibri"/>
                <a:cs typeface="Calibri"/>
              </a:rPr>
              <a:t>Hernia </a:t>
            </a:r>
            <a:r>
              <a:rPr sz="2600" dirty="0">
                <a:latin typeface="Calibri"/>
                <a:cs typeface="Calibri"/>
              </a:rPr>
              <a:t>inguinalis</a:t>
            </a:r>
            <a:r>
              <a:rPr sz="2600" spc="-55" dirty="0">
                <a:latin typeface="Calibri"/>
                <a:cs typeface="Calibri"/>
              </a:rPr>
              <a:t> </a:t>
            </a:r>
            <a:r>
              <a:rPr sz="2600" spc="-20" dirty="0">
                <a:latin typeface="Calibri"/>
                <a:cs typeface="Calibri"/>
              </a:rPr>
              <a:t>kiri</a:t>
            </a:r>
            <a:endParaRPr sz="2600" dirty="0">
              <a:latin typeface="Calibri"/>
              <a:cs typeface="Calibri"/>
            </a:endParaRPr>
          </a:p>
          <a:p>
            <a:pPr>
              <a:lnSpc>
                <a:spcPct val="100000"/>
              </a:lnSpc>
              <a:spcBef>
                <a:spcPts val="15"/>
              </a:spcBef>
            </a:pPr>
            <a:endParaRPr sz="2600" dirty="0">
              <a:latin typeface="Calibri"/>
              <a:cs typeface="Calibri"/>
            </a:endParaRPr>
          </a:p>
          <a:p>
            <a:pPr marL="1252538" marR="722630" indent="-1160463">
              <a:lnSpc>
                <a:spcPct val="100000"/>
              </a:lnSpc>
            </a:pPr>
            <a:r>
              <a:rPr sz="2600" b="1" dirty="0">
                <a:latin typeface="Calibri"/>
                <a:cs typeface="Calibri"/>
              </a:rPr>
              <a:t>Dikode</a:t>
            </a:r>
            <a:r>
              <a:rPr sz="2600" b="1" spc="-55" dirty="0">
                <a:latin typeface="Calibri"/>
                <a:cs typeface="Calibri"/>
              </a:rPr>
              <a:t> </a:t>
            </a:r>
            <a:r>
              <a:rPr sz="2600" dirty="0">
                <a:latin typeface="Calibri"/>
                <a:cs typeface="Calibri"/>
              </a:rPr>
              <a:t>:</a:t>
            </a:r>
            <a:r>
              <a:rPr sz="2600" spc="-50" dirty="0">
                <a:latin typeface="Calibri"/>
                <a:cs typeface="Calibri"/>
              </a:rPr>
              <a:t> </a:t>
            </a:r>
            <a:r>
              <a:rPr sz="2600" dirty="0">
                <a:latin typeface="Calibri"/>
                <a:cs typeface="Calibri"/>
              </a:rPr>
              <a:t>Hernia</a:t>
            </a:r>
            <a:r>
              <a:rPr sz="2600" spc="-65" dirty="0">
                <a:latin typeface="Calibri"/>
                <a:cs typeface="Calibri"/>
              </a:rPr>
              <a:t> </a:t>
            </a:r>
            <a:r>
              <a:rPr sz="2600" dirty="0">
                <a:latin typeface="Calibri"/>
                <a:cs typeface="Calibri"/>
              </a:rPr>
              <a:t>inguinalis</a:t>
            </a:r>
            <a:r>
              <a:rPr sz="2600" spc="-55" dirty="0">
                <a:latin typeface="Calibri"/>
                <a:cs typeface="Calibri"/>
              </a:rPr>
              <a:t> </a:t>
            </a:r>
            <a:r>
              <a:rPr sz="2600" dirty="0">
                <a:latin typeface="Calibri"/>
                <a:cs typeface="Calibri"/>
              </a:rPr>
              <a:t>unilateral,</a:t>
            </a:r>
            <a:r>
              <a:rPr sz="2600" spc="-55" dirty="0">
                <a:latin typeface="Calibri"/>
                <a:cs typeface="Calibri"/>
              </a:rPr>
              <a:t> </a:t>
            </a:r>
            <a:r>
              <a:rPr sz="2600" dirty="0">
                <a:latin typeface="Calibri"/>
                <a:cs typeface="Calibri"/>
              </a:rPr>
              <a:t>dengan</a:t>
            </a:r>
            <a:r>
              <a:rPr sz="2600" spc="-40" dirty="0">
                <a:latin typeface="Calibri"/>
                <a:cs typeface="Calibri"/>
              </a:rPr>
              <a:t> </a:t>
            </a:r>
            <a:r>
              <a:rPr sz="2600" dirty="0">
                <a:latin typeface="Calibri"/>
                <a:cs typeface="Calibri"/>
              </a:rPr>
              <a:t>obstruksi,</a:t>
            </a:r>
            <a:r>
              <a:rPr sz="2600" spc="-30" dirty="0">
                <a:latin typeface="Calibri"/>
                <a:cs typeface="Calibri"/>
              </a:rPr>
              <a:t> </a:t>
            </a:r>
            <a:r>
              <a:rPr sz="2600" spc="-10" dirty="0">
                <a:latin typeface="Calibri"/>
                <a:cs typeface="Calibri"/>
              </a:rPr>
              <a:t>tanpa </a:t>
            </a:r>
            <a:r>
              <a:rPr sz="2600" dirty="0">
                <a:latin typeface="Calibri"/>
                <a:cs typeface="Calibri"/>
              </a:rPr>
              <a:t>gangren</a:t>
            </a:r>
            <a:r>
              <a:rPr sz="2600" spc="-75" dirty="0">
                <a:latin typeface="Calibri"/>
                <a:cs typeface="Calibri"/>
              </a:rPr>
              <a:t> </a:t>
            </a:r>
            <a:r>
              <a:rPr sz="2600" b="1" spc="-10" dirty="0">
                <a:latin typeface="Calibri"/>
                <a:cs typeface="Calibri"/>
              </a:rPr>
              <a:t>(K40.3)</a:t>
            </a:r>
            <a:endParaRPr sz="2600" dirty="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506" y="28125"/>
            <a:ext cx="9130665" cy="865109"/>
          </a:xfrm>
          <a:prstGeom prst="rect">
            <a:avLst/>
          </a:prstGeom>
        </p:spPr>
        <p:txBody>
          <a:bodyPr vert="horz" wrap="square" lIns="0" tIns="247142" rIns="0" bIns="0" rtlCol="0" anchor="t">
            <a:spAutoFit/>
          </a:bodyPr>
          <a:lstStyle/>
          <a:p>
            <a:pPr marL="2397125">
              <a:lnSpc>
                <a:spcPct val="100000"/>
              </a:lnSpc>
              <a:spcBef>
                <a:spcPts val="95"/>
              </a:spcBef>
            </a:pPr>
            <a:r>
              <a:rPr sz="4000" spc="-55" dirty="0"/>
              <a:t>ATURAN</a:t>
            </a:r>
            <a:r>
              <a:rPr sz="4000" spc="-120" dirty="0"/>
              <a:t> </a:t>
            </a:r>
            <a:r>
              <a:rPr sz="4000" spc="-30" dirty="0"/>
              <a:t>KODING</a:t>
            </a:r>
            <a:r>
              <a:rPr sz="4000" spc="-125" dirty="0"/>
              <a:t> </a:t>
            </a:r>
            <a:r>
              <a:rPr sz="4000" dirty="0"/>
              <a:t>ICD</a:t>
            </a:r>
            <a:r>
              <a:rPr sz="4000" spc="-130" dirty="0"/>
              <a:t> </a:t>
            </a:r>
            <a:r>
              <a:rPr sz="4000" spc="-25" dirty="0"/>
              <a:t>10</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875538"/>
            <a:ext cx="9130665" cy="5637530"/>
          </a:xfrm>
          <a:custGeom>
            <a:avLst/>
            <a:gdLst/>
            <a:ahLst/>
            <a:cxnLst/>
            <a:rect l="l" t="t" r="r" b="b"/>
            <a:pathLst>
              <a:path w="9130665" h="5637530">
                <a:moveTo>
                  <a:pt x="0" y="5637276"/>
                </a:moveTo>
                <a:lnTo>
                  <a:pt x="9130283" y="5637276"/>
                </a:lnTo>
                <a:lnTo>
                  <a:pt x="9130283" y="0"/>
                </a:lnTo>
                <a:lnTo>
                  <a:pt x="0" y="0"/>
                </a:lnTo>
                <a:lnTo>
                  <a:pt x="0" y="5637276"/>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311084" y="1120648"/>
            <a:ext cx="8797290" cy="5147310"/>
          </a:xfrm>
          <a:prstGeom prst="rect">
            <a:avLst/>
          </a:prstGeom>
        </p:spPr>
        <p:txBody>
          <a:bodyPr vert="horz" wrap="square" lIns="0" tIns="12700" rIns="0" bIns="0" rtlCol="0">
            <a:spAutoFit/>
          </a:bodyPr>
          <a:lstStyle/>
          <a:p>
            <a:pPr marL="12700">
              <a:lnSpc>
                <a:spcPct val="100000"/>
              </a:lnSpc>
              <a:spcBef>
                <a:spcPts val="100"/>
              </a:spcBef>
            </a:pPr>
            <a:r>
              <a:rPr sz="2400" spc="-35" dirty="0">
                <a:latin typeface="Calibri"/>
                <a:cs typeface="Calibri"/>
              </a:rPr>
              <a:t>f.</a:t>
            </a:r>
            <a:r>
              <a:rPr sz="2400" spc="-100" dirty="0">
                <a:latin typeface="Calibri"/>
                <a:cs typeface="Calibri"/>
              </a:rPr>
              <a:t> </a:t>
            </a:r>
            <a:r>
              <a:rPr sz="2400" b="1" dirty="0">
                <a:latin typeface="Calibri"/>
                <a:cs typeface="Calibri"/>
              </a:rPr>
              <a:t>Pengkodean</a:t>
            </a:r>
            <a:r>
              <a:rPr sz="2400" b="1" spc="-85" dirty="0">
                <a:latin typeface="Calibri"/>
                <a:cs typeface="Calibri"/>
              </a:rPr>
              <a:t> </a:t>
            </a:r>
            <a:r>
              <a:rPr sz="2400" b="1" dirty="0">
                <a:latin typeface="Calibri"/>
                <a:cs typeface="Calibri"/>
              </a:rPr>
              <a:t>sekuele</a:t>
            </a:r>
            <a:r>
              <a:rPr sz="2400" b="1" spc="-80" dirty="0">
                <a:latin typeface="Calibri"/>
                <a:cs typeface="Calibri"/>
              </a:rPr>
              <a:t> </a:t>
            </a:r>
            <a:r>
              <a:rPr sz="2400" b="1" dirty="0">
                <a:latin typeface="Calibri"/>
                <a:cs typeface="Calibri"/>
              </a:rPr>
              <a:t>kondisi</a:t>
            </a:r>
            <a:r>
              <a:rPr sz="2400" b="1" spc="-80" dirty="0">
                <a:latin typeface="Calibri"/>
                <a:cs typeface="Calibri"/>
              </a:rPr>
              <a:t> </a:t>
            </a:r>
            <a:r>
              <a:rPr sz="2400" b="1" spc="-10" dirty="0">
                <a:latin typeface="Calibri"/>
                <a:cs typeface="Calibri"/>
              </a:rPr>
              <a:t>tertentu</a:t>
            </a:r>
            <a:endParaRPr sz="2400" dirty="0">
              <a:latin typeface="Calibri"/>
              <a:cs typeface="Calibri"/>
            </a:endParaRPr>
          </a:p>
          <a:p>
            <a:pPr marL="729615" indent="-342265">
              <a:lnSpc>
                <a:spcPct val="100000"/>
              </a:lnSpc>
              <a:buFont typeface="Wingdings"/>
              <a:buChar char=""/>
              <a:tabLst>
                <a:tab pos="729615" algn="l"/>
              </a:tabLst>
            </a:pPr>
            <a:r>
              <a:rPr sz="2400" dirty="0">
                <a:latin typeface="Calibri"/>
                <a:cs typeface="Calibri"/>
              </a:rPr>
              <a:t>ICD</a:t>
            </a:r>
            <a:r>
              <a:rPr sz="2400" spc="-40" dirty="0">
                <a:latin typeface="Calibri"/>
                <a:cs typeface="Calibri"/>
              </a:rPr>
              <a:t> </a:t>
            </a:r>
            <a:r>
              <a:rPr sz="2400" spc="-10" dirty="0">
                <a:latin typeface="Calibri"/>
                <a:cs typeface="Calibri"/>
              </a:rPr>
              <a:t>menyediakan</a:t>
            </a:r>
            <a:r>
              <a:rPr sz="2400" spc="-50" dirty="0">
                <a:latin typeface="Calibri"/>
                <a:cs typeface="Calibri"/>
              </a:rPr>
              <a:t> </a:t>
            </a:r>
            <a:r>
              <a:rPr sz="2400" dirty="0">
                <a:latin typeface="Calibri"/>
                <a:cs typeface="Calibri"/>
              </a:rPr>
              <a:t>sejumlah</a:t>
            </a:r>
            <a:r>
              <a:rPr sz="2400" spc="-25" dirty="0">
                <a:latin typeface="Calibri"/>
                <a:cs typeface="Calibri"/>
              </a:rPr>
              <a:t> </a:t>
            </a:r>
            <a:r>
              <a:rPr sz="2400" spc="-10" dirty="0">
                <a:latin typeface="Calibri"/>
                <a:cs typeface="Calibri"/>
              </a:rPr>
              <a:t>kategori</a:t>
            </a:r>
            <a:r>
              <a:rPr sz="2400" spc="-60" dirty="0">
                <a:latin typeface="Calibri"/>
                <a:cs typeface="Calibri"/>
              </a:rPr>
              <a:t> </a:t>
            </a:r>
            <a:r>
              <a:rPr sz="2400" dirty="0">
                <a:latin typeface="Calibri"/>
                <a:cs typeface="Calibri"/>
              </a:rPr>
              <a:t>yang</a:t>
            </a:r>
            <a:r>
              <a:rPr sz="2400" spc="-35" dirty="0">
                <a:latin typeface="Calibri"/>
                <a:cs typeface="Calibri"/>
              </a:rPr>
              <a:t> </a:t>
            </a:r>
            <a:r>
              <a:rPr sz="2400" dirty="0">
                <a:latin typeface="Calibri"/>
                <a:cs typeface="Calibri"/>
              </a:rPr>
              <a:t>berjudul</a:t>
            </a:r>
            <a:r>
              <a:rPr sz="2400" spc="-35" dirty="0">
                <a:latin typeface="Calibri"/>
                <a:cs typeface="Calibri"/>
              </a:rPr>
              <a:t> </a:t>
            </a:r>
            <a:r>
              <a:rPr sz="2400" dirty="0">
                <a:latin typeface="Calibri"/>
                <a:cs typeface="Calibri"/>
              </a:rPr>
              <a:t>“</a:t>
            </a:r>
            <a:r>
              <a:rPr sz="2400" i="1" dirty="0">
                <a:latin typeface="Calibri"/>
                <a:cs typeface="Calibri"/>
              </a:rPr>
              <a:t>sequelae</a:t>
            </a:r>
            <a:r>
              <a:rPr sz="2400" i="1" spc="-15" dirty="0">
                <a:latin typeface="Calibri"/>
                <a:cs typeface="Calibri"/>
              </a:rPr>
              <a:t> </a:t>
            </a:r>
            <a:r>
              <a:rPr sz="2400" i="1" spc="-25" dirty="0">
                <a:latin typeface="Calibri"/>
                <a:cs typeface="Calibri"/>
              </a:rPr>
              <a:t>of</a:t>
            </a:r>
            <a:endParaRPr sz="2400" dirty="0">
              <a:latin typeface="Calibri"/>
              <a:cs typeface="Calibri"/>
            </a:endParaRPr>
          </a:p>
          <a:p>
            <a:pPr marL="730250">
              <a:lnSpc>
                <a:spcPct val="100000"/>
              </a:lnSpc>
            </a:pPr>
            <a:r>
              <a:rPr sz="2400" i="1" spc="-30" dirty="0">
                <a:latin typeface="Calibri"/>
                <a:cs typeface="Calibri"/>
              </a:rPr>
              <a:t>...” </a:t>
            </a:r>
            <a:r>
              <a:rPr sz="2400" b="1" i="1" spc="-10" dirty="0">
                <a:latin typeface="Calibri"/>
                <a:cs typeface="Calibri"/>
              </a:rPr>
              <a:t>(B90-</a:t>
            </a:r>
            <a:r>
              <a:rPr sz="2400" b="1" i="1" dirty="0">
                <a:latin typeface="Calibri"/>
                <a:cs typeface="Calibri"/>
              </a:rPr>
              <a:t>B94,</a:t>
            </a:r>
            <a:r>
              <a:rPr sz="2400" b="1" i="1" spc="15" dirty="0">
                <a:latin typeface="Calibri"/>
                <a:cs typeface="Calibri"/>
              </a:rPr>
              <a:t> </a:t>
            </a:r>
            <a:r>
              <a:rPr sz="2400" b="1" i="1" spc="-10" dirty="0">
                <a:latin typeface="Calibri"/>
                <a:cs typeface="Calibri"/>
              </a:rPr>
              <a:t>E64.-</a:t>
            </a:r>
            <a:r>
              <a:rPr sz="2400" b="1" i="1" dirty="0">
                <a:latin typeface="Calibri"/>
                <a:cs typeface="Calibri"/>
              </a:rPr>
              <a:t>,</a:t>
            </a:r>
            <a:r>
              <a:rPr sz="2400" b="1" i="1" spc="10" dirty="0">
                <a:latin typeface="Calibri"/>
                <a:cs typeface="Calibri"/>
              </a:rPr>
              <a:t> </a:t>
            </a:r>
            <a:r>
              <a:rPr sz="2400" b="1" i="1" dirty="0">
                <a:latin typeface="Calibri"/>
                <a:cs typeface="Calibri"/>
              </a:rPr>
              <a:t>E68, G09,</a:t>
            </a:r>
            <a:r>
              <a:rPr sz="2400" b="1" i="1" spc="-5" dirty="0">
                <a:latin typeface="Calibri"/>
                <a:cs typeface="Calibri"/>
              </a:rPr>
              <a:t> </a:t>
            </a:r>
            <a:r>
              <a:rPr sz="2400" b="1" i="1" spc="-10" dirty="0">
                <a:latin typeface="Calibri"/>
                <a:cs typeface="Calibri"/>
              </a:rPr>
              <a:t>I69.-</a:t>
            </a:r>
            <a:r>
              <a:rPr sz="2400" b="1" i="1" dirty="0">
                <a:latin typeface="Calibri"/>
                <a:cs typeface="Calibri"/>
              </a:rPr>
              <a:t>,</a:t>
            </a:r>
            <a:r>
              <a:rPr sz="2400" b="1" i="1" spc="10" dirty="0">
                <a:latin typeface="Calibri"/>
                <a:cs typeface="Calibri"/>
              </a:rPr>
              <a:t> </a:t>
            </a:r>
            <a:r>
              <a:rPr sz="2400" b="1" i="1" dirty="0">
                <a:latin typeface="Calibri"/>
                <a:cs typeface="Calibri"/>
              </a:rPr>
              <a:t>O97,</a:t>
            </a:r>
            <a:r>
              <a:rPr sz="2400" b="1" i="1" spc="-15" dirty="0">
                <a:latin typeface="Calibri"/>
                <a:cs typeface="Calibri"/>
              </a:rPr>
              <a:t> </a:t>
            </a:r>
            <a:r>
              <a:rPr sz="2400" b="1" i="1" spc="-10" dirty="0">
                <a:latin typeface="Calibri"/>
                <a:cs typeface="Calibri"/>
              </a:rPr>
              <a:t>T90-</a:t>
            </a:r>
            <a:r>
              <a:rPr sz="2400" b="1" i="1" dirty="0">
                <a:latin typeface="Calibri"/>
                <a:cs typeface="Calibri"/>
              </a:rPr>
              <a:t>T98, </a:t>
            </a:r>
            <a:r>
              <a:rPr sz="2400" b="1" i="1" spc="-10" dirty="0">
                <a:latin typeface="Calibri"/>
                <a:cs typeface="Calibri"/>
              </a:rPr>
              <a:t>Y85-</a:t>
            </a:r>
            <a:r>
              <a:rPr sz="2400" b="1" i="1" dirty="0">
                <a:latin typeface="Calibri"/>
                <a:cs typeface="Calibri"/>
              </a:rPr>
              <a:t>Y89</a:t>
            </a:r>
            <a:r>
              <a:rPr sz="2400" i="1" dirty="0">
                <a:latin typeface="Calibri"/>
                <a:cs typeface="Calibri"/>
              </a:rPr>
              <a:t>)</a:t>
            </a:r>
            <a:r>
              <a:rPr sz="2400" i="1" spc="-5" dirty="0">
                <a:latin typeface="Calibri"/>
                <a:cs typeface="Calibri"/>
              </a:rPr>
              <a:t> </a:t>
            </a:r>
            <a:r>
              <a:rPr sz="2400" i="1" spc="-20" dirty="0">
                <a:latin typeface="Calibri"/>
                <a:cs typeface="Calibri"/>
              </a:rPr>
              <a:t>yang</a:t>
            </a:r>
            <a:endParaRPr sz="2400" dirty="0">
              <a:latin typeface="Calibri"/>
              <a:cs typeface="Calibri"/>
            </a:endParaRPr>
          </a:p>
          <a:p>
            <a:pPr marL="730250" marR="366395">
              <a:lnSpc>
                <a:spcPct val="100000"/>
              </a:lnSpc>
            </a:pPr>
            <a:r>
              <a:rPr sz="2400" i="1" dirty="0">
                <a:latin typeface="Calibri"/>
                <a:cs typeface="Calibri"/>
              </a:rPr>
              <a:t>digunakan</a:t>
            </a:r>
            <a:r>
              <a:rPr sz="2400" i="1" spc="-65" dirty="0">
                <a:latin typeface="Calibri"/>
                <a:cs typeface="Calibri"/>
              </a:rPr>
              <a:t> </a:t>
            </a:r>
            <a:r>
              <a:rPr sz="2400" i="1" dirty="0">
                <a:latin typeface="Calibri"/>
                <a:cs typeface="Calibri"/>
              </a:rPr>
              <a:t>untuk</a:t>
            </a:r>
            <a:r>
              <a:rPr sz="2400" i="1" spc="-70" dirty="0">
                <a:latin typeface="Calibri"/>
                <a:cs typeface="Calibri"/>
              </a:rPr>
              <a:t> </a:t>
            </a:r>
            <a:r>
              <a:rPr sz="2400" i="1" dirty="0">
                <a:latin typeface="Calibri"/>
                <a:cs typeface="Calibri"/>
              </a:rPr>
              <a:t>menunjukkan</a:t>
            </a:r>
            <a:r>
              <a:rPr sz="2400" i="1" spc="-45" dirty="0">
                <a:latin typeface="Calibri"/>
                <a:cs typeface="Calibri"/>
              </a:rPr>
              <a:t> </a:t>
            </a:r>
            <a:r>
              <a:rPr sz="2400" b="1" i="1" dirty="0">
                <a:latin typeface="Calibri"/>
                <a:cs typeface="Calibri"/>
              </a:rPr>
              <a:t>kondisi</a:t>
            </a:r>
            <a:r>
              <a:rPr sz="2400" b="1" i="1" spc="-70" dirty="0">
                <a:latin typeface="Calibri"/>
                <a:cs typeface="Calibri"/>
              </a:rPr>
              <a:t> </a:t>
            </a:r>
            <a:r>
              <a:rPr sz="2400" b="1" i="1" dirty="0">
                <a:latin typeface="Calibri"/>
                <a:cs typeface="Calibri"/>
              </a:rPr>
              <a:t>yang</a:t>
            </a:r>
            <a:r>
              <a:rPr sz="2400" b="1" i="1" spc="-75" dirty="0">
                <a:latin typeface="Calibri"/>
                <a:cs typeface="Calibri"/>
              </a:rPr>
              <a:t> </a:t>
            </a:r>
            <a:r>
              <a:rPr sz="2400" b="1" i="1" dirty="0">
                <a:latin typeface="Calibri"/>
                <a:cs typeface="Calibri"/>
              </a:rPr>
              <a:t>tidak</a:t>
            </a:r>
            <a:r>
              <a:rPr sz="2400" b="1" i="1" spc="-65" dirty="0">
                <a:latin typeface="Calibri"/>
                <a:cs typeface="Calibri"/>
              </a:rPr>
              <a:t> </a:t>
            </a:r>
            <a:r>
              <a:rPr sz="2400" b="1" i="1" spc="-10" dirty="0">
                <a:latin typeface="Calibri"/>
                <a:cs typeface="Calibri"/>
              </a:rPr>
              <a:t>didapatkan lagi</a:t>
            </a:r>
            <a:r>
              <a:rPr sz="2400" i="1" spc="-10" dirty="0">
                <a:latin typeface="Calibri"/>
                <a:cs typeface="Calibri"/>
              </a:rPr>
              <a:t>,</a:t>
            </a:r>
            <a:endParaRPr sz="2400" dirty="0">
              <a:latin typeface="Calibri"/>
              <a:cs typeface="Calibri"/>
            </a:endParaRPr>
          </a:p>
          <a:p>
            <a:pPr marL="730250" marR="64769" indent="-343535">
              <a:lnSpc>
                <a:spcPct val="100000"/>
              </a:lnSpc>
              <a:spcBef>
                <a:spcPts val="5"/>
              </a:spcBef>
              <a:buFont typeface="Wingdings"/>
              <a:buChar char=""/>
              <a:tabLst>
                <a:tab pos="730250" algn="l"/>
              </a:tabLst>
            </a:pPr>
            <a:r>
              <a:rPr sz="2400" dirty="0">
                <a:latin typeface="Calibri"/>
                <a:cs typeface="Calibri"/>
              </a:rPr>
              <a:t>diagnosis</a:t>
            </a:r>
            <a:r>
              <a:rPr sz="2400" spc="-50" dirty="0">
                <a:latin typeface="Calibri"/>
                <a:cs typeface="Calibri"/>
              </a:rPr>
              <a:t> </a:t>
            </a:r>
            <a:r>
              <a:rPr sz="2400" dirty="0">
                <a:latin typeface="Calibri"/>
                <a:cs typeface="Calibri"/>
              </a:rPr>
              <a:t>utama</a:t>
            </a:r>
            <a:r>
              <a:rPr sz="2400" spc="-55" dirty="0">
                <a:latin typeface="Calibri"/>
                <a:cs typeface="Calibri"/>
              </a:rPr>
              <a:t> </a:t>
            </a:r>
            <a:r>
              <a:rPr sz="2400" dirty="0">
                <a:latin typeface="Calibri"/>
                <a:cs typeface="Calibri"/>
              </a:rPr>
              <a:t>adalah</a:t>
            </a:r>
            <a:r>
              <a:rPr sz="2400" spc="-35" dirty="0">
                <a:latin typeface="Calibri"/>
                <a:cs typeface="Calibri"/>
              </a:rPr>
              <a:t> </a:t>
            </a:r>
            <a:r>
              <a:rPr sz="2400" dirty="0">
                <a:latin typeface="Calibri"/>
                <a:cs typeface="Calibri"/>
              </a:rPr>
              <a:t>kode</a:t>
            </a:r>
            <a:r>
              <a:rPr sz="2400" spc="-45" dirty="0">
                <a:latin typeface="Calibri"/>
                <a:cs typeface="Calibri"/>
              </a:rPr>
              <a:t> </a:t>
            </a:r>
            <a:r>
              <a:rPr sz="2400" dirty="0">
                <a:latin typeface="Calibri"/>
                <a:cs typeface="Calibri"/>
              </a:rPr>
              <a:t>yang</a:t>
            </a:r>
            <a:r>
              <a:rPr sz="2400" spc="-55" dirty="0">
                <a:latin typeface="Calibri"/>
                <a:cs typeface="Calibri"/>
              </a:rPr>
              <a:t> </a:t>
            </a:r>
            <a:r>
              <a:rPr sz="2400" dirty="0">
                <a:latin typeface="Calibri"/>
                <a:cs typeface="Calibri"/>
              </a:rPr>
              <a:t>sesuai</a:t>
            </a:r>
            <a:r>
              <a:rPr sz="2400" spc="-40" dirty="0">
                <a:latin typeface="Calibri"/>
                <a:cs typeface="Calibri"/>
              </a:rPr>
              <a:t> </a:t>
            </a:r>
            <a:r>
              <a:rPr sz="2400" dirty="0">
                <a:latin typeface="Calibri"/>
                <a:cs typeface="Calibri"/>
              </a:rPr>
              <a:t>dengan</a:t>
            </a:r>
            <a:r>
              <a:rPr sz="2400" spc="-40" dirty="0">
                <a:latin typeface="Calibri"/>
                <a:cs typeface="Calibri"/>
              </a:rPr>
              <a:t> </a:t>
            </a:r>
            <a:r>
              <a:rPr sz="2400" dirty="0">
                <a:latin typeface="Calibri"/>
                <a:cs typeface="Calibri"/>
              </a:rPr>
              <a:t>bentuk</a:t>
            </a:r>
            <a:r>
              <a:rPr sz="2400" spc="-35" dirty="0">
                <a:latin typeface="Calibri"/>
                <a:cs typeface="Calibri"/>
              </a:rPr>
              <a:t> </a:t>
            </a:r>
            <a:r>
              <a:rPr sz="2400" spc="-10" dirty="0">
                <a:latin typeface="Calibri"/>
                <a:cs typeface="Calibri"/>
              </a:rPr>
              <a:t>sekuele </a:t>
            </a:r>
            <a:r>
              <a:rPr sz="2400" spc="-20" dirty="0">
                <a:latin typeface="Calibri"/>
                <a:cs typeface="Calibri"/>
              </a:rPr>
              <a:t>itu.</a:t>
            </a:r>
            <a:endParaRPr sz="2400" dirty="0">
              <a:latin typeface="Calibri"/>
              <a:cs typeface="Calibri"/>
            </a:endParaRPr>
          </a:p>
          <a:p>
            <a:pPr marL="730250" marR="1021080" indent="-343535">
              <a:lnSpc>
                <a:spcPct val="100000"/>
              </a:lnSpc>
              <a:buFont typeface="Wingdings"/>
              <a:buChar char=""/>
              <a:tabLst>
                <a:tab pos="730250" algn="l"/>
              </a:tabLst>
            </a:pPr>
            <a:r>
              <a:rPr sz="2400" dirty="0">
                <a:latin typeface="Calibri"/>
                <a:cs typeface="Calibri"/>
              </a:rPr>
              <a:t>Kode</a:t>
            </a:r>
            <a:r>
              <a:rPr sz="2400" spc="-50" dirty="0">
                <a:latin typeface="Calibri"/>
                <a:cs typeface="Calibri"/>
              </a:rPr>
              <a:t> </a:t>
            </a:r>
            <a:r>
              <a:rPr sz="2400" dirty="0">
                <a:latin typeface="Calibri"/>
                <a:cs typeface="Calibri"/>
              </a:rPr>
              <a:t>“sequelae</a:t>
            </a:r>
            <a:r>
              <a:rPr sz="2400" spc="-45" dirty="0">
                <a:latin typeface="Calibri"/>
                <a:cs typeface="Calibri"/>
              </a:rPr>
              <a:t> </a:t>
            </a:r>
            <a:r>
              <a:rPr sz="2400" dirty="0">
                <a:latin typeface="Calibri"/>
                <a:cs typeface="Calibri"/>
              </a:rPr>
              <a:t>of</a:t>
            </a:r>
            <a:r>
              <a:rPr sz="2400" spc="-55" dirty="0">
                <a:latin typeface="Calibri"/>
                <a:cs typeface="Calibri"/>
              </a:rPr>
              <a:t> </a:t>
            </a:r>
            <a:r>
              <a:rPr sz="2400" spc="-25" dirty="0">
                <a:latin typeface="Calibri"/>
                <a:cs typeface="Calibri"/>
              </a:rPr>
              <a:t>......”</a:t>
            </a:r>
            <a:r>
              <a:rPr sz="2400" spc="-50" dirty="0">
                <a:latin typeface="Calibri"/>
                <a:cs typeface="Calibri"/>
              </a:rPr>
              <a:t> </a:t>
            </a:r>
            <a:r>
              <a:rPr sz="2400" dirty="0">
                <a:latin typeface="Calibri"/>
                <a:cs typeface="Calibri"/>
              </a:rPr>
              <a:t>dapat</a:t>
            </a:r>
            <a:r>
              <a:rPr sz="2400" spc="-50" dirty="0">
                <a:latin typeface="Calibri"/>
                <a:cs typeface="Calibri"/>
              </a:rPr>
              <a:t> </a:t>
            </a:r>
            <a:r>
              <a:rPr sz="2400" dirty="0">
                <a:latin typeface="Calibri"/>
                <a:cs typeface="Calibri"/>
              </a:rPr>
              <a:t>ditambahkan</a:t>
            </a:r>
            <a:r>
              <a:rPr sz="2400" spc="-70" dirty="0">
                <a:latin typeface="Calibri"/>
                <a:cs typeface="Calibri"/>
              </a:rPr>
              <a:t> </a:t>
            </a:r>
            <a:r>
              <a:rPr sz="2400" dirty="0">
                <a:latin typeface="Calibri"/>
                <a:cs typeface="Calibri"/>
              </a:rPr>
              <a:t>sebagai</a:t>
            </a:r>
            <a:r>
              <a:rPr sz="2400" spc="-45" dirty="0">
                <a:latin typeface="Calibri"/>
                <a:cs typeface="Calibri"/>
              </a:rPr>
              <a:t> </a:t>
            </a:r>
            <a:r>
              <a:rPr sz="2400" b="1" spc="-20" dirty="0">
                <a:latin typeface="Calibri"/>
                <a:cs typeface="Calibri"/>
              </a:rPr>
              <a:t>kode </a:t>
            </a:r>
            <a:r>
              <a:rPr sz="2400" b="1" spc="-10" dirty="0">
                <a:latin typeface="Calibri"/>
                <a:cs typeface="Calibri"/>
              </a:rPr>
              <a:t>tambahan.</a:t>
            </a:r>
            <a:endParaRPr sz="2400" dirty="0">
              <a:latin typeface="Calibri"/>
              <a:cs typeface="Calibri"/>
            </a:endParaRPr>
          </a:p>
          <a:p>
            <a:pPr marL="730250" marR="151765" indent="-343535">
              <a:lnSpc>
                <a:spcPct val="100000"/>
              </a:lnSpc>
              <a:buFont typeface="Wingdings"/>
              <a:buChar char=""/>
              <a:tabLst>
                <a:tab pos="730250" algn="l"/>
              </a:tabLst>
            </a:pPr>
            <a:r>
              <a:rPr sz="2400" dirty="0">
                <a:latin typeface="Calibri"/>
                <a:cs typeface="Calibri"/>
              </a:rPr>
              <a:t>Jika</a:t>
            </a:r>
            <a:r>
              <a:rPr sz="2400" spc="-55" dirty="0">
                <a:latin typeface="Calibri"/>
                <a:cs typeface="Calibri"/>
              </a:rPr>
              <a:t> </a:t>
            </a:r>
            <a:r>
              <a:rPr sz="2400" dirty="0">
                <a:latin typeface="Calibri"/>
                <a:cs typeface="Calibri"/>
              </a:rPr>
              <a:t>terdapat</a:t>
            </a:r>
            <a:r>
              <a:rPr sz="2400" spc="-40" dirty="0">
                <a:latin typeface="Calibri"/>
                <a:cs typeface="Calibri"/>
              </a:rPr>
              <a:t> </a:t>
            </a:r>
            <a:r>
              <a:rPr sz="2400" dirty="0">
                <a:latin typeface="Calibri"/>
                <a:cs typeface="Calibri"/>
              </a:rPr>
              <a:t>sejumlah</a:t>
            </a:r>
            <a:r>
              <a:rPr sz="2400" spc="-20" dirty="0">
                <a:latin typeface="Calibri"/>
                <a:cs typeface="Calibri"/>
              </a:rPr>
              <a:t> </a:t>
            </a:r>
            <a:r>
              <a:rPr sz="2400" dirty="0">
                <a:latin typeface="Calibri"/>
                <a:cs typeface="Calibri"/>
              </a:rPr>
              <a:t>sekuele</a:t>
            </a:r>
            <a:r>
              <a:rPr sz="2400" spc="-15" dirty="0">
                <a:latin typeface="Calibri"/>
                <a:cs typeface="Calibri"/>
              </a:rPr>
              <a:t> </a:t>
            </a:r>
            <a:r>
              <a:rPr sz="2400" dirty="0">
                <a:latin typeface="Calibri"/>
                <a:cs typeface="Calibri"/>
              </a:rPr>
              <a:t>spesifik</a:t>
            </a:r>
            <a:r>
              <a:rPr sz="2400" spc="-25" dirty="0">
                <a:latin typeface="Calibri"/>
                <a:cs typeface="Calibri"/>
              </a:rPr>
              <a:t> </a:t>
            </a:r>
            <a:r>
              <a:rPr sz="2400" dirty="0">
                <a:latin typeface="Calibri"/>
                <a:cs typeface="Calibri"/>
              </a:rPr>
              <a:t>namun</a:t>
            </a:r>
            <a:r>
              <a:rPr sz="2400" spc="-30" dirty="0">
                <a:latin typeface="Calibri"/>
                <a:cs typeface="Calibri"/>
              </a:rPr>
              <a:t> </a:t>
            </a:r>
            <a:r>
              <a:rPr sz="2400" dirty="0">
                <a:latin typeface="Calibri"/>
                <a:cs typeface="Calibri"/>
              </a:rPr>
              <a:t>tidak</a:t>
            </a:r>
            <a:r>
              <a:rPr sz="2400" spc="-35" dirty="0">
                <a:latin typeface="Calibri"/>
                <a:cs typeface="Calibri"/>
              </a:rPr>
              <a:t> </a:t>
            </a:r>
            <a:r>
              <a:rPr sz="2400" dirty="0">
                <a:latin typeface="Calibri"/>
                <a:cs typeface="Calibri"/>
              </a:rPr>
              <a:t>ada</a:t>
            </a:r>
            <a:r>
              <a:rPr sz="2400" spc="-20" dirty="0">
                <a:latin typeface="Calibri"/>
                <a:cs typeface="Calibri"/>
              </a:rPr>
              <a:t> yang </a:t>
            </a:r>
            <a:r>
              <a:rPr sz="2400" dirty="0">
                <a:latin typeface="Calibri"/>
                <a:cs typeface="Calibri"/>
              </a:rPr>
              <a:t>lebih</a:t>
            </a:r>
            <a:r>
              <a:rPr sz="2400" spc="-5" dirty="0">
                <a:latin typeface="Calibri"/>
                <a:cs typeface="Calibri"/>
              </a:rPr>
              <a:t> </a:t>
            </a:r>
            <a:r>
              <a:rPr sz="2400" dirty="0">
                <a:latin typeface="Calibri"/>
                <a:cs typeface="Calibri"/>
              </a:rPr>
              <a:t>menonjol</a:t>
            </a:r>
            <a:r>
              <a:rPr sz="2400" spc="-25" dirty="0">
                <a:latin typeface="Calibri"/>
                <a:cs typeface="Calibri"/>
              </a:rPr>
              <a:t> </a:t>
            </a:r>
            <a:r>
              <a:rPr sz="2400" dirty="0">
                <a:latin typeface="Calibri"/>
                <a:cs typeface="Calibri"/>
              </a:rPr>
              <a:t>dalam</a:t>
            </a:r>
            <a:r>
              <a:rPr sz="2400" spc="-20" dirty="0">
                <a:latin typeface="Calibri"/>
                <a:cs typeface="Calibri"/>
              </a:rPr>
              <a:t> </a:t>
            </a:r>
            <a:r>
              <a:rPr sz="2400" dirty="0">
                <a:latin typeface="Calibri"/>
                <a:cs typeface="Calibri"/>
              </a:rPr>
              <a:t>hal</a:t>
            </a:r>
            <a:r>
              <a:rPr sz="2400" spc="-25" dirty="0">
                <a:latin typeface="Calibri"/>
                <a:cs typeface="Calibri"/>
              </a:rPr>
              <a:t> </a:t>
            </a:r>
            <a:r>
              <a:rPr sz="2400" spc="-20" dirty="0">
                <a:latin typeface="Calibri"/>
                <a:cs typeface="Calibri"/>
              </a:rPr>
              <a:t>kegawatan</a:t>
            </a:r>
            <a:r>
              <a:rPr sz="2400" spc="-50" dirty="0">
                <a:latin typeface="Calibri"/>
                <a:cs typeface="Calibri"/>
              </a:rPr>
              <a:t> </a:t>
            </a:r>
            <a:r>
              <a:rPr sz="2400" dirty="0">
                <a:latin typeface="Calibri"/>
                <a:cs typeface="Calibri"/>
              </a:rPr>
              <a:t>dan</a:t>
            </a:r>
            <a:r>
              <a:rPr sz="2400" spc="-10" dirty="0">
                <a:latin typeface="Calibri"/>
                <a:cs typeface="Calibri"/>
              </a:rPr>
              <a:t> </a:t>
            </a:r>
            <a:r>
              <a:rPr sz="2400" dirty="0">
                <a:latin typeface="Calibri"/>
                <a:cs typeface="Calibri"/>
              </a:rPr>
              <a:t>penggunaan</a:t>
            </a:r>
            <a:r>
              <a:rPr sz="2400" spc="-5" dirty="0">
                <a:latin typeface="Calibri"/>
                <a:cs typeface="Calibri"/>
              </a:rPr>
              <a:t> </a:t>
            </a:r>
            <a:r>
              <a:rPr sz="2400" spc="-10" dirty="0">
                <a:latin typeface="Calibri"/>
                <a:cs typeface="Calibri"/>
              </a:rPr>
              <a:t>sumber </a:t>
            </a:r>
            <a:r>
              <a:rPr sz="2400" dirty="0">
                <a:latin typeface="Calibri"/>
                <a:cs typeface="Calibri"/>
              </a:rPr>
              <a:t>daya,</a:t>
            </a:r>
            <a:r>
              <a:rPr sz="2400" spc="-50" dirty="0">
                <a:latin typeface="Calibri"/>
                <a:cs typeface="Calibri"/>
              </a:rPr>
              <a:t> </a:t>
            </a:r>
            <a:r>
              <a:rPr sz="2400" dirty="0">
                <a:latin typeface="Calibri"/>
                <a:cs typeface="Calibri"/>
              </a:rPr>
              <a:t>boleh</a:t>
            </a:r>
            <a:r>
              <a:rPr sz="2400" spc="-45" dirty="0">
                <a:latin typeface="Calibri"/>
                <a:cs typeface="Calibri"/>
              </a:rPr>
              <a:t> </a:t>
            </a:r>
            <a:r>
              <a:rPr sz="2400" dirty="0">
                <a:latin typeface="Calibri"/>
                <a:cs typeface="Calibri"/>
              </a:rPr>
              <a:t>digunakan</a:t>
            </a:r>
            <a:r>
              <a:rPr sz="2400" spc="-60" dirty="0">
                <a:latin typeface="Calibri"/>
                <a:cs typeface="Calibri"/>
              </a:rPr>
              <a:t> </a:t>
            </a:r>
            <a:r>
              <a:rPr sz="2400" dirty="0">
                <a:latin typeface="Calibri"/>
                <a:cs typeface="Calibri"/>
              </a:rPr>
              <a:t>“Sequelae</a:t>
            </a:r>
            <a:r>
              <a:rPr sz="2400" spc="-55" dirty="0">
                <a:latin typeface="Calibri"/>
                <a:cs typeface="Calibri"/>
              </a:rPr>
              <a:t> </a:t>
            </a:r>
            <a:r>
              <a:rPr sz="2400" dirty="0">
                <a:latin typeface="Calibri"/>
                <a:cs typeface="Calibri"/>
              </a:rPr>
              <a:t>of</a:t>
            </a:r>
            <a:r>
              <a:rPr sz="2400" spc="-55" dirty="0">
                <a:latin typeface="Calibri"/>
                <a:cs typeface="Calibri"/>
              </a:rPr>
              <a:t> </a:t>
            </a:r>
            <a:r>
              <a:rPr sz="2400" spc="-25" dirty="0">
                <a:latin typeface="Calibri"/>
                <a:cs typeface="Calibri"/>
              </a:rPr>
              <a:t>...”</a:t>
            </a:r>
            <a:r>
              <a:rPr sz="2400" spc="-40" dirty="0">
                <a:latin typeface="Calibri"/>
                <a:cs typeface="Calibri"/>
              </a:rPr>
              <a:t> </a:t>
            </a:r>
            <a:r>
              <a:rPr sz="2400" dirty="0">
                <a:latin typeface="Calibri"/>
                <a:cs typeface="Calibri"/>
              </a:rPr>
              <a:t>sebagai</a:t>
            </a:r>
            <a:r>
              <a:rPr sz="2400" spc="-65" dirty="0">
                <a:latin typeface="Calibri"/>
                <a:cs typeface="Calibri"/>
              </a:rPr>
              <a:t> </a:t>
            </a:r>
            <a:r>
              <a:rPr sz="2400" dirty="0">
                <a:latin typeface="Calibri"/>
                <a:cs typeface="Calibri"/>
              </a:rPr>
              <a:t>diagnosis</a:t>
            </a:r>
            <a:r>
              <a:rPr sz="2400" spc="-45" dirty="0">
                <a:latin typeface="Calibri"/>
                <a:cs typeface="Calibri"/>
              </a:rPr>
              <a:t> </a:t>
            </a:r>
            <a:r>
              <a:rPr sz="2400" spc="-10" dirty="0">
                <a:latin typeface="Calibri"/>
                <a:cs typeface="Calibri"/>
              </a:rPr>
              <a:t>utama</a:t>
            </a:r>
            <a:endParaRPr sz="2400" dirty="0">
              <a:latin typeface="Calibri"/>
              <a:cs typeface="Calibri"/>
            </a:endParaRPr>
          </a:p>
          <a:p>
            <a:pPr marL="729615" indent="-342265">
              <a:lnSpc>
                <a:spcPct val="100000"/>
              </a:lnSpc>
              <a:buFont typeface="Wingdings"/>
              <a:buChar char=""/>
              <a:tabLst>
                <a:tab pos="729615" algn="l"/>
              </a:tabLst>
            </a:pPr>
            <a:r>
              <a:rPr sz="2400" dirty="0">
                <a:latin typeface="Calibri"/>
                <a:cs typeface="Calibri"/>
              </a:rPr>
              <a:t>Contoh</a:t>
            </a:r>
            <a:r>
              <a:rPr sz="2400" spc="-55" dirty="0">
                <a:latin typeface="Calibri"/>
                <a:cs typeface="Calibri"/>
              </a:rPr>
              <a:t> </a:t>
            </a:r>
            <a:r>
              <a:rPr sz="2400" dirty="0">
                <a:latin typeface="Calibri"/>
                <a:cs typeface="Calibri"/>
              </a:rPr>
              <a:t>istiilah</a:t>
            </a:r>
            <a:r>
              <a:rPr sz="2400" spc="-55" dirty="0">
                <a:latin typeface="Calibri"/>
                <a:cs typeface="Calibri"/>
              </a:rPr>
              <a:t> </a:t>
            </a:r>
            <a:r>
              <a:rPr sz="2400" dirty="0">
                <a:latin typeface="Calibri"/>
                <a:cs typeface="Calibri"/>
              </a:rPr>
              <a:t>:</a:t>
            </a:r>
            <a:r>
              <a:rPr sz="2400" spc="-40" dirty="0">
                <a:latin typeface="Calibri"/>
                <a:cs typeface="Calibri"/>
              </a:rPr>
              <a:t> </a:t>
            </a:r>
            <a:r>
              <a:rPr sz="2400" dirty="0">
                <a:latin typeface="Calibri"/>
                <a:cs typeface="Calibri"/>
              </a:rPr>
              <a:t>‘old’</a:t>
            </a:r>
            <a:r>
              <a:rPr sz="2400" spc="-30" dirty="0">
                <a:latin typeface="Calibri"/>
                <a:cs typeface="Calibri"/>
              </a:rPr>
              <a:t> </a:t>
            </a:r>
            <a:r>
              <a:rPr sz="2400" dirty="0">
                <a:latin typeface="Calibri"/>
                <a:cs typeface="Calibri"/>
              </a:rPr>
              <a:t>(lama),</a:t>
            </a:r>
            <a:r>
              <a:rPr sz="2400" spc="-70" dirty="0">
                <a:latin typeface="Calibri"/>
                <a:cs typeface="Calibri"/>
              </a:rPr>
              <a:t> </a:t>
            </a:r>
            <a:r>
              <a:rPr sz="2400" dirty="0">
                <a:latin typeface="Calibri"/>
                <a:cs typeface="Calibri"/>
              </a:rPr>
              <a:t>‘no</a:t>
            </a:r>
            <a:r>
              <a:rPr sz="2400" spc="-45" dirty="0">
                <a:latin typeface="Calibri"/>
                <a:cs typeface="Calibri"/>
              </a:rPr>
              <a:t> </a:t>
            </a:r>
            <a:r>
              <a:rPr sz="2400" dirty="0">
                <a:latin typeface="Calibri"/>
                <a:cs typeface="Calibri"/>
              </a:rPr>
              <a:t>longer</a:t>
            </a:r>
            <a:r>
              <a:rPr sz="2400" spc="-30" dirty="0">
                <a:latin typeface="Calibri"/>
                <a:cs typeface="Calibri"/>
              </a:rPr>
              <a:t> </a:t>
            </a:r>
            <a:r>
              <a:rPr sz="2400" dirty="0">
                <a:latin typeface="Calibri"/>
                <a:cs typeface="Calibri"/>
              </a:rPr>
              <a:t>present’</a:t>
            </a:r>
            <a:r>
              <a:rPr sz="2400" spc="-35" dirty="0">
                <a:latin typeface="Calibri"/>
                <a:cs typeface="Calibri"/>
              </a:rPr>
              <a:t> </a:t>
            </a:r>
            <a:r>
              <a:rPr sz="2400" dirty="0">
                <a:latin typeface="Calibri"/>
                <a:cs typeface="Calibri"/>
              </a:rPr>
              <a:t>(tidak</a:t>
            </a:r>
            <a:r>
              <a:rPr sz="2400" spc="-50" dirty="0">
                <a:latin typeface="Calibri"/>
                <a:cs typeface="Calibri"/>
              </a:rPr>
              <a:t> </a:t>
            </a:r>
            <a:r>
              <a:rPr sz="2400" spc="-10" dirty="0">
                <a:latin typeface="Calibri"/>
                <a:cs typeface="Calibri"/>
              </a:rPr>
              <a:t>terdapat</a:t>
            </a:r>
            <a:endParaRPr sz="2400" dirty="0">
              <a:latin typeface="Calibri"/>
              <a:cs typeface="Calibri"/>
            </a:endParaRPr>
          </a:p>
          <a:p>
            <a:pPr marL="730250">
              <a:lnSpc>
                <a:spcPct val="100000"/>
              </a:lnSpc>
              <a:spcBef>
                <a:spcPts val="5"/>
              </a:spcBef>
            </a:pPr>
            <a:r>
              <a:rPr sz="2400" dirty="0">
                <a:latin typeface="Calibri"/>
                <a:cs typeface="Calibri"/>
              </a:rPr>
              <a:t>lagi),</a:t>
            </a:r>
            <a:r>
              <a:rPr sz="2400" spc="-70" dirty="0">
                <a:latin typeface="Calibri"/>
                <a:cs typeface="Calibri"/>
              </a:rPr>
              <a:t> </a:t>
            </a:r>
            <a:r>
              <a:rPr sz="2400" dirty="0">
                <a:latin typeface="Calibri"/>
                <a:cs typeface="Calibri"/>
              </a:rPr>
              <a:t>‘late</a:t>
            </a:r>
            <a:r>
              <a:rPr sz="2400" spc="-45" dirty="0">
                <a:latin typeface="Calibri"/>
                <a:cs typeface="Calibri"/>
              </a:rPr>
              <a:t> </a:t>
            </a:r>
            <a:r>
              <a:rPr sz="2400" dirty="0">
                <a:latin typeface="Calibri"/>
                <a:cs typeface="Calibri"/>
              </a:rPr>
              <a:t>effect</a:t>
            </a:r>
            <a:r>
              <a:rPr sz="2400" spc="-50" dirty="0">
                <a:latin typeface="Calibri"/>
                <a:cs typeface="Calibri"/>
              </a:rPr>
              <a:t> </a:t>
            </a:r>
            <a:r>
              <a:rPr sz="2400" dirty="0">
                <a:latin typeface="Calibri"/>
                <a:cs typeface="Calibri"/>
              </a:rPr>
              <a:t>of</a:t>
            </a:r>
            <a:r>
              <a:rPr sz="2400" spc="-50" dirty="0">
                <a:latin typeface="Calibri"/>
                <a:cs typeface="Calibri"/>
              </a:rPr>
              <a:t> </a:t>
            </a:r>
            <a:r>
              <a:rPr sz="2400" spc="-25" dirty="0">
                <a:latin typeface="Calibri"/>
                <a:cs typeface="Calibri"/>
              </a:rPr>
              <a:t>.....’</a:t>
            </a:r>
            <a:r>
              <a:rPr sz="2400" spc="-45" dirty="0">
                <a:latin typeface="Calibri"/>
                <a:cs typeface="Calibri"/>
              </a:rPr>
              <a:t> </a:t>
            </a:r>
            <a:r>
              <a:rPr sz="2400" dirty="0">
                <a:latin typeface="Calibri"/>
                <a:cs typeface="Calibri"/>
              </a:rPr>
              <a:t>(efek</a:t>
            </a:r>
            <a:r>
              <a:rPr sz="2400" spc="-45" dirty="0">
                <a:latin typeface="Calibri"/>
                <a:cs typeface="Calibri"/>
              </a:rPr>
              <a:t> </a:t>
            </a:r>
            <a:r>
              <a:rPr sz="2400" dirty="0">
                <a:latin typeface="Calibri"/>
                <a:cs typeface="Calibri"/>
              </a:rPr>
              <a:t>lanjut</a:t>
            </a:r>
            <a:r>
              <a:rPr sz="2400" spc="-55" dirty="0">
                <a:latin typeface="Calibri"/>
                <a:cs typeface="Calibri"/>
              </a:rPr>
              <a:t> </a:t>
            </a:r>
            <a:r>
              <a:rPr sz="2400" dirty="0">
                <a:latin typeface="Calibri"/>
                <a:cs typeface="Calibri"/>
              </a:rPr>
              <a:t>.....),</a:t>
            </a:r>
            <a:r>
              <a:rPr sz="2400" spc="-65" dirty="0">
                <a:latin typeface="Calibri"/>
                <a:cs typeface="Calibri"/>
              </a:rPr>
              <a:t> </a:t>
            </a:r>
            <a:r>
              <a:rPr sz="2400" dirty="0">
                <a:latin typeface="Calibri"/>
                <a:cs typeface="Calibri"/>
              </a:rPr>
              <a:t>atau</a:t>
            </a:r>
            <a:r>
              <a:rPr sz="2400" spc="-60" dirty="0">
                <a:latin typeface="Calibri"/>
                <a:cs typeface="Calibri"/>
              </a:rPr>
              <a:t> </a:t>
            </a:r>
            <a:r>
              <a:rPr sz="2400" dirty="0">
                <a:latin typeface="Calibri"/>
                <a:cs typeface="Calibri"/>
              </a:rPr>
              <a:t>‘sequele</a:t>
            </a:r>
            <a:r>
              <a:rPr sz="2400" spc="-35" dirty="0">
                <a:latin typeface="Calibri"/>
                <a:cs typeface="Calibri"/>
              </a:rPr>
              <a:t> </a:t>
            </a:r>
            <a:r>
              <a:rPr sz="2400" dirty="0">
                <a:latin typeface="Calibri"/>
                <a:cs typeface="Calibri"/>
              </a:rPr>
              <a:t>of</a:t>
            </a:r>
            <a:r>
              <a:rPr sz="2400" spc="-50" dirty="0">
                <a:latin typeface="Calibri"/>
                <a:cs typeface="Calibri"/>
              </a:rPr>
              <a:t> </a:t>
            </a:r>
            <a:r>
              <a:rPr sz="2400" spc="-10" dirty="0">
                <a:latin typeface="Calibri"/>
                <a:cs typeface="Calibri"/>
              </a:rPr>
              <a:t>.....’.</a:t>
            </a:r>
            <a:endParaRPr sz="2400" dirty="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833372" y="498789"/>
            <a:ext cx="8042148" cy="2549211"/>
          </a:xfrm>
          <a:prstGeom prst="rect">
            <a:avLst/>
          </a:prstGeom>
        </p:spPr>
      </p:pic>
      <p:sp>
        <p:nvSpPr>
          <p:cNvPr id="3" name="object 3"/>
          <p:cNvSpPr txBox="1"/>
          <p:nvPr/>
        </p:nvSpPr>
        <p:spPr>
          <a:xfrm>
            <a:off x="1833372" y="498790"/>
            <a:ext cx="8042275" cy="2396810"/>
          </a:xfrm>
          <a:prstGeom prst="rect">
            <a:avLst/>
          </a:prstGeom>
          <a:ln w="6096">
            <a:noFill/>
          </a:ln>
        </p:spPr>
        <p:txBody>
          <a:bodyPr vert="horz" wrap="square" lIns="0" tIns="3810" rIns="0" bIns="0" rtlCol="0">
            <a:spAutoFit/>
          </a:bodyPr>
          <a:lstStyle/>
          <a:p>
            <a:pPr>
              <a:lnSpc>
                <a:spcPct val="100000"/>
              </a:lnSpc>
              <a:spcBef>
                <a:spcPts val="30"/>
              </a:spcBef>
            </a:pPr>
            <a:endParaRPr sz="1800" dirty="0">
              <a:latin typeface="Times New Roman"/>
              <a:cs typeface="Times New Roman"/>
            </a:endParaRPr>
          </a:p>
          <a:p>
            <a:pPr marL="92075">
              <a:lnSpc>
                <a:spcPct val="100000"/>
              </a:lnSpc>
              <a:spcBef>
                <a:spcPts val="5"/>
              </a:spcBef>
            </a:pPr>
            <a:r>
              <a:rPr sz="2300" dirty="0">
                <a:latin typeface="Calibri"/>
                <a:cs typeface="Calibri"/>
              </a:rPr>
              <a:t>Diagnosis</a:t>
            </a:r>
            <a:r>
              <a:rPr sz="2300" spc="-50" dirty="0">
                <a:latin typeface="Calibri"/>
                <a:cs typeface="Calibri"/>
              </a:rPr>
              <a:t> </a:t>
            </a:r>
            <a:r>
              <a:rPr sz="2300" dirty="0">
                <a:latin typeface="Calibri"/>
                <a:cs typeface="Calibri"/>
              </a:rPr>
              <a:t>Utama</a:t>
            </a:r>
            <a:r>
              <a:rPr sz="2300" spc="-25" dirty="0">
                <a:latin typeface="Calibri"/>
                <a:cs typeface="Calibri"/>
              </a:rPr>
              <a:t> </a:t>
            </a:r>
            <a:r>
              <a:rPr sz="2300" dirty="0">
                <a:latin typeface="Calibri"/>
                <a:cs typeface="Calibri"/>
              </a:rPr>
              <a:t>:</a:t>
            </a:r>
            <a:r>
              <a:rPr sz="2300" spc="-35" dirty="0">
                <a:latin typeface="Calibri"/>
                <a:cs typeface="Calibri"/>
              </a:rPr>
              <a:t> </a:t>
            </a:r>
            <a:r>
              <a:rPr sz="2300" dirty="0">
                <a:latin typeface="Calibri"/>
                <a:cs typeface="Calibri"/>
              </a:rPr>
              <a:t>Dysphasia</a:t>
            </a:r>
            <a:r>
              <a:rPr sz="2300" spc="-60" dirty="0">
                <a:latin typeface="Calibri"/>
                <a:cs typeface="Calibri"/>
              </a:rPr>
              <a:t> </a:t>
            </a:r>
            <a:r>
              <a:rPr sz="2300" dirty="0">
                <a:latin typeface="Calibri"/>
                <a:cs typeface="Calibri"/>
              </a:rPr>
              <a:t>akibat</a:t>
            </a:r>
            <a:r>
              <a:rPr sz="2300" spc="-30" dirty="0">
                <a:latin typeface="Calibri"/>
                <a:cs typeface="Calibri"/>
              </a:rPr>
              <a:t> </a:t>
            </a:r>
            <a:r>
              <a:rPr sz="2300" dirty="0">
                <a:latin typeface="Calibri"/>
                <a:cs typeface="Calibri"/>
              </a:rPr>
              <a:t>infark</a:t>
            </a:r>
            <a:r>
              <a:rPr sz="2300" spc="-45" dirty="0">
                <a:latin typeface="Calibri"/>
                <a:cs typeface="Calibri"/>
              </a:rPr>
              <a:t> </a:t>
            </a:r>
            <a:r>
              <a:rPr sz="2300" dirty="0">
                <a:latin typeface="Calibri"/>
                <a:cs typeface="Calibri"/>
              </a:rPr>
              <a:t>otak</a:t>
            </a:r>
            <a:r>
              <a:rPr sz="2300" spc="-30" dirty="0">
                <a:latin typeface="Calibri"/>
                <a:cs typeface="Calibri"/>
              </a:rPr>
              <a:t> </a:t>
            </a:r>
            <a:r>
              <a:rPr sz="2300" dirty="0">
                <a:latin typeface="Calibri"/>
                <a:cs typeface="Calibri"/>
              </a:rPr>
              <a:t>lama</a:t>
            </a:r>
            <a:r>
              <a:rPr sz="2300" spc="-30" dirty="0">
                <a:latin typeface="Calibri"/>
                <a:cs typeface="Calibri"/>
              </a:rPr>
              <a:t> </a:t>
            </a:r>
            <a:r>
              <a:rPr sz="2300" spc="-10" dirty="0">
                <a:latin typeface="Calibri"/>
                <a:cs typeface="Calibri"/>
              </a:rPr>
              <a:t>Diagnosis</a:t>
            </a:r>
            <a:endParaRPr sz="2300" dirty="0">
              <a:latin typeface="Calibri"/>
              <a:cs typeface="Calibri"/>
            </a:endParaRPr>
          </a:p>
          <a:p>
            <a:pPr marL="92075">
              <a:lnSpc>
                <a:spcPct val="100000"/>
              </a:lnSpc>
            </a:pPr>
            <a:r>
              <a:rPr sz="2300" dirty="0">
                <a:latin typeface="Calibri"/>
                <a:cs typeface="Calibri"/>
              </a:rPr>
              <a:t>Sekunder</a:t>
            </a:r>
            <a:r>
              <a:rPr sz="2300" spc="-10" dirty="0">
                <a:latin typeface="Calibri"/>
                <a:cs typeface="Calibri"/>
              </a:rPr>
              <a:t> </a:t>
            </a:r>
            <a:r>
              <a:rPr sz="2300" dirty="0">
                <a:latin typeface="Calibri"/>
                <a:cs typeface="Calibri"/>
              </a:rPr>
              <a:t>:</a:t>
            </a:r>
            <a:r>
              <a:rPr sz="2300" spc="-15" dirty="0">
                <a:latin typeface="Calibri"/>
                <a:cs typeface="Calibri"/>
              </a:rPr>
              <a:t> </a:t>
            </a:r>
            <a:r>
              <a:rPr sz="2300" spc="-50" dirty="0">
                <a:latin typeface="Calibri"/>
                <a:cs typeface="Calibri"/>
              </a:rPr>
              <a:t>-</a:t>
            </a:r>
            <a:endParaRPr sz="2300" dirty="0">
              <a:latin typeface="Calibri"/>
              <a:cs typeface="Calibri"/>
            </a:endParaRPr>
          </a:p>
          <a:p>
            <a:pPr>
              <a:lnSpc>
                <a:spcPct val="100000"/>
              </a:lnSpc>
              <a:spcBef>
                <a:spcPts val="10"/>
              </a:spcBef>
            </a:pPr>
            <a:endParaRPr sz="2250" dirty="0">
              <a:latin typeface="Calibri"/>
              <a:cs typeface="Calibri"/>
            </a:endParaRPr>
          </a:p>
          <a:p>
            <a:pPr marL="1165225" marR="1129030" indent="-1073150">
              <a:lnSpc>
                <a:spcPct val="100000"/>
              </a:lnSpc>
              <a:spcBef>
                <a:spcPts val="5"/>
              </a:spcBef>
            </a:pPr>
            <a:r>
              <a:rPr sz="2300" dirty="0">
                <a:latin typeface="Calibri"/>
                <a:cs typeface="Calibri"/>
              </a:rPr>
              <a:t>Dikode</a:t>
            </a:r>
            <a:r>
              <a:rPr sz="2300" spc="-55" dirty="0">
                <a:latin typeface="Calibri"/>
                <a:cs typeface="Calibri"/>
              </a:rPr>
              <a:t> </a:t>
            </a:r>
            <a:r>
              <a:rPr sz="2300" dirty="0">
                <a:latin typeface="Calibri"/>
                <a:cs typeface="Calibri"/>
              </a:rPr>
              <a:t>:</a:t>
            </a:r>
            <a:r>
              <a:rPr sz="2300" spc="-40" dirty="0">
                <a:latin typeface="Calibri"/>
                <a:cs typeface="Calibri"/>
              </a:rPr>
              <a:t> </a:t>
            </a:r>
            <a:r>
              <a:rPr sz="2300" dirty="0">
                <a:latin typeface="Calibri"/>
                <a:cs typeface="Calibri"/>
              </a:rPr>
              <a:t>Dysphasia</a:t>
            </a:r>
            <a:r>
              <a:rPr sz="2300" spc="-50" dirty="0">
                <a:latin typeface="Calibri"/>
                <a:cs typeface="Calibri"/>
              </a:rPr>
              <a:t> </a:t>
            </a:r>
            <a:r>
              <a:rPr sz="2300" dirty="0">
                <a:latin typeface="Calibri"/>
                <a:cs typeface="Calibri"/>
              </a:rPr>
              <a:t>(R47.0)</a:t>
            </a:r>
            <a:r>
              <a:rPr sz="2300" spc="-40" dirty="0">
                <a:latin typeface="Calibri"/>
                <a:cs typeface="Calibri"/>
              </a:rPr>
              <a:t> </a:t>
            </a:r>
            <a:r>
              <a:rPr sz="2300" dirty="0">
                <a:latin typeface="Calibri"/>
                <a:cs typeface="Calibri"/>
              </a:rPr>
              <a:t>sebagai</a:t>
            </a:r>
            <a:r>
              <a:rPr sz="2300" spc="-40" dirty="0">
                <a:latin typeface="Calibri"/>
                <a:cs typeface="Calibri"/>
              </a:rPr>
              <a:t> </a:t>
            </a:r>
            <a:r>
              <a:rPr sz="2300" dirty="0">
                <a:latin typeface="Calibri"/>
                <a:cs typeface="Calibri"/>
              </a:rPr>
              <a:t>diagnosis</a:t>
            </a:r>
            <a:r>
              <a:rPr sz="2300" spc="-35" dirty="0">
                <a:latin typeface="Calibri"/>
                <a:cs typeface="Calibri"/>
              </a:rPr>
              <a:t> </a:t>
            </a:r>
            <a:r>
              <a:rPr sz="2300" spc="-10" dirty="0">
                <a:latin typeface="Calibri"/>
                <a:cs typeface="Calibri"/>
              </a:rPr>
              <a:t>utama, </a:t>
            </a:r>
            <a:r>
              <a:rPr sz="2300" b="1" dirty="0">
                <a:latin typeface="Calibri"/>
                <a:cs typeface="Calibri"/>
              </a:rPr>
              <a:t>‘sequelae</a:t>
            </a:r>
            <a:r>
              <a:rPr sz="2300" b="1" spc="-55" dirty="0">
                <a:latin typeface="Calibri"/>
                <a:cs typeface="Calibri"/>
              </a:rPr>
              <a:t> </a:t>
            </a:r>
            <a:r>
              <a:rPr sz="2300" b="1" dirty="0">
                <a:latin typeface="Calibri"/>
                <a:cs typeface="Calibri"/>
              </a:rPr>
              <a:t>of</a:t>
            </a:r>
            <a:r>
              <a:rPr sz="2300" b="1" spc="-50" dirty="0">
                <a:latin typeface="Calibri"/>
                <a:cs typeface="Calibri"/>
              </a:rPr>
              <a:t> </a:t>
            </a:r>
            <a:r>
              <a:rPr sz="2300" b="1" dirty="0">
                <a:latin typeface="Calibri"/>
                <a:cs typeface="Calibri"/>
              </a:rPr>
              <a:t>cerebral</a:t>
            </a:r>
            <a:r>
              <a:rPr sz="2300" b="1" spc="-60" dirty="0">
                <a:latin typeface="Calibri"/>
                <a:cs typeface="Calibri"/>
              </a:rPr>
              <a:t> </a:t>
            </a:r>
            <a:r>
              <a:rPr sz="2300" b="1" spc="-10" dirty="0">
                <a:latin typeface="Calibri"/>
                <a:cs typeface="Calibri"/>
              </a:rPr>
              <a:t>infarction’</a:t>
            </a:r>
            <a:r>
              <a:rPr sz="2300" b="1" spc="-60" dirty="0">
                <a:latin typeface="Calibri"/>
                <a:cs typeface="Calibri"/>
              </a:rPr>
              <a:t> </a:t>
            </a:r>
            <a:r>
              <a:rPr sz="2300" b="1" dirty="0">
                <a:latin typeface="Calibri"/>
                <a:cs typeface="Calibri"/>
              </a:rPr>
              <a:t>(I69.3)</a:t>
            </a:r>
            <a:r>
              <a:rPr sz="2300" b="1" spc="-55" dirty="0">
                <a:latin typeface="Calibri"/>
                <a:cs typeface="Calibri"/>
              </a:rPr>
              <a:t> </a:t>
            </a:r>
            <a:r>
              <a:rPr sz="2300" dirty="0">
                <a:latin typeface="Calibri"/>
                <a:cs typeface="Calibri"/>
              </a:rPr>
              <a:t>sebagai</a:t>
            </a:r>
            <a:r>
              <a:rPr sz="2300" spc="-45" dirty="0">
                <a:latin typeface="Calibri"/>
                <a:cs typeface="Calibri"/>
              </a:rPr>
              <a:t> </a:t>
            </a:r>
            <a:r>
              <a:rPr sz="2300" spc="-10" dirty="0">
                <a:latin typeface="Calibri"/>
                <a:cs typeface="Calibri"/>
              </a:rPr>
              <a:t>diagnosis sekunder.</a:t>
            </a:r>
            <a:endParaRPr sz="2300" dirty="0">
              <a:latin typeface="Calibri"/>
              <a:cs typeface="Calibri"/>
            </a:endParaRPr>
          </a:p>
        </p:txBody>
      </p:sp>
      <p:pic>
        <p:nvPicPr>
          <p:cNvPr id="4" name="object 4"/>
          <p:cNvPicPr/>
          <p:nvPr/>
        </p:nvPicPr>
        <p:blipFill>
          <a:blip r:embed="rId4" cstate="print"/>
          <a:stretch>
            <a:fillRect/>
          </a:stretch>
        </p:blipFill>
        <p:spPr>
          <a:xfrm>
            <a:off x="1833372" y="3534155"/>
            <a:ext cx="8042148" cy="3049524"/>
          </a:xfrm>
          <a:prstGeom prst="rect">
            <a:avLst/>
          </a:prstGeom>
        </p:spPr>
      </p:pic>
      <p:sp>
        <p:nvSpPr>
          <p:cNvPr id="5" name="object 5"/>
          <p:cNvSpPr txBox="1"/>
          <p:nvPr/>
        </p:nvSpPr>
        <p:spPr>
          <a:xfrm>
            <a:off x="1833372" y="3616499"/>
            <a:ext cx="8042275" cy="2936701"/>
          </a:xfrm>
          <a:prstGeom prst="rect">
            <a:avLst/>
          </a:prstGeom>
          <a:ln w="6096">
            <a:noFill/>
          </a:ln>
        </p:spPr>
        <p:txBody>
          <a:bodyPr vert="horz" wrap="square" lIns="0" tIns="104140" rIns="0" bIns="0" rtlCol="0">
            <a:spAutoFit/>
          </a:bodyPr>
          <a:lstStyle/>
          <a:p>
            <a:pPr marL="1165225" marR="217170" indent="-1073150">
              <a:lnSpc>
                <a:spcPct val="100000"/>
              </a:lnSpc>
              <a:spcBef>
                <a:spcPts val="820"/>
              </a:spcBef>
            </a:pPr>
            <a:r>
              <a:rPr sz="2300" dirty="0">
                <a:latin typeface="Calibri"/>
                <a:cs typeface="Calibri"/>
              </a:rPr>
              <a:t>Diagnosis</a:t>
            </a:r>
            <a:r>
              <a:rPr sz="2300" spc="-40" dirty="0">
                <a:latin typeface="Calibri"/>
                <a:cs typeface="Calibri"/>
              </a:rPr>
              <a:t> </a:t>
            </a:r>
            <a:r>
              <a:rPr sz="2300" dirty="0">
                <a:latin typeface="Calibri"/>
                <a:cs typeface="Calibri"/>
              </a:rPr>
              <a:t>Utama</a:t>
            </a:r>
            <a:r>
              <a:rPr sz="2300" spc="-30" dirty="0">
                <a:latin typeface="Calibri"/>
                <a:cs typeface="Calibri"/>
              </a:rPr>
              <a:t> </a:t>
            </a:r>
            <a:r>
              <a:rPr sz="2300" dirty="0">
                <a:latin typeface="Calibri"/>
                <a:cs typeface="Calibri"/>
              </a:rPr>
              <a:t>:</a:t>
            </a:r>
            <a:r>
              <a:rPr sz="2300" spc="-20" dirty="0">
                <a:latin typeface="Calibri"/>
                <a:cs typeface="Calibri"/>
              </a:rPr>
              <a:t> </a:t>
            </a:r>
            <a:r>
              <a:rPr sz="2300" dirty="0">
                <a:latin typeface="Calibri"/>
                <a:cs typeface="Calibri"/>
              </a:rPr>
              <a:t>Osteoartritis</a:t>
            </a:r>
            <a:r>
              <a:rPr sz="2300" spc="-35" dirty="0">
                <a:latin typeface="Calibri"/>
                <a:cs typeface="Calibri"/>
              </a:rPr>
              <a:t> </a:t>
            </a:r>
            <a:r>
              <a:rPr sz="2300" dirty="0">
                <a:latin typeface="Calibri"/>
                <a:cs typeface="Calibri"/>
              </a:rPr>
              <a:t>sendi</a:t>
            </a:r>
            <a:r>
              <a:rPr sz="2300" spc="-20" dirty="0">
                <a:latin typeface="Calibri"/>
                <a:cs typeface="Calibri"/>
              </a:rPr>
              <a:t> </a:t>
            </a:r>
            <a:r>
              <a:rPr sz="2300" dirty="0">
                <a:latin typeface="Calibri"/>
                <a:cs typeface="Calibri"/>
              </a:rPr>
              <a:t>panggul</a:t>
            </a:r>
            <a:r>
              <a:rPr sz="2300" spc="-25" dirty="0">
                <a:latin typeface="Calibri"/>
                <a:cs typeface="Calibri"/>
              </a:rPr>
              <a:t> </a:t>
            </a:r>
            <a:r>
              <a:rPr sz="2300" dirty="0">
                <a:latin typeface="Calibri"/>
                <a:cs typeface="Calibri"/>
              </a:rPr>
              <a:t>akibat</a:t>
            </a:r>
            <a:r>
              <a:rPr sz="2300" spc="-25" dirty="0">
                <a:latin typeface="Calibri"/>
                <a:cs typeface="Calibri"/>
              </a:rPr>
              <a:t> </a:t>
            </a:r>
            <a:r>
              <a:rPr sz="2300" dirty="0">
                <a:latin typeface="Calibri"/>
                <a:cs typeface="Calibri"/>
              </a:rPr>
              <a:t>fraktur</a:t>
            </a:r>
            <a:r>
              <a:rPr sz="2300" spc="-25" dirty="0">
                <a:latin typeface="Calibri"/>
                <a:cs typeface="Calibri"/>
              </a:rPr>
              <a:t> </a:t>
            </a:r>
            <a:r>
              <a:rPr sz="2300" spc="-20" dirty="0">
                <a:latin typeface="Calibri"/>
                <a:cs typeface="Calibri"/>
              </a:rPr>
              <a:t>lama </a:t>
            </a:r>
            <a:r>
              <a:rPr sz="2300" dirty="0">
                <a:latin typeface="Calibri"/>
                <a:cs typeface="Calibri"/>
              </a:rPr>
              <a:t>panggul</a:t>
            </a:r>
            <a:r>
              <a:rPr sz="2300" spc="-55" dirty="0">
                <a:latin typeface="Calibri"/>
                <a:cs typeface="Calibri"/>
              </a:rPr>
              <a:t> </a:t>
            </a:r>
            <a:r>
              <a:rPr sz="2300" dirty="0">
                <a:latin typeface="Calibri"/>
                <a:cs typeface="Calibri"/>
              </a:rPr>
              <a:t>karena</a:t>
            </a:r>
            <a:r>
              <a:rPr sz="2300" spc="-40" dirty="0">
                <a:latin typeface="Calibri"/>
                <a:cs typeface="Calibri"/>
              </a:rPr>
              <a:t> </a:t>
            </a:r>
            <a:r>
              <a:rPr sz="2300" dirty="0">
                <a:latin typeface="Calibri"/>
                <a:cs typeface="Calibri"/>
              </a:rPr>
              <a:t>kecelakaan</a:t>
            </a:r>
            <a:r>
              <a:rPr sz="2300" spc="-45" dirty="0">
                <a:latin typeface="Calibri"/>
                <a:cs typeface="Calibri"/>
              </a:rPr>
              <a:t> </a:t>
            </a:r>
            <a:r>
              <a:rPr sz="2300" spc="-10" dirty="0">
                <a:latin typeface="Calibri"/>
                <a:cs typeface="Calibri"/>
              </a:rPr>
              <a:t>kendaraan</a:t>
            </a:r>
            <a:r>
              <a:rPr sz="2300" spc="-55" dirty="0">
                <a:latin typeface="Calibri"/>
                <a:cs typeface="Calibri"/>
              </a:rPr>
              <a:t> </a:t>
            </a:r>
            <a:r>
              <a:rPr sz="2300" dirty="0">
                <a:latin typeface="Calibri"/>
                <a:cs typeface="Calibri"/>
              </a:rPr>
              <a:t>bermotor</a:t>
            </a:r>
            <a:r>
              <a:rPr sz="2300" spc="-55" dirty="0">
                <a:latin typeface="Calibri"/>
                <a:cs typeface="Calibri"/>
              </a:rPr>
              <a:t> </a:t>
            </a:r>
            <a:r>
              <a:rPr sz="2300" dirty="0">
                <a:latin typeface="Calibri"/>
                <a:cs typeface="Calibri"/>
              </a:rPr>
              <a:t>10</a:t>
            </a:r>
            <a:r>
              <a:rPr sz="2300" spc="-40" dirty="0">
                <a:latin typeface="Calibri"/>
                <a:cs typeface="Calibri"/>
              </a:rPr>
              <a:t> </a:t>
            </a:r>
            <a:r>
              <a:rPr sz="2300" dirty="0">
                <a:latin typeface="Calibri"/>
                <a:cs typeface="Calibri"/>
              </a:rPr>
              <a:t>tahun</a:t>
            </a:r>
            <a:r>
              <a:rPr sz="2300" spc="-30" dirty="0">
                <a:latin typeface="Calibri"/>
                <a:cs typeface="Calibri"/>
              </a:rPr>
              <a:t> </a:t>
            </a:r>
            <a:r>
              <a:rPr sz="2300" spc="-20" dirty="0">
                <a:latin typeface="Calibri"/>
                <a:cs typeface="Calibri"/>
              </a:rPr>
              <a:t>yang lalu</a:t>
            </a:r>
            <a:endParaRPr sz="2300" dirty="0">
              <a:latin typeface="Calibri"/>
              <a:cs typeface="Calibri"/>
            </a:endParaRPr>
          </a:p>
          <a:p>
            <a:pPr marL="92075">
              <a:lnSpc>
                <a:spcPct val="100000"/>
              </a:lnSpc>
            </a:pPr>
            <a:r>
              <a:rPr sz="2300" dirty="0">
                <a:latin typeface="Calibri"/>
                <a:cs typeface="Calibri"/>
              </a:rPr>
              <a:t>Diagnosis</a:t>
            </a:r>
            <a:r>
              <a:rPr sz="2300" spc="-35" dirty="0">
                <a:latin typeface="Calibri"/>
                <a:cs typeface="Calibri"/>
              </a:rPr>
              <a:t> </a:t>
            </a:r>
            <a:r>
              <a:rPr sz="2300" dirty="0">
                <a:latin typeface="Calibri"/>
                <a:cs typeface="Calibri"/>
              </a:rPr>
              <a:t>Sekunder</a:t>
            </a:r>
            <a:r>
              <a:rPr sz="2300" spc="-5" dirty="0">
                <a:latin typeface="Calibri"/>
                <a:cs typeface="Calibri"/>
              </a:rPr>
              <a:t> </a:t>
            </a:r>
            <a:r>
              <a:rPr sz="2300" dirty="0">
                <a:latin typeface="Calibri"/>
                <a:cs typeface="Calibri"/>
              </a:rPr>
              <a:t>:</a:t>
            </a:r>
            <a:r>
              <a:rPr sz="2300" spc="-20" dirty="0">
                <a:latin typeface="Calibri"/>
                <a:cs typeface="Calibri"/>
              </a:rPr>
              <a:t> </a:t>
            </a:r>
            <a:r>
              <a:rPr sz="2300" spc="-50" dirty="0">
                <a:latin typeface="Calibri"/>
                <a:cs typeface="Calibri"/>
              </a:rPr>
              <a:t>-</a:t>
            </a:r>
            <a:endParaRPr lang="en-US" sz="2300" spc="-50" dirty="0">
              <a:latin typeface="Calibri"/>
              <a:cs typeface="Calibri"/>
            </a:endParaRPr>
          </a:p>
          <a:p>
            <a:pPr marL="92075">
              <a:lnSpc>
                <a:spcPct val="100000"/>
              </a:lnSpc>
            </a:pPr>
            <a:endParaRPr sz="2300" dirty="0">
              <a:latin typeface="Calibri"/>
              <a:cs typeface="Calibri"/>
            </a:endParaRPr>
          </a:p>
          <a:p>
            <a:pPr marL="1165225" marR="858519" indent="-1073150">
              <a:lnSpc>
                <a:spcPct val="100000"/>
              </a:lnSpc>
              <a:tabLst>
                <a:tab pos="1049020" algn="l"/>
              </a:tabLst>
            </a:pPr>
            <a:r>
              <a:rPr sz="2300" spc="-10" dirty="0">
                <a:latin typeface="Calibri"/>
                <a:cs typeface="Calibri"/>
              </a:rPr>
              <a:t>Dikode</a:t>
            </a:r>
            <a:r>
              <a:rPr sz="2300" dirty="0">
                <a:latin typeface="Calibri"/>
                <a:cs typeface="Calibri"/>
              </a:rPr>
              <a:t>	:</a:t>
            </a:r>
            <a:r>
              <a:rPr sz="2300" spc="-45" dirty="0">
                <a:latin typeface="Calibri"/>
                <a:cs typeface="Calibri"/>
              </a:rPr>
              <a:t> </a:t>
            </a:r>
            <a:r>
              <a:rPr sz="2300" dirty="0">
                <a:latin typeface="Calibri"/>
                <a:cs typeface="Calibri"/>
              </a:rPr>
              <a:t>Other</a:t>
            </a:r>
            <a:r>
              <a:rPr sz="2300" spc="-30" dirty="0">
                <a:latin typeface="Calibri"/>
                <a:cs typeface="Calibri"/>
              </a:rPr>
              <a:t> </a:t>
            </a:r>
            <a:r>
              <a:rPr sz="2300" spc="-10" dirty="0">
                <a:latin typeface="Calibri"/>
                <a:cs typeface="Calibri"/>
              </a:rPr>
              <a:t>post-</a:t>
            </a:r>
            <a:r>
              <a:rPr sz="2300" dirty="0">
                <a:latin typeface="Calibri"/>
                <a:cs typeface="Calibri"/>
              </a:rPr>
              <a:t>traumatic</a:t>
            </a:r>
            <a:r>
              <a:rPr sz="2300" spc="-35" dirty="0">
                <a:latin typeface="Calibri"/>
                <a:cs typeface="Calibri"/>
              </a:rPr>
              <a:t> </a:t>
            </a:r>
            <a:r>
              <a:rPr sz="2300" spc="-10" dirty="0">
                <a:latin typeface="Calibri"/>
                <a:cs typeface="Calibri"/>
              </a:rPr>
              <a:t>coxarthrosis</a:t>
            </a:r>
            <a:r>
              <a:rPr sz="2300" spc="-35" dirty="0">
                <a:latin typeface="Calibri"/>
                <a:cs typeface="Calibri"/>
              </a:rPr>
              <a:t> </a:t>
            </a:r>
            <a:r>
              <a:rPr sz="2300" dirty="0">
                <a:latin typeface="Calibri"/>
                <a:cs typeface="Calibri"/>
              </a:rPr>
              <a:t>(M16.5)</a:t>
            </a:r>
            <a:r>
              <a:rPr sz="2300" spc="-40" dirty="0">
                <a:latin typeface="Calibri"/>
                <a:cs typeface="Calibri"/>
              </a:rPr>
              <a:t> </a:t>
            </a:r>
            <a:r>
              <a:rPr sz="2300" spc="-10" dirty="0">
                <a:latin typeface="Calibri"/>
                <a:cs typeface="Calibri"/>
              </a:rPr>
              <a:t>sebagai </a:t>
            </a:r>
            <a:r>
              <a:rPr sz="2300" dirty="0">
                <a:latin typeface="Calibri"/>
                <a:cs typeface="Calibri"/>
              </a:rPr>
              <a:t>diagnosis</a:t>
            </a:r>
            <a:r>
              <a:rPr sz="2300" spc="-40" dirty="0">
                <a:latin typeface="Calibri"/>
                <a:cs typeface="Calibri"/>
              </a:rPr>
              <a:t> </a:t>
            </a:r>
            <a:r>
              <a:rPr sz="2300" spc="-10" dirty="0" err="1">
                <a:latin typeface="Calibri"/>
                <a:cs typeface="Calibri"/>
              </a:rPr>
              <a:t>utama</a:t>
            </a:r>
            <a:r>
              <a:rPr sz="2300" spc="-10" dirty="0">
                <a:latin typeface="Calibri"/>
                <a:cs typeface="Calibri"/>
              </a:rPr>
              <a:t>,</a:t>
            </a:r>
            <a:r>
              <a:rPr lang="en-US" sz="2300" spc="-10" dirty="0">
                <a:latin typeface="Calibri"/>
                <a:cs typeface="Calibri"/>
              </a:rPr>
              <a:t> </a:t>
            </a:r>
            <a:r>
              <a:rPr sz="2300" b="1" dirty="0">
                <a:latin typeface="Calibri"/>
                <a:cs typeface="Calibri"/>
              </a:rPr>
              <a:t>‘sequelae</a:t>
            </a:r>
            <a:r>
              <a:rPr sz="2300" b="1" spc="-45" dirty="0">
                <a:latin typeface="Calibri"/>
                <a:cs typeface="Calibri"/>
              </a:rPr>
              <a:t> </a:t>
            </a:r>
            <a:r>
              <a:rPr sz="2300" b="1" dirty="0">
                <a:latin typeface="Calibri"/>
                <a:cs typeface="Calibri"/>
              </a:rPr>
              <a:t>of</a:t>
            </a:r>
            <a:r>
              <a:rPr sz="2300" b="1" spc="-40" dirty="0">
                <a:latin typeface="Calibri"/>
                <a:cs typeface="Calibri"/>
              </a:rPr>
              <a:t> </a:t>
            </a:r>
            <a:r>
              <a:rPr sz="2300" b="1" dirty="0">
                <a:latin typeface="Calibri"/>
                <a:cs typeface="Calibri"/>
              </a:rPr>
              <a:t>fracture</a:t>
            </a:r>
            <a:r>
              <a:rPr sz="2300" b="1" spc="-45" dirty="0">
                <a:latin typeface="Calibri"/>
                <a:cs typeface="Calibri"/>
              </a:rPr>
              <a:t> </a:t>
            </a:r>
            <a:r>
              <a:rPr sz="2300" b="1" dirty="0">
                <a:latin typeface="Calibri"/>
                <a:cs typeface="Calibri"/>
              </a:rPr>
              <a:t>of</a:t>
            </a:r>
            <a:r>
              <a:rPr sz="2300" b="1" spc="-40" dirty="0">
                <a:latin typeface="Calibri"/>
                <a:cs typeface="Calibri"/>
              </a:rPr>
              <a:t> </a:t>
            </a:r>
            <a:r>
              <a:rPr sz="2300" b="1" dirty="0">
                <a:latin typeface="Calibri"/>
                <a:cs typeface="Calibri"/>
              </a:rPr>
              <a:t>femur’</a:t>
            </a:r>
            <a:r>
              <a:rPr sz="2300" b="1" spc="-45" dirty="0">
                <a:latin typeface="Calibri"/>
                <a:cs typeface="Calibri"/>
              </a:rPr>
              <a:t> </a:t>
            </a:r>
            <a:r>
              <a:rPr sz="2300" b="1" dirty="0">
                <a:latin typeface="Calibri"/>
                <a:cs typeface="Calibri"/>
              </a:rPr>
              <a:t>(T93.1)</a:t>
            </a:r>
            <a:r>
              <a:rPr sz="2300" b="1" spc="-35" dirty="0">
                <a:latin typeface="Calibri"/>
                <a:cs typeface="Calibri"/>
              </a:rPr>
              <a:t> </a:t>
            </a:r>
            <a:r>
              <a:rPr sz="2300" dirty="0" err="1">
                <a:latin typeface="Calibri"/>
                <a:cs typeface="Calibri"/>
              </a:rPr>
              <a:t>sebagai</a:t>
            </a:r>
            <a:r>
              <a:rPr sz="2300" spc="-40" dirty="0">
                <a:latin typeface="Calibri"/>
                <a:cs typeface="Calibri"/>
              </a:rPr>
              <a:t> </a:t>
            </a:r>
            <a:r>
              <a:rPr sz="2300" spc="-10" dirty="0">
                <a:latin typeface="Calibri"/>
                <a:cs typeface="Calibri"/>
              </a:rPr>
              <a:t>diagnosis</a:t>
            </a:r>
            <a:r>
              <a:rPr lang="en-US" sz="2300" spc="-10" dirty="0">
                <a:latin typeface="Calibri"/>
                <a:cs typeface="Calibri"/>
              </a:rPr>
              <a:t> </a:t>
            </a:r>
            <a:r>
              <a:rPr sz="2300" spc="-10" dirty="0" err="1">
                <a:latin typeface="Calibri"/>
                <a:cs typeface="Calibri"/>
              </a:rPr>
              <a:t>sekunder</a:t>
            </a:r>
            <a:r>
              <a:rPr sz="2300" spc="-10" dirty="0">
                <a:latin typeface="Calibri"/>
                <a:cs typeface="Calibri"/>
              </a:rPr>
              <a:t>.</a:t>
            </a:r>
            <a:endParaRPr sz="2300" dirty="0">
              <a:latin typeface="Calibri"/>
              <a:cs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47142" rIns="0" bIns="0" rtlCol="0">
            <a:spAutoFit/>
          </a:bodyPr>
          <a:lstStyle/>
          <a:p>
            <a:pPr marL="2397125">
              <a:lnSpc>
                <a:spcPct val="100000"/>
              </a:lnSpc>
              <a:spcBef>
                <a:spcPts val="95"/>
              </a:spcBef>
            </a:pPr>
            <a:r>
              <a:rPr sz="4000" spc="-55" dirty="0"/>
              <a:t>ATURAN</a:t>
            </a:r>
            <a:r>
              <a:rPr sz="4000" spc="-120" dirty="0"/>
              <a:t> </a:t>
            </a:r>
            <a:r>
              <a:rPr sz="4000" spc="-30" dirty="0"/>
              <a:t>KODING</a:t>
            </a:r>
            <a:r>
              <a:rPr sz="4000" spc="-125" dirty="0"/>
              <a:t> </a:t>
            </a:r>
            <a:r>
              <a:rPr sz="4000" dirty="0"/>
              <a:t>ICD</a:t>
            </a:r>
            <a:r>
              <a:rPr sz="4000" spc="-130" dirty="0"/>
              <a:t> </a:t>
            </a:r>
            <a:r>
              <a:rPr sz="4000" spc="-25" dirty="0"/>
              <a:t>10</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1447800"/>
            <a:ext cx="9130665" cy="4114800"/>
          </a:xfrm>
          <a:custGeom>
            <a:avLst/>
            <a:gdLst/>
            <a:ahLst/>
            <a:cxnLst/>
            <a:rect l="l" t="t" r="r" b="b"/>
            <a:pathLst>
              <a:path w="9130665" h="5637530">
                <a:moveTo>
                  <a:pt x="0" y="5637276"/>
                </a:moveTo>
                <a:lnTo>
                  <a:pt x="9130283" y="5637276"/>
                </a:lnTo>
                <a:lnTo>
                  <a:pt x="9130283" y="0"/>
                </a:lnTo>
                <a:lnTo>
                  <a:pt x="0" y="0"/>
                </a:lnTo>
                <a:lnTo>
                  <a:pt x="0" y="5637276"/>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61808" y="2362200"/>
            <a:ext cx="8897620" cy="2585720"/>
          </a:xfrm>
          <a:prstGeom prst="rect">
            <a:avLst/>
          </a:prstGeom>
        </p:spPr>
        <p:txBody>
          <a:bodyPr vert="horz" wrap="square" lIns="0" tIns="12065" rIns="0" bIns="0" rtlCol="0">
            <a:spAutoFit/>
          </a:bodyPr>
          <a:lstStyle/>
          <a:p>
            <a:pPr marL="12700">
              <a:lnSpc>
                <a:spcPct val="100000"/>
              </a:lnSpc>
              <a:spcBef>
                <a:spcPts val="95"/>
              </a:spcBef>
            </a:pPr>
            <a:r>
              <a:rPr sz="2800" dirty="0">
                <a:latin typeface="Calibri"/>
                <a:cs typeface="Calibri"/>
              </a:rPr>
              <a:t>g.</a:t>
            </a:r>
            <a:r>
              <a:rPr sz="2800" spc="-70" dirty="0">
                <a:latin typeface="Calibri"/>
                <a:cs typeface="Calibri"/>
              </a:rPr>
              <a:t> </a:t>
            </a:r>
            <a:r>
              <a:rPr sz="2800" b="1" spc="-20" dirty="0">
                <a:latin typeface="Calibri"/>
                <a:cs typeface="Calibri"/>
              </a:rPr>
              <a:t>Pengkodean</a:t>
            </a:r>
            <a:r>
              <a:rPr sz="2800" b="1" spc="-35" dirty="0">
                <a:latin typeface="Calibri"/>
                <a:cs typeface="Calibri"/>
              </a:rPr>
              <a:t> kondisi-</a:t>
            </a:r>
            <a:r>
              <a:rPr sz="2800" b="1" dirty="0">
                <a:latin typeface="Calibri"/>
                <a:cs typeface="Calibri"/>
              </a:rPr>
              <a:t>kondisi</a:t>
            </a:r>
            <a:r>
              <a:rPr sz="2800" b="1" spc="-45" dirty="0">
                <a:latin typeface="Calibri"/>
                <a:cs typeface="Calibri"/>
              </a:rPr>
              <a:t> </a:t>
            </a:r>
            <a:r>
              <a:rPr sz="2800" b="1" dirty="0">
                <a:latin typeface="Calibri"/>
                <a:cs typeface="Calibri"/>
              </a:rPr>
              <a:t>akut</a:t>
            </a:r>
            <a:r>
              <a:rPr sz="2800" b="1" spc="-50" dirty="0">
                <a:latin typeface="Calibri"/>
                <a:cs typeface="Calibri"/>
              </a:rPr>
              <a:t> </a:t>
            </a:r>
            <a:r>
              <a:rPr sz="2800" b="1" dirty="0">
                <a:latin typeface="Calibri"/>
                <a:cs typeface="Calibri"/>
              </a:rPr>
              <a:t>dan</a:t>
            </a:r>
            <a:r>
              <a:rPr sz="2800" b="1" spc="-75" dirty="0">
                <a:latin typeface="Calibri"/>
                <a:cs typeface="Calibri"/>
              </a:rPr>
              <a:t> </a:t>
            </a:r>
            <a:r>
              <a:rPr sz="2800" b="1" spc="-10" dirty="0">
                <a:latin typeface="Calibri"/>
                <a:cs typeface="Calibri"/>
              </a:rPr>
              <a:t>kronis</a:t>
            </a:r>
            <a:endParaRPr sz="2800" dirty="0">
              <a:latin typeface="Calibri"/>
              <a:cs typeface="Calibri"/>
            </a:endParaRPr>
          </a:p>
          <a:p>
            <a:pPr marL="730250" marR="1160145" indent="-343535">
              <a:lnSpc>
                <a:spcPct val="100000"/>
              </a:lnSpc>
              <a:buFont typeface="Wingdings"/>
              <a:buChar char=""/>
              <a:tabLst>
                <a:tab pos="730250" algn="l"/>
              </a:tabLst>
            </a:pPr>
            <a:r>
              <a:rPr sz="2800" dirty="0">
                <a:latin typeface="Calibri"/>
                <a:cs typeface="Calibri"/>
              </a:rPr>
              <a:t>ICD</a:t>
            </a:r>
            <a:r>
              <a:rPr sz="2800" spc="-80" dirty="0">
                <a:latin typeface="Calibri"/>
                <a:cs typeface="Calibri"/>
              </a:rPr>
              <a:t> </a:t>
            </a:r>
            <a:r>
              <a:rPr sz="2800" spc="-20" dirty="0">
                <a:latin typeface="Calibri"/>
                <a:cs typeface="Calibri"/>
              </a:rPr>
              <a:t>menyediakan</a:t>
            </a:r>
            <a:r>
              <a:rPr sz="2800" spc="-50" dirty="0">
                <a:latin typeface="Calibri"/>
                <a:cs typeface="Calibri"/>
              </a:rPr>
              <a:t> </a:t>
            </a:r>
            <a:r>
              <a:rPr sz="2800" spc="-20" dirty="0">
                <a:latin typeface="Calibri"/>
                <a:cs typeface="Calibri"/>
              </a:rPr>
              <a:t>kategori</a:t>
            </a:r>
            <a:r>
              <a:rPr sz="2800" spc="-95" dirty="0">
                <a:latin typeface="Calibri"/>
                <a:cs typeface="Calibri"/>
              </a:rPr>
              <a:t> </a:t>
            </a:r>
            <a:r>
              <a:rPr sz="2800" dirty="0">
                <a:latin typeface="Calibri"/>
                <a:cs typeface="Calibri"/>
              </a:rPr>
              <a:t>atau</a:t>
            </a:r>
            <a:r>
              <a:rPr sz="2800" spc="-75" dirty="0">
                <a:latin typeface="Calibri"/>
                <a:cs typeface="Calibri"/>
              </a:rPr>
              <a:t> </a:t>
            </a:r>
            <a:r>
              <a:rPr sz="2800" spc="-20" dirty="0">
                <a:latin typeface="Calibri"/>
                <a:cs typeface="Calibri"/>
              </a:rPr>
              <a:t>subkategori</a:t>
            </a:r>
            <a:r>
              <a:rPr sz="2800" spc="-60" dirty="0">
                <a:latin typeface="Calibri"/>
                <a:cs typeface="Calibri"/>
              </a:rPr>
              <a:t> </a:t>
            </a:r>
            <a:r>
              <a:rPr sz="2800" spc="-20" dirty="0">
                <a:latin typeface="Calibri"/>
                <a:cs typeface="Calibri"/>
              </a:rPr>
              <a:t>yang </a:t>
            </a:r>
            <a:r>
              <a:rPr sz="2800" dirty="0">
                <a:latin typeface="Calibri"/>
                <a:cs typeface="Calibri"/>
              </a:rPr>
              <a:t>berbeda</a:t>
            </a:r>
            <a:r>
              <a:rPr sz="2800" spc="-60" dirty="0">
                <a:latin typeface="Calibri"/>
                <a:cs typeface="Calibri"/>
              </a:rPr>
              <a:t> </a:t>
            </a:r>
            <a:r>
              <a:rPr sz="2800" dirty="0">
                <a:latin typeface="Calibri"/>
                <a:cs typeface="Calibri"/>
              </a:rPr>
              <a:t>untuk</a:t>
            </a:r>
            <a:r>
              <a:rPr sz="2800" spc="-65" dirty="0">
                <a:latin typeface="Calibri"/>
                <a:cs typeface="Calibri"/>
              </a:rPr>
              <a:t> </a:t>
            </a:r>
            <a:r>
              <a:rPr sz="2800" spc="-25" dirty="0">
                <a:latin typeface="Calibri"/>
                <a:cs typeface="Calibri"/>
              </a:rPr>
              <a:t>masing-</a:t>
            </a:r>
            <a:r>
              <a:rPr sz="2800" dirty="0">
                <a:latin typeface="Calibri"/>
                <a:cs typeface="Calibri"/>
              </a:rPr>
              <a:t>masing</a:t>
            </a:r>
            <a:r>
              <a:rPr sz="2800" spc="-60" dirty="0">
                <a:latin typeface="Calibri"/>
                <a:cs typeface="Calibri"/>
              </a:rPr>
              <a:t> </a:t>
            </a:r>
            <a:r>
              <a:rPr sz="2800" spc="-10" dirty="0">
                <a:latin typeface="Calibri"/>
                <a:cs typeface="Calibri"/>
              </a:rPr>
              <a:t>kategori,</a:t>
            </a:r>
            <a:endParaRPr sz="2800" dirty="0">
              <a:latin typeface="Calibri"/>
              <a:cs typeface="Calibri"/>
            </a:endParaRPr>
          </a:p>
          <a:p>
            <a:pPr marL="730250" indent="-342900">
              <a:lnSpc>
                <a:spcPct val="100000"/>
              </a:lnSpc>
              <a:buFont typeface="Wingdings"/>
              <a:buChar char=""/>
              <a:tabLst>
                <a:tab pos="730250" algn="l"/>
              </a:tabLst>
            </a:pPr>
            <a:r>
              <a:rPr sz="2800" dirty="0">
                <a:latin typeface="Calibri"/>
                <a:cs typeface="Calibri"/>
              </a:rPr>
              <a:t>tapi</a:t>
            </a:r>
            <a:r>
              <a:rPr sz="2800" spc="-85" dirty="0">
                <a:latin typeface="Calibri"/>
                <a:cs typeface="Calibri"/>
              </a:rPr>
              <a:t> </a:t>
            </a:r>
            <a:r>
              <a:rPr sz="2800" dirty="0">
                <a:latin typeface="Calibri"/>
                <a:cs typeface="Calibri"/>
              </a:rPr>
              <a:t>tidak</a:t>
            </a:r>
            <a:r>
              <a:rPr sz="2800" spc="-70" dirty="0">
                <a:latin typeface="Calibri"/>
                <a:cs typeface="Calibri"/>
              </a:rPr>
              <a:t> </a:t>
            </a:r>
            <a:r>
              <a:rPr sz="2800" dirty="0">
                <a:latin typeface="Calibri"/>
                <a:cs typeface="Calibri"/>
              </a:rPr>
              <a:t>untuk</a:t>
            </a:r>
            <a:r>
              <a:rPr sz="2800" spc="-65" dirty="0">
                <a:latin typeface="Calibri"/>
                <a:cs typeface="Calibri"/>
              </a:rPr>
              <a:t> </a:t>
            </a:r>
            <a:r>
              <a:rPr sz="2800" spc="-10" dirty="0">
                <a:latin typeface="Calibri"/>
                <a:cs typeface="Calibri"/>
              </a:rPr>
              <a:t>gabungannya,</a:t>
            </a:r>
            <a:endParaRPr sz="2800" dirty="0">
              <a:latin typeface="Calibri"/>
              <a:cs typeface="Calibri"/>
            </a:endParaRPr>
          </a:p>
          <a:p>
            <a:pPr marL="730250" marR="5080" indent="-343535">
              <a:lnSpc>
                <a:spcPct val="100000"/>
              </a:lnSpc>
              <a:buFont typeface="Wingdings"/>
              <a:buChar char=""/>
              <a:tabLst>
                <a:tab pos="730250" algn="l"/>
              </a:tabLst>
            </a:pPr>
            <a:r>
              <a:rPr sz="2800" spc="-20" dirty="0">
                <a:latin typeface="Calibri"/>
                <a:cs typeface="Calibri"/>
              </a:rPr>
              <a:t>kategori</a:t>
            </a:r>
            <a:r>
              <a:rPr sz="2800" spc="-130" dirty="0">
                <a:latin typeface="Calibri"/>
                <a:cs typeface="Calibri"/>
              </a:rPr>
              <a:t> </a:t>
            </a:r>
            <a:r>
              <a:rPr sz="2800" b="1" spc="-10" dirty="0">
                <a:latin typeface="Calibri"/>
                <a:cs typeface="Calibri"/>
              </a:rPr>
              <a:t>kondisi</a:t>
            </a:r>
            <a:r>
              <a:rPr sz="2800" b="1" spc="-100" dirty="0">
                <a:latin typeface="Calibri"/>
                <a:cs typeface="Calibri"/>
              </a:rPr>
              <a:t> </a:t>
            </a:r>
            <a:r>
              <a:rPr sz="2800" b="1" dirty="0">
                <a:latin typeface="Calibri"/>
                <a:cs typeface="Calibri"/>
              </a:rPr>
              <a:t>akut</a:t>
            </a:r>
            <a:r>
              <a:rPr sz="2800" b="1" spc="-85" dirty="0">
                <a:latin typeface="Calibri"/>
                <a:cs typeface="Calibri"/>
              </a:rPr>
              <a:t> </a:t>
            </a:r>
            <a:r>
              <a:rPr sz="2800" dirty="0">
                <a:latin typeface="Calibri"/>
                <a:cs typeface="Calibri"/>
              </a:rPr>
              <a:t>harus</a:t>
            </a:r>
            <a:r>
              <a:rPr sz="2800" spc="-95" dirty="0">
                <a:latin typeface="Calibri"/>
                <a:cs typeface="Calibri"/>
              </a:rPr>
              <a:t> </a:t>
            </a:r>
            <a:r>
              <a:rPr sz="2800" dirty="0">
                <a:latin typeface="Calibri"/>
                <a:cs typeface="Calibri"/>
              </a:rPr>
              <a:t>digunakan</a:t>
            </a:r>
            <a:r>
              <a:rPr sz="2800" spc="-85" dirty="0">
                <a:latin typeface="Calibri"/>
                <a:cs typeface="Calibri"/>
              </a:rPr>
              <a:t> </a:t>
            </a:r>
            <a:r>
              <a:rPr sz="2800" dirty="0">
                <a:latin typeface="Calibri"/>
                <a:cs typeface="Calibri"/>
              </a:rPr>
              <a:t>sebagai</a:t>
            </a:r>
            <a:r>
              <a:rPr sz="2800" spc="-125" dirty="0">
                <a:latin typeface="Calibri"/>
                <a:cs typeface="Calibri"/>
              </a:rPr>
              <a:t> </a:t>
            </a:r>
            <a:r>
              <a:rPr sz="2800" b="1" spc="-10" dirty="0">
                <a:latin typeface="Calibri"/>
                <a:cs typeface="Calibri"/>
              </a:rPr>
              <a:t>Diagnosis Utama</a:t>
            </a:r>
            <a:r>
              <a:rPr sz="2800" spc="-10" dirty="0">
                <a:latin typeface="Calibri"/>
                <a:cs typeface="Calibri"/>
              </a:rPr>
              <a:t>.</a:t>
            </a:r>
            <a:endParaRPr sz="2800" dirty="0">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81683" y="1786127"/>
            <a:ext cx="9054084" cy="3285745"/>
          </a:xfrm>
          <a:prstGeom prst="rect">
            <a:avLst/>
          </a:prstGeom>
        </p:spPr>
      </p:pic>
      <p:sp>
        <p:nvSpPr>
          <p:cNvPr id="3" name="object 3"/>
          <p:cNvSpPr txBox="1"/>
          <p:nvPr/>
        </p:nvSpPr>
        <p:spPr>
          <a:xfrm>
            <a:off x="1281683" y="1807462"/>
            <a:ext cx="9054465" cy="3023905"/>
          </a:xfrm>
          <a:prstGeom prst="rect">
            <a:avLst/>
          </a:prstGeom>
          <a:ln w="6096">
            <a:solidFill>
              <a:srgbClr val="FFC000"/>
            </a:solidFill>
          </a:ln>
        </p:spPr>
        <p:txBody>
          <a:bodyPr vert="horz" wrap="square" lIns="0" tIns="0" rIns="0" bIns="0" rtlCol="0">
            <a:spAutoFit/>
          </a:bodyPr>
          <a:lstStyle/>
          <a:p>
            <a:pPr>
              <a:lnSpc>
                <a:spcPct val="100000"/>
              </a:lnSpc>
              <a:spcBef>
                <a:spcPts val="5"/>
              </a:spcBef>
            </a:pPr>
            <a:endParaRPr sz="2900" dirty="0">
              <a:latin typeface="Times New Roman"/>
              <a:cs typeface="Times New Roman"/>
            </a:endParaRPr>
          </a:p>
          <a:p>
            <a:pPr marL="90805" marR="819150">
              <a:lnSpc>
                <a:spcPct val="100000"/>
              </a:lnSpc>
            </a:pPr>
            <a:r>
              <a:rPr sz="2800" dirty="0">
                <a:latin typeface="Calibri"/>
                <a:cs typeface="Calibri"/>
              </a:rPr>
              <a:t>Diagnosis</a:t>
            </a:r>
            <a:r>
              <a:rPr sz="2800" spc="-70" dirty="0">
                <a:latin typeface="Calibri"/>
                <a:cs typeface="Calibri"/>
              </a:rPr>
              <a:t> </a:t>
            </a:r>
            <a:r>
              <a:rPr sz="2800" dirty="0">
                <a:latin typeface="Calibri"/>
                <a:cs typeface="Calibri"/>
              </a:rPr>
              <a:t>Utama</a:t>
            </a:r>
            <a:r>
              <a:rPr sz="2800" spc="-80" dirty="0">
                <a:latin typeface="Calibri"/>
                <a:cs typeface="Calibri"/>
              </a:rPr>
              <a:t> </a:t>
            </a:r>
            <a:r>
              <a:rPr sz="2800" dirty="0">
                <a:latin typeface="Calibri"/>
                <a:cs typeface="Calibri"/>
              </a:rPr>
              <a:t>:</a:t>
            </a:r>
            <a:r>
              <a:rPr sz="2800" spc="-75" dirty="0">
                <a:latin typeface="Calibri"/>
                <a:cs typeface="Calibri"/>
              </a:rPr>
              <a:t> </a:t>
            </a:r>
            <a:r>
              <a:rPr sz="2800" spc="-10" dirty="0">
                <a:latin typeface="Calibri"/>
                <a:cs typeface="Calibri"/>
              </a:rPr>
              <a:t>Kholesistitis</a:t>
            </a:r>
            <a:r>
              <a:rPr sz="2800" spc="-65" dirty="0">
                <a:latin typeface="Calibri"/>
                <a:cs typeface="Calibri"/>
              </a:rPr>
              <a:t> </a:t>
            </a:r>
            <a:r>
              <a:rPr sz="2800" dirty="0">
                <a:latin typeface="Calibri"/>
                <a:cs typeface="Calibri"/>
              </a:rPr>
              <a:t>akut</a:t>
            </a:r>
            <a:r>
              <a:rPr sz="2800" spc="-80" dirty="0">
                <a:latin typeface="Calibri"/>
                <a:cs typeface="Calibri"/>
              </a:rPr>
              <a:t> </a:t>
            </a:r>
            <a:r>
              <a:rPr sz="2800" dirty="0">
                <a:latin typeface="Calibri"/>
                <a:cs typeface="Calibri"/>
              </a:rPr>
              <a:t>dan</a:t>
            </a:r>
            <a:r>
              <a:rPr sz="2800" spc="-75" dirty="0">
                <a:latin typeface="Calibri"/>
                <a:cs typeface="Calibri"/>
              </a:rPr>
              <a:t> </a:t>
            </a:r>
            <a:r>
              <a:rPr sz="2800" dirty="0">
                <a:latin typeface="Calibri"/>
                <a:cs typeface="Calibri"/>
              </a:rPr>
              <a:t>kronis</a:t>
            </a:r>
            <a:r>
              <a:rPr sz="2800" spc="-60" dirty="0">
                <a:latin typeface="Calibri"/>
                <a:cs typeface="Calibri"/>
              </a:rPr>
              <a:t> </a:t>
            </a:r>
            <a:r>
              <a:rPr sz="2800" spc="-10" dirty="0">
                <a:latin typeface="Calibri"/>
                <a:cs typeface="Calibri"/>
              </a:rPr>
              <a:t>Diagnosis </a:t>
            </a:r>
            <a:r>
              <a:rPr sz="2800" dirty="0">
                <a:latin typeface="Calibri"/>
                <a:cs typeface="Calibri"/>
              </a:rPr>
              <a:t>Sekunder</a:t>
            </a:r>
            <a:r>
              <a:rPr sz="2800" spc="-65" dirty="0">
                <a:latin typeface="Calibri"/>
                <a:cs typeface="Calibri"/>
              </a:rPr>
              <a:t> </a:t>
            </a:r>
            <a:r>
              <a:rPr sz="2800" dirty="0">
                <a:latin typeface="Calibri"/>
                <a:cs typeface="Calibri"/>
              </a:rPr>
              <a:t>:</a:t>
            </a:r>
            <a:r>
              <a:rPr sz="2800" spc="-75" dirty="0">
                <a:latin typeface="Calibri"/>
                <a:cs typeface="Calibri"/>
              </a:rPr>
              <a:t> </a:t>
            </a:r>
            <a:r>
              <a:rPr sz="2800" spc="-50" dirty="0">
                <a:latin typeface="Calibri"/>
                <a:cs typeface="Calibri"/>
              </a:rPr>
              <a:t>-</a:t>
            </a:r>
            <a:endParaRPr sz="2800" dirty="0">
              <a:latin typeface="Calibri"/>
              <a:cs typeface="Calibri"/>
            </a:endParaRPr>
          </a:p>
          <a:p>
            <a:pPr>
              <a:lnSpc>
                <a:spcPct val="100000"/>
              </a:lnSpc>
              <a:spcBef>
                <a:spcPts val="5"/>
              </a:spcBef>
            </a:pPr>
            <a:endParaRPr sz="2750" dirty="0">
              <a:latin typeface="Calibri"/>
              <a:cs typeface="Calibri"/>
            </a:endParaRPr>
          </a:p>
          <a:p>
            <a:pPr marL="1349375" marR="137795" indent="-1258888">
              <a:lnSpc>
                <a:spcPct val="100000"/>
              </a:lnSpc>
              <a:tabLst>
                <a:tab pos="1253490" algn="l"/>
              </a:tabLst>
            </a:pPr>
            <a:r>
              <a:rPr sz="2800" spc="-10" dirty="0">
                <a:latin typeface="Calibri"/>
                <a:cs typeface="Calibri"/>
              </a:rPr>
              <a:t>Dikode</a:t>
            </a:r>
            <a:r>
              <a:rPr sz="2800" dirty="0">
                <a:latin typeface="Calibri"/>
                <a:cs typeface="Calibri"/>
              </a:rPr>
              <a:t>	:</a:t>
            </a:r>
            <a:r>
              <a:rPr sz="2800" spc="-95" dirty="0">
                <a:latin typeface="Calibri"/>
                <a:cs typeface="Calibri"/>
              </a:rPr>
              <a:t> </a:t>
            </a:r>
            <a:r>
              <a:rPr sz="2800" b="1" dirty="0">
                <a:latin typeface="Calibri"/>
                <a:cs typeface="Calibri"/>
              </a:rPr>
              <a:t>Acute</a:t>
            </a:r>
            <a:r>
              <a:rPr sz="2800" b="1" spc="-90" dirty="0">
                <a:latin typeface="Calibri"/>
                <a:cs typeface="Calibri"/>
              </a:rPr>
              <a:t> </a:t>
            </a:r>
            <a:r>
              <a:rPr sz="2800" b="1" spc="-10" dirty="0">
                <a:latin typeface="Calibri"/>
                <a:cs typeface="Calibri"/>
              </a:rPr>
              <a:t>cholecystitis</a:t>
            </a:r>
            <a:r>
              <a:rPr sz="2800" b="1" spc="-70" dirty="0">
                <a:latin typeface="Calibri"/>
                <a:cs typeface="Calibri"/>
              </a:rPr>
              <a:t> </a:t>
            </a:r>
            <a:r>
              <a:rPr sz="2800" b="1" dirty="0">
                <a:latin typeface="Calibri"/>
                <a:cs typeface="Calibri"/>
              </a:rPr>
              <a:t>(K81.0)</a:t>
            </a:r>
            <a:r>
              <a:rPr sz="2800" b="1" spc="-65" dirty="0">
                <a:latin typeface="Calibri"/>
                <a:cs typeface="Calibri"/>
              </a:rPr>
              <a:t> </a:t>
            </a:r>
            <a:r>
              <a:rPr sz="2800" dirty="0">
                <a:latin typeface="Calibri"/>
                <a:cs typeface="Calibri"/>
              </a:rPr>
              <a:t>sebagai</a:t>
            </a:r>
            <a:r>
              <a:rPr sz="2800" spc="-100" dirty="0">
                <a:latin typeface="Calibri"/>
                <a:cs typeface="Calibri"/>
              </a:rPr>
              <a:t> </a:t>
            </a:r>
            <a:r>
              <a:rPr sz="2800" dirty="0">
                <a:latin typeface="Calibri"/>
                <a:cs typeface="Calibri"/>
              </a:rPr>
              <a:t>diagnosis</a:t>
            </a:r>
            <a:r>
              <a:rPr sz="2800" spc="-75" dirty="0">
                <a:latin typeface="Calibri"/>
                <a:cs typeface="Calibri"/>
              </a:rPr>
              <a:t> </a:t>
            </a:r>
            <a:r>
              <a:rPr sz="2800" spc="-10" dirty="0">
                <a:latin typeface="Calibri"/>
                <a:cs typeface="Calibri"/>
              </a:rPr>
              <a:t>utama, </a:t>
            </a:r>
            <a:r>
              <a:rPr sz="2800" dirty="0">
                <a:latin typeface="Calibri"/>
                <a:cs typeface="Calibri"/>
              </a:rPr>
              <a:t>chronic</a:t>
            </a:r>
            <a:r>
              <a:rPr sz="2800" spc="-110" dirty="0">
                <a:latin typeface="Calibri"/>
                <a:cs typeface="Calibri"/>
              </a:rPr>
              <a:t> </a:t>
            </a:r>
            <a:r>
              <a:rPr sz="2800" spc="-10" dirty="0">
                <a:latin typeface="Calibri"/>
                <a:cs typeface="Calibri"/>
              </a:rPr>
              <a:t>cholecystitis</a:t>
            </a:r>
            <a:r>
              <a:rPr sz="2800" spc="-100" dirty="0">
                <a:latin typeface="Calibri"/>
                <a:cs typeface="Calibri"/>
              </a:rPr>
              <a:t> </a:t>
            </a:r>
            <a:r>
              <a:rPr sz="2800" dirty="0">
                <a:latin typeface="Calibri"/>
                <a:cs typeface="Calibri"/>
              </a:rPr>
              <a:t>(K81.1)</a:t>
            </a:r>
            <a:r>
              <a:rPr sz="2800" spc="-85" dirty="0">
                <a:latin typeface="Calibri"/>
                <a:cs typeface="Calibri"/>
              </a:rPr>
              <a:t> </a:t>
            </a:r>
            <a:r>
              <a:rPr sz="2800" dirty="0">
                <a:latin typeface="Calibri"/>
                <a:cs typeface="Calibri"/>
              </a:rPr>
              <a:t>sebagai</a:t>
            </a:r>
            <a:r>
              <a:rPr sz="2800" spc="-135" dirty="0">
                <a:latin typeface="Calibri"/>
                <a:cs typeface="Calibri"/>
              </a:rPr>
              <a:t> </a:t>
            </a:r>
            <a:r>
              <a:rPr sz="2800" dirty="0">
                <a:latin typeface="Calibri"/>
                <a:cs typeface="Calibri"/>
              </a:rPr>
              <a:t>diagnosis</a:t>
            </a:r>
            <a:r>
              <a:rPr sz="2800" spc="-105" dirty="0">
                <a:latin typeface="Calibri"/>
                <a:cs typeface="Calibri"/>
              </a:rPr>
              <a:t> </a:t>
            </a:r>
            <a:r>
              <a:rPr sz="2800" spc="-10" dirty="0">
                <a:latin typeface="Calibri"/>
                <a:cs typeface="Calibri"/>
              </a:rPr>
              <a:t>sekunder.</a:t>
            </a:r>
            <a:endParaRPr sz="2800" dirty="0">
              <a:latin typeface="Calibri"/>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507" y="60522"/>
            <a:ext cx="8913750" cy="865109"/>
          </a:xfrm>
          <a:prstGeom prst="rect">
            <a:avLst/>
          </a:prstGeom>
        </p:spPr>
        <p:txBody>
          <a:bodyPr vert="horz" wrap="square" lIns="0" tIns="247142" rIns="0" bIns="0" rtlCol="0">
            <a:spAutoFit/>
          </a:bodyPr>
          <a:lstStyle/>
          <a:p>
            <a:pPr marL="2397125">
              <a:lnSpc>
                <a:spcPct val="100000"/>
              </a:lnSpc>
              <a:spcBef>
                <a:spcPts val="95"/>
              </a:spcBef>
            </a:pPr>
            <a:r>
              <a:rPr sz="4000" spc="-55" dirty="0"/>
              <a:t>ATURAN</a:t>
            </a:r>
            <a:r>
              <a:rPr sz="4000" spc="-120" dirty="0"/>
              <a:t> </a:t>
            </a:r>
            <a:r>
              <a:rPr sz="4000" spc="-30" dirty="0"/>
              <a:t>KODING</a:t>
            </a:r>
            <a:r>
              <a:rPr sz="4000" spc="-125" dirty="0"/>
              <a:t> </a:t>
            </a:r>
            <a:r>
              <a:rPr sz="4000" dirty="0"/>
              <a:t>ICD</a:t>
            </a:r>
            <a:r>
              <a:rPr sz="4000" spc="-130" dirty="0"/>
              <a:t> </a:t>
            </a:r>
            <a:r>
              <a:rPr sz="4000" spc="-25" dirty="0"/>
              <a:t>10</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875538"/>
            <a:ext cx="9130665" cy="5122545"/>
          </a:xfrm>
          <a:custGeom>
            <a:avLst/>
            <a:gdLst/>
            <a:ahLst/>
            <a:cxnLst/>
            <a:rect l="l" t="t" r="r" b="b"/>
            <a:pathLst>
              <a:path w="9130665" h="5122545">
                <a:moveTo>
                  <a:pt x="0" y="5122164"/>
                </a:moveTo>
                <a:lnTo>
                  <a:pt x="9130283" y="5122164"/>
                </a:lnTo>
                <a:lnTo>
                  <a:pt x="9130283" y="0"/>
                </a:lnTo>
                <a:lnTo>
                  <a:pt x="0" y="0"/>
                </a:lnTo>
                <a:lnTo>
                  <a:pt x="0" y="5122164"/>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87272" y="1163192"/>
            <a:ext cx="8769985" cy="4415790"/>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h.</a:t>
            </a:r>
            <a:r>
              <a:rPr sz="2400" spc="-60" dirty="0">
                <a:latin typeface="Calibri"/>
                <a:cs typeface="Calibri"/>
              </a:rPr>
              <a:t> </a:t>
            </a:r>
            <a:r>
              <a:rPr sz="2400" b="1" dirty="0">
                <a:latin typeface="Calibri"/>
                <a:cs typeface="Calibri"/>
              </a:rPr>
              <a:t>Pengkodean</a:t>
            </a:r>
            <a:r>
              <a:rPr sz="2400" b="1" spc="-45" dirty="0">
                <a:latin typeface="Calibri"/>
                <a:cs typeface="Calibri"/>
              </a:rPr>
              <a:t> </a:t>
            </a:r>
            <a:r>
              <a:rPr sz="2400" b="1" dirty="0">
                <a:latin typeface="Calibri"/>
                <a:cs typeface="Calibri"/>
              </a:rPr>
              <a:t>kondisi</a:t>
            </a:r>
            <a:r>
              <a:rPr sz="2400" b="1" spc="-45" dirty="0">
                <a:latin typeface="Calibri"/>
                <a:cs typeface="Calibri"/>
              </a:rPr>
              <a:t> </a:t>
            </a:r>
            <a:r>
              <a:rPr sz="2400" b="1" spc="-10" dirty="0">
                <a:latin typeface="Calibri"/>
                <a:cs typeface="Calibri"/>
              </a:rPr>
              <a:t>pasca-</a:t>
            </a:r>
            <a:r>
              <a:rPr sz="2400" b="1" dirty="0">
                <a:latin typeface="Calibri"/>
                <a:cs typeface="Calibri"/>
              </a:rPr>
              <a:t>prosedur</a:t>
            </a:r>
            <a:r>
              <a:rPr sz="2400" b="1" spc="-55" dirty="0">
                <a:latin typeface="Calibri"/>
                <a:cs typeface="Calibri"/>
              </a:rPr>
              <a:t> </a:t>
            </a:r>
            <a:r>
              <a:rPr sz="2400" b="1" dirty="0">
                <a:latin typeface="Calibri"/>
                <a:cs typeface="Calibri"/>
              </a:rPr>
              <a:t>dan</a:t>
            </a:r>
            <a:r>
              <a:rPr sz="2400" b="1" spc="-35" dirty="0">
                <a:latin typeface="Calibri"/>
                <a:cs typeface="Calibri"/>
              </a:rPr>
              <a:t> </a:t>
            </a:r>
            <a:r>
              <a:rPr sz="2400" b="1" spc="-10" dirty="0">
                <a:latin typeface="Calibri"/>
                <a:cs typeface="Calibri"/>
              </a:rPr>
              <a:t>komplikasinya</a:t>
            </a:r>
            <a:endParaRPr sz="2400" dirty="0">
              <a:latin typeface="Calibri"/>
              <a:cs typeface="Calibri"/>
            </a:endParaRPr>
          </a:p>
          <a:p>
            <a:pPr marL="729615" indent="-342265">
              <a:lnSpc>
                <a:spcPct val="100000"/>
              </a:lnSpc>
              <a:buFont typeface="Wingdings"/>
              <a:buChar char=""/>
              <a:tabLst>
                <a:tab pos="729615" algn="l"/>
              </a:tabLst>
            </a:pPr>
            <a:r>
              <a:rPr sz="2400" b="1" dirty="0">
                <a:latin typeface="Calibri"/>
                <a:cs typeface="Calibri"/>
              </a:rPr>
              <a:t>Bab</a:t>
            </a:r>
            <a:r>
              <a:rPr sz="2400" b="1" spc="-40" dirty="0">
                <a:latin typeface="Calibri"/>
                <a:cs typeface="Calibri"/>
              </a:rPr>
              <a:t> </a:t>
            </a:r>
            <a:r>
              <a:rPr sz="2400" b="1" dirty="0">
                <a:latin typeface="Calibri"/>
                <a:cs typeface="Calibri"/>
              </a:rPr>
              <a:t>XIX</a:t>
            </a:r>
            <a:r>
              <a:rPr sz="2400" b="1" spc="-20" dirty="0">
                <a:latin typeface="Calibri"/>
                <a:cs typeface="Calibri"/>
              </a:rPr>
              <a:t> </a:t>
            </a:r>
            <a:r>
              <a:rPr sz="2400" b="1" spc="-10" dirty="0">
                <a:latin typeface="Calibri"/>
                <a:cs typeface="Calibri"/>
              </a:rPr>
              <a:t>(T80-</a:t>
            </a:r>
            <a:r>
              <a:rPr sz="2400" b="1" dirty="0">
                <a:latin typeface="Calibri"/>
                <a:cs typeface="Calibri"/>
              </a:rPr>
              <a:t>T88) </a:t>
            </a:r>
            <a:r>
              <a:rPr sz="2400" dirty="0">
                <a:latin typeface="Calibri"/>
                <a:cs typeface="Calibri"/>
              </a:rPr>
              <a:t>tersedia</a:t>
            </a:r>
            <a:r>
              <a:rPr sz="2400" spc="-50" dirty="0">
                <a:latin typeface="Calibri"/>
                <a:cs typeface="Calibri"/>
              </a:rPr>
              <a:t> </a:t>
            </a:r>
            <a:r>
              <a:rPr sz="2400" spc="-10" dirty="0">
                <a:latin typeface="Calibri"/>
                <a:cs typeface="Calibri"/>
              </a:rPr>
              <a:t>kategori</a:t>
            </a:r>
            <a:r>
              <a:rPr sz="2400" spc="-60" dirty="0">
                <a:latin typeface="Calibri"/>
                <a:cs typeface="Calibri"/>
              </a:rPr>
              <a:t> </a:t>
            </a:r>
            <a:r>
              <a:rPr sz="2400" dirty="0">
                <a:latin typeface="Calibri"/>
                <a:cs typeface="Calibri"/>
              </a:rPr>
              <a:t>untuk</a:t>
            </a:r>
            <a:r>
              <a:rPr sz="2400" spc="-30" dirty="0">
                <a:latin typeface="Calibri"/>
                <a:cs typeface="Calibri"/>
              </a:rPr>
              <a:t> </a:t>
            </a:r>
            <a:r>
              <a:rPr sz="2400" b="1" spc="-10" dirty="0">
                <a:latin typeface="Calibri"/>
                <a:cs typeface="Calibri"/>
              </a:rPr>
              <a:t>komplikasi</a:t>
            </a:r>
            <a:r>
              <a:rPr sz="2400" b="1" spc="-45" dirty="0">
                <a:latin typeface="Calibri"/>
                <a:cs typeface="Calibri"/>
              </a:rPr>
              <a:t> </a:t>
            </a:r>
            <a:r>
              <a:rPr sz="2400" spc="-20" dirty="0">
                <a:latin typeface="Calibri"/>
                <a:cs typeface="Calibri"/>
              </a:rPr>
              <a:t>yang</a:t>
            </a:r>
            <a:endParaRPr sz="2400" dirty="0">
              <a:latin typeface="Calibri"/>
              <a:cs typeface="Calibri"/>
            </a:endParaRPr>
          </a:p>
          <a:p>
            <a:pPr marL="730250">
              <a:lnSpc>
                <a:spcPct val="100000"/>
              </a:lnSpc>
            </a:pPr>
            <a:r>
              <a:rPr sz="2400" dirty="0">
                <a:latin typeface="Calibri"/>
                <a:cs typeface="Calibri"/>
              </a:rPr>
              <a:t>berhubungan</a:t>
            </a:r>
            <a:r>
              <a:rPr sz="2400" spc="-55" dirty="0">
                <a:latin typeface="Calibri"/>
                <a:cs typeface="Calibri"/>
              </a:rPr>
              <a:t> </a:t>
            </a:r>
            <a:r>
              <a:rPr sz="2400" dirty="0">
                <a:latin typeface="Calibri"/>
                <a:cs typeface="Calibri"/>
              </a:rPr>
              <a:t>dengan</a:t>
            </a:r>
            <a:r>
              <a:rPr sz="2400" spc="-50" dirty="0">
                <a:latin typeface="Calibri"/>
                <a:cs typeface="Calibri"/>
              </a:rPr>
              <a:t> </a:t>
            </a:r>
            <a:r>
              <a:rPr sz="2400" b="1" dirty="0">
                <a:latin typeface="Calibri"/>
                <a:cs typeface="Calibri"/>
              </a:rPr>
              <a:t>operasi</a:t>
            </a:r>
            <a:r>
              <a:rPr sz="2400" b="1" spc="-50" dirty="0">
                <a:latin typeface="Calibri"/>
                <a:cs typeface="Calibri"/>
              </a:rPr>
              <a:t> </a:t>
            </a:r>
            <a:r>
              <a:rPr sz="2400" dirty="0">
                <a:latin typeface="Calibri"/>
                <a:cs typeface="Calibri"/>
              </a:rPr>
              <a:t>dan</a:t>
            </a:r>
            <a:r>
              <a:rPr sz="2400" spc="-50" dirty="0">
                <a:latin typeface="Calibri"/>
                <a:cs typeface="Calibri"/>
              </a:rPr>
              <a:t> </a:t>
            </a:r>
            <a:r>
              <a:rPr sz="2400" b="1" dirty="0">
                <a:latin typeface="Calibri"/>
                <a:cs typeface="Calibri"/>
              </a:rPr>
              <a:t>prosedur</a:t>
            </a:r>
            <a:r>
              <a:rPr sz="2400" b="1" spc="-40" dirty="0">
                <a:latin typeface="Calibri"/>
                <a:cs typeface="Calibri"/>
              </a:rPr>
              <a:t> </a:t>
            </a:r>
            <a:r>
              <a:rPr sz="2400" spc="-10" dirty="0">
                <a:latin typeface="Calibri"/>
                <a:cs typeface="Calibri"/>
              </a:rPr>
              <a:t>lain,</a:t>
            </a:r>
            <a:endParaRPr sz="2400" dirty="0">
              <a:latin typeface="Calibri"/>
              <a:cs typeface="Calibri"/>
            </a:endParaRPr>
          </a:p>
          <a:p>
            <a:pPr marL="753745" marR="5080" indent="-360680">
              <a:lnSpc>
                <a:spcPct val="100000"/>
              </a:lnSpc>
              <a:buFont typeface="Wingdings"/>
              <a:buChar char=""/>
              <a:tabLst>
                <a:tab pos="755015" algn="l"/>
              </a:tabLst>
            </a:pPr>
            <a:r>
              <a:rPr sz="2400" spc="-10" dirty="0">
                <a:latin typeface="Calibri"/>
                <a:cs typeface="Calibri"/>
              </a:rPr>
              <a:t>Contohnya</a:t>
            </a:r>
            <a:r>
              <a:rPr sz="2400" spc="-60" dirty="0">
                <a:latin typeface="Calibri"/>
                <a:cs typeface="Calibri"/>
              </a:rPr>
              <a:t> </a:t>
            </a:r>
            <a:r>
              <a:rPr sz="2400" dirty="0">
                <a:latin typeface="Calibri"/>
                <a:cs typeface="Calibri"/>
              </a:rPr>
              <a:t>infeksi</a:t>
            </a:r>
            <a:r>
              <a:rPr sz="2400" spc="-70" dirty="0">
                <a:latin typeface="Calibri"/>
                <a:cs typeface="Calibri"/>
              </a:rPr>
              <a:t> </a:t>
            </a:r>
            <a:r>
              <a:rPr sz="2400" dirty="0">
                <a:latin typeface="Calibri"/>
                <a:cs typeface="Calibri"/>
              </a:rPr>
              <a:t>luka</a:t>
            </a:r>
            <a:r>
              <a:rPr sz="2400" spc="-75" dirty="0">
                <a:latin typeface="Calibri"/>
                <a:cs typeface="Calibri"/>
              </a:rPr>
              <a:t> </a:t>
            </a:r>
            <a:r>
              <a:rPr sz="2400" dirty="0">
                <a:latin typeface="Calibri"/>
                <a:cs typeface="Calibri"/>
              </a:rPr>
              <a:t>operasi,</a:t>
            </a:r>
            <a:r>
              <a:rPr sz="2400" spc="-60" dirty="0">
                <a:latin typeface="Calibri"/>
                <a:cs typeface="Calibri"/>
              </a:rPr>
              <a:t> </a:t>
            </a:r>
            <a:r>
              <a:rPr sz="2400" spc="-10" dirty="0">
                <a:latin typeface="Calibri"/>
                <a:cs typeface="Calibri"/>
              </a:rPr>
              <a:t>komplikasi</a:t>
            </a:r>
            <a:r>
              <a:rPr sz="2400" spc="-85" dirty="0">
                <a:latin typeface="Calibri"/>
                <a:cs typeface="Calibri"/>
              </a:rPr>
              <a:t> </a:t>
            </a:r>
            <a:r>
              <a:rPr sz="2400" dirty="0">
                <a:latin typeface="Calibri"/>
                <a:cs typeface="Calibri"/>
              </a:rPr>
              <a:t>mekanis</a:t>
            </a:r>
            <a:r>
              <a:rPr sz="2400" spc="-65" dirty="0">
                <a:latin typeface="Calibri"/>
                <a:cs typeface="Calibri"/>
              </a:rPr>
              <a:t> </a:t>
            </a:r>
            <a:r>
              <a:rPr sz="2400" dirty="0">
                <a:latin typeface="Calibri"/>
                <a:cs typeface="Calibri"/>
              </a:rPr>
              <a:t>benda-</a:t>
            </a:r>
            <a:r>
              <a:rPr sz="2400" spc="-10" dirty="0">
                <a:latin typeface="Calibri"/>
                <a:cs typeface="Calibri"/>
              </a:rPr>
              <a:t>benda 	</a:t>
            </a:r>
            <a:r>
              <a:rPr sz="2400" dirty="0">
                <a:latin typeface="Calibri"/>
                <a:cs typeface="Calibri"/>
              </a:rPr>
              <a:t>implantasi,</a:t>
            </a:r>
            <a:r>
              <a:rPr sz="2400" spc="-100" dirty="0">
                <a:latin typeface="Calibri"/>
                <a:cs typeface="Calibri"/>
              </a:rPr>
              <a:t> </a:t>
            </a:r>
            <a:r>
              <a:rPr sz="2400" dirty="0">
                <a:latin typeface="Calibri"/>
                <a:cs typeface="Calibri"/>
              </a:rPr>
              <a:t>syok,</a:t>
            </a:r>
            <a:r>
              <a:rPr sz="2400" spc="-70" dirty="0">
                <a:latin typeface="Calibri"/>
                <a:cs typeface="Calibri"/>
              </a:rPr>
              <a:t> </a:t>
            </a:r>
            <a:r>
              <a:rPr sz="2400" dirty="0">
                <a:latin typeface="Calibri"/>
                <a:cs typeface="Calibri"/>
              </a:rPr>
              <a:t>dan</a:t>
            </a:r>
            <a:r>
              <a:rPr sz="2400" spc="-70" dirty="0">
                <a:latin typeface="Calibri"/>
                <a:cs typeface="Calibri"/>
              </a:rPr>
              <a:t> </a:t>
            </a:r>
            <a:r>
              <a:rPr sz="2400" dirty="0">
                <a:latin typeface="Calibri"/>
                <a:cs typeface="Calibri"/>
              </a:rPr>
              <a:t>lainnya.</a:t>
            </a:r>
            <a:r>
              <a:rPr sz="2400" spc="-85" dirty="0">
                <a:latin typeface="Calibri"/>
                <a:cs typeface="Calibri"/>
              </a:rPr>
              <a:t> </a:t>
            </a:r>
            <a:r>
              <a:rPr sz="2400" dirty="0">
                <a:latin typeface="Calibri"/>
                <a:cs typeface="Calibri"/>
              </a:rPr>
              <a:t>setelah</a:t>
            </a:r>
            <a:r>
              <a:rPr sz="2400" spc="-70" dirty="0">
                <a:latin typeface="Calibri"/>
                <a:cs typeface="Calibri"/>
              </a:rPr>
              <a:t> </a:t>
            </a:r>
            <a:r>
              <a:rPr sz="2400" dirty="0">
                <a:latin typeface="Calibri"/>
                <a:cs typeface="Calibri"/>
              </a:rPr>
              <a:t>prosedur</a:t>
            </a:r>
            <a:r>
              <a:rPr sz="2400" spc="-80" dirty="0">
                <a:latin typeface="Calibri"/>
                <a:cs typeface="Calibri"/>
              </a:rPr>
              <a:t> </a:t>
            </a:r>
            <a:r>
              <a:rPr sz="2400" spc="-10" dirty="0">
                <a:latin typeface="Calibri"/>
                <a:cs typeface="Calibri"/>
              </a:rPr>
              <a:t>(misalnya 	</a:t>
            </a:r>
            <a:r>
              <a:rPr sz="2400" dirty="0">
                <a:latin typeface="Calibri"/>
                <a:cs typeface="Calibri"/>
              </a:rPr>
              <a:t>pneumonia,</a:t>
            </a:r>
            <a:r>
              <a:rPr sz="2400" spc="-40" dirty="0">
                <a:latin typeface="Calibri"/>
                <a:cs typeface="Calibri"/>
              </a:rPr>
              <a:t> </a:t>
            </a:r>
            <a:r>
              <a:rPr sz="2400" dirty="0">
                <a:latin typeface="Calibri"/>
                <a:cs typeface="Calibri"/>
              </a:rPr>
              <a:t>embolisme</a:t>
            </a:r>
            <a:r>
              <a:rPr sz="2400" spc="-25" dirty="0">
                <a:latin typeface="Calibri"/>
                <a:cs typeface="Calibri"/>
              </a:rPr>
              <a:t> </a:t>
            </a:r>
            <a:r>
              <a:rPr sz="2400" dirty="0">
                <a:latin typeface="Calibri"/>
                <a:cs typeface="Calibri"/>
              </a:rPr>
              <a:t>paru)</a:t>
            </a:r>
            <a:r>
              <a:rPr sz="2400" spc="-35" dirty="0">
                <a:latin typeface="Calibri"/>
                <a:cs typeface="Calibri"/>
              </a:rPr>
              <a:t> </a:t>
            </a:r>
            <a:r>
              <a:rPr sz="2400" b="1" dirty="0">
                <a:latin typeface="Calibri"/>
                <a:cs typeface="Calibri"/>
              </a:rPr>
              <a:t>tidak</a:t>
            </a:r>
            <a:r>
              <a:rPr sz="2400" b="1" spc="-15" dirty="0">
                <a:latin typeface="Calibri"/>
                <a:cs typeface="Calibri"/>
              </a:rPr>
              <a:t> </a:t>
            </a:r>
            <a:r>
              <a:rPr sz="2400" b="1" dirty="0">
                <a:latin typeface="Calibri"/>
                <a:cs typeface="Calibri"/>
              </a:rPr>
              <a:t>dianggap</a:t>
            </a:r>
            <a:r>
              <a:rPr sz="2400" b="1" spc="-25" dirty="0">
                <a:latin typeface="Calibri"/>
                <a:cs typeface="Calibri"/>
              </a:rPr>
              <a:t> </a:t>
            </a:r>
            <a:r>
              <a:rPr sz="2400" b="1" dirty="0">
                <a:latin typeface="Calibri"/>
                <a:cs typeface="Calibri"/>
              </a:rPr>
              <a:t>sebagai</a:t>
            </a:r>
            <a:r>
              <a:rPr sz="2400" b="1" spc="-30" dirty="0">
                <a:latin typeface="Calibri"/>
                <a:cs typeface="Calibri"/>
              </a:rPr>
              <a:t> </a:t>
            </a:r>
            <a:r>
              <a:rPr sz="2400" b="1" spc="-10" dirty="0">
                <a:latin typeface="Calibri"/>
                <a:cs typeface="Calibri"/>
              </a:rPr>
              <a:t>kondisi 	</a:t>
            </a:r>
            <a:r>
              <a:rPr sz="2400" b="1" dirty="0">
                <a:latin typeface="Calibri"/>
                <a:cs typeface="Calibri"/>
              </a:rPr>
              <a:t>tersendiri</a:t>
            </a:r>
            <a:r>
              <a:rPr sz="2400" b="1" spc="-70" dirty="0">
                <a:latin typeface="Calibri"/>
                <a:cs typeface="Calibri"/>
              </a:rPr>
              <a:t> </a:t>
            </a:r>
            <a:r>
              <a:rPr sz="2400" dirty="0">
                <a:latin typeface="Calibri"/>
                <a:cs typeface="Calibri"/>
              </a:rPr>
              <a:t>sehingga</a:t>
            </a:r>
            <a:r>
              <a:rPr sz="2400" spc="-45" dirty="0">
                <a:latin typeface="Calibri"/>
                <a:cs typeface="Calibri"/>
              </a:rPr>
              <a:t> </a:t>
            </a:r>
            <a:r>
              <a:rPr sz="2400" dirty="0">
                <a:latin typeface="Calibri"/>
                <a:cs typeface="Calibri"/>
              </a:rPr>
              <a:t>dikode</a:t>
            </a:r>
            <a:r>
              <a:rPr sz="2400" spc="-50" dirty="0">
                <a:latin typeface="Calibri"/>
                <a:cs typeface="Calibri"/>
              </a:rPr>
              <a:t> </a:t>
            </a:r>
            <a:r>
              <a:rPr sz="2400" dirty="0">
                <a:latin typeface="Calibri"/>
                <a:cs typeface="Calibri"/>
              </a:rPr>
              <a:t>seperti</a:t>
            </a:r>
            <a:r>
              <a:rPr sz="2400" spc="-55" dirty="0">
                <a:latin typeface="Calibri"/>
                <a:cs typeface="Calibri"/>
              </a:rPr>
              <a:t> </a:t>
            </a:r>
            <a:r>
              <a:rPr sz="2400" spc="-10" dirty="0">
                <a:latin typeface="Calibri"/>
                <a:cs typeface="Calibri"/>
              </a:rPr>
              <a:t>biasa,</a:t>
            </a:r>
            <a:endParaRPr sz="2400" dirty="0">
              <a:latin typeface="Calibri"/>
              <a:cs typeface="Calibri"/>
            </a:endParaRPr>
          </a:p>
          <a:p>
            <a:pPr marL="753745" marR="485775" indent="-360680">
              <a:lnSpc>
                <a:spcPct val="100000"/>
              </a:lnSpc>
              <a:spcBef>
                <a:spcPts val="5"/>
              </a:spcBef>
              <a:buFont typeface="Wingdings"/>
              <a:buChar char=""/>
              <a:tabLst>
                <a:tab pos="755015" algn="l"/>
              </a:tabLst>
            </a:pPr>
            <a:r>
              <a:rPr sz="2400" dirty="0">
                <a:latin typeface="Calibri"/>
                <a:cs typeface="Calibri"/>
              </a:rPr>
              <a:t>bisa</a:t>
            </a:r>
            <a:r>
              <a:rPr sz="2400" spc="-35" dirty="0">
                <a:latin typeface="Calibri"/>
                <a:cs typeface="Calibri"/>
              </a:rPr>
              <a:t> </a:t>
            </a:r>
            <a:r>
              <a:rPr sz="2400" dirty="0">
                <a:latin typeface="Calibri"/>
                <a:cs typeface="Calibri"/>
              </a:rPr>
              <a:t>diberi</a:t>
            </a:r>
            <a:r>
              <a:rPr sz="2400" spc="-35" dirty="0">
                <a:latin typeface="Calibri"/>
                <a:cs typeface="Calibri"/>
              </a:rPr>
              <a:t> </a:t>
            </a:r>
            <a:r>
              <a:rPr sz="2400" b="1" dirty="0">
                <a:latin typeface="Calibri"/>
                <a:cs typeface="Calibri"/>
              </a:rPr>
              <a:t>kode</a:t>
            </a:r>
            <a:r>
              <a:rPr sz="2400" b="1" spc="-15" dirty="0">
                <a:latin typeface="Calibri"/>
                <a:cs typeface="Calibri"/>
              </a:rPr>
              <a:t> </a:t>
            </a:r>
            <a:r>
              <a:rPr sz="2400" b="1" dirty="0">
                <a:latin typeface="Calibri"/>
                <a:cs typeface="Calibri"/>
              </a:rPr>
              <a:t>tambahan</a:t>
            </a:r>
            <a:r>
              <a:rPr sz="2400" b="1" spc="-5" dirty="0">
                <a:latin typeface="Calibri"/>
                <a:cs typeface="Calibri"/>
              </a:rPr>
              <a:t> </a:t>
            </a:r>
            <a:r>
              <a:rPr sz="2400" dirty="0">
                <a:latin typeface="Calibri"/>
                <a:cs typeface="Calibri"/>
              </a:rPr>
              <a:t>dari</a:t>
            </a:r>
            <a:r>
              <a:rPr sz="2400" spc="-35" dirty="0">
                <a:latin typeface="Calibri"/>
                <a:cs typeface="Calibri"/>
              </a:rPr>
              <a:t> </a:t>
            </a:r>
            <a:r>
              <a:rPr sz="2400" b="1" spc="-10" dirty="0">
                <a:latin typeface="Calibri"/>
                <a:cs typeface="Calibri"/>
              </a:rPr>
              <a:t>Y83-</a:t>
            </a:r>
            <a:r>
              <a:rPr sz="2400" b="1" dirty="0">
                <a:latin typeface="Calibri"/>
                <a:cs typeface="Calibri"/>
              </a:rPr>
              <a:t>Y84</a:t>
            </a:r>
            <a:r>
              <a:rPr sz="2400" b="1" spc="-20" dirty="0">
                <a:latin typeface="Calibri"/>
                <a:cs typeface="Calibri"/>
              </a:rPr>
              <a:t> </a:t>
            </a:r>
            <a:r>
              <a:rPr sz="2400" dirty="0">
                <a:latin typeface="Calibri"/>
                <a:cs typeface="Calibri"/>
              </a:rPr>
              <a:t>untuk</a:t>
            </a:r>
            <a:r>
              <a:rPr sz="2400" spc="-20" dirty="0">
                <a:latin typeface="Calibri"/>
                <a:cs typeface="Calibri"/>
              </a:rPr>
              <a:t> </a:t>
            </a:r>
            <a:r>
              <a:rPr sz="2400" spc="-10" dirty="0">
                <a:latin typeface="Calibri"/>
                <a:cs typeface="Calibri"/>
              </a:rPr>
              <a:t>menunjukkan 	hubungannya</a:t>
            </a:r>
            <a:r>
              <a:rPr sz="2400" spc="-60" dirty="0">
                <a:latin typeface="Calibri"/>
                <a:cs typeface="Calibri"/>
              </a:rPr>
              <a:t> </a:t>
            </a:r>
            <a:r>
              <a:rPr sz="2400" dirty="0">
                <a:latin typeface="Calibri"/>
                <a:cs typeface="Calibri"/>
              </a:rPr>
              <a:t>dengan</a:t>
            </a:r>
            <a:r>
              <a:rPr sz="2400" spc="-50" dirty="0">
                <a:latin typeface="Calibri"/>
                <a:cs typeface="Calibri"/>
              </a:rPr>
              <a:t> </a:t>
            </a:r>
            <a:r>
              <a:rPr sz="2400" dirty="0">
                <a:latin typeface="Calibri"/>
                <a:cs typeface="Calibri"/>
              </a:rPr>
              <a:t>suatu</a:t>
            </a:r>
            <a:r>
              <a:rPr sz="2400" spc="-55" dirty="0">
                <a:latin typeface="Calibri"/>
                <a:cs typeface="Calibri"/>
              </a:rPr>
              <a:t> </a:t>
            </a:r>
            <a:r>
              <a:rPr sz="2400" spc="-10" dirty="0">
                <a:latin typeface="Calibri"/>
                <a:cs typeface="Calibri"/>
              </a:rPr>
              <a:t>prosedur.</a:t>
            </a:r>
            <a:endParaRPr sz="2400" dirty="0">
              <a:latin typeface="Calibri"/>
              <a:cs typeface="Calibri"/>
            </a:endParaRPr>
          </a:p>
          <a:p>
            <a:pPr marL="753745" marR="43180" indent="-360680">
              <a:lnSpc>
                <a:spcPct val="100000"/>
              </a:lnSpc>
              <a:buFont typeface="Wingdings"/>
              <a:buChar char=""/>
              <a:tabLst>
                <a:tab pos="755015" algn="l"/>
              </a:tabLst>
            </a:pPr>
            <a:r>
              <a:rPr sz="2400" dirty="0">
                <a:latin typeface="Calibri"/>
                <a:cs typeface="Calibri"/>
              </a:rPr>
              <a:t>Jika</a:t>
            </a:r>
            <a:r>
              <a:rPr sz="2400" spc="-80" dirty="0">
                <a:latin typeface="Calibri"/>
                <a:cs typeface="Calibri"/>
              </a:rPr>
              <a:t> </a:t>
            </a:r>
            <a:r>
              <a:rPr sz="2400" dirty="0">
                <a:latin typeface="Calibri"/>
                <a:cs typeface="Calibri"/>
              </a:rPr>
              <a:t>kondisi</a:t>
            </a:r>
            <a:r>
              <a:rPr sz="2400" spc="-55" dirty="0">
                <a:latin typeface="Calibri"/>
                <a:cs typeface="Calibri"/>
              </a:rPr>
              <a:t> </a:t>
            </a:r>
            <a:r>
              <a:rPr sz="2400" dirty="0">
                <a:latin typeface="Calibri"/>
                <a:cs typeface="Calibri"/>
              </a:rPr>
              <a:t>dan</a:t>
            </a:r>
            <a:r>
              <a:rPr sz="2400" spc="-50" dirty="0">
                <a:latin typeface="Calibri"/>
                <a:cs typeface="Calibri"/>
              </a:rPr>
              <a:t> </a:t>
            </a:r>
            <a:r>
              <a:rPr sz="2400" spc="-10" dirty="0">
                <a:latin typeface="Calibri"/>
                <a:cs typeface="Calibri"/>
              </a:rPr>
              <a:t>komplikasi</a:t>
            </a:r>
            <a:r>
              <a:rPr sz="2400" spc="-80" dirty="0">
                <a:latin typeface="Calibri"/>
                <a:cs typeface="Calibri"/>
              </a:rPr>
              <a:t> </a:t>
            </a:r>
            <a:r>
              <a:rPr sz="2400" dirty="0">
                <a:latin typeface="Calibri"/>
                <a:cs typeface="Calibri"/>
              </a:rPr>
              <a:t>ini</a:t>
            </a:r>
            <a:r>
              <a:rPr sz="2400" spc="-50" dirty="0">
                <a:latin typeface="Calibri"/>
                <a:cs typeface="Calibri"/>
              </a:rPr>
              <a:t> </a:t>
            </a:r>
            <a:r>
              <a:rPr sz="2400" dirty="0">
                <a:latin typeface="Calibri"/>
                <a:cs typeface="Calibri"/>
              </a:rPr>
              <a:t>dicatat</a:t>
            </a:r>
            <a:r>
              <a:rPr sz="2400" spc="-75" dirty="0">
                <a:latin typeface="Calibri"/>
                <a:cs typeface="Calibri"/>
              </a:rPr>
              <a:t> </a:t>
            </a:r>
            <a:r>
              <a:rPr sz="2400" dirty="0">
                <a:latin typeface="Calibri"/>
                <a:cs typeface="Calibri"/>
              </a:rPr>
              <a:t>sebagai</a:t>
            </a:r>
            <a:r>
              <a:rPr sz="2400" spc="-55" dirty="0">
                <a:latin typeface="Calibri"/>
                <a:cs typeface="Calibri"/>
              </a:rPr>
              <a:t> </a:t>
            </a:r>
            <a:r>
              <a:rPr sz="2400" dirty="0">
                <a:latin typeface="Calibri"/>
                <a:cs typeface="Calibri"/>
              </a:rPr>
              <a:t>Diagnosis</a:t>
            </a:r>
            <a:r>
              <a:rPr sz="2400" spc="-55" dirty="0">
                <a:latin typeface="Calibri"/>
                <a:cs typeface="Calibri"/>
              </a:rPr>
              <a:t> </a:t>
            </a:r>
            <a:r>
              <a:rPr sz="2400" spc="-10" dirty="0">
                <a:latin typeface="Calibri"/>
                <a:cs typeface="Calibri"/>
              </a:rPr>
              <a:t>Utama, 	</a:t>
            </a:r>
            <a:r>
              <a:rPr sz="2400" dirty="0">
                <a:latin typeface="Calibri"/>
                <a:cs typeface="Calibri"/>
              </a:rPr>
              <a:t>perlu</a:t>
            </a:r>
            <a:r>
              <a:rPr sz="2400" spc="-25" dirty="0">
                <a:latin typeface="Calibri"/>
                <a:cs typeface="Calibri"/>
              </a:rPr>
              <a:t> </a:t>
            </a:r>
            <a:r>
              <a:rPr sz="2400" dirty="0">
                <a:latin typeface="Calibri"/>
                <a:cs typeface="Calibri"/>
              </a:rPr>
              <a:t>dilakukan</a:t>
            </a:r>
            <a:r>
              <a:rPr sz="2400" spc="-35" dirty="0">
                <a:latin typeface="Calibri"/>
                <a:cs typeface="Calibri"/>
              </a:rPr>
              <a:t> </a:t>
            </a:r>
            <a:r>
              <a:rPr sz="2400" dirty="0">
                <a:latin typeface="Calibri"/>
                <a:cs typeface="Calibri"/>
              </a:rPr>
              <a:t>rujukan</a:t>
            </a:r>
            <a:r>
              <a:rPr sz="2400" spc="-35" dirty="0">
                <a:latin typeface="Calibri"/>
                <a:cs typeface="Calibri"/>
              </a:rPr>
              <a:t> </a:t>
            </a:r>
            <a:r>
              <a:rPr sz="2400" dirty="0">
                <a:latin typeface="Calibri"/>
                <a:cs typeface="Calibri"/>
              </a:rPr>
              <a:t>ke</a:t>
            </a:r>
            <a:r>
              <a:rPr sz="2400" spc="-25" dirty="0">
                <a:latin typeface="Calibri"/>
                <a:cs typeface="Calibri"/>
              </a:rPr>
              <a:t> </a:t>
            </a:r>
            <a:r>
              <a:rPr sz="2400" dirty="0">
                <a:latin typeface="Calibri"/>
                <a:cs typeface="Calibri"/>
              </a:rPr>
              <a:t>‘modifier’</a:t>
            </a:r>
            <a:r>
              <a:rPr sz="2400" spc="-35" dirty="0">
                <a:latin typeface="Calibri"/>
                <a:cs typeface="Calibri"/>
              </a:rPr>
              <a:t> </a:t>
            </a:r>
            <a:r>
              <a:rPr sz="2400" dirty="0">
                <a:latin typeface="Calibri"/>
                <a:cs typeface="Calibri"/>
              </a:rPr>
              <a:t>atau</a:t>
            </a:r>
            <a:r>
              <a:rPr sz="2400" spc="-35" dirty="0">
                <a:latin typeface="Calibri"/>
                <a:cs typeface="Calibri"/>
              </a:rPr>
              <a:t> </a:t>
            </a:r>
            <a:r>
              <a:rPr sz="2400" dirty="0">
                <a:latin typeface="Calibri"/>
                <a:cs typeface="Calibri"/>
              </a:rPr>
              <a:t>‘qualifier’</a:t>
            </a:r>
            <a:r>
              <a:rPr sz="2400" spc="-20" dirty="0">
                <a:latin typeface="Calibri"/>
                <a:cs typeface="Calibri"/>
              </a:rPr>
              <a:t> </a:t>
            </a:r>
            <a:r>
              <a:rPr sz="2400" dirty="0">
                <a:latin typeface="Calibri"/>
                <a:cs typeface="Calibri"/>
              </a:rPr>
              <a:t>pada</a:t>
            </a:r>
            <a:r>
              <a:rPr sz="2400" spc="-15" dirty="0">
                <a:latin typeface="Calibri"/>
                <a:cs typeface="Calibri"/>
              </a:rPr>
              <a:t> </a:t>
            </a:r>
            <a:r>
              <a:rPr sz="2400" spc="-10" dirty="0">
                <a:latin typeface="Calibri"/>
                <a:cs typeface="Calibri"/>
              </a:rPr>
              <a:t>Indeks 	</a:t>
            </a:r>
            <a:r>
              <a:rPr sz="2400" dirty="0">
                <a:latin typeface="Calibri"/>
                <a:cs typeface="Calibri"/>
              </a:rPr>
              <a:t>Alfabet</a:t>
            </a:r>
            <a:r>
              <a:rPr sz="2400" spc="-80" dirty="0">
                <a:latin typeface="Calibri"/>
                <a:cs typeface="Calibri"/>
              </a:rPr>
              <a:t> </a:t>
            </a:r>
            <a:r>
              <a:rPr sz="2400" dirty="0">
                <a:latin typeface="Calibri"/>
                <a:cs typeface="Calibri"/>
              </a:rPr>
              <a:t>untuk</a:t>
            </a:r>
            <a:r>
              <a:rPr sz="2400" spc="-50" dirty="0">
                <a:latin typeface="Calibri"/>
                <a:cs typeface="Calibri"/>
              </a:rPr>
              <a:t> </a:t>
            </a:r>
            <a:r>
              <a:rPr sz="2400" dirty="0">
                <a:latin typeface="Calibri"/>
                <a:cs typeface="Calibri"/>
              </a:rPr>
              <a:t>pemilihan</a:t>
            </a:r>
            <a:r>
              <a:rPr sz="2400" spc="-50" dirty="0">
                <a:latin typeface="Calibri"/>
                <a:cs typeface="Calibri"/>
              </a:rPr>
              <a:t> </a:t>
            </a:r>
            <a:r>
              <a:rPr sz="2400" dirty="0">
                <a:latin typeface="Calibri"/>
                <a:cs typeface="Calibri"/>
              </a:rPr>
              <a:t>kode</a:t>
            </a:r>
            <a:r>
              <a:rPr sz="2400" spc="-55" dirty="0">
                <a:latin typeface="Calibri"/>
                <a:cs typeface="Calibri"/>
              </a:rPr>
              <a:t> </a:t>
            </a:r>
            <a:r>
              <a:rPr sz="2400" dirty="0">
                <a:latin typeface="Calibri"/>
                <a:cs typeface="Calibri"/>
              </a:rPr>
              <a:t>yang</a:t>
            </a:r>
            <a:r>
              <a:rPr sz="2400" spc="-50" dirty="0">
                <a:latin typeface="Calibri"/>
                <a:cs typeface="Calibri"/>
              </a:rPr>
              <a:t> </a:t>
            </a:r>
            <a:r>
              <a:rPr sz="2400" spc="-10" dirty="0">
                <a:latin typeface="Calibri"/>
                <a:cs typeface="Calibri"/>
              </a:rPr>
              <a:t>tepat.</a:t>
            </a:r>
            <a:endParaRPr sz="2400" dirty="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04211" y="458187"/>
            <a:ext cx="8143268" cy="60121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33372" y="263652"/>
            <a:ext cx="8042148" cy="2769108"/>
          </a:xfrm>
          <a:prstGeom prst="rect">
            <a:avLst/>
          </a:prstGeom>
        </p:spPr>
      </p:pic>
      <p:sp>
        <p:nvSpPr>
          <p:cNvPr id="3" name="object 3"/>
          <p:cNvSpPr txBox="1"/>
          <p:nvPr/>
        </p:nvSpPr>
        <p:spPr>
          <a:xfrm>
            <a:off x="1833372" y="263652"/>
            <a:ext cx="8042275" cy="2478884"/>
          </a:xfrm>
          <a:prstGeom prst="rect">
            <a:avLst/>
          </a:prstGeom>
          <a:ln w="6096">
            <a:solidFill>
              <a:srgbClr val="5B9BD4"/>
            </a:solidFill>
          </a:ln>
        </p:spPr>
        <p:txBody>
          <a:bodyPr vert="horz" wrap="square" lIns="0" tIns="267970" rIns="0" bIns="0" rtlCol="0">
            <a:spAutoFit/>
          </a:bodyPr>
          <a:lstStyle/>
          <a:p>
            <a:pPr marL="1165225" marR="520065" indent="-1073150">
              <a:lnSpc>
                <a:spcPct val="100000"/>
              </a:lnSpc>
              <a:spcBef>
                <a:spcPts val="2110"/>
              </a:spcBef>
            </a:pPr>
            <a:r>
              <a:rPr sz="2400" dirty="0">
                <a:latin typeface="Calibri"/>
                <a:cs typeface="Calibri"/>
              </a:rPr>
              <a:t>Diagnosis</a:t>
            </a:r>
            <a:r>
              <a:rPr sz="2400" spc="-45" dirty="0">
                <a:latin typeface="Calibri"/>
                <a:cs typeface="Calibri"/>
              </a:rPr>
              <a:t> </a:t>
            </a:r>
            <a:r>
              <a:rPr sz="2400" dirty="0">
                <a:latin typeface="Calibri"/>
                <a:cs typeface="Calibri"/>
              </a:rPr>
              <a:t>Utama</a:t>
            </a:r>
            <a:r>
              <a:rPr sz="2400" spc="-50" dirty="0">
                <a:latin typeface="Calibri"/>
                <a:cs typeface="Calibri"/>
              </a:rPr>
              <a:t> </a:t>
            </a:r>
            <a:r>
              <a:rPr sz="2400" dirty="0">
                <a:latin typeface="Calibri"/>
                <a:cs typeface="Calibri"/>
              </a:rPr>
              <a:t>:</a:t>
            </a:r>
            <a:r>
              <a:rPr sz="2400" spc="-40" dirty="0">
                <a:latin typeface="Calibri"/>
                <a:cs typeface="Calibri"/>
              </a:rPr>
              <a:t> </a:t>
            </a:r>
            <a:r>
              <a:rPr sz="2400" dirty="0">
                <a:latin typeface="Calibri"/>
                <a:cs typeface="Calibri"/>
              </a:rPr>
              <a:t>Hipotiroidisme</a:t>
            </a:r>
            <a:r>
              <a:rPr sz="2400" spc="-55" dirty="0">
                <a:latin typeface="Calibri"/>
                <a:cs typeface="Calibri"/>
              </a:rPr>
              <a:t> </a:t>
            </a:r>
            <a:r>
              <a:rPr sz="2400" dirty="0">
                <a:latin typeface="Calibri"/>
                <a:cs typeface="Calibri"/>
              </a:rPr>
              <a:t>sejak</a:t>
            </a:r>
            <a:r>
              <a:rPr sz="2400" spc="-30" dirty="0">
                <a:latin typeface="Calibri"/>
                <a:cs typeface="Calibri"/>
              </a:rPr>
              <a:t> </a:t>
            </a:r>
            <a:r>
              <a:rPr sz="2400" dirty="0">
                <a:latin typeface="Calibri"/>
                <a:cs typeface="Calibri"/>
              </a:rPr>
              <a:t>tiroidektomi</a:t>
            </a:r>
            <a:r>
              <a:rPr sz="2400" spc="-65" dirty="0">
                <a:latin typeface="Calibri"/>
                <a:cs typeface="Calibri"/>
              </a:rPr>
              <a:t> </a:t>
            </a:r>
            <a:r>
              <a:rPr sz="2400" dirty="0">
                <a:latin typeface="Calibri"/>
                <a:cs typeface="Calibri"/>
              </a:rPr>
              <a:t>1</a:t>
            </a:r>
            <a:r>
              <a:rPr sz="2400" spc="-45" dirty="0">
                <a:latin typeface="Calibri"/>
                <a:cs typeface="Calibri"/>
              </a:rPr>
              <a:t> </a:t>
            </a:r>
            <a:r>
              <a:rPr sz="2400" spc="-10" dirty="0">
                <a:latin typeface="Calibri"/>
                <a:cs typeface="Calibri"/>
              </a:rPr>
              <a:t>tahun </a:t>
            </a:r>
            <a:r>
              <a:rPr sz="2400" dirty="0">
                <a:latin typeface="Calibri"/>
                <a:cs typeface="Calibri"/>
              </a:rPr>
              <a:t>yang</a:t>
            </a:r>
            <a:r>
              <a:rPr sz="2400" spc="-65" dirty="0">
                <a:latin typeface="Calibri"/>
                <a:cs typeface="Calibri"/>
              </a:rPr>
              <a:t> </a:t>
            </a:r>
            <a:r>
              <a:rPr sz="2400" spc="-20" dirty="0">
                <a:latin typeface="Calibri"/>
                <a:cs typeface="Calibri"/>
              </a:rPr>
              <a:t>lalu.</a:t>
            </a:r>
            <a:endParaRPr sz="2400" dirty="0">
              <a:latin typeface="Calibri"/>
              <a:cs typeface="Calibri"/>
            </a:endParaRPr>
          </a:p>
          <a:p>
            <a:pPr marL="92075">
              <a:lnSpc>
                <a:spcPct val="100000"/>
              </a:lnSpc>
            </a:pPr>
            <a:r>
              <a:rPr sz="2400" dirty="0">
                <a:latin typeface="Calibri"/>
                <a:cs typeface="Calibri"/>
              </a:rPr>
              <a:t>Diagnosis</a:t>
            </a:r>
            <a:r>
              <a:rPr sz="2400" spc="-35" dirty="0">
                <a:latin typeface="Calibri"/>
                <a:cs typeface="Calibri"/>
              </a:rPr>
              <a:t> </a:t>
            </a:r>
            <a:r>
              <a:rPr sz="2400" dirty="0">
                <a:latin typeface="Calibri"/>
                <a:cs typeface="Calibri"/>
              </a:rPr>
              <a:t>Sekunder</a:t>
            </a:r>
            <a:r>
              <a:rPr sz="2400" spc="-25" dirty="0">
                <a:latin typeface="Calibri"/>
                <a:cs typeface="Calibri"/>
              </a:rPr>
              <a:t> </a:t>
            </a:r>
            <a:r>
              <a:rPr sz="2400" dirty="0">
                <a:latin typeface="Calibri"/>
                <a:cs typeface="Calibri"/>
              </a:rPr>
              <a:t>:</a:t>
            </a:r>
            <a:r>
              <a:rPr sz="2400" spc="-30" dirty="0">
                <a:latin typeface="Calibri"/>
                <a:cs typeface="Calibri"/>
              </a:rPr>
              <a:t> </a:t>
            </a:r>
            <a:r>
              <a:rPr sz="2400" spc="-50" dirty="0">
                <a:latin typeface="Calibri"/>
                <a:cs typeface="Calibri"/>
              </a:rPr>
              <a:t>-</a:t>
            </a:r>
            <a:endParaRPr sz="2400" dirty="0">
              <a:latin typeface="Calibri"/>
              <a:cs typeface="Calibri"/>
            </a:endParaRPr>
          </a:p>
          <a:p>
            <a:pPr>
              <a:lnSpc>
                <a:spcPct val="100000"/>
              </a:lnSpc>
              <a:spcBef>
                <a:spcPts val="10"/>
              </a:spcBef>
            </a:pPr>
            <a:endParaRPr sz="2350" dirty="0">
              <a:latin typeface="Calibri"/>
              <a:cs typeface="Calibri"/>
            </a:endParaRPr>
          </a:p>
          <a:p>
            <a:pPr marL="1165225" marR="119380" indent="-1073150">
              <a:lnSpc>
                <a:spcPct val="100000"/>
              </a:lnSpc>
            </a:pPr>
            <a:r>
              <a:rPr sz="2400" dirty="0">
                <a:latin typeface="Calibri"/>
                <a:cs typeface="Calibri"/>
              </a:rPr>
              <a:t>Dikode</a:t>
            </a:r>
            <a:r>
              <a:rPr sz="2400" spc="-55" dirty="0">
                <a:latin typeface="Calibri"/>
                <a:cs typeface="Calibri"/>
              </a:rPr>
              <a:t> </a:t>
            </a:r>
            <a:r>
              <a:rPr sz="2400" dirty="0">
                <a:latin typeface="Calibri"/>
                <a:cs typeface="Calibri"/>
              </a:rPr>
              <a:t>:</a:t>
            </a:r>
            <a:r>
              <a:rPr sz="2400" spc="-45" dirty="0">
                <a:latin typeface="Calibri"/>
                <a:cs typeface="Calibri"/>
              </a:rPr>
              <a:t> </a:t>
            </a:r>
            <a:r>
              <a:rPr sz="2400" b="1" dirty="0">
                <a:latin typeface="Calibri"/>
                <a:cs typeface="Calibri"/>
              </a:rPr>
              <a:t>Hipotiroidisme</a:t>
            </a:r>
            <a:r>
              <a:rPr sz="2400" b="1" spc="-25" dirty="0">
                <a:latin typeface="Calibri"/>
                <a:cs typeface="Calibri"/>
              </a:rPr>
              <a:t> </a:t>
            </a:r>
            <a:r>
              <a:rPr sz="2400" b="1" spc="-10" dirty="0">
                <a:latin typeface="Calibri"/>
                <a:cs typeface="Calibri"/>
              </a:rPr>
              <a:t>pasca-</a:t>
            </a:r>
            <a:r>
              <a:rPr sz="2400" b="1" dirty="0">
                <a:latin typeface="Calibri"/>
                <a:cs typeface="Calibri"/>
              </a:rPr>
              <a:t>bedah</a:t>
            </a:r>
            <a:r>
              <a:rPr sz="2400" b="1" spc="-45" dirty="0">
                <a:latin typeface="Calibri"/>
                <a:cs typeface="Calibri"/>
              </a:rPr>
              <a:t> </a:t>
            </a:r>
            <a:r>
              <a:rPr sz="2400" b="1" dirty="0">
                <a:latin typeface="Calibri"/>
                <a:cs typeface="Calibri"/>
              </a:rPr>
              <a:t>(E89.0)</a:t>
            </a:r>
            <a:r>
              <a:rPr sz="2400" b="1" spc="-30" dirty="0">
                <a:latin typeface="Calibri"/>
                <a:cs typeface="Calibri"/>
              </a:rPr>
              <a:t> </a:t>
            </a:r>
            <a:r>
              <a:rPr sz="2400" dirty="0">
                <a:latin typeface="Calibri"/>
                <a:cs typeface="Calibri"/>
              </a:rPr>
              <a:t>sebagai</a:t>
            </a:r>
            <a:r>
              <a:rPr sz="2400" spc="-35" dirty="0">
                <a:latin typeface="Calibri"/>
                <a:cs typeface="Calibri"/>
              </a:rPr>
              <a:t> </a:t>
            </a:r>
            <a:r>
              <a:rPr sz="2400" b="1" spc="-10" dirty="0">
                <a:latin typeface="Calibri"/>
                <a:cs typeface="Calibri"/>
              </a:rPr>
              <a:t>diagnosis utama.</a:t>
            </a:r>
            <a:endParaRPr sz="2400" dirty="0">
              <a:latin typeface="Calibri"/>
              <a:cs typeface="Calibri"/>
            </a:endParaRPr>
          </a:p>
        </p:txBody>
      </p:sp>
      <p:pic>
        <p:nvPicPr>
          <p:cNvPr id="4" name="object 4"/>
          <p:cNvPicPr/>
          <p:nvPr/>
        </p:nvPicPr>
        <p:blipFill>
          <a:blip r:embed="rId3" cstate="print"/>
          <a:stretch>
            <a:fillRect/>
          </a:stretch>
        </p:blipFill>
        <p:spPr>
          <a:xfrm>
            <a:off x="1833372" y="3278123"/>
            <a:ext cx="8042148" cy="3049524"/>
          </a:xfrm>
          <a:prstGeom prst="rect">
            <a:avLst/>
          </a:prstGeom>
        </p:spPr>
      </p:pic>
      <p:sp>
        <p:nvSpPr>
          <p:cNvPr id="5" name="object 5"/>
          <p:cNvSpPr txBox="1"/>
          <p:nvPr/>
        </p:nvSpPr>
        <p:spPr>
          <a:xfrm>
            <a:off x="1833372" y="3278123"/>
            <a:ext cx="8042275" cy="2451953"/>
          </a:xfrm>
          <a:prstGeom prst="rect">
            <a:avLst/>
          </a:prstGeom>
          <a:ln w="6096">
            <a:solidFill>
              <a:srgbClr val="FFC000"/>
            </a:solidFill>
          </a:ln>
        </p:spPr>
        <p:txBody>
          <a:bodyPr vert="horz" wrap="square" lIns="0" tIns="0" rIns="0" bIns="0" rtlCol="0">
            <a:spAutoFit/>
          </a:bodyPr>
          <a:lstStyle/>
          <a:p>
            <a:pPr>
              <a:lnSpc>
                <a:spcPct val="100000"/>
              </a:lnSpc>
            </a:pPr>
            <a:endParaRPr sz="2400" dirty="0">
              <a:latin typeface="Times New Roman"/>
              <a:cs typeface="Times New Roman"/>
            </a:endParaRPr>
          </a:p>
          <a:p>
            <a:pPr marL="92075">
              <a:lnSpc>
                <a:spcPct val="100000"/>
              </a:lnSpc>
              <a:spcBef>
                <a:spcPts val="1895"/>
              </a:spcBef>
            </a:pPr>
            <a:r>
              <a:rPr sz="2400" dirty="0">
                <a:latin typeface="Calibri"/>
                <a:cs typeface="Calibri"/>
              </a:rPr>
              <a:t>Diagnosis</a:t>
            </a:r>
            <a:r>
              <a:rPr sz="2400" spc="-55" dirty="0">
                <a:latin typeface="Calibri"/>
                <a:cs typeface="Calibri"/>
              </a:rPr>
              <a:t> </a:t>
            </a:r>
            <a:r>
              <a:rPr sz="2400" dirty="0">
                <a:latin typeface="Calibri"/>
                <a:cs typeface="Calibri"/>
              </a:rPr>
              <a:t>utama</a:t>
            </a:r>
            <a:r>
              <a:rPr sz="2400" spc="-60" dirty="0">
                <a:latin typeface="Calibri"/>
                <a:cs typeface="Calibri"/>
              </a:rPr>
              <a:t> </a:t>
            </a:r>
            <a:r>
              <a:rPr sz="2400" dirty="0">
                <a:latin typeface="Calibri"/>
                <a:cs typeface="Calibri"/>
              </a:rPr>
              <a:t>:</a:t>
            </a:r>
            <a:r>
              <a:rPr sz="2400" spc="-45" dirty="0">
                <a:latin typeface="Calibri"/>
                <a:cs typeface="Calibri"/>
              </a:rPr>
              <a:t> </a:t>
            </a:r>
            <a:r>
              <a:rPr sz="2400" spc="-10" dirty="0">
                <a:latin typeface="Calibri"/>
                <a:cs typeface="Calibri"/>
              </a:rPr>
              <a:t>Perdarahan</a:t>
            </a:r>
            <a:r>
              <a:rPr sz="2400" spc="-45" dirty="0">
                <a:latin typeface="Calibri"/>
                <a:cs typeface="Calibri"/>
              </a:rPr>
              <a:t> </a:t>
            </a:r>
            <a:r>
              <a:rPr sz="2400" dirty="0">
                <a:latin typeface="Calibri"/>
                <a:cs typeface="Calibri"/>
              </a:rPr>
              <a:t>berlebihan</a:t>
            </a:r>
            <a:r>
              <a:rPr sz="2400" spc="-25" dirty="0">
                <a:latin typeface="Calibri"/>
                <a:cs typeface="Calibri"/>
              </a:rPr>
              <a:t> </a:t>
            </a:r>
            <a:r>
              <a:rPr sz="2400" dirty="0">
                <a:latin typeface="Calibri"/>
                <a:cs typeface="Calibri"/>
              </a:rPr>
              <a:t>setelah</a:t>
            </a:r>
            <a:r>
              <a:rPr sz="2400" spc="-45" dirty="0">
                <a:latin typeface="Calibri"/>
                <a:cs typeface="Calibri"/>
              </a:rPr>
              <a:t> </a:t>
            </a:r>
            <a:r>
              <a:rPr sz="2400" dirty="0">
                <a:latin typeface="Calibri"/>
                <a:cs typeface="Calibri"/>
              </a:rPr>
              <a:t>cabut</a:t>
            </a:r>
            <a:r>
              <a:rPr sz="2400" spc="-55" dirty="0">
                <a:latin typeface="Calibri"/>
                <a:cs typeface="Calibri"/>
              </a:rPr>
              <a:t> </a:t>
            </a:r>
            <a:r>
              <a:rPr sz="2400" spc="-20" dirty="0">
                <a:latin typeface="Calibri"/>
                <a:cs typeface="Calibri"/>
              </a:rPr>
              <a:t>gigi</a:t>
            </a:r>
            <a:endParaRPr sz="2400" dirty="0">
              <a:latin typeface="Calibri"/>
              <a:cs typeface="Calibri"/>
            </a:endParaRPr>
          </a:p>
          <a:p>
            <a:pPr marL="92075">
              <a:lnSpc>
                <a:spcPct val="100000"/>
              </a:lnSpc>
              <a:spcBef>
                <a:spcPts val="5"/>
              </a:spcBef>
            </a:pPr>
            <a:r>
              <a:rPr sz="2400" dirty="0">
                <a:latin typeface="Calibri"/>
                <a:cs typeface="Calibri"/>
              </a:rPr>
              <a:t>Diagnosis</a:t>
            </a:r>
            <a:r>
              <a:rPr sz="2400" spc="-35" dirty="0">
                <a:latin typeface="Calibri"/>
                <a:cs typeface="Calibri"/>
              </a:rPr>
              <a:t> </a:t>
            </a:r>
            <a:r>
              <a:rPr sz="2400" dirty="0">
                <a:latin typeface="Calibri"/>
                <a:cs typeface="Calibri"/>
              </a:rPr>
              <a:t>Sekunder</a:t>
            </a:r>
            <a:r>
              <a:rPr sz="2400" spc="-25" dirty="0">
                <a:latin typeface="Calibri"/>
                <a:cs typeface="Calibri"/>
              </a:rPr>
              <a:t> </a:t>
            </a:r>
            <a:r>
              <a:rPr sz="2400" dirty="0">
                <a:latin typeface="Calibri"/>
                <a:cs typeface="Calibri"/>
              </a:rPr>
              <a:t>:</a:t>
            </a:r>
            <a:r>
              <a:rPr sz="2400" spc="-30" dirty="0">
                <a:latin typeface="Calibri"/>
                <a:cs typeface="Calibri"/>
              </a:rPr>
              <a:t> </a:t>
            </a:r>
            <a:r>
              <a:rPr sz="2400" spc="-50" dirty="0">
                <a:latin typeface="Calibri"/>
                <a:cs typeface="Calibri"/>
              </a:rPr>
              <a:t>-</a:t>
            </a:r>
            <a:endParaRPr sz="2400" dirty="0">
              <a:latin typeface="Calibri"/>
              <a:cs typeface="Calibri"/>
            </a:endParaRPr>
          </a:p>
          <a:p>
            <a:pPr>
              <a:lnSpc>
                <a:spcPct val="100000"/>
              </a:lnSpc>
              <a:spcBef>
                <a:spcPts val="10"/>
              </a:spcBef>
            </a:pPr>
            <a:endParaRPr sz="2350" dirty="0">
              <a:latin typeface="Calibri"/>
              <a:cs typeface="Calibri"/>
            </a:endParaRPr>
          </a:p>
          <a:p>
            <a:pPr marL="1349375" indent="-1257300">
              <a:lnSpc>
                <a:spcPct val="100000"/>
              </a:lnSpc>
              <a:tabLst>
                <a:tab pos="1303655" algn="l"/>
              </a:tabLst>
            </a:pPr>
            <a:r>
              <a:rPr sz="2400" dirty="0">
                <a:latin typeface="Calibri"/>
                <a:cs typeface="Calibri"/>
              </a:rPr>
              <a:t>Dikode</a:t>
            </a:r>
            <a:r>
              <a:rPr sz="2400" spc="-114" dirty="0">
                <a:latin typeface="Calibri"/>
                <a:cs typeface="Calibri"/>
              </a:rPr>
              <a:t> </a:t>
            </a:r>
            <a:r>
              <a:rPr sz="2400" spc="-50" dirty="0">
                <a:latin typeface="Calibri"/>
                <a:cs typeface="Calibri"/>
              </a:rPr>
              <a:t>:</a:t>
            </a:r>
            <a:r>
              <a:rPr sz="2400" dirty="0">
                <a:latin typeface="Calibri"/>
                <a:cs typeface="Calibri"/>
              </a:rPr>
              <a:t>	</a:t>
            </a:r>
            <a:r>
              <a:rPr sz="2400" spc="-10" dirty="0">
                <a:latin typeface="Calibri"/>
                <a:cs typeface="Calibri"/>
              </a:rPr>
              <a:t>Perdarahan</a:t>
            </a:r>
            <a:r>
              <a:rPr sz="2400" spc="-60" dirty="0">
                <a:latin typeface="Calibri"/>
                <a:cs typeface="Calibri"/>
              </a:rPr>
              <a:t> </a:t>
            </a:r>
            <a:r>
              <a:rPr sz="2400" dirty="0">
                <a:latin typeface="Calibri"/>
                <a:cs typeface="Calibri"/>
              </a:rPr>
              <a:t>akibat</a:t>
            </a:r>
            <a:r>
              <a:rPr sz="2400" spc="-50" dirty="0">
                <a:latin typeface="Calibri"/>
                <a:cs typeface="Calibri"/>
              </a:rPr>
              <a:t> </a:t>
            </a:r>
            <a:r>
              <a:rPr sz="2400" dirty="0">
                <a:latin typeface="Calibri"/>
                <a:cs typeface="Calibri"/>
              </a:rPr>
              <a:t>suatu</a:t>
            </a:r>
            <a:r>
              <a:rPr sz="2400" spc="-50" dirty="0">
                <a:latin typeface="Calibri"/>
                <a:cs typeface="Calibri"/>
              </a:rPr>
              <a:t> </a:t>
            </a:r>
            <a:r>
              <a:rPr sz="2400" dirty="0">
                <a:latin typeface="Calibri"/>
                <a:cs typeface="Calibri"/>
              </a:rPr>
              <a:t>prosedur</a:t>
            </a:r>
            <a:r>
              <a:rPr sz="2400" spc="-45" dirty="0">
                <a:latin typeface="Calibri"/>
                <a:cs typeface="Calibri"/>
              </a:rPr>
              <a:t> </a:t>
            </a:r>
            <a:r>
              <a:rPr sz="2400" b="1" dirty="0">
                <a:latin typeface="Calibri"/>
                <a:cs typeface="Calibri"/>
              </a:rPr>
              <a:t>(T81.0)</a:t>
            </a:r>
            <a:r>
              <a:rPr sz="2400" b="1" spc="-45" dirty="0">
                <a:latin typeface="Calibri"/>
                <a:cs typeface="Calibri"/>
              </a:rPr>
              <a:t> </a:t>
            </a:r>
            <a:r>
              <a:rPr sz="2400" spc="-10" dirty="0" err="1">
                <a:latin typeface="Calibri"/>
                <a:cs typeface="Calibri"/>
              </a:rPr>
              <a:t>sebagai</a:t>
            </a:r>
            <a:r>
              <a:rPr lang="en-US" sz="2400" spc="-10" dirty="0">
                <a:latin typeface="Calibri"/>
                <a:cs typeface="Calibri"/>
              </a:rPr>
              <a:t> </a:t>
            </a:r>
            <a:r>
              <a:rPr sz="2400" b="1" dirty="0">
                <a:latin typeface="Calibri"/>
                <a:cs typeface="Calibri"/>
              </a:rPr>
              <a:t>diagnosis</a:t>
            </a:r>
            <a:r>
              <a:rPr sz="2400" b="1" spc="-5" dirty="0">
                <a:latin typeface="Calibri"/>
                <a:cs typeface="Calibri"/>
              </a:rPr>
              <a:t> </a:t>
            </a:r>
            <a:r>
              <a:rPr sz="2400" b="1" spc="-10" dirty="0">
                <a:latin typeface="Calibri"/>
                <a:cs typeface="Calibri"/>
              </a:rPr>
              <a:t>utama.</a:t>
            </a:r>
            <a:endParaRPr sz="2400" dirty="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568" y="93344"/>
            <a:ext cx="2436495" cy="452120"/>
          </a:xfrm>
          <a:prstGeom prst="rect">
            <a:avLst/>
          </a:prstGeom>
        </p:spPr>
        <p:txBody>
          <a:bodyPr vert="horz" wrap="square" lIns="0" tIns="12065" rIns="0" bIns="0" rtlCol="0">
            <a:spAutoFit/>
          </a:bodyPr>
          <a:lstStyle/>
          <a:p>
            <a:pPr marL="12700">
              <a:lnSpc>
                <a:spcPct val="100000"/>
              </a:lnSpc>
              <a:spcBef>
                <a:spcPts val="95"/>
              </a:spcBef>
            </a:pPr>
            <a:r>
              <a:rPr sz="2800" dirty="0"/>
              <a:t>RULE</a:t>
            </a:r>
            <a:r>
              <a:rPr sz="2800" spc="-55" dirty="0"/>
              <a:t> </a:t>
            </a:r>
            <a:r>
              <a:rPr sz="2800" dirty="0"/>
              <a:t>MB1-</a:t>
            </a:r>
            <a:r>
              <a:rPr sz="2800" spc="-40" dirty="0"/>
              <a:t> </a:t>
            </a:r>
            <a:r>
              <a:rPr sz="2800" spc="-25" dirty="0"/>
              <a:t>MB5</a:t>
            </a:r>
            <a:endParaRPr sz="2800"/>
          </a:p>
        </p:txBody>
      </p:sp>
      <p:pic>
        <p:nvPicPr>
          <p:cNvPr id="3" name="object 3"/>
          <p:cNvPicPr/>
          <p:nvPr/>
        </p:nvPicPr>
        <p:blipFill>
          <a:blip r:embed="rId2" cstate="print"/>
          <a:stretch>
            <a:fillRect/>
          </a:stretch>
        </p:blipFill>
        <p:spPr>
          <a:xfrm>
            <a:off x="6905243" y="175260"/>
            <a:ext cx="2439924" cy="3028188"/>
          </a:xfrm>
          <a:prstGeom prst="rect">
            <a:avLst/>
          </a:prstGeom>
        </p:spPr>
      </p:pic>
      <p:pic>
        <p:nvPicPr>
          <p:cNvPr id="4" name="object 4"/>
          <p:cNvPicPr/>
          <p:nvPr/>
        </p:nvPicPr>
        <p:blipFill>
          <a:blip r:embed="rId3" cstate="print"/>
          <a:stretch>
            <a:fillRect/>
          </a:stretch>
        </p:blipFill>
        <p:spPr>
          <a:xfrm>
            <a:off x="9477756" y="172212"/>
            <a:ext cx="2438400" cy="3031236"/>
          </a:xfrm>
          <a:prstGeom prst="rect">
            <a:avLst/>
          </a:prstGeom>
        </p:spPr>
      </p:pic>
      <p:pic>
        <p:nvPicPr>
          <p:cNvPr id="5" name="object 5"/>
          <p:cNvPicPr/>
          <p:nvPr/>
        </p:nvPicPr>
        <p:blipFill>
          <a:blip r:embed="rId4" cstate="print"/>
          <a:stretch>
            <a:fillRect/>
          </a:stretch>
        </p:blipFill>
        <p:spPr>
          <a:xfrm>
            <a:off x="6905243" y="3375659"/>
            <a:ext cx="5009388" cy="3310128"/>
          </a:xfrm>
          <a:prstGeom prst="rect">
            <a:avLst/>
          </a:prstGeom>
        </p:spPr>
      </p:pic>
      <p:pic>
        <p:nvPicPr>
          <p:cNvPr id="6" name="object 6"/>
          <p:cNvPicPr/>
          <p:nvPr/>
        </p:nvPicPr>
        <p:blipFill>
          <a:blip r:embed="rId5" cstate="print"/>
          <a:stretch>
            <a:fillRect/>
          </a:stretch>
        </p:blipFill>
        <p:spPr>
          <a:xfrm>
            <a:off x="0" y="6228587"/>
            <a:ext cx="1432560" cy="626364"/>
          </a:xfrm>
          <a:prstGeom prst="rect">
            <a:avLst/>
          </a:prstGeom>
        </p:spPr>
      </p:pic>
      <p:sp>
        <p:nvSpPr>
          <p:cNvPr id="7" name="object 7"/>
          <p:cNvSpPr txBox="1"/>
          <p:nvPr/>
        </p:nvSpPr>
        <p:spPr>
          <a:xfrm>
            <a:off x="226568" y="463357"/>
            <a:ext cx="6596380" cy="5443855"/>
          </a:xfrm>
          <a:prstGeom prst="rect">
            <a:avLst/>
          </a:prstGeom>
        </p:spPr>
        <p:txBody>
          <a:bodyPr vert="horz" wrap="square" lIns="0" tIns="86995" rIns="0" bIns="0" rtlCol="0">
            <a:spAutoFit/>
          </a:bodyPr>
          <a:lstStyle/>
          <a:p>
            <a:pPr marL="12700">
              <a:lnSpc>
                <a:spcPct val="100000"/>
              </a:lnSpc>
              <a:spcBef>
                <a:spcPts val="685"/>
              </a:spcBef>
            </a:pPr>
            <a:r>
              <a:rPr sz="2000" b="1" dirty="0">
                <a:latin typeface="Calibri"/>
                <a:cs typeface="Calibri"/>
              </a:rPr>
              <a:t>RULE</a:t>
            </a:r>
            <a:r>
              <a:rPr sz="2000" b="1" spc="-20" dirty="0">
                <a:latin typeface="Calibri"/>
                <a:cs typeface="Calibri"/>
              </a:rPr>
              <a:t> </a:t>
            </a:r>
            <a:r>
              <a:rPr sz="2000" b="1" spc="-25" dirty="0">
                <a:latin typeface="Calibri"/>
                <a:cs typeface="Calibri"/>
              </a:rPr>
              <a:t>MB1</a:t>
            </a:r>
            <a:endParaRPr sz="2000">
              <a:latin typeface="Calibri"/>
              <a:cs typeface="Calibri"/>
            </a:endParaRPr>
          </a:p>
          <a:p>
            <a:pPr marL="241300" marR="466090" indent="-229235">
              <a:lnSpc>
                <a:spcPts val="2590"/>
              </a:lnSpc>
              <a:spcBef>
                <a:spcPts val="1019"/>
              </a:spcBef>
              <a:buFont typeface="Courier New"/>
              <a:buChar char="o"/>
              <a:tabLst>
                <a:tab pos="241300" algn="l"/>
              </a:tabLst>
            </a:pPr>
            <a:r>
              <a:rPr sz="2400" dirty="0">
                <a:latin typeface="Calibri"/>
                <a:cs typeface="Calibri"/>
              </a:rPr>
              <a:t>Kondisi</a:t>
            </a:r>
            <a:r>
              <a:rPr sz="2400" spc="-65" dirty="0">
                <a:latin typeface="Calibri"/>
                <a:cs typeface="Calibri"/>
              </a:rPr>
              <a:t> </a:t>
            </a:r>
            <a:r>
              <a:rPr sz="2400" dirty="0">
                <a:latin typeface="Calibri"/>
                <a:cs typeface="Calibri"/>
              </a:rPr>
              <a:t>minor</a:t>
            </a:r>
            <a:r>
              <a:rPr sz="2400" spc="-75" dirty="0">
                <a:latin typeface="Calibri"/>
                <a:cs typeface="Calibri"/>
              </a:rPr>
              <a:t> </a:t>
            </a:r>
            <a:r>
              <a:rPr sz="2400" dirty="0">
                <a:latin typeface="Calibri"/>
                <a:cs typeface="Calibri"/>
              </a:rPr>
              <a:t>direkam</a:t>
            </a:r>
            <a:r>
              <a:rPr sz="2400" spc="-75" dirty="0">
                <a:latin typeface="Calibri"/>
                <a:cs typeface="Calibri"/>
              </a:rPr>
              <a:t> </a:t>
            </a:r>
            <a:r>
              <a:rPr sz="2400" dirty="0">
                <a:latin typeface="Calibri"/>
                <a:cs typeface="Calibri"/>
              </a:rPr>
              <a:t>sebagai</a:t>
            </a:r>
            <a:r>
              <a:rPr sz="2400" spc="-60" dirty="0">
                <a:latin typeface="Calibri"/>
                <a:cs typeface="Calibri"/>
              </a:rPr>
              <a:t> </a:t>
            </a:r>
            <a:r>
              <a:rPr sz="2400" dirty="0">
                <a:latin typeface="Calibri"/>
                <a:cs typeface="Calibri"/>
              </a:rPr>
              <a:t>“Kondisi</a:t>
            </a:r>
            <a:r>
              <a:rPr sz="2400" spc="-60" dirty="0">
                <a:latin typeface="Calibri"/>
                <a:cs typeface="Calibri"/>
              </a:rPr>
              <a:t> </a:t>
            </a:r>
            <a:r>
              <a:rPr sz="2400" spc="-10" dirty="0">
                <a:latin typeface="Calibri"/>
                <a:cs typeface="Calibri"/>
              </a:rPr>
              <a:t>utama” </a:t>
            </a:r>
            <a:r>
              <a:rPr sz="2400" dirty="0">
                <a:latin typeface="Calibri"/>
                <a:cs typeface="Calibri"/>
              </a:rPr>
              <a:t>(main</a:t>
            </a:r>
            <a:r>
              <a:rPr sz="2400" spc="-80" dirty="0">
                <a:latin typeface="Calibri"/>
                <a:cs typeface="Calibri"/>
              </a:rPr>
              <a:t> </a:t>
            </a:r>
            <a:r>
              <a:rPr sz="2400" dirty="0">
                <a:latin typeface="Calibri"/>
                <a:cs typeface="Calibri"/>
              </a:rPr>
              <a:t>condition),</a:t>
            </a:r>
            <a:r>
              <a:rPr sz="2400" spc="-45" dirty="0">
                <a:latin typeface="Calibri"/>
                <a:cs typeface="Calibri"/>
              </a:rPr>
              <a:t> </a:t>
            </a:r>
            <a:r>
              <a:rPr sz="2400" dirty="0">
                <a:latin typeface="Calibri"/>
                <a:cs typeface="Calibri"/>
              </a:rPr>
              <a:t>kondisi</a:t>
            </a:r>
            <a:r>
              <a:rPr sz="2400" spc="-45" dirty="0">
                <a:latin typeface="Calibri"/>
                <a:cs typeface="Calibri"/>
              </a:rPr>
              <a:t> </a:t>
            </a:r>
            <a:r>
              <a:rPr sz="2400" dirty="0">
                <a:latin typeface="Calibri"/>
                <a:cs typeface="Calibri"/>
              </a:rPr>
              <a:t>yang</a:t>
            </a:r>
            <a:r>
              <a:rPr sz="2400" spc="-70" dirty="0">
                <a:latin typeface="Calibri"/>
                <a:cs typeface="Calibri"/>
              </a:rPr>
              <a:t> </a:t>
            </a:r>
            <a:r>
              <a:rPr sz="2400" dirty="0">
                <a:latin typeface="Calibri"/>
                <a:cs typeface="Calibri"/>
              </a:rPr>
              <a:t>lebih</a:t>
            </a:r>
            <a:r>
              <a:rPr sz="2400" spc="-40" dirty="0">
                <a:latin typeface="Calibri"/>
                <a:cs typeface="Calibri"/>
              </a:rPr>
              <a:t> </a:t>
            </a:r>
            <a:r>
              <a:rPr sz="2400" spc="-10" dirty="0">
                <a:latin typeface="Calibri"/>
                <a:cs typeface="Calibri"/>
              </a:rPr>
              <a:t>bermakna </a:t>
            </a:r>
            <a:r>
              <a:rPr sz="2400" dirty="0">
                <a:latin typeface="Calibri"/>
                <a:cs typeface="Calibri"/>
              </a:rPr>
              <a:t>direkam</a:t>
            </a:r>
            <a:r>
              <a:rPr sz="2400" spc="-80" dirty="0">
                <a:latin typeface="Calibri"/>
                <a:cs typeface="Calibri"/>
              </a:rPr>
              <a:t> </a:t>
            </a:r>
            <a:r>
              <a:rPr sz="2400" dirty="0">
                <a:latin typeface="Calibri"/>
                <a:cs typeface="Calibri"/>
              </a:rPr>
              <a:t>sebagai</a:t>
            </a:r>
            <a:r>
              <a:rPr sz="2400" spc="-60" dirty="0">
                <a:latin typeface="Calibri"/>
                <a:cs typeface="Calibri"/>
              </a:rPr>
              <a:t> </a:t>
            </a:r>
            <a:r>
              <a:rPr sz="2400" dirty="0">
                <a:latin typeface="Calibri"/>
                <a:cs typeface="Calibri"/>
              </a:rPr>
              <a:t>“kondisi</a:t>
            </a:r>
            <a:r>
              <a:rPr sz="2400" spc="-60" dirty="0">
                <a:latin typeface="Calibri"/>
                <a:cs typeface="Calibri"/>
              </a:rPr>
              <a:t> </a:t>
            </a:r>
            <a:r>
              <a:rPr sz="2400" dirty="0">
                <a:latin typeface="Calibri"/>
                <a:cs typeface="Calibri"/>
              </a:rPr>
              <a:t>lain”</a:t>
            </a:r>
            <a:r>
              <a:rPr sz="2400" spc="-75" dirty="0">
                <a:latin typeface="Calibri"/>
                <a:cs typeface="Calibri"/>
              </a:rPr>
              <a:t> </a:t>
            </a:r>
            <a:r>
              <a:rPr sz="2400" dirty="0">
                <a:latin typeface="Calibri"/>
                <a:cs typeface="Calibri"/>
              </a:rPr>
              <a:t>(other</a:t>
            </a:r>
            <a:r>
              <a:rPr sz="2400" spc="-60" dirty="0">
                <a:latin typeface="Calibri"/>
                <a:cs typeface="Calibri"/>
              </a:rPr>
              <a:t> </a:t>
            </a:r>
            <a:r>
              <a:rPr sz="2400" spc="-10" dirty="0">
                <a:latin typeface="Calibri"/>
                <a:cs typeface="Calibri"/>
              </a:rPr>
              <a:t>condition)</a:t>
            </a:r>
            <a:endParaRPr sz="2400">
              <a:latin typeface="Calibri"/>
              <a:cs typeface="Calibri"/>
            </a:endParaRPr>
          </a:p>
          <a:p>
            <a:pPr marL="12700" marR="1081405">
              <a:lnSpc>
                <a:spcPts val="2590"/>
              </a:lnSpc>
              <a:spcBef>
                <a:spcPts val="1005"/>
              </a:spcBef>
            </a:pPr>
            <a:r>
              <a:rPr sz="2400" dirty="0">
                <a:latin typeface="Calibri"/>
                <a:cs typeface="Calibri"/>
              </a:rPr>
              <a:t>Contoh</a:t>
            </a:r>
            <a:r>
              <a:rPr sz="2400" spc="-35" dirty="0">
                <a:latin typeface="Calibri"/>
                <a:cs typeface="Calibri"/>
              </a:rPr>
              <a:t> </a:t>
            </a:r>
            <a:r>
              <a:rPr sz="2400" dirty="0">
                <a:latin typeface="Calibri"/>
                <a:cs typeface="Calibri"/>
              </a:rPr>
              <a:t>:</a:t>
            </a:r>
            <a:r>
              <a:rPr sz="2400" spc="-30" dirty="0">
                <a:latin typeface="Calibri"/>
                <a:cs typeface="Calibri"/>
              </a:rPr>
              <a:t> </a:t>
            </a:r>
            <a:r>
              <a:rPr sz="2400" dirty="0">
                <a:latin typeface="Calibri"/>
                <a:cs typeface="Calibri"/>
              </a:rPr>
              <a:t>DU:</a:t>
            </a:r>
            <a:r>
              <a:rPr sz="2400" spc="-40" dirty="0">
                <a:latin typeface="Calibri"/>
                <a:cs typeface="Calibri"/>
              </a:rPr>
              <a:t> </a:t>
            </a:r>
            <a:r>
              <a:rPr sz="2400" dirty="0">
                <a:latin typeface="Calibri"/>
                <a:cs typeface="Calibri"/>
              </a:rPr>
              <a:t>Dyspepsi;</a:t>
            </a:r>
            <a:r>
              <a:rPr sz="2400" spc="-30" dirty="0">
                <a:latin typeface="Calibri"/>
                <a:cs typeface="Calibri"/>
              </a:rPr>
              <a:t> </a:t>
            </a:r>
            <a:r>
              <a:rPr sz="2400" dirty="0">
                <a:latin typeface="Calibri"/>
                <a:cs typeface="Calibri"/>
              </a:rPr>
              <a:t>DS:</a:t>
            </a:r>
            <a:r>
              <a:rPr sz="2400" spc="-45" dirty="0">
                <a:latin typeface="Calibri"/>
                <a:cs typeface="Calibri"/>
              </a:rPr>
              <a:t> </a:t>
            </a:r>
            <a:r>
              <a:rPr sz="2400" dirty="0">
                <a:latin typeface="Calibri"/>
                <a:cs typeface="Calibri"/>
              </a:rPr>
              <a:t>Appendicitis</a:t>
            </a:r>
            <a:r>
              <a:rPr sz="2400" spc="-35" dirty="0">
                <a:latin typeface="Calibri"/>
                <a:cs typeface="Calibri"/>
              </a:rPr>
              <a:t> </a:t>
            </a:r>
            <a:r>
              <a:rPr sz="2400" dirty="0">
                <a:latin typeface="Calibri"/>
                <a:cs typeface="Calibri"/>
              </a:rPr>
              <a:t>;</a:t>
            </a:r>
            <a:r>
              <a:rPr sz="2400" spc="-30" dirty="0">
                <a:latin typeface="Calibri"/>
                <a:cs typeface="Calibri"/>
              </a:rPr>
              <a:t> </a:t>
            </a:r>
            <a:r>
              <a:rPr sz="2400" spc="-25" dirty="0">
                <a:latin typeface="Calibri"/>
                <a:cs typeface="Calibri"/>
              </a:rPr>
              <a:t>Px: </a:t>
            </a:r>
            <a:r>
              <a:rPr sz="2400" spc="-10" dirty="0">
                <a:latin typeface="Calibri"/>
                <a:cs typeface="Calibri"/>
              </a:rPr>
              <a:t>Appendectomy</a:t>
            </a:r>
            <a:endParaRPr sz="2400">
              <a:latin typeface="Calibri"/>
              <a:cs typeface="Calibri"/>
            </a:endParaRPr>
          </a:p>
          <a:p>
            <a:pPr marL="12700">
              <a:lnSpc>
                <a:spcPct val="100000"/>
              </a:lnSpc>
              <a:spcBef>
                <a:spcPts val="670"/>
              </a:spcBef>
            </a:pPr>
            <a:r>
              <a:rPr sz="2400" b="1" dirty="0">
                <a:latin typeface="Calibri"/>
                <a:cs typeface="Calibri"/>
              </a:rPr>
              <a:t>RULE</a:t>
            </a:r>
            <a:r>
              <a:rPr sz="2400" b="1" spc="-15" dirty="0">
                <a:latin typeface="Calibri"/>
                <a:cs typeface="Calibri"/>
              </a:rPr>
              <a:t> </a:t>
            </a:r>
            <a:r>
              <a:rPr sz="2400" b="1" spc="-25" dirty="0">
                <a:latin typeface="Calibri"/>
                <a:cs typeface="Calibri"/>
              </a:rPr>
              <a:t>MB2</a:t>
            </a:r>
            <a:endParaRPr sz="2400">
              <a:latin typeface="Calibri"/>
              <a:cs typeface="Calibri"/>
            </a:endParaRPr>
          </a:p>
          <a:p>
            <a:pPr marL="241300" marR="405130" indent="-229235">
              <a:lnSpc>
                <a:spcPts val="2590"/>
              </a:lnSpc>
              <a:spcBef>
                <a:spcPts val="1055"/>
              </a:spcBef>
              <a:buFont typeface="Courier New"/>
              <a:buChar char="o"/>
              <a:tabLst>
                <a:tab pos="241300" algn="l"/>
              </a:tabLst>
            </a:pPr>
            <a:r>
              <a:rPr sz="2400" dirty="0">
                <a:latin typeface="Calibri"/>
                <a:cs typeface="Calibri"/>
              </a:rPr>
              <a:t>Beberapa</a:t>
            </a:r>
            <a:r>
              <a:rPr sz="2400" spc="-80" dirty="0">
                <a:latin typeface="Calibri"/>
                <a:cs typeface="Calibri"/>
              </a:rPr>
              <a:t> </a:t>
            </a:r>
            <a:r>
              <a:rPr sz="2400" dirty="0">
                <a:latin typeface="Calibri"/>
                <a:cs typeface="Calibri"/>
              </a:rPr>
              <a:t>Kondisi</a:t>
            </a:r>
            <a:r>
              <a:rPr sz="2400" spc="-45" dirty="0">
                <a:latin typeface="Calibri"/>
                <a:cs typeface="Calibri"/>
              </a:rPr>
              <a:t> </a:t>
            </a:r>
            <a:r>
              <a:rPr sz="2400" dirty="0">
                <a:latin typeface="Calibri"/>
                <a:cs typeface="Calibri"/>
              </a:rPr>
              <a:t>yang</a:t>
            </a:r>
            <a:r>
              <a:rPr sz="2400" spc="-65" dirty="0">
                <a:latin typeface="Calibri"/>
                <a:cs typeface="Calibri"/>
              </a:rPr>
              <a:t> </a:t>
            </a:r>
            <a:r>
              <a:rPr sz="2400" dirty="0">
                <a:latin typeface="Calibri"/>
                <a:cs typeface="Calibri"/>
              </a:rPr>
              <a:t>direkam</a:t>
            </a:r>
            <a:r>
              <a:rPr sz="2400" spc="-80" dirty="0">
                <a:latin typeface="Calibri"/>
                <a:cs typeface="Calibri"/>
              </a:rPr>
              <a:t> </a:t>
            </a:r>
            <a:r>
              <a:rPr sz="2400" dirty="0">
                <a:latin typeface="Calibri"/>
                <a:cs typeface="Calibri"/>
              </a:rPr>
              <a:t>sebagai</a:t>
            </a:r>
            <a:r>
              <a:rPr sz="2400" spc="-55" dirty="0">
                <a:latin typeface="Calibri"/>
                <a:cs typeface="Calibri"/>
              </a:rPr>
              <a:t> </a:t>
            </a:r>
            <a:r>
              <a:rPr sz="2400" spc="-10" dirty="0">
                <a:latin typeface="Calibri"/>
                <a:cs typeface="Calibri"/>
              </a:rPr>
              <a:t>kondisi </a:t>
            </a:r>
            <a:r>
              <a:rPr sz="2400" dirty="0">
                <a:latin typeface="Calibri"/>
                <a:cs typeface="Calibri"/>
              </a:rPr>
              <a:t>utama</a:t>
            </a:r>
            <a:r>
              <a:rPr sz="2400" spc="-35" dirty="0">
                <a:latin typeface="Calibri"/>
                <a:cs typeface="Calibri"/>
              </a:rPr>
              <a:t> </a:t>
            </a:r>
            <a:r>
              <a:rPr sz="2400" dirty="0">
                <a:latin typeface="Calibri"/>
                <a:cs typeface="Calibri"/>
              </a:rPr>
              <a:t>DU</a:t>
            </a:r>
            <a:r>
              <a:rPr sz="2400" spc="-10" dirty="0">
                <a:latin typeface="Calibri"/>
                <a:cs typeface="Calibri"/>
              </a:rPr>
              <a:t> </a:t>
            </a:r>
            <a:r>
              <a:rPr sz="2400" dirty="0">
                <a:latin typeface="Calibri"/>
                <a:cs typeface="Calibri"/>
              </a:rPr>
              <a:t>:</a:t>
            </a:r>
            <a:r>
              <a:rPr sz="2400" spc="-25" dirty="0">
                <a:latin typeface="Calibri"/>
                <a:cs typeface="Calibri"/>
              </a:rPr>
              <a:t> </a:t>
            </a:r>
            <a:r>
              <a:rPr sz="2400" spc="-10" dirty="0">
                <a:latin typeface="Calibri"/>
                <a:cs typeface="Calibri"/>
              </a:rPr>
              <a:t>Osteoporosis,Candida, </a:t>
            </a:r>
            <a:r>
              <a:rPr sz="2400" dirty="0">
                <a:latin typeface="Calibri"/>
                <a:cs typeface="Calibri"/>
              </a:rPr>
              <a:t>bronchopneumonia,</a:t>
            </a:r>
            <a:r>
              <a:rPr sz="2400" spc="-30" dirty="0">
                <a:latin typeface="Calibri"/>
                <a:cs typeface="Calibri"/>
              </a:rPr>
              <a:t> </a:t>
            </a:r>
            <a:r>
              <a:rPr sz="2400" dirty="0">
                <a:latin typeface="Calibri"/>
                <a:cs typeface="Calibri"/>
              </a:rPr>
              <a:t>Rheumatism</a:t>
            </a:r>
            <a:r>
              <a:rPr sz="2400" spc="-60" dirty="0">
                <a:latin typeface="Calibri"/>
                <a:cs typeface="Calibri"/>
              </a:rPr>
              <a:t> </a:t>
            </a:r>
            <a:r>
              <a:rPr sz="2400" spc="-20" dirty="0">
                <a:latin typeface="Calibri"/>
                <a:cs typeface="Calibri"/>
              </a:rPr>
              <a:t>DPJP</a:t>
            </a:r>
            <a:r>
              <a:rPr sz="2400" spc="-30" dirty="0">
                <a:latin typeface="Calibri"/>
                <a:cs typeface="Calibri"/>
              </a:rPr>
              <a:t> </a:t>
            </a:r>
            <a:r>
              <a:rPr sz="2400" dirty="0">
                <a:latin typeface="Calibri"/>
                <a:cs typeface="Calibri"/>
              </a:rPr>
              <a:t>:</a:t>
            </a:r>
            <a:r>
              <a:rPr sz="2400" spc="-70" dirty="0">
                <a:latin typeface="Calibri"/>
                <a:cs typeface="Calibri"/>
              </a:rPr>
              <a:t> </a:t>
            </a:r>
            <a:r>
              <a:rPr sz="2400" dirty="0">
                <a:latin typeface="Calibri"/>
                <a:cs typeface="Calibri"/>
              </a:rPr>
              <a:t>Sp</a:t>
            </a:r>
            <a:r>
              <a:rPr sz="2400" spc="-45" dirty="0">
                <a:latin typeface="Calibri"/>
                <a:cs typeface="Calibri"/>
              </a:rPr>
              <a:t> </a:t>
            </a:r>
            <a:r>
              <a:rPr sz="2400" spc="-20" dirty="0">
                <a:latin typeface="Calibri"/>
                <a:cs typeface="Calibri"/>
              </a:rPr>
              <a:t>Paru</a:t>
            </a:r>
            <a:endParaRPr sz="2400">
              <a:latin typeface="Calibri"/>
              <a:cs typeface="Calibri"/>
            </a:endParaRPr>
          </a:p>
          <a:p>
            <a:pPr marL="12700">
              <a:lnSpc>
                <a:spcPct val="100000"/>
              </a:lnSpc>
              <a:spcBef>
                <a:spcPts val="670"/>
              </a:spcBef>
            </a:pPr>
            <a:r>
              <a:rPr sz="2400" b="1" dirty="0">
                <a:latin typeface="Calibri"/>
                <a:cs typeface="Calibri"/>
              </a:rPr>
              <a:t>RULE</a:t>
            </a:r>
            <a:r>
              <a:rPr sz="2400" b="1" spc="-20" dirty="0">
                <a:latin typeface="Calibri"/>
                <a:cs typeface="Calibri"/>
              </a:rPr>
              <a:t> </a:t>
            </a:r>
            <a:r>
              <a:rPr sz="2400" b="1" spc="-25" dirty="0">
                <a:latin typeface="Calibri"/>
                <a:cs typeface="Calibri"/>
              </a:rPr>
              <a:t>MB3</a:t>
            </a:r>
            <a:endParaRPr sz="2400">
              <a:latin typeface="Calibri"/>
              <a:cs typeface="Calibri"/>
            </a:endParaRPr>
          </a:p>
          <a:p>
            <a:pPr marL="241300" marR="5080" indent="-229235">
              <a:lnSpc>
                <a:spcPts val="2590"/>
              </a:lnSpc>
              <a:spcBef>
                <a:spcPts val="1040"/>
              </a:spcBef>
              <a:buFont typeface="Courier New"/>
              <a:buChar char="o"/>
              <a:tabLst>
                <a:tab pos="241300" algn="l"/>
              </a:tabLst>
            </a:pPr>
            <a:r>
              <a:rPr sz="2400" dirty="0">
                <a:latin typeface="Calibri"/>
                <a:cs typeface="Calibri"/>
              </a:rPr>
              <a:t>Kondisi</a:t>
            </a:r>
            <a:r>
              <a:rPr sz="2400" spc="-80" dirty="0">
                <a:latin typeface="Calibri"/>
                <a:cs typeface="Calibri"/>
              </a:rPr>
              <a:t> </a:t>
            </a:r>
            <a:r>
              <a:rPr sz="2400" dirty="0">
                <a:latin typeface="Calibri"/>
                <a:cs typeface="Calibri"/>
              </a:rPr>
              <a:t>yang</a:t>
            </a:r>
            <a:r>
              <a:rPr sz="2400" spc="-85" dirty="0">
                <a:latin typeface="Calibri"/>
                <a:cs typeface="Calibri"/>
              </a:rPr>
              <a:t> </a:t>
            </a:r>
            <a:r>
              <a:rPr sz="2400" dirty="0">
                <a:latin typeface="Calibri"/>
                <a:cs typeface="Calibri"/>
              </a:rPr>
              <a:t>direkam</a:t>
            </a:r>
            <a:r>
              <a:rPr sz="2400" spc="-95" dirty="0">
                <a:latin typeface="Calibri"/>
                <a:cs typeface="Calibri"/>
              </a:rPr>
              <a:t> </a:t>
            </a:r>
            <a:r>
              <a:rPr sz="2400" dirty="0">
                <a:latin typeface="Calibri"/>
                <a:cs typeface="Calibri"/>
              </a:rPr>
              <a:t>sebagai</a:t>
            </a:r>
            <a:r>
              <a:rPr sz="2400" spc="-75" dirty="0">
                <a:latin typeface="Calibri"/>
                <a:cs typeface="Calibri"/>
              </a:rPr>
              <a:t> </a:t>
            </a:r>
            <a:r>
              <a:rPr sz="2400" dirty="0">
                <a:latin typeface="Calibri"/>
                <a:cs typeface="Calibri"/>
              </a:rPr>
              <a:t>kondisi</a:t>
            </a:r>
            <a:r>
              <a:rPr sz="2400" spc="-70" dirty="0">
                <a:latin typeface="Calibri"/>
                <a:cs typeface="Calibri"/>
              </a:rPr>
              <a:t> </a:t>
            </a:r>
            <a:r>
              <a:rPr sz="2400" spc="-10" dirty="0">
                <a:latin typeface="Calibri"/>
                <a:cs typeface="Calibri"/>
              </a:rPr>
              <a:t>utama </a:t>
            </a:r>
            <a:r>
              <a:rPr sz="2400" dirty="0">
                <a:latin typeface="Calibri"/>
                <a:cs typeface="Calibri"/>
              </a:rPr>
              <a:t>menggambarkan</a:t>
            </a:r>
            <a:r>
              <a:rPr sz="2400" spc="-80" dirty="0">
                <a:latin typeface="Calibri"/>
                <a:cs typeface="Calibri"/>
              </a:rPr>
              <a:t> </a:t>
            </a:r>
            <a:r>
              <a:rPr sz="2400" dirty="0">
                <a:latin typeface="Calibri"/>
                <a:cs typeface="Calibri"/>
              </a:rPr>
              <a:t>suatu</a:t>
            </a:r>
            <a:r>
              <a:rPr sz="2400" spc="-40" dirty="0">
                <a:latin typeface="Calibri"/>
                <a:cs typeface="Calibri"/>
              </a:rPr>
              <a:t> </a:t>
            </a:r>
            <a:r>
              <a:rPr sz="2400" dirty="0">
                <a:latin typeface="Calibri"/>
                <a:cs typeface="Calibri"/>
              </a:rPr>
              <a:t>gejala</a:t>
            </a:r>
            <a:r>
              <a:rPr sz="2400" spc="-25" dirty="0">
                <a:latin typeface="Calibri"/>
                <a:cs typeface="Calibri"/>
              </a:rPr>
              <a:t> </a:t>
            </a:r>
            <a:r>
              <a:rPr sz="2400" dirty="0">
                <a:latin typeface="Calibri"/>
                <a:cs typeface="Calibri"/>
              </a:rPr>
              <a:t>(R)</a:t>
            </a:r>
            <a:r>
              <a:rPr sz="2400" spc="-55" dirty="0">
                <a:latin typeface="Calibri"/>
                <a:cs typeface="Calibri"/>
              </a:rPr>
              <a:t> </a:t>
            </a:r>
            <a:r>
              <a:rPr sz="2400" spc="-10" dirty="0">
                <a:latin typeface="Calibri"/>
                <a:cs typeface="Calibri"/>
              </a:rPr>
              <a:t>DU:Hematemesis, </a:t>
            </a:r>
            <a:r>
              <a:rPr sz="2400" dirty="0">
                <a:latin typeface="Calibri"/>
                <a:cs typeface="Calibri"/>
              </a:rPr>
              <a:t>DS:</a:t>
            </a:r>
            <a:r>
              <a:rPr sz="2400" spc="-60" dirty="0">
                <a:latin typeface="Calibri"/>
                <a:cs typeface="Calibri"/>
              </a:rPr>
              <a:t> </a:t>
            </a:r>
            <a:r>
              <a:rPr sz="2400" spc="-10" dirty="0">
                <a:latin typeface="Calibri"/>
                <a:cs typeface="Calibri"/>
              </a:rPr>
              <a:t>Varices</a:t>
            </a:r>
            <a:r>
              <a:rPr sz="2400" spc="-35" dirty="0">
                <a:latin typeface="Calibri"/>
                <a:cs typeface="Calibri"/>
              </a:rPr>
              <a:t> </a:t>
            </a:r>
            <a:r>
              <a:rPr sz="2400" dirty="0">
                <a:latin typeface="Calibri"/>
                <a:cs typeface="Calibri"/>
              </a:rPr>
              <a:t>esopagus,</a:t>
            </a:r>
            <a:r>
              <a:rPr sz="2400" spc="-35" dirty="0">
                <a:latin typeface="Calibri"/>
                <a:cs typeface="Calibri"/>
              </a:rPr>
              <a:t> </a:t>
            </a:r>
            <a:r>
              <a:rPr sz="2400" spc="-20" dirty="0">
                <a:latin typeface="Calibri"/>
                <a:cs typeface="Calibri"/>
              </a:rPr>
              <a:t>DPJP</a:t>
            </a:r>
            <a:r>
              <a:rPr sz="2400" spc="-35" dirty="0">
                <a:latin typeface="Calibri"/>
                <a:cs typeface="Calibri"/>
              </a:rPr>
              <a:t> </a:t>
            </a:r>
            <a:r>
              <a:rPr sz="2400" dirty="0">
                <a:latin typeface="Calibri"/>
                <a:cs typeface="Calibri"/>
              </a:rPr>
              <a:t>:</a:t>
            </a:r>
            <a:r>
              <a:rPr sz="2400" spc="-55" dirty="0">
                <a:latin typeface="Calibri"/>
                <a:cs typeface="Calibri"/>
              </a:rPr>
              <a:t> </a:t>
            </a:r>
            <a:r>
              <a:rPr sz="2400" dirty="0">
                <a:latin typeface="Calibri"/>
                <a:cs typeface="Calibri"/>
              </a:rPr>
              <a:t>Sp</a:t>
            </a:r>
            <a:r>
              <a:rPr sz="2400" spc="-50" dirty="0">
                <a:latin typeface="Calibri"/>
                <a:cs typeface="Calibri"/>
              </a:rPr>
              <a:t> </a:t>
            </a:r>
            <a:r>
              <a:rPr sz="2400" spc="-25" dirty="0">
                <a:latin typeface="Calibri"/>
                <a:cs typeface="Calibri"/>
              </a:rPr>
              <a:t>PD</a:t>
            </a:r>
            <a:endParaRPr sz="24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6568" y="93344"/>
            <a:ext cx="2436495" cy="452120"/>
          </a:xfrm>
          <a:prstGeom prst="rect">
            <a:avLst/>
          </a:prstGeom>
        </p:spPr>
        <p:txBody>
          <a:bodyPr vert="horz" wrap="square" lIns="0" tIns="12065" rIns="0" bIns="0" rtlCol="0">
            <a:spAutoFit/>
          </a:bodyPr>
          <a:lstStyle/>
          <a:p>
            <a:pPr marL="12700">
              <a:lnSpc>
                <a:spcPct val="100000"/>
              </a:lnSpc>
              <a:spcBef>
                <a:spcPts val="95"/>
              </a:spcBef>
            </a:pPr>
            <a:r>
              <a:rPr sz="2800" dirty="0"/>
              <a:t>RULE</a:t>
            </a:r>
            <a:r>
              <a:rPr sz="2800" spc="-55" dirty="0"/>
              <a:t> </a:t>
            </a:r>
            <a:r>
              <a:rPr sz="2800" dirty="0"/>
              <a:t>MB1-</a:t>
            </a:r>
            <a:r>
              <a:rPr sz="2800" spc="-40" dirty="0"/>
              <a:t> </a:t>
            </a:r>
            <a:r>
              <a:rPr sz="2800" spc="-25" dirty="0"/>
              <a:t>MB5</a:t>
            </a:r>
            <a:endParaRPr sz="2800"/>
          </a:p>
        </p:txBody>
      </p:sp>
      <p:pic>
        <p:nvPicPr>
          <p:cNvPr id="3" name="object 3"/>
          <p:cNvPicPr/>
          <p:nvPr/>
        </p:nvPicPr>
        <p:blipFill>
          <a:blip r:embed="rId2" cstate="print"/>
          <a:stretch>
            <a:fillRect/>
          </a:stretch>
        </p:blipFill>
        <p:spPr>
          <a:xfrm>
            <a:off x="6905243" y="175260"/>
            <a:ext cx="2439924" cy="3028188"/>
          </a:xfrm>
          <a:prstGeom prst="rect">
            <a:avLst/>
          </a:prstGeom>
        </p:spPr>
      </p:pic>
      <p:pic>
        <p:nvPicPr>
          <p:cNvPr id="4" name="object 4"/>
          <p:cNvPicPr/>
          <p:nvPr/>
        </p:nvPicPr>
        <p:blipFill>
          <a:blip r:embed="rId3" cstate="print"/>
          <a:stretch>
            <a:fillRect/>
          </a:stretch>
        </p:blipFill>
        <p:spPr>
          <a:xfrm>
            <a:off x="9477756" y="172212"/>
            <a:ext cx="2438400" cy="3031236"/>
          </a:xfrm>
          <a:prstGeom prst="rect">
            <a:avLst/>
          </a:prstGeom>
        </p:spPr>
      </p:pic>
      <p:pic>
        <p:nvPicPr>
          <p:cNvPr id="5" name="object 5"/>
          <p:cNvPicPr/>
          <p:nvPr/>
        </p:nvPicPr>
        <p:blipFill>
          <a:blip r:embed="rId4" cstate="print"/>
          <a:stretch>
            <a:fillRect/>
          </a:stretch>
        </p:blipFill>
        <p:spPr>
          <a:xfrm>
            <a:off x="6905243" y="3375659"/>
            <a:ext cx="5009388" cy="3310128"/>
          </a:xfrm>
          <a:prstGeom prst="rect">
            <a:avLst/>
          </a:prstGeom>
        </p:spPr>
      </p:pic>
      <p:pic>
        <p:nvPicPr>
          <p:cNvPr id="6" name="object 6"/>
          <p:cNvPicPr/>
          <p:nvPr/>
        </p:nvPicPr>
        <p:blipFill>
          <a:blip r:embed="rId5" cstate="print"/>
          <a:stretch>
            <a:fillRect/>
          </a:stretch>
        </p:blipFill>
        <p:spPr>
          <a:xfrm>
            <a:off x="0" y="6228587"/>
            <a:ext cx="1432560" cy="626364"/>
          </a:xfrm>
          <a:prstGeom prst="rect">
            <a:avLst/>
          </a:prstGeom>
        </p:spPr>
      </p:pic>
      <p:sp>
        <p:nvSpPr>
          <p:cNvPr id="7" name="object 7"/>
          <p:cNvSpPr txBox="1"/>
          <p:nvPr/>
        </p:nvSpPr>
        <p:spPr>
          <a:xfrm>
            <a:off x="226568" y="555259"/>
            <a:ext cx="6458585" cy="5121275"/>
          </a:xfrm>
          <a:prstGeom prst="rect">
            <a:avLst/>
          </a:prstGeom>
        </p:spPr>
        <p:txBody>
          <a:bodyPr vert="horz" wrap="square" lIns="0" tIns="103505" rIns="0" bIns="0" rtlCol="0">
            <a:spAutoFit/>
          </a:bodyPr>
          <a:lstStyle/>
          <a:p>
            <a:pPr marL="12700">
              <a:lnSpc>
                <a:spcPct val="100000"/>
              </a:lnSpc>
              <a:spcBef>
                <a:spcPts val="815"/>
              </a:spcBef>
            </a:pPr>
            <a:r>
              <a:rPr sz="2400" b="1" dirty="0">
                <a:latin typeface="Calibri"/>
                <a:cs typeface="Calibri"/>
              </a:rPr>
              <a:t>RULE</a:t>
            </a:r>
            <a:r>
              <a:rPr sz="2400" b="1" spc="-15" dirty="0">
                <a:latin typeface="Calibri"/>
                <a:cs typeface="Calibri"/>
              </a:rPr>
              <a:t> </a:t>
            </a:r>
            <a:r>
              <a:rPr sz="2400" b="1" spc="-25" dirty="0">
                <a:latin typeface="Calibri"/>
                <a:cs typeface="Calibri"/>
              </a:rPr>
              <a:t>MB4</a:t>
            </a:r>
            <a:endParaRPr sz="2400">
              <a:latin typeface="Calibri"/>
              <a:cs typeface="Calibri"/>
            </a:endParaRPr>
          </a:p>
          <a:p>
            <a:pPr marL="164465" indent="-158115">
              <a:lnSpc>
                <a:spcPct val="100000"/>
              </a:lnSpc>
              <a:spcBef>
                <a:spcPts val="720"/>
              </a:spcBef>
              <a:buSzPct val="95833"/>
              <a:buChar char="•"/>
              <a:tabLst>
                <a:tab pos="164465" algn="l"/>
              </a:tabLst>
            </a:pPr>
            <a:r>
              <a:rPr sz="2400" b="1" spc="-10" dirty="0">
                <a:latin typeface="Calibri"/>
                <a:cs typeface="Calibri"/>
              </a:rPr>
              <a:t>Spesialisitas</a:t>
            </a:r>
            <a:endParaRPr sz="2400">
              <a:latin typeface="Calibri"/>
              <a:cs typeface="Calibri"/>
            </a:endParaRPr>
          </a:p>
          <a:p>
            <a:pPr marL="12700" marR="666750">
              <a:lnSpc>
                <a:spcPts val="2590"/>
              </a:lnSpc>
              <a:spcBef>
                <a:spcPts val="1040"/>
              </a:spcBef>
            </a:pPr>
            <a:r>
              <a:rPr sz="2400" dirty="0">
                <a:latin typeface="Calibri"/>
                <a:cs typeface="Calibri"/>
              </a:rPr>
              <a:t>DU</a:t>
            </a:r>
            <a:r>
              <a:rPr sz="2400" spc="-30" dirty="0">
                <a:latin typeface="Calibri"/>
                <a:cs typeface="Calibri"/>
              </a:rPr>
              <a:t> </a:t>
            </a:r>
            <a:r>
              <a:rPr sz="2400" dirty="0">
                <a:latin typeface="Calibri"/>
                <a:cs typeface="Calibri"/>
              </a:rPr>
              <a:t>:</a:t>
            </a:r>
            <a:r>
              <a:rPr sz="2400" spc="-45" dirty="0">
                <a:latin typeface="Calibri"/>
                <a:cs typeface="Calibri"/>
              </a:rPr>
              <a:t> </a:t>
            </a:r>
            <a:r>
              <a:rPr sz="2400" dirty="0">
                <a:latin typeface="Calibri"/>
                <a:cs typeface="Calibri"/>
              </a:rPr>
              <a:t>DM</a:t>
            </a:r>
            <a:r>
              <a:rPr sz="2400" spc="-40" dirty="0">
                <a:latin typeface="Calibri"/>
                <a:cs typeface="Calibri"/>
              </a:rPr>
              <a:t> </a:t>
            </a:r>
            <a:r>
              <a:rPr sz="2400" dirty="0">
                <a:latin typeface="Calibri"/>
                <a:cs typeface="Calibri"/>
              </a:rPr>
              <a:t>tanpa</a:t>
            </a:r>
            <a:r>
              <a:rPr sz="2400" spc="-45" dirty="0">
                <a:latin typeface="Calibri"/>
                <a:cs typeface="Calibri"/>
              </a:rPr>
              <a:t> </a:t>
            </a:r>
            <a:r>
              <a:rPr sz="2400" dirty="0">
                <a:latin typeface="Calibri"/>
                <a:cs typeface="Calibri"/>
              </a:rPr>
              <a:t>terapi</a:t>
            </a:r>
            <a:r>
              <a:rPr sz="2400" spc="-40" dirty="0">
                <a:latin typeface="Calibri"/>
                <a:cs typeface="Calibri"/>
              </a:rPr>
              <a:t> </a:t>
            </a:r>
            <a:r>
              <a:rPr sz="2400" dirty="0">
                <a:latin typeface="Calibri"/>
                <a:cs typeface="Calibri"/>
              </a:rPr>
              <a:t>insulin</a:t>
            </a:r>
            <a:r>
              <a:rPr sz="2400" spc="-30" dirty="0">
                <a:latin typeface="Calibri"/>
                <a:cs typeface="Calibri"/>
              </a:rPr>
              <a:t> </a:t>
            </a:r>
            <a:r>
              <a:rPr sz="2400" dirty="0">
                <a:latin typeface="Calibri"/>
                <a:cs typeface="Calibri"/>
              </a:rPr>
              <a:t>DS:</a:t>
            </a:r>
            <a:r>
              <a:rPr sz="2400" spc="-45" dirty="0">
                <a:latin typeface="Calibri"/>
                <a:cs typeface="Calibri"/>
              </a:rPr>
              <a:t> </a:t>
            </a:r>
            <a:r>
              <a:rPr sz="2400" dirty="0">
                <a:latin typeface="Calibri"/>
                <a:cs typeface="Calibri"/>
              </a:rPr>
              <a:t>Cataract</a:t>
            </a:r>
            <a:r>
              <a:rPr sz="2400" spc="-65" dirty="0">
                <a:latin typeface="Calibri"/>
                <a:cs typeface="Calibri"/>
              </a:rPr>
              <a:t> </a:t>
            </a:r>
            <a:r>
              <a:rPr sz="2400" spc="-20" dirty="0">
                <a:latin typeface="Calibri"/>
                <a:cs typeface="Calibri"/>
              </a:rPr>
              <a:t>mata </a:t>
            </a:r>
            <a:r>
              <a:rPr sz="2400" spc="-10" dirty="0">
                <a:latin typeface="Calibri"/>
                <a:cs typeface="Calibri"/>
              </a:rPr>
              <a:t>bilateral</a:t>
            </a:r>
            <a:endParaRPr sz="2400">
              <a:latin typeface="Calibri"/>
              <a:cs typeface="Calibri"/>
            </a:endParaRPr>
          </a:p>
          <a:p>
            <a:pPr marL="12700">
              <a:lnSpc>
                <a:spcPct val="100000"/>
              </a:lnSpc>
              <a:spcBef>
                <a:spcPts val="670"/>
              </a:spcBef>
            </a:pPr>
            <a:r>
              <a:rPr sz="2400" dirty="0">
                <a:latin typeface="Calibri"/>
                <a:cs typeface="Calibri"/>
              </a:rPr>
              <a:t>Spesialisasi:</a:t>
            </a:r>
            <a:r>
              <a:rPr sz="2400" spc="-50" dirty="0">
                <a:latin typeface="Calibri"/>
                <a:cs typeface="Calibri"/>
              </a:rPr>
              <a:t> </a:t>
            </a:r>
            <a:r>
              <a:rPr sz="2400" spc="-10" dirty="0">
                <a:latin typeface="Calibri"/>
                <a:cs typeface="Calibri"/>
              </a:rPr>
              <a:t>Ophthalmologist</a:t>
            </a:r>
            <a:endParaRPr sz="2400">
              <a:latin typeface="Calibri"/>
              <a:cs typeface="Calibri"/>
            </a:endParaRPr>
          </a:p>
          <a:p>
            <a:pPr marL="12700">
              <a:lnSpc>
                <a:spcPct val="100000"/>
              </a:lnSpc>
              <a:spcBef>
                <a:spcPts val="725"/>
              </a:spcBef>
            </a:pPr>
            <a:r>
              <a:rPr sz="2400" b="1" dirty="0">
                <a:latin typeface="Calibri"/>
                <a:cs typeface="Calibri"/>
              </a:rPr>
              <a:t>Reseleksi</a:t>
            </a:r>
            <a:r>
              <a:rPr sz="2400" dirty="0">
                <a:latin typeface="Calibri"/>
                <a:cs typeface="Calibri"/>
              </a:rPr>
              <a:t>:</a:t>
            </a:r>
            <a:r>
              <a:rPr sz="2400" spc="-65" dirty="0">
                <a:latin typeface="Calibri"/>
                <a:cs typeface="Calibri"/>
              </a:rPr>
              <a:t> </a:t>
            </a:r>
            <a:r>
              <a:rPr sz="2400" dirty="0">
                <a:latin typeface="Calibri"/>
                <a:cs typeface="Calibri"/>
              </a:rPr>
              <a:t>Kondisi</a:t>
            </a:r>
            <a:r>
              <a:rPr sz="2400" spc="-40" dirty="0">
                <a:latin typeface="Calibri"/>
                <a:cs typeface="Calibri"/>
              </a:rPr>
              <a:t> </a:t>
            </a:r>
            <a:r>
              <a:rPr sz="2400" dirty="0">
                <a:latin typeface="Calibri"/>
                <a:cs typeface="Calibri"/>
              </a:rPr>
              <a:t>Utama:</a:t>
            </a:r>
            <a:r>
              <a:rPr sz="2400" spc="-75" dirty="0">
                <a:latin typeface="Calibri"/>
                <a:cs typeface="Calibri"/>
              </a:rPr>
              <a:t> </a:t>
            </a:r>
            <a:r>
              <a:rPr sz="2400" dirty="0">
                <a:latin typeface="Calibri"/>
                <a:cs typeface="Calibri"/>
              </a:rPr>
              <a:t>NIDDM</a:t>
            </a:r>
            <a:r>
              <a:rPr sz="2400" spc="-50" dirty="0">
                <a:latin typeface="Calibri"/>
                <a:cs typeface="Calibri"/>
              </a:rPr>
              <a:t> </a:t>
            </a:r>
            <a:r>
              <a:rPr sz="2400" spc="-10" dirty="0">
                <a:latin typeface="Calibri"/>
                <a:cs typeface="Calibri"/>
              </a:rPr>
              <a:t>cataract.</a:t>
            </a:r>
            <a:endParaRPr sz="2400">
              <a:latin typeface="Calibri"/>
              <a:cs typeface="Calibri"/>
            </a:endParaRPr>
          </a:p>
          <a:p>
            <a:pPr marL="12700">
              <a:lnSpc>
                <a:spcPct val="100000"/>
              </a:lnSpc>
              <a:spcBef>
                <a:spcPts val="705"/>
              </a:spcBef>
            </a:pPr>
            <a:r>
              <a:rPr sz="2400" b="1" dirty="0">
                <a:latin typeface="Calibri"/>
                <a:cs typeface="Calibri"/>
              </a:rPr>
              <a:t>RULE</a:t>
            </a:r>
            <a:r>
              <a:rPr sz="2400" b="1" spc="-15" dirty="0">
                <a:latin typeface="Calibri"/>
                <a:cs typeface="Calibri"/>
              </a:rPr>
              <a:t> </a:t>
            </a:r>
            <a:r>
              <a:rPr sz="2400" b="1" spc="-25" dirty="0">
                <a:latin typeface="Calibri"/>
                <a:cs typeface="Calibri"/>
              </a:rPr>
              <a:t>MB5</a:t>
            </a:r>
            <a:endParaRPr sz="2400">
              <a:latin typeface="Calibri"/>
              <a:cs typeface="Calibri"/>
            </a:endParaRPr>
          </a:p>
          <a:p>
            <a:pPr marL="241300" marR="5080" indent="-229235" algn="just">
              <a:lnSpc>
                <a:spcPct val="90000"/>
              </a:lnSpc>
              <a:spcBef>
                <a:spcPts val="994"/>
              </a:spcBef>
              <a:buFont typeface="Courier New"/>
              <a:buChar char="o"/>
              <a:tabLst>
                <a:tab pos="241300" algn="l"/>
              </a:tabLst>
            </a:pPr>
            <a:r>
              <a:rPr sz="2400" dirty="0">
                <a:latin typeface="Calibri"/>
                <a:cs typeface="Calibri"/>
              </a:rPr>
              <a:t>Alternatif</a:t>
            </a:r>
            <a:r>
              <a:rPr sz="2400" spc="-40" dirty="0">
                <a:latin typeface="Calibri"/>
                <a:cs typeface="Calibri"/>
              </a:rPr>
              <a:t> </a:t>
            </a:r>
            <a:r>
              <a:rPr sz="2400" dirty="0">
                <a:latin typeface="Calibri"/>
                <a:cs typeface="Calibri"/>
              </a:rPr>
              <a:t>diagnoses</a:t>
            </a:r>
            <a:r>
              <a:rPr sz="2400" spc="-20" dirty="0">
                <a:latin typeface="Calibri"/>
                <a:cs typeface="Calibri"/>
              </a:rPr>
              <a:t> </a:t>
            </a:r>
            <a:r>
              <a:rPr sz="2400" dirty="0">
                <a:latin typeface="Calibri"/>
                <a:cs typeface="Calibri"/>
              </a:rPr>
              <a:t>utama</a:t>
            </a:r>
            <a:r>
              <a:rPr sz="2400" spc="-45" dirty="0">
                <a:latin typeface="Calibri"/>
                <a:cs typeface="Calibri"/>
              </a:rPr>
              <a:t> </a:t>
            </a:r>
            <a:r>
              <a:rPr sz="2400" dirty="0">
                <a:latin typeface="Calibri"/>
                <a:cs typeface="Calibri"/>
              </a:rPr>
              <a:t>Bila</a:t>
            </a:r>
            <a:r>
              <a:rPr sz="2400" spc="-35" dirty="0">
                <a:latin typeface="Calibri"/>
                <a:cs typeface="Calibri"/>
              </a:rPr>
              <a:t> </a:t>
            </a:r>
            <a:r>
              <a:rPr sz="2400" dirty="0">
                <a:latin typeface="Calibri"/>
                <a:cs typeface="Calibri"/>
              </a:rPr>
              <a:t>ada</a:t>
            </a:r>
            <a:r>
              <a:rPr sz="2400" spc="-40" dirty="0">
                <a:latin typeface="Calibri"/>
                <a:cs typeface="Calibri"/>
              </a:rPr>
              <a:t> </a:t>
            </a:r>
            <a:r>
              <a:rPr sz="2400" dirty="0">
                <a:latin typeface="Calibri"/>
                <a:cs typeface="Calibri"/>
              </a:rPr>
              <a:t>2</a:t>
            </a:r>
            <a:r>
              <a:rPr sz="2400" spc="-30" dirty="0">
                <a:latin typeface="Calibri"/>
                <a:cs typeface="Calibri"/>
              </a:rPr>
              <a:t> </a:t>
            </a:r>
            <a:r>
              <a:rPr sz="2400" dirty="0">
                <a:latin typeface="Calibri"/>
                <a:cs typeface="Calibri"/>
              </a:rPr>
              <a:t>atau</a:t>
            </a:r>
            <a:r>
              <a:rPr sz="2400" spc="-35" dirty="0">
                <a:latin typeface="Calibri"/>
                <a:cs typeface="Calibri"/>
              </a:rPr>
              <a:t> </a:t>
            </a:r>
            <a:r>
              <a:rPr sz="2400" dirty="0">
                <a:latin typeface="Calibri"/>
                <a:cs typeface="Calibri"/>
              </a:rPr>
              <a:t>&gt;</a:t>
            </a:r>
            <a:r>
              <a:rPr sz="2400" spc="-20" dirty="0">
                <a:latin typeface="Calibri"/>
                <a:cs typeface="Calibri"/>
              </a:rPr>
              <a:t> </a:t>
            </a:r>
            <a:r>
              <a:rPr sz="2400" dirty="0">
                <a:latin typeface="Calibri"/>
                <a:cs typeface="Calibri"/>
              </a:rPr>
              <a:t>dari</a:t>
            </a:r>
            <a:r>
              <a:rPr sz="2400" spc="-40" dirty="0">
                <a:latin typeface="Calibri"/>
                <a:cs typeface="Calibri"/>
              </a:rPr>
              <a:t> </a:t>
            </a:r>
            <a:r>
              <a:rPr sz="2400" spc="-50" dirty="0">
                <a:latin typeface="Calibri"/>
                <a:cs typeface="Calibri"/>
              </a:rPr>
              <a:t>2 </a:t>
            </a:r>
            <a:r>
              <a:rPr sz="2400" dirty="0">
                <a:latin typeface="Calibri"/>
                <a:cs typeface="Calibri"/>
              </a:rPr>
              <a:t>kondisi</a:t>
            </a:r>
            <a:r>
              <a:rPr sz="2400" spc="-75" dirty="0">
                <a:latin typeface="Calibri"/>
                <a:cs typeface="Calibri"/>
              </a:rPr>
              <a:t> </a:t>
            </a:r>
            <a:r>
              <a:rPr sz="2400" dirty="0">
                <a:latin typeface="Calibri"/>
                <a:cs typeface="Calibri"/>
              </a:rPr>
              <a:t>direkam</a:t>
            </a:r>
            <a:r>
              <a:rPr sz="2400" spc="-75" dirty="0">
                <a:latin typeface="Calibri"/>
                <a:cs typeface="Calibri"/>
              </a:rPr>
              <a:t> </a:t>
            </a:r>
            <a:r>
              <a:rPr sz="2400" dirty="0">
                <a:latin typeface="Calibri"/>
                <a:cs typeface="Calibri"/>
              </a:rPr>
              <a:t>sebagai</a:t>
            </a:r>
            <a:r>
              <a:rPr sz="2400" spc="-80" dirty="0">
                <a:latin typeface="Calibri"/>
                <a:cs typeface="Calibri"/>
              </a:rPr>
              <a:t> </a:t>
            </a:r>
            <a:r>
              <a:rPr sz="2400" dirty="0">
                <a:latin typeface="Calibri"/>
                <a:cs typeface="Calibri"/>
              </a:rPr>
              <a:t>pilihan</a:t>
            </a:r>
            <a:r>
              <a:rPr sz="2400" spc="-65" dirty="0">
                <a:latin typeface="Calibri"/>
                <a:cs typeface="Calibri"/>
              </a:rPr>
              <a:t> </a:t>
            </a:r>
            <a:r>
              <a:rPr sz="2400" dirty="0">
                <a:latin typeface="Calibri"/>
                <a:cs typeface="Calibri"/>
              </a:rPr>
              <a:t>diagnostik</a:t>
            </a:r>
            <a:r>
              <a:rPr sz="2400" spc="-75" dirty="0">
                <a:latin typeface="Calibri"/>
                <a:cs typeface="Calibri"/>
              </a:rPr>
              <a:t> </a:t>
            </a:r>
            <a:r>
              <a:rPr sz="2400" spc="-10" dirty="0">
                <a:latin typeface="Calibri"/>
                <a:cs typeface="Calibri"/>
              </a:rPr>
              <a:t>sebagai </a:t>
            </a:r>
            <a:r>
              <a:rPr sz="2400" dirty="0">
                <a:latin typeface="Calibri"/>
                <a:cs typeface="Calibri"/>
              </a:rPr>
              <a:t>kondisi</a:t>
            </a:r>
            <a:r>
              <a:rPr sz="2400" spc="-50" dirty="0">
                <a:latin typeface="Calibri"/>
                <a:cs typeface="Calibri"/>
              </a:rPr>
              <a:t> </a:t>
            </a:r>
            <a:r>
              <a:rPr sz="2400" dirty="0">
                <a:latin typeface="Calibri"/>
                <a:cs typeface="Calibri"/>
              </a:rPr>
              <a:t>utama,</a:t>
            </a:r>
            <a:r>
              <a:rPr sz="2400" spc="-70" dirty="0">
                <a:latin typeface="Calibri"/>
                <a:cs typeface="Calibri"/>
              </a:rPr>
              <a:t> </a:t>
            </a:r>
            <a:r>
              <a:rPr sz="2400" dirty="0">
                <a:latin typeface="Calibri"/>
                <a:cs typeface="Calibri"/>
              </a:rPr>
              <a:t>pilih</a:t>
            </a:r>
            <a:r>
              <a:rPr sz="2400" spc="-40" dirty="0">
                <a:latin typeface="Calibri"/>
                <a:cs typeface="Calibri"/>
              </a:rPr>
              <a:t> </a:t>
            </a:r>
            <a:r>
              <a:rPr sz="2400" dirty="0">
                <a:latin typeface="Calibri"/>
                <a:cs typeface="Calibri"/>
              </a:rPr>
              <a:t>yang</a:t>
            </a:r>
            <a:r>
              <a:rPr sz="2400" spc="-60" dirty="0">
                <a:latin typeface="Calibri"/>
                <a:cs typeface="Calibri"/>
              </a:rPr>
              <a:t> </a:t>
            </a:r>
            <a:r>
              <a:rPr sz="2400" dirty="0">
                <a:latin typeface="Calibri"/>
                <a:cs typeface="Calibri"/>
              </a:rPr>
              <a:t>pertama</a:t>
            </a:r>
            <a:r>
              <a:rPr sz="2400" spc="-60" dirty="0">
                <a:latin typeface="Calibri"/>
                <a:cs typeface="Calibri"/>
              </a:rPr>
              <a:t> </a:t>
            </a:r>
            <a:r>
              <a:rPr sz="2400" spc="-10" dirty="0">
                <a:latin typeface="Calibri"/>
                <a:cs typeface="Calibri"/>
              </a:rPr>
              <a:t>disebut.</a:t>
            </a:r>
            <a:endParaRPr sz="2400">
              <a:latin typeface="Calibri"/>
              <a:cs typeface="Calibri"/>
            </a:endParaRPr>
          </a:p>
          <a:p>
            <a:pPr marL="12700" algn="just">
              <a:lnSpc>
                <a:spcPct val="100000"/>
              </a:lnSpc>
              <a:spcBef>
                <a:spcPts val="720"/>
              </a:spcBef>
            </a:pPr>
            <a:r>
              <a:rPr sz="2400" dirty="0">
                <a:latin typeface="Calibri"/>
                <a:cs typeface="Calibri"/>
              </a:rPr>
              <a:t>DU</a:t>
            </a:r>
            <a:r>
              <a:rPr sz="2400" spc="-40" dirty="0">
                <a:latin typeface="Calibri"/>
                <a:cs typeface="Calibri"/>
              </a:rPr>
              <a:t> </a:t>
            </a:r>
            <a:r>
              <a:rPr sz="2400" dirty="0">
                <a:latin typeface="Calibri"/>
                <a:cs typeface="Calibri"/>
              </a:rPr>
              <a:t>:</a:t>
            </a:r>
            <a:r>
              <a:rPr sz="2400" spc="-45" dirty="0">
                <a:latin typeface="Calibri"/>
                <a:cs typeface="Calibri"/>
              </a:rPr>
              <a:t> </a:t>
            </a:r>
            <a:r>
              <a:rPr sz="2400" dirty="0">
                <a:latin typeface="Calibri"/>
                <a:cs typeface="Calibri"/>
              </a:rPr>
              <a:t>Sakit</a:t>
            </a:r>
            <a:r>
              <a:rPr sz="2400" spc="-50" dirty="0">
                <a:latin typeface="Calibri"/>
                <a:cs typeface="Calibri"/>
              </a:rPr>
              <a:t> </a:t>
            </a:r>
            <a:r>
              <a:rPr sz="2400" dirty="0">
                <a:latin typeface="Calibri"/>
                <a:cs typeface="Calibri"/>
              </a:rPr>
              <a:t>kepala</a:t>
            </a:r>
            <a:r>
              <a:rPr sz="2400" spc="-35" dirty="0">
                <a:latin typeface="Calibri"/>
                <a:cs typeface="Calibri"/>
              </a:rPr>
              <a:t> </a:t>
            </a:r>
            <a:r>
              <a:rPr sz="2400" dirty="0">
                <a:latin typeface="Calibri"/>
                <a:cs typeface="Calibri"/>
              </a:rPr>
              <a:t>mungkin</a:t>
            </a:r>
            <a:r>
              <a:rPr sz="2400" spc="-40" dirty="0">
                <a:latin typeface="Calibri"/>
                <a:cs typeface="Calibri"/>
              </a:rPr>
              <a:t> </a:t>
            </a:r>
            <a:r>
              <a:rPr sz="2400" dirty="0">
                <a:latin typeface="Calibri"/>
                <a:cs typeface="Calibri"/>
              </a:rPr>
              <a:t>krn</a:t>
            </a:r>
            <a:r>
              <a:rPr sz="2400" spc="-35" dirty="0">
                <a:latin typeface="Calibri"/>
                <a:cs typeface="Calibri"/>
              </a:rPr>
              <a:t> </a:t>
            </a:r>
            <a:r>
              <a:rPr sz="2400" dirty="0">
                <a:latin typeface="Calibri"/>
                <a:cs typeface="Calibri"/>
              </a:rPr>
              <a:t>sinusitis</a:t>
            </a:r>
            <a:r>
              <a:rPr sz="2400" spc="-35" dirty="0">
                <a:latin typeface="Calibri"/>
                <a:cs typeface="Calibri"/>
              </a:rPr>
              <a:t> </a:t>
            </a:r>
            <a:r>
              <a:rPr sz="2400" dirty="0">
                <a:latin typeface="Calibri"/>
                <a:cs typeface="Calibri"/>
              </a:rPr>
              <a:t>atau</a:t>
            </a:r>
            <a:r>
              <a:rPr sz="2400" spc="-40" dirty="0">
                <a:latin typeface="Calibri"/>
                <a:cs typeface="Calibri"/>
              </a:rPr>
              <a:t> </a:t>
            </a:r>
            <a:r>
              <a:rPr sz="2400" spc="-10" dirty="0">
                <a:latin typeface="Calibri"/>
                <a:cs typeface="Calibri"/>
              </a:rPr>
              <a:t>stres.</a:t>
            </a:r>
            <a:endParaRPr sz="2400">
              <a:latin typeface="Calibri"/>
              <a:cs typeface="Calibri"/>
            </a:endParaRPr>
          </a:p>
          <a:p>
            <a:pPr marL="12700" algn="just">
              <a:lnSpc>
                <a:spcPct val="100000"/>
              </a:lnSpc>
              <a:spcBef>
                <a:spcPts val="715"/>
              </a:spcBef>
            </a:pPr>
            <a:r>
              <a:rPr sz="2400" b="1" dirty="0">
                <a:latin typeface="Calibri"/>
                <a:cs typeface="Calibri"/>
              </a:rPr>
              <a:t>Reseleksi</a:t>
            </a:r>
            <a:r>
              <a:rPr sz="2400" dirty="0">
                <a:latin typeface="Calibri"/>
                <a:cs typeface="Calibri"/>
              </a:rPr>
              <a:t>:</a:t>
            </a:r>
            <a:r>
              <a:rPr sz="2400" spc="-40" dirty="0">
                <a:latin typeface="Calibri"/>
                <a:cs typeface="Calibri"/>
              </a:rPr>
              <a:t> </a:t>
            </a:r>
            <a:r>
              <a:rPr sz="2400" dirty="0">
                <a:latin typeface="Calibri"/>
                <a:cs typeface="Calibri"/>
              </a:rPr>
              <a:t>Sakit</a:t>
            </a:r>
            <a:r>
              <a:rPr sz="2400" spc="-40" dirty="0">
                <a:latin typeface="Calibri"/>
                <a:cs typeface="Calibri"/>
              </a:rPr>
              <a:t> </a:t>
            </a:r>
            <a:r>
              <a:rPr sz="2400" spc="-10" dirty="0">
                <a:latin typeface="Calibri"/>
                <a:cs typeface="Calibri"/>
              </a:rPr>
              <a:t>kepala</a:t>
            </a:r>
            <a:endParaRPr sz="240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7305" y="277891"/>
            <a:ext cx="8630412" cy="865109"/>
          </a:xfrm>
          <a:prstGeom prst="rect">
            <a:avLst/>
          </a:prstGeom>
        </p:spPr>
        <p:txBody>
          <a:bodyPr vert="horz" wrap="square" lIns="0" tIns="247142" rIns="0" bIns="0" rtlCol="0">
            <a:spAutoFit/>
          </a:bodyPr>
          <a:lstStyle/>
          <a:p>
            <a:pPr marL="3000375">
              <a:lnSpc>
                <a:spcPct val="100000"/>
              </a:lnSpc>
              <a:spcBef>
                <a:spcPts val="95"/>
              </a:spcBef>
            </a:pPr>
            <a:r>
              <a:rPr sz="4000" dirty="0"/>
              <a:t>J.1</a:t>
            </a:r>
            <a:r>
              <a:rPr sz="4000" spc="-60" dirty="0"/>
              <a:t> </a:t>
            </a:r>
            <a:r>
              <a:rPr sz="4000" dirty="0"/>
              <a:t>:</a:t>
            </a:r>
            <a:r>
              <a:rPr sz="4000" spc="-45" dirty="0"/>
              <a:t> </a:t>
            </a:r>
            <a:r>
              <a:rPr sz="4000" dirty="0"/>
              <a:t>HIV</a:t>
            </a:r>
            <a:r>
              <a:rPr sz="4000" spc="-45" dirty="0"/>
              <a:t> </a:t>
            </a:r>
            <a:r>
              <a:rPr sz="4000" spc="-25" dirty="0"/>
              <a:t>(B20-</a:t>
            </a:r>
            <a:r>
              <a:rPr sz="4000" spc="-20" dirty="0"/>
              <a:t>B24)</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71194" y="1316355"/>
            <a:ext cx="9128760" cy="4398645"/>
          </a:xfrm>
          <a:custGeom>
            <a:avLst/>
            <a:gdLst/>
            <a:ahLst/>
            <a:cxnLst/>
            <a:rect l="l" t="t" r="r" b="b"/>
            <a:pathLst>
              <a:path w="9128760" h="4398645">
                <a:moveTo>
                  <a:pt x="0" y="4398264"/>
                </a:moveTo>
                <a:lnTo>
                  <a:pt x="9128760" y="4398264"/>
                </a:lnTo>
                <a:lnTo>
                  <a:pt x="9128760" y="0"/>
                </a:lnTo>
                <a:lnTo>
                  <a:pt x="0" y="0"/>
                </a:lnTo>
                <a:lnTo>
                  <a:pt x="0" y="4398264"/>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312544" y="1638426"/>
            <a:ext cx="8486140" cy="3440429"/>
          </a:xfrm>
          <a:prstGeom prst="rect">
            <a:avLst/>
          </a:prstGeom>
        </p:spPr>
        <p:txBody>
          <a:bodyPr vert="horz" wrap="square" lIns="0" tIns="13335" rIns="0" bIns="0" rtlCol="0">
            <a:spAutoFit/>
          </a:bodyPr>
          <a:lstStyle/>
          <a:p>
            <a:pPr marL="527685" marR="225425" indent="-515620">
              <a:lnSpc>
                <a:spcPct val="100000"/>
              </a:lnSpc>
              <a:spcBef>
                <a:spcPts val="105"/>
              </a:spcBef>
              <a:buFont typeface="Courier New"/>
              <a:buChar char="o"/>
              <a:tabLst>
                <a:tab pos="527685" algn="l"/>
              </a:tabLst>
            </a:pPr>
            <a:r>
              <a:rPr sz="3200" dirty="0">
                <a:latin typeface="Calibri"/>
                <a:cs typeface="Calibri"/>
              </a:rPr>
              <a:t>Kondisi</a:t>
            </a:r>
            <a:r>
              <a:rPr sz="3200" spc="-60" dirty="0">
                <a:latin typeface="Calibri"/>
                <a:cs typeface="Calibri"/>
              </a:rPr>
              <a:t> </a:t>
            </a:r>
            <a:r>
              <a:rPr sz="3200" dirty="0">
                <a:latin typeface="Calibri"/>
                <a:cs typeface="Calibri"/>
              </a:rPr>
              <a:t>Utama</a:t>
            </a:r>
            <a:r>
              <a:rPr sz="3200" spc="-65" dirty="0">
                <a:latin typeface="Calibri"/>
                <a:cs typeface="Calibri"/>
              </a:rPr>
              <a:t> </a:t>
            </a:r>
            <a:r>
              <a:rPr sz="3200" dirty="0">
                <a:latin typeface="Calibri"/>
                <a:cs typeface="Calibri"/>
              </a:rPr>
              <a:t>penyakit</a:t>
            </a:r>
            <a:r>
              <a:rPr sz="3200" spc="-60" dirty="0">
                <a:latin typeface="Calibri"/>
                <a:cs typeface="Calibri"/>
              </a:rPr>
              <a:t> </a:t>
            </a:r>
            <a:r>
              <a:rPr sz="3200" dirty="0">
                <a:latin typeface="Calibri"/>
                <a:cs typeface="Calibri"/>
              </a:rPr>
              <a:t>HIV</a:t>
            </a:r>
            <a:r>
              <a:rPr sz="3200" spc="-55" dirty="0">
                <a:latin typeface="Calibri"/>
                <a:cs typeface="Calibri"/>
              </a:rPr>
              <a:t> </a:t>
            </a:r>
            <a:r>
              <a:rPr sz="3200" dirty="0">
                <a:latin typeface="Calibri"/>
                <a:cs typeface="Calibri"/>
              </a:rPr>
              <a:t>disertai</a:t>
            </a:r>
            <a:r>
              <a:rPr sz="3200" spc="-50" dirty="0">
                <a:latin typeface="Calibri"/>
                <a:cs typeface="Calibri"/>
              </a:rPr>
              <a:t> </a:t>
            </a:r>
            <a:r>
              <a:rPr sz="3200" spc="-10" dirty="0">
                <a:latin typeface="Calibri"/>
                <a:cs typeface="Calibri"/>
              </a:rPr>
              <a:t>beberapa </a:t>
            </a:r>
            <a:r>
              <a:rPr sz="3200" dirty="0">
                <a:latin typeface="Calibri"/>
                <a:cs typeface="Calibri"/>
              </a:rPr>
              <a:t>penyakit,</a:t>
            </a:r>
            <a:r>
              <a:rPr sz="3200" spc="-60" dirty="0">
                <a:latin typeface="Calibri"/>
                <a:cs typeface="Calibri"/>
              </a:rPr>
              <a:t> </a:t>
            </a:r>
            <a:r>
              <a:rPr sz="3200" dirty="0">
                <a:latin typeface="Calibri"/>
                <a:cs typeface="Calibri"/>
              </a:rPr>
              <a:t>HARUS</a:t>
            </a:r>
            <a:r>
              <a:rPr sz="3200" spc="-50" dirty="0">
                <a:latin typeface="Calibri"/>
                <a:cs typeface="Calibri"/>
              </a:rPr>
              <a:t> </a:t>
            </a:r>
            <a:r>
              <a:rPr sz="3200" dirty="0">
                <a:latin typeface="Calibri"/>
                <a:cs typeface="Calibri"/>
              </a:rPr>
              <a:t>dipilih</a:t>
            </a:r>
            <a:r>
              <a:rPr sz="3200" spc="-40" dirty="0">
                <a:latin typeface="Calibri"/>
                <a:cs typeface="Calibri"/>
              </a:rPr>
              <a:t> </a:t>
            </a:r>
            <a:r>
              <a:rPr sz="3200" dirty="0">
                <a:latin typeface="Calibri"/>
                <a:cs typeface="Calibri"/>
              </a:rPr>
              <a:t>subkategori</a:t>
            </a:r>
            <a:r>
              <a:rPr sz="3200" spc="-60" dirty="0">
                <a:latin typeface="Calibri"/>
                <a:cs typeface="Calibri"/>
              </a:rPr>
              <a:t> </a:t>
            </a:r>
            <a:r>
              <a:rPr sz="3200" dirty="0">
                <a:latin typeface="Calibri"/>
                <a:cs typeface="Calibri"/>
              </a:rPr>
              <a:t>7.</a:t>
            </a:r>
            <a:r>
              <a:rPr sz="3200" spc="-55" dirty="0">
                <a:latin typeface="Calibri"/>
                <a:cs typeface="Calibri"/>
              </a:rPr>
              <a:t> </a:t>
            </a:r>
            <a:r>
              <a:rPr sz="3200" dirty="0">
                <a:latin typeface="Calibri"/>
                <a:cs typeface="Calibri"/>
              </a:rPr>
              <a:t>yg</a:t>
            </a:r>
            <a:r>
              <a:rPr sz="3200" spc="-60" dirty="0">
                <a:latin typeface="Calibri"/>
                <a:cs typeface="Calibri"/>
              </a:rPr>
              <a:t> </a:t>
            </a:r>
            <a:r>
              <a:rPr sz="3200" spc="-10" dirty="0">
                <a:latin typeface="Calibri"/>
                <a:cs typeface="Calibri"/>
              </a:rPr>
              <a:t>tepat </a:t>
            </a:r>
            <a:r>
              <a:rPr sz="3200" dirty="0">
                <a:latin typeface="Calibri"/>
                <a:cs typeface="Calibri"/>
              </a:rPr>
              <a:t>dari</a:t>
            </a:r>
            <a:r>
              <a:rPr sz="3200" spc="10" dirty="0">
                <a:latin typeface="Calibri"/>
                <a:cs typeface="Calibri"/>
              </a:rPr>
              <a:t> </a:t>
            </a:r>
            <a:r>
              <a:rPr sz="3200" spc="-10" dirty="0">
                <a:latin typeface="Calibri"/>
                <a:cs typeface="Calibri"/>
              </a:rPr>
              <a:t>B20-</a:t>
            </a:r>
            <a:r>
              <a:rPr sz="3200" spc="-20" dirty="0">
                <a:latin typeface="Calibri"/>
                <a:cs typeface="Calibri"/>
              </a:rPr>
              <a:t>B22.</a:t>
            </a:r>
            <a:endParaRPr sz="3200" dirty="0">
              <a:latin typeface="Calibri"/>
              <a:cs typeface="Calibri"/>
            </a:endParaRPr>
          </a:p>
          <a:p>
            <a:pPr marL="527685" marR="5080" indent="-515620">
              <a:lnSpc>
                <a:spcPct val="100000"/>
              </a:lnSpc>
              <a:buFont typeface="Courier New"/>
              <a:buChar char="o"/>
              <a:tabLst>
                <a:tab pos="527685" algn="l"/>
              </a:tabLst>
            </a:pPr>
            <a:r>
              <a:rPr sz="3200" dirty="0">
                <a:latin typeface="Calibri"/>
                <a:cs typeface="Calibri"/>
              </a:rPr>
              <a:t>Sub</a:t>
            </a:r>
            <a:r>
              <a:rPr sz="3200" spc="-45" dirty="0">
                <a:latin typeface="Calibri"/>
                <a:cs typeface="Calibri"/>
              </a:rPr>
              <a:t> </a:t>
            </a:r>
            <a:r>
              <a:rPr sz="3200" dirty="0">
                <a:latin typeface="Calibri"/>
                <a:cs typeface="Calibri"/>
              </a:rPr>
              <a:t>kategori</a:t>
            </a:r>
            <a:r>
              <a:rPr sz="3200" spc="-65" dirty="0">
                <a:latin typeface="Calibri"/>
                <a:cs typeface="Calibri"/>
              </a:rPr>
              <a:t> </a:t>
            </a:r>
            <a:r>
              <a:rPr sz="3200" b="1" dirty="0">
                <a:latin typeface="Calibri"/>
                <a:cs typeface="Calibri"/>
              </a:rPr>
              <a:t>B22.7</a:t>
            </a:r>
            <a:r>
              <a:rPr sz="3200" spc="-45" dirty="0">
                <a:latin typeface="Calibri"/>
                <a:cs typeface="Calibri"/>
              </a:rPr>
              <a:t> </a:t>
            </a:r>
            <a:r>
              <a:rPr sz="3200" dirty="0">
                <a:latin typeface="Calibri"/>
                <a:cs typeface="Calibri"/>
              </a:rPr>
              <a:t>bila</a:t>
            </a:r>
            <a:r>
              <a:rPr sz="3200" spc="-35" dirty="0">
                <a:latin typeface="Calibri"/>
                <a:cs typeface="Calibri"/>
              </a:rPr>
              <a:t> </a:t>
            </a:r>
            <a:r>
              <a:rPr sz="3200" dirty="0">
                <a:latin typeface="Calibri"/>
                <a:cs typeface="Calibri"/>
              </a:rPr>
              <a:t>tdp</a:t>
            </a:r>
            <a:r>
              <a:rPr sz="3200" spc="-40" dirty="0">
                <a:latin typeface="Calibri"/>
                <a:cs typeface="Calibri"/>
              </a:rPr>
              <a:t> </a:t>
            </a:r>
            <a:r>
              <a:rPr sz="3200" dirty="0">
                <a:latin typeface="Calibri"/>
                <a:cs typeface="Calibri"/>
              </a:rPr>
              <a:t>dua</a:t>
            </a:r>
            <a:r>
              <a:rPr sz="3200" spc="-35" dirty="0">
                <a:latin typeface="Calibri"/>
                <a:cs typeface="Calibri"/>
              </a:rPr>
              <a:t> </a:t>
            </a:r>
            <a:r>
              <a:rPr sz="3200" dirty="0">
                <a:latin typeface="Calibri"/>
                <a:cs typeface="Calibri"/>
              </a:rPr>
              <a:t>(2)</a:t>
            </a:r>
            <a:r>
              <a:rPr sz="3200" spc="-40" dirty="0">
                <a:latin typeface="Calibri"/>
                <a:cs typeface="Calibri"/>
              </a:rPr>
              <a:t> </a:t>
            </a:r>
            <a:r>
              <a:rPr sz="3200" dirty="0">
                <a:latin typeface="Calibri"/>
                <a:cs typeface="Calibri"/>
              </a:rPr>
              <a:t>kategori</a:t>
            </a:r>
            <a:r>
              <a:rPr sz="3200" spc="-60" dirty="0">
                <a:latin typeface="Calibri"/>
                <a:cs typeface="Calibri"/>
              </a:rPr>
              <a:t> </a:t>
            </a:r>
            <a:r>
              <a:rPr sz="3200" spc="-20" dirty="0">
                <a:latin typeface="Calibri"/>
                <a:cs typeface="Calibri"/>
              </a:rPr>
              <a:t>atau </a:t>
            </a:r>
            <a:r>
              <a:rPr sz="3200" dirty="0">
                <a:latin typeface="Calibri"/>
                <a:cs typeface="Calibri"/>
              </a:rPr>
              <a:t>lebih</a:t>
            </a:r>
            <a:r>
              <a:rPr sz="3200" spc="-30" dirty="0">
                <a:latin typeface="Calibri"/>
                <a:cs typeface="Calibri"/>
              </a:rPr>
              <a:t> </a:t>
            </a:r>
            <a:r>
              <a:rPr sz="3200" dirty="0">
                <a:latin typeface="Calibri"/>
                <a:cs typeface="Calibri"/>
              </a:rPr>
              <a:t>dari</a:t>
            </a:r>
            <a:r>
              <a:rPr sz="3200" spc="-40" dirty="0">
                <a:latin typeface="Calibri"/>
                <a:cs typeface="Calibri"/>
              </a:rPr>
              <a:t> </a:t>
            </a:r>
            <a:r>
              <a:rPr sz="3200" spc="-10" dirty="0">
                <a:latin typeface="Calibri"/>
                <a:cs typeface="Calibri"/>
              </a:rPr>
              <a:t>B20-</a:t>
            </a:r>
            <a:r>
              <a:rPr sz="3200" dirty="0">
                <a:latin typeface="Calibri"/>
                <a:cs typeface="Calibri"/>
              </a:rPr>
              <a:t>B22,</a:t>
            </a:r>
            <a:r>
              <a:rPr sz="3200" spc="-45" dirty="0">
                <a:latin typeface="Calibri"/>
                <a:cs typeface="Calibri"/>
              </a:rPr>
              <a:t> </a:t>
            </a:r>
            <a:r>
              <a:rPr sz="3200" dirty="0">
                <a:latin typeface="Calibri"/>
                <a:cs typeface="Calibri"/>
              </a:rPr>
              <a:t>diikuti</a:t>
            </a:r>
            <a:r>
              <a:rPr sz="3200" spc="-25" dirty="0">
                <a:latin typeface="Calibri"/>
                <a:cs typeface="Calibri"/>
              </a:rPr>
              <a:t> </a:t>
            </a:r>
            <a:r>
              <a:rPr sz="3200" dirty="0">
                <a:latin typeface="Calibri"/>
                <a:cs typeface="Calibri"/>
              </a:rPr>
              <a:t>kode</a:t>
            </a:r>
            <a:r>
              <a:rPr sz="3200" spc="-45" dirty="0">
                <a:latin typeface="Calibri"/>
                <a:cs typeface="Calibri"/>
              </a:rPr>
              <a:t> </a:t>
            </a:r>
            <a:r>
              <a:rPr sz="3200" dirty="0">
                <a:latin typeface="Calibri"/>
                <a:cs typeface="Calibri"/>
              </a:rPr>
              <a:t>tambahan</a:t>
            </a:r>
            <a:r>
              <a:rPr sz="3200" spc="-10" dirty="0">
                <a:latin typeface="Calibri"/>
                <a:cs typeface="Calibri"/>
              </a:rPr>
              <a:t> </a:t>
            </a:r>
            <a:r>
              <a:rPr sz="3200" spc="-25" dirty="0">
                <a:latin typeface="Calibri"/>
                <a:cs typeface="Calibri"/>
              </a:rPr>
              <a:t>utk </a:t>
            </a:r>
            <a:r>
              <a:rPr sz="3200" dirty="0">
                <a:latin typeface="Calibri"/>
                <a:cs typeface="Calibri"/>
              </a:rPr>
              <a:t>menentukan</a:t>
            </a:r>
            <a:r>
              <a:rPr sz="3200" spc="-75" dirty="0">
                <a:latin typeface="Calibri"/>
                <a:cs typeface="Calibri"/>
              </a:rPr>
              <a:t> </a:t>
            </a:r>
            <a:r>
              <a:rPr sz="3200" dirty="0">
                <a:latin typeface="Calibri"/>
                <a:cs typeface="Calibri"/>
              </a:rPr>
              <a:t>daftar</a:t>
            </a:r>
            <a:r>
              <a:rPr sz="3200" spc="-85" dirty="0">
                <a:latin typeface="Calibri"/>
                <a:cs typeface="Calibri"/>
              </a:rPr>
              <a:t> </a:t>
            </a:r>
            <a:r>
              <a:rPr sz="3200" dirty="0">
                <a:latin typeface="Calibri"/>
                <a:cs typeface="Calibri"/>
              </a:rPr>
              <a:t>kondisi</a:t>
            </a:r>
            <a:r>
              <a:rPr sz="3200" spc="-100" dirty="0">
                <a:latin typeface="Calibri"/>
                <a:cs typeface="Calibri"/>
              </a:rPr>
              <a:t> </a:t>
            </a:r>
            <a:r>
              <a:rPr sz="3200" dirty="0">
                <a:latin typeface="Calibri"/>
                <a:cs typeface="Calibri"/>
              </a:rPr>
              <a:t>individual</a:t>
            </a:r>
            <a:r>
              <a:rPr sz="3200" spc="-50" dirty="0">
                <a:latin typeface="Calibri"/>
                <a:cs typeface="Calibri"/>
              </a:rPr>
              <a:t> </a:t>
            </a:r>
            <a:r>
              <a:rPr sz="3200" spc="-10" dirty="0">
                <a:latin typeface="Calibri"/>
                <a:cs typeface="Calibri"/>
              </a:rPr>
              <a:t>dapat </a:t>
            </a:r>
            <a:r>
              <a:rPr sz="3200" dirty="0">
                <a:latin typeface="Calibri"/>
                <a:cs typeface="Calibri"/>
              </a:rPr>
              <a:t>digunakan</a:t>
            </a:r>
            <a:r>
              <a:rPr sz="3200" spc="-15" dirty="0">
                <a:latin typeface="Calibri"/>
                <a:cs typeface="Calibri"/>
              </a:rPr>
              <a:t> </a:t>
            </a:r>
            <a:r>
              <a:rPr sz="3200" spc="-10" dirty="0">
                <a:latin typeface="Calibri"/>
                <a:cs typeface="Calibri"/>
              </a:rPr>
              <a:t>B20-</a:t>
            </a:r>
            <a:r>
              <a:rPr sz="3200" spc="-25" dirty="0">
                <a:latin typeface="Calibri"/>
                <a:cs typeface="Calibri"/>
              </a:rPr>
              <a:t>B24</a:t>
            </a:r>
            <a:endParaRPr sz="3200" dirty="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4">
            <a:extLst>
              <a:ext uri="{FF2B5EF4-FFF2-40B4-BE49-F238E27FC236}">
                <a16:creationId xmlns:a16="http://schemas.microsoft.com/office/drawing/2014/main" id="{CBAC1C58-381F-5400-A9FA-248B5FB0E5F2}"/>
              </a:ext>
            </a:extLst>
          </p:cNvPr>
          <p:cNvGrpSpPr/>
          <p:nvPr/>
        </p:nvGrpSpPr>
        <p:grpSpPr>
          <a:xfrm>
            <a:off x="10948416" y="0"/>
            <a:ext cx="1243965" cy="6858000"/>
            <a:chOff x="10948416" y="0"/>
            <a:chExt cx="1243965" cy="6858000"/>
          </a:xfrm>
        </p:grpSpPr>
        <p:sp>
          <p:nvSpPr>
            <p:cNvPr id="6" name="object 5">
              <a:extLst>
                <a:ext uri="{FF2B5EF4-FFF2-40B4-BE49-F238E27FC236}">
                  <a16:creationId xmlns:a16="http://schemas.microsoft.com/office/drawing/2014/main" id="{77701781-D83F-7C67-0FA1-EE256ACDCAE0}"/>
                </a:ext>
              </a:extLst>
            </p:cNvPr>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7" name="object 6">
              <a:extLst>
                <a:ext uri="{FF2B5EF4-FFF2-40B4-BE49-F238E27FC236}">
                  <a16:creationId xmlns:a16="http://schemas.microsoft.com/office/drawing/2014/main" id="{2FA48CF6-ADAB-A57B-6884-22606C2E2741}"/>
                </a:ext>
              </a:extLst>
            </p:cNvPr>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8" name="object 3">
            <a:extLst>
              <a:ext uri="{FF2B5EF4-FFF2-40B4-BE49-F238E27FC236}">
                <a16:creationId xmlns:a16="http://schemas.microsoft.com/office/drawing/2014/main" id="{1FD489B3-2D72-4B44-57D8-E4B12B60700B}"/>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sp>
        <p:nvSpPr>
          <p:cNvPr id="10" name="Title 1">
            <a:extLst>
              <a:ext uri="{FF2B5EF4-FFF2-40B4-BE49-F238E27FC236}">
                <a16:creationId xmlns:a16="http://schemas.microsoft.com/office/drawing/2014/main" id="{F4B7190D-682C-F9E5-9723-C66CE28F4BFA}"/>
              </a:ext>
            </a:extLst>
          </p:cNvPr>
          <p:cNvSpPr>
            <a:spLocks noGrp="1"/>
          </p:cNvSpPr>
          <p:nvPr>
            <p:ph type="title"/>
          </p:nvPr>
        </p:nvSpPr>
        <p:spPr>
          <a:xfrm>
            <a:off x="800100" y="233680"/>
            <a:ext cx="9372600" cy="1504950"/>
          </a:xfrm>
        </p:spPr>
        <p:txBody>
          <a:bodyPr/>
          <a:lstStyle/>
          <a:p>
            <a:pPr marL="631825" indent="-631825"/>
            <a:r>
              <a:rPr lang="en-US" sz="2800" b="1" i="0" u="none" strike="noStrike" baseline="0" dirty="0">
                <a:solidFill>
                  <a:schemeClr val="tx1"/>
                </a:solidFill>
                <a:latin typeface="Calibri" panose="020F0502020204030204" pitchFamily="34" charset="0"/>
                <a:ea typeface="Calibri" panose="020F0502020204030204" pitchFamily="34" charset="0"/>
                <a:cs typeface="Calibri" panose="020F0502020204030204" pitchFamily="34" charset="0"/>
              </a:rPr>
              <a:t>B20 </a:t>
            </a:r>
            <a:r>
              <a:rPr lang="en-US"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Human immunodeficiency virus [HIV] disease resulting in infectious and parasitic diseases</a:t>
            </a:r>
            <a:br>
              <a:rPr lang="en-US" sz="2800" b="1"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fr-FR" sz="2400" b="1" i="1" u="none" strike="noStrike" baseline="0" dirty="0" err="1">
                <a:solidFill>
                  <a:srgbClr val="000000"/>
                </a:solidFill>
                <a:latin typeface="Calibri" panose="020F0502020204030204" pitchFamily="34" charset="0"/>
                <a:ea typeface="Calibri" panose="020F0502020204030204" pitchFamily="34" charset="0"/>
                <a:cs typeface="Calibri" panose="020F0502020204030204" pitchFamily="34" charset="0"/>
              </a:rPr>
              <a:t>Excludes</a:t>
            </a:r>
            <a:r>
              <a:rPr lang="fr-FR" sz="2400" b="1" i="1"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FR"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acute HIV infection syndrome ( </a:t>
            </a:r>
            <a:r>
              <a:rPr lang="fr-FR" sz="2400" b="0" i="0" u="none" strike="noStrike" baseline="0" dirty="0">
                <a:solidFill>
                  <a:srgbClr val="3365EF"/>
                </a:solidFill>
                <a:latin typeface="Calibri" panose="020F0502020204030204" pitchFamily="34" charset="0"/>
                <a:ea typeface="Calibri" panose="020F0502020204030204" pitchFamily="34" charset="0"/>
                <a:cs typeface="Calibri" panose="020F0502020204030204" pitchFamily="34" charset="0"/>
              </a:rPr>
              <a:t>B23.0 </a:t>
            </a:r>
            <a:r>
              <a:rPr lang="fr-FR"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ID" sz="4800"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 Placeholder 2">
            <a:extLst>
              <a:ext uri="{FF2B5EF4-FFF2-40B4-BE49-F238E27FC236}">
                <a16:creationId xmlns:a16="http://schemas.microsoft.com/office/drawing/2014/main" id="{10FD1E6E-C854-F90C-9858-065C342A48A4}"/>
              </a:ext>
            </a:extLst>
          </p:cNvPr>
          <p:cNvSpPr>
            <a:spLocks noGrp="1"/>
          </p:cNvSpPr>
          <p:nvPr>
            <p:ph type="body" idx="1"/>
          </p:nvPr>
        </p:nvSpPr>
        <p:spPr>
          <a:xfrm>
            <a:off x="1676400" y="2012950"/>
            <a:ext cx="8496300" cy="4570413"/>
          </a:xfrm>
          <a:ln>
            <a:solidFill>
              <a:schemeClr val="accent1"/>
            </a:solidFill>
          </a:ln>
        </p:spPr>
        <p:txBody>
          <a:bodyPr>
            <a:normAutofit fontScale="92500" lnSpcReduction="20000"/>
          </a:bodyPr>
          <a:lstStyle/>
          <a:p>
            <a:pPr marL="358775" algn="l"/>
            <a:endParaRPr lang="en-US" sz="2000" b="1"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B20.0 HIV disease resulting in mycobacterial infection</a:t>
            </a:r>
          </a:p>
          <a:p>
            <a:pPr marL="990600" algn="l"/>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HIV disease resulting in tuberculosis</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B20.1 HIV disease resulting in other bacterial infections</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B20.2 HIV disease resulting in cytomegaloviral disease</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B20.3 HIV disease resulting in other viral infections</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B20.4 HIV disease resulting in candidiasis</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B20.5 HIV disease resulting in other mycoses</a:t>
            </a:r>
          </a:p>
          <a:p>
            <a:pPr marL="358775" algn="l"/>
            <a:r>
              <a:rPr lang="en-ID" sz="2000" b="1" i="0" u="none" strike="noStrike" baseline="0" dirty="0">
                <a:latin typeface="Calibri" panose="020F0502020204030204" pitchFamily="34" charset="0"/>
                <a:ea typeface="Calibri" panose="020F0502020204030204" pitchFamily="34" charset="0"/>
                <a:cs typeface="Calibri" panose="020F0502020204030204" pitchFamily="34" charset="0"/>
              </a:rPr>
              <a:t>B20.6 HIV disease resulting in Pneumocystis </a:t>
            </a:r>
            <a:r>
              <a:rPr lang="en-ID" sz="2000" b="1" i="0" u="none" strike="noStrike" baseline="0" dirty="0" err="1">
                <a:latin typeface="Calibri" panose="020F0502020204030204" pitchFamily="34" charset="0"/>
                <a:ea typeface="Calibri" panose="020F0502020204030204" pitchFamily="34" charset="0"/>
                <a:cs typeface="Calibri" panose="020F0502020204030204" pitchFamily="34" charset="0"/>
              </a:rPr>
              <a:t>jirovecii</a:t>
            </a:r>
            <a:r>
              <a:rPr lang="en-ID" sz="2000" b="1" i="0" u="none" strike="noStrike" baseline="0" dirty="0">
                <a:latin typeface="Calibri" panose="020F0502020204030204" pitchFamily="34" charset="0"/>
                <a:ea typeface="Calibri" panose="020F0502020204030204" pitchFamily="34" charset="0"/>
                <a:cs typeface="Calibri" panose="020F0502020204030204" pitchFamily="34" charset="0"/>
              </a:rPr>
              <a:t> pneumonia</a:t>
            </a:r>
          </a:p>
          <a:p>
            <a:pPr marL="1077913" algn="l"/>
            <a:r>
              <a:rPr lang="en-ID" sz="2000" b="0" i="0" u="none" strike="noStrike" baseline="0" dirty="0">
                <a:latin typeface="Calibri" panose="020F0502020204030204" pitchFamily="34" charset="0"/>
                <a:ea typeface="Calibri" panose="020F0502020204030204" pitchFamily="34" charset="0"/>
                <a:cs typeface="Calibri" panose="020F0502020204030204" pitchFamily="34" charset="0"/>
              </a:rPr>
              <a:t>HIV disease resulting in Pneumocystis carinii pneumonia</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B20.7 HIV disease resulting in multiple infections</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B20.8 HIV disease resulting in other infectious and parasitic diseases</a:t>
            </a:r>
          </a:p>
          <a:p>
            <a:pPr marL="358775" algn="l"/>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B20.9 HIV disease resulting in unspecified infectious or parasitic </a:t>
            </a:r>
            <a:r>
              <a:rPr lang="en-ID" sz="2000" b="1" i="0" u="none" strike="noStrike" baseline="0" dirty="0">
                <a:latin typeface="Calibri" panose="020F0502020204030204" pitchFamily="34" charset="0"/>
                <a:ea typeface="Calibri" panose="020F0502020204030204" pitchFamily="34" charset="0"/>
                <a:cs typeface="Calibri" panose="020F0502020204030204" pitchFamily="34" charset="0"/>
              </a:rPr>
              <a:t>disease</a:t>
            </a:r>
          </a:p>
          <a:p>
            <a:pPr marL="990600" algn="l"/>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HIV disease resulting in infection NOS</a:t>
            </a:r>
          </a:p>
          <a:p>
            <a:pPr marL="990600" algn="l"/>
            <a:endParaRPr lang="en-ID"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4960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33372" y="1219200"/>
            <a:ext cx="8042275" cy="146963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2700000" scaled="1"/>
            <a:tileRect/>
          </a:gradFill>
          <a:ln w="6096">
            <a:solidFill>
              <a:srgbClr val="6FAC46"/>
            </a:solidFill>
          </a:ln>
        </p:spPr>
        <p:txBody>
          <a:bodyPr vert="horz" wrap="square" lIns="0" tIns="0" rIns="0" bIns="0" rtlCol="0">
            <a:spAutoFit/>
          </a:bodyPr>
          <a:lstStyle/>
          <a:p>
            <a:pPr marL="92075" marR="1671320">
              <a:lnSpc>
                <a:spcPct val="100000"/>
              </a:lnSpc>
            </a:pPr>
            <a:r>
              <a:rPr sz="2400" dirty="0" err="1">
                <a:latin typeface="Calibri"/>
                <a:cs typeface="Calibri"/>
              </a:rPr>
              <a:t>Kondisi</a:t>
            </a:r>
            <a:r>
              <a:rPr sz="2400" spc="-30" dirty="0">
                <a:latin typeface="Calibri"/>
                <a:cs typeface="Calibri"/>
              </a:rPr>
              <a:t> </a:t>
            </a:r>
            <a:r>
              <a:rPr sz="2400" dirty="0">
                <a:latin typeface="Calibri"/>
                <a:cs typeface="Calibri"/>
              </a:rPr>
              <a:t>Utama</a:t>
            </a:r>
            <a:r>
              <a:rPr sz="2400" spc="-55" dirty="0">
                <a:latin typeface="Calibri"/>
                <a:cs typeface="Calibri"/>
              </a:rPr>
              <a:t> </a:t>
            </a:r>
            <a:r>
              <a:rPr sz="2400" dirty="0">
                <a:latin typeface="Calibri"/>
                <a:cs typeface="Calibri"/>
              </a:rPr>
              <a:t>:</a:t>
            </a:r>
            <a:r>
              <a:rPr sz="2400" spc="-45" dirty="0">
                <a:latin typeface="Calibri"/>
                <a:cs typeface="Calibri"/>
              </a:rPr>
              <a:t> </a:t>
            </a:r>
            <a:r>
              <a:rPr sz="2400" spc="-10" dirty="0" err="1">
                <a:latin typeface="Calibri"/>
                <a:cs typeface="Calibri"/>
              </a:rPr>
              <a:t>Penyan</a:t>
            </a:r>
            <a:r>
              <a:rPr lang="en-US" sz="2400" spc="-10" dirty="0" err="1">
                <a:latin typeface="Calibri"/>
                <a:cs typeface="Calibri"/>
              </a:rPr>
              <a:t>k</a:t>
            </a:r>
            <a:r>
              <a:rPr sz="2400" spc="-10" dirty="0" err="1">
                <a:latin typeface="Calibri"/>
                <a:cs typeface="Calibri"/>
              </a:rPr>
              <a:t>it</a:t>
            </a:r>
            <a:r>
              <a:rPr sz="2400" spc="-45" dirty="0">
                <a:latin typeface="Calibri"/>
                <a:cs typeface="Calibri"/>
              </a:rPr>
              <a:t> </a:t>
            </a:r>
            <a:r>
              <a:rPr sz="2400" dirty="0">
                <a:latin typeface="Calibri"/>
                <a:cs typeface="Calibri"/>
              </a:rPr>
              <a:t>AIDS</a:t>
            </a:r>
            <a:r>
              <a:rPr sz="2400" spc="-50" dirty="0">
                <a:latin typeface="Calibri"/>
                <a:cs typeface="Calibri"/>
              </a:rPr>
              <a:t> </a:t>
            </a:r>
            <a:r>
              <a:rPr sz="2400" dirty="0">
                <a:latin typeface="Calibri"/>
                <a:cs typeface="Calibri"/>
              </a:rPr>
              <a:t>dan</a:t>
            </a:r>
            <a:r>
              <a:rPr sz="2400" spc="-40" dirty="0">
                <a:latin typeface="Calibri"/>
                <a:cs typeface="Calibri"/>
              </a:rPr>
              <a:t> </a:t>
            </a:r>
            <a:r>
              <a:rPr sz="2400" dirty="0">
                <a:latin typeface="Calibri"/>
                <a:cs typeface="Calibri"/>
              </a:rPr>
              <a:t>Sarcoma</a:t>
            </a:r>
            <a:r>
              <a:rPr sz="2400" spc="-45" dirty="0">
                <a:latin typeface="Calibri"/>
                <a:cs typeface="Calibri"/>
              </a:rPr>
              <a:t> </a:t>
            </a:r>
            <a:r>
              <a:rPr sz="2400" spc="-10" dirty="0">
                <a:latin typeface="Calibri"/>
                <a:cs typeface="Calibri"/>
              </a:rPr>
              <a:t>Kaposi </a:t>
            </a:r>
            <a:r>
              <a:rPr sz="2400" dirty="0">
                <a:latin typeface="Calibri"/>
                <a:cs typeface="Calibri"/>
              </a:rPr>
              <a:t>Kondisi</a:t>
            </a:r>
            <a:r>
              <a:rPr sz="2400" spc="-25" dirty="0">
                <a:latin typeface="Calibri"/>
                <a:cs typeface="Calibri"/>
              </a:rPr>
              <a:t> </a:t>
            </a:r>
            <a:r>
              <a:rPr sz="2400" dirty="0">
                <a:latin typeface="Calibri"/>
                <a:cs typeface="Calibri"/>
              </a:rPr>
              <a:t>Lain</a:t>
            </a:r>
            <a:r>
              <a:rPr sz="2400" spc="-35" dirty="0">
                <a:latin typeface="Calibri"/>
                <a:cs typeface="Calibri"/>
              </a:rPr>
              <a:t> </a:t>
            </a:r>
            <a:r>
              <a:rPr sz="2400" dirty="0">
                <a:latin typeface="Calibri"/>
                <a:cs typeface="Calibri"/>
              </a:rPr>
              <a:t>:</a:t>
            </a:r>
            <a:r>
              <a:rPr sz="2400" spc="-40" dirty="0">
                <a:latin typeface="Calibri"/>
                <a:cs typeface="Calibri"/>
              </a:rPr>
              <a:t> </a:t>
            </a:r>
            <a:r>
              <a:rPr sz="2400" spc="-50" dirty="0">
                <a:latin typeface="Calibri"/>
                <a:cs typeface="Calibri"/>
              </a:rPr>
              <a:t>-</a:t>
            </a:r>
            <a:endParaRPr sz="2400" dirty="0">
              <a:latin typeface="Calibri"/>
              <a:cs typeface="Calibri"/>
            </a:endParaRPr>
          </a:p>
          <a:p>
            <a:pPr>
              <a:lnSpc>
                <a:spcPct val="100000"/>
              </a:lnSpc>
              <a:spcBef>
                <a:spcPts val="10"/>
              </a:spcBef>
            </a:pPr>
            <a:endParaRPr sz="2350" dirty="0">
              <a:latin typeface="Calibri"/>
              <a:cs typeface="Calibri"/>
            </a:endParaRPr>
          </a:p>
          <a:p>
            <a:pPr marL="92075">
              <a:lnSpc>
                <a:spcPct val="100000"/>
              </a:lnSpc>
              <a:tabLst>
                <a:tab pos="1724025" algn="l"/>
              </a:tabLst>
            </a:pPr>
            <a:r>
              <a:rPr sz="2400" dirty="0">
                <a:latin typeface="Calibri"/>
                <a:cs typeface="Calibri"/>
              </a:rPr>
              <a:t>Diberi</a:t>
            </a:r>
            <a:r>
              <a:rPr sz="2400" spc="-20" dirty="0">
                <a:latin typeface="Calibri"/>
                <a:cs typeface="Calibri"/>
              </a:rPr>
              <a:t> kode:</a:t>
            </a:r>
            <a:r>
              <a:rPr sz="2400" dirty="0">
                <a:latin typeface="Calibri"/>
                <a:cs typeface="Calibri"/>
              </a:rPr>
              <a:t>	HIV</a:t>
            </a:r>
            <a:r>
              <a:rPr sz="2400" spc="-50" dirty="0">
                <a:latin typeface="Calibri"/>
                <a:cs typeface="Calibri"/>
              </a:rPr>
              <a:t> </a:t>
            </a:r>
            <a:r>
              <a:rPr sz="2400" dirty="0">
                <a:latin typeface="Calibri"/>
                <a:cs typeface="Calibri"/>
              </a:rPr>
              <a:t>disease</a:t>
            </a:r>
            <a:r>
              <a:rPr sz="2400" spc="-35" dirty="0">
                <a:latin typeface="Calibri"/>
                <a:cs typeface="Calibri"/>
              </a:rPr>
              <a:t> </a:t>
            </a:r>
            <a:r>
              <a:rPr sz="2400" dirty="0">
                <a:latin typeface="Calibri"/>
                <a:cs typeface="Calibri"/>
              </a:rPr>
              <a:t>resulting</a:t>
            </a:r>
            <a:r>
              <a:rPr sz="2400" spc="-50" dirty="0">
                <a:latin typeface="Calibri"/>
                <a:cs typeface="Calibri"/>
              </a:rPr>
              <a:t> </a:t>
            </a:r>
            <a:r>
              <a:rPr sz="2400" dirty="0">
                <a:latin typeface="Calibri"/>
                <a:cs typeface="Calibri"/>
              </a:rPr>
              <a:t>in</a:t>
            </a:r>
            <a:r>
              <a:rPr sz="2400" spc="-35" dirty="0">
                <a:latin typeface="Calibri"/>
                <a:cs typeface="Calibri"/>
              </a:rPr>
              <a:t> </a:t>
            </a:r>
            <a:r>
              <a:rPr sz="2400" b="1" spc="-10" dirty="0">
                <a:latin typeface="Calibri"/>
                <a:cs typeface="Calibri"/>
              </a:rPr>
              <a:t>Kaposi’s</a:t>
            </a:r>
            <a:r>
              <a:rPr sz="2400" b="1" spc="-40" dirty="0">
                <a:latin typeface="Calibri"/>
                <a:cs typeface="Calibri"/>
              </a:rPr>
              <a:t> </a:t>
            </a:r>
            <a:r>
              <a:rPr sz="2400" b="1" dirty="0">
                <a:latin typeface="Calibri"/>
                <a:cs typeface="Calibri"/>
              </a:rPr>
              <a:t>sarcoma</a:t>
            </a:r>
            <a:r>
              <a:rPr sz="2400" b="1" spc="-45" dirty="0">
                <a:latin typeface="Calibri"/>
                <a:cs typeface="Calibri"/>
              </a:rPr>
              <a:t> </a:t>
            </a:r>
            <a:r>
              <a:rPr sz="2400" b="1" spc="-10" dirty="0">
                <a:latin typeface="Calibri"/>
                <a:cs typeface="Calibri"/>
              </a:rPr>
              <a:t>(B21.0</a:t>
            </a:r>
            <a:r>
              <a:rPr sz="2400" spc="-10" dirty="0">
                <a:latin typeface="Calibri"/>
                <a:cs typeface="Calibri"/>
              </a:rPr>
              <a:t>)</a:t>
            </a:r>
            <a:endParaRPr sz="2400" dirty="0">
              <a:latin typeface="Calibri"/>
              <a:cs typeface="Calibri"/>
            </a:endParaRPr>
          </a:p>
        </p:txBody>
      </p:sp>
      <p:sp>
        <p:nvSpPr>
          <p:cNvPr id="5" name="object 5"/>
          <p:cNvSpPr txBox="1"/>
          <p:nvPr/>
        </p:nvSpPr>
        <p:spPr>
          <a:xfrm>
            <a:off x="1833372" y="3733800"/>
            <a:ext cx="8042275" cy="1846659"/>
          </a:xfrm>
          <a:prstGeom prst="rect">
            <a:avLst/>
          </a:prstGeom>
          <a:solidFill>
            <a:schemeClr val="accent6">
              <a:lumMod val="40000"/>
              <a:lumOff val="60000"/>
            </a:schemeClr>
          </a:solidFill>
          <a:ln w="6096">
            <a:solidFill>
              <a:srgbClr val="FFC000"/>
            </a:solidFill>
          </a:ln>
        </p:spPr>
        <p:txBody>
          <a:bodyPr vert="horz" wrap="square" lIns="0" tIns="0" rIns="0" bIns="0" rtlCol="0">
            <a:spAutoFit/>
          </a:bodyPr>
          <a:lstStyle/>
          <a:p>
            <a:pPr marL="1077913" marR="466090" indent="-985838">
              <a:lnSpc>
                <a:spcPct val="100000"/>
              </a:lnSpc>
            </a:pPr>
            <a:r>
              <a:rPr sz="2400" dirty="0" err="1">
                <a:latin typeface="Calibri"/>
                <a:cs typeface="Calibri"/>
              </a:rPr>
              <a:t>Kondisi</a:t>
            </a:r>
            <a:r>
              <a:rPr sz="2400" spc="-45" dirty="0">
                <a:latin typeface="Calibri"/>
                <a:cs typeface="Calibri"/>
              </a:rPr>
              <a:t> </a:t>
            </a:r>
            <a:r>
              <a:rPr sz="2400" dirty="0">
                <a:latin typeface="Calibri"/>
                <a:cs typeface="Calibri"/>
              </a:rPr>
              <a:t>Utama</a:t>
            </a:r>
            <a:r>
              <a:rPr sz="2400" spc="-55" dirty="0">
                <a:latin typeface="Calibri"/>
                <a:cs typeface="Calibri"/>
              </a:rPr>
              <a:t> </a:t>
            </a:r>
            <a:r>
              <a:rPr sz="2400" dirty="0">
                <a:latin typeface="Calibri"/>
                <a:cs typeface="Calibri"/>
              </a:rPr>
              <a:t>:</a:t>
            </a:r>
            <a:r>
              <a:rPr sz="2400" spc="-50" dirty="0">
                <a:latin typeface="Calibri"/>
                <a:cs typeface="Calibri"/>
              </a:rPr>
              <a:t> </a:t>
            </a:r>
            <a:r>
              <a:rPr sz="2400" spc="-25" dirty="0">
                <a:latin typeface="Calibri"/>
                <a:cs typeface="Calibri"/>
              </a:rPr>
              <a:t>Toxoplasmosis</a:t>
            </a:r>
            <a:r>
              <a:rPr sz="2400" spc="-40" dirty="0">
                <a:latin typeface="Calibri"/>
                <a:cs typeface="Calibri"/>
              </a:rPr>
              <a:t> </a:t>
            </a:r>
            <a:r>
              <a:rPr sz="2400" dirty="0">
                <a:latin typeface="Calibri"/>
                <a:cs typeface="Calibri"/>
              </a:rPr>
              <a:t>dan</a:t>
            </a:r>
            <a:r>
              <a:rPr sz="2400" spc="-45" dirty="0">
                <a:latin typeface="Calibri"/>
                <a:cs typeface="Calibri"/>
              </a:rPr>
              <a:t> </a:t>
            </a:r>
            <a:r>
              <a:rPr sz="2400" dirty="0">
                <a:latin typeface="Calibri"/>
                <a:cs typeface="Calibri"/>
              </a:rPr>
              <a:t>Cryptococcosis</a:t>
            </a:r>
            <a:r>
              <a:rPr sz="2400" spc="-70" dirty="0">
                <a:latin typeface="Calibri"/>
                <a:cs typeface="Calibri"/>
              </a:rPr>
              <a:t> </a:t>
            </a:r>
            <a:r>
              <a:rPr sz="2400" dirty="0">
                <a:latin typeface="Calibri"/>
                <a:cs typeface="Calibri"/>
              </a:rPr>
              <a:t>pd</a:t>
            </a:r>
            <a:r>
              <a:rPr sz="2400" spc="-40" dirty="0">
                <a:latin typeface="Calibri"/>
                <a:cs typeface="Calibri"/>
              </a:rPr>
              <a:t> </a:t>
            </a:r>
            <a:r>
              <a:rPr sz="2400" spc="-10" dirty="0">
                <a:latin typeface="Calibri"/>
                <a:cs typeface="Calibri"/>
              </a:rPr>
              <a:t>pasien </a:t>
            </a:r>
            <a:r>
              <a:rPr sz="2400" spc="-25" dirty="0">
                <a:latin typeface="Calibri"/>
                <a:cs typeface="Calibri"/>
              </a:rPr>
              <a:t>HIV</a:t>
            </a:r>
            <a:endParaRPr sz="2400" dirty="0">
              <a:latin typeface="Calibri"/>
              <a:cs typeface="Calibri"/>
            </a:endParaRPr>
          </a:p>
          <a:p>
            <a:pPr marL="92075">
              <a:lnSpc>
                <a:spcPct val="100000"/>
              </a:lnSpc>
            </a:pPr>
            <a:r>
              <a:rPr sz="2400" dirty="0">
                <a:latin typeface="Calibri"/>
                <a:cs typeface="Calibri"/>
              </a:rPr>
              <a:t>Kondisi</a:t>
            </a:r>
            <a:r>
              <a:rPr sz="2400" spc="-25" dirty="0">
                <a:latin typeface="Calibri"/>
                <a:cs typeface="Calibri"/>
              </a:rPr>
              <a:t> </a:t>
            </a:r>
            <a:r>
              <a:rPr sz="2400" dirty="0">
                <a:latin typeface="Calibri"/>
                <a:cs typeface="Calibri"/>
              </a:rPr>
              <a:t>Lain</a:t>
            </a:r>
            <a:r>
              <a:rPr sz="2400" spc="-35" dirty="0">
                <a:latin typeface="Calibri"/>
                <a:cs typeface="Calibri"/>
              </a:rPr>
              <a:t> </a:t>
            </a:r>
            <a:r>
              <a:rPr sz="2400" dirty="0">
                <a:latin typeface="Calibri"/>
                <a:cs typeface="Calibri"/>
              </a:rPr>
              <a:t>:</a:t>
            </a:r>
            <a:r>
              <a:rPr sz="2400" spc="-40" dirty="0">
                <a:latin typeface="Calibri"/>
                <a:cs typeface="Calibri"/>
              </a:rPr>
              <a:t> </a:t>
            </a:r>
            <a:r>
              <a:rPr sz="2400" spc="-50" dirty="0">
                <a:latin typeface="Calibri"/>
                <a:cs typeface="Calibri"/>
              </a:rPr>
              <a:t>-</a:t>
            </a:r>
            <a:endParaRPr lang="en-US" sz="2400" spc="-50" dirty="0">
              <a:latin typeface="Calibri"/>
              <a:cs typeface="Calibri"/>
            </a:endParaRPr>
          </a:p>
          <a:p>
            <a:pPr marL="92075">
              <a:lnSpc>
                <a:spcPct val="100000"/>
              </a:lnSpc>
            </a:pPr>
            <a:endParaRPr sz="2400" dirty="0">
              <a:latin typeface="Calibri"/>
              <a:cs typeface="Calibri"/>
            </a:endParaRPr>
          </a:p>
          <a:p>
            <a:pPr marL="92075">
              <a:lnSpc>
                <a:spcPct val="100000"/>
              </a:lnSpc>
            </a:pPr>
            <a:r>
              <a:rPr sz="2400" dirty="0">
                <a:latin typeface="Calibri"/>
                <a:cs typeface="Calibri"/>
              </a:rPr>
              <a:t>Diberi</a:t>
            </a:r>
            <a:r>
              <a:rPr sz="2400" spc="-55" dirty="0">
                <a:latin typeface="Calibri"/>
                <a:cs typeface="Calibri"/>
              </a:rPr>
              <a:t> </a:t>
            </a:r>
            <a:r>
              <a:rPr sz="2400" dirty="0">
                <a:latin typeface="Calibri"/>
                <a:cs typeface="Calibri"/>
              </a:rPr>
              <a:t>:</a:t>
            </a:r>
            <a:r>
              <a:rPr sz="2400" spc="-45" dirty="0">
                <a:latin typeface="Calibri"/>
                <a:cs typeface="Calibri"/>
              </a:rPr>
              <a:t> </a:t>
            </a:r>
            <a:r>
              <a:rPr sz="2400" dirty="0">
                <a:latin typeface="Calibri"/>
                <a:cs typeface="Calibri"/>
              </a:rPr>
              <a:t>kode</a:t>
            </a:r>
            <a:r>
              <a:rPr sz="2400" spc="-40" dirty="0">
                <a:latin typeface="Calibri"/>
                <a:cs typeface="Calibri"/>
              </a:rPr>
              <a:t> </a:t>
            </a:r>
            <a:r>
              <a:rPr sz="2400" dirty="0">
                <a:latin typeface="Calibri"/>
                <a:cs typeface="Calibri"/>
              </a:rPr>
              <a:t>HIV</a:t>
            </a:r>
            <a:r>
              <a:rPr sz="2400" spc="-40" dirty="0">
                <a:latin typeface="Calibri"/>
                <a:cs typeface="Calibri"/>
              </a:rPr>
              <a:t> </a:t>
            </a:r>
            <a:r>
              <a:rPr sz="2400" b="1" dirty="0">
                <a:latin typeface="Calibri"/>
                <a:cs typeface="Calibri"/>
              </a:rPr>
              <a:t>multiple</a:t>
            </a:r>
            <a:r>
              <a:rPr sz="2400" b="1" spc="-65" dirty="0">
                <a:latin typeface="Calibri"/>
                <a:cs typeface="Calibri"/>
              </a:rPr>
              <a:t> </a:t>
            </a:r>
            <a:r>
              <a:rPr sz="2400" b="1" dirty="0">
                <a:latin typeface="Calibri"/>
                <a:cs typeface="Calibri"/>
              </a:rPr>
              <a:t>infection</a:t>
            </a:r>
            <a:r>
              <a:rPr sz="2400" b="1" spc="-40" dirty="0">
                <a:latin typeface="Calibri"/>
                <a:cs typeface="Calibri"/>
              </a:rPr>
              <a:t> </a:t>
            </a:r>
            <a:r>
              <a:rPr sz="2400" b="1" dirty="0">
                <a:latin typeface="Calibri"/>
                <a:cs typeface="Calibri"/>
              </a:rPr>
              <a:t>(B20.7),</a:t>
            </a:r>
            <a:r>
              <a:rPr sz="2400" b="1" spc="-55" dirty="0">
                <a:latin typeface="Calibri"/>
                <a:cs typeface="Calibri"/>
              </a:rPr>
              <a:t> </a:t>
            </a:r>
            <a:r>
              <a:rPr sz="2400" b="1" spc="-10" dirty="0">
                <a:latin typeface="Calibri"/>
                <a:cs typeface="Calibri"/>
              </a:rPr>
              <a:t>B20.8</a:t>
            </a:r>
            <a:endParaRPr sz="2400" b="1" dirty="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506" y="82060"/>
            <a:ext cx="9113675" cy="865109"/>
          </a:xfrm>
          <a:prstGeom prst="rect">
            <a:avLst/>
          </a:prstGeom>
        </p:spPr>
        <p:txBody>
          <a:bodyPr vert="horz" wrap="square" lIns="0" tIns="247142" rIns="0" bIns="0" rtlCol="0">
            <a:spAutoFit/>
          </a:bodyPr>
          <a:lstStyle/>
          <a:p>
            <a:pPr marL="2630170">
              <a:lnSpc>
                <a:spcPct val="100000"/>
              </a:lnSpc>
              <a:spcBef>
                <a:spcPts val="95"/>
              </a:spcBef>
            </a:pPr>
            <a:r>
              <a:rPr sz="4000" dirty="0"/>
              <a:t>J.2</a:t>
            </a:r>
            <a:r>
              <a:rPr sz="4000" spc="-65" dirty="0"/>
              <a:t> </a:t>
            </a:r>
            <a:r>
              <a:rPr sz="4000" dirty="0"/>
              <a:t>:</a:t>
            </a:r>
            <a:r>
              <a:rPr sz="4000" spc="-50" dirty="0"/>
              <a:t> </a:t>
            </a:r>
            <a:r>
              <a:rPr sz="4000" dirty="0"/>
              <a:t>Bab</a:t>
            </a:r>
            <a:r>
              <a:rPr sz="4000" spc="-55" dirty="0"/>
              <a:t> </a:t>
            </a:r>
            <a:r>
              <a:rPr sz="4000" dirty="0"/>
              <a:t>II</a:t>
            </a:r>
            <a:r>
              <a:rPr sz="4000" spc="-65" dirty="0"/>
              <a:t> </a:t>
            </a:r>
            <a:r>
              <a:rPr sz="4000" spc="-10" dirty="0"/>
              <a:t>Neoplasma</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986789"/>
            <a:ext cx="9130665" cy="4262755"/>
          </a:xfrm>
          <a:custGeom>
            <a:avLst/>
            <a:gdLst/>
            <a:ahLst/>
            <a:cxnLst/>
            <a:rect l="l" t="t" r="r" b="b"/>
            <a:pathLst>
              <a:path w="9130665" h="4262755">
                <a:moveTo>
                  <a:pt x="0" y="4262628"/>
                </a:moveTo>
                <a:lnTo>
                  <a:pt x="9130283" y="4262628"/>
                </a:lnTo>
                <a:lnTo>
                  <a:pt x="9130283" y="0"/>
                </a:lnTo>
                <a:lnTo>
                  <a:pt x="0" y="0"/>
                </a:lnTo>
                <a:lnTo>
                  <a:pt x="0" y="426262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87272" y="1694814"/>
            <a:ext cx="8713470" cy="2586355"/>
          </a:xfrm>
          <a:prstGeom prst="rect">
            <a:avLst/>
          </a:prstGeom>
        </p:spPr>
        <p:txBody>
          <a:bodyPr vert="horz" wrap="square" lIns="0" tIns="12065" rIns="0" bIns="0" rtlCol="0">
            <a:spAutoFit/>
          </a:bodyPr>
          <a:lstStyle/>
          <a:p>
            <a:pPr marL="526415" marR="5080" indent="-514350">
              <a:lnSpc>
                <a:spcPct val="100000"/>
              </a:lnSpc>
              <a:spcBef>
                <a:spcPts val="95"/>
              </a:spcBef>
              <a:buFont typeface="Courier New"/>
              <a:buChar char="o"/>
              <a:tabLst>
                <a:tab pos="527685" algn="l"/>
              </a:tabLst>
            </a:pPr>
            <a:r>
              <a:rPr sz="2800" dirty="0">
                <a:latin typeface="Calibri"/>
                <a:cs typeface="Calibri"/>
              </a:rPr>
              <a:t>Kasus</a:t>
            </a:r>
            <a:r>
              <a:rPr sz="2800" spc="-100" dirty="0">
                <a:latin typeface="Calibri"/>
                <a:cs typeface="Calibri"/>
              </a:rPr>
              <a:t> </a:t>
            </a:r>
            <a:r>
              <a:rPr sz="2800" dirty="0">
                <a:latin typeface="Calibri"/>
                <a:cs typeface="Calibri"/>
              </a:rPr>
              <a:t>neoplasma</a:t>
            </a:r>
            <a:r>
              <a:rPr sz="2800" spc="-100" dirty="0">
                <a:latin typeface="Calibri"/>
                <a:cs typeface="Calibri"/>
              </a:rPr>
              <a:t> </a:t>
            </a:r>
            <a:r>
              <a:rPr sz="2800" dirty="0">
                <a:latin typeface="Calibri"/>
                <a:cs typeface="Calibri"/>
              </a:rPr>
              <a:t>baik</a:t>
            </a:r>
            <a:r>
              <a:rPr sz="2800" spc="-110" dirty="0">
                <a:latin typeface="Calibri"/>
                <a:cs typeface="Calibri"/>
              </a:rPr>
              <a:t> </a:t>
            </a:r>
            <a:r>
              <a:rPr sz="2800" dirty="0">
                <a:latin typeface="Calibri"/>
                <a:cs typeface="Calibri"/>
              </a:rPr>
              <a:t>primer</a:t>
            </a:r>
            <a:r>
              <a:rPr sz="2800" spc="-100" dirty="0">
                <a:latin typeface="Calibri"/>
                <a:cs typeface="Calibri"/>
              </a:rPr>
              <a:t> </a:t>
            </a:r>
            <a:r>
              <a:rPr sz="2800" dirty="0">
                <a:latin typeface="Calibri"/>
                <a:cs typeface="Calibri"/>
              </a:rPr>
              <a:t>atau</a:t>
            </a:r>
            <a:r>
              <a:rPr sz="2800" spc="-105" dirty="0">
                <a:latin typeface="Calibri"/>
                <a:cs typeface="Calibri"/>
              </a:rPr>
              <a:t> </a:t>
            </a:r>
            <a:r>
              <a:rPr sz="2800" dirty="0">
                <a:latin typeface="Calibri"/>
                <a:cs typeface="Calibri"/>
              </a:rPr>
              <a:t>sekunder</a:t>
            </a:r>
            <a:r>
              <a:rPr sz="2800" spc="-75" dirty="0">
                <a:latin typeface="Calibri"/>
                <a:cs typeface="Calibri"/>
              </a:rPr>
              <a:t> </a:t>
            </a:r>
            <a:r>
              <a:rPr sz="2800" spc="-10" dirty="0">
                <a:latin typeface="Calibri"/>
                <a:cs typeface="Calibri"/>
              </a:rPr>
              <a:t>(metastasis) 	</a:t>
            </a:r>
            <a:r>
              <a:rPr sz="2800" dirty="0">
                <a:latin typeface="Calibri"/>
                <a:cs typeface="Calibri"/>
              </a:rPr>
              <a:t>yang</a:t>
            </a:r>
            <a:r>
              <a:rPr sz="2800" spc="-100" dirty="0">
                <a:latin typeface="Calibri"/>
                <a:cs typeface="Calibri"/>
              </a:rPr>
              <a:t> </a:t>
            </a:r>
            <a:r>
              <a:rPr sz="2800" spc="-10" dirty="0">
                <a:latin typeface="Calibri"/>
                <a:cs typeface="Calibri"/>
              </a:rPr>
              <a:t>merupakan</a:t>
            </a:r>
            <a:r>
              <a:rPr sz="2800" spc="-80" dirty="0">
                <a:latin typeface="Calibri"/>
                <a:cs typeface="Calibri"/>
              </a:rPr>
              <a:t> </a:t>
            </a:r>
            <a:r>
              <a:rPr sz="2800" dirty="0">
                <a:latin typeface="Calibri"/>
                <a:cs typeface="Calibri"/>
              </a:rPr>
              <a:t>fokus</a:t>
            </a:r>
            <a:r>
              <a:rPr sz="2800" spc="-100" dirty="0">
                <a:latin typeface="Calibri"/>
                <a:cs typeface="Calibri"/>
              </a:rPr>
              <a:t> </a:t>
            </a:r>
            <a:r>
              <a:rPr sz="2800" spc="-25" dirty="0">
                <a:latin typeface="Calibri"/>
                <a:cs typeface="Calibri"/>
              </a:rPr>
              <a:t>perawatan,</a:t>
            </a:r>
            <a:r>
              <a:rPr sz="2800" spc="-100" dirty="0">
                <a:latin typeface="Calibri"/>
                <a:cs typeface="Calibri"/>
              </a:rPr>
              <a:t> </a:t>
            </a:r>
            <a:r>
              <a:rPr sz="2800" dirty="0">
                <a:latin typeface="Calibri"/>
                <a:cs typeface="Calibri"/>
              </a:rPr>
              <a:t>harus</a:t>
            </a:r>
            <a:r>
              <a:rPr sz="2800" spc="-95" dirty="0">
                <a:latin typeface="Calibri"/>
                <a:cs typeface="Calibri"/>
              </a:rPr>
              <a:t> </a:t>
            </a:r>
            <a:r>
              <a:rPr sz="2800" spc="-10" dirty="0">
                <a:latin typeface="Calibri"/>
                <a:cs typeface="Calibri"/>
              </a:rPr>
              <a:t>dicatat</a:t>
            </a:r>
            <a:r>
              <a:rPr sz="2800" spc="-100" dirty="0">
                <a:latin typeface="Calibri"/>
                <a:cs typeface="Calibri"/>
              </a:rPr>
              <a:t> </a:t>
            </a:r>
            <a:r>
              <a:rPr sz="2800" spc="-25" dirty="0">
                <a:latin typeface="Calibri"/>
                <a:cs typeface="Calibri"/>
              </a:rPr>
              <a:t>dan 	</a:t>
            </a:r>
            <a:r>
              <a:rPr sz="2800" spc="-10" dirty="0">
                <a:latin typeface="Calibri"/>
                <a:cs typeface="Calibri"/>
              </a:rPr>
              <a:t>dikode</a:t>
            </a:r>
            <a:r>
              <a:rPr sz="2800" spc="-120" dirty="0">
                <a:latin typeface="Calibri"/>
                <a:cs typeface="Calibri"/>
              </a:rPr>
              <a:t> </a:t>
            </a:r>
            <a:r>
              <a:rPr sz="2800" dirty="0">
                <a:latin typeface="Calibri"/>
                <a:cs typeface="Calibri"/>
              </a:rPr>
              <a:t>sebagai</a:t>
            </a:r>
            <a:r>
              <a:rPr sz="2800" spc="-145" dirty="0">
                <a:latin typeface="Calibri"/>
                <a:cs typeface="Calibri"/>
              </a:rPr>
              <a:t> </a:t>
            </a:r>
            <a:r>
              <a:rPr sz="2800" dirty="0">
                <a:latin typeface="Calibri"/>
                <a:cs typeface="Calibri"/>
              </a:rPr>
              <a:t>diagnosis</a:t>
            </a:r>
            <a:r>
              <a:rPr sz="2800" spc="-100" dirty="0">
                <a:latin typeface="Calibri"/>
                <a:cs typeface="Calibri"/>
              </a:rPr>
              <a:t> </a:t>
            </a:r>
            <a:r>
              <a:rPr sz="2800" spc="-10" dirty="0">
                <a:latin typeface="Calibri"/>
                <a:cs typeface="Calibri"/>
              </a:rPr>
              <a:t>utama.</a:t>
            </a:r>
            <a:endParaRPr sz="2800">
              <a:latin typeface="Calibri"/>
              <a:cs typeface="Calibri"/>
            </a:endParaRPr>
          </a:p>
          <a:p>
            <a:pPr marL="526415" marR="505459" indent="-514350">
              <a:lnSpc>
                <a:spcPct val="100000"/>
              </a:lnSpc>
              <a:buFont typeface="Courier New"/>
              <a:buChar char="o"/>
              <a:tabLst>
                <a:tab pos="527685" algn="l"/>
              </a:tabLst>
            </a:pPr>
            <a:r>
              <a:rPr sz="2800" dirty="0">
                <a:latin typeface="Calibri"/>
                <a:cs typeface="Calibri"/>
              </a:rPr>
              <a:t>Jika</a:t>
            </a:r>
            <a:r>
              <a:rPr sz="2800" spc="-80" dirty="0">
                <a:latin typeface="Calibri"/>
                <a:cs typeface="Calibri"/>
              </a:rPr>
              <a:t> </a:t>
            </a:r>
            <a:r>
              <a:rPr sz="2800" dirty="0">
                <a:latin typeface="Calibri"/>
                <a:cs typeface="Calibri"/>
              </a:rPr>
              <a:t>Ca.</a:t>
            </a:r>
            <a:r>
              <a:rPr sz="2800" spc="-70" dirty="0">
                <a:latin typeface="Calibri"/>
                <a:cs typeface="Calibri"/>
              </a:rPr>
              <a:t> </a:t>
            </a:r>
            <a:r>
              <a:rPr sz="2800" dirty="0">
                <a:latin typeface="Calibri"/>
                <a:cs typeface="Calibri"/>
              </a:rPr>
              <a:t>Primer</a:t>
            </a:r>
            <a:r>
              <a:rPr sz="2800" spc="-55" dirty="0">
                <a:latin typeface="Calibri"/>
                <a:cs typeface="Calibri"/>
              </a:rPr>
              <a:t> </a:t>
            </a:r>
            <a:r>
              <a:rPr sz="2800" dirty="0">
                <a:latin typeface="Calibri"/>
                <a:cs typeface="Calibri"/>
              </a:rPr>
              <a:t>sudah</a:t>
            </a:r>
            <a:r>
              <a:rPr sz="2800" spc="-40" dirty="0">
                <a:latin typeface="Calibri"/>
                <a:cs typeface="Calibri"/>
              </a:rPr>
              <a:t> </a:t>
            </a:r>
            <a:r>
              <a:rPr sz="2800" dirty="0">
                <a:latin typeface="Calibri"/>
                <a:cs typeface="Calibri"/>
              </a:rPr>
              <a:t>tidak</a:t>
            </a:r>
            <a:r>
              <a:rPr sz="2800" spc="-60" dirty="0">
                <a:latin typeface="Calibri"/>
                <a:cs typeface="Calibri"/>
              </a:rPr>
              <a:t> </a:t>
            </a:r>
            <a:r>
              <a:rPr sz="2800" dirty="0">
                <a:latin typeface="Calibri"/>
                <a:cs typeface="Calibri"/>
              </a:rPr>
              <a:t>ada</a:t>
            </a:r>
            <a:r>
              <a:rPr sz="2800" spc="-80" dirty="0">
                <a:latin typeface="Calibri"/>
                <a:cs typeface="Calibri"/>
              </a:rPr>
              <a:t> </a:t>
            </a:r>
            <a:r>
              <a:rPr sz="2800" dirty="0">
                <a:latin typeface="Calibri"/>
                <a:cs typeface="Calibri"/>
              </a:rPr>
              <a:t>lagi</a:t>
            </a:r>
            <a:r>
              <a:rPr sz="2800" spc="-80" dirty="0">
                <a:latin typeface="Calibri"/>
                <a:cs typeface="Calibri"/>
              </a:rPr>
              <a:t> </a:t>
            </a:r>
            <a:r>
              <a:rPr sz="2800" dirty="0">
                <a:latin typeface="Calibri"/>
                <a:cs typeface="Calibri"/>
              </a:rPr>
              <a:t>maka</a:t>
            </a:r>
            <a:r>
              <a:rPr sz="2800" spc="-85" dirty="0">
                <a:latin typeface="Calibri"/>
                <a:cs typeface="Calibri"/>
              </a:rPr>
              <a:t> </a:t>
            </a:r>
            <a:r>
              <a:rPr sz="2800" dirty="0">
                <a:latin typeface="Calibri"/>
                <a:cs typeface="Calibri"/>
              </a:rPr>
              <a:t>sbg</a:t>
            </a:r>
            <a:r>
              <a:rPr sz="2800" spc="-60" dirty="0">
                <a:latin typeface="Calibri"/>
                <a:cs typeface="Calibri"/>
              </a:rPr>
              <a:t> </a:t>
            </a:r>
            <a:r>
              <a:rPr sz="2800" dirty="0">
                <a:latin typeface="Calibri"/>
                <a:cs typeface="Calibri"/>
              </a:rPr>
              <a:t>D.U</a:t>
            </a:r>
            <a:r>
              <a:rPr sz="2800" spc="-70" dirty="0">
                <a:latin typeface="Calibri"/>
                <a:cs typeface="Calibri"/>
              </a:rPr>
              <a:t> </a:t>
            </a:r>
            <a:r>
              <a:rPr sz="2800" spc="-25" dirty="0">
                <a:latin typeface="Calibri"/>
                <a:cs typeface="Calibri"/>
              </a:rPr>
              <a:t>nya 	</a:t>
            </a:r>
            <a:r>
              <a:rPr sz="2800" dirty="0">
                <a:latin typeface="Calibri"/>
                <a:cs typeface="Calibri"/>
              </a:rPr>
              <a:t>adalah</a:t>
            </a:r>
            <a:r>
              <a:rPr sz="2800" spc="-95" dirty="0">
                <a:latin typeface="Calibri"/>
                <a:cs typeface="Calibri"/>
              </a:rPr>
              <a:t> </a:t>
            </a:r>
            <a:r>
              <a:rPr sz="2800" dirty="0">
                <a:latin typeface="Calibri"/>
                <a:cs typeface="Calibri"/>
              </a:rPr>
              <a:t>Ca.</a:t>
            </a:r>
            <a:r>
              <a:rPr sz="2800" spc="-80" dirty="0">
                <a:latin typeface="Calibri"/>
                <a:cs typeface="Calibri"/>
              </a:rPr>
              <a:t> </a:t>
            </a:r>
            <a:r>
              <a:rPr sz="2800" spc="-20" dirty="0">
                <a:latin typeface="Calibri"/>
                <a:cs typeface="Calibri"/>
              </a:rPr>
              <a:t>sekundernya</a:t>
            </a:r>
            <a:r>
              <a:rPr sz="2800" spc="-40" dirty="0">
                <a:latin typeface="Calibri"/>
                <a:cs typeface="Calibri"/>
              </a:rPr>
              <a:t> </a:t>
            </a:r>
            <a:r>
              <a:rPr sz="2800" dirty="0">
                <a:latin typeface="Calibri"/>
                <a:cs typeface="Calibri"/>
              </a:rPr>
              <a:t>atau</a:t>
            </a:r>
            <a:r>
              <a:rPr sz="2800" spc="-75" dirty="0">
                <a:latin typeface="Calibri"/>
                <a:cs typeface="Calibri"/>
              </a:rPr>
              <a:t> </a:t>
            </a:r>
            <a:r>
              <a:rPr sz="2800" spc="-20" dirty="0">
                <a:latin typeface="Calibri"/>
                <a:cs typeface="Calibri"/>
              </a:rPr>
              <a:t>komplikasi</a:t>
            </a:r>
            <a:r>
              <a:rPr sz="2800" spc="-75" dirty="0">
                <a:latin typeface="Calibri"/>
                <a:cs typeface="Calibri"/>
              </a:rPr>
              <a:t> </a:t>
            </a:r>
            <a:r>
              <a:rPr sz="2800" dirty="0">
                <a:latin typeface="Calibri"/>
                <a:cs typeface="Calibri"/>
              </a:rPr>
              <a:t>saat</a:t>
            </a:r>
            <a:r>
              <a:rPr sz="2800" spc="-85" dirty="0">
                <a:latin typeface="Calibri"/>
                <a:cs typeface="Calibri"/>
              </a:rPr>
              <a:t> </a:t>
            </a:r>
            <a:r>
              <a:rPr sz="2800" spc="-20" dirty="0">
                <a:latin typeface="Calibri"/>
                <a:cs typeface="Calibri"/>
              </a:rPr>
              <a:t>itu.</a:t>
            </a:r>
            <a:endParaRPr sz="2800">
              <a:latin typeface="Calibri"/>
              <a:cs typeface="Calibri"/>
            </a:endParaRPr>
          </a:p>
          <a:p>
            <a:pPr marL="527685">
              <a:lnSpc>
                <a:spcPct val="100000"/>
              </a:lnSpc>
              <a:spcBef>
                <a:spcPts val="5"/>
              </a:spcBef>
            </a:pPr>
            <a:r>
              <a:rPr sz="2800" dirty="0">
                <a:latin typeface="Calibri"/>
                <a:cs typeface="Calibri"/>
              </a:rPr>
              <a:t>&gt;</a:t>
            </a:r>
            <a:r>
              <a:rPr sz="2800" spc="-75" dirty="0">
                <a:latin typeface="Calibri"/>
                <a:cs typeface="Calibri"/>
              </a:rPr>
              <a:t> </a:t>
            </a:r>
            <a:r>
              <a:rPr sz="2800" spc="-20" dirty="0">
                <a:latin typeface="Calibri"/>
                <a:cs typeface="Calibri"/>
              </a:rPr>
              <a:t>Riwayat</a:t>
            </a:r>
            <a:r>
              <a:rPr sz="2800" spc="-100" dirty="0">
                <a:latin typeface="Calibri"/>
                <a:cs typeface="Calibri"/>
              </a:rPr>
              <a:t> </a:t>
            </a:r>
            <a:r>
              <a:rPr sz="2800" dirty="0">
                <a:latin typeface="Calibri"/>
                <a:cs typeface="Calibri"/>
              </a:rPr>
              <a:t>Ca</a:t>
            </a:r>
            <a:r>
              <a:rPr sz="2800" spc="-80" dirty="0">
                <a:latin typeface="Calibri"/>
                <a:cs typeface="Calibri"/>
              </a:rPr>
              <a:t> </a:t>
            </a:r>
            <a:r>
              <a:rPr sz="2800" dirty="0">
                <a:latin typeface="Calibri"/>
                <a:cs typeface="Calibri"/>
              </a:rPr>
              <a:t>Primer</a:t>
            </a:r>
            <a:r>
              <a:rPr sz="2800" spc="-65" dirty="0">
                <a:latin typeface="Calibri"/>
                <a:cs typeface="Calibri"/>
              </a:rPr>
              <a:t> </a:t>
            </a:r>
            <a:r>
              <a:rPr sz="2800" dirty="0">
                <a:latin typeface="Calibri"/>
                <a:cs typeface="Calibri"/>
              </a:rPr>
              <a:t>sebagai</a:t>
            </a:r>
            <a:r>
              <a:rPr sz="2800" spc="-105" dirty="0">
                <a:latin typeface="Calibri"/>
                <a:cs typeface="Calibri"/>
              </a:rPr>
              <a:t> </a:t>
            </a:r>
            <a:r>
              <a:rPr sz="2800" dirty="0">
                <a:latin typeface="Calibri"/>
                <a:cs typeface="Calibri"/>
              </a:rPr>
              <a:t>Diagnosis</a:t>
            </a:r>
            <a:r>
              <a:rPr sz="2800" spc="-65" dirty="0">
                <a:latin typeface="Calibri"/>
                <a:cs typeface="Calibri"/>
              </a:rPr>
              <a:t> </a:t>
            </a:r>
            <a:r>
              <a:rPr sz="2800" spc="-10" dirty="0">
                <a:latin typeface="Calibri"/>
                <a:cs typeface="Calibri"/>
              </a:rPr>
              <a:t>Sekunder</a:t>
            </a:r>
            <a:endParaRPr sz="2800">
              <a:latin typeface="Calibri"/>
              <a:cs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833372" y="47244"/>
            <a:ext cx="8042148" cy="1996439"/>
          </a:xfrm>
          <a:prstGeom prst="rect">
            <a:avLst/>
          </a:prstGeom>
        </p:spPr>
      </p:pic>
      <p:sp>
        <p:nvSpPr>
          <p:cNvPr id="3" name="object 3"/>
          <p:cNvSpPr txBox="1"/>
          <p:nvPr/>
        </p:nvSpPr>
        <p:spPr>
          <a:xfrm>
            <a:off x="1833372" y="47244"/>
            <a:ext cx="8042275" cy="1996439"/>
          </a:xfrm>
          <a:prstGeom prst="rect">
            <a:avLst/>
          </a:prstGeom>
          <a:ln w="6096">
            <a:solidFill>
              <a:srgbClr val="6FAC46"/>
            </a:solidFill>
          </a:ln>
        </p:spPr>
        <p:txBody>
          <a:bodyPr vert="horz" wrap="square" lIns="0" tIns="220345" rIns="0" bIns="0" rtlCol="0">
            <a:spAutoFit/>
          </a:bodyPr>
          <a:lstStyle/>
          <a:p>
            <a:pPr marL="92075" marR="4149725" algn="just">
              <a:lnSpc>
                <a:spcPct val="100000"/>
              </a:lnSpc>
              <a:spcBef>
                <a:spcPts val="1735"/>
              </a:spcBef>
            </a:pPr>
            <a:r>
              <a:rPr sz="2000" dirty="0">
                <a:latin typeface="Calibri"/>
                <a:cs typeface="Calibri"/>
              </a:rPr>
              <a:t>Diagnosis</a:t>
            </a:r>
            <a:r>
              <a:rPr sz="2000" spc="-60" dirty="0">
                <a:latin typeface="Calibri"/>
                <a:cs typeface="Calibri"/>
              </a:rPr>
              <a:t> </a:t>
            </a:r>
            <a:r>
              <a:rPr sz="2000" dirty="0">
                <a:latin typeface="Calibri"/>
                <a:cs typeface="Calibri"/>
              </a:rPr>
              <a:t>Utama</a:t>
            </a:r>
            <a:r>
              <a:rPr sz="2000" spc="-25" dirty="0">
                <a:latin typeface="Calibri"/>
                <a:cs typeface="Calibri"/>
              </a:rPr>
              <a:t> </a:t>
            </a:r>
            <a:r>
              <a:rPr sz="2000" dirty="0">
                <a:latin typeface="Calibri"/>
                <a:cs typeface="Calibri"/>
              </a:rPr>
              <a:t>:</a:t>
            </a:r>
            <a:r>
              <a:rPr sz="2000" spc="-40" dirty="0">
                <a:latin typeface="Calibri"/>
                <a:cs typeface="Calibri"/>
              </a:rPr>
              <a:t> </a:t>
            </a:r>
            <a:r>
              <a:rPr sz="2000" dirty="0">
                <a:latin typeface="Calibri"/>
                <a:cs typeface="Calibri"/>
              </a:rPr>
              <a:t>Karsinoma</a:t>
            </a:r>
            <a:r>
              <a:rPr sz="2000" spc="-25" dirty="0">
                <a:latin typeface="Calibri"/>
                <a:cs typeface="Calibri"/>
              </a:rPr>
              <a:t> </a:t>
            </a:r>
            <a:r>
              <a:rPr sz="2000" spc="-10" dirty="0">
                <a:latin typeface="Calibri"/>
                <a:cs typeface="Calibri"/>
              </a:rPr>
              <a:t>prostat </a:t>
            </a:r>
            <a:r>
              <a:rPr sz="2000" dirty="0">
                <a:latin typeface="Calibri"/>
                <a:cs typeface="Calibri"/>
              </a:rPr>
              <a:t>Diagnosis</a:t>
            </a:r>
            <a:r>
              <a:rPr sz="2000" spc="-45" dirty="0">
                <a:latin typeface="Calibri"/>
                <a:cs typeface="Calibri"/>
              </a:rPr>
              <a:t> </a:t>
            </a:r>
            <a:r>
              <a:rPr sz="2000" dirty="0">
                <a:latin typeface="Calibri"/>
                <a:cs typeface="Calibri"/>
              </a:rPr>
              <a:t>Sekunder</a:t>
            </a:r>
            <a:r>
              <a:rPr sz="2000" spc="-40" dirty="0">
                <a:latin typeface="Calibri"/>
                <a:cs typeface="Calibri"/>
              </a:rPr>
              <a:t> </a:t>
            </a:r>
            <a:r>
              <a:rPr sz="2000" dirty="0">
                <a:latin typeface="Calibri"/>
                <a:cs typeface="Calibri"/>
              </a:rPr>
              <a:t>:</a:t>
            </a:r>
            <a:r>
              <a:rPr sz="2000" spc="-20" dirty="0">
                <a:latin typeface="Calibri"/>
                <a:cs typeface="Calibri"/>
              </a:rPr>
              <a:t> </a:t>
            </a:r>
            <a:r>
              <a:rPr sz="2000" dirty="0">
                <a:latin typeface="Calibri"/>
                <a:cs typeface="Calibri"/>
              </a:rPr>
              <a:t>Bronkitis</a:t>
            </a:r>
            <a:r>
              <a:rPr sz="2000" spc="-35" dirty="0">
                <a:latin typeface="Calibri"/>
                <a:cs typeface="Calibri"/>
              </a:rPr>
              <a:t> </a:t>
            </a:r>
            <a:r>
              <a:rPr sz="2000" spc="-10" dirty="0">
                <a:latin typeface="Calibri"/>
                <a:cs typeface="Calibri"/>
              </a:rPr>
              <a:t>kronis </a:t>
            </a:r>
            <a:r>
              <a:rPr sz="2000" dirty="0">
                <a:latin typeface="Calibri"/>
                <a:cs typeface="Calibri"/>
              </a:rPr>
              <a:t>Prosedur</a:t>
            </a:r>
            <a:r>
              <a:rPr sz="2000" spc="-30" dirty="0">
                <a:latin typeface="Calibri"/>
                <a:cs typeface="Calibri"/>
              </a:rPr>
              <a:t> </a:t>
            </a:r>
            <a:r>
              <a:rPr sz="2000" dirty="0">
                <a:latin typeface="Calibri"/>
                <a:cs typeface="Calibri"/>
              </a:rPr>
              <a:t>:</a:t>
            </a:r>
            <a:r>
              <a:rPr sz="2000" spc="-15" dirty="0">
                <a:latin typeface="Calibri"/>
                <a:cs typeface="Calibri"/>
              </a:rPr>
              <a:t> </a:t>
            </a:r>
            <a:r>
              <a:rPr sz="2000" b="1" spc="-10" dirty="0">
                <a:latin typeface="Calibri"/>
                <a:cs typeface="Calibri"/>
              </a:rPr>
              <a:t>Prostatektomi</a:t>
            </a:r>
            <a:endParaRPr sz="2000">
              <a:latin typeface="Calibri"/>
              <a:cs typeface="Calibri"/>
            </a:endParaRPr>
          </a:p>
          <a:p>
            <a:pPr>
              <a:lnSpc>
                <a:spcPct val="100000"/>
              </a:lnSpc>
              <a:spcBef>
                <a:spcPts val="20"/>
              </a:spcBef>
            </a:pPr>
            <a:endParaRPr sz="1950">
              <a:latin typeface="Calibri"/>
              <a:cs typeface="Calibri"/>
            </a:endParaRPr>
          </a:p>
          <a:p>
            <a:pPr marL="92075">
              <a:lnSpc>
                <a:spcPct val="100000"/>
              </a:lnSpc>
            </a:pPr>
            <a:r>
              <a:rPr sz="2000" dirty="0">
                <a:latin typeface="Calibri"/>
                <a:cs typeface="Calibri"/>
              </a:rPr>
              <a:t>Neoplasma</a:t>
            </a:r>
            <a:r>
              <a:rPr sz="2000" spc="-50" dirty="0">
                <a:latin typeface="Calibri"/>
                <a:cs typeface="Calibri"/>
              </a:rPr>
              <a:t> </a:t>
            </a:r>
            <a:r>
              <a:rPr sz="2000" dirty="0">
                <a:latin typeface="Calibri"/>
                <a:cs typeface="Calibri"/>
              </a:rPr>
              <a:t>ganas</a:t>
            </a:r>
            <a:r>
              <a:rPr sz="2000" spc="-55" dirty="0">
                <a:latin typeface="Calibri"/>
                <a:cs typeface="Calibri"/>
              </a:rPr>
              <a:t> </a:t>
            </a:r>
            <a:r>
              <a:rPr sz="2000" dirty="0">
                <a:latin typeface="Calibri"/>
                <a:cs typeface="Calibri"/>
              </a:rPr>
              <a:t>prostat</a:t>
            </a:r>
            <a:r>
              <a:rPr sz="2000" spc="-30" dirty="0">
                <a:latin typeface="Calibri"/>
                <a:cs typeface="Calibri"/>
              </a:rPr>
              <a:t> </a:t>
            </a:r>
            <a:r>
              <a:rPr sz="2000" dirty="0">
                <a:latin typeface="Calibri"/>
                <a:cs typeface="Calibri"/>
              </a:rPr>
              <a:t>sebagai</a:t>
            </a:r>
            <a:r>
              <a:rPr sz="2000" spc="-50" dirty="0">
                <a:latin typeface="Calibri"/>
                <a:cs typeface="Calibri"/>
              </a:rPr>
              <a:t> </a:t>
            </a:r>
            <a:r>
              <a:rPr sz="2000" b="1" dirty="0">
                <a:latin typeface="Calibri"/>
                <a:cs typeface="Calibri"/>
              </a:rPr>
              <a:t>diagnosis</a:t>
            </a:r>
            <a:r>
              <a:rPr sz="2000" b="1" spc="-70" dirty="0">
                <a:latin typeface="Calibri"/>
                <a:cs typeface="Calibri"/>
              </a:rPr>
              <a:t> </a:t>
            </a:r>
            <a:r>
              <a:rPr sz="2000" b="1" dirty="0">
                <a:latin typeface="Calibri"/>
                <a:cs typeface="Calibri"/>
              </a:rPr>
              <a:t>utama</a:t>
            </a:r>
            <a:r>
              <a:rPr sz="2000" b="1" spc="-65" dirty="0">
                <a:latin typeface="Calibri"/>
                <a:cs typeface="Calibri"/>
              </a:rPr>
              <a:t> </a:t>
            </a:r>
            <a:r>
              <a:rPr sz="2000" dirty="0">
                <a:latin typeface="Calibri"/>
                <a:cs typeface="Calibri"/>
              </a:rPr>
              <a:t>dikode</a:t>
            </a:r>
            <a:r>
              <a:rPr sz="2000" spc="-55" dirty="0">
                <a:latin typeface="Calibri"/>
                <a:cs typeface="Calibri"/>
              </a:rPr>
              <a:t> </a:t>
            </a:r>
            <a:r>
              <a:rPr sz="2000" b="1" spc="-20" dirty="0">
                <a:latin typeface="Calibri"/>
                <a:cs typeface="Calibri"/>
              </a:rPr>
              <a:t>C61.</a:t>
            </a:r>
            <a:endParaRPr sz="2000">
              <a:latin typeface="Calibri"/>
              <a:cs typeface="Calibri"/>
            </a:endParaRPr>
          </a:p>
        </p:txBody>
      </p:sp>
      <p:pic>
        <p:nvPicPr>
          <p:cNvPr id="4" name="object 4"/>
          <p:cNvPicPr/>
          <p:nvPr/>
        </p:nvPicPr>
        <p:blipFill>
          <a:blip r:embed="rId3" cstate="print"/>
          <a:stretch>
            <a:fillRect/>
          </a:stretch>
        </p:blipFill>
        <p:spPr>
          <a:xfrm>
            <a:off x="1833372" y="4437888"/>
            <a:ext cx="8042148" cy="2311908"/>
          </a:xfrm>
          <a:prstGeom prst="rect">
            <a:avLst/>
          </a:prstGeom>
        </p:spPr>
      </p:pic>
      <p:sp>
        <p:nvSpPr>
          <p:cNvPr id="5" name="object 5"/>
          <p:cNvSpPr txBox="1"/>
          <p:nvPr/>
        </p:nvSpPr>
        <p:spPr>
          <a:xfrm>
            <a:off x="1833372" y="4437888"/>
            <a:ext cx="8042275" cy="2312035"/>
          </a:xfrm>
          <a:prstGeom prst="rect">
            <a:avLst/>
          </a:prstGeom>
          <a:ln w="6096">
            <a:solidFill>
              <a:srgbClr val="FFC000"/>
            </a:solidFill>
          </a:ln>
        </p:spPr>
        <p:txBody>
          <a:bodyPr vert="horz" wrap="square" lIns="0" tIns="74295" rIns="0" bIns="0" rtlCol="0">
            <a:spAutoFit/>
          </a:bodyPr>
          <a:lstStyle/>
          <a:p>
            <a:pPr marL="815975" marR="1363980" indent="-723900" algn="just">
              <a:lnSpc>
                <a:spcPct val="100000"/>
              </a:lnSpc>
              <a:spcBef>
                <a:spcPts val="585"/>
              </a:spcBef>
            </a:pPr>
            <a:r>
              <a:rPr sz="2000" dirty="0">
                <a:latin typeface="Calibri"/>
                <a:cs typeface="Calibri"/>
              </a:rPr>
              <a:t>Diagnosis</a:t>
            </a:r>
            <a:r>
              <a:rPr sz="2000" spc="-50" dirty="0">
                <a:latin typeface="Calibri"/>
                <a:cs typeface="Calibri"/>
              </a:rPr>
              <a:t> </a:t>
            </a:r>
            <a:r>
              <a:rPr sz="2000" dirty="0">
                <a:latin typeface="Calibri"/>
                <a:cs typeface="Calibri"/>
              </a:rPr>
              <a:t>Utama</a:t>
            </a:r>
            <a:r>
              <a:rPr sz="2000" spc="-25" dirty="0">
                <a:latin typeface="Calibri"/>
                <a:cs typeface="Calibri"/>
              </a:rPr>
              <a:t> </a:t>
            </a:r>
            <a:r>
              <a:rPr sz="2000" dirty="0">
                <a:latin typeface="Calibri"/>
                <a:cs typeface="Calibri"/>
              </a:rPr>
              <a:t>:</a:t>
            </a:r>
            <a:r>
              <a:rPr sz="2000" spc="-45" dirty="0">
                <a:latin typeface="Calibri"/>
                <a:cs typeface="Calibri"/>
              </a:rPr>
              <a:t> </a:t>
            </a:r>
            <a:r>
              <a:rPr sz="2000" dirty="0">
                <a:latin typeface="Calibri"/>
                <a:cs typeface="Calibri"/>
              </a:rPr>
              <a:t>Kanker</a:t>
            </a:r>
            <a:r>
              <a:rPr sz="2000" spc="-35" dirty="0">
                <a:latin typeface="Calibri"/>
                <a:cs typeface="Calibri"/>
              </a:rPr>
              <a:t> </a:t>
            </a:r>
            <a:r>
              <a:rPr sz="2000" dirty="0">
                <a:latin typeface="Calibri"/>
                <a:cs typeface="Calibri"/>
              </a:rPr>
              <a:t>bladder</a:t>
            </a:r>
            <a:r>
              <a:rPr sz="2000" spc="-50" dirty="0">
                <a:latin typeface="Calibri"/>
                <a:cs typeface="Calibri"/>
              </a:rPr>
              <a:t> </a:t>
            </a:r>
            <a:r>
              <a:rPr sz="2000" dirty="0">
                <a:latin typeface="Calibri"/>
                <a:cs typeface="Calibri"/>
              </a:rPr>
              <a:t>telah</a:t>
            </a:r>
            <a:r>
              <a:rPr sz="2000" spc="-20" dirty="0">
                <a:latin typeface="Calibri"/>
                <a:cs typeface="Calibri"/>
              </a:rPr>
              <a:t> </a:t>
            </a:r>
            <a:r>
              <a:rPr sz="2000" dirty="0">
                <a:latin typeface="Calibri"/>
                <a:cs typeface="Calibri"/>
              </a:rPr>
              <a:t>dibuang</a:t>
            </a:r>
            <a:r>
              <a:rPr sz="2000" spc="-60" dirty="0">
                <a:latin typeface="Calibri"/>
                <a:cs typeface="Calibri"/>
              </a:rPr>
              <a:t> </a:t>
            </a:r>
            <a:r>
              <a:rPr sz="2000" dirty="0">
                <a:latin typeface="Calibri"/>
                <a:cs typeface="Calibri"/>
              </a:rPr>
              <a:t>-</a:t>
            </a:r>
            <a:r>
              <a:rPr sz="2000" spc="-45" dirty="0">
                <a:latin typeface="Calibri"/>
                <a:cs typeface="Calibri"/>
              </a:rPr>
              <a:t> </a:t>
            </a:r>
            <a:r>
              <a:rPr sz="2000" dirty="0">
                <a:latin typeface="Calibri"/>
                <a:cs typeface="Calibri"/>
              </a:rPr>
              <a:t>dirawat</a:t>
            </a:r>
            <a:r>
              <a:rPr sz="2000" spc="-25" dirty="0">
                <a:latin typeface="Calibri"/>
                <a:cs typeface="Calibri"/>
              </a:rPr>
              <a:t> </a:t>
            </a:r>
            <a:r>
              <a:rPr sz="2000" spc="-20" dirty="0">
                <a:latin typeface="Calibri"/>
                <a:cs typeface="Calibri"/>
              </a:rPr>
              <a:t>untuk </a:t>
            </a:r>
            <a:r>
              <a:rPr sz="2000" dirty="0">
                <a:latin typeface="Calibri"/>
                <a:cs typeface="Calibri"/>
              </a:rPr>
              <a:t>pemeriksaan </a:t>
            </a:r>
            <a:r>
              <a:rPr sz="2000" spc="-20" dirty="0">
                <a:latin typeface="Calibri"/>
                <a:cs typeface="Calibri"/>
              </a:rPr>
              <a:t>follow-</a:t>
            </a:r>
            <a:r>
              <a:rPr sz="2000" dirty="0">
                <a:latin typeface="Calibri"/>
                <a:cs typeface="Calibri"/>
              </a:rPr>
              <a:t>up</a:t>
            </a:r>
            <a:r>
              <a:rPr sz="2000" spc="-30" dirty="0">
                <a:latin typeface="Calibri"/>
                <a:cs typeface="Calibri"/>
              </a:rPr>
              <a:t> </a:t>
            </a:r>
            <a:r>
              <a:rPr sz="2000" dirty="0">
                <a:latin typeface="Calibri"/>
                <a:cs typeface="Calibri"/>
              </a:rPr>
              <a:t>dengan</a:t>
            </a:r>
            <a:r>
              <a:rPr sz="2000" spc="-25" dirty="0">
                <a:latin typeface="Calibri"/>
                <a:cs typeface="Calibri"/>
              </a:rPr>
              <a:t> </a:t>
            </a:r>
            <a:r>
              <a:rPr sz="2000" spc="-10" dirty="0">
                <a:latin typeface="Calibri"/>
                <a:cs typeface="Calibri"/>
              </a:rPr>
              <a:t>cystoscopy.</a:t>
            </a:r>
            <a:endParaRPr sz="2000">
              <a:latin typeface="Calibri"/>
              <a:cs typeface="Calibri"/>
            </a:endParaRPr>
          </a:p>
          <a:p>
            <a:pPr marL="92075" marR="5651500" algn="just">
              <a:lnSpc>
                <a:spcPct val="100000"/>
              </a:lnSpc>
            </a:pPr>
            <a:r>
              <a:rPr sz="2000" dirty="0">
                <a:latin typeface="Calibri"/>
                <a:cs typeface="Calibri"/>
              </a:rPr>
              <a:t>Diagnosis</a:t>
            </a:r>
            <a:r>
              <a:rPr sz="2000" spc="-30" dirty="0">
                <a:latin typeface="Calibri"/>
                <a:cs typeface="Calibri"/>
              </a:rPr>
              <a:t> </a:t>
            </a:r>
            <a:r>
              <a:rPr sz="2000" dirty="0">
                <a:latin typeface="Calibri"/>
                <a:cs typeface="Calibri"/>
              </a:rPr>
              <a:t>Sekunder</a:t>
            </a:r>
            <a:r>
              <a:rPr sz="2000" spc="-30" dirty="0">
                <a:latin typeface="Calibri"/>
                <a:cs typeface="Calibri"/>
              </a:rPr>
              <a:t> </a:t>
            </a:r>
            <a:r>
              <a:rPr sz="2000" dirty="0">
                <a:latin typeface="Calibri"/>
                <a:cs typeface="Calibri"/>
              </a:rPr>
              <a:t>:</a:t>
            </a:r>
            <a:r>
              <a:rPr sz="2000" spc="-5" dirty="0">
                <a:latin typeface="Calibri"/>
                <a:cs typeface="Calibri"/>
              </a:rPr>
              <a:t> </a:t>
            </a:r>
            <a:r>
              <a:rPr sz="2000" spc="-50" dirty="0">
                <a:latin typeface="Calibri"/>
                <a:cs typeface="Calibri"/>
              </a:rPr>
              <a:t>- </a:t>
            </a:r>
            <a:r>
              <a:rPr sz="2000" dirty="0">
                <a:latin typeface="Calibri"/>
                <a:cs typeface="Calibri"/>
              </a:rPr>
              <a:t>Prosedur</a:t>
            </a:r>
            <a:r>
              <a:rPr sz="2000" spc="-30" dirty="0">
                <a:latin typeface="Calibri"/>
                <a:cs typeface="Calibri"/>
              </a:rPr>
              <a:t> </a:t>
            </a:r>
            <a:r>
              <a:rPr sz="2000" dirty="0">
                <a:latin typeface="Calibri"/>
                <a:cs typeface="Calibri"/>
              </a:rPr>
              <a:t>:</a:t>
            </a:r>
            <a:r>
              <a:rPr sz="2000" spc="-15" dirty="0">
                <a:latin typeface="Calibri"/>
                <a:cs typeface="Calibri"/>
              </a:rPr>
              <a:t> </a:t>
            </a:r>
            <a:r>
              <a:rPr sz="2000" b="1" spc="-10" dirty="0">
                <a:latin typeface="Calibri"/>
                <a:cs typeface="Calibri"/>
              </a:rPr>
              <a:t>Cystoscopy</a:t>
            </a:r>
            <a:endParaRPr sz="2000">
              <a:latin typeface="Calibri"/>
              <a:cs typeface="Calibri"/>
            </a:endParaRPr>
          </a:p>
          <a:p>
            <a:pPr marL="815975" marR="591820" indent="-723900" algn="just">
              <a:lnSpc>
                <a:spcPct val="100000"/>
              </a:lnSpc>
            </a:pPr>
            <a:r>
              <a:rPr sz="2000" dirty="0">
                <a:latin typeface="Calibri"/>
                <a:cs typeface="Calibri"/>
              </a:rPr>
              <a:t>Dikode</a:t>
            </a:r>
            <a:r>
              <a:rPr sz="2000" spc="-55" dirty="0">
                <a:latin typeface="Calibri"/>
                <a:cs typeface="Calibri"/>
              </a:rPr>
              <a:t> </a:t>
            </a:r>
            <a:r>
              <a:rPr sz="2000" dirty="0">
                <a:latin typeface="Calibri"/>
                <a:cs typeface="Calibri"/>
              </a:rPr>
              <a:t>:</a:t>
            </a:r>
            <a:r>
              <a:rPr sz="2000" spc="-40" dirty="0">
                <a:latin typeface="Calibri"/>
                <a:cs typeface="Calibri"/>
              </a:rPr>
              <a:t> </a:t>
            </a:r>
            <a:r>
              <a:rPr sz="2000" dirty="0">
                <a:latin typeface="Calibri"/>
                <a:cs typeface="Calibri"/>
              </a:rPr>
              <a:t>Pemeriksaan</a:t>
            </a:r>
            <a:r>
              <a:rPr sz="2000" spc="5" dirty="0">
                <a:latin typeface="Calibri"/>
                <a:cs typeface="Calibri"/>
              </a:rPr>
              <a:t> </a:t>
            </a:r>
            <a:r>
              <a:rPr sz="2000" spc="-20" dirty="0">
                <a:latin typeface="Calibri"/>
                <a:cs typeface="Calibri"/>
              </a:rPr>
              <a:t>follow-</a:t>
            </a:r>
            <a:r>
              <a:rPr sz="2000" dirty="0">
                <a:latin typeface="Calibri"/>
                <a:cs typeface="Calibri"/>
              </a:rPr>
              <a:t>up</a:t>
            </a:r>
            <a:r>
              <a:rPr sz="2000" spc="-55" dirty="0">
                <a:latin typeface="Calibri"/>
                <a:cs typeface="Calibri"/>
              </a:rPr>
              <a:t> </a:t>
            </a:r>
            <a:r>
              <a:rPr sz="2000" dirty="0">
                <a:latin typeface="Calibri"/>
                <a:cs typeface="Calibri"/>
              </a:rPr>
              <a:t>pasca</a:t>
            </a:r>
            <a:r>
              <a:rPr sz="2000" spc="-50" dirty="0">
                <a:latin typeface="Calibri"/>
                <a:cs typeface="Calibri"/>
              </a:rPr>
              <a:t> </a:t>
            </a:r>
            <a:r>
              <a:rPr sz="2000" dirty="0">
                <a:latin typeface="Calibri"/>
                <a:cs typeface="Calibri"/>
              </a:rPr>
              <a:t>operasi</a:t>
            </a:r>
            <a:r>
              <a:rPr sz="2000" spc="-40" dirty="0">
                <a:latin typeface="Calibri"/>
                <a:cs typeface="Calibri"/>
              </a:rPr>
              <a:t> </a:t>
            </a:r>
            <a:r>
              <a:rPr sz="2000" dirty="0">
                <a:latin typeface="Calibri"/>
                <a:cs typeface="Calibri"/>
              </a:rPr>
              <a:t>neoplasma</a:t>
            </a:r>
            <a:r>
              <a:rPr sz="2000" spc="-35" dirty="0">
                <a:latin typeface="Calibri"/>
                <a:cs typeface="Calibri"/>
              </a:rPr>
              <a:t> </a:t>
            </a:r>
            <a:r>
              <a:rPr sz="2000" dirty="0">
                <a:latin typeface="Calibri"/>
                <a:cs typeface="Calibri"/>
              </a:rPr>
              <a:t>ganas</a:t>
            </a:r>
            <a:r>
              <a:rPr sz="2000" spc="-50" dirty="0">
                <a:latin typeface="Calibri"/>
                <a:cs typeface="Calibri"/>
              </a:rPr>
              <a:t> </a:t>
            </a:r>
            <a:r>
              <a:rPr sz="2000" b="1" spc="-10" dirty="0">
                <a:latin typeface="Calibri"/>
                <a:cs typeface="Calibri"/>
              </a:rPr>
              <a:t>(Z08.0) </a:t>
            </a:r>
            <a:r>
              <a:rPr sz="2000" dirty="0">
                <a:latin typeface="Calibri"/>
                <a:cs typeface="Calibri"/>
              </a:rPr>
              <a:t>sebagai</a:t>
            </a:r>
            <a:r>
              <a:rPr sz="2000" spc="-45" dirty="0">
                <a:latin typeface="Calibri"/>
                <a:cs typeface="Calibri"/>
              </a:rPr>
              <a:t> </a:t>
            </a:r>
            <a:r>
              <a:rPr sz="2000" b="1" dirty="0">
                <a:latin typeface="Calibri"/>
                <a:cs typeface="Calibri"/>
              </a:rPr>
              <a:t>diagnosis</a:t>
            </a:r>
            <a:r>
              <a:rPr sz="2000" b="1" spc="-50" dirty="0">
                <a:latin typeface="Calibri"/>
                <a:cs typeface="Calibri"/>
              </a:rPr>
              <a:t> </a:t>
            </a:r>
            <a:r>
              <a:rPr sz="2000" b="1" dirty="0">
                <a:latin typeface="Calibri"/>
                <a:cs typeface="Calibri"/>
              </a:rPr>
              <a:t>utama</a:t>
            </a:r>
            <a:r>
              <a:rPr sz="2000" dirty="0">
                <a:latin typeface="Calibri"/>
                <a:cs typeface="Calibri"/>
              </a:rPr>
              <a:t>,</a:t>
            </a:r>
            <a:r>
              <a:rPr sz="2000" spc="-45" dirty="0">
                <a:latin typeface="Calibri"/>
                <a:cs typeface="Calibri"/>
              </a:rPr>
              <a:t> </a:t>
            </a:r>
            <a:r>
              <a:rPr sz="2000" spc="-10" dirty="0">
                <a:latin typeface="Calibri"/>
                <a:cs typeface="Calibri"/>
              </a:rPr>
              <a:t>riwayat</a:t>
            </a:r>
            <a:r>
              <a:rPr sz="2000" spc="-35" dirty="0">
                <a:latin typeface="Calibri"/>
                <a:cs typeface="Calibri"/>
              </a:rPr>
              <a:t> </a:t>
            </a:r>
            <a:r>
              <a:rPr sz="2000" dirty="0">
                <a:latin typeface="Calibri"/>
                <a:cs typeface="Calibri"/>
              </a:rPr>
              <a:t>neoplasma</a:t>
            </a:r>
            <a:r>
              <a:rPr sz="2000" spc="-20" dirty="0">
                <a:latin typeface="Calibri"/>
                <a:cs typeface="Calibri"/>
              </a:rPr>
              <a:t> </a:t>
            </a:r>
            <a:r>
              <a:rPr sz="2000" dirty="0">
                <a:latin typeface="Calibri"/>
                <a:cs typeface="Calibri"/>
              </a:rPr>
              <a:t>ganas</a:t>
            </a:r>
            <a:r>
              <a:rPr sz="2000" spc="-45" dirty="0">
                <a:latin typeface="Calibri"/>
                <a:cs typeface="Calibri"/>
              </a:rPr>
              <a:t> </a:t>
            </a:r>
            <a:r>
              <a:rPr sz="2000" dirty="0">
                <a:latin typeface="Calibri"/>
                <a:cs typeface="Calibri"/>
              </a:rPr>
              <a:t>saluran</a:t>
            </a:r>
            <a:r>
              <a:rPr sz="2000" spc="-35" dirty="0">
                <a:latin typeface="Calibri"/>
                <a:cs typeface="Calibri"/>
              </a:rPr>
              <a:t> </a:t>
            </a:r>
            <a:r>
              <a:rPr sz="2000" spc="-20" dirty="0">
                <a:latin typeface="Calibri"/>
                <a:cs typeface="Calibri"/>
              </a:rPr>
              <a:t>urin </a:t>
            </a:r>
            <a:r>
              <a:rPr sz="2000" dirty="0">
                <a:latin typeface="Calibri"/>
                <a:cs typeface="Calibri"/>
              </a:rPr>
              <a:t>(</a:t>
            </a:r>
            <a:r>
              <a:rPr sz="2000" b="1" dirty="0">
                <a:latin typeface="Calibri"/>
                <a:cs typeface="Calibri"/>
              </a:rPr>
              <a:t>Z85.5</a:t>
            </a:r>
            <a:r>
              <a:rPr sz="2000" dirty="0">
                <a:latin typeface="Calibri"/>
                <a:cs typeface="Calibri"/>
              </a:rPr>
              <a:t>)</a:t>
            </a:r>
            <a:r>
              <a:rPr sz="2000" spc="-50" dirty="0">
                <a:latin typeface="Calibri"/>
                <a:cs typeface="Calibri"/>
              </a:rPr>
              <a:t> </a:t>
            </a:r>
            <a:r>
              <a:rPr sz="2000" dirty="0">
                <a:latin typeface="Calibri"/>
                <a:cs typeface="Calibri"/>
              </a:rPr>
              <a:t>sebagai</a:t>
            </a:r>
            <a:r>
              <a:rPr sz="2000" spc="-15" dirty="0">
                <a:latin typeface="Calibri"/>
                <a:cs typeface="Calibri"/>
              </a:rPr>
              <a:t> </a:t>
            </a:r>
            <a:r>
              <a:rPr sz="2000" b="1" dirty="0">
                <a:latin typeface="Calibri"/>
                <a:cs typeface="Calibri"/>
              </a:rPr>
              <a:t>diagnosis</a:t>
            </a:r>
            <a:r>
              <a:rPr sz="2000" b="1" spc="-30" dirty="0">
                <a:latin typeface="Calibri"/>
                <a:cs typeface="Calibri"/>
              </a:rPr>
              <a:t> </a:t>
            </a:r>
            <a:r>
              <a:rPr sz="2000" b="1" spc="-10" dirty="0">
                <a:latin typeface="Calibri"/>
                <a:cs typeface="Calibri"/>
              </a:rPr>
              <a:t>sekunder.</a:t>
            </a:r>
            <a:endParaRPr sz="2000">
              <a:latin typeface="Calibri"/>
              <a:cs typeface="Calibri"/>
            </a:endParaRPr>
          </a:p>
        </p:txBody>
      </p:sp>
      <p:grpSp>
        <p:nvGrpSpPr>
          <p:cNvPr id="6" name="object 6"/>
          <p:cNvGrpSpPr/>
          <p:nvPr/>
        </p:nvGrpSpPr>
        <p:grpSpPr>
          <a:xfrm>
            <a:off x="1830323" y="2148839"/>
            <a:ext cx="8048625" cy="2184400"/>
            <a:chOff x="1830323" y="2148839"/>
            <a:chExt cx="8048625" cy="2184400"/>
          </a:xfrm>
        </p:grpSpPr>
        <p:pic>
          <p:nvPicPr>
            <p:cNvPr id="7" name="object 7"/>
            <p:cNvPicPr/>
            <p:nvPr/>
          </p:nvPicPr>
          <p:blipFill>
            <a:blip r:embed="rId4" cstate="print"/>
            <a:stretch>
              <a:fillRect/>
            </a:stretch>
          </p:blipFill>
          <p:spPr>
            <a:xfrm>
              <a:off x="1833371" y="2151887"/>
              <a:ext cx="8042148" cy="2177796"/>
            </a:xfrm>
            <a:prstGeom prst="rect">
              <a:avLst/>
            </a:prstGeom>
          </p:spPr>
        </p:pic>
        <p:sp>
          <p:nvSpPr>
            <p:cNvPr id="8" name="object 8"/>
            <p:cNvSpPr/>
            <p:nvPr/>
          </p:nvSpPr>
          <p:spPr>
            <a:xfrm>
              <a:off x="1833371" y="2151887"/>
              <a:ext cx="8042275" cy="2178050"/>
            </a:xfrm>
            <a:custGeom>
              <a:avLst/>
              <a:gdLst/>
              <a:ahLst/>
              <a:cxnLst/>
              <a:rect l="l" t="t" r="r" b="b"/>
              <a:pathLst>
                <a:path w="8042275" h="2178050">
                  <a:moveTo>
                    <a:pt x="0" y="2177796"/>
                  </a:moveTo>
                  <a:lnTo>
                    <a:pt x="8042148" y="2177796"/>
                  </a:lnTo>
                  <a:lnTo>
                    <a:pt x="8042148" y="0"/>
                  </a:lnTo>
                  <a:lnTo>
                    <a:pt x="0" y="0"/>
                  </a:lnTo>
                  <a:lnTo>
                    <a:pt x="0" y="2177796"/>
                  </a:lnTo>
                  <a:close/>
                </a:path>
              </a:pathLst>
            </a:custGeom>
            <a:ln w="6096">
              <a:solidFill>
                <a:srgbClr val="5B9BD4"/>
              </a:solidFill>
            </a:ln>
          </p:spPr>
          <p:txBody>
            <a:bodyPr wrap="square" lIns="0" tIns="0" rIns="0" bIns="0" rtlCol="0"/>
            <a:lstStyle/>
            <a:p>
              <a:endParaRPr/>
            </a:p>
          </p:txBody>
        </p:sp>
      </p:grpSp>
      <p:sp>
        <p:nvSpPr>
          <p:cNvPr id="9" name="object 9"/>
          <p:cNvSpPr txBox="1"/>
          <p:nvPr/>
        </p:nvSpPr>
        <p:spPr>
          <a:xfrm>
            <a:off x="1925701" y="2145030"/>
            <a:ext cx="7425055" cy="2160270"/>
          </a:xfrm>
          <a:prstGeom prst="rect">
            <a:avLst/>
          </a:prstGeom>
        </p:spPr>
        <p:txBody>
          <a:bodyPr vert="horz" wrap="square" lIns="0" tIns="13335" rIns="0" bIns="0" rtlCol="0">
            <a:spAutoFit/>
          </a:bodyPr>
          <a:lstStyle/>
          <a:p>
            <a:pPr marR="5080">
              <a:lnSpc>
                <a:spcPct val="100000"/>
              </a:lnSpc>
              <a:spcBef>
                <a:spcPts val="105"/>
              </a:spcBef>
              <a:tabLst>
                <a:tab pos="2056764" algn="l"/>
              </a:tabLst>
            </a:pPr>
            <a:r>
              <a:rPr sz="2000" dirty="0">
                <a:latin typeface="Calibri"/>
                <a:cs typeface="Calibri"/>
              </a:rPr>
              <a:t>Diagnosis</a:t>
            </a:r>
            <a:r>
              <a:rPr sz="2000" spc="-40" dirty="0">
                <a:latin typeface="Calibri"/>
                <a:cs typeface="Calibri"/>
              </a:rPr>
              <a:t> </a:t>
            </a:r>
            <a:r>
              <a:rPr sz="2000" spc="-10" dirty="0">
                <a:latin typeface="Calibri"/>
                <a:cs typeface="Calibri"/>
              </a:rPr>
              <a:t>Utama</a:t>
            </a:r>
            <a:r>
              <a:rPr sz="2000" dirty="0">
                <a:latin typeface="Calibri"/>
                <a:cs typeface="Calibri"/>
              </a:rPr>
              <a:t>	:</a:t>
            </a:r>
            <a:r>
              <a:rPr sz="2000" spc="-30" dirty="0">
                <a:latin typeface="Calibri"/>
                <a:cs typeface="Calibri"/>
              </a:rPr>
              <a:t> </a:t>
            </a:r>
            <a:r>
              <a:rPr sz="2000" dirty="0">
                <a:latin typeface="Calibri"/>
                <a:cs typeface="Calibri"/>
              </a:rPr>
              <a:t>Karsinoma</a:t>
            </a:r>
            <a:r>
              <a:rPr sz="2000" spc="-20" dirty="0">
                <a:latin typeface="Calibri"/>
                <a:cs typeface="Calibri"/>
              </a:rPr>
              <a:t> </a:t>
            </a:r>
            <a:r>
              <a:rPr sz="2000" dirty="0">
                <a:latin typeface="Calibri"/>
                <a:cs typeface="Calibri"/>
              </a:rPr>
              <a:t>mammae</a:t>
            </a:r>
            <a:r>
              <a:rPr sz="2000" spc="-15" dirty="0">
                <a:latin typeface="Calibri"/>
                <a:cs typeface="Calibri"/>
              </a:rPr>
              <a:t> </a:t>
            </a:r>
            <a:r>
              <a:rPr sz="2000" dirty="0">
                <a:latin typeface="Calibri"/>
                <a:cs typeface="Calibri"/>
              </a:rPr>
              <a:t>-</a:t>
            </a:r>
            <a:r>
              <a:rPr sz="2000" spc="-20" dirty="0">
                <a:latin typeface="Calibri"/>
                <a:cs typeface="Calibri"/>
              </a:rPr>
              <a:t> </a:t>
            </a:r>
            <a:r>
              <a:rPr sz="2000" dirty="0">
                <a:latin typeface="Calibri"/>
                <a:cs typeface="Calibri"/>
              </a:rPr>
              <a:t>dibuang</a:t>
            </a:r>
            <a:r>
              <a:rPr sz="2000" spc="-40" dirty="0">
                <a:latin typeface="Calibri"/>
                <a:cs typeface="Calibri"/>
              </a:rPr>
              <a:t> </a:t>
            </a:r>
            <a:r>
              <a:rPr sz="2000" dirty="0">
                <a:latin typeface="Calibri"/>
                <a:cs typeface="Calibri"/>
              </a:rPr>
              <a:t>dua</a:t>
            </a:r>
            <a:r>
              <a:rPr sz="2000" spc="-30" dirty="0">
                <a:latin typeface="Calibri"/>
                <a:cs typeface="Calibri"/>
              </a:rPr>
              <a:t> </a:t>
            </a:r>
            <a:r>
              <a:rPr sz="2000" dirty="0">
                <a:latin typeface="Calibri"/>
                <a:cs typeface="Calibri"/>
              </a:rPr>
              <a:t>tahun</a:t>
            </a:r>
            <a:r>
              <a:rPr sz="2000" spc="-35" dirty="0">
                <a:latin typeface="Calibri"/>
                <a:cs typeface="Calibri"/>
              </a:rPr>
              <a:t> </a:t>
            </a:r>
            <a:r>
              <a:rPr sz="2000" dirty="0">
                <a:latin typeface="Calibri"/>
                <a:cs typeface="Calibri"/>
              </a:rPr>
              <a:t>yang</a:t>
            </a:r>
            <a:r>
              <a:rPr sz="2000" spc="-35" dirty="0">
                <a:latin typeface="Calibri"/>
                <a:cs typeface="Calibri"/>
              </a:rPr>
              <a:t> </a:t>
            </a:r>
            <a:r>
              <a:rPr sz="2000" spc="-20" dirty="0">
                <a:latin typeface="Calibri"/>
                <a:cs typeface="Calibri"/>
              </a:rPr>
              <a:t>lalu </a:t>
            </a:r>
            <a:r>
              <a:rPr sz="2000" dirty="0">
                <a:latin typeface="Calibri"/>
                <a:cs typeface="Calibri"/>
              </a:rPr>
              <a:t>Diagnosis</a:t>
            </a:r>
            <a:r>
              <a:rPr sz="2000" spc="-40" dirty="0">
                <a:latin typeface="Calibri"/>
                <a:cs typeface="Calibri"/>
              </a:rPr>
              <a:t> </a:t>
            </a:r>
            <a:r>
              <a:rPr sz="2000" dirty="0">
                <a:latin typeface="Calibri"/>
                <a:cs typeface="Calibri"/>
              </a:rPr>
              <a:t>Sekunder</a:t>
            </a:r>
            <a:r>
              <a:rPr sz="2000" spc="-35" dirty="0">
                <a:latin typeface="Calibri"/>
                <a:cs typeface="Calibri"/>
              </a:rPr>
              <a:t> </a:t>
            </a:r>
            <a:r>
              <a:rPr sz="2000" dirty="0">
                <a:latin typeface="Calibri"/>
                <a:cs typeface="Calibri"/>
              </a:rPr>
              <a:t>:</a:t>
            </a:r>
            <a:r>
              <a:rPr sz="2000" spc="-20" dirty="0">
                <a:latin typeface="Calibri"/>
                <a:cs typeface="Calibri"/>
              </a:rPr>
              <a:t> </a:t>
            </a:r>
            <a:r>
              <a:rPr sz="2000" dirty="0">
                <a:latin typeface="Calibri"/>
                <a:cs typeface="Calibri"/>
              </a:rPr>
              <a:t>Karsinoma</a:t>
            </a:r>
            <a:r>
              <a:rPr sz="2000" spc="-30" dirty="0">
                <a:latin typeface="Calibri"/>
                <a:cs typeface="Calibri"/>
              </a:rPr>
              <a:t> </a:t>
            </a:r>
            <a:r>
              <a:rPr sz="2000" dirty="0">
                <a:latin typeface="Calibri"/>
                <a:cs typeface="Calibri"/>
              </a:rPr>
              <a:t>sekunder</a:t>
            </a:r>
            <a:r>
              <a:rPr sz="2000" spc="-25" dirty="0">
                <a:latin typeface="Calibri"/>
                <a:cs typeface="Calibri"/>
              </a:rPr>
              <a:t> </a:t>
            </a:r>
            <a:r>
              <a:rPr sz="2000" spc="-10" dirty="0">
                <a:latin typeface="Calibri"/>
                <a:cs typeface="Calibri"/>
              </a:rPr>
              <a:t>paru-</a:t>
            </a:r>
            <a:r>
              <a:rPr sz="2000" spc="-20" dirty="0">
                <a:latin typeface="Calibri"/>
                <a:cs typeface="Calibri"/>
              </a:rPr>
              <a:t>paru</a:t>
            </a:r>
            <a:endParaRPr sz="2000">
              <a:latin typeface="Calibri"/>
              <a:cs typeface="Calibri"/>
            </a:endParaRPr>
          </a:p>
          <a:p>
            <a:pPr>
              <a:lnSpc>
                <a:spcPct val="100000"/>
              </a:lnSpc>
              <a:tabLst>
                <a:tab pos="2056764" algn="l"/>
              </a:tabLst>
            </a:pPr>
            <a:r>
              <a:rPr sz="2000" spc="-10" dirty="0">
                <a:latin typeface="Calibri"/>
                <a:cs typeface="Calibri"/>
              </a:rPr>
              <a:t>Prosedur</a:t>
            </a:r>
            <a:r>
              <a:rPr sz="2000" dirty="0">
                <a:latin typeface="Calibri"/>
                <a:cs typeface="Calibri"/>
              </a:rPr>
              <a:t>	:</a:t>
            </a:r>
            <a:r>
              <a:rPr sz="2000" spc="-50" dirty="0">
                <a:latin typeface="Calibri"/>
                <a:cs typeface="Calibri"/>
              </a:rPr>
              <a:t> </a:t>
            </a:r>
            <a:r>
              <a:rPr sz="2000" b="1" spc="-10" dirty="0">
                <a:latin typeface="Calibri"/>
                <a:cs typeface="Calibri"/>
              </a:rPr>
              <a:t>Bronkoskopi</a:t>
            </a:r>
            <a:r>
              <a:rPr sz="2000" b="1" spc="-70" dirty="0">
                <a:latin typeface="Calibri"/>
                <a:cs typeface="Calibri"/>
              </a:rPr>
              <a:t> </a:t>
            </a:r>
            <a:r>
              <a:rPr sz="2000" b="1" dirty="0">
                <a:latin typeface="Calibri"/>
                <a:cs typeface="Calibri"/>
              </a:rPr>
              <a:t>dengan</a:t>
            </a:r>
            <a:r>
              <a:rPr sz="2000" b="1" spc="-35" dirty="0">
                <a:latin typeface="Calibri"/>
                <a:cs typeface="Calibri"/>
              </a:rPr>
              <a:t> </a:t>
            </a:r>
            <a:r>
              <a:rPr sz="2000" b="1" spc="-10" dirty="0">
                <a:latin typeface="Calibri"/>
                <a:cs typeface="Calibri"/>
              </a:rPr>
              <a:t>biopsi</a:t>
            </a:r>
            <a:endParaRPr sz="2000">
              <a:latin typeface="Calibri"/>
              <a:cs typeface="Calibri"/>
            </a:endParaRPr>
          </a:p>
          <a:p>
            <a:pPr>
              <a:lnSpc>
                <a:spcPct val="100000"/>
              </a:lnSpc>
              <a:spcBef>
                <a:spcPts val="20"/>
              </a:spcBef>
            </a:pPr>
            <a:endParaRPr sz="1950">
              <a:latin typeface="Calibri"/>
              <a:cs typeface="Calibri"/>
            </a:endParaRPr>
          </a:p>
          <a:p>
            <a:pPr marL="1257300" marR="260985" indent="-1257300">
              <a:lnSpc>
                <a:spcPct val="100000"/>
              </a:lnSpc>
            </a:pPr>
            <a:r>
              <a:rPr sz="2000" dirty="0">
                <a:latin typeface="Calibri"/>
                <a:cs typeface="Calibri"/>
              </a:rPr>
              <a:t>Dikode</a:t>
            </a:r>
            <a:r>
              <a:rPr sz="2000" spc="-45" dirty="0">
                <a:latin typeface="Calibri"/>
                <a:cs typeface="Calibri"/>
              </a:rPr>
              <a:t> </a:t>
            </a:r>
            <a:r>
              <a:rPr sz="2000" dirty="0">
                <a:latin typeface="Calibri"/>
                <a:cs typeface="Calibri"/>
              </a:rPr>
              <a:t>Neoplasma</a:t>
            </a:r>
            <a:r>
              <a:rPr sz="2000" spc="-20" dirty="0">
                <a:latin typeface="Calibri"/>
                <a:cs typeface="Calibri"/>
              </a:rPr>
              <a:t> </a:t>
            </a:r>
            <a:r>
              <a:rPr sz="2000" dirty="0">
                <a:latin typeface="Calibri"/>
                <a:cs typeface="Calibri"/>
              </a:rPr>
              <a:t>ganas</a:t>
            </a:r>
            <a:r>
              <a:rPr sz="2000" spc="-25" dirty="0">
                <a:latin typeface="Calibri"/>
                <a:cs typeface="Calibri"/>
              </a:rPr>
              <a:t> </a:t>
            </a:r>
            <a:r>
              <a:rPr sz="2000" spc="-10" dirty="0">
                <a:latin typeface="Calibri"/>
                <a:cs typeface="Calibri"/>
              </a:rPr>
              <a:t>paru-</a:t>
            </a:r>
            <a:r>
              <a:rPr sz="2000" dirty="0">
                <a:latin typeface="Calibri"/>
                <a:cs typeface="Calibri"/>
              </a:rPr>
              <a:t>paru</a:t>
            </a:r>
            <a:r>
              <a:rPr sz="2000" spc="-30" dirty="0">
                <a:latin typeface="Calibri"/>
                <a:cs typeface="Calibri"/>
              </a:rPr>
              <a:t> </a:t>
            </a:r>
            <a:r>
              <a:rPr sz="2000" dirty="0">
                <a:latin typeface="Calibri"/>
                <a:cs typeface="Calibri"/>
              </a:rPr>
              <a:t>(</a:t>
            </a:r>
            <a:r>
              <a:rPr sz="2000" b="1" dirty="0">
                <a:latin typeface="Calibri"/>
                <a:cs typeface="Calibri"/>
              </a:rPr>
              <a:t>C78.0)</a:t>
            </a:r>
            <a:r>
              <a:rPr sz="2000" b="1" spc="-35" dirty="0">
                <a:latin typeface="Calibri"/>
                <a:cs typeface="Calibri"/>
              </a:rPr>
              <a:t> </a:t>
            </a:r>
            <a:r>
              <a:rPr sz="2000" dirty="0">
                <a:latin typeface="Calibri"/>
                <a:cs typeface="Calibri"/>
              </a:rPr>
              <a:t>sebagai</a:t>
            </a:r>
            <a:r>
              <a:rPr sz="2000" spc="-30" dirty="0">
                <a:latin typeface="Calibri"/>
                <a:cs typeface="Calibri"/>
              </a:rPr>
              <a:t> </a:t>
            </a:r>
            <a:r>
              <a:rPr sz="2000" b="1" dirty="0">
                <a:latin typeface="Calibri"/>
                <a:cs typeface="Calibri"/>
              </a:rPr>
              <a:t>diagnosis</a:t>
            </a:r>
            <a:r>
              <a:rPr sz="2000" b="1" spc="-45" dirty="0">
                <a:latin typeface="Calibri"/>
                <a:cs typeface="Calibri"/>
              </a:rPr>
              <a:t> </a:t>
            </a:r>
            <a:r>
              <a:rPr sz="2000" b="1" spc="-10" dirty="0">
                <a:latin typeface="Calibri"/>
                <a:cs typeface="Calibri"/>
              </a:rPr>
              <a:t>utama</a:t>
            </a:r>
            <a:r>
              <a:rPr sz="2000" spc="-10" dirty="0">
                <a:latin typeface="Calibri"/>
                <a:cs typeface="Calibri"/>
              </a:rPr>
              <a:t>, riwayat</a:t>
            </a:r>
            <a:r>
              <a:rPr sz="2000" spc="-25" dirty="0">
                <a:latin typeface="Calibri"/>
                <a:cs typeface="Calibri"/>
              </a:rPr>
              <a:t> </a:t>
            </a:r>
            <a:r>
              <a:rPr sz="2000" dirty="0">
                <a:latin typeface="Calibri"/>
                <a:cs typeface="Calibri"/>
              </a:rPr>
              <a:t>neoplasma</a:t>
            </a:r>
            <a:r>
              <a:rPr sz="2000" spc="-30" dirty="0">
                <a:latin typeface="Calibri"/>
                <a:cs typeface="Calibri"/>
              </a:rPr>
              <a:t> </a:t>
            </a:r>
            <a:r>
              <a:rPr sz="2000" dirty="0">
                <a:latin typeface="Calibri"/>
                <a:cs typeface="Calibri"/>
              </a:rPr>
              <a:t>mammae</a:t>
            </a:r>
            <a:r>
              <a:rPr sz="2000" spc="-20" dirty="0">
                <a:latin typeface="Calibri"/>
                <a:cs typeface="Calibri"/>
              </a:rPr>
              <a:t> </a:t>
            </a:r>
            <a:r>
              <a:rPr sz="2000" dirty="0">
                <a:latin typeface="Calibri"/>
                <a:cs typeface="Calibri"/>
              </a:rPr>
              <a:t>(Z85.3)</a:t>
            </a:r>
            <a:r>
              <a:rPr sz="2000" spc="-40" dirty="0">
                <a:latin typeface="Calibri"/>
                <a:cs typeface="Calibri"/>
              </a:rPr>
              <a:t> </a:t>
            </a:r>
            <a:r>
              <a:rPr sz="2000" dirty="0">
                <a:latin typeface="Calibri"/>
                <a:cs typeface="Calibri"/>
              </a:rPr>
              <a:t>sebagai</a:t>
            </a:r>
            <a:r>
              <a:rPr sz="2000" spc="-30" dirty="0">
                <a:latin typeface="Calibri"/>
                <a:cs typeface="Calibri"/>
              </a:rPr>
              <a:t> </a:t>
            </a:r>
            <a:r>
              <a:rPr sz="2000" spc="-10" dirty="0">
                <a:latin typeface="Calibri"/>
                <a:cs typeface="Calibri"/>
              </a:rPr>
              <a:t>diagnosis sekunder.</a:t>
            </a:r>
            <a:endParaRPr sz="200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47142" rIns="0" bIns="0" rtlCol="0">
            <a:spAutoFit/>
          </a:bodyPr>
          <a:lstStyle/>
          <a:p>
            <a:pPr marL="1464310">
              <a:lnSpc>
                <a:spcPct val="100000"/>
              </a:lnSpc>
              <a:spcBef>
                <a:spcPts val="95"/>
              </a:spcBef>
            </a:pPr>
            <a:r>
              <a:rPr sz="4000" dirty="0"/>
              <a:t>J.3</a:t>
            </a:r>
            <a:r>
              <a:rPr sz="4000" spc="-105" dirty="0"/>
              <a:t> </a:t>
            </a:r>
            <a:r>
              <a:rPr sz="4000" dirty="0"/>
              <a:t>:</a:t>
            </a:r>
            <a:r>
              <a:rPr sz="4000" spc="-85" dirty="0"/>
              <a:t> </a:t>
            </a:r>
            <a:r>
              <a:rPr sz="4000" spc="-30" dirty="0"/>
              <a:t>E10-</a:t>
            </a:r>
            <a:r>
              <a:rPr sz="4000" dirty="0"/>
              <a:t>E14</a:t>
            </a:r>
            <a:r>
              <a:rPr sz="4000" spc="-85" dirty="0"/>
              <a:t> </a:t>
            </a:r>
            <a:r>
              <a:rPr sz="4000" dirty="0"/>
              <a:t>DIABETES</a:t>
            </a:r>
            <a:r>
              <a:rPr sz="4000" spc="-80" dirty="0"/>
              <a:t> </a:t>
            </a:r>
            <a:r>
              <a:rPr sz="4000" spc="-10" dirty="0"/>
              <a:t>MELLITUS</a:t>
            </a:r>
            <a:endParaRPr sz="40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1447800"/>
            <a:ext cx="9130665" cy="3352800"/>
          </a:xfrm>
          <a:custGeom>
            <a:avLst/>
            <a:gdLst/>
            <a:ahLst/>
            <a:cxnLst/>
            <a:rect l="l" t="t" r="r" b="b"/>
            <a:pathLst>
              <a:path w="9130665" h="4262755">
                <a:moveTo>
                  <a:pt x="0" y="4262628"/>
                </a:moveTo>
                <a:lnTo>
                  <a:pt x="9130283" y="4262628"/>
                </a:lnTo>
                <a:lnTo>
                  <a:pt x="9130283" y="0"/>
                </a:lnTo>
                <a:lnTo>
                  <a:pt x="0" y="0"/>
                </a:lnTo>
                <a:lnTo>
                  <a:pt x="0" y="426262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23263" y="1859102"/>
            <a:ext cx="8755380" cy="2465705"/>
          </a:xfrm>
          <a:prstGeom prst="rect">
            <a:avLst/>
          </a:prstGeom>
        </p:spPr>
        <p:txBody>
          <a:bodyPr vert="horz" wrap="square" lIns="0" tIns="13335" rIns="0" bIns="0" rtlCol="0">
            <a:spAutoFit/>
          </a:bodyPr>
          <a:lstStyle/>
          <a:p>
            <a:pPr marL="469900" marR="5080" indent="-457200">
              <a:lnSpc>
                <a:spcPct val="100000"/>
              </a:lnSpc>
              <a:spcBef>
                <a:spcPts val="105"/>
              </a:spcBef>
              <a:buFont typeface="Courier New"/>
              <a:buChar char="o"/>
              <a:tabLst>
                <a:tab pos="469900" algn="l"/>
              </a:tabLst>
            </a:pPr>
            <a:r>
              <a:rPr sz="3200" dirty="0">
                <a:latin typeface="Calibri"/>
                <a:cs typeface="Calibri"/>
              </a:rPr>
              <a:t>Subkategori</a:t>
            </a:r>
            <a:r>
              <a:rPr sz="3200" spc="-135" dirty="0">
                <a:latin typeface="Calibri"/>
                <a:cs typeface="Calibri"/>
              </a:rPr>
              <a:t> </a:t>
            </a:r>
            <a:r>
              <a:rPr sz="3200" spc="-50" dirty="0">
                <a:latin typeface="Calibri"/>
                <a:cs typeface="Calibri"/>
              </a:rPr>
              <a:t>“.7”</a:t>
            </a:r>
            <a:r>
              <a:rPr sz="3200" spc="-125" dirty="0">
                <a:latin typeface="Calibri"/>
                <a:cs typeface="Calibri"/>
              </a:rPr>
              <a:t> </a:t>
            </a:r>
            <a:r>
              <a:rPr sz="3200" dirty="0">
                <a:latin typeface="Calibri"/>
                <a:cs typeface="Calibri"/>
              </a:rPr>
              <a:t>hanya</a:t>
            </a:r>
            <a:r>
              <a:rPr sz="3200" spc="-105" dirty="0">
                <a:latin typeface="Calibri"/>
                <a:cs typeface="Calibri"/>
              </a:rPr>
              <a:t> </a:t>
            </a:r>
            <a:r>
              <a:rPr sz="3200" dirty="0">
                <a:latin typeface="Calibri"/>
                <a:cs typeface="Calibri"/>
              </a:rPr>
              <a:t>digunakan</a:t>
            </a:r>
            <a:r>
              <a:rPr sz="3200" spc="-85" dirty="0">
                <a:latin typeface="Calibri"/>
                <a:cs typeface="Calibri"/>
              </a:rPr>
              <a:t> </a:t>
            </a:r>
            <a:r>
              <a:rPr sz="3200" spc="-10" dirty="0">
                <a:latin typeface="Calibri"/>
                <a:cs typeface="Calibri"/>
              </a:rPr>
              <a:t>sebagai </a:t>
            </a:r>
            <a:r>
              <a:rPr sz="3200" dirty="0">
                <a:latin typeface="Calibri"/>
                <a:cs typeface="Calibri"/>
              </a:rPr>
              <a:t>diagnosis</a:t>
            </a:r>
            <a:r>
              <a:rPr sz="3200" spc="-75" dirty="0">
                <a:latin typeface="Calibri"/>
                <a:cs typeface="Calibri"/>
              </a:rPr>
              <a:t> </a:t>
            </a:r>
            <a:r>
              <a:rPr sz="3200" dirty="0">
                <a:latin typeface="Calibri"/>
                <a:cs typeface="Calibri"/>
              </a:rPr>
              <a:t>jika</a:t>
            </a:r>
            <a:r>
              <a:rPr sz="3200" spc="-80" dirty="0">
                <a:latin typeface="Calibri"/>
                <a:cs typeface="Calibri"/>
              </a:rPr>
              <a:t> </a:t>
            </a:r>
            <a:r>
              <a:rPr sz="3200" dirty="0">
                <a:latin typeface="Calibri"/>
                <a:cs typeface="Calibri"/>
              </a:rPr>
              <a:t>berbagai</a:t>
            </a:r>
            <a:r>
              <a:rPr sz="3200" spc="-85" dirty="0">
                <a:latin typeface="Calibri"/>
                <a:cs typeface="Calibri"/>
              </a:rPr>
              <a:t> </a:t>
            </a:r>
            <a:r>
              <a:rPr sz="3200" dirty="0">
                <a:latin typeface="Calibri"/>
                <a:cs typeface="Calibri"/>
              </a:rPr>
              <a:t>komplikasi</a:t>
            </a:r>
            <a:r>
              <a:rPr sz="3200" spc="-70" dirty="0">
                <a:latin typeface="Calibri"/>
                <a:cs typeface="Calibri"/>
              </a:rPr>
              <a:t> </a:t>
            </a:r>
            <a:r>
              <a:rPr sz="3200" dirty="0">
                <a:latin typeface="Calibri"/>
                <a:cs typeface="Calibri"/>
              </a:rPr>
              <a:t>diabetes</a:t>
            </a:r>
            <a:r>
              <a:rPr sz="3200" spc="-85" dirty="0">
                <a:latin typeface="Calibri"/>
                <a:cs typeface="Calibri"/>
              </a:rPr>
              <a:t> </a:t>
            </a:r>
            <a:r>
              <a:rPr sz="3200" spc="-10" dirty="0">
                <a:latin typeface="Calibri"/>
                <a:cs typeface="Calibri"/>
              </a:rPr>
              <a:t>dicatat </a:t>
            </a:r>
            <a:r>
              <a:rPr sz="3200" dirty="0">
                <a:latin typeface="Calibri"/>
                <a:cs typeface="Calibri"/>
              </a:rPr>
              <a:t>sebagai</a:t>
            </a:r>
            <a:r>
              <a:rPr sz="3200" spc="-60" dirty="0">
                <a:latin typeface="Calibri"/>
                <a:cs typeface="Calibri"/>
              </a:rPr>
              <a:t> </a:t>
            </a:r>
            <a:r>
              <a:rPr sz="3200" dirty="0">
                <a:latin typeface="Calibri"/>
                <a:cs typeface="Calibri"/>
              </a:rPr>
              <a:t>diagnosis</a:t>
            </a:r>
            <a:r>
              <a:rPr sz="3200" spc="-25" dirty="0">
                <a:latin typeface="Calibri"/>
                <a:cs typeface="Calibri"/>
              </a:rPr>
              <a:t> </a:t>
            </a:r>
            <a:r>
              <a:rPr sz="3200" dirty="0">
                <a:latin typeface="Calibri"/>
                <a:cs typeface="Calibri"/>
              </a:rPr>
              <a:t>utama</a:t>
            </a:r>
            <a:r>
              <a:rPr sz="3200" spc="-25" dirty="0">
                <a:latin typeface="Calibri"/>
                <a:cs typeface="Calibri"/>
              </a:rPr>
              <a:t> </a:t>
            </a:r>
            <a:r>
              <a:rPr sz="3200" dirty="0">
                <a:latin typeface="Calibri"/>
                <a:cs typeface="Calibri"/>
              </a:rPr>
              <a:t>tanpa</a:t>
            </a:r>
            <a:r>
              <a:rPr sz="3200" spc="-20" dirty="0">
                <a:latin typeface="Calibri"/>
                <a:cs typeface="Calibri"/>
              </a:rPr>
              <a:t> </a:t>
            </a:r>
            <a:r>
              <a:rPr sz="3200" spc="-10" dirty="0">
                <a:latin typeface="Calibri"/>
                <a:cs typeface="Calibri"/>
              </a:rPr>
              <a:t>mengutamakan </a:t>
            </a:r>
            <a:r>
              <a:rPr sz="3200" dirty="0">
                <a:latin typeface="Calibri"/>
                <a:cs typeface="Calibri"/>
              </a:rPr>
              <a:t>salah</a:t>
            </a:r>
            <a:r>
              <a:rPr sz="3200" spc="-35" dirty="0">
                <a:latin typeface="Calibri"/>
                <a:cs typeface="Calibri"/>
              </a:rPr>
              <a:t> </a:t>
            </a:r>
            <a:r>
              <a:rPr sz="3200" dirty="0">
                <a:latin typeface="Calibri"/>
                <a:cs typeface="Calibri"/>
              </a:rPr>
              <a:t>satu</a:t>
            </a:r>
            <a:r>
              <a:rPr sz="3200" spc="-50" dirty="0">
                <a:latin typeface="Calibri"/>
                <a:cs typeface="Calibri"/>
              </a:rPr>
              <a:t> </a:t>
            </a:r>
            <a:r>
              <a:rPr sz="3200" dirty="0">
                <a:latin typeface="Calibri"/>
                <a:cs typeface="Calibri"/>
              </a:rPr>
              <a:t>di</a:t>
            </a:r>
            <a:r>
              <a:rPr sz="3200" spc="-35" dirty="0">
                <a:latin typeface="Calibri"/>
                <a:cs typeface="Calibri"/>
              </a:rPr>
              <a:t> </a:t>
            </a:r>
            <a:r>
              <a:rPr sz="3200" spc="-10" dirty="0">
                <a:latin typeface="Calibri"/>
                <a:cs typeface="Calibri"/>
              </a:rPr>
              <a:t>antaranya.</a:t>
            </a:r>
            <a:r>
              <a:rPr sz="3200" spc="-30" dirty="0">
                <a:latin typeface="Calibri"/>
                <a:cs typeface="Calibri"/>
              </a:rPr>
              <a:t> </a:t>
            </a:r>
            <a:r>
              <a:rPr sz="3200" dirty="0">
                <a:latin typeface="Calibri"/>
                <a:cs typeface="Calibri"/>
              </a:rPr>
              <a:t>Untuk</a:t>
            </a:r>
            <a:r>
              <a:rPr sz="3200" spc="-50" dirty="0">
                <a:latin typeface="Calibri"/>
                <a:cs typeface="Calibri"/>
              </a:rPr>
              <a:t> </a:t>
            </a:r>
            <a:r>
              <a:rPr sz="3200" spc="-10" dirty="0">
                <a:latin typeface="Calibri"/>
                <a:cs typeface="Calibri"/>
              </a:rPr>
              <a:t>masing-masing </a:t>
            </a:r>
            <a:r>
              <a:rPr sz="3200" dirty="0">
                <a:latin typeface="Calibri"/>
                <a:cs typeface="Calibri"/>
              </a:rPr>
              <a:t>komplikasi</a:t>
            </a:r>
            <a:r>
              <a:rPr sz="3200" spc="-105" dirty="0">
                <a:latin typeface="Calibri"/>
                <a:cs typeface="Calibri"/>
              </a:rPr>
              <a:t> </a:t>
            </a:r>
            <a:r>
              <a:rPr sz="3200" dirty="0">
                <a:latin typeface="Calibri"/>
                <a:cs typeface="Calibri"/>
              </a:rPr>
              <a:t>dikode</a:t>
            </a:r>
            <a:r>
              <a:rPr sz="3200" spc="-90" dirty="0">
                <a:latin typeface="Calibri"/>
                <a:cs typeface="Calibri"/>
              </a:rPr>
              <a:t> </a:t>
            </a:r>
            <a:r>
              <a:rPr sz="3200" dirty="0">
                <a:latin typeface="Calibri"/>
                <a:cs typeface="Calibri"/>
              </a:rPr>
              <a:t>sebagai</a:t>
            </a:r>
            <a:r>
              <a:rPr sz="3200" spc="-95" dirty="0">
                <a:latin typeface="Calibri"/>
                <a:cs typeface="Calibri"/>
              </a:rPr>
              <a:t> </a:t>
            </a:r>
            <a:r>
              <a:rPr sz="3200" dirty="0">
                <a:latin typeface="Calibri"/>
                <a:cs typeface="Calibri"/>
              </a:rPr>
              <a:t>diagnosis</a:t>
            </a:r>
            <a:r>
              <a:rPr sz="3200" spc="-80" dirty="0">
                <a:latin typeface="Calibri"/>
                <a:cs typeface="Calibri"/>
              </a:rPr>
              <a:t> </a:t>
            </a:r>
            <a:r>
              <a:rPr sz="3200" spc="-10" dirty="0">
                <a:latin typeface="Calibri"/>
                <a:cs typeface="Calibri"/>
              </a:rPr>
              <a:t>sekunder.</a:t>
            </a:r>
            <a:endParaRPr sz="3200" dirty="0">
              <a:latin typeface="Calibri"/>
              <a:cs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146454" y="1044955"/>
            <a:ext cx="8484235" cy="4293235"/>
          </a:xfrm>
          <a:prstGeom prst="rect">
            <a:avLst/>
          </a:prstGeom>
          <a:solidFill>
            <a:schemeClr val="tx2">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12065" rIns="0" bIns="0" rtlCol="0">
            <a:spAutoFit/>
          </a:bodyPr>
          <a:lstStyle/>
          <a:p>
            <a:pPr marL="176213">
              <a:lnSpc>
                <a:spcPct val="100000"/>
              </a:lnSpc>
              <a:spcBef>
                <a:spcPts val="95"/>
              </a:spcBef>
            </a:pPr>
            <a:r>
              <a:rPr sz="2800" dirty="0">
                <a:latin typeface="Calibri"/>
                <a:cs typeface="Calibri"/>
              </a:rPr>
              <a:t>Diagnosis</a:t>
            </a:r>
            <a:r>
              <a:rPr sz="2800" spc="-85" dirty="0">
                <a:latin typeface="Calibri"/>
                <a:cs typeface="Calibri"/>
              </a:rPr>
              <a:t> </a:t>
            </a:r>
            <a:r>
              <a:rPr sz="2800" dirty="0">
                <a:latin typeface="Calibri"/>
                <a:cs typeface="Calibri"/>
              </a:rPr>
              <a:t>Utama</a:t>
            </a:r>
            <a:r>
              <a:rPr sz="2800" spc="-95" dirty="0">
                <a:latin typeface="Calibri"/>
                <a:cs typeface="Calibri"/>
              </a:rPr>
              <a:t> </a:t>
            </a:r>
            <a:r>
              <a:rPr sz="2800" dirty="0">
                <a:latin typeface="Calibri"/>
                <a:cs typeface="Calibri"/>
              </a:rPr>
              <a:t>:</a:t>
            </a:r>
            <a:r>
              <a:rPr sz="2800" spc="-100" dirty="0">
                <a:latin typeface="Calibri"/>
                <a:cs typeface="Calibri"/>
              </a:rPr>
              <a:t> </a:t>
            </a:r>
            <a:r>
              <a:rPr sz="2800" dirty="0">
                <a:latin typeface="Calibri"/>
                <a:cs typeface="Calibri"/>
              </a:rPr>
              <a:t>Diabetes</a:t>
            </a:r>
            <a:r>
              <a:rPr sz="2800" spc="-105" dirty="0">
                <a:latin typeface="Calibri"/>
                <a:cs typeface="Calibri"/>
              </a:rPr>
              <a:t> </a:t>
            </a:r>
            <a:r>
              <a:rPr sz="2800" spc="-10" dirty="0">
                <a:latin typeface="Calibri"/>
                <a:cs typeface="Calibri"/>
              </a:rPr>
              <a:t>Melitus</a:t>
            </a:r>
            <a:endParaRPr sz="2800" dirty="0">
              <a:latin typeface="Calibri"/>
              <a:cs typeface="Calibri"/>
            </a:endParaRPr>
          </a:p>
          <a:p>
            <a:pPr marL="176213" marR="15875">
              <a:lnSpc>
                <a:spcPct val="100000"/>
              </a:lnSpc>
            </a:pPr>
            <a:r>
              <a:rPr sz="2800" spc="-20" dirty="0">
                <a:latin typeface="Calibri"/>
                <a:cs typeface="Calibri"/>
              </a:rPr>
              <a:t>tergantung</a:t>
            </a:r>
            <a:r>
              <a:rPr sz="2800" spc="-110" dirty="0">
                <a:latin typeface="Calibri"/>
                <a:cs typeface="Calibri"/>
              </a:rPr>
              <a:t> </a:t>
            </a:r>
            <a:r>
              <a:rPr sz="2800" dirty="0">
                <a:latin typeface="Calibri"/>
                <a:cs typeface="Calibri"/>
              </a:rPr>
              <a:t>insulin</a:t>
            </a:r>
            <a:r>
              <a:rPr sz="2800" spc="-85" dirty="0">
                <a:latin typeface="Calibri"/>
                <a:cs typeface="Calibri"/>
              </a:rPr>
              <a:t> </a:t>
            </a:r>
            <a:r>
              <a:rPr sz="2800" dirty="0">
                <a:latin typeface="Calibri"/>
                <a:cs typeface="Calibri"/>
              </a:rPr>
              <a:t>dengan</a:t>
            </a:r>
            <a:r>
              <a:rPr sz="2800" spc="-110" dirty="0">
                <a:latin typeface="Calibri"/>
                <a:cs typeface="Calibri"/>
              </a:rPr>
              <a:t> </a:t>
            </a:r>
            <a:r>
              <a:rPr sz="2800" spc="-10" dirty="0">
                <a:latin typeface="Calibri"/>
                <a:cs typeface="Calibri"/>
              </a:rPr>
              <a:t>nefropati,</a:t>
            </a:r>
            <a:r>
              <a:rPr sz="2800" spc="-95" dirty="0">
                <a:latin typeface="Calibri"/>
                <a:cs typeface="Calibri"/>
              </a:rPr>
              <a:t> </a:t>
            </a:r>
            <a:r>
              <a:rPr sz="2800" spc="-10" dirty="0">
                <a:latin typeface="Calibri"/>
                <a:cs typeface="Calibri"/>
              </a:rPr>
              <a:t>gangren,</a:t>
            </a:r>
            <a:r>
              <a:rPr sz="2800" spc="-110" dirty="0">
                <a:latin typeface="Calibri"/>
                <a:cs typeface="Calibri"/>
              </a:rPr>
              <a:t> </a:t>
            </a:r>
            <a:r>
              <a:rPr sz="2800" dirty="0">
                <a:latin typeface="Calibri"/>
                <a:cs typeface="Calibri"/>
              </a:rPr>
              <a:t>dan</a:t>
            </a:r>
            <a:r>
              <a:rPr sz="2800" spc="-110" dirty="0">
                <a:latin typeface="Calibri"/>
                <a:cs typeface="Calibri"/>
              </a:rPr>
              <a:t> </a:t>
            </a:r>
            <a:r>
              <a:rPr sz="2800" spc="-10" dirty="0">
                <a:latin typeface="Calibri"/>
                <a:cs typeface="Calibri"/>
              </a:rPr>
              <a:t>katarak. </a:t>
            </a:r>
            <a:r>
              <a:rPr sz="2800" dirty="0">
                <a:latin typeface="Calibri"/>
                <a:cs typeface="Calibri"/>
              </a:rPr>
              <a:t>Diagnosis</a:t>
            </a:r>
            <a:r>
              <a:rPr sz="2800" spc="-85" dirty="0">
                <a:latin typeface="Calibri"/>
                <a:cs typeface="Calibri"/>
              </a:rPr>
              <a:t> </a:t>
            </a:r>
            <a:r>
              <a:rPr sz="2800" dirty="0">
                <a:latin typeface="Calibri"/>
                <a:cs typeface="Calibri"/>
              </a:rPr>
              <a:t>Sekunder</a:t>
            </a:r>
            <a:r>
              <a:rPr sz="2800" spc="-80" dirty="0">
                <a:latin typeface="Calibri"/>
                <a:cs typeface="Calibri"/>
              </a:rPr>
              <a:t> </a:t>
            </a:r>
            <a:r>
              <a:rPr sz="2800" dirty="0">
                <a:latin typeface="Calibri"/>
                <a:cs typeface="Calibri"/>
              </a:rPr>
              <a:t>:</a:t>
            </a:r>
            <a:r>
              <a:rPr sz="2800" spc="-95" dirty="0">
                <a:latin typeface="Calibri"/>
                <a:cs typeface="Calibri"/>
              </a:rPr>
              <a:t> </a:t>
            </a:r>
            <a:r>
              <a:rPr sz="2800" spc="-50" dirty="0">
                <a:latin typeface="Calibri"/>
                <a:cs typeface="Calibri"/>
              </a:rPr>
              <a:t>-</a:t>
            </a:r>
            <a:endParaRPr sz="2800" dirty="0">
              <a:latin typeface="Calibri"/>
              <a:cs typeface="Calibri"/>
            </a:endParaRPr>
          </a:p>
          <a:p>
            <a:pPr>
              <a:lnSpc>
                <a:spcPct val="100000"/>
              </a:lnSpc>
              <a:spcBef>
                <a:spcPts val="5"/>
              </a:spcBef>
            </a:pPr>
            <a:endParaRPr sz="2750" dirty="0">
              <a:latin typeface="Calibri"/>
              <a:cs typeface="Calibri"/>
            </a:endParaRPr>
          </a:p>
          <a:p>
            <a:pPr marL="12700">
              <a:lnSpc>
                <a:spcPct val="100000"/>
              </a:lnSpc>
            </a:pPr>
            <a:r>
              <a:rPr sz="2800" b="1" spc="-10" dirty="0">
                <a:latin typeface="Calibri"/>
                <a:cs typeface="Calibri"/>
              </a:rPr>
              <a:t>Dikode:</a:t>
            </a:r>
            <a:endParaRPr sz="2800" dirty="0">
              <a:latin typeface="Calibri"/>
              <a:cs typeface="Calibri"/>
            </a:endParaRPr>
          </a:p>
          <a:p>
            <a:pPr marL="176213">
              <a:lnSpc>
                <a:spcPct val="100000"/>
              </a:lnSpc>
              <a:spcBef>
                <a:spcPts val="5"/>
              </a:spcBef>
            </a:pPr>
            <a:r>
              <a:rPr sz="2800" dirty="0">
                <a:latin typeface="Calibri"/>
                <a:cs typeface="Calibri"/>
              </a:rPr>
              <a:t>diagnosis</a:t>
            </a:r>
            <a:r>
              <a:rPr sz="2800" spc="-75" dirty="0">
                <a:latin typeface="Calibri"/>
                <a:cs typeface="Calibri"/>
              </a:rPr>
              <a:t> </a:t>
            </a:r>
            <a:r>
              <a:rPr sz="2800" dirty="0">
                <a:latin typeface="Calibri"/>
                <a:cs typeface="Calibri"/>
              </a:rPr>
              <a:t>utama</a:t>
            </a:r>
            <a:r>
              <a:rPr sz="2800" spc="-80" dirty="0">
                <a:latin typeface="Calibri"/>
                <a:cs typeface="Calibri"/>
              </a:rPr>
              <a:t> </a:t>
            </a:r>
            <a:r>
              <a:rPr sz="2800" dirty="0">
                <a:latin typeface="Calibri"/>
                <a:cs typeface="Calibri"/>
              </a:rPr>
              <a:t>:</a:t>
            </a:r>
            <a:r>
              <a:rPr sz="2800" spc="-90" dirty="0">
                <a:latin typeface="Calibri"/>
                <a:cs typeface="Calibri"/>
              </a:rPr>
              <a:t> </a:t>
            </a:r>
            <a:r>
              <a:rPr sz="2800" dirty="0">
                <a:latin typeface="Calibri"/>
                <a:cs typeface="Calibri"/>
              </a:rPr>
              <a:t>IDDM</a:t>
            </a:r>
            <a:r>
              <a:rPr sz="2800" spc="-75" dirty="0">
                <a:latin typeface="Calibri"/>
                <a:cs typeface="Calibri"/>
              </a:rPr>
              <a:t> </a:t>
            </a:r>
            <a:r>
              <a:rPr sz="2800" dirty="0">
                <a:latin typeface="Calibri"/>
                <a:cs typeface="Calibri"/>
              </a:rPr>
              <a:t>dengan</a:t>
            </a:r>
            <a:r>
              <a:rPr sz="2800" spc="-90" dirty="0">
                <a:latin typeface="Calibri"/>
                <a:cs typeface="Calibri"/>
              </a:rPr>
              <a:t> </a:t>
            </a:r>
            <a:r>
              <a:rPr sz="2800" spc="-20" dirty="0">
                <a:latin typeface="Calibri"/>
                <a:cs typeface="Calibri"/>
              </a:rPr>
              <a:t>komplikasi</a:t>
            </a:r>
            <a:r>
              <a:rPr sz="2800" spc="-80" dirty="0">
                <a:latin typeface="Calibri"/>
                <a:cs typeface="Calibri"/>
              </a:rPr>
              <a:t> </a:t>
            </a:r>
            <a:r>
              <a:rPr sz="2800" dirty="0">
                <a:latin typeface="Calibri"/>
                <a:cs typeface="Calibri"/>
              </a:rPr>
              <a:t>ganda</a:t>
            </a:r>
            <a:r>
              <a:rPr sz="2800" spc="-95" dirty="0">
                <a:latin typeface="Calibri"/>
                <a:cs typeface="Calibri"/>
              </a:rPr>
              <a:t> </a:t>
            </a:r>
            <a:r>
              <a:rPr sz="2800" b="1" spc="-10" dirty="0">
                <a:latin typeface="Calibri"/>
                <a:cs typeface="Calibri"/>
              </a:rPr>
              <a:t>(E10.7)</a:t>
            </a:r>
            <a:endParaRPr sz="2800" dirty="0">
              <a:latin typeface="Calibri"/>
              <a:cs typeface="Calibri"/>
            </a:endParaRPr>
          </a:p>
          <a:p>
            <a:pPr marL="1270000" marR="5080" indent="-1093788">
              <a:lnSpc>
                <a:spcPct val="100000"/>
              </a:lnSpc>
            </a:pPr>
            <a:r>
              <a:rPr sz="2800" dirty="0">
                <a:latin typeface="Calibri"/>
                <a:cs typeface="Calibri"/>
              </a:rPr>
              <a:t>diagnosis</a:t>
            </a:r>
            <a:r>
              <a:rPr sz="2800" spc="-90" dirty="0">
                <a:latin typeface="Calibri"/>
                <a:cs typeface="Calibri"/>
              </a:rPr>
              <a:t> </a:t>
            </a:r>
            <a:r>
              <a:rPr sz="2800" dirty="0">
                <a:latin typeface="Calibri"/>
                <a:cs typeface="Calibri"/>
              </a:rPr>
              <a:t>sekunder</a:t>
            </a:r>
            <a:r>
              <a:rPr sz="2800" spc="-65" dirty="0">
                <a:latin typeface="Calibri"/>
                <a:cs typeface="Calibri"/>
              </a:rPr>
              <a:t> </a:t>
            </a:r>
            <a:r>
              <a:rPr sz="2800" dirty="0">
                <a:latin typeface="Calibri"/>
                <a:cs typeface="Calibri"/>
              </a:rPr>
              <a:t>:</a:t>
            </a:r>
            <a:r>
              <a:rPr sz="2800" spc="-110" dirty="0">
                <a:latin typeface="Calibri"/>
                <a:cs typeface="Calibri"/>
              </a:rPr>
              <a:t> </a:t>
            </a:r>
            <a:r>
              <a:rPr sz="2800" dirty="0">
                <a:latin typeface="Calibri"/>
                <a:cs typeface="Calibri"/>
              </a:rPr>
              <a:t>IDDM</a:t>
            </a:r>
            <a:r>
              <a:rPr sz="2800" spc="-95" dirty="0">
                <a:latin typeface="Calibri"/>
                <a:cs typeface="Calibri"/>
              </a:rPr>
              <a:t> </a:t>
            </a:r>
            <a:r>
              <a:rPr sz="2800" dirty="0">
                <a:latin typeface="Calibri"/>
                <a:cs typeface="Calibri"/>
              </a:rPr>
              <a:t>dengan</a:t>
            </a:r>
            <a:r>
              <a:rPr sz="2800" spc="-95" dirty="0">
                <a:latin typeface="Calibri"/>
                <a:cs typeface="Calibri"/>
              </a:rPr>
              <a:t> </a:t>
            </a:r>
            <a:r>
              <a:rPr sz="2800" spc="-10" dirty="0">
                <a:latin typeface="Calibri"/>
                <a:cs typeface="Calibri"/>
              </a:rPr>
              <a:t>nefropati</a:t>
            </a:r>
            <a:r>
              <a:rPr sz="2800" spc="-100" dirty="0">
                <a:latin typeface="Calibri"/>
                <a:cs typeface="Calibri"/>
              </a:rPr>
              <a:t> </a:t>
            </a:r>
            <a:r>
              <a:rPr sz="2800" b="1" dirty="0">
                <a:latin typeface="Calibri"/>
                <a:cs typeface="Calibri"/>
              </a:rPr>
              <a:t>(E10.2†</a:t>
            </a:r>
            <a:r>
              <a:rPr sz="2800" b="1" spc="-75" dirty="0">
                <a:latin typeface="Calibri"/>
                <a:cs typeface="Calibri"/>
              </a:rPr>
              <a:t> </a:t>
            </a:r>
            <a:r>
              <a:rPr sz="2800" b="1" spc="-25" dirty="0">
                <a:latin typeface="Calibri"/>
                <a:cs typeface="Calibri"/>
              </a:rPr>
              <a:t>dan </a:t>
            </a:r>
            <a:r>
              <a:rPr sz="2800" b="1" dirty="0">
                <a:latin typeface="Calibri"/>
                <a:cs typeface="Calibri"/>
              </a:rPr>
              <a:t>N08.3*)</a:t>
            </a:r>
            <a:r>
              <a:rPr sz="2800" dirty="0">
                <a:latin typeface="Calibri"/>
                <a:cs typeface="Calibri"/>
              </a:rPr>
              <a:t>,</a:t>
            </a:r>
            <a:r>
              <a:rPr sz="2800" spc="-75" dirty="0">
                <a:latin typeface="Calibri"/>
                <a:cs typeface="Calibri"/>
              </a:rPr>
              <a:t> </a:t>
            </a:r>
            <a:r>
              <a:rPr sz="2800" dirty="0">
                <a:latin typeface="Calibri"/>
                <a:cs typeface="Calibri"/>
              </a:rPr>
              <a:t>IDDM</a:t>
            </a:r>
            <a:r>
              <a:rPr sz="2800" spc="-105" dirty="0">
                <a:latin typeface="Calibri"/>
                <a:cs typeface="Calibri"/>
              </a:rPr>
              <a:t> </a:t>
            </a:r>
            <a:r>
              <a:rPr sz="2800" dirty="0">
                <a:latin typeface="Calibri"/>
                <a:cs typeface="Calibri"/>
              </a:rPr>
              <a:t>dengan</a:t>
            </a:r>
            <a:r>
              <a:rPr sz="2800" spc="-110" dirty="0">
                <a:latin typeface="Calibri"/>
                <a:cs typeface="Calibri"/>
              </a:rPr>
              <a:t> </a:t>
            </a:r>
            <a:r>
              <a:rPr sz="2800" spc="-20" dirty="0">
                <a:latin typeface="Calibri"/>
                <a:cs typeface="Calibri"/>
              </a:rPr>
              <a:t>komplikasi</a:t>
            </a:r>
            <a:r>
              <a:rPr sz="2800" spc="-100" dirty="0">
                <a:latin typeface="Calibri"/>
                <a:cs typeface="Calibri"/>
              </a:rPr>
              <a:t> </a:t>
            </a:r>
            <a:r>
              <a:rPr sz="2800" dirty="0">
                <a:latin typeface="Calibri"/>
                <a:cs typeface="Calibri"/>
              </a:rPr>
              <a:t>sirkulasi</a:t>
            </a:r>
            <a:r>
              <a:rPr sz="2800" spc="-100" dirty="0">
                <a:latin typeface="Calibri"/>
                <a:cs typeface="Calibri"/>
              </a:rPr>
              <a:t> </a:t>
            </a:r>
            <a:r>
              <a:rPr sz="2800" spc="-10" dirty="0">
                <a:latin typeface="Calibri"/>
                <a:cs typeface="Calibri"/>
              </a:rPr>
              <a:t>perifer </a:t>
            </a:r>
            <a:r>
              <a:rPr sz="2800" b="1" dirty="0">
                <a:latin typeface="Calibri"/>
                <a:cs typeface="Calibri"/>
              </a:rPr>
              <a:t>(E10.5)</a:t>
            </a:r>
            <a:r>
              <a:rPr sz="2800" dirty="0">
                <a:latin typeface="Calibri"/>
                <a:cs typeface="Calibri"/>
              </a:rPr>
              <a:t>,</a:t>
            </a:r>
            <a:r>
              <a:rPr sz="2800" spc="-65" dirty="0">
                <a:latin typeface="Calibri"/>
                <a:cs typeface="Calibri"/>
              </a:rPr>
              <a:t> </a:t>
            </a:r>
            <a:r>
              <a:rPr sz="2800" dirty="0">
                <a:latin typeface="Calibri"/>
                <a:cs typeface="Calibri"/>
              </a:rPr>
              <a:t>dan</a:t>
            </a:r>
            <a:r>
              <a:rPr sz="2800" spc="-90" dirty="0">
                <a:latin typeface="Calibri"/>
                <a:cs typeface="Calibri"/>
              </a:rPr>
              <a:t> </a:t>
            </a:r>
            <a:r>
              <a:rPr sz="2800" dirty="0">
                <a:latin typeface="Calibri"/>
                <a:cs typeface="Calibri"/>
              </a:rPr>
              <a:t>IDDM</a:t>
            </a:r>
            <a:r>
              <a:rPr sz="2800" spc="-80" dirty="0">
                <a:latin typeface="Calibri"/>
                <a:cs typeface="Calibri"/>
              </a:rPr>
              <a:t> </a:t>
            </a:r>
            <a:r>
              <a:rPr sz="2800" dirty="0">
                <a:latin typeface="Calibri"/>
                <a:cs typeface="Calibri"/>
              </a:rPr>
              <a:t>dengan</a:t>
            </a:r>
            <a:r>
              <a:rPr sz="2800" spc="-85" dirty="0">
                <a:latin typeface="Calibri"/>
                <a:cs typeface="Calibri"/>
              </a:rPr>
              <a:t> </a:t>
            </a:r>
            <a:r>
              <a:rPr sz="2800" spc="-20" dirty="0">
                <a:latin typeface="Calibri"/>
                <a:cs typeface="Calibri"/>
              </a:rPr>
              <a:t>katarak</a:t>
            </a:r>
            <a:r>
              <a:rPr sz="2800" spc="-90" dirty="0">
                <a:latin typeface="Calibri"/>
                <a:cs typeface="Calibri"/>
              </a:rPr>
              <a:t> </a:t>
            </a:r>
            <a:r>
              <a:rPr sz="2800" b="1" dirty="0">
                <a:latin typeface="Calibri"/>
                <a:cs typeface="Calibri"/>
              </a:rPr>
              <a:t>(E10.3†</a:t>
            </a:r>
            <a:r>
              <a:rPr sz="2800" b="1" spc="-60" dirty="0">
                <a:latin typeface="Calibri"/>
                <a:cs typeface="Calibri"/>
              </a:rPr>
              <a:t> </a:t>
            </a:r>
            <a:r>
              <a:rPr sz="2800" b="1" spc="-25" dirty="0">
                <a:latin typeface="Calibri"/>
                <a:cs typeface="Calibri"/>
              </a:rPr>
              <a:t>dan </a:t>
            </a:r>
            <a:r>
              <a:rPr sz="2800" b="1" spc="-10" dirty="0">
                <a:latin typeface="Calibri"/>
                <a:cs typeface="Calibri"/>
              </a:rPr>
              <a:t>H28.0*)</a:t>
            </a:r>
            <a:endParaRPr sz="2800" dirty="0">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34588" y="533145"/>
            <a:ext cx="4577080" cy="696595"/>
          </a:xfrm>
          <a:prstGeom prst="rect">
            <a:avLst/>
          </a:prstGeom>
        </p:spPr>
        <p:txBody>
          <a:bodyPr vert="horz" wrap="square" lIns="0" tIns="13335" rIns="0" bIns="0" rtlCol="0">
            <a:spAutoFit/>
          </a:bodyPr>
          <a:lstStyle/>
          <a:p>
            <a:pPr marL="12700">
              <a:lnSpc>
                <a:spcPct val="100000"/>
              </a:lnSpc>
              <a:spcBef>
                <a:spcPts val="105"/>
              </a:spcBef>
            </a:pPr>
            <a:r>
              <a:rPr sz="4400" dirty="0"/>
              <a:t>STRUKTUR</a:t>
            </a:r>
            <a:r>
              <a:rPr sz="4400" spc="-50" dirty="0"/>
              <a:t> </a:t>
            </a:r>
            <a:r>
              <a:rPr sz="4400" dirty="0"/>
              <a:t>INA</a:t>
            </a:r>
            <a:r>
              <a:rPr sz="4400" spc="-25" dirty="0"/>
              <a:t> CBG</a:t>
            </a:r>
            <a:endParaRPr sz="440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pic>
        <p:nvPicPr>
          <p:cNvPr id="7" name="object 7"/>
          <p:cNvPicPr/>
          <p:nvPr/>
        </p:nvPicPr>
        <p:blipFill>
          <a:blip r:embed="rId2" cstate="print"/>
          <a:stretch>
            <a:fillRect/>
          </a:stretch>
        </p:blipFill>
        <p:spPr>
          <a:xfrm>
            <a:off x="1656626" y="1642872"/>
            <a:ext cx="8194505" cy="4681728"/>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207530-2FFC-AE97-12B4-0464A43FA02A}"/>
              </a:ext>
            </a:extLst>
          </p:cNvPr>
          <p:cNvSpPr txBox="1"/>
          <p:nvPr/>
        </p:nvSpPr>
        <p:spPr>
          <a:xfrm>
            <a:off x="1270985" y="513242"/>
            <a:ext cx="9338021" cy="538609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l"/>
            <a:r>
              <a:rPr lang="en-ID" sz="3200" b="0" i="0" u="none" strike="noStrike" baseline="0" dirty="0">
                <a:solidFill>
                  <a:srgbClr val="0000FF"/>
                </a:solidFill>
                <a:latin typeface="Times New Roman" panose="02020603050405020304" pitchFamily="18" charset="0"/>
              </a:rPr>
              <a:t>Chapter IV</a:t>
            </a:r>
          </a:p>
          <a:p>
            <a:pPr algn="l"/>
            <a:r>
              <a:rPr lang="en-ID" sz="3600" b="1" i="0" u="none" strike="noStrike" baseline="0" dirty="0">
                <a:solidFill>
                  <a:srgbClr val="0000FF"/>
                </a:solidFill>
                <a:latin typeface="Times New Roman" panose="02020603050405020304" pitchFamily="18" charset="0"/>
              </a:rPr>
              <a:t>Endocrine, nutritional and metabolic diseases (E00-E90)</a:t>
            </a:r>
          </a:p>
          <a:p>
            <a:endParaRPr lang="en-US" sz="2000" b="1" i="1" u="none" strike="noStrike" baseline="0" dirty="0">
              <a:solidFill>
                <a:srgbClr val="000000"/>
              </a:solidFill>
              <a:latin typeface="Times New Roman" panose="02020603050405020304" pitchFamily="18" charset="0"/>
            </a:endParaRPr>
          </a:p>
          <a:p>
            <a:r>
              <a:rPr lang="en-US" sz="2000" b="1" i="1" u="none" strike="noStrike" baseline="0" dirty="0">
                <a:solidFill>
                  <a:srgbClr val="000000"/>
                </a:solidFill>
                <a:latin typeface="Times New Roman" panose="02020603050405020304" pitchFamily="18" charset="0"/>
              </a:rPr>
              <a:t>Note: </a:t>
            </a:r>
            <a:r>
              <a:rPr lang="en-US" sz="2000" b="0" i="0" u="none" strike="noStrike" baseline="0" dirty="0">
                <a:solidFill>
                  <a:srgbClr val="000000"/>
                </a:solidFill>
                <a:latin typeface="Times New Roman" panose="02020603050405020304" pitchFamily="18" charset="0"/>
              </a:rPr>
              <a:t>All neoplasms, whether functionally active or not, are classified in Chapter II.</a:t>
            </a:r>
          </a:p>
          <a:p>
            <a:pPr marL="630238" lvl="3"/>
            <a:r>
              <a:rPr lang="en-US" sz="2000" b="0" i="0" u="none" strike="noStrike" baseline="0" dirty="0">
                <a:solidFill>
                  <a:srgbClr val="000000"/>
                </a:solidFill>
                <a:latin typeface="Times New Roman" panose="02020603050405020304" pitchFamily="18" charset="0"/>
              </a:rPr>
              <a:t>Appropriate codes in this chapter (i.e. E05.8, E07.0, E16-E31, E34.-) may be used, if desired, as additional codes to indicate either functional activity by neoplasms and ectopic endocrine tissue or hyperfunction and hypofunction of endocrine glands associated with neoplasms and other conditions classified elsewhere.</a:t>
            </a:r>
          </a:p>
          <a:p>
            <a:pPr marL="630238" lvl="3"/>
            <a:endParaRPr lang="en-US" sz="2000" b="0" i="0" u="none" strike="noStrike" baseline="0" dirty="0">
              <a:solidFill>
                <a:srgbClr val="000000"/>
              </a:solidFill>
              <a:latin typeface="Times New Roman" panose="02020603050405020304" pitchFamily="18" charset="0"/>
            </a:endParaRPr>
          </a:p>
          <a:p>
            <a:r>
              <a:rPr lang="en-US" sz="2000" b="1" i="1" u="none" strike="noStrike" baseline="0" dirty="0">
                <a:solidFill>
                  <a:srgbClr val="000000"/>
                </a:solidFill>
                <a:latin typeface="Times New Roman" panose="02020603050405020304" pitchFamily="18" charset="0"/>
              </a:rPr>
              <a:t>Excludes: </a:t>
            </a:r>
            <a:r>
              <a:rPr lang="en-US" sz="2000" b="0" i="0" u="none" strike="noStrike" baseline="0" dirty="0">
                <a:solidFill>
                  <a:srgbClr val="000000"/>
                </a:solidFill>
                <a:latin typeface="Times New Roman" panose="02020603050405020304" pitchFamily="18" charset="0"/>
              </a:rPr>
              <a:t>complications of pregnancy, childbirth and the puerperium</a:t>
            </a:r>
            <a:r>
              <a:rPr lang="en-ID" sz="2000" b="0" i="0" u="none" strike="noStrike" baseline="0" dirty="0">
                <a:solidFill>
                  <a:srgbClr val="000000"/>
                </a:solidFill>
                <a:latin typeface="Times New Roman" panose="02020603050405020304" pitchFamily="18" charset="0"/>
              </a:rPr>
              <a:t>( </a:t>
            </a:r>
            <a:r>
              <a:rPr lang="en-ID" sz="2000" b="0" i="0" u="none" strike="noStrike" baseline="0" dirty="0">
                <a:solidFill>
                  <a:srgbClr val="3365EF"/>
                </a:solidFill>
                <a:latin typeface="Times New Roman" panose="02020603050405020304" pitchFamily="18" charset="0"/>
              </a:rPr>
              <a:t>O00-O99 </a:t>
            </a:r>
            <a:r>
              <a:rPr lang="en-ID" sz="2000" b="0" i="0" u="none" strike="noStrike" baseline="0" dirty="0">
                <a:solidFill>
                  <a:srgbClr val="000000"/>
                </a:solidFill>
                <a:latin typeface="Times New Roman" panose="02020603050405020304" pitchFamily="18" charset="0"/>
              </a:rPr>
              <a:t>)</a:t>
            </a:r>
          </a:p>
          <a:p>
            <a:pPr marL="622300" lvl="1"/>
            <a:r>
              <a:rPr lang="en-US" sz="2000" b="0" i="0" u="none" strike="noStrike" baseline="0" dirty="0">
                <a:solidFill>
                  <a:srgbClr val="000000"/>
                </a:solidFill>
                <a:latin typeface="Times New Roman" panose="02020603050405020304" pitchFamily="18" charset="0"/>
              </a:rPr>
              <a:t>symptoms, signs and abnormal clinical and laboratory findings, not elsewhere classified ( </a:t>
            </a:r>
            <a:r>
              <a:rPr lang="en-US" sz="2000" b="0" i="0" u="none" strike="noStrike" baseline="0" dirty="0">
                <a:solidFill>
                  <a:srgbClr val="3365EF"/>
                </a:solidFill>
                <a:latin typeface="Times New Roman" panose="02020603050405020304" pitchFamily="18" charset="0"/>
              </a:rPr>
              <a:t>R00-R99 </a:t>
            </a:r>
            <a:r>
              <a:rPr lang="en-US" sz="2000" b="0" i="0" u="none" strike="noStrike" baseline="0" dirty="0">
                <a:solidFill>
                  <a:srgbClr val="000000"/>
                </a:solidFill>
                <a:latin typeface="Times New Roman" panose="02020603050405020304" pitchFamily="18" charset="0"/>
              </a:rPr>
              <a:t>)</a:t>
            </a:r>
          </a:p>
          <a:p>
            <a:pPr marL="622300" lvl="1"/>
            <a:r>
              <a:rPr lang="en-US" sz="2000" b="0" i="0" u="none" strike="noStrike" baseline="0" dirty="0">
                <a:solidFill>
                  <a:srgbClr val="000000"/>
                </a:solidFill>
                <a:latin typeface="Times New Roman" panose="02020603050405020304" pitchFamily="18" charset="0"/>
              </a:rPr>
              <a:t>transitory endocrine and metabolic disorders specific to fetus </a:t>
            </a:r>
            <a:r>
              <a:rPr lang="en-ID" sz="2000" b="0" i="0" u="none" strike="noStrike" baseline="0" dirty="0">
                <a:solidFill>
                  <a:srgbClr val="000000"/>
                </a:solidFill>
                <a:latin typeface="Times New Roman" panose="02020603050405020304" pitchFamily="18" charset="0"/>
              </a:rPr>
              <a:t>and newborn (</a:t>
            </a:r>
            <a:r>
              <a:rPr lang="en-ID" sz="2000" b="0" i="0" u="none" strike="noStrike" baseline="0" dirty="0">
                <a:solidFill>
                  <a:srgbClr val="3365EF"/>
                </a:solidFill>
                <a:latin typeface="Times New Roman" panose="02020603050405020304" pitchFamily="18" charset="0"/>
              </a:rPr>
              <a:t>P70-P74 </a:t>
            </a:r>
            <a:r>
              <a:rPr lang="en-ID" sz="2000" b="0" i="0" u="none" strike="noStrike" baseline="0" dirty="0">
                <a:solidFill>
                  <a:srgbClr val="000000"/>
                </a:solidFill>
                <a:latin typeface="Times New Roman" panose="02020603050405020304" pitchFamily="18" charset="0"/>
              </a:rPr>
              <a:t>)</a:t>
            </a:r>
            <a:endParaRPr lang="en-ID" dirty="0"/>
          </a:p>
        </p:txBody>
      </p:sp>
    </p:spTree>
    <p:extLst>
      <p:ext uri="{BB962C8B-B14F-4D97-AF65-F5344CB8AC3E}">
        <p14:creationId xmlns:p14="http://schemas.microsoft.com/office/powerpoint/2010/main" val="411322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D9A16-711C-9157-CBCC-A6B31620A5CC}"/>
            </a:ext>
          </a:extLst>
        </p:cNvPr>
        <p:cNvGrpSpPr/>
        <p:nvPr/>
      </p:nvGrpSpPr>
      <p:grpSpPr>
        <a:xfrm>
          <a:off x="0" y="0"/>
          <a:ext cx="0" cy="0"/>
          <a:chOff x="0" y="0"/>
          <a:chExt cx="0" cy="0"/>
        </a:xfrm>
      </p:grpSpPr>
      <p:pic>
        <p:nvPicPr>
          <p:cNvPr id="3" name="Graphic 2" descr="Baby with solid fill">
            <a:extLst>
              <a:ext uri="{FF2B5EF4-FFF2-40B4-BE49-F238E27FC236}">
                <a16:creationId xmlns:a16="http://schemas.microsoft.com/office/drawing/2014/main" id="{4801801C-68AF-9B44-4635-E64EAF3741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1347" y="1759240"/>
            <a:ext cx="914400" cy="914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26" name="Picture 2" descr="Artikel Kesehatan - RSU Bhakti Rahayu ​Denpasar">
            <a:extLst>
              <a:ext uri="{FF2B5EF4-FFF2-40B4-BE49-F238E27FC236}">
                <a16:creationId xmlns:a16="http://schemas.microsoft.com/office/drawing/2014/main" id="{41E4924E-6C30-BB10-F637-CF6D5C1D7B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96" y="1528989"/>
            <a:ext cx="1626806" cy="145684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80C63B-9FC2-F47F-AF49-878B7A377C24}"/>
              </a:ext>
            </a:extLst>
          </p:cNvPr>
          <p:cNvSpPr txBox="1"/>
          <p:nvPr/>
        </p:nvSpPr>
        <p:spPr>
          <a:xfrm>
            <a:off x="725755" y="276629"/>
            <a:ext cx="4548850" cy="461665"/>
          </a:xfrm>
          <a:prstGeom prst="rect">
            <a:avLst/>
          </a:prstGeom>
          <a:noFill/>
          <a:effectLst>
            <a:glow rad="101600">
              <a:schemeClr val="accent2">
                <a:satMod val="175000"/>
                <a:alpha val="40000"/>
              </a:schemeClr>
            </a:glow>
          </a:effectLst>
        </p:spPr>
        <p:txBody>
          <a:bodyPr wrap="square" rtlCol="0">
            <a:spAutoFit/>
          </a:bodyPr>
          <a:lstStyle/>
          <a:p>
            <a:r>
              <a:rPr lang="en-US" sz="2400" dirty="0" err="1">
                <a:solidFill>
                  <a:srgbClr val="FF0000"/>
                </a:solidFill>
                <a:latin typeface="Showcard Gothic" panose="04020904020102020604" pitchFamily="82" charset="0"/>
              </a:rPr>
              <a:t>Contoh</a:t>
            </a:r>
            <a:r>
              <a:rPr lang="en-US" sz="2400" dirty="0">
                <a:solidFill>
                  <a:srgbClr val="FF0000"/>
                </a:solidFill>
                <a:latin typeface="Showcard Gothic" panose="04020904020102020604" pitchFamily="82" charset="0"/>
              </a:rPr>
              <a:t>: </a:t>
            </a:r>
            <a:r>
              <a:rPr lang="en-US" sz="2400" dirty="0" err="1">
                <a:solidFill>
                  <a:srgbClr val="FF0000"/>
                </a:solidFill>
                <a:latin typeface="Showcard Gothic" panose="04020904020102020604" pitchFamily="82" charset="0"/>
              </a:rPr>
              <a:t>kasus</a:t>
            </a:r>
            <a:r>
              <a:rPr lang="en-US" sz="2400" dirty="0">
                <a:solidFill>
                  <a:srgbClr val="FF0000"/>
                </a:solidFill>
                <a:latin typeface="Showcard Gothic" panose="04020904020102020604" pitchFamily="82" charset="0"/>
              </a:rPr>
              <a:t> Diabetes </a:t>
            </a:r>
            <a:endParaRPr lang="en-ID" sz="2400" dirty="0">
              <a:solidFill>
                <a:srgbClr val="FF0000"/>
              </a:solidFill>
              <a:latin typeface="Showcard Gothic" panose="04020904020102020604" pitchFamily="82" charset="0"/>
            </a:endParaRPr>
          </a:p>
        </p:txBody>
      </p:sp>
      <p:sp>
        <p:nvSpPr>
          <p:cNvPr id="4" name="Arrow: Right 3">
            <a:extLst>
              <a:ext uri="{FF2B5EF4-FFF2-40B4-BE49-F238E27FC236}">
                <a16:creationId xmlns:a16="http://schemas.microsoft.com/office/drawing/2014/main" id="{47CE8BCA-5949-8DB8-BFEF-E56C756FC3FE}"/>
              </a:ext>
            </a:extLst>
          </p:cNvPr>
          <p:cNvSpPr/>
          <p:nvPr/>
        </p:nvSpPr>
        <p:spPr>
          <a:xfrm flipV="1">
            <a:off x="1877181" y="2120747"/>
            <a:ext cx="464122" cy="300427"/>
          </a:xfrm>
          <a:prstGeom prst="righ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TextBox 5">
            <a:extLst>
              <a:ext uri="{FF2B5EF4-FFF2-40B4-BE49-F238E27FC236}">
                <a16:creationId xmlns:a16="http://schemas.microsoft.com/office/drawing/2014/main" id="{30693D5A-2694-8710-EA1A-590514214298}"/>
              </a:ext>
            </a:extLst>
          </p:cNvPr>
          <p:cNvSpPr txBox="1"/>
          <p:nvPr/>
        </p:nvSpPr>
        <p:spPr>
          <a:xfrm>
            <a:off x="2278363" y="2657116"/>
            <a:ext cx="1129096" cy="369332"/>
          </a:xfrm>
          <a:prstGeom prst="rect">
            <a:avLst/>
          </a:prstGeom>
          <a:noFill/>
        </p:spPr>
        <p:txBody>
          <a:bodyPr wrap="square" rtlCol="0">
            <a:spAutoFit/>
          </a:bodyPr>
          <a:lstStyle/>
          <a:p>
            <a:r>
              <a:rPr lang="en-US" dirty="0"/>
              <a:t>Perinatal</a:t>
            </a:r>
            <a:endParaRPr lang="en-ID" dirty="0"/>
          </a:p>
        </p:txBody>
      </p:sp>
      <p:grpSp>
        <p:nvGrpSpPr>
          <p:cNvPr id="18" name="Group 17">
            <a:extLst>
              <a:ext uri="{FF2B5EF4-FFF2-40B4-BE49-F238E27FC236}">
                <a16:creationId xmlns:a16="http://schemas.microsoft.com/office/drawing/2014/main" id="{83115531-9267-FA4A-AF76-352F91DB7D3B}"/>
              </a:ext>
            </a:extLst>
          </p:cNvPr>
          <p:cNvGrpSpPr/>
          <p:nvPr/>
        </p:nvGrpSpPr>
        <p:grpSpPr>
          <a:xfrm>
            <a:off x="3462750" y="750890"/>
            <a:ext cx="3020926" cy="751259"/>
            <a:chOff x="3462750" y="750890"/>
            <a:chExt cx="3020926" cy="751259"/>
          </a:xfrm>
          <a:scene3d>
            <a:camera prst="orthographicFront">
              <a:rot lat="0" lon="0" rev="0"/>
            </a:camera>
            <a:lightRig rig="contrasting" dir="t">
              <a:rot lat="0" lon="0" rev="1500000"/>
            </a:lightRig>
          </a:scene3d>
        </p:grpSpPr>
        <p:sp>
          <p:nvSpPr>
            <p:cNvPr id="32" name="TextBox 31">
              <a:extLst>
                <a:ext uri="{FF2B5EF4-FFF2-40B4-BE49-F238E27FC236}">
                  <a16:creationId xmlns:a16="http://schemas.microsoft.com/office/drawing/2014/main" id="{D4860280-C8DE-BF8A-F8DD-32AD8AA8B409}"/>
                </a:ext>
              </a:extLst>
            </p:cNvPr>
            <p:cNvSpPr txBox="1"/>
            <p:nvPr/>
          </p:nvSpPr>
          <p:spPr>
            <a:xfrm>
              <a:off x="5514062" y="928491"/>
              <a:ext cx="969614" cy="400110"/>
            </a:xfrm>
            <a:prstGeom prst="rect">
              <a:avLst/>
            </a:prstGeom>
            <a:solidFill>
              <a:srgbClr val="FF0000"/>
            </a:solid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2000" b="1" dirty="0"/>
                <a:t>P70.-</a:t>
              </a:r>
              <a:endParaRPr lang="en-ID" sz="2000" b="1" dirty="0"/>
            </a:p>
          </p:txBody>
        </p:sp>
        <p:sp>
          <p:nvSpPr>
            <p:cNvPr id="41" name="TextBox 40">
              <a:extLst>
                <a:ext uri="{FF2B5EF4-FFF2-40B4-BE49-F238E27FC236}">
                  <a16:creationId xmlns:a16="http://schemas.microsoft.com/office/drawing/2014/main" id="{8DD5BE9A-C650-34B4-7794-07B4B04E7D88}"/>
                </a:ext>
              </a:extLst>
            </p:cNvPr>
            <p:cNvSpPr txBox="1"/>
            <p:nvPr/>
          </p:nvSpPr>
          <p:spPr>
            <a:xfrm>
              <a:off x="4174936" y="750890"/>
              <a:ext cx="685503" cy="338554"/>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US" sz="1600" b="1" dirty="0"/>
                <a:t>YA</a:t>
              </a:r>
            </a:p>
          </p:txBody>
        </p:sp>
        <p:sp>
          <p:nvSpPr>
            <p:cNvPr id="49" name="Arrow: Bent 48">
              <a:extLst>
                <a:ext uri="{FF2B5EF4-FFF2-40B4-BE49-F238E27FC236}">
                  <a16:creationId xmlns:a16="http://schemas.microsoft.com/office/drawing/2014/main" id="{DAA774AC-1135-AC83-E35B-32DFE009482A}"/>
                </a:ext>
              </a:extLst>
            </p:cNvPr>
            <p:cNvSpPr/>
            <p:nvPr/>
          </p:nvSpPr>
          <p:spPr>
            <a:xfrm>
              <a:off x="3462750" y="978929"/>
              <a:ext cx="1737360" cy="523220"/>
            </a:xfrm>
            <a:prstGeom prst="bentArrow">
              <a:avLst>
                <a:gd name="adj1" fmla="val 15291"/>
                <a:gd name="adj2" fmla="val 25000"/>
                <a:gd name="adj3" fmla="val 25000"/>
                <a:gd name="adj4" fmla="val 43750"/>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grpSp>
      <p:grpSp>
        <p:nvGrpSpPr>
          <p:cNvPr id="54" name="Group 53">
            <a:extLst>
              <a:ext uri="{FF2B5EF4-FFF2-40B4-BE49-F238E27FC236}">
                <a16:creationId xmlns:a16="http://schemas.microsoft.com/office/drawing/2014/main" id="{9AF692B9-BCDE-850E-9922-79FA9190126F}"/>
              </a:ext>
            </a:extLst>
          </p:cNvPr>
          <p:cNvGrpSpPr/>
          <p:nvPr/>
        </p:nvGrpSpPr>
        <p:grpSpPr>
          <a:xfrm>
            <a:off x="3438420" y="1508798"/>
            <a:ext cx="8018344" cy="2292198"/>
            <a:chOff x="3438420" y="1508798"/>
            <a:chExt cx="8018344" cy="2292198"/>
          </a:xfrm>
          <a:scene3d>
            <a:camera prst="orthographicFront">
              <a:rot lat="0" lon="0" rev="0"/>
            </a:camera>
            <a:lightRig rig="contrasting" dir="t">
              <a:rot lat="0" lon="0" rev="1500000"/>
            </a:lightRig>
          </a:scene3d>
        </p:grpSpPr>
        <p:sp>
          <p:nvSpPr>
            <p:cNvPr id="8" name="TextBox 7">
              <a:extLst>
                <a:ext uri="{FF2B5EF4-FFF2-40B4-BE49-F238E27FC236}">
                  <a16:creationId xmlns:a16="http://schemas.microsoft.com/office/drawing/2014/main" id="{BE13A773-04B8-77CF-8335-0FD41B29627C}"/>
                </a:ext>
              </a:extLst>
            </p:cNvPr>
            <p:cNvSpPr txBox="1"/>
            <p:nvPr/>
          </p:nvSpPr>
          <p:spPr>
            <a:xfrm>
              <a:off x="4236058" y="3431664"/>
              <a:ext cx="1361051" cy="369332"/>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dirty="0"/>
                <a:t>Perempuan</a:t>
              </a:r>
              <a:endParaRPr lang="en-ID" dirty="0"/>
            </a:p>
          </p:txBody>
        </p:sp>
        <p:sp>
          <p:nvSpPr>
            <p:cNvPr id="47" name="Arrow: Bent 46">
              <a:extLst>
                <a:ext uri="{FF2B5EF4-FFF2-40B4-BE49-F238E27FC236}">
                  <a16:creationId xmlns:a16="http://schemas.microsoft.com/office/drawing/2014/main" id="{C5ACAB6B-936C-8559-69AE-B1043A46D748}"/>
                </a:ext>
              </a:extLst>
            </p:cNvPr>
            <p:cNvSpPr/>
            <p:nvPr/>
          </p:nvSpPr>
          <p:spPr>
            <a:xfrm flipV="1">
              <a:off x="3464424" y="1508798"/>
              <a:ext cx="1121083" cy="1612194"/>
            </a:xfrm>
            <a:prstGeom prst="bentArrow">
              <a:avLst>
                <a:gd name="adj1" fmla="val 6038"/>
                <a:gd name="adj2" fmla="val 7649"/>
                <a:gd name="adj3" fmla="val 18060"/>
                <a:gd name="adj4" fmla="val 43029"/>
              </a:avLst>
            </a:prstGeom>
            <a:solidFill>
              <a:srgbClr val="FFC000"/>
            </a:solidFill>
            <a:ln>
              <a:noFill/>
            </a:ln>
            <a:effectLst>
              <a:outerShdw blurRad="149987" dist="250190" dir="8460000" algn="ctr">
                <a:srgbClr val="000000">
                  <a:alpha val="28000"/>
                </a:srgbClr>
              </a:outerShdw>
            </a:effectLst>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3" name="TextBox 42">
              <a:extLst>
                <a:ext uri="{FF2B5EF4-FFF2-40B4-BE49-F238E27FC236}">
                  <a16:creationId xmlns:a16="http://schemas.microsoft.com/office/drawing/2014/main" id="{888B5EA0-CB58-B929-5089-9B08530A115D}"/>
                </a:ext>
              </a:extLst>
            </p:cNvPr>
            <p:cNvSpPr txBox="1"/>
            <p:nvPr/>
          </p:nvSpPr>
          <p:spPr>
            <a:xfrm>
              <a:off x="3438420" y="2251897"/>
              <a:ext cx="868857" cy="338554"/>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US" sz="1600" b="1" dirty="0"/>
                <a:t>TIDAK</a:t>
              </a:r>
            </a:p>
          </p:txBody>
        </p:sp>
        <p:pic>
          <p:nvPicPr>
            <p:cNvPr id="9" name="Graphic 8" descr="Woman with solid fill">
              <a:extLst>
                <a:ext uri="{FF2B5EF4-FFF2-40B4-BE49-F238E27FC236}">
                  <a16:creationId xmlns:a16="http://schemas.microsoft.com/office/drawing/2014/main" id="{8355639F-2625-EE88-9CA6-48BA6F088F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7688" y="2523350"/>
              <a:ext cx="914400" cy="914400"/>
            </a:xfrm>
            <a:prstGeom prst="rect">
              <a:avLst/>
            </a:prstGeom>
            <a:ln>
              <a:noFill/>
            </a:ln>
            <a:effectLst>
              <a:outerShdw blurRad="149987" dist="250190" dir="8460000" algn="ctr">
                <a:srgbClr val="000000">
                  <a:alpha val="28000"/>
                </a:srgbClr>
              </a:outerShdw>
            </a:effectLst>
            <a:sp3d prstMaterial="metal">
              <a:bevelT w="88900" h="88900"/>
            </a:sp3d>
          </p:spPr>
        </p:pic>
        <p:sp>
          <p:nvSpPr>
            <p:cNvPr id="22" name="TextBox 21">
              <a:extLst>
                <a:ext uri="{FF2B5EF4-FFF2-40B4-BE49-F238E27FC236}">
                  <a16:creationId xmlns:a16="http://schemas.microsoft.com/office/drawing/2014/main" id="{E580B0F8-ED6F-7686-5C35-5AE7BABB21BD}"/>
                </a:ext>
              </a:extLst>
            </p:cNvPr>
            <p:cNvSpPr txBox="1"/>
            <p:nvPr/>
          </p:nvSpPr>
          <p:spPr>
            <a:xfrm>
              <a:off x="7444543" y="2614396"/>
              <a:ext cx="1210590" cy="861774"/>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sz="1600" dirty="0"/>
                <a:t>Hamil</a:t>
              </a:r>
            </a:p>
            <a:p>
              <a:r>
                <a:rPr lang="en-US" sz="1600" dirty="0" err="1"/>
                <a:t>Melahirkan</a:t>
              </a:r>
              <a:endParaRPr lang="en-US" sz="1600" dirty="0"/>
            </a:p>
            <a:p>
              <a:r>
                <a:rPr lang="en-US" sz="1600" dirty="0" err="1"/>
                <a:t>Nifas</a:t>
              </a:r>
              <a:endParaRPr lang="en-ID" sz="1600" dirty="0"/>
            </a:p>
          </p:txBody>
        </p:sp>
        <p:sp>
          <p:nvSpPr>
            <p:cNvPr id="33" name="TextBox 32">
              <a:extLst>
                <a:ext uri="{FF2B5EF4-FFF2-40B4-BE49-F238E27FC236}">
                  <a16:creationId xmlns:a16="http://schemas.microsoft.com/office/drawing/2014/main" id="{08428F9B-84A3-B722-A084-41A5DC5E6EF9}"/>
                </a:ext>
              </a:extLst>
            </p:cNvPr>
            <p:cNvSpPr txBox="1"/>
            <p:nvPr/>
          </p:nvSpPr>
          <p:spPr>
            <a:xfrm>
              <a:off x="10440001" y="2409653"/>
              <a:ext cx="1016763" cy="369332"/>
            </a:xfrm>
            <a:prstGeom prst="rect">
              <a:avLst/>
            </a:prstGeom>
            <a:solidFill>
              <a:srgbClr val="FF0000"/>
            </a:solidFill>
            <a:ln>
              <a:noFill/>
            </a:ln>
            <a:effectLst>
              <a:outerShdw blurRad="149987" dist="250190" dir="8460000" algn="ctr">
                <a:srgbClr val="000000">
                  <a:alpha val="28000"/>
                </a:srgbClr>
              </a:outerShdw>
            </a:effectLst>
            <a:sp3d prstMaterial="metal">
              <a:bevelT w="88900" h="88900"/>
            </a:sp3d>
          </p:spPr>
          <p:txBody>
            <a:bodyPr wrap="square" rtlCol="0">
              <a:spAutoFit/>
            </a:bodyPr>
            <a:lstStyle/>
            <a:p>
              <a:r>
                <a:rPr lang="en-US" b="1" dirty="0"/>
                <a:t>O24.-</a:t>
              </a:r>
              <a:endParaRPr lang="en-ID" b="1" dirty="0"/>
            </a:p>
          </p:txBody>
        </p:sp>
        <p:sp>
          <p:nvSpPr>
            <p:cNvPr id="37" name="Arrow: Bent 36">
              <a:extLst>
                <a:ext uri="{FF2B5EF4-FFF2-40B4-BE49-F238E27FC236}">
                  <a16:creationId xmlns:a16="http://schemas.microsoft.com/office/drawing/2014/main" id="{2C98D6CA-F8EB-3656-7114-25587DB2A548}"/>
                </a:ext>
              </a:extLst>
            </p:cNvPr>
            <p:cNvSpPr/>
            <p:nvPr/>
          </p:nvSpPr>
          <p:spPr>
            <a:xfrm>
              <a:off x="8540464" y="2443629"/>
              <a:ext cx="1737360" cy="523220"/>
            </a:xfrm>
            <a:prstGeom prst="bentArrow">
              <a:avLst>
                <a:gd name="adj1" fmla="val 15291"/>
                <a:gd name="adj2" fmla="val 25000"/>
                <a:gd name="adj3" fmla="val 25000"/>
                <a:gd name="adj4" fmla="val 43750"/>
              </a:avLst>
            </a:prstGeom>
            <a:solidFill>
              <a:srgbClr val="FF0000"/>
            </a:solidFill>
            <a:ln>
              <a:noFill/>
            </a:ln>
            <a:effectLst>
              <a:outerShdw blurRad="149987" dist="250190" dir="8460000" algn="ctr">
                <a:srgbClr val="000000">
                  <a:alpha val="28000"/>
                </a:srgbClr>
              </a:outerShdw>
            </a:effectLst>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5" name="Arrow: Right 44">
              <a:extLst>
                <a:ext uri="{FF2B5EF4-FFF2-40B4-BE49-F238E27FC236}">
                  <a16:creationId xmlns:a16="http://schemas.microsoft.com/office/drawing/2014/main" id="{E8109284-655C-4A50-5B35-EE76A0058231}"/>
                </a:ext>
              </a:extLst>
            </p:cNvPr>
            <p:cNvSpPr/>
            <p:nvPr/>
          </p:nvSpPr>
          <p:spPr>
            <a:xfrm flipV="1">
              <a:off x="5519878" y="2907952"/>
              <a:ext cx="1089160" cy="225071"/>
            </a:xfrm>
            <a:prstGeom prst="rightArrow">
              <a:avLst/>
            </a:prstGeom>
            <a:solidFill>
              <a:srgbClr val="FFC000"/>
            </a:solidFill>
            <a:ln>
              <a:noFill/>
            </a:ln>
            <a:effectLst>
              <a:outerShdw blurRad="149987" dist="250190" dir="8460000" algn="ctr">
                <a:srgbClr val="000000">
                  <a:alpha val="28000"/>
                </a:srgbClr>
              </a:outerShdw>
            </a:effectLst>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034" name="Picture 10" descr="Pregnant Woman PNG, Vector, PSD, and Clipart With Transparent Background  for Free Download | Pngtree | Pregnancy art, Clip art, Cartoon clip art">
              <a:extLst>
                <a:ext uri="{FF2B5EF4-FFF2-40B4-BE49-F238E27FC236}">
                  <a16:creationId xmlns:a16="http://schemas.microsoft.com/office/drawing/2014/main" id="{81B4D021-F28D-21F8-EDC0-01554CF459D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08640" y="2478104"/>
              <a:ext cx="1131150" cy="1131150"/>
            </a:xfrm>
            <a:prstGeom prst="rect">
              <a:avLst/>
            </a:prstGeom>
            <a:noFill/>
            <a:ln>
              <a:noFill/>
            </a:ln>
            <a:effectLst>
              <a:outerShdw blurRad="149987" dist="250190" dir="8460000" algn="ctr">
                <a:srgbClr val="000000">
                  <a:alpha val="28000"/>
                </a:srgbClr>
              </a:outerShdw>
            </a:effectLst>
            <a:sp3d prstMaterial="metal">
              <a:bevelT w="88900" h="88900"/>
            </a:sp3d>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F56BA15-2655-02DD-29C4-A216357D41B6}"/>
                </a:ext>
              </a:extLst>
            </p:cNvPr>
            <p:cNvSpPr txBox="1"/>
            <p:nvPr/>
          </p:nvSpPr>
          <p:spPr>
            <a:xfrm>
              <a:off x="9143201" y="2115281"/>
              <a:ext cx="683070" cy="338554"/>
            </a:xfrm>
            <a:prstGeom prst="rect">
              <a:avLst/>
            </a:prstGeom>
            <a:noFill/>
            <a:ln>
              <a:noFill/>
            </a:ln>
            <a:effectLst>
              <a:outerShdw blurRad="149987" dist="250190" dir="8460000" algn="ctr">
                <a:srgbClr val="000000">
                  <a:alpha val="28000"/>
                </a:srgbClr>
              </a:outerShdw>
            </a:effectLst>
            <a:sp3d prstMaterial="metal">
              <a:bevelT w="88900" h="88900"/>
            </a:sp3d>
          </p:spPr>
          <p:txBody>
            <a:bodyPr wrap="square" rtlCol="0">
              <a:spAutoFit/>
            </a:bodyPr>
            <a:lstStyle/>
            <a:p>
              <a:pPr algn="ctr"/>
              <a:r>
                <a:rPr lang="en-US" sz="1600" b="1" dirty="0"/>
                <a:t>YA</a:t>
              </a:r>
            </a:p>
          </p:txBody>
        </p:sp>
      </p:grpSp>
      <p:grpSp>
        <p:nvGrpSpPr>
          <p:cNvPr id="48" name="Group 47">
            <a:extLst>
              <a:ext uri="{FF2B5EF4-FFF2-40B4-BE49-F238E27FC236}">
                <a16:creationId xmlns:a16="http://schemas.microsoft.com/office/drawing/2014/main" id="{44293DB3-2335-5598-4ACC-76F35734CA71}"/>
              </a:ext>
            </a:extLst>
          </p:cNvPr>
          <p:cNvGrpSpPr/>
          <p:nvPr/>
        </p:nvGrpSpPr>
        <p:grpSpPr>
          <a:xfrm>
            <a:off x="3462749" y="2710692"/>
            <a:ext cx="8247469" cy="3617799"/>
            <a:chOff x="3462749" y="2710692"/>
            <a:chExt cx="8247469" cy="3617799"/>
          </a:xfrm>
        </p:grpSpPr>
        <p:sp>
          <p:nvSpPr>
            <p:cNvPr id="21" name="TextBox 20">
              <a:extLst>
                <a:ext uri="{FF2B5EF4-FFF2-40B4-BE49-F238E27FC236}">
                  <a16:creationId xmlns:a16="http://schemas.microsoft.com/office/drawing/2014/main" id="{F5C7056C-EC98-8DA2-94CA-56703BFC685B}"/>
                </a:ext>
              </a:extLst>
            </p:cNvPr>
            <p:cNvSpPr txBox="1"/>
            <p:nvPr/>
          </p:nvSpPr>
          <p:spPr>
            <a:xfrm>
              <a:off x="7622436" y="3949884"/>
              <a:ext cx="918027" cy="338554"/>
            </a:xfrm>
            <a:prstGeom prst="rect">
              <a:avLst/>
            </a:prstGeom>
            <a:noFill/>
            <a:ln>
              <a:noFill/>
            </a:ln>
            <a:effectLst>
              <a:outerShdw blurRad="149987" dist="250190" dir="8460000" algn="ctr">
                <a:srgbClr val="000000">
                  <a:alpha val="28000"/>
                </a:srgbClr>
              </a:outerShdw>
            </a:effectLst>
          </p:spPr>
          <p:txBody>
            <a:bodyPr wrap="square" rtlCol="0">
              <a:spAutoFit/>
            </a:bodyPr>
            <a:lstStyle/>
            <a:p>
              <a:pPr algn="ctr"/>
              <a:r>
                <a:rPr lang="en-US" sz="1600" b="1" dirty="0"/>
                <a:t>TIDAK</a:t>
              </a:r>
            </a:p>
          </p:txBody>
        </p:sp>
        <p:sp>
          <p:nvSpPr>
            <p:cNvPr id="19" name="TextBox 18">
              <a:extLst>
                <a:ext uri="{FF2B5EF4-FFF2-40B4-BE49-F238E27FC236}">
                  <a16:creationId xmlns:a16="http://schemas.microsoft.com/office/drawing/2014/main" id="{0E2BE46B-5EC3-6A33-8D44-85C62E07503A}"/>
                </a:ext>
              </a:extLst>
            </p:cNvPr>
            <p:cNvSpPr txBox="1"/>
            <p:nvPr/>
          </p:nvSpPr>
          <p:spPr>
            <a:xfrm>
              <a:off x="9180891" y="4294169"/>
              <a:ext cx="685503" cy="338554"/>
            </a:xfrm>
            <a:prstGeom prst="rect">
              <a:avLst/>
            </a:prstGeom>
            <a:noFill/>
            <a:ln>
              <a:noFill/>
            </a:ln>
            <a:effectLst>
              <a:outerShdw blurRad="149987" dist="250190" dir="8460000" algn="ctr">
                <a:srgbClr val="000000">
                  <a:alpha val="28000"/>
                </a:srgbClr>
              </a:outerShdw>
            </a:effectLst>
          </p:spPr>
          <p:txBody>
            <a:bodyPr wrap="square" rtlCol="0">
              <a:spAutoFit/>
            </a:bodyPr>
            <a:lstStyle/>
            <a:p>
              <a:pPr algn="ctr"/>
              <a:r>
                <a:rPr lang="en-US" sz="1600" b="1" dirty="0"/>
                <a:t>YA</a:t>
              </a:r>
            </a:p>
          </p:txBody>
        </p:sp>
        <p:pic>
          <p:nvPicPr>
            <p:cNvPr id="5" name="Graphic 4" descr="Confused person with solid fill">
              <a:extLst>
                <a:ext uri="{FF2B5EF4-FFF2-40B4-BE49-F238E27FC236}">
                  <a16:creationId xmlns:a16="http://schemas.microsoft.com/office/drawing/2014/main" id="{69DA6B47-9E91-9E70-B0C9-A5DDE2A036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36512" y="4858932"/>
              <a:ext cx="911155" cy="914400"/>
            </a:xfrm>
            <a:prstGeom prst="rect">
              <a:avLst/>
            </a:prstGeom>
            <a:ln>
              <a:noFill/>
            </a:ln>
            <a:effectLst>
              <a:outerShdw blurRad="149987" dist="250190" dir="8460000" algn="ctr">
                <a:srgbClr val="000000">
                  <a:alpha val="28000"/>
                </a:srgbClr>
              </a:outerShdw>
            </a:effectLst>
          </p:spPr>
        </p:pic>
        <p:sp>
          <p:nvSpPr>
            <p:cNvPr id="13" name="TextBox 12">
              <a:extLst>
                <a:ext uri="{FF2B5EF4-FFF2-40B4-BE49-F238E27FC236}">
                  <a16:creationId xmlns:a16="http://schemas.microsoft.com/office/drawing/2014/main" id="{F4B4323D-BA06-FA81-5C76-49B97EB86F82}"/>
                </a:ext>
              </a:extLst>
            </p:cNvPr>
            <p:cNvSpPr txBox="1"/>
            <p:nvPr/>
          </p:nvSpPr>
          <p:spPr>
            <a:xfrm>
              <a:off x="4517688" y="5832947"/>
              <a:ext cx="1125089" cy="369332"/>
            </a:xfrm>
            <a:prstGeom prst="rect">
              <a:avLst/>
            </a:prstGeom>
            <a:noFill/>
            <a:ln>
              <a:noFill/>
            </a:ln>
            <a:effectLst>
              <a:outerShdw blurRad="149987" dist="250190" dir="8460000" algn="ctr">
                <a:srgbClr val="000000">
                  <a:alpha val="28000"/>
                </a:srgbClr>
              </a:outerShdw>
            </a:effectLst>
          </p:spPr>
          <p:txBody>
            <a:bodyPr wrap="square" rtlCol="0">
              <a:spAutoFit/>
            </a:bodyPr>
            <a:lstStyle/>
            <a:p>
              <a:r>
                <a:rPr lang="en-US" dirty="0"/>
                <a:t>Laki-</a:t>
              </a:r>
              <a:r>
                <a:rPr lang="en-US" dirty="0" err="1"/>
                <a:t>laki</a:t>
              </a:r>
              <a:endParaRPr lang="en-ID" dirty="0"/>
            </a:p>
          </p:txBody>
        </p:sp>
        <p:sp>
          <p:nvSpPr>
            <p:cNvPr id="14" name="TextBox 13">
              <a:extLst>
                <a:ext uri="{FF2B5EF4-FFF2-40B4-BE49-F238E27FC236}">
                  <a16:creationId xmlns:a16="http://schemas.microsoft.com/office/drawing/2014/main" id="{A48425A4-0610-B5A0-DB74-B10167554359}"/>
                </a:ext>
              </a:extLst>
            </p:cNvPr>
            <p:cNvSpPr txBox="1"/>
            <p:nvPr/>
          </p:nvSpPr>
          <p:spPr>
            <a:xfrm>
              <a:off x="10442630" y="5370608"/>
              <a:ext cx="1134108" cy="646331"/>
            </a:xfrm>
            <a:prstGeom prst="rect">
              <a:avLst/>
            </a:prstGeom>
            <a:solidFill>
              <a:srgbClr val="FFFF00"/>
            </a:solidFill>
            <a:ln>
              <a:noFill/>
            </a:ln>
            <a:effectLst>
              <a:outerShdw blurRad="149987" dist="250190" dir="8460000" algn="ctr">
                <a:srgbClr val="000000">
                  <a:alpha val="28000"/>
                </a:srgbClr>
              </a:outerShdw>
            </a:effectLst>
          </p:spPr>
          <p:txBody>
            <a:bodyPr wrap="square" rtlCol="0">
              <a:spAutoFit/>
            </a:bodyPr>
            <a:lstStyle/>
            <a:p>
              <a:r>
                <a:rPr lang="en-US" b="1" dirty="0"/>
                <a:t>DM:</a:t>
              </a:r>
            </a:p>
            <a:p>
              <a:r>
                <a:rPr lang="en-US" b="1" dirty="0"/>
                <a:t>E10-E14</a:t>
              </a:r>
              <a:endParaRPr lang="en-ID" b="1" dirty="0"/>
            </a:p>
          </p:txBody>
        </p:sp>
        <p:sp>
          <p:nvSpPr>
            <p:cNvPr id="16" name="Arrow: Right 15">
              <a:extLst>
                <a:ext uri="{FF2B5EF4-FFF2-40B4-BE49-F238E27FC236}">
                  <a16:creationId xmlns:a16="http://schemas.microsoft.com/office/drawing/2014/main" id="{00A34D08-825F-899C-9B87-892AD7B31E66}"/>
                </a:ext>
              </a:extLst>
            </p:cNvPr>
            <p:cNvSpPr/>
            <p:nvPr/>
          </p:nvSpPr>
          <p:spPr>
            <a:xfrm flipV="1">
              <a:off x="5516321" y="5130277"/>
              <a:ext cx="1085295" cy="225071"/>
            </a:xfrm>
            <a:prstGeom prst="rightArrow">
              <a:avLst/>
            </a:prstGeom>
            <a:solidFill>
              <a:srgbClr val="FFC000"/>
            </a:solidFill>
            <a:ln>
              <a:noFill/>
            </a:ln>
            <a:effectLst>
              <a:outerShdw blurRad="149987" dist="250190" dir="8460000" algn="ctr">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TextBox 27">
              <a:extLst>
                <a:ext uri="{FF2B5EF4-FFF2-40B4-BE49-F238E27FC236}">
                  <a16:creationId xmlns:a16="http://schemas.microsoft.com/office/drawing/2014/main" id="{F447AE9E-2B92-64AC-73EF-27DE433CAFAE}"/>
                </a:ext>
              </a:extLst>
            </p:cNvPr>
            <p:cNvSpPr txBox="1"/>
            <p:nvPr/>
          </p:nvSpPr>
          <p:spPr>
            <a:xfrm>
              <a:off x="6841660" y="5748545"/>
              <a:ext cx="1213033" cy="369332"/>
            </a:xfrm>
            <a:prstGeom prst="rect">
              <a:avLst/>
            </a:prstGeom>
            <a:noFill/>
            <a:ln>
              <a:noFill/>
            </a:ln>
            <a:effectLst>
              <a:outerShdw blurRad="149987" dist="250190" dir="8460000" algn="ctr">
                <a:srgbClr val="000000">
                  <a:alpha val="28000"/>
                </a:srgbClr>
              </a:outerShdw>
            </a:effectLst>
          </p:spPr>
          <p:txBody>
            <a:bodyPr wrap="square" rtlCol="0">
              <a:spAutoFit/>
            </a:bodyPr>
            <a:lstStyle/>
            <a:p>
              <a:r>
                <a:rPr lang="en-US" dirty="0" err="1"/>
                <a:t>Malnutrisi</a:t>
              </a:r>
              <a:endParaRPr lang="en-ID" dirty="0"/>
            </a:p>
          </p:txBody>
        </p:sp>
        <p:pic>
          <p:nvPicPr>
            <p:cNvPr id="29" name="Picture 2" descr="AKSI BERSAMA CEGAH STUNTING DAN OBESITAS - rsu.jembranakab.go.id">
              <a:extLst>
                <a:ext uri="{FF2B5EF4-FFF2-40B4-BE49-F238E27FC236}">
                  <a16:creationId xmlns:a16="http://schemas.microsoft.com/office/drawing/2014/main" id="{91C81A42-B119-6BBE-AA36-5DBB67ED9D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0693" y="4799715"/>
              <a:ext cx="1369222" cy="914400"/>
            </a:xfrm>
            <a:prstGeom prst="rect">
              <a:avLst/>
            </a:prstGeom>
            <a:noFill/>
            <a:ln>
              <a:noFill/>
            </a:ln>
            <a:effectLst>
              <a:outerShdw blurRad="149987" dist="250190" dir="8460000" algn="ctr">
                <a:srgbClr val="000000">
                  <a:alpha val="28000"/>
                </a:srgbClr>
              </a:outerShdw>
            </a:effectLst>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375928C-9C3A-4044-8244-746B07C9D618}"/>
                </a:ext>
              </a:extLst>
            </p:cNvPr>
            <p:cNvSpPr txBox="1"/>
            <p:nvPr/>
          </p:nvSpPr>
          <p:spPr>
            <a:xfrm>
              <a:off x="10442629" y="4652876"/>
              <a:ext cx="1267589" cy="369332"/>
            </a:xfrm>
            <a:prstGeom prst="rect">
              <a:avLst/>
            </a:prstGeom>
            <a:solidFill>
              <a:srgbClr val="FF0000"/>
            </a:solidFill>
            <a:ln>
              <a:noFill/>
            </a:ln>
            <a:effectLst>
              <a:outerShdw blurRad="149987" dist="250190" dir="8460000" algn="ctr">
                <a:srgbClr val="000000">
                  <a:alpha val="28000"/>
                </a:srgbClr>
              </a:outerShdw>
            </a:effectLst>
          </p:spPr>
          <p:txBody>
            <a:bodyPr wrap="square" rtlCol="0">
              <a:spAutoFit/>
            </a:bodyPr>
            <a:lstStyle/>
            <a:p>
              <a:r>
                <a:rPr lang="en-US" b="1" dirty="0"/>
                <a:t>DM: E12.-</a:t>
              </a:r>
              <a:endParaRPr lang="en-ID" b="1" dirty="0"/>
            </a:p>
          </p:txBody>
        </p:sp>
        <p:sp>
          <p:nvSpPr>
            <p:cNvPr id="35" name="Arrow: Bent 34">
              <a:extLst>
                <a:ext uri="{FF2B5EF4-FFF2-40B4-BE49-F238E27FC236}">
                  <a16:creationId xmlns:a16="http://schemas.microsoft.com/office/drawing/2014/main" id="{6CC66026-C6E5-DF9A-1A51-4BB1DFA2E4E3}"/>
                </a:ext>
              </a:extLst>
            </p:cNvPr>
            <p:cNvSpPr/>
            <p:nvPr/>
          </p:nvSpPr>
          <p:spPr>
            <a:xfrm>
              <a:off x="8277604" y="4591196"/>
              <a:ext cx="1731194" cy="523220"/>
            </a:xfrm>
            <a:prstGeom prst="bentArrow">
              <a:avLst>
                <a:gd name="adj1" fmla="val 15291"/>
                <a:gd name="adj2" fmla="val 25000"/>
                <a:gd name="adj3" fmla="val 25000"/>
                <a:gd name="adj4" fmla="val 43750"/>
              </a:avLst>
            </a:prstGeom>
            <a:solidFill>
              <a:srgbClr val="FF0000"/>
            </a:solidFill>
            <a:ln>
              <a:noFill/>
            </a:ln>
            <a:effectLst>
              <a:outerShdw blurRad="149987" dist="250190" dir="8460000" algn="ctr">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44" name="TextBox 43">
              <a:extLst>
                <a:ext uri="{FF2B5EF4-FFF2-40B4-BE49-F238E27FC236}">
                  <a16:creationId xmlns:a16="http://schemas.microsoft.com/office/drawing/2014/main" id="{942D697F-FB78-2F64-3F73-2BD0C647208A}"/>
                </a:ext>
              </a:extLst>
            </p:cNvPr>
            <p:cNvSpPr txBox="1"/>
            <p:nvPr/>
          </p:nvSpPr>
          <p:spPr>
            <a:xfrm>
              <a:off x="8904478" y="5989937"/>
              <a:ext cx="961915" cy="338554"/>
            </a:xfrm>
            <a:prstGeom prst="rect">
              <a:avLst/>
            </a:prstGeom>
            <a:noFill/>
            <a:ln>
              <a:noFill/>
            </a:ln>
            <a:effectLst>
              <a:outerShdw blurRad="149987" dist="250190" dir="8460000" algn="ctr">
                <a:srgbClr val="000000">
                  <a:alpha val="28000"/>
                </a:srgbClr>
              </a:outerShdw>
            </a:effectLst>
          </p:spPr>
          <p:txBody>
            <a:bodyPr wrap="square" rtlCol="0">
              <a:spAutoFit/>
            </a:bodyPr>
            <a:lstStyle/>
            <a:p>
              <a:pPr algn="ctr"/>
              <a:r>
                <a:rPr lang="en-US" sz="1600" b="1" dirty="0"/>
                <a:t>TIDAK</a:t>
              </a:r>
            </a:p>
          </p:txBody>
        </p:sp>
        <p:sp>
          <p:nvSpPr>
            <p:cNvPr id="52" name="Arrow: Bent 51">
              <a:extLst>
                <a:ext uri="{FF2B5EF4-FFF2-40B4-BE49-F238E27FC236}">
                  <a16:creationId xmlns:a16="http://schemas.microsoft.com/office/drawing/2014/main" id="{952A6D66-C1B4-EA41-9C28-1101F705A072}"/>
                </a:ext>
              </a:extLst>
            </p:cNvPr>
            <p:cNvSpPr/>
            <p:nvPr/>
          </p:nvSpPr>
          <p:spPr>
            <a:xfrm flipV="1">
              <a:off x="8283534" y="5329438"/>
              <a:ext cx="1731194" cy="523220"/>
            </a:xfrm>
            <a:prstGeom prst="bentArrow">
              <a:avLst>
                <a:gd name="adj1" fmla="val 15291"/>
                <a:gd name="adj2" fmla="val 25000"/>
                <a:gd name="adj3" fmla="val 25000"/>
                <a:gd name="adj4" fmla="val 43750"/>
              </a:avLst>
            </a:prstGeom>
            <a:solidFill>
              <a:srgbClr val="FFC000"/>
            </a:solidFill>
            <a:ln>
              <a:noFill/>
            </a:ln>
            <a:effectLst>
              <a:outerShdw blurRad="149987" dist="250190" dir="8460000" algn="ctr">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12" name="Arrow: Bent 11">
              <a:extLst>
                <a:ext uri="{FF2B5EF4-FFF2-40B4-BE49-F238E27FC236}">
                  <a16:creationId xmlns:a16="http://schemas.microsoft.com/office/drawing/2014/main" id="{893928BD-913A-9905-6624-3E30D187616E}"/>
                </a:ext>
              </a:extLst>
            </p:cNvPr>
            <p:cNvSpPr/>
            <p:nvPr/>
          </p:nvSpPr>
          <p:spPr>
            <a:xfrm flipV="1">
              <a:off x="3464424" y="2710692"/>
              <a:ext cx="1121083" cy="2638510"/>
            </a:xfrm>
            <a:prstGeom prst="bentArrow">
              <a:avLst>
                <a:gd name="adj1" fmla="val 6038"/>
                <a:gd name="adj2" fmla="val 7649"/>
                <a:gd name="adj3" fmla="val 18060"/>
                <a:gd name="adj4" fmla="val 43029"/>
              </a:avLst>
            </a:prstGeom>
            <a:solidFill>
              <a:srgbClr val="FFC000"/>
            </a:solidFill>
            <a:ln>
              <a:noFill/>
            </a:ln>
            <a:effectLst>
              <a:outerShdw blurRad="149987" dist="250190" dir="8460000" algn="ctr">
                <a:srgbClr val="000000">
                  <a:alpha val="28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17" name="TextBox 16">
              <a:extLst>
                <a:ext uri="{FF2B5EF4-FFF2-40B4-BE49-F238E27FC236}">
                  <a16:creationId xmlns:a16="http://schemas.microsoft.com/office/drawing/2014/main" id="{985C1A41-B8E0-CDCD-4110-72FA747ADFCE}"/>
                </a:ext>
              </a:extLst>
            </p:cNvPr>
            <p:cNvSpPr txBox="1"/>
            <p:nvPr/>
          </p:nvSpPr>
          <p:spPr>
            <a:xfrm>
              <a:off x="3462749" y="4401943"/>
              <a:ext cx="868857" cy="338554"/>
            </a:xfrm>
            <a:prstGeom prst="rect">
              <a:avLst/>
            </a:prstGeom>
            <a:noFill/>
            <a:ln>
              <a:noFill/>
            </a:ln>
            <a:effectLst>
              <a:outerShdw blurRad="149987" dist="250190" dir="8460000" algn="ctr">
                <a:srgbClr val="000000">
                  <a:alpha val="28000"/>
                </a:srgbClr>
              </a:outerShdw>
            </a:effectLst>
          </p:spPr>
          <p:txBody>
            <a:bodyPr wrap="square" rtlCol="0">
              <a:spAutoFit/>
            </a:bodyPr>
            <a:lstStyle/>
            <a:p>
              <a:pPr algn="ctr"/>
              <a:r>
                <a:rPr lang="en-US" sz="1600" b="1" dirty="0"/>
                <a:t>TIDAK</a:t>
              </a:r>
            </a:p>
          </p:txBody>
        </p:sp>
        <p:cxnSp>
          <p:nvCxnSpPr>
            <p:cNvPr id="25" name="Connector: Elbow 24">
              <a:extLst>
                <a:ext uri="{FF2B5EF4-FFF2-40B4-BE49-F238E27FC236}">
                  <a16:creationId xmlns:a16="http://schemas.microsoft.com/office/drawing/2014/main" id="{7F8DF55A-8CD1-BCCE-2565-17EDE684F22B}"/>
                </a:ext>
              </a:extLst>
            </p:cNvPr>
            <p:cNvCxnSpPr>
              <a:cxnSpLocks/>
              <a:endCxn id="29" idx="0"/>
            </p:cNvCxnSpPr>
            <p:nvPr/>
          </p:nvCxnSpPr>
          <p:spPr>
            <a:xfrm rot="5400000">
              <a:off x="7122552" y="3336373"/>
              <a:ext cx="1716094" cy="1210590"/>
            </a:xfrm>
            <a:prstGeom prst="bentConnector3">
              <a:avLst/>
            </a:prstGeom>
            <a:ln w="76200">
              <a:solidFill>
                <a:schemeClr val="accent4">
                  <a:lumMod val="60000"/>
                  <a:lumOff val="40000"/>
                </a:schemeClr>
              </a:solidFill>
              <a:tailEnd type="triangle"/>
            </a:ln>
            <a:effectLst>
              <a:outerShdw blurRad="149987" dist="250190" dir="8460000" algn="ctr">
                <a:srgbClr val="000000">
                  <a:alpha val="28000"/>
                </a:srgb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368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barn(inVertical)">
                                      <p:cBhvr>
                                        <p:cTn id="9" dur="500"/>
                                        <p:tgtEl>
                                          <p:spTgt spid="1026"/>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circle(in)">
                                      <p:cBhvr>
                                        <p:cTn id="31" dur="20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heel(1)">
                                      <p:cBhvr>
                                        <p:cTn id="36"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A59ECF8-2666-D2F6-91DE-E81244A490FA}"/>
              </a:ext>
            </a:extLst>
          </p:cNvPr>
          <p:cNvSpPr>
            <a:spLocks noGrp="1"/>
          </p:cNvSpPr>
          <p:nvPr>
            <p:ph type="title" idx="4294967295"/>
          </p:nvPr>
        </p:nvSpPr>
        <p:spPr>
          <a:xfrm>
            <a:off x="0" y="1422400"/>
            <a:ext cx="2674938" cy="833438"/>
          </a:xfr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a:bodyPr>
          <a:lstStyle/>
          <a:p>
            <a:pPr algn="ctr"/>
            <a:r>
              <a:rPr lang="en-US" dirty="0">
                <a:latin typeface="Britannic Bold" panose="020B0903060703020204" pitchFamily="34" charset="0"/>
              </a:rPr>
              <a:t>Perinatal</a:t>
            </a:r>
            <a:endParaRPr lang="en-ID" dirty="0">
              <a:latin typeface="Britannic Bold" panose="020B0903060703020204" pitchFamily="34" charset="0"/>
            </a:endParaRPr>
          </a:p>
        </p:txBody>
      </p:sp>
      <p:sp>
        <p:nvSpPr>
          <p:cNvPr id="11" name="Content Placeholder 10">
            <a:extLst>
              <a:ext uri="{FF2B5EF4-FFF2-40B4-BE49-F238E27FC236}">
                <a16:creationId xmlns:a16="http://schemas.microsoft.com/office/drawing/2014/main" id="{E4BF80D6-CA1F-0A64-566F-E56FD529C32E}"/>
              </a:ext>
            </a:extLst>
          </p:cNvPr>
          <p:cNvSpPr txBox="1">
            <a:spLocks noGrp="1"/>
          </p:cNvSpPr>
          <p:nvPr>
            <p:ph idx="4294967295"/>
          </p:nvPr>
        </p:nvSpPr>
        <p:spPr>
          <a:xfrm>
            <a:off x="4230688" y="1025525"/>
            <a:ext cx="6662599" cy="484440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447675" indent="-447675" algn="l">
              <a:spcBef>
                <a:spcPts val="1800"/>
              </a:spcBef>
              <a:spcAft>
                <a:spcPts val="1200"/>
              </a:spcAft>
              <a:buNone/>
            </a:pPr>
            <a:r>
              <a:rPr lang="en-US" sz="2000" b="1" i="0" u="none" strike="noStrike" baseline="0" dirty="0">
                <a:latin typeface="Times New Roman" panose="02020603050405020304" pitchFamily="18" charset="0"/>
              </a:rPr>
              <a:t>P70 </a:t>
            </a:r>
            <a:r>
              <a:rPr lang="en-US" sz="2000" b="1" i="0" u="none" strike="noStrike" baseline="0" dirty="0">
                <a:solidFill>
                  <a:srgbClr val="000000"/>
                </a:solidFill>
                <a:latin typeface="Times New Roman" panose="02020603050405020304" pitchFamily="18" charset="0"/>
              </a:rPr>
              <a:t>Transitory disorders of carbohydrate metabolism</a:t>
            </a:r>
            <a:r>
              <a:rPr lang="en-US" sz="2000" b="1" dirty="0">
                <a:solidFill>
                  <a:srgbClr val="000000"/>
                </a:solidFill>
                <a:latin typeface="Times New Roman" panose="02020603050405020304" pitchFamily="18" charset="0"/>
              </a:rPr>
              <a:t>  </a:t>
            </a:r>
            <a:r>
              <a:rPr lang="en-US" sz="2000" b="1" i="0" u="none" strike="noStrike" baseline="0" dirty="0">
                <a:solidFill>
                  <a:srgbClr val="000000"/>
                </a:solidFill>
                <a:latin typeface="Times New Roman" panose="02020603050405020304" pitchFamily="18" charset="0"/>
              </a:rPr>
              <a:t>specific to fetus and newborn</a:t>
            </a:r>
          </a:p>
          <a:p>
            <a:pPr marL="447675" lvl="2" indent="0">
              <a:spcBef>
                <a:spcPts val="0"/>
              </a:spcBef>
              <a:spcAft>
                <a:spcPts val="600"/>
              </a:spcAft>
              <a:buNone/>
            </a:pPr>
            <a:r>
              <a:rPr lang="en-US" sz="1800" b="1" i="0" u="none" strike="noStrike" baseline="0" dirty="0">
                <a:solidFill>
                  <a:srgbClr val="000000"/>
                </a:solidFill>
                <a:latin typeface="Times New Roman" panose="02020603050405020304" pitchFamily="18" charset="0"/>
              </a:rPr>
              <a:t>P70.0 Syndrome of infant of mother with gestational diabetes</a:t>
            </a:r>
          </a:p>
          <a:p>
            <a:pPr marL="1076325" lvl="4" indent="0">
              <a:spcBef>
                <a:spcPts val="0"/>
              </a:spcBef>
              <a:spcAft>
                <a:spcPts val="600"/>
              </a:spcAft>
              <a:buNone/>
              <a:tabLst>
                <a:tab pos="1879600" algn="l"/>
              </a:tabLst>
            </a:pPr>
            <a:r>
              <a:rPr lang="en-US" sz="1600" b="0" i="0" u="none" strike="noStrike" baseline="0" dirty="0">
                <a:solidFill>
                  <a:srgbClr val="000000"/>
                </a:solidFill>
                <a:latin typeface="Times New Roman" panose="02020603050405020304" pitchFamily="18" charset="0"/>
              </a:rPr>
              <a:t>Fetus or newborn (with </a:t>
            </a:r>
            <a:r>
              <a:rPr lang="en-US" sz="1600" b="0" i="0" u="none" strike="noStrike" baseline="0" dirty="0" err="1">
                <a:solidFill>
                  <a:srgbClr val="000000"/>
                </a:solidFill>
                <a:latin typeface="Times New Roman" panose="02020603050405020304" pitchFamily="18" charset="0"/>
              </a:rPr>
              <a:t>hypoglycaemia</a:t>
            </a:r>
            <a:r>
              <a:rPr lang="en-US" sz="1600" b="0" i="0" u="none" strike="noStrike" baseline="0" dirty="0">
                <a:solidFill>
                  <a:srgbClr val="000000"/>
                </a:solidFill>
                <a:latin typeface="Times New Roman" panose="02020603050405020304" pitchFamily="18" charset="0"/>
              </a:rPr>
              <a:t>) affected by maternal </a:t>
            </a:r>
            <a:r>
              <a:rPr lang="en-ID" sz="1600" b="0" i="0" u="none" strike="noStrike" baseline="0" dirty="0">
                <a:solidFill>
                  <a:srgbClr val="000000"/>
                </a:solidFill>
                <a:latin typeface="Times New Roman" panose="02020603050405020304" pitchFamily="18" charset="0"/>
              </a:rPr>
              <a:t>gestational diabetes</a:t>
            </a:r>
          </a:p>
          <a:p>
            <a:pPr marL="447675" lvl="2" indent="0">
              <a:spcBef>
                <a:spcPts val="0"/>
              </a:spcBef>
              <a:spcAft>
                <a:spcPts val="600"/>
              </a:spcAft>
              <a:buNone/>
            </a:pPr>
            <a:r>
              <a:rPr lang="en-US" sz="1800" b="1" i="0" u="none" strike="noStrike" baseline="0" dirty="0">
                <a:solidFill>
                  <a:srgbClr val="000000"/>
                </a:solidFill>
                <a:latin typeface="Times New Roman" panose="02020603050405020304" pitchFamily="18" charset="0"/>
              </a:rPr>
              <a:t>P70.1 Syndrome of infant of a diabetic mother</a:t>
            </a:r>
          </a:p>
          <a:p>
            <a:pPr marL="1076325" lvl="5" indent="0">
              <a:spcBef>
                <a:spcPts val="0"/>
              </a:spcBef>
              <a:spcAft>
                <a:spcPts val="600"/>
              </a:spcAft>
              <a:buNone/>
            </a:pPr>
            <a:r>
              <a:rPr lang="en-US" sz="1600" b="0" i="0" u="none" strike="noStrike" baseline="0" dirty="0">
                <a:solidFill>
                  <a:srgbClr val="000000"/>
                </a:solidFill>
                <a:latin typeface="Times New Roman" panose="02020603050405020304" pitchFamily="18" charset="0"/>
              </a:rPr>
              <a:t>Fetus or newborn (with hypoglycemia) affected by maternal diabetes </a:t>
            </a:r>
            <a:r>
              <a:rPr lang="en-ID" sz="1600" b="0" i="0" u="none" strike="noStrike" baseline="0" dirty="0">
                <a:solidFill>
                  <a:srgbClr val="000000"/>
                </a:solidFill>
                <a:latin typeface="Times New Roman" panose="02020603050405020304" pitchFamily="18" charset="0"/>
              </a:rPr>
              <a:t>mellitus (pre-existing)</a:t>
            </a:r>
          </a:p>
          <a:p>
            <a:pPr marL="447675" lvl="2" indent="0">
              <a:spcBef>
                <a:spcPts val="0"/>
              </a:spcBef>
              <a:spcAft>
                <a:spcPts val="600"/>
              </a:spcAft>
              <a:buNone/>
            </a:pPr>
            <a:r>
              <a:rPr lang="en-ID" sz="1800" b="1" i="0" u="none" strike="noStrike" baseline="0" dirty="0">
                <a:solidFill>
                  <a:srgbClr val="000000"/>
                </a:solidFill>
                <a:latin typeface="Times New Roman" panose="02020603050405020304" pitchFamily="18" charset="0"/>
              </a:rPr>
              <a:t>P70.2 Neonatal diabetes mellitus</a:t>
            </a:r>
          </a:p>
          <a:p>
            <a:pPr marL="447675" lvl="2" indent="0">
              <a:spcBef>
                <a:spcPts val="0"/>
              </a:spcBef>
              <a:spcAft>
                <a:spcPts val="600"/>
              </a:spcAft>
              <a:buNone/>
            </a:pPr>
            <a:r>
              <a:rPr lang="en-ID" sz="1800" b="1" i="0" u="none" strike="noStrike" baseline="0" dirty="0">
                <a:solidFill>
                  <a:srgbClr val="000000"/>
                </a:solidFill>
                <a:latin typeface="Times New Roman" panose="02020603050405020304" pitchFamily="18" charset="0"/>
              </a:rPr>
              <a:t>P70.3 Iatrogenic neonatal hypoglycaemia</a:t>
            </a:r>
          </a:p>
          <a:p>
            <a:pPr marL="447675" lvl="2" indent="0">
              <a:spcBef>
                <a:spcPts val="0"/>
              </a:spcBef>
              <a:spcAft>
                <a:spcPts val="600"/>
              </a:spcAft>
              <a:buNone/>
            </a:pPr>
            <a:r>
              <a:rPr lang="en-ID" sz="1800" b="1" i="0" u="none" strike="noStrike" baseline="0" dirty="0">
                <a:solidFill>
                  <a:srgbClr val="000000"/>
                </a:solidFill>
                <a:latin typeface="Times New Roman" panose="02020603050405020304" pitchFamily="18" charset="0"/>
              </a:rPr>
              <a:t>P70.4 Other neonatal hypoglycaemia</a:t>
            </a:r>
          </a:p>
          <a:p>
            <a:pPr marL="1076325" lvl="4" indent="0">
              <a:spcBef>
                <a:spcPts val="0"/>
              </a:spcBef>
              <a:spcAft>
                <a:spcPts val="600"/>
              </a:spcAft>
              <a:buNone/>
            </a:pPr>
            <a:r>
              <a:rPr lang="en-ID" sz="1600" b="0" i="0" u="none" strike="noStrike" baseline="0" dirty="0">
                <a:solidFill>
                  <a:srgbClr val="000000"/>
                </a:solidFill>
                <a:latin typeface="Times New Roman" panose="02020603050405020304" pitchFamily="18" charset="0"/>
              </a:rPr>
              <a:t>Transitory neonatal hypoglycaemia</a:t>
            </a:r>
          </a:p>
          <a:p>
            <a:pPr marL="985838" lvl="2" indent="-538163">
              <a:spcBef>
                <a:spcPts val="0"/>
              </a:spcBef>
              <a:spcAft>
                <a:spcPts val="600"/>
              </a:spcAft>
              <a:buNone/>
            </a:pPr>
            <a:r>
              <a:rPr lang="en-US" sz="1800" b="1" i="0" u="none" strike="noStrike" baseline="0" dirty="0">
                <a:solidFill>
                  <a:srgbClr val="000000"/>
                </a:solidFill>
                <a:latin typeface="Times New Roman" panose="02020603050405020304" pitchFamily="18" charset="0"/>
              </a:rPr>
              <a:t>P70.8 Other transitory disorders of carbohydrate metabolism of fetus </a:t>
            </a:r>
            <a:r>
              <a:rPr lang="en-ID" sz="1800" b="1" i="0" u="none" strike="noStrike" baseline="0" dirty="0">
                <a:solidFill>
                  <a:srgbClr val="000000"/>
                </a:solidFill>
                <a:latin typeface="Times New Roman" panose="02020603050405020304" pitchFamily="18" charset="0"/>
              </a:rPr>
              <a:t>and newborn </a:t>
            </a:r>
          </a:p>
          <a:p>
            <a:pPr marL="985838" lvl="2" indent="-538163">
              <a:spcBef>
                <a:spcPts val="0"/>
              </a:spcBef>
              <a:spcAft>
                <a:spcPts val="600"/>
              </a:spcAft>
              <a:buNone/>
            </a:pPr>
            <a:r>
              <a:rPr lang="en-US" sz="1800" b="1" i="0" u="none" strike="noStrike" baseline="0" dirty="0">
                <a:solidFill>
                  <a:srgbClr val="000000"/>
                </a:solidFill>
                <a:latin typeface="Times New Roman" panose="02020603050405020304" pitchFamily="18" charset="0"/>
              </a:rPr>
              <a:t>P70.9 Transitory disorder of carbohydrate metabolism of fetus and </a:t>
            </a:r>
            <a:r>
              <a:rPr lang="en-ID" sz="1800" b="1" i="0" u="none" strike="noStrike" baseline="0" dirty="0">
                <a:solidFill>
                  <a:srgbClr val="000000"/>
                </a:solidFill>
                <a:latin typeface="Times New Roman" panose="02020603050405020304" pitchFamily="18" charset="0"/>
              </a:rPr>
              <a:t>newborn, unspecified</a:t>
            </a:r>
            <a:endParaRPr lang="en-ID" sz="1800" dirty="0"/>
          </a:p>
        </p:txBody>
      </p:sp>
      <p:pic>
        <p:nvPicPr>
          <p:cNvPr id="1026" name="Picture 2" descr="Kartu bayi: 11 ide Baby Boy untuk disimpan hari ini | kartun, bayi, dan  lainnya">
            <a:extLst>
              <a:ext uri="{FF2B5EF4-FFF2-40B4-BE49-F238E27FC236}">
                <a16:creationId xmlns:a16="http://schemas.microsoft.com/office/drawing/2014/main" id="{2F772A80-55F5-9D68-32CC-927937C79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606"/>
          <a:stretch>
            <a:fillRect/>
          </a:stretch>
        </p:blipFill>
        <p:spPr bwMode="auto">
          <a:xfrm>
            <a:off x="839788" y="3135313"/>
            <a:ext cx="2674588" cy="215804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552E7F-76A5-DA38-619C-B926D172DDB0}"/>
              </a:ext>
            </a:extLst>
          </p:cNvPr>
          <p:cNvSpPr/>
          <p:nvPr/>
        </p:nvSpPr>
        <p:spPr>
          <a:xfrm>
            <a:off x="4691490" y="3353974"/>
            <a:ext cx="3413760" cy="3902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8696866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A3C6E2-5648-F1E9-90B6-019CB9C161DA}"/>
              </a:ext>
            </a:extLst>
          </p:cNvPr>
          <p:cNvSpPr>
            <a:spLocks noGrp="1"/>
          </p:cNvSpPr>
          <p:nvPr>
            <p:ph type="title" idx="4294967295"/>
          </p:nvPr>
        </p:nvSpPr>
        <p:spPr>
          <a:xfrm>
            <a:off x="487018" y="792321"/>
            <a:ext cx="2706688" cy="1524000"/>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anchor="ctr">
            <a:normAutofit fontScale="90000"/>
          </a:bodyPr>
          <a:lstStyle/>
          <a:p>
            <a:pPr algn="ctr"/>
            <a:r>
              <a:rPr lang="en-US" dirty="0">
                <a:latin typeface="Britannic Bold" panose="020B0903060703020204" pitchFamily="34" charset="0"/>
              </a:rPr>
              <a:t>Hamil</a:t>
            </a:r>
            <a:br>
              <a:rPr lang="en-US" dirty="0">
                <a:latin typeface="Britannic Bold" panose="020B0903060703020204" pitchFamily="34" charset="0"/>
              </a:rPr>
            </a:br>
            <a:r>
              <a:rPr lang="en-US" dirty="0" err="1">
                <a:latin typeface="Britannic Bold" panose="020B0903060703020204" pitchFamily="34" charset="0"/>
              </a:rPr>
              <a:t>Melahirkan</a:t>
            </a:r>
            <a:br>
              <a:rPr lang="en-US" dirty="0">
                <a:latin typeface="Britannic Bold" panose="020B0903060703020204" pitchFamily="34" charset="0"/>
              </a:rPr>
            </a:br>
            <a:r>
              <a:rPr lang="en-US" dirty="0" err="1">
                <a:latin typeface="Britannic Bold" panose="020B0903060703020204" pitchFamily="34" charset="0"/>
              </a:rPr>
              <a:t>Nifas</a:t>
            </a:r>
            <a:endParaRPr lang="en-ID" dirty="0">
              <a:latin typeface="Britannic Bold" panose="020B0903060703020204" pitchFamily="34" charset="0"/>
            </a:endParaRPr>
          </a:p>
        </p:txBody>
      </p:sp>
      <p:sp>
        <p:nvSpPr>
          <p:cNvPr id="7" name="Content Placeholder 6">
            <a:extLst>
              <a:ext uri="{FF2B5EF4-FFF2-40B4-BE49-F238E27FC236}">
                <a16:creationId xmlns:a16="http://schemas.microsoft.com/office/drawing/2014/main" id="{C568F3A1-A52C-8686-9AA8-D1597A7BFEB3}"/>
              </a:ext>
            </a:extLst>
          </p:cNvPr>
          <p:cNvSpPr txBox="1">
            <a:spLocks noGrp="1"/>
          </p:cNvSpPr>
          <p:nvPr>
            <p:ph idx="4294967295"/>
          </p:nvPr>
        </p:nvSpPr>
        <p:spPr>
          <a:xfrm>
            <a:off x="3636965" y="784177"/>
            <a:ext cx="7119525" cy="448122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indent="0" algn="l">
              <a:spcBef>
                <a:spcPts val="600"/>
              </a:spcBef>
              <a:spcAft>
                <a:spcPts val="600"/>
              </a:spcAft>
              <a:buNone/>
            </a:pPr>
            <a:r>
              <a:rPr lang="pt-BR" sz="2400" b="1" i="0" u="none" strike="noStrike" baseline="0" dirty="0">
                <a:latin typeface="Times New Roman" panose="02020603050405020304" pitchFamily="18" charset="0"/>
              </a:rPr>
              <a:t>O24 </a:t>
            </a:r>
            <a:r>
              <a:rPr lang="pt-BR" sz="2400" b="1" i="0" u="none" strike="noStrike" baseline="0" dirty="0">
                <a:solidFill>
                  <a:srgbClr val="000000"/>
                </a:solidFill>
                <a:latin typeface="Times New Roman" panose="02020603050405020304" pitchFamily="18" charset="0"/>
              </a:rPr>
              <a:t>Diabetes mellitus in pregnancy</a:t>
            </a:r>
          </a:p>
          <a:p>
            <a:pPr marL="457200" lvl="1" indent="0">
              <a:spcBef>
                <a:spcPts val="600"/>
              </a:spcBef>
              <a:spcAft>
                <a:spcPts val="600"/>
              </a:spcAft>
              <a:buNone/>
            </a:pPr>
            <a:r>
              <a:rPr lang="en-US" sz="2400" b="1" i="1" u="none" strike="noStrike" baseline="0" dirty="0">
                <a:solidFill>
                  <a:srgbClr val="000000"/>
                </a:solidFill>
                <a:latin typeface="Times New Roman" panose="02020603050405020304" pitchFamily="18" charset="0"/>
              </a:rPr>
              <a:t>Includes: </a:t>
            </a:r>
            <a:r>
              <a:rPr lang="en-US" sz="2400" b="0" i="0" u="none" strike="noStrike" baseline="0" dirty="0">
                <a:solidFill>
                  <a:srgbClr val="000000"/>
                </a:solidFill>
                <a:latin typeface="Times New Roman" panose="02020603050405020304" pitchFamily="18" charset="0"/>
              </a:rPr>
              <a:t>in childbirth and the puerperium</a:t>
            </a:r>
          </a:p>
          <a:p>
            <a:pPr marL="914400" lvl="2" indent="0">
              <a:spcBef>
                <a:spcPts val="600"/>
              </a:spcBef>
              <a:spcAft>
                <a:spcPts val="600"/>
              </a:spcAft>
              <a:buNone/>
            </a:pPr>
            <a:r>
              <a:rPr lang="pt-BR" sz="2000" b="1" i="0" u="none" strike="noStrike" baseline="0" dirty="0">
                <a:solidFill>
                  <a:srgbClr val="000000"/>
                </a:solidFill>
                <a:latin typeface="Times New Roman" panose="02020603050405020304" pitchFamily="18" charset="0"/>
              </a:rPr>
              <a:t>O24.0 Pre-existing diabetes mellitus, insulin-dependent</a:t>
            </a:r>
          </a:p>
          <a:p>
            <a:pPr marL="1616075" lvl="2" indent="-701675">
              <a:spcBef>
                <a:spcPts val="600"/>
              </a:spcBef>
              <a:spcAft>
                <a:spcPts val="600"/>
              </a:spcAft>
              <a:buNone/>
            </a:pPr>
            <a:r>
              <a:rPr lang="en-ID" sz="2000" b="1" i="0" u="none" strike="noStrike" baseline="0" dirty="0">
                <a:solidFill>
                  <a:srgbClr val="000000"/>
                </a:solidFill>
                <a:latin typeface="Times New Roman" panose="02020603050405020304" pitchFamily="18" charset="0"/>
              </a:rPr>
              <a:t>O24.1 Pre-existing diabetes mellitus, non-insulin-dependent</a:t>
            </a:r>
          </a:p>
          <a:p>
            <a:pPr marL="914400" lvl="2" indent="0">
              <a:spcBef>
                <a:spcPts val="600"/>
              </a:spcBef>
              <a:spcAft>
                <a:spcPts val="600"/>
              </a:spcAft>
              <a:buNone/>
            </a:pPr>
            <a:r>
              <a:rPr lang="en-ID" sz="2000" b="1" i="0" u="none" strike="noStrike" baseline="0" dirty="0">
                <a:solidFill>
                  <a:srgbClr val="000000"/>
                </a:solidFill>
                <a:latin typeface="Times New Roman" panose="02020603050405020304" pitchFamily="18" charset="0"/>
              </a:rPr>
              <a:t>O24.2 Pre-existing malnutrition-related diabetes mellitus</a:t>
            </a:r>
          </a:p>
          <a:p>
            <a:pPr marL="914400" lvl="2" indent="0">
              <a:spcBef>
                <a:spcPts val="600"/>
              </a:spcBef>
              <a:spcAft>
                <a:spcPts val="600"/>
              </a:spcAft>
              <a:buNone/>
            </a:pPr>
            <a:r>
              <a:rPr lang="pt-BR" sz="2000" b="1" i="0" u="none" strike="noStrike" baseline="0" dirty="0">
                <a:solidFill>
                  <a:srgbClr val="000000"/>
                </a:solidFill>
                <a:latin typeface="Times New Roman" panose="02020603050405020304" pitchFamily="18" charset="0"/>
              </a:rPr>
              <a:t>O24.3 Pre-existing diabetes mellitus, unspecified</a:t>
            </a:r>
          </a:p>
          <a:p>
            <a:pPr marL="914400" lvl="2" indent="0">
              <a:spcBef>
                <a:spcPts val="600"/>
              </a:spcBef>
              <a:spcAft>
                <a:spcPts val="600"/>
              </a:spcAft>
              <a:buNone/>
            </a:pPr>
            <a:r>
              <a:rPr lang="nb-NO" sz="2000" b="1" i="0" u="none" strike="noStrike" baseline="0" dirty="0">
                <a:solidFill>
                  <a:srgbClr val="000000"/>
                </a:solidFill>
                <a:latin typeface="Times New Roman" panose="02020603050405020304" pitchFamily="18" charset="0"/>
              </a:rPr>
              <a:t>O24.4 Diabetes mellitus arising in pregnancy</a:t>
            </a:r>
          </a:p>
          <a:p>
            <a:pPr marL="1616075" lvl="2" indent="0">
              <a:spcBef>
                <a:spcPts val="600"/>
              </a:spcBef>
              <a:spcAft>
                <a:spcPts val="600"/>
              </a:spcAft>
              <a:buNone/>
            </a:pPr>
            <a:r>
              <a:rPr lang="en-ID" sz="2000" b="0" i="0" u="none" strike="noStrike" baseline="0" dirty="0">
                <a:solidFill>
                  <a:srgbClr val="000000"/>
                </a:solidFill>
                <a:latin typeface="Times New Roman" panose="02020603050405020304" pitchFamily="18" charset="0"/>
              </a:rPr>
              <a:t>Gestational diabetes mellitus NOS</a:t>
            </a:r>
          </a:p>
          <a:p>
            <a:pPr marL="914400" lvl="2" indent="0">
              <a:spcBef>
                <a:spcPts val="600"/>
              </a:spcBef>
              <a:spcAft>
                <a:spcPts val="600"/>
              </a:spcAft>
              <a:buNone/>
            </a:pPr>
            <a:r>
              <a:rPr lang="en-ID" sz="2000" b="1" i="0" u="none" strike="noStrike" baseline="0" dirty="0">
                <a:solidFill>
                  <a:srgbClr val="000000"/>
                </a:solidFill>
                <a:latin typeface="Times New Roman" panose="02020603050405020304" pitchFamily="18" charset="0"/>
              </a:rPr>
              <a:t>O24.9 Diabetes mellitus in pregnancy, unspecified</a:t>
            </a:r>
            <a:endParaRPr lang="en-ID" sz="2000" dirty="0"/>
          </a:p>
        </p:txBody>
      </p:sp>
      <p:pic>
        <p:nvPicPr>
          <p:cNvPr id="2052" name="Picture 4" descr="Ini buat yang request ibu hamil.">
            <a:extLst>
              <a:ext uri="{FF2B5EF4-FFF2-40B4-BE49-F238E27FC236}">
                <a16:creationId xmlns:a16="http://schemas.microsoft.com/office/drawing/2014/main" id="{30793778-2998-53A9-E123-28C90E73A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54" y="2537461"/>
            <a:ext cx="2706052" cy="270605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1DE724E-8993-7063-5CB5-11F097D58375}"/>
              </a:ext>
            </a:extLst>
          </p:cNvPr>
          <p:cNvSpPr/>
          <p:nvPr/>
        </p:nvSpPr>
        <p:spPr>
          <a:xfrm>
            <a:off x="5352026" y="1251549"/>
            <a:ext cx="4145280" cy="3902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781881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2CC7-3337-2781-3E53-737A44C3BD96}"/>
              </a:ext>
            </a:extLst>
          </p:cNvPr>
          <p:cNvSpPr>
            <a:spLocks noGrp="1"/>
          </p:cNvSpPr>
          <p:nvPr>
            <p:ph type="title" idx="4294967295"/>
          </p:nvPr>
        </p:nvSpPr>
        <p:spPr>
          <a:xfrm>
            <a:off x="487018" y="619760"/>
            <a:ext cx="3935413" cy="903288"/>
          </a:xfr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a:r>
              <a:rPr lang="en-US" dirty="0">
                <a:latin typeface="Britannic Bold" panose="020B0903060703020204" pitchFamily="34" charset="0"/>
              </a:rPr>
              <a:t>MALNUTRISI</a:t>
            </a:r>
            <a:endParaRPr lang="en-ID" dirty="0">
              <a:latin typeface="Britannic Bold" panose="020B0903060703020204" pitchFamily="34" charset="0"/>
            </a:endParaRPr>
          </a:p>
        </p:txBody>
      </p:sp>
      <p:sp>
        <p:nvSpPr>
          <p:cNvPr id="6" name="Content Placeholder 5">
            <a:extLst>
              <a:ext uri="{FF2B5EF4-FFF2-40B4-BE49-F238E27FC236}">
                <a16:creationId xmlns:a16="http://schemas.microsoft.com/office/drawing/2014/main" id="{27D1F5A5-42B4-B683-0DBF-FFAE0E36A43C}"/>
              </a:ext>
            </a:extLst>
          </p:cNvPr>
          <p:cNvSpPr txBox="1">
            <a:spLocks noGrp="1"/>
          </p:cNvSpPr>
          <p:nvPr>
            <p:ph idx="4294967295"/>
          </p:nvPr>
        </p:nvSpPr>
        <p:spPr>
          <a:xfrm>
            <a:off x="5203508" y="661697"/>
            <a:ext cx="5714513" cy="5648982"/>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indent="0" algn="l">
              <a:buNone/>
            </a:pPr>
            <a:r>
              <a:rPr lang="en-ID" sz="2800" b="1" i="0" u="none" strike="noStrike" baseline="0" dirty="0">
                <a:latin typeface="Times New Roman" panose="02020603050405020304" pitchFamily="18" charset="0"/>
              </a:rPr>
              <a:t>E12 M</a:t>
            </a:r>
            <a:r>
              <a:rPr lang="en-ID" sz="2800" b="1" i="0" u="none" strike="noStrike" baseline="0" dirty="0">
                <a:solidFill>
                  <a:srgbClr val="000000"/>
                </a:solidFill>
                <a:latin typeface="Times New Roman" panose="02020603050405020304" pitchFamily="18" charset="0"/>
              </a:rPr>
              <a:t>alnutrition-related diabetes mellitus</a:t>
            </a:r>
          </a:p>
          <a:p>
            <a:pPr marL="0" indent="0" algn="l">
              <a:buNone/>
            </a:pPr>
            <a:r>
              <a:rPr lang="en-US" sz="1800" b="0" i="0" u="none" strike="noStrike" baseline="0" dirty="0">
                <a:solidFill>
                  <a:srgbClr val="3365EF"/>
                </a:solidFill>
                <a:latin typeface="Times New Roman" panose="02020603050405020304" pitchFamily="18" charset="0"/>
              </a:rPr>
              <a:t>[See before E10 for subdivisions </a:t>
            </a:r>
            <a:r>
              <a:rPr lang="en-US" sz="1800" b="0" i="0" u="none" strike="noStrike" baseline="0" dirty="0">
                <a:solidFill>
                  <a:srgbClr val="000000"/>
                </a:solidFill>
                <a:latin typeface="Times New Roman" panose="02020603050405020304" pitchFamily="18" charset="0"/>
              </a:rPr>
              <a:t>]</a:t>
            </a:r>
          </a:p>
          <a:p>
            <a:pPr marL="0" indent="0" algn="l">
              <a:buNone/>
            </a:pPr>
            <a:r>
              <a:rPr lang="en-ID" sz="1800" b="1" i="1" u="none" strike="noStrike" baseline="0" dirty="0">
                <a:solidFill>
                  <a:srgbClr val="000000"/>
                </a:solidFill>
                <a:latin typeface="Times New Roman" panose="02020603050405020304" pitchFamily="18" charset="0"/>
              </a:rPr>
              <a:t>Includes:  </a:t>
            </a:r>
            <a:r>
              <a:rPr lang="en-ID" sz="1800" b="0" i="0" u="none" strike="noStrike" baseline="0" dirty="0">
                <a:solidFill>
                  <a:srgbClr val="000000"/>
                </a:solidFill>
                <a:latin typeface="Times New Roman" panose="02020603050405020304" pitchFamily="18" charset="0"/>
              </a:rPr>
              <a:t>malnutrition-related diabetes mellitus:</a:t>
            </a:r>
          </a:p>
          <a:p>
            <a:pPr marL="985838" indent="0" algn="l">
              <a:buNone/>
            </a:pPr>
            <a:r>
              <a:rPr lang="en-ID" sz="1800" b="0" i="0" u="none" strike="noStrike" baseline="0" dirty="0">
                <a:solidFill>
                  <a:srgbClr val="000000"/>
                </a:solidFill>
                <a:latin typeface="Times New Roman" panose="02020603050405020304" pitchFamily="18" charset="0"/>
              </a:rPr>
              <a:t>· insulin-dependent</a:t>
            </a:r>
          </a:p>
          <a:p>
            <a:pPr marL="985838" indent="0" algn="l">
              <a:buNone/>
            </a:pPr>
            <a:r>
              <a:rPr lang="en-ID" sz="1800" b="0" i="0" u="none" strike="noStrike" baseline="0" dirty="0">
                <a:solidFill>
                  <a:srgbClr val="000000"/>
                </a:solidFill>
                <a:latin typeface="Times New Roman" panose="02020603050405020304" pitchFamily="18" charset="0"/>
              </a:rPr>
              <a:t>· non-insulin-dependent </a:t>
            </a:r>
          </a:p>
          <a:p>
            <a:pPr marL="985838" indent="-985838" algn="l">
              <a:buNone/>
            </a:pPr>
            <a:r>
              <a:rPr lang="en-US" sz="1800" b="1" i="1" u="none" strike="noStrike" baseline="0" dirty="0">
                <a:solidFill>
                  <a:srgbClr val="000000"/>
                </a:solidFill>
                <a:latin typeface="Times New Roman" panose="02020603050405020304" pitchFamily="18" charset="0"/>
              </a:rPr>
              <a:t>Excludes: </a:t>
            </a:r>
            <a:r>
              <a:rPr lang="en-US" sz="1800" b="0" i="0" u="none" strike="noStrike" baseline="0" dirty="0">
                <a:solidFill>
                  <a:srgbClr val="000000"/>
                </a:solidFill>
                <a:latin typeface="Times New Roman" panose="02020603050405020304" pitchFamily="18" charset="0"/>
              </a:rPr>
              <a:t>diabetes mellitus in pregnancy, childbirth and the </a:t>
            </a:r>
            <a:r>
              <a:rPr lang="en-ID" sz="1800" b="0" i="0" u="none" strike="noStrike" baseline="0" dirty="0">
                <a:solidFill>
                  <a:srgbClr val="000000"/>
                </a:solidFill>
                <a:latin typeface="Times New Roman" panose="02020603050405020304" pitchFamily="18" charset="0"/>
              </a:rPr>
              <a:t>puerperium ( </a:t>
            </a:r>
            <a:r>
              <a:rPr lang="en-ID" sz="1800" b="0" i="0" u="none" strike="noStrike" baseline="0" dirty="0">
                <a:solidFill>
                  <a:srgbClr val="3365EF"/>
                </a:solidFill>
                <a:latin typeface="Times New Roman" panose="02020603050405020304" pitchFamily="18" charset="0"/>
              </a:rPr>
              <a:t>O24.- </a:t>
            </a:r>
            <a:r>
              <a:rPr lang="en-ID" sz="1800" b="0" i="0" u="none" strike="noStrike" baseline="0" dirty="0">
                <a:solidFill>
                  <a:srgbClr val="000000"/>
                </a:solidFill>
                <a:latin typeface="Times New Roman" panose="02020603050405020304" pitchFamily="18" charset="0"/>
              </a:rPr>
              <a:t>)</a:t>
            </a:r>
          </a:p>
          <a:p>
            <a:pPr marL="985838" indent="0" algn="l">
              <a:buNone/>
            </a:pPr>
            <a:r>
              <a:rPr lang="en-ID" sz="1800" b="0" i="0" u="none" strike="noStrike" baseline="0" dirty="0">
                <a:solidFill>
                  <a:srgbClr val="000000"/>
                </a:solidFill>
                <a:latin typeface="Times New Roman" panose="02020603050405020304" pitchFamily="18" charset="0"/>
              </a:rPr>
              <a:t>glycosuria:</a:t>
            </a:r>
          </a:p>
          <a:p>
            <a:pPr marL="985838" indent="0" algn="l">
              <a:buNone/>
            </a:pPr>
            <a:r>
              <a:rPr lang="en-ID" sz="1800" b="0" i="0" u="none" strike="noStrike" baseline="0" dirty="0">
                <a:solidFill>
                  <a:srgbClr val="000000"/>
                </a:solidFill>
                <a:latin typeface="Times New Roman" panose="02020603050405020304" pitchFamily="18" charset="0"/>
              </a:rPr>
              <a:t>· NOS ( </a:t>
            </a:r>
            <a:r>
              <a:rPr lang="en-ID" sz="1800" b="0" i="0" u="none" strike="noStrike" baseline="0" dirty="0">
                <a:solidFill>
                  <a:srgbClr val="3365EF"/>
                </a:solidFill>
                <a:latin typeface="Times New Roman" panose="02020603050405020304" pitchFamily="18" charset="0"/>
              </a:rPr>
              <a:t>R81 </a:t>
            </a:r>
            <a:r>
              <a:rPr lang="en-ID" sz="1800" b="0" i="0" u="none" strike="noStrike" baseline="0" dirty="0">
                <a:solidFill>
                  <a:srgbClr val="000000"/>
                </a:solidFill>
                <a:latin typeface="Times New Roman" panose="02020603050405020304" pitchFamily="18" charset="0"/>
              </a:rPr>
              <a:t>)</a:t>
            </a:r>
          </a:p>
          <a:p>
            <a:pPr marL="985838" indent="0" algn="l">
              <a:buNone/>
            </a:pPr>
            <a:r>
              <a:rPr lang="en-ID" sz="1800" b="0" i="0" u="none" strike="noStrike" baseline="0" dirty="0">
                <a:solidFill>
                  <a:srgbClr val="000000"/>
                </a:solidFill>
                <a:latin typeface="Times New Roman" panose="02020603050405020304" pitchFamily="18" charset="0"/>
              </a:rPr>
              <a:t>· renal ( </a:t>
            </a:r>
            <a:r>
              <a:rPr lang="en-ID" sz="1800" b="0" i="0" u="none" strike="noStrike" baseline="0" dirty="0">
                <a:solidFill>
                  <a:srgbClr val="3365EF"/>
                </a:solidFill>
                <a:latin typeface="Times New Roman" panose="02020603050405020304" pitchFamily="18" charset="0"/>
              </a:rPr>
              <a:t>E74.8 </a:t>
            </a:r>
            <a:r>
              <a:rPr lang="en-ID" sz="1800" b="0" i="0" u="none" strike="noStrike" baseline="0" dirty="0">
                <a:solidFill>
                  <a:srgbClr val="000000"/>
                </a:solidFill>
                <a:latin typeface="Times New Roman" panose="02020603050405020304" pitchFamily="18" charset="0"/>
              </a:rPr>
              <a:t>)</a:t>
            </a:r>
          </a:p>
          <a:p>
            <a:pPr marL="985838" indent="0" algn="l">
              <a:buNone/>
            </a:pPr>
            <a:r>
              <a:rPr lang="en-ID" sz="1800" b="0" i="0" u="none" strike="noStrike" baseline="0" dirty="0">
                <a:solidFill>
                  <a:srgbClr val="000000"/>
                </a:solidFill>
                <a:latin typeface="Times New Roman" panose="02020603050405020304" pitchFamily="18" charset="0"/>
              </a:rPr>
              <a:t>impaired glucose tolerance ( </a:t>
            </a:r>
            <a:r>
              <a:rPr lang="en-ID" sz="1800" b="0" i="0" u="none" strike="noStrike" baseline="0" dirty="0">
                <a:solidFill>
                  <a:srgbClr val="3365EF"/>
                </a:solidFill>
                <a:latin typeface="Times New Roman" panose="02020603050405020304" pitchFamily="18" charset="0"/>
              </a:rPr>
              <a:t>R73.0 </a:t>
            </a:r>
            <a:r>
              <a:rPr lang="en-ID" sz="1800" b="0" i="0" u="none" strike="noStrike" baseline="0" dirty="0">
                <a:solidFill>
                  <a:srgbClr val="000000"/>
                </a:solidFill>
                <a:latin typeface="Times New Roman" panose="02020603050405020304" pitchFamily="18" charset="0"/>
              </a:rPr>
              <a:t>)</a:t>
            </a:r>
          </a:p>
          <a:p>
            <a:pPr marL="985838" indent="0" algn="l">
              <a:buNone/>
            </a:pPr>
            <a:r>
              <a:rPr lang="en-ID" sz="1800" b="0" i="0" u="none" strike="noStrike" baseline="0" dirty="0">
                <a:solidFill>
                  <a:srgbClr val="000000"/>
                </a:solidFill>
                <a:latin typeface="Times New Roman" panose="02020603050405020304" pitchFamily="18" charset="0"/>
              </a:rPr>
              <a:t>neonatal diabetes mellitus ( </a:t>
            </a:r>
            <a:r>
              <a:rPr lang="en-ID" sz="1800" b="0" i="0" u="none" strike="noStrike" baseline="0" dirty="0">
                <a:solidFill>
                  <a:srgbClr val="3365EF"/>
                </a:solidFill>
                <a:latin typeface="Times New Roman" panose="02020603050405020304" pitchFamily="18" charset="0"/>
              </a:rPr>
              <a:t>P70.2 </a:t>
            </a:r>
            <a:r>
              <a:rPr lang="en-ID" sz="1800" b="0" i="0" u="none" strike="noStrike" baseline="0" dirty="0">
                <a:solidFill>
                  <a:srgbClr val="000000"/>
                </a:solidFill>
                <a:latin typeface="Times New Roman" panose="02020603050405020304" pitchFamily="18" charset="0"/>
              </a:rPr>
              <a:t>)</a:t>
            </a:r>
          </a:p>
          <a:p>
            <a:pPr marL="985838" indent="0" algn="l">
              <a:buNone/>
            </a:pPr>
            <a:r>
              <a:rPr lang="en-ID" sz="1800" b="0" i="0" u="none" strike="noStrike" baseline="0" dirty="0">
                <a:solidFill>
                  <a:srgbClr val="000000"/>
                </a:solidFill>
                <a:latin typeface="Times New Roman" panose="02020603050405020304" pitchFamily="18" charset="0"/>
              </a:rPr>
              <a:t>postsurgical hypoinsulinaemia ( </a:t>
            </a:r>
            <a:r>
              <a:rPr lang="en-ID" sz="1800" b="0" i="0" u="none" strike="noStrike" baseline="0" dirty="0">
                <a:solidFill>
                  <a:srgbClr val="3365EF"/>
                </a:solidFill>
                <a:latin typeface="Times New Roman" panose="02020603050405020304" pitchFamily="18" charset="0"/>
              </a:rPr>
              <a:t>E89.1 </a:t>
            </a:r>
            <a:r>
              <a:rPr lang="en-ID" sz="1800" b="0" i="0" u="none" strike="noStrike" baseline="0" dirty="0">
                <a:solidFill>
                  <a:srgbClr val="000000"/>
                </a:solidFill>
                <a:latin typeface="Times New Roman" panose="02020603050405020304" pitchFamily="18" charset="0"/>
              </a:rPr>
              <a:t>)</a:t>
            </a:r>
          </a:p>
          <a:p>
            <a:pPr marL="762000" indent="0" algn="l">
              <a:buNone/>
            </a:pPr>
            <a:endParaRPr lang="en-ID" sz="1800" dirty="0"/>
          </a:p>
        </p:txBody>
      </p:sp>
      <p:pic>
        <p:nvPicPr>
          <p:cNvPr id="7" name="Picture 2" descr="News Schoolmedia - 10 Desa di Nunukan Masuk Locus Stunting di Indonesia">
            <a:extLst>
              <a:ext uri="{FF2B5EF4-FFF2-40B4-BE49-F238E27FC236}">
                <a16:creationId xmlns:a16="http://schemas.microsoft.com/office/drawing/2014/main" id="{787B9C05-49DA-F5AF-BAEB-8155580D6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74353"/>
            <a:ext cx="5044597" cy="4114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EF68EAD-A5CE-63CD-7905-970DF9F8888D}"/>
              </a:ext>
            </a:extLst>
          </p:cNvPr>
          <p:cNvSpPr/>
          <p:nvPr/>
        </p:nvSpPr>
        <p:spPr>
          <a:xfrm>
            <a:off x="5262881" y="2972753"/>
            <a:ext cx="975360" cy="3902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Rectangle 3">
            <a:extLst>
              <a:ext uri="{FF2B5EF4-FFF2-40B4-BE49-F238E27FC236}">
                <a16:creationId xmlns:a16="http://schemas.microsoft.com/office/drawing/2014/main" id="{69DD77D7-CF44-A94A-90DB-71272438DABC}"/>
              </a:ext>
            </a:extLst>
          </p:cNvPr>
          <p:cNvSpPr/>
          <p:nvPr/>
        </p:nvSpPr>
        <p:spPr>
          <a:xfrm>
            <a:off x="5203508" y="1859280"/>
            <a:ext cx="975360" cy="39020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820540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584056-E01A-AA17-86F7-4FC0D2BAA5B8}"/>
              </a:ext>
            </a:extLst>
          </p:cNvPr>
          <p:cNvSpPr txBox="1">
            <a:spLocks noGrp="1"/>
          </p:cNvSpPr>
          <p:nvPr>
            <p:ph type="title" idx="4294967295"/>
          </p:nvPr>
        </p:nvSpPr>
        <p:spPr>
          <a:xfrm>
            <a:off x="570672" y="86797"/>
            <a:ext cx="10372311" cy="1035050"/>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l"/>
            <a:r>
              <a:rPr lang="en-ID" sz="3200" b="1" i="0" u="none" strike="noStrike" baseline="0" dirty="0">
                <a:latin typeface="Times New Roman" panose="02020603050405020304" pitchFamily="18" charset="0"/>
              </a:rPr>
              <a:t>Diabetes mellitus (E10-E14)</a:t>
            </a:r>
          </a:p>
          <a:p>
            <a:pPr marL="630238" algn="l"/>
            <a:r>
              <a:rPr lang="en-US" sz="1800" b="0" i="0" u="none" strike="noStrike" baseline="0" dirty="0">
                <a:latin typeface="Times New Roman" panose="02020603050405020304" pitchFamily="18" charset="0"/>
              </a:rPr>
              <a:t>Use additional external cause code (Chapter XX), if desired, to identify </a:t>
            </a:r>
            <a:r>
              <a:rPr lang="en-ID" sz="1800" b="0" i="0" u="none" strike="noStrike" baseline="0" dirty="0">
                <a:latin typeface="Times New Roman" panose="02020603050405020304" pitchFamily="18" charset="0"/>
              </a:rPr>
              <a:t>drug, if drug-induced.</a:t>
            </a:r>
          </a:p>
          <a:p>
            <a:pPr marL="630238" algn="l"/>
            <a:r>
              <a:rPr lang="en-US" sz="1800" b="0" i="0" u="none" strike="noStrike" baseline="0" dirty="0">
                <a:latin typeface="Times New Roman" panose="02020603050405020304" pitchFamily="18" charset="0"/>
              </a:rPr>
              <a:t>The following fourth-character subdivisions are for use with categories </a:t>
            </a:r>
            <a:r>
              <a:rPr lang="en-ID" sz="1800" b="0" i="0" u="none" strike="noStrike" baseline="0" dirty="0">
                <a:latin typeface="Times New Roman" panose="02020603050405020304" pitchFamily="18" charset="0"/>
              </a:rPr>
              <a:t>E10-E14:</a:t>
            </a:r>
            <a:endParaRPr lang="en-ID" dirty="0"/>
          </a:p>
        </p:txBody>
      </p:sp>
      <p:sp>
        <p:nvSpPr>
          <p:cNvPr id="7" name="Content Placeholder 6">
            <a:extLst>
              <a:ext uri="{FF2B5EF4-FFF2-40B4-BE49-F238E27FC236}">
                <a16:creationId xmlns:a16="http://schemas.microsoft.com/office/drawing/2014/main" id="{CE774108-4AD2-AA61-F54D-58E50FFD24B1}"/>
              </a:ext>
            </a:extLst>
          </p:cNvPr>
          <p:cNvSpPr txBox="1">
            <a:spLocks noGrp="1"/>
          </p:cNvSpPr>
          <p:nvPr>
            <p:ph sz="half" idx="4294967295"/>
          </p:nvPr>
        </p:nvSpPr>
        <p:spPr>
          <a:xfrm>
            <a:off x="198783" y="1296574"/>
            <a:ext cx="3763618" cy="5078313"/>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indent="0" algn="l">
              <a:lnSpc>
                <a:spcPct val="100000"/>
              </a:lnSpc>
              <a:spcBef>
                <a:spcPts val="0"/>
              </a:spcBef>
              <a:buNone/>
            </a:pPr>
            <a:r>
              <a:rPr lang="en-ID" sz="1800" b="1" i="0" u="none" strike="noStrike" baseline="0" dirty="0">
                <a:solidFill>
                  <a:srgbClr val="000000"/>
                </a:solidFill>
                <a:latin typeface="Times New Roman" panose="02020603050405020304" pitchFamily="18" charset="0"/>
              </a:rPr>
              <a:t>.0 With coma</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Diabetic:</a:t>
            </a:r>
          </a:p>
          <a:p>
            <a:pPr marL="0" indent="0" algn="l">
              <a:lnSpc>
                <a:spcPct val="100000"/>
              </a:lnSpc>
              <a:spcBef>
                <a:spcPts val="0"/>
              </a:spcBef>
              <a:buNone/>
            </a:pPr>
            <a:r>
              <a:rPr lang="en-US" sz="1800" b="0" i="0" u="none" strike="noStrike" baseline="0" dirty="0">
                <a:solidFill>
                  <a:srgbClr val="000000"/>
                </a:solidFill>
                <a:latin typeface="Times New Roman" panose="02020603050405020304" pitchFamily="18" charset="0"/>
              </a:rPr>
              <a:t>· coma with or without ketoacidosis</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hyperosmolar coma</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hypoglycaemic coma</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Hyperglycaemic coma NOS</a:t>
            </a:r>
          </a:p>
          <a:p>
            <a:pPr marL="0" indent="0" algn="l">
              <a:lnSpc>
                <a:spcPct val="100000"/>
              </a:lnSpc>
              <a:spcBef>
                <a:spcPts val="0"/>
              </a:spcBef>
              <a:buNone/>
            </a:pPr>
            <a:endParaRPr lang="en-ID" sz="1800" b="0" i="0" u="none" strike="noStrike" baseline="0" dirty="0">
              <a:solidFill>
                <a:srgbClr val="000000"/>
              </a:solidFill>
              <a:latin typeface="Times New Roman" panose="02020603050405020304" pitchFamily="18" charset="0"/>
            </a:endParaRPr>
          </a:p>
          <a:p>
            <a:pPr marL="0" indent="0" algn="l">
              <a:lnSpc>
                <a:spcPct val="100000"/>
              </a:lnSpc>
              <a:spcBef>
                <a:spcPts val="0"/>
              </a:spcBef>
              <a:buNone/>
            </a:pPr>
            <a:r>
              <a:rPr lang="en-ID" sz="1800" b="1" i="0" u="none" strike="noStrike" baseline="0" dirty="0">
                <a:solidFill>
                  <a:srgbClr val="000000"/>
                </a:solidFill>
                <a:latin typeface="Times New Roman" panose="02020603050405020304" pitchFamily="18" charset="0"/>
              </a:rPr>
              <a:t>.1 With ketoacidosis</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Diabetic:</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acidosis </a:t>
            </a:r>
          </a:p>
          <a:p>
            <a:pPr marL="0" indent="0" algn="l">
              <a:lnSpc>
                <a:spcPct val="100000"/>
              </a:lnSpc>
              <a:spcBef>
                <a:spcPts val="0"/>
              </a:spcBef>
              <a:buNone/>
            </a:pPr>
            <a:r>
              <a:rPr lang="en-US" sz="1800" b="0" i="0" u="none" strike="noStrike" baseline="0" dirty="0">
                <a:solidFill>
                  <a:srgbClr val="000000"/>
                </a:solidFill>
                <a:latin typeface="Times New Roman" panose="02020603050405020304" pitchFamily="18" charset="0"/>
              </a:rPr>
              <a:t>· ketoacidosis</a:t>
            </a:r>
            <a:r>
              <a:rPr lang="en-ID" sz="1800" b="1" i="0" u="none" strike="noStrike" baseline="0" dirty="0">
                <a:solidFill>
                  <a:srgbClr val="000000"/>
                </a:solidFill>
                <a:latin typeface="Times New Roman" panose="02020603050405020304" pitchFamily="18" charset="0"/>
              </a:rPr>
              <a:t>.</a:t>
            </a:r>
          </a:p>
          <a:p>
            <a:pPr marL="0" indent="0" algn="l">
              <a:lnSpc>
                <a:spcPct val="100000"/>
              </a:lnSpc>
              <a:spcBef>
                <a:spcPts val="0"/>
              </a:spcBef>
              <a:buNone/>
            </a:pPr>
            <a:endParaRPr lang="en-ID" sz="1800" b="1" dirty="0">
              <a:solidFill>
                <a:srgbClr val="000000"/>
              </a:solidFill>
              <a:latin typeface="Times New Roman" panose="02020603050405020304" pitchFamily="18" charset="0"/>
            </a:endParaRPr>
          </a:p>
          <a:p>
            <a:pPr marL="0" indent="0" algn="l">
              <a:lnSpc>
                <a:spcPct val="100000"/>
              </a:lnSpc>
              <a:spcBef>
                <a:spcPts val="0"/>
              </a:spcBef>
              <a:buNone/>
            </a:pPr>
            <a:r>
              <a:rPr lang="en-ID" sz="1800" b="1" i="0" u="none" strike="noStrike" baseline="0" dirty="0">
                <a:solidFill>
                  <a:srgbClr val="000000"/>
                </a:solidFill>
                <a:latin typeface="Times New Roman" panose="02020603050405020304" pitchFamily="18" charset="0"/>
              </a:rPr>
              <a:t>2† With renal complications</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Diabetic nephropathy ( </a:t>
            </a:r>
            <a:r>
              <a:rPr lang="en-ID" sz="1800" b="0" i="0" u="none" strike="noStrike" baseline="0" dirty="0">
                <a:solidFill>
                  <a:srgbClr val="3365EF"/>
                </a:solidFill>
                <a:latin typeface="Times New Roman" panose="02020603050405020304" pitchFamily="18" charset="0"/>
              </a:rPr>
              <a:t>N08.3* </a:t>
            </a:r>
            <a:r>
              <a:rPr lang="en-ID" sz="1800" b="0" i="0" u="none" strike="noStrike" baseline="0" dirty="0">
                <a:solidFill>
                  <a:srgbClr val="000000"/>
                </a:solidFill>
                <a:latin typeface="Times New Roman" panose="02020603050405020304" pitchFamily="18" charset="0"/>
              </a:rPr>
              <a:t>)</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Intracapillary </a:t>
            </a:r>
            <a:r>
              <a:rPr lang="en-ID" sz="1800" b="0" i="0" u="none" strike="noStrike" baseline="0" dirty="0" err="1">
                <a:solidFill>
                  <a:srgbClr val="000000"/>
                </a:solidFill>
                <a:latin typeface="Times New Roman" panose="02020603050405020304" pitchFamily="18" charset="0"/>
              </a:rPr>
              <a:t>glomerulonephrosis</a:t>
            </a:r>
            <a:r>
              <a:rPr lang="en-ID" sz="1800" b="0" i="0" u="none" strike="noStrike" baseline="0" dirty="0">
                <a:solidFill>
                  <a:srgbClr val="000000"/>
                </a:solidFill>
                <a:latin typeface="Times New Roman" panose="02020603050405020304" pitchFamily="18" charset="0"/>
              </a:rPr>
              <a:t> (</a:t>
            </a:r>
            <a:r>
              <a:rPr lang="en-ID" sz="1800" b="0" i="0" u="none" strike="noStrike" baseline="0" dirty="0">
                <a:solidFill>
                  <a:srgbClr val="3365EF"/>
                </a:solidFill>
                <a:latin typeface="Times New Roman" panose="02020603050405020304" pitchFamily="18" charset="0"/>
              </a:rPr>
              <a:t>N08.3* </a:t>
            </a:r>
            <a:r>
              <a:rPr lang="en-ID" sz="1800" b="0" i="0" u="none" strike="noStrike" baseline="0" dirty="0">
                <a:solidFill>
                  <a:srgbClr val="000000"/>
                </a:solidFill>
                <a:latin typeface="Times New Roman" panose="02020603050405020304" pitchFamily="18" charset="0"/>
              </a:rPr>
              <a:t>)</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Kimmelstiel-Wilson syndrome (</a:t>
            </a:r>
            <a:r>
              <a:rPr lang="en-ID" sz="1800" b="0" i="0" u="none" strike="noStrike" baseline="0" dirty="0">
                <a:solidFill>
                  <a:srgbClr val="3365EF"/>
                </a:solidFill>
                <a:latin typeface="Times New Roman" panose="02020603050405020304" pitchFamily="18" charset="0"/>
              </a:rPr>
              <a:t>N08.3* </a:t>
            </a:r>
            <a:r>
              <a:rPr lang="en-ID" sz="1800" b="0" i="0" u="none" strike="noStrike" baseline="0" dirty="0">
                <a:solidFill>
                  <a:srgbClr val="000000"/>
                </a:solidFill>
                <a:latin typeface="Times New Roman" panose="02020603050405020304" pitchFamily="18" charset="0"/>
              </a:rPr>
              <a:t>)</a:t>
            </a:r>
          </a:p>
        </p:txBody>
      </p:sp>
      <p:sp>
        <p:nvSpPr>
          <p:cNvPr id="12" name="Content Placeholder 11">
            <a:extLst>
              <a:ext uri="{FF2B5EF4-FFF2-40B4-BE49-F238E27FC236}">
                <a16:creationId xmlns:a16="http://schemas.microsoft.com/office/drawing/2014/main" id="{85064984-6697-D7A5-2779-CA1783980EBD}"/>
              </a:ext>
            </a:extLst>
          </p:cNvPr>
          <p:cNvSpPr txBox="1">
            <a:spLocks noGrp="1"/>
          </p:cNvSpPr>
          <p:nvPr>
            <p:ph sz="half" idx="4294967295"/>
          </p:nvPr>
        </p:nvSpPr>
        <p:spPr>
          <a:xfrm>
            <a:off x="7659329" y="1443841"/>
            <a:ext cx="3378200" cy="4247317"/>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263525" indent="-263525" algn="l">
              <a:lnSpc>
                <a:spcPct val="100000"/>
              </a:lnSpc>
              <a:spcBef>
                <a:spcPts val="0"/>
              </a:spcBef>
              <a:buNone/>
            </a:pPr>
            <a:r>
              <a:rPr lang="en-US" sz="1800" b="1" i="0" u="none" strike="noStrike" baseline="0" dirty="0">
                <a:solidFill>
                  <a:srgbClr val="000000"/>
                </a:solidFill>
                <a:latin typeface="Times New Roman" panose="02020603050405020304" pitchFamily="18" charset="0"/>
              </a:rPr>
              <a:t>.5 With peripheral circulatory complications</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Diabetic:</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gangrene</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peripheral angiopathy† ( </a:t>
            </a:r>
            <a:r>
              <a:rPr lang="en-ID" sz="1800" b="0" i="0" u="none" strike="noStrike" baseline="0" dirty="0">
                <a:solidFill>
                  <a:srgbClr val="3365EF"/>
                </a:solidFill>
                <a:latin typeface="Times New Roman" panose="02020603050405020304" pitchFamily="18" charset="0"/>
              </a:rPr>
              <a:t>I79.2*</a:t>
            </a:r>
            <a:r>
              <a:rPr lang="en-ID" sz="1800" b="0" i="0" u="none" strike="noStrike" baseline="0" dirty="0">
                <a:solidFill>
                  <a:srgbClr val="000000"/>
                </a:solidFill>
                <a:latin typeface="Times New Roman" panose="02020603050405020304" pitchFamily="18" charset="0"/>
              </a:rPr>
              <a:t>)</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ulcer</a:t>
            </a:r>
          </a:p>
          <a:p>
            <a:pPr marL="0" indent="0" algn="l">
              <a:lnSpc>
                <a:spcPct val="100000"/>
              </a:lnSpc>
              <a:spcBef>
                <a:spcPts val="0"/>
              </a:spcBef>
              <a:buNone/>
            </a:pPr>
            <a:endParaRPr lang="en-ID" sz="1800" b="0" i="0" u="none" strike="noStrike" baseline="0" dirty="0">
              <a:solidFill>
                <a:srgbClr val="000000"/>
              </a:solidFill>
              <a:latin typeface="Times New Roman" panose="02020603050405020304" pitchFamily="18" charset="0"/>
            </a:endParaRPr>
          </a:p>
          <a:p>
            <a:pPr marL="182563" indent="-182563" algn="l">
              <a:lnSpc>
                <a:spcPct val="100000"/>
              </a:lnSpc>
              <a:spcBef>
                <a:spcPts val="0"/>
              </a:spcBef>
              <a:buNone/>
            </a:pPr>
            <a:r>
              <a:rPr lang="en-US" sz="1800" b="1" i="0" u="none" strike="noStrike" baseline="0" dirty="0">
                <a:solidFill>
                  <a:srgbClr val="000000"/>
                </a:solidFill>
                <a:latin typeface="Times New Roman" panose="02020603050405020304" pitchFamily="18" charset="0"/>
              </a:rPr>
              <a:t>.6 With other specified complications</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Diabetic arthropathy† ( </a:t>
            </a:r>
            <a:r>
              <a:rPr lang="en-ID" sz="1800" b="0" i="0" u="none" strike="noStrike" baseline="0" dirty="0">
                <a:solidFill>
                  <a:srgbClr val="3365EF"/>
                </a:solidFill>
                <a:latin typeface="Times New Roman" panose="02020603050405020304" pitchFamily="18" charset="0"/>
              </a:rPr>
              <a:t>M14.2* </a:t>
            </a:r>
            <a:r>
              <a:rPr lang="en-ID" sz="1800" b="0" i="0" u="none" strike="noStrike" baseline="0" dirty="0">
                <a:solidFill>
                  <a:srgbClr val="000000"/>
                </a:solidFill>
                <a:latin typeface="Times New Roman" panose="02020603050405020304" pitchFamily="18" charset="0"/>
              </a:rPr>
              <a:t>)</a:t>
            </a:r>
          </a:p>
          <a:p>
            <a:pPr marL="0" indent="0" algn="l">
              <a:lnSpc>
                <a:spcPct val="100000"/>
              </a:lnSpc>
              <a:spcBef>
                <a:spcPts val="0"/>
              </a:spcBef>
              <a:buNone/>
            </a:pPr>
            <a:r>
              <a:rPr lang="en-ID" sz="1800" b="0" i="0" u="none" strike="noStrike" baseline="0" dirty="0">
                <a:solidFill>
                  <a:srgbClr val="000000"/>
                </a:solidFill>
                <a:latin typeface="Times New Roman" panose="02020603050405020304" pitchFamily="18" charset="0"/>
              </a:rPr>
              <a:t>· neuropathic† ( </a:t>
            </a:r>
            <a:r>
              <a:rPr lang="en-ID" sz="1800" b="0" i="0" u="none" strike="noStrike" baseline="0" dirty="0">
                <a:solidFill>
                  <a:srgbClr val="3365EF"/>
                </a:solidFill>
                <a:latin typeface="Times New Roman" panose="02020603050405020304" pitchFamily="18" charset="0"/>
              </a:rPr>
              <a:t>M14.6* </a:t>
            </a:r>
            <a:r>
              <a:rPr lang="en-ID" sz="1800" b="0" i="0" u="none" strike="noStrike" baseline="0" dirty="0">
                <a:solidFill>
                  <a:srgbClr val="000000"/>
                </a:solidFill>
                <a:latin typeface="Times New Roman" panose="02020603050405020304" pitchFamily="18" charset="0"/>
              </a:rPr>
              <a:t>)</a:t>
            </a:r>
          </a:p>
          <a:p>
            <a:pPr marL="0" indent="0" algn="l">
              <a:lnSpc>
                <a:spcPct val="100000"/>
              </a:lnSpc>
              <a:spcBef>
                <a:spcPts val="0"/>
              </a:spcBef>
              <a:buNone/>
            </a:pPr>
            <a:r>
              <a:rPr lang="en-ID" sz="1800" b="1" i="0" u="none" strike="noStrike" baseline="0" dirty="0">
                <a:solidFill>
                  <a:srgbClr val="000000"/>
                </a:solidFill>
                <a:latin typeface="Times New Roman" panose="02020603050405020304" pitchFamily="18" charset="0"/>
              </a:rPr>
              <a:t>.7 With multiple complications</a:t>
            </a:r>
          </a:p>
          <a:p>
            <a:pPr marL="0" indent="0" algn="l">
              <a:lnSpc>
                <a:spcPct val="100000"/>
              </a:lnSpc>
              <a:spcBef>
                <a:spcPts val="0"/>
              </a:spcBef>
              <a:buNone/>
            </a:pPr>
            <a:r>
              <a:rPr lang="en-ID" sz="1800" b="1" i="0" u="none" strike="noStrike" baseline="0" dirty="0">
                <a:solidFill>
                  <a:srgbClr val="000000"/>
                </a:solidFill>
                <a:latin typeface="Times New Roman" panose="02020603050405020304" pitchFamily="18" charset="0"/>
              </a:rPr>
              <a:t>.8 With unspecified complications</a:t>
            </a:r>
          </a:p>
          <a:p>
            <a:pPr marL="0" indent="0" algn="l">
              <a:lnSpc>
                <a:spcPct val="100000"/>
              </a:lnSpc>
              <a:spcBef>
                <a:spcPts val="0"/>
              </a:spcBef>
              <a:buNone/>
            </a:pPr>
            <a:r>
              <a:rPr lang="en-ID" sz="1800" b="1" i="0" u="none" strike="noStrike" baseline="0" dirty="0">
                <a:solidFill>
                  <a:srgbClr val="000000"/>
                </a:solidFill>
                <a:latin typeface="Times New Roman" panose="02020603050405020304" pitchFamily="18" charset="0"/>
              </a:rPr>
              <a:t>.9 Without complications</a:t>
            </a:r>
            <a:endParaRPr lang="en-ID" dirty="0"/>
          </a:p>
        </p:txBody>
      </p:sp>
      <p:sp>
        <p:nvSpPr>
          <p:cNvPr id="9" name="TextBox 8">
            <a:extLst>
              <a:ext uri="{FF2B5EF4-FFF2-40B4-BE49-F238E27FC236}">
                <a16:creationId xmlns:a16="http://schemas.microsoft.com/office/drawing/2014/main" id="{9249B179-7317-F080-F9B0-D9F60D2B4A5C}"/>
              </a:ext>
            </a:extLst>
          </p:cNvPr>
          <p:cNvSpPr txBox="1"/>
          <p:nvPr/>
        </p:nvSpPr>
        <p:spPr>
          <a:xfrm>
            <a:off x="1759648" y="3691500"/>
            <a:ext cx="254000" cy="707886"/>
          </a:xfrm>
          <a:prstGeom prst="rect">
            <a:avLst/>
          </a:prstGeom>
          <a:noFill/>
        </p:spPr>
        <p:txBody>
          <a:bodyPr wrap="square">
            <a:spAutoFit/>
          </a:bodyPr>
          <a:lstStyle/>
          <a:p>
            <a:r>
              <a:rPr lang="en-US" sz="4000" b="0" i="0" u="none" strike="noStrike" baseline="0" dirty="0">
                <a:solidFill>
                  <a:srgbClr val="000000"/>
                </a:solidFill>
                <a:latin typeface="Times New Roman" panose="02020603050405020304" pitchFamily="18" charset="0"/>
              </a:rPr>
              <a:t>}</a:t>
            </a:r>
            <a:endParaRPr lang="en-ID" sz="4000" dirty="0"/>
          </a:p>
        </p:txBody>
      </p:sp>
      <p:sp>
        <p:nvSpPr>
          <p:cNvPr id="11" name="TextBox 10">
            <a:extLst>
              <a:ext uri="{FF2B5EF4-FFF2-40B4-BE49-F238E27FC236}">
                <a16:creationId xmlns:a16="http://schemas.microsoft.com/office/drawing/2014/main" id="{7C72B16E-DAF1-8B30-34CD-1B6A958F8FC5}"/>
              </a:ext>
            </a:extLst>
          </p:cNvPr>
          <p:cNvSpPr txBox="1"/>
          <p:nvPr/>
        </p:nvSpPr>
        <p:spPr>
          <a:xfrm>
            <a:off x="2013648" y="3787678"/>
            <a:ext cx="1860262" cy="584775"/>
          </a:xfrm>
          <a:prstGeom prst="rect">
            <a:avLst/>
          </a:prstGeom>
          <a:noFill/>
        </p:spPr>
        <p:txBody>
          <a:bodyPr wrap="square">
            <a:spAutoFit/>
          </a:bodyPr>
          <a:lstStyle/>
          <a:p>
            <a:pPr marL="0" indent="0" algn="l">
              <a:lnSpc>
                <a:spcPct val="100000"/>
              </a:lnSpc>
              <a:spcBef>
                <a:spcPts val="0"/>
              </a:spcBef>
              <a:buNone/>
            </a:pPr>
            <a:r>
              <a:rPr lang="en-US" sz="1600" b="0" i="0" u="none" strike="noStrike" baseline="0" dirty="0">
                <a:solidFill>
                  <a:srgbClr val="000000"/>
                </a:solidFill>
                <a:latin typeface="Times New Roman" panose="02020603050405020304" pitchFamily="18" charset="0"/>
              </a:rPr>
              <a:t>without mention of coma</a:t>
            </a:r>
          </a:p>
        </p:txBody>
      </p:sp>
      <p:sp>
        <p:nvSpPr>
          <p:cNvPr id="13" name="Content Placeholder 6">
            <a:extLst>
              <a:ext uri="{FF2B5EF4-FFF2-40B4-BE49-F238E27FC236}">
                <a16:creationId xmlns:a16="http://schemas.microsoft.com/office/drawing/2014/main" id="{D7EE987F-3DA7-38B5-0279-3D4CA3DB7E67}"/>
              </a:ext>
            </a:extLst>
          </p:cNvPr>
          <p:cNvSpPr txBox="1">
            <a:spLocks/>
          </p:cNvSpPr>
          <p:nvPr/>
        </p:nvSpPr>
        <p:spPr>
          <a:xfrm>
            <a:off x="4067727" y="1443841"/>
            <a:ext cx="3378200" cy="3970318"/>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lnSpc>
                <a:spcPct val="100000"/>
              </a:lnSpc>
              <a:spcBef>
                <a:spcPts val="0"/>
              </a:spcBef>
              <a:buFont typeface="Arial" panose="020B0604020202020204" pitchFamily="34" charset="0"/>
              <a:buNone/>
            </a:pPr>
            <a:r>
              <a:rPr lang="en-ID" sz="1800" b="1" dirty="0">
                <a:solidFill>
                  <a:srgbClr val="000000"/>
                </a:solidFill>
                <a:latin typeface="Times New Roman" panose="02020603050405020304" pitchFamily="18" charset="0"/>
              </a:rPr>
              <a:t>.3† With ophthalmic complications</a:t>
            </a:r>
          </a:p>
          <a:p>
            <a:pPr marL="0" indent="0">
              <a:lnSpc>
                <a:spcPct val="100000"/>
              </a:lnSpc>
              <a:spcBef>
                <a:spcPts val="0"/>
              </a:spcBef>
              <a:buFont typeface="Arial" panose="020B0604020202020204" pitchFamily="34" charset="0"/>
              <a:buNone/>
            </a:pPr>
            <a:r>
              <a:rPr lang="en-ID" sz="1800" dirty="0">
                <a:solidFill>
                  <a:srgbClr val="000000"/>
                </a:solidFill>
                <a:latin typeface="Times New Roman" panose="02020603050405020304" pitchFamily="18" charset="0"/>
              </a:rPr>
              <a:t>Diabetic:</a:t>
            </a:r>
          </a:p>
          <a:p>
            <a:pPr marL="0" indent="0">
              <a:lnSpc>
                <a:spcPct val="100000"/>
              </a:lnSpc>
              <a:spcBef>
                <a:spcPts val="0"/>
              </a:spcBef>
              <a:buFont typeface="Arial" panose="020B0604020202020204" pitchFamily="34" charset="0"/>
              <a:buNone/>
            </a:pPr>
            <a:r>
              <a:rPr lang="en-ID" sz="1800" dirty="0">
                <a:solidFill>
                  <a:srgbClr val="000000"/>
                </a:solidFill>
                <a:latin typeface="Times New Roman" panose="02020603050405020304" pitchFamily="18" charset="0"/>
              </a:rPr>
              <a:t>· cataract ( </a:t>
            </a:r>
            <a:r>
              <a:rPr lang="en-ID" sz="1800" dirty="0">
                <a:solidFill>
                  <a:srgbClr val="3365EF"/>
                </a:solidFill>
                <a:latin typeface="Times New Roman" panose="02020603050405020304" pitchFamily="18" charset="0"/>
              </a:rPr>
              <a:t>H28.0* </a:t>
            </a:r>
            <a:r>
              <a:rPr lang="en-ID" sz="1800" dirty="0">
                <a:solidFill>
                  <a:srgbClr val="000000"/>
                </a:solidFill>
                <a:latin typeface="Times New Roman" panose="02020603050405020304" pitchFamily="18" charset="0"/>
              </a:rPr>
              <a:t>)</a:t>
            </a:r>
          </a:p>
          <a:p>
            <a:pPr marL="0" indent="0">
              <a:lnSpc>
                <a:spcPct val="100000"/>
              </a:lnSpc>
              <a:spcBef>
                <a:spcPts val="0"/>
              </a:spcBef>
              <a:buFont typeface="Arial" panose="020B0604020202020204" pitchFamily="34" charset="0"/>
              <a:buNone/>
            </a:pPr>
            <a:r>
              <a:rPr lang="en-ID" sz="1800" dirty="0">
                <a:solidFill>
                  <a:srgbClr val="000000"/>
                </a:solidFill>
                <a:latin typeface="Times New Roman" panose="02020603050405020304" pitchFamily="18" charset="0"/>
              </a:rPr>
              <a:t>· retinopathy ( </a:t>
            </a:r>
            <a:r>
              <a:rPr lang="en-ID" sz="1800" dirty="0">
                <a:solidFill>
                  <a:srgbClr val="3365EF"/>
                </a:solidFill>
                <a:latin typeface="Times New Roman" panose="02020603050405020304" pitchFamily="18" charset="0"/>
              </a:rPr>
              <a:t>H36.0* </a:t>
            </a:r>
            <a:r>
              <a:rPr lang="en-ID" sz="1800" dirty="0">
                <a:solidFill>
                  <a:srgbClr val="000000"/>
                </a:solidFill>
                <a:latin typeface="Times New Roman" panose="02020603050405020304" pitchFamily="18" charset="0"/>
              </a:rPr>
              <a:t>)</a:t>
            </a:r>
          </a:p>
          <a:p>
            <a:pPr marL="0" indent="0">
              <a:lnSpc>
                <a:spcPct val="100000"/>
              </a:lnSpc>
              <a:spcBef>
                <a:spcPts val="0"/>
              </a:spcBef>
              <a:buFont typeface="Arial" panose="020B0604020202020204" pitchFamily="34" charset="0"/>
              <a:buNone/>
            </a:pPr>
            <a:endParaRPr lang="en-ID" sz="1800" dirty="0">
              <a:solidFill>
                <a:srgbClr val="000000"/>
              </a:solidFill>
              <a:latin typeface="Times New Roman" panose="02020603050405020304" pitchFamily="18" charset="0"/>
            </a:endParaRPr>
          </a:p>
          <a:p>
            <a:pPr marL="355600" indent="-355600">
              <a:lnSpc>
                <a:spcPct val="100000"/>
              </a:lnSpc>
              <a:spcBef>
                <a:spcPts val="0"/>
              </a:spcBef>
              <a:buNone/>
            </a:pPr>
            <a:r>
              <a:rPr lang="en-ID" sz="1800" b="1" dirty="0">
                <a:solidFill>
                  <a:srgbClr val="000000"/>
                </a:solidFill>
                <a:latin typeface="Times New Roman" panose="02020603050405020304" pitchFamily="18" charset="0"/>
              </a:rPr>
              <a:t>.4† With neurological complications</a:t>
            </a:r>
          </a:p>
          <a:p>
            <a:pPr marL="0" indent="0">
              <a:lnSpc>
                <a:spcPct val="100000"/>
              </a:lnSpc>
              <a:spcBef>
                <a:spcPts val="0"/>
              </a:spcBef>
              <a:buNone/>
            </a:pPr>
            <a:r>
              <a:rPr lang="en-ID" sz="1800" dirty="0">
                <a:solidFill>
                  <a:srgbClr val="000000"/>
                </a:solidFill>
                <a:latin typeface="Times New Roman" panose="02020603050405020304" pitchFamily="18" charset="0"/>
              </a:rPr>
              <a:t>Diabetic:</a:t>
            </a:r>
          </a:p>
          <a:p>
            <a:pPr marL="0" indent="0">
              <a:lnSpc>
                <a:spcPct val="100000"/>
              </a:lnSpc>
              <a:spcBef>
                <a:spcPts val="0"/>
              </a:spcBef>
              <a:buNone/>
            </a:pPr>
            <a:r>
              <a:rPr lang="en-ID" sz="1800" dirty="0">
                <a:solidFill>
                  <a:srgbClr val="000000"/>
                </a:solidFill>
                <a:latin typeface="Times New Roman" panose="02020603050405020304" pitchFamily="18" charset="0"/>
              </a:rPr>
              <a:t>· amyotrophy ( </a:t>
            </a:r>
            <a:r>
              <a:rPr lang="en-ID" sz="1800" dirty="0">
                <a:solidFill>
                  <a:srgbClr val="3365EF"/>
                </a:solidFill>
                <a:latin typeface="Times New Roman" panose="02020603050405020304" pitchFamily="18" charset="0"/>
              </a:rPr>
              <a:t>G73.0* </a:t>
            </a:r>
            <a:r>
              <a:rPr lang="en-ID" sz="1800" dirty="0">
                <a:solidFill>
                  <a:srgbClr val="000000"/>
                </a:solidFill>
                <a:latin typeface="Times New Roman" panose="02020603050405020304" pitchFamily="18" charset="0"/>
              </a:rPr>
              <a:t>)</a:t>
            </a:r>
          </a:p>
          <a:p>
            <a:pPr marL="0" indent="0">
              <a:lnSpc>
                <a:spcPct val="100000"/>
              </a:lnSpc>
              <a:spcBef>
                <a:spcPts val="0"/>
              </a:spcBef>
              <a:buNone/>
            </a:pPr>
            <a:r>
              <a:rPr lang="en-ID" sz="1800" dirty="0">
                <a:solidFill>
                  <a:srgbClr val="000000"/>
                </a:solidFill>
                <a:latin typeface="Times New Roman" panose="02020603050405020304" pitchFamily="18" charset="0"/>
              </a:rPr>
              <a:t>· autonomic neuropathy ( </a:t>
            </a:r>
            <a:r>
              <a:rPr lang="en-ID" sz="1800" dirty="0">
                <a:solidFill>
                  <a:srgbClr val="3365EF"/>
                </a:solidFill>
                <a:latin typeface="Times New Roman" panose="02020603050405020304" pitchFamily="18" charset="0"/>
              </a:rPr>
              <a:t>G99.0* </a:t>
            </a:r>
            <a:r>
              <a:rPr lang="en-ID" sz="1800" dirty="0">
                <a:solidFill>
                  <a:srgbClr val="000000"/>
                </a:solidFill>
                <a:latin typeface="Times New Roman" panose="02020603050405020304" pitchFamily="18" charset="0"/>
              </a:rPr>
              <a:t>)</a:t>
            </a:r>
          </a:p>
          <a:p>
            <a:pPr marL="0" indent="0">
              <a:lnSpc>
                <a:spcPct val="100000"/>
              </a:lnSpc>
              <a:spcBef>
                <a:spcPts val="0"/>
              </a:spcBef>
              <a:buNone/>
            </a:pPr>
            <a:r>
              <a:rPr lang="en-ID" sz="1800" dirty="0">
                <a:solidFill>
                  <a:srgbClr val="000000"/>
                </a:solidFill>
                <a:latin typeface="Times New Roman" panose="02020603050405020304" pitchFamily="18" charset="0"/>
              </a:rPr>
              <a:t>· mononeuropathy ( </a:t>
            </a:r>
            <a:r>
              <a:rPr lang="en-ID" sz="1800" dirty="0">
                <a:solidFill>
                  <a:srgbClr val="3365EF"/>
                </a:solidFill>
                <a:latin typeface="Times New Roman" panose="02020603050405020304" pitchFamily="18" charset="0"/>
              </a:rPr>
              <a:t>G59.0* </a:t>
            </a:r>
            <a:r>
              <a:rPr lang="en-ID" sz="1800" dirty="0">
                <a:solidFill>
                  <a:srgbClr val="000000"/>
                </a:solidFill>
                <a:latin typeface="Times New Roman" panose="02020603050405020304" pitchFamily="18" charset="0"/>
              </a:rPr>
              <a:t>)</a:t>
            </a:r>
          </a:p>
          <a:p>
            <a:pPr marL="0" indent="0">
              <a:lnSpc>
                <a:spcPct val="100000"/>
              </a:lnSpc>
              <a:spcBef>
                <a:spcPts val="0"/>
              </a:spcBef>
              <a:buNone/>
            </a:pPr>
            <a:r>
              <a:rPr lang="en-ID" sz="1800" dirty="0">
                <a:solidFill>
                  <a:srgbClr val="000000"/>
                </a:solidFill>
                <a:latin typeface="Times New Roman" panose="02020603050405020304" pitchFamily="18" charset="0"/>
              </a:rPr>
              <a:t>· polyneuropathy ( </a:t>
            </a:r>
            <a:r>
              <a:rPr lang="en-ID" sz="1800" dirty="0">
                <a:solidFill>
                  <a:srgbClr val="3365EF"/>
                </a:solidFill>
                <a:latin typeface="Times New Roman" panose="02020603050405020304" pitchFamily="18" charset="0"/>
              </a:rPr>
              <a:t>G63.2* </a:t>
            </a:r>
            <a:r>
              <a:rPr lang="en-ID" sz="1800" dirty="0">
                <a:solidFill>
                  <a:srgbClr val="000000"/>
                </a:solidFill>
                <a:latin typeface="Times New Roman" panose="02020603050405020304" pitchFamily="18" charset="0"/>
              </a:rPr>
              <a:t>)</a:t>
            </a:r>
          </a:p>
          <a:p>
            <a:pPr marL="0" indent="0">
              <a:lnSpc>
                <a:spcPct val="100000"/>
              </a:lnSpc>
              <a:spcBef>
                <a:spcPts val="0"/>
              </a:spcBef>
              <a:buNone/>
            </a:pPr>
            <a:r>
              <a:rPr lang="en-ID" sz="1800" dirty="0">
                <a:solidFill>
                  <a:srgbClr val="000000"/>
                </a:solidFill>
                <a:latin typeface="Times New Roman" panose="02020603050405020304" pitchFamily="18" charset="0"/>
              </a:rPr>
              <a:t>· autonomic ( </a:t>
            </a:r>
            <a:r>
              <a:rPr lang="en-ID" sz="1800" dirty="0">
                <a:solidFill>
                  <a:srgbClr val="3365EF"/>
                </a:solidFill>
                <a:latin typeface="Times New Roman" panose="02020603050405020304" pitchFamily="18" charset="0"/>
              </a:rPr>
              <a:t>G99.0* </a:t>
            </a:r>
            <a:r>
              <a:rPr lang="en-ID" sz="1800"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357047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967471" y="0"/>
            <a:ext cx="4224528" cy="6857998"/>
          </a:xfrm>
          <a:prstGeom prst="rect">
            <a:avLst/>
          </a:prstGeom>
        </p:spPr>
      </p:pic>
      <p:grpSp>
        <p:nvGrpSpPr>
          <p:cNvPr id="3" name="object 3"/>
          <p:cNvGrpSpPr/>
          <p:nvPr/>
        </p:nvGrpSpPr>
        <p:grpSpPr>
          <a:xfrm>
            <a:off x="0" y="0"/>
            <a:ext cx="1117600" cy="355600"/>
            <a:chOff x="0" y="0"/>
            <a:chExt cx="1117600" cy="355600"/>
          </a:xfrm>
        </p:grpSpPr>
        <p:sp>
          <p:nvSpPr>
            <p:cNvPr id="4" name="object 4"/>
            <p:cNvSpPr/>
            <p:nvPr/>
          </p:nvSpPr>
          <p:spPr>
            <a:xfrm>
              <a:off x="0" y="0"/>
              <a:ext cx="934719" cy="355600"/>
            </a:xfrm>
            <a:custGeom>
              <a:avLst/>
              <a:gdLst/>
              <a:ahLst/>
              <a:cxnLst/>
              <a:rect l="l" t="t" r="r" b="b"/>
              <a:pathLst>
                <a:path w="934719" h="355600">
                  <a:moveTo>
                    <a:pt x="934212" y="0"/>
                  </a:moveTo>
                  <a:lnTo>
                    <a:pt x="0" y="0"/>
                  </a:lnTo>
                  <a:lnTo>
                    <a:pt x="0" y="355092"/>
                  </a:lnTo>
                  <a:lnTo>
                    <a:pt x="934212" y="355092"/>
                  </a:lnTo>
                  <a:lnTo>
                    <a:pt x="934212" y="0"/>
                  </a:lnTo>
                  <a:close/>
                </a:path>
              </a:pathLst>
            </a:custGeom>
            <a:solidFill>
              <a:srgbClr val="004974"/>
            </a:solidFill>
          </p:spPr>
          <p:txBody>
            <a:bodyPr wrap="square" lIns="0" tIns="0" rIns="0" bIns="0" rtlCol="0"/>
            <a:lstStyle/>
            <a:p>
              <a:endParaRPr/>
            </a:p>
          </p:txBody>
        </p:sp>
        <p:sp>
          <p:nvSpPr>
            <p:cNvPr id="5" name="object 5"/>
            <p:cNvSpPr/>
            <p:nvPr/>
          </p:nvSpPr>
          <p:spPr>
            <a:xfrm>
              <a:off x="934211" y="0"/>
              <a:ext cx="182880" cy="355600"/>
            </a:xfrm>
            <a:custGeom>
              <a:avLst/>
              <a:gdLst/>
              <a:ahLst/>
              <a:cxnLst/>
              <a:rect l="l" t="t" r="r" b="b"/>
              <a:pathLst>
                <a:path w="182880" h="355600">
                  <a:moveTo>
                    <a:pt x="182880" y="0"/>
                  </a:moveTo>
                  <a:lnTo>
                    <a:pt x="0" y="0"/>
                  </a:lnTo>
                  <a:lnTo>
                    <a:pt x="0" y="355092"/>
                  </a:lnTo>
                  <a:lnTo>
                    <a:pt x="182880" y="355092"/>
                  </a:lnTo>
                  <a:lnTo>
                    <a:pt x="182880" y="0"/>
                  </a:lnTo>
                  <a:close/>
                </a:path>
              </a:pathLst>
            </a:custGeom>
            <a:solidFill>
              <a:srgbClr val="FCD200"/>
            </a:solidFill>
          </p:spPr>
          <p:txBody>
            <a:bodyPr wrap="square" lIns="0" tIns="0" rIns="0" bIns="0" rtlCol="0"/>
            <a:lstStyle/>
            <a:p>
              <a:endParaRPr/>
            </a:p>
          </p:txBody>
        </p:sp>
      </p:grpSp>
      <p:sp>
        <p:nvSpPr>
          <p:cNvPr id="6" name="object 6"/>
          <p:cNvSpPr txBox="1">
            <a:spLocks noGrp="1"/>
          </p:cNvSpPr>
          <p:nvPr>
            <p:ph type="title"/>
          </p:nvPr>
        </p:nvSpPr>
        <p:spPr>
          <a:xfrm>
            <a:off x="765149" y="528269"/>
            <a:ext cx="4355465" cy="1301115"/>
          </a:xfrm>
          <a:prstGeom prst="rect">
            <a:avLst/>
          </a:prstGeom>
        </p:spPr>
        <p:txBody>
          <a:bodyPr vert="horz" wrap="square" lIns="0" tIns="89535" rIns="0" bIns="0" rtlCol="0">
            <a:spAutoFit/>
          </a:bodyPr>
          <a:lstStyle/>
          <a:p>
            <a:pPr marL="12700" marR="5080">
              <a:lnSpc>
                <a:spcPts val="4750"/>
              </a:lnSpc>
              <a:spcBef>
                <a:spcPts val="705"/>
              </a:spcBef>
            </a:pPr>
            <a:r>
              <a:rPr sz="4400" dirty="0"/>
              <a:t>Pengkodean</a:t>
            </a:r>
            <a:r>
              <a:rPr sz="4400" spc="-254" dirty="0"/>
              <a:t> </a:t>
            </a:r>
            <a:r>
              <a:rPr sz="4400" spc="-10" dirty="0"/>
              <a:t>untuk Persalinan</a:t>
            </a:r>
            <a:endParaRPr sz="4400" dirty="0"/>
          </a:p>
        </p:txBody>
      </p:sp>
      <p:sp>
        <p:nvSpPr>
          <p:cNvPr id="7" name="object 7"/>
          <p:cNvSpPr/>
          <p:nvPr/>
        </p:nvSpPr>
        <p:spPr>
          <a:xfrm>
            <a:off x="787908" y="1888235"/>
            <a:ext cx="3817620" cy="45720"/>
          </a:xfrm>
          <a:custGeom>
            <a:avLst/>
            <a:gdLst/>
            <a:ahLst/>
            <a:cxnLst/>
            <a:rect l="l" t="t" r="r" b="b"/>
            <a:pathLst>
              <a:path w="3817620" h="45719">
                <a:moveTo>
                  <a:pt x="3817620" y="0"/>
                </a:moveTo>
                <a:lnTo>
                  <a:pt x="0" y="0"/>
                </a:lnTo>
                <a:lnTo>
                  <a:pt x="0" y="45720"/>
                </a:lnTo>
                <a:lnTo>
                  <a:pt x="3817620" y="45720"/>
                </a:lnTo>
                <a:lnTo>
                  <a:pt x="3817620" y="0"/>
                </a:lnTo>
                <a:close/>
              </a:path>
            </a:pathLst>
          </a:custGeom>
          <a:solidFill>
            <a:srgbClr val="FCD200"/>
          </a:solidFill>
        </p:spPr>
        <p:txBody>
          <a:bodyPr wrap="square" lIns="0" tIns="0" rIns="0" bIns="0" rtlCol="0"/>
          <a:lstStyle/>
          <a:p>
            <a:endParaRPr/>
          </a:p>
        </p:txBody>
      </p:sp>
      <p:grpSp>
        <p:nvGrpSpPr>
          <p:cNvPr id="8" name="object 8"/>
          <p:cNvGrpSpPr/>
          <p:nvPr/>
        </p:nvGrpSpPr>
        <p:grpSpPr>
          <a:xfrm>
            <a:off x="0" y="6675119"/>
            <a:ext cx="5547360" cy="182880"/>
            <a:chOff x="0" y="6675119"/>
            <a:chExt cx="5547360" cy="182880"/>
          </a:xfrm>
        </p:grpSpPr>
        <p:sp>
          <p:nvSpPr>
            <p:cNvPr id="9" name="object 9"/>
            <p:cNvSpPr/>
            <p:nvPr/>
          </p:nvSpPr>
          <p:spPr>
            <a:xfrm>
              <a:off x="0" y="6675119"/>
              <a:ext cx="5364480" cy="182880"/>
            </a:xfrm>
            <a:custGeom>
              <a:avLst/>
              <a:gdLst/>
              <a:ahLst/>
              <a:cxnLst/>
              <a:rect l="l" t="t" r="r" b="b"/>
              <a:pathLst>
                <a:path w="5364480" h="182879">
                  <a:moveTo>
                    <a:pt x="0" y="182878"/>
                  </a:moveTo>
                  <a:lnTo>
                    <a:pt x="5364480" y="182878"/>
                  </a:lnTo>
                  <a:lnTo>
                    <a:pt x="5364480" y="0"/>
                  </a:lnTo>
                  <a:lnTo>
                    <a:pt x="0" y="0"/>
                  </a:lnTo>
                  <a:lnTo>
                    <a:pt x="0" y="182878"/>
                  </a:lnTo>
                  <a:close/>
                </a:path>
              </a:pathLst>
            </a:custGeom>
            <a:solidFill>
              <a:srgbClr val="004974"/>
            </a:solidFill>
          </p:spPr>
          <p:txBody>
            <a:bodyPr wrap="square" lIns="0" tIns="0" rIns="0" bIns="0" rtlCol="0"/>
            <a:lstStyle/>
            <a:p>
              <a:endParaRPr/>
            </a:p>
          </p:txBody>
        </p:sp>
        <p:sp>
          <p:nvSpPr>
            <p:cNvPr id="10" name="object 10"/>
            <p:cNvSpPr/>
            <p:nvPr/>
          </p:nvSpPr>
          <p:spPr>
            <a:xfrm>
              <a:off x="5364479" y="6675119"/>
              <a:ext cx="182880" cy="182880"/>
            </a:xfrm>
            <a:custGeom>
              <a:avLst/>
              <a:gdLst/>
              <a:ahLst/>
              <a:cxnLst/>
              <a:rect l="l" t="t" r="r" b="b"/>
              <a:pathLst>
                <a:path w="182879" h="182879">
                  <a:moveTo>
                    <a:pt x="182879" y="0"/>
                  </a:moveTo>
                  <a:lnTo>
                    <a:pt x="0" y="0"/>
                  </a:lnTo>
                  <a:lnTo>
                    <a:pt x="0" y="182878"/>
                  </a:lnTo>
                  <a:lnTo>
                    <a:pt x="182879" y="182878"/>
                  </a:lnTo>
                  <a:lnTo>
                    <a:pt x="182879" y="0"/>
                  </a:lnTo>
                  <a:close/>
                </a:path>
              </a:pathLst>
            </a:custGeom>
            <a:solidFill>
              <a:srgbClr val="FCD200"/>
            </a:solidFill>
          </p:spPr>
          <p:txBody>
            <a:bodyPr wrap="square" lIns="0" tIns="0" rIns="0" bIns="0" rtlCol="0"/>
            <a:lstStyle/>
            <a:p>
              <a:endParaRPr/>
            </a:p>
          </p:txBody>
        </p:sp>
      </p:grpSp>
      <p:sp>
        <p:nvSpPr>
          <p:cNvPr id="11" name="object 11"/>
          <p:cNvSpPr/>
          <p:nvPr/>
        </p:nvSpPr>
        <p:spPr>
          <a:xfrm>
            <a:off x="7571231" y="0"/>
            <a:ext cx="792480" cy="6858000"/>
          </a:xfrm>
          <a:custGeom>
            <a:avLst/>
            <a:gdLst/>
            <a:ahLst/>
            <a:cxnLst/>
            <a:rect l="l" t="t" r="r" b="b"/>
            <a:pathLst>
              <a:path w="792479" h="6858000">
                <a:moveTo>
                  <a:pt x="792479" y="0"/>
                </a:moveTo>
                <a:lnTo>
                  <a:pt x="0" y="0"/>
                </a:lnTo>
                <a:lnTo>
                  <a:pt x="0" y="6857998"/>
                </a:lnTo>
                <a:lnTo>
                  <a:pt x="792479" y="6857998"/>
                </a:lnTo>
                <a:lnTo>
                  <a:pt x="792479" y="0"/>
                </a:lnTo>
                <a:close/>
              </a:path>
            </a:pathLst>
          </a:custGeom>
          <a:solidFill>
            <a:srgbClr val="004974">
              <a:alpha val="56077"/>
            </a:srgbClr>
          </a:solidFill>
        </p:spPr>
        <p:txBody>
          <a:bodyPr wrap="square" lIns="0" tIns="0" rIns="0" bIns="0" rtlCol="0"/>
          <a:lstStyle/>
          <a:p>
            <a:endParaRPr/>
          </a:p>
        </p:txBody>
      </p:sp>
      <p:sp>
        <p:nvSpPr>
          <p:cNvPr id="12" name="object 12"/>
          <p:cNvSpPr txBox="1"/>
          <p:nvPr/>
        </p:nvSpPr>
        <p:spPr>
          <a:xfrm>
            <a:off x="765149" y="2291842"/>
            <a:ext cx="5784215" cy="3011170"/>
          </a:xfrm>
          <a:prstGeom prst="rect">
            <a:avLst/>
          </a:prstGeom>
        </p:spPr>
        <p:txBody>
          <a:bodyPr vert="horz" wrap="square" lIns="0" tIns="54610" rIns="0" bIns="0" rtlCol="0">
            <a:spAutoFit/>
          </a:bodyPr>
          <a:lstStyle/>
          <a:p>
            <a:pPr marL="12700" marR="5080" indent="340360">
              <a:lnSpc>
                <a:spcPct val="90000"/>
              </a:lnSpc>
              <a:spcBef>
                <a:spcPts val="430"/>
              </a:spcBef>
              <a:buAutoNum type="alphaLcPeriod"/>
              <a:tabLst>
                <a:tab pos="353060" algn="l"/>
              </a:tabLst>
            </a:pPr>
            <a:r>
              <a:rPr sz="2800" dirty="0">
                <a:latin typeface="Calibri"/>
                <a:cs typeface="Calibri"/>
              </a:rPr>
              <a:t>Bila</a:t>
            </a:r>
            <a:r>
              <a:rPr sz="2800" spc="-114" dirty="0">
                <a:latin typeface="Calibri"/>
                <a:cs typeface="Calibri"/>
              </a:rPr>
              <a:t> </a:t>
            </a:r>
            <a:r>
              <a:rPr sz="2800" spc="-10" dirty="0">
                <a:latin typeface="Calibri"/>
                <a:cs typeface="Calibri"/>
              </a:rPr>
              <a:t>terdapat</a:t>
            </a:r>
            <a:r>
              <a:rPr sz="2800" spc="-120" dirty="0">
                <a:latin typeface="Calibri"/>
                <a:cs typeface="Calibri"/>
              </a:rPr>
              <a:t> </a:t>
            </a:r>
            <a:r>
              <a:rPr sz="2800" dirty="0">
                <a:latin typeface="Calibri"/>
                <a:cs typeface="Calibri"/>
              </a:rPr>
              <a:t>penyulit</a:t>
            </a:r>
            <a:r>
              <a:rPr sz="2800" spc="-85" dirty="0">
                <a:latin typeface="Calibri"/>
                <a:cs typeface="Calibri"/>
              </a:rPr>
              <a:t> </a:t>
            </a:r>
            <a:r>
              <a:rPr sz="2800" dirty="0">
                <a:latin typeface="Calibri"/>
                <a:cs typeface="Calibri"/>
              </a:rPr>
              <a:t>atau</a:t>
            </a:r>
            <a:r>
              <a:rPr sz="2800" spc="-110" dirty="0">
                <a:latin typeface="Calibri"/>
                <a:cs typeface="Calibri"/>
              </a:rPr>
              <a:t> </a:t>
            </a:r>
            <a:r>
              <a:rPr sz="2800" spc="-10" dirty="0">
                <a:latin typeface="Calibri"/>
                <a:cs typeface="Calibri"/>
              </a:rPr>
              <a:t>komplikasi </a:t>
            </a:r>
            <a:r>
              <a:rPr sz="2800" dirty="0">
                <a:latin typeface="Calibri"/>
                <a:cs typeface="Calibri"/>
              </a:rPr>
              <a:t>maka</a:t>
            </a:r>
            <a:r>
              <a:rPr sz="2800" spc="-110" dirty="0">
                <a:latin typeface="Calibri"/>
                <a:cs typeface="Calibri"/>
              </a:rPr>
              <a:t> </a:t>
            </a:r>
            <a:r>
              <a:rPr sz="2800" spc="-10" dirty="0">
                <a:latin typeface="Calibri"/>
                <a:cs typeface="Calibri"/>
              </a:rPr>
              <a:t>penyulit</a:t>
            </a:r>
            <a:r>
              <a:rPr sz="2800" spc="-75" dirty="0">
                <a:latin typeface="Calibri"/>
                <a:cs typeface="Calibri"/>
              </a:rPr>
              <a:t> </a:t>
            </a:r>
            <a:r>
              <a:rPr sz="2800" dirty="0">
                <a:latin typeface="Calibri"/>
                <a:cs typeface="Calibri"/>
              </a:rPr>
              <a:t>atau</a:t>
            </a:r>
            <a:r>
              <a:rPr sz="2800" spc="-110" dirty="0">
                <a:latin typeface="Calibri"/>
                <a:cs typeface="Calibri"/>
              </a:rPr>
              <a:t> </a:t>
            </a:r>
            <a:r>
              <a:rPr sz="2800" spc="-20" dirty="0">
                <a:latin typeface="Calibri"/>
                <a:cs typeface="Calibri"/>
              </a:rPr>
              <a:t>komplikasi</a:t>
            </a:r>
            <a:r>
              <a:rPr sz="2800" spc="-100" dirty="0">
                <a:latin typeface="Calibri"/>
                <a:cs typeface="Calibri"/>
              </a:rPr>
              <a:t> </a:t>
            </a:r>
            <a:r>
              <a:rPr sz="2800" spc="-10" dirty="0">
                <a:latin typeface="Calibri"/>
                <a:cs typeface="Calibri"/>
              </a:rPr>
              <a:t>menjadi </a:t>
            </a:r>
            <a:r>
              <a:rPr sz="2800" dirty="0">
                <a:latin typeface="Calibri"/>
                <a:cs typeface="Calibri"/>
              </a:rPr>
              <a:t>diagnosis</a:t>
            </a:r>
            <a:r>
              <a:rPr sz="2800" spc="-130" dirty="0">
                <a:latin typeface="Calibri"/>
                <a:cs typeface="Calibri"/>
              </a:rPr>
              <a:t> </a:t>
            </a:r>
            <a:r>
              <a:rPr sz="2800" spc="-10" dirty="0">
                <a:latin typeface="Calibri"/>
                <a:cs typeface="Calibri"/>
              </a:rPr>
              <a:t>utama</a:t>
            </a:r>
            <a:endParaRPr sz="2800">
              <a:latin typeface="Calibri"/>
              <a:cs typeface="Calibri"/>
            </a:endParaRPr>
          </a:p>
          <a:p>
            <a:pPr marL="12700" marR="546100" indent="356870">
              <a:lnSpc>
                <a:spcPts val="3020"/>
              </a:lnSpc>
              <a:spcBef>
                <a:spcPts val="1055"/>
              </a:spcBef>
              <a:buAutoNum type="alphaLcPeriod"/>
              <a:tabLst>
                <a:tab pos="369570" algn="l"/>
              </a:tabLst>
            </a:pPr>
            <a:r>
              <a:rPr sz="2800" dirty="0">
                <a:latin typeface="Calibri"/>
                <a:cs typeface="Calibri"/>
              </a:rPr>
              <a:t>Metode</a:t>
            </a:r>
            <a:r>
              <a:rPr sz="2800" spc="-90" dirty="0">
                <a:latin typeface="Calibri"/>
                <a:cs typeface="Calibri"/>
              </a:rPr>
              <a:t> </a:t>
            </a:r>
            <a:r>
              <a:rPr sz="2800" spc="-10" dirty="0">
                <a:latin typeface="Calibri"/>
                <a:cs typeface="Calibri"/>
              </a:rPr>
              <a:t>persalinan</a:t>
            </a:r>
            <a:r>
              <a:rPr sz="2800" spc="-60" dirty="0">
                <a:latin typeface="Calibri"/>
                <a:cs typeface="Calibri"/>
              </a:rPr>
              <a:t> </a:t>
            </a:r>
            <a:r>
              <a:rPr sz="2800" spc="-20" dirty="0">
                <a:latin typeface="Calibri"/>
                <a:cs typeface="Calibri"/>
              </a:rPr>
              <a:t>(O80.0-</a:t>
            </a:r>
            <a:r>
              <a:rPr sz="2800" spc="-10" dirty="0">
                <a:latin typeface="Calibri"/>
                <a:cs typeface="Calibri"/>
              </a:rPr>
              <a:t>O84.9) </a:t>
            </a:r>
            <a:r>
              <a:rPr sz="2800" dirty="0">
                <a:latin typeface="Calibri"/>
                <a:cs typeface="Calibri"/>
              </a:rPr>
              <a:t>sebagai</a:t>
            </a:r>
            <a:r>
              <a:rPr sz="2800" spc="-155" dirty="0">
                <a:latin typeface="Calibri"/>
                <a:cs typeface="Calibri"/>
              </a:rPr>
              <a:t> </a:t>
            </a:r>
            <a:r>
              <a:rPr sz="2800" dirty="0">
                <a:latin typeface="Calibri"/>
                <a:cs typeface="Calibri"/>
              </a:rPr>
              <a:t>diagnosis</a:t>
            </a:r>
            <a:r>
              <a:rPr sz="2800" spc="-110" dirty="0">
                <a:latin typeface="Calibri"/>
                <a:cs typeface="Calibri"/>
              </a:rPr>
              <a:t> </a:t>
            </a:r>
            <a:r>
              <a:rPr sz="2800" spc="-10" dirty="0">
                <a:latin typeface="Calibri"/>
                <a:cs typeface="Calibri"/>
              </a:rPr>
              <a:t>sekunder</a:t>
            </a:r>
            <a:endParaRPr sz="2800">
              <a:latin typeface="Calibri"/>
              <a:cs typeface="Calibri"/>
            </a:endParaRPr>
          </a:p>
          <a:p>
            <a:pPr marL="12700" marR="297815" indent="319405">
              <a:lnSpc>
                <a:spcPts val="3020"/>
              </a:lnSpc>
              <a:spcBef>
                <a:spcPts val="1010"/>
              </a:spcBef>
              <a:buAutoNum type="alphaLcPeriod"/>
              <a:tabLst>
                <a:tab pos="332105" algn="l"/>
              </a:tabLst>
            </a:pPr>
            <a:r>
              <a:rPr sz="2800" dirty="0">
                <a:latin typeface="Calibri"/>
                <a:cs typeface="Calibri"/>
              </a:rPr>
              <a:t>Outcome</a:t>
            </a:r>
            <a:r>
              <a:rPr sz="2800" spc="-65" dirty="0">
                <a:latin typeface="Calibri"/>
                <a:cs typeface="Calibri"/>
              </a:rPr>
              <a:t> </a:t>
            </a:r>
            <a:r>
              <a:rPr sz="2800" spc="-10" dirty="0">
                <a:latin typeface="Calibri"/>
                <a:cs typeface="Calibri"/>
              </a:rPr>
              <a:t>persalinan</a:t>
            </a:r>
            <a:r>
              <a:rPr sz="2800" spc="-65" dirty="0">
                <a:latin typeface="Calibri"/>
                <a:cs typeface="Calibri"/>
              </a:rPr>
              <a:t> </a:t>
            </a:r>
            <a:r>
              <a:rPr sz="2800" dirty="0">
                <a:latin typeface="Calibri"/>
                <a:cs typeface="Calibri"/>
              </a:rPr>
              <a:t>(Z37.0</a:t>
            </a:r>
            <a:r>
              <a:rPr sz="2800" spc="-50" dirty="0">
                <a:latin typeface="Calibri"/>
                <a:cs typeface="Calibri"/>
              </a:rPr>
              <a:t> </a:t>
            </a:r>
            <a:r>
              <a:rPr sz="2800" dirty="0">
                <a:latin typeface="Calibri"/>
                <a:cs typeface="Calibri"/>
              </a:rPr>
              <a:t>–</a:t>
            </a:r>
            <a:r>
              <a:rPr sz="2800" spc="-85" dirty="0">
                <a:latin typeface="Calibri"/>
                <a:cs typeface="Calibri"/>
              </a:rPr>
              <a:t> </a:t>
            </a:r>
            <a:r>
              <a:rPr sz="2800" spc="-10" dirty="0">
                <a:latin typeface="Calibri"/>
                <a:cs typeface="Calibri"/>
              </a:rPr>
              <a:t>Z37.9) </a:t>
            </a:r>
            <a:r>
              <a:rPr sz="2800" dirty="0">
                <a:latin typeface="Calibri"/>
                <a:cs typeface="Calibri"/>
              </a:rPr>
              <a:t>sebagai</a:t>
            </a:r>
            <a:r>
              <a:rPr sz="2800" spc="-155" dirty="0">
                <a:latin typeface="Calibri"/>
                <a:cs typeface="Calibri"/>
              </a:rPr>
              <a:t> </a:t>
            </a:r>
            <a:r>
              <a:rPr sz="2800" dirty="0">
                <a:latin typeface="Calibri"/>
                <a:cs typeface="Calibri"/>
              </a:rPr>
              <a:t>diagnosis</a:t>
            </a:r>
            <a:r>
              <a:rPr sz="2800" spc="-110" dirty="0">
                <a:latin typeface="Calibri"/>
                <a:cs typeface="Calibri"/>
              </a:rPr>
              <a:t> </a:t>
            </a:r>
            <a:r>
              <a:rPr sz="2800" spc="-10" dirty="0">
                <a:latin typeface="Calibri"/>
                <a:cs typeface="Calibri"/>
              </a:rPr>
              <a:t>sekunder</a:t>
            </a:r>
            <a:endParaRPr sz="2800">
              <a:latin typeface="Calibri"/>
              <a:cs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117600" cy="355600"/>
            <a:chOff x="0" y="0"/>
            <a:chExt cx="1117600" cy="355600"/>
          </a:xfrm>
        </p:grpSpPr>
        <p:sp>
          <p:nvSpPr>
            <p:cNvPr id="3" name="object 3"/>
            <p:cNvSpPr/>
            <p:nvPr/>
          </p:nvSpPr>
          <p:spPr>
            <a:xfrm>
              <a:off x="0" y="0"/>
              <a:ext cx="934719" cy="355600"/>
            </a:xfrm>
            <a:custGeom>
              <a:avLst/>
              <a:gdLst/>
              <a:ahLst/>
              <a:cxnLst/>
              <a:rect l="l" t="t" r="r" b="b"/>
              <a:pathLst>
                <a:path w="934719" h="355600">
                  <a:moveTo>
                    <a:pt x="934212" y="0"/>
                  </a:moveTo>
                  <a:lnTo>
                    <a:pt x="0" y="0"/>
                  </a:lnTo>
                  <a:lnTo>
                    <a:pt x="0" y="355092"/>
                  </a:lnTo>
                  <a:lnTo>
                    <a:pt x="934212" y="355092"/>
                  </a:lnTo>
                  <a:lnTo>
                    <a:pt x="934212" y="0"/>
                  </a:lnTo>
                  <a:close/>
                </a:path>
              </a:pathLst>
            </a:custGeom>
            <a:solidFill>
              <a:srgbClr val="004974"/>
            </a:solidFill>
          </p:spPr>
          <p:txBody>
            <a:bodyPr wrap="square" lIns="0" tIns="0" rIns="0" bIns="0" rtlCol="0"/>
            <a:lstStyle/>
            <a:p>
              <a:endParaRPr/>
            </a:p>
          </p:txBody>
        </p:sp>
        <p:sp>
          <p:nvSpPr>
            <p:cNvPr id="4" name="object 4"/>
            <p:cNvSpPr/>
            <p:nvPr/>
          </p:nvSpPr>
          <p:spPr>
            <a:xfrm>
              <a:off x="934211" y="0"/>
              <a:ext cx="182880" cy="355600"/>
            </a:xfrm>
            <a:custGeom>
              <a:avLst/>
              <a:gdLst/>
              <a:ahLst/>
              <a:cxnLst/>
              <a:rect l="l" t="t" r="r" b="b"/>
              <a:pathLst>
                <a:path w="182880" h="355600">
                  <a:moveTo>
                    <a:pt x="182880" y="0"/>
                  </a:moveTo>
                  <a:lnTo>
                    <a:pt x="0" y="0"/>
                  </a:lnTo>
                  <a:lnTo>
                    <a:pt x="0" y="355092"/>
                  </a:lnTo>
                  <a:lnTo>
                    <a:pt x="182880" y="355092"/>
                  </a:lnTo>
                  <a:lnTo>
                    <a:pt x="182880" y="0"/>
                  </a:lnTo>
                  <a:close/>
                </a:path>
              </a:pathLst>
            </a:custGeom>
            <a:solidFill>
              <a:srgbClr val="FCD200"/>
            </a:solidFill>
          </p:spPr>
          <p:txBody>
            <a:bodyPr wrap="square" lIns="0" tIns="0" rIns="0" bIns="0" rtlCol="0"/>
            <a:lstStyle/>
            <a:p>
              <a:endParaRPr/>
            </a:p>
          </p:txBody>
        </p:sp>
      </p:grpSp>
      <p:sp>
        <p:nvSpPr>
          <p:cNvPr id="5" name="object 5"/>
          <p:cNvSpPr txBox="1">
            <a:spLocks noGrp="1"/>
          </p:cNvSpPr>
          <p:nvPr>
            <p:ph type="title"/>
          </p:nvPr>
        </p:nvSpPr>
        <p:spPr>
          <a:xfrm>
            <a:off x="779527" y="703116"/>
            <a:ext cx="3853179" cy="697230"/>
          </a:xfrm>
          <a:prstGeom prst="rect">
            <a:avLst/>
          </a:prstGeom>
        </p:spPr>
        <p:txBody>
          <a:bodyPr vert="horz" wrap="square" lIns="0" tIns="13335" rIns="0" bIns="0" rtlCol="0">
            <a:spAutoFit/>
          </a:bodyPr>
          <a:lstStyle/>
          <a:p>
            <a:pPr marL="12700">
              <a:lnSpc>
                <a:spcPct val="100000"/>
              </a:lnSpc>
              <a:spcBef>
                <a:spcPts val="0"/>
              </a:spcBef>
              <a:tabLst>
                <a:tab pos="3839845" algn="l"/>
              </a:tabLst>
            </a:pPr>
            <a:r>
              <a:rPr sz="4400" u="heavy" spc="-65" dirty="0">
                <a:solidFill>
                  <a:schemeClr val="accent2">
                    <a:lumMod val="50000"/>
                  </a:schemeClr>
                </a:solidFill>
                <a:uFill>
                  <a:solidFill>
                    <a:srgbClr val="FCD200"/>
                  </a:solidFill>
                </a:uFill>
                <a:latin typeface="Calibri" panose="020F0502020204030204" pitchFamily="34" charset="0"/>
                <a:ea typeface="Calibri" panose="020F0502020204030204" pitchFamily="34" charset="0"/>
                <a:cs typeface="Calibri" panose="020F0502020204030204" pitchFamily="34" charset="0"/>
              </a:rPr>
              <a:t>KODE</a:t>
            </a:r>
            <a:r>
              <a:rPr sz="4400" u="heavy" spc="-145" dirty="0">
                <a:solidFill>
                  <a:schemeClr val="accent2">
                    <a:lumMod val="50000"/>
                  </a:schemeClr>
                </a:solidFill>
                <a:uFill>
                  <a:solidFill>
                    <a:srgbClr val="FCD200"/>
                  </a:solidFill>
                </a:uFill>
                <a:latin typeface="Calibri" panose="020F0502020204030204" pitchFamily="34" charset="0"/>
                <a:ea typeface="Calibri" panose="020F0502020204030204" pitchFamily="34" charset="0"/>
                <a:cs typeface="Calibri" panose="020F0502020204030204" pitchFamily="34" charset="0"/>
              </a:rPr>
              <a:t> </a:t>
            </a:r>
            <a:r>
              <a:rPr sz="4400" u="heavy" spc="-45" dirty="0">
                <a:solidFill>
                  <a:schemeClr val="accent2">
                    <a:lumMod val="50000"/>
                  </a:schemeClr>
                </a:solidFill>
                <a:uFill>
                  <a:solidFill>
                    <a:srgbClr val="FCD200"/>
                  </a:solidFill>
                </a:uFill>
                <a:latin typeface="Calibri" panose="020F0502020204030204" pitchFamily="34" charset="0"/>
                <a:ea typeface="Calibri" panose="020F0502020204030204" pitchFamily="34" charset="0"/>
                <a:cs typeface="Calibri" panose="020F0502020204030204" pitchFamily="34" charset="0"/>
              </a:rPr>
              <a:t>O80-</a:t>
            </a:r>
            <a:r>
              <a:rPr sz="4400" u="heavy" spc="-25" dirty="0">
                <a:solidFill>
                  <a:schemeClr val="accent2">
                    <a:lumMod val="50000"/>
                  </a:schemeClr>
                </a:solidFill>
                <a:uFill>
                  <a:solidFill>
                    <a:srgbClr val="FCD200"/>
                  </a:solidFill>
                </a:uFill>
                <a:latin typeface="Calibri" panose="020F0502020204030204" pitchFamily="34" charset="0"/>
                <a:ea typeface="Calibri" panose="020F0502020204030204" pitchFamily="34" charset="0"/>
                <a:cs typeface="Calibri" panose="020F0502020204030204" pitchFamily="34" charset="0"/>
              </a:rPr>
              <a:t>O84</a:t>
            </a:r>
            <a:r>
              <a:rPr sz="4400" u="heavy" dirty="0">
                <a:solidFill>
                  <a:schemeClr val="accent2">
                    <a:lumMod val="50000"/>
                  </a:schemeClr>
                </a:solidFill>
                <a:uFill>
                  <a:solidFill>
                    <a:srgbClr val="FCD200"/>
                  </a:solidFill>
                </a:uFill>
                <a:latin typeface="Calibri" panose="020F0502020204030204" pitchFamily="34" charset="0"/>
                <a:ea typeface="Calibri" panose="020F0502020204030204" pitchFamily="34" charset="0"/>
                <a:cs typeface="Calibri" panose="020F0502020204030204" pitchFamily="34" charset="0"/>
              </a:rPr>
              <a:t>	</a:t>
            </a:r>
            <a:endParaRPr sz="4400"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6" name="object 6"/>
          <p:cNvGrpSpPr/>
          <p:nvPr/>
        </p:nvGrpSpPr>
        <p:grpSpPr>
          <a:xfrm>
            <a:off x="0" y="6675119"/>
            <a:ext cx="5547360" cy="182880"/>
            <a:chOff x="0" y="6675119"/>
            <a:chExt cx="5547360" cy="182880"/>
          </a:xfrm>
        </p:grpSpPr>
        <p:sp>
          <p:nvSpPr>
            <p:cNvPr id="7" name="object 7"/>
            <p:cNvSpPr/>
            <p:nvPr/>
          </p:nvSpPr>
          <p:spPr>
            <a:xfrm>
              <a:off x="0" y="6675119"/>
              <a:ext cx="5364480" cy="182880"/>
            </a:xfrm>
            <a:custGeom>
              <a:avLst/>
              <a:gdLst/>
              <a:ahLst/>
              <a:cxnLst/>
              <a:rect l="l" t="t" r="r" b="b"/>
              <a:pathLst>
                <a:path w="5364480" h="182879">
                  <a:moveTo>
                    <a:pt x="0" y="182878"/>
                  </a:moveTo>
                  <a:lnTo>
                    <a:pt x="5364480" y="182878"/>
                  </a:lnTo>
                  <a:lnTo>
                    <a:pt x="5364480" y="0"/>
                  </a:lnTo>
                  <a:lnTo>
                    <a:pt x="0" y="0"/>
                  </a:lnTo>
                  <a:lnTo>
                    <a:pt x="0" y="182878"/>
                  </a:lnTo>
                  <a:close/>
                </a:path>
              </a:pathLst>
            </a:custGeom>
            <a:solidFill>
              <a:srgbClr val="004974"/>
            </a:solidFill>
          </p:spPr>
          <p:txBody>
            <a:bodyPr wrap="square" lIns="0" tIns="0" rIns="0" bIns="0" rtlCol="0"/>
            <a:lstStyle/>
            <a:p>
              <a:endParaRPr/>
            </a:p>
          </p:txBody>
        </p:sp>
        <p:sp>
          <p:nvSpPr>
            <p:cNvPr id="8" name="object 8"/>
            <p:cNvSpPr/>
            <p:nvPr/>
          </p:nvSpPr>
          <p:spPr>
            <a:xfrm>
              <a:off x="5364479" y="6675119"/>
              <a:ext cx="182880" cy="182880"/>
            </a:xfrm>
            <a:custGeom>
              <a:avLst/>
              <a:gdLst/>
              <a:ahLst/>
              <a:cxnLst/>
              <a:rect l="l" t="t" r="r" b="b"/>
              <a:pathLst>
                <a:path w="182879" h="182879">
                  <a:moveTo>
                    <a:pt x="182879" y="0"/>
                  </a:moveTo>
                  <a:lnTo>
                    <a:pt x="0" y="0"/>
                  </a:lnTo>
                  <a:lnTo>
                    <a:pt x="0" y="182878"/>
                  </a:lnTo>
                  <a:lnTo>
                    <a:pt x="182879" y="182878"/>
                  </a:lnTo>
                  <a:lnTo>
                    <a:pt x="182879" y="0"/>
                  </a:lnTo>
                  <a:close/>
                </a:path>
              </a:pathLst>
            </a:custGeom>
            <a:solidFill>
              <a:srgbClr val="FCD200"/>
            </a:solidFill>
          </p:spPr>
          <p:txBody>
            <a:bodyPr wrap="square" lIns="0" tIns="0" rIns="0" bIns="0" rtlCol="0"/>
            <a:lstStyle/>
            <a:p>
              <a:endParaRPr/>
            </a:p>
          </p:txBody>
        </p:sp>
      </p:grpSp>
      <p:sp>
        <p:nvSpPr>
          <p:cNvPr id="9" name="object 9"/>
          <p:cNvSpPr/>
          <p:nvPr/>
        </p:nvSpPr>
        <p:spPr>
          <a:xfrm>
            <a:off x="7571231" y="0"/>
            <a:ext cx="792480" cy="6858000"/>
          </a:xfrm>
          <a:custGeom>
            <a:avLst/>
            <a:gdLst/>
            <a:ahLst/>
            <a:cxnLst/>
            <a:rect l="l" t="t" r="r" b="b"/>
            <a:pathLst>
              <a:path w="792479" h="6858000">
                <a:moveTo>
                  <a:pt x="792479" y="0"/>
                </a:moveTo>
                <a:lnTo>
                  <a:pt x="0" y="0"/>
                </a:lnTo>
                <a:lnTo>
                  <a:pt x="0" y="6857998"/>
                </a:lnTo>
                <a:lnTo>
                  <a:pt x="792479" y="6857998"/>
                </a:lnTo>
                <a:lnTo>
                  <a:pt x="792479" y="0"/>
                </a:lnTo>
                <a:close/>
              </a:path>
            </a:pathLst>
          </a:custGeom>
          <a:solidFill>
            <a:srgbClr val="004974">
              <a:alpha val="56077"/>
            </a:srgbClr>
          </a:solidFill>
        </p:spPr>
        <p:txBody>
          <a:bodyPr wrap="square" lIns="0" tIns="0" rIns="0" bIns="0" rtlCol="0"/>
          <a:lstStyle/>
          <a:p>
            <a:endParaRPr/>
          </a:p>
        </p:txBody>
      </p:sp>
      <p:sp>
        <p:nvSpPr>
          <p:cNvPr id="10" name="object 10"/>
          <p:cNvSpPr txBox="1"/>
          <p:nvPr/>
        </p:nvSpPr>
        <p:spPr>
          <a:xfrm>
            <a:off x="657250" y="1747862"/>
            <a:ext cx="6282055" cy="3097530"/>
          </a:xfrm>
          <a:prstGeom prst="rect">
            <a:avLst/>
          </a:prstGeom>
        </p:spPr>
        <p:txBody>
          <a:bodyPr vert="horz" wrap="square" lIns="0" tIns="98425" rIns="0" bIns="0" rtlCol="0">
            <a:spAutoFit/>
          </a:bodyPr>
          <a:lstStyle/>
          <a:p>
            <a:pPr marL="12700">
              <a:lnSpc>
                <a:spcPct val="100000"/>
              </a:lnSpc>
              <a:spcBef>
                <a:spcPts val="775"/>
              </a:spcBef>
            </a:pPr>
            <a:r>
              <a:rPr sz="2800" spc="-10" dirty="0">
                <a:latin typeface="Calibri"/>
                <a:cs typeface="Calibri"/>
              </a:rPr>
              <a:t>Penggunaan</a:t>
            </a:r>
            <a:r>
              <a:rPr sz="2800" spc="-95" dirty="0">
                <a:latin typeface="Calibri"/>
                <a:cs typeface="Calibri"/>
              </a:rPr>
              <a:t> </a:t>
            </a:r>
            <a:r>
              <a:rPr sz="2800" spc="-45" dirty="0">
                <a:latin typeface="Calibri"/>
                <a:cs typeface="Calibri"/>
              </a:rPr>
              <a:t>kode-</a:t>
            </a:r>
            <a:r>
              <a:rPr sz="2800" dirty="0">
                <a:latin typeface="Calibri"/>
                <a:cs typeface="Calibri"/>
              </a:rPr>
              <a:t>kode</a:t>
            </a:r>
            <a:r>
              <a:rPr sz="2800" spc="-85" dirty="0">
                <a:latin typeface="Calibri"/>
                <a:cs typeface="Calibri"/>
              </a:rPr>
              <a:t> </a:t>
            </a:r>
            <a:r>
              <a:rPr sz="2800" spc="-20" dirty="0">
                <a:latin typeface="Calibri"/>
                <a:cs typeface="Calibri"/>
              </a:rPr>
              <a:t>ini:</a:t>
            </a:r>
            <a:endParaRPr sz="2800">
              <a:latin typeface="Calibri"/>
              <a:cs typeface="Calibri"/>
            </a:endParaRPr>
          </a:p>
          <a:p>
            <a:pPr marL="240665" marR="5080" indent="-228600">
              <a:lnSpc>
                <a:spcPct val="90000"/>
              </a:lnSpc>
              <a:spcBef>
                <a:spcPts val="1010"/>
              </a:spcBef>
            </a:pPr>
            <a:r>
              <a:rPr sz="2800" dirty="0">
                <a:latin typeface="Courier New"/>
                <a:cs typeface="Courier New"/>
              </a:rPr>
              <a:t>o</a:t>
            </a:r>
            <a:r>
              <a:rPr sz="2800" dirty="0">
                <a:latin typeface="Calibri"/>
                <a:cs typeface="Calibri"/>
              </a:rPr>
              <a:t>Sebagai</a:t>
            </a:r>
            <a:r>
              <a:rPr sz="2800" spc="-114" dirty="0">
                <a:latin typeface="Calibri"/>
                <a:cs typeface="Calibri"/>
              </a:rPr>
              <a:t> </a:t>
            </a:r>
            <a:r>
              <a:rPr sz="2800" dirty="0">
                <a:latin typeface="Calibri"/>
                <a:cs typeface="Calibri"/>
              </a:rPr>
              <a:t>diagnosis</a:t>
            </a:r>
            <a:r>
              <a:rPr sz="2800" spc="-85" dirty="0">
                <a:latin typeface="Calibri"/>
                <a:cs typeface="Calibri"/>
              </a:rPr>
              <a:t> </a:t>
            </a:r>
            <a:r>
              <a:rPr sz="2800" dirty="0">
                <a:latin typeface="Calibri"/>
                <a:cs typeface="Calibri"/>
              </a:rPr>
              <a:t>utama</a:t>
            </a:r>
            <a:r>
              <a:rPr sz="2800" spc="-85" dirty="0">
                <a:latin typeface="Calibri"/>
                <a:cs typeface="Calibri"/>
              </a:rPr>
              <a:t> </a:t>
            </a:r>
            <a:r>
              <a:rPr sz="2800" spc="-10" dirty="0">
                <a:latin typeface="Calibri"/>
                <a:cs typeface="Calibri"/>
              </a:rPr>
              <a:t>terbatas</a:t>
            </a:r>
            <a:r>
              <a:rPr sz="2800" spc="-95" dirty="0">
                <a:latin typeface="Calibri"/>
                <a:cs typeface="Calibri"/>
              </a:rPr>
              <a:t> </a:t>
            </a:r>
            <a:r>
              <a:rPr sz="2800" spc="-20" dirty="0">
                <a:latin typeface="Calibri"/>
                <a:cs typeface="Calibri"/>
              </a:rPr>
              <a:t>pada </a:t>
            </a:r>
            <a:r>
              <a:rPr sz="2800" spc="-30" dirty="0">
                <a:latin typeface="Calibri"/>
                <a:cs typeface="Calibri"/>
              </a:rPr>
              <a:t>kasus-</a:t>
            </a:r>
            <a:r>
              <a:rPr sz="2800" dirty="0">
                <a:latin typeface="Calibri"/>
                <a:cs typeface="Calibri"/>
              </a:rPr>
              <a:t>kasus</a:t>
            </a:r>
            <a:r>
              <a:rPr sz="2800" spc="-50" dirty="0">
                <a:latin typeface="Calibri"/>
                <a:cs typeface="Calibri"/>
              </a:rPr>
              <a:t> </a:t>
            </a:r>
            <a:r>
              <a:rPr sz="2800" spc="-20" dirty="0">
                <a:latin typeface="Calibri"/>
                <a:cs typeface="Calibri"/>
              </a:rPr>
              <a:t>ketika</a:t>
            </a:r>
            <a:r>
              <a:rPr sz="2800" spc="-110" dirty="0">
                <a:latin typeface="Calibri"/>
                <a:cs typeface="Calibri"/>
              </a:rPr>
              <a:t> </a:t>
            </a:r>
            <a:r>
              <a:rPr sz="2800" spc="-10" dirty="0">
                <a:latin typeface="Calibri"/>
                <a:cs typeface="Calibri"/>
              </a:rPr>
              <a:t>informasi</a:t>
            </a:r>
            <a:r>
              <a:rPr sz="2800" spc="-85" dirty="0">
                <a:latin typeface="Calibri"/>
                <a:cs typeface="Calibri"/>
              </a:rPr>
              <a:t> </a:t>
            </a:r>
            <a:r>
              <a:rPr sz="2800" dirty="0">
                <a:latin typeface="Calibri"/>
                <a:cs typeface="Calibri"/>
              </a:rPr>
              <a:t>yang</a:t>
            </a:r>
            <a:r>
              <a:rPr sz="2800" spc="-95" dirty="0">
                <a:latin typeface="Calibri"/>
                <a:cs typeface="Calibri"/>
              </a:rPr>
              <a:t> </a:t>
            </a:r>
            <a:r>
              <a:rPr sz="2800" spc="-10" dirty="0">
                <a:latin typeface="Calibri"/>
                <a:cs typeface="Calibri"/>
              </a:rPr>
              <a:t>tercatat </a:t>
            </a:r>
            <a:r>
              <a:rPr sz="2800" dirty="0">
                <a:latin typeface="Calibri"/>
                <a:cs typeface="Calibri"/>
              </a:rPr>
              <a:t>dalam</a:t>
            </a:r>
            <a:r>
              <a:rPr sz="2800" spc="-105" dirty="0">
                <a:latin typeface="Calibri"/>
                <a:cs typeface="Calibri"/>
              </a:rPr>
              <a:t> </a:t>
            </a:r>
            <a:r>
              <a:rPr sz="2800" spc="-10" dirty="0">
                <a:latin typeface="Calibri"/>
                <a:cs typeface="Calibri"/>
              </a:rPr>
              <a:t>rekam</a:t>
            </a:r>
            <a:r>
              <a:rPr sz="2800" spc="-110" dirty="0">
                <a:latin typeface="Calibri"/>
                <a:cs typeface="Calibri"/>
              </a:rPr>
              <a:t> </a:t>
            </a:r>
            <a:r>
              <a:rPr sz="2800" dirty="0">
                <a:latin typeface="Calibri"/>
                <a:cs typeface="Calibri"/>
              </a:rPr>
              <a:t>medis</a:t>
            </a:r>
            <a:r>
              <a:rPr sz="2800" spc="-90" dirty="0">
                <a:latin typeface="Calibri"/>
                <a:cs typeface="Calibri"/>
              </a:rPr>
              <a:t> </a:t>
            </a:r>
            <a:r>
              <a:rPr sz="2800" spc="-10" dirty="0">
                <a:latin typeface="Calibri"/>
                <a:cs typeface="Calibri"/>
              </a:rPr>
              <a:t>hanya</a:t>
            </a:r>
            <a:r>
              <a:rPr sz="2800" spc="-85" dirty="0">
                <a:latin typeface="Calibri"/>
                <a:cs typeface="Calibri"/>
              </a:rPr>
              <a:t> </a:t>
            </a:r>
            <a:r>
              <a:rPr sz="2800" spc="-10" dirty="0">
                <a:latin typeface="Calibri"/>
                <a:cs typeface="Calibri"/>
              </a:rPr>
              <a:t>mengenai </a:t>
            </a:r>
            <a:r>
              <a:rPr sz="2800" spc="-20" dirty="0">
                <a:latin typeface="Calibri"/>
                <a:cs typeface="Calibri"/>
              </a:rPr>
              <a:t>kelahiran</a:t>
            </a:r>
            <a:r>
              <a:rPr sz="2800" spc="-105" dirty="0">
                <a:latin typeface="Calibri"/>
                <a:cs typeface="Calibri"/>
              </a:rPr>
              <a:t> </a:t>
            </a:r>
            <a:r>
              <a:rPr sz="2800" dirty="0">
                <a:latin typeface="Calibri"/>
                <a:cs typeface="Calibri"/>
              </a:rPr>
              <a:t>atau</a:t>
            </a:r>
            <a:r>
              <a:rPr sz="2800" spc="-114" dirty="0">
                <a:latin typeface="Calibri"/>
                <a:cs typeface="Calibri"/>
              </a:rPr>
              <a:t> </a:t>
            </a:r>
            <a:r>
              <a:rPr sz="2800" dirty="0">
                <a:latin typeface="Calibri"/>
                <a:cs typeface="Calibri"/>
              </a:rPr>
              <a:t>cara</a:t>
            </a:r>
            <a:r>
              <a:rPr sz="2800" spc="-105" dirty="0">
                <a:latin typeface="Calibri"/>
                <a:cs typeface="Calibri"/>
              </a:rPr>
              <a:t> </a:t>
            </a:r>
            <a:r>
              <a:rPr sz="2800" spc="-10" dirty="0">
                <a:latin typeface="Calibri"/>
                <a:cs typeface="Calibri"/>
              </a:rPr>
              <a:t>kelahiran.</a:t>
            </a:r>
            <a:endParaRPr sz="2800">
              <a:latin typeface="Calibri"/>
              <a:cs typeface="Calibri"/>
            </a:endParaRPr>
          </a:p>
          <a:p>
            <a:pPr marL="240665" marR="417830" indent="-228600">
              <a:lnSpc>
                <a:spcPts val="3020"/>
              </a:lnSpc>
              <a:spcBef>
                <a:spcPts val="1045"/>
              </a:spcBef>
            </a:pPr>
            <a:r>
              <a:rPr sz="2800" dirty="0">
                <a:latin typeface="Courier New"/>
                <a:cs typeface="Courier New"/>
              </a:rPr>
              <a:t>o</a:t>
            </a:r>
            <a:r>
              <a:rPr sz="2800" dirty="0">
                <a:latin typeface="Calibri"/>
                <a:cs typeface="Calibri"/>
              </a:rPr>
              <a:t>sebagai</a:t>
            </a:r>
            <a:r>
              <a:rPr sz="2800" spc="-125" dirty="0">
                <a:latin typeface="Calibri"/>
                <a:cs typeface="Calibri"/>
              </a:rPr>
              <a:t> </a:t>
            </a:r>
            <a:r>
              <a:rPr sz="2800" dirty="0">
                <a:latin typeface="Calibri"/>
                <a:cs typeface="Calibri"/>
              </a:rPr>
              <a:t>diagnosis</a:t>
            </a:r>
            <a:r>
              <a:rPr sz="2800" spc="-85" dirty="0">
                <a:latin typeface="Calibri"/>
                <a:cs typeface="Calibri"/>
              </a:rPr>
              <a:t> </a:t>
            </a:r>
            <a:r>
              <a:rPr sz="2800" dirty="0">
                <a:latin typeface="Calibri"/>
                <a:cs typeface="Calibri"/>
              </a:rPr>
              <a:t>sekunder</a:t>
            </a:r>
            <a:r>
              <a:rPr sz="2800" spc="-80" dirty="0">
                <a:latin typeface="Calibri"/>
                <a:cs typeface="Calibri"/>
              </a:rPr>
              <a:t> </a:t>
            </a:r>
            <a:r>
              <a:rPr sz="2800" spc="-10" dirty="0">
                <a:latin typeface="Calibri"/>
                <a:cs typeface="Calibri"/>
              </a:rPr>
              <a:t>untuk menunjukkan</a:t>
            </a:r>
            <a:r>
              <a:rPr sz="2800" spc="-65" dirty="0">
                <a:latin typeface="Calibri"/>
                <a:cs typeface="Calibri"/>
              </a:rPr>
              <a:t> </a:t>
            </a:r>
            <a:r>
              <a:rPr sz="2800" dirty="0">
                <a:latin typeface="Calibri"/>
                <a:cs typeface="Calibri"/>
              </a:rPr>
              <a:t>cara</a:t>
            </a:r>
            <a:r>
              <a:rPr sz="2800" spc="-110" dirty="0">
                <a:latin typeface="Calibri"/>
                <a:cs typeface="Calibri"/>
              </a:rPr>
              <a:t> </a:t>
            </a:r>
            <a:r>
              <a:rPr sz="2800" dirty="0">
                <a:latin typeface="Calibri"/>
                <a:cs typeface="Calibri"/>
              </a:rPr>
              <a:t>atau</a:t>
            </a:r>
            <a:r>
              <a:rPr sz="2800" spc="-120" dirty="0">
                <a:latin typeface="Calibri"/>
                <a:cs typeface="Calibri"/>
              </a:rPr>
              <a:t> </a:t>
            </a:r>
            <a:r>
              <a:rPr sz="2800" dirty="0">
                <a:latin typeface="Calibri"/>
                <a:cs typeface="Calibri"/>
              </a:rPr>
              <a:t>jenis</a:t>
            </a:r>
            <a:r>
              <a:rPr sz="2800" spc="-110" dirty="0">
                <a:latin typeface="Calibri"/>
                <a:cs typeface="Calibri"/>
              </a:rPr>
              <a:t> </a:t>
            </a:r>
            <a:r>
              <a:rPr sz="2800" spc="-10" dirty="0">
                <a:latin typeface="Calibri"/>
                <a:cs typeface="Calibri"/>
              </a:rPr>
              <a:t>kelahiran.</a:t>
            </a:r>
            <a:endParaRPr sz="2800">
              <a:latin typeface="Calibri"/>
              <a:cs typeface="Calibri"/>
            </a:endParaRPr>
          </a:p>
        </p:txBody>
      </p:sp>
      <p:pic>
        <p:nvPicPr>
          <p:cNvPr id="11" name="object 11"/>
          <p:cNvPicPr/>
          <p:nvPr/>
        </p:nvPicPr>
        <p:blipFill>
          <a:blip r:embed="rId2" cstate="print"/>
          <a:stretch>
            <a:fillRect/>
          </a:stretch>
        </p:blipFill>
        <p:spPr>
          <a:xfrm>
            <a:off x="6441947" y="0"/>
            <a:ext cx="5408676" cy="585216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44574" y="3643071"/>
            <a:ext cx="8409940" cy="2586990"/>
          </a:xfrm>
          <a:prstGeom prst="rect">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12700" rIns="0" bIns="0" rtlCol="0">
            <a:spAutoFit/>
          </a:bodyPr>
          <a:lstStyle/>
          <a:p>
            <a:pPr marL="265113">
              <a:lnSpc>
                <a:spcPct val="100000"/>
              </a:lnSpc>
              <a:spcBef>
                <a:spcPts val="100"/>
              </a:spcBef>
            </a:pPr>
            <a:r>
              <a:rPr sz="2400" dirty="0">
                <a:latin typeface="Calibri"/>
                <a:cs typeface="Calibri"/>
              </a:rPr>
              <a:t>Diagnosis</a:t>
            </a:r>
            <a:r>
              <a:rPr sz="2400" spc="-45" dirty="0">
                <a:latin typeface="Calibri"/>
                <a:cs typeface="Calibri"/>
              </a:rPr>
              <a:t> </a:t>
            </a:r>
            <a:r>
              <a:rPr sz="2400" dirty="0">
                <a:latin typeface="Calibri"/>
                <a:cs typeface="Calibri"/>
              </a:rPr>
              <a:t>Utama</a:t>
            </a:r>
            <a:r>
              <a:rPr sz="2400" spc="-50" dirty="0">
                <a:latin typeface="Calibri"/>
                <a:cs typeface="Calibri"/>
              </a:rPr>
              <a:t> </a:t>
            </a:r>
            <a:r>
              <a:rPr sz="2400" dirty="0">
                <a:latin typeface="Calibri"/>
                <a:cs typeface="Calibri"/>
              </a:rPr>
              <a:t>:</a:t>
            </a:r>
            <a:r>
              <a:rPr sz="2400" spc="-35" dirty="0">
                <a:latin typeface="Calibri"/>
                <a:cs typeface="Calibri"/>
              </a:rPr>
              <a:t> </a:t>
            </a:r>
            <a:r>
              <a:rPr sz="2400" spc="-10" dirty="0">
                <a:latin typeface="Calibri"/>
                <a:cs typeface="Calibri"/>
              </a:rPr>
              <a:t>Melahirkan</a:t>
            </a:r>
            <a:endParaRPr sz="2400" dirty="0">
              <a:latin typeface="Calibri"/>
              <a:cs typeface="Calibri"/>
            </a:endParaRPr>
          </a:p>
          <a:p>
            <a:pPr marL="265113" marR="1527810">
              <a:lnSpc>
                <a:spcPct val="100000"/>
              </a:lnSpc>
              <a:spcBef>
                <a:spcPts val="5"/>
              </a:spcBef>
            </a:pPr>
            <a:r>
              <a:rPr sz="2400" dirty="0">
                <a:latin typeface="Calibri"/>
                <a:cs typeface="Calibri"/>
              </a:rPr>
              <a:t>Diagnosis</a:t>
            </a:r>
            <a:r>
              <a:rPr sz="2400" spc="-55" dirty="0">
                <a:latin typeface="Calibri"/>
                <a:cs typeface="Calibri"/>
              </a:rPr>
              <a:t> </a:t>
            </a:r>
            <a:r>
              <a:rPr sz="2400" dirty="0">
                <a:latin typeface="Calibri"/>
                <a:cs typeface="Calibri"/>
              </a:rPr>
              <a:t>Sekunder</a:t>
            </a:r>
            <a:r>
              <a:rPr sz="2400" spc="-40" dirty="0">
                <a:latin typeface="Calibri"/>
                <a:cs typeface="Calibri"/>
              </a:rPr>
              <a:t> </a:t>
            </a:r>
            <a:r>
              <a:rPr sz="2400" dirty="0">
                <a:latin typeface="Calibri"/>
                <a:cs typeface="Calibri"/>
              </a:rPr>
              <a:t>:</a:t>
            </a:r>
            <a:r>
              <a:rPr sz="2400" spc="-50" dirty="0">
                <a:latin typeface="Calibri"/>
                <a:cs typeface="Calibri"/>
              </a:rPr>
              <a:t> </a:t>
            </a:r>
            <a:r>
              <a:rPr sz="2400" spc="-10" dirty="0">
                <a:latin typeface="Calibri"/>
                <a:cs typeface="Calibri"/>
              </a:rPr>
              <a:t>Kegagalan</a:t>
            </a:r>
            <a:r>
              <a:rPr sz="2400" spc="-50" dirty="0">
                <a:latin typeface="Calibri"/>
                <a:cs typeface="Calibri"/>
              </a:rPr>
              <a:t> </a:t>
            </a:r>
            <a:r>
              <a:rPr sz="2400" dirty="0">
                <a:latin typeface="Calibri"/>
                <a:cs typeface="Calibri"/>
              </a:rPr>
              <a:t>percobaan</a:t>
            </a:r>
            <a:r>
              <a:rPr sz="2400" spc="-40" dirty="0">
                <a:latin typeface="Calibri"/>
                <a:cs typeface="Calibri"/>
              </a:rPr>
              <a:t> </a:t>
            </a:r>
            <a:r>
              <a:rPr sz="2400" spc="-10" dirty="0">
                <a:latin typeface="Calibri"/>
                <a:cs typeface="Calibri"/>
              </a:rPr>
              <a:t>persalinan </a:t>
            </a:r>
            <a:r>
              <a:rPr sz="2400" dirty="0">
                <a:latin typeface="Calibri"/>
                <a:cs typeface="Calibri"/>
              </a:rPr>
              <a:t>Prosedur</a:t>
            </a:r>
            <a:r>
              <a:rPr sz="2400" spc="-40" dirty="0">
                <a:latin typeface="Calibri"/>
                <a:cs typeface="Calibri"/>
              </a:rPr>
              <a:t> </a:t>
            </a:r>
            <a:r>
              <a:rPr sz="2400" dirty="0">
                <a:latin typeface="Calibri"/>
                <a:cs typeface="Calibri"/>
              </a:rPr>
              <a:t>:</a:t>
            </a:r>
            <a:r>
              <a:rPr sz="2400" spc="-35" dirty="0">
                <a:latin typeface="Calibri"/>
                <a:cs typeface="Calibri"/>
              </a:rPr>
              <a:t> </a:t>
            </a:r>
            <a:r>
              <a:rPr sz="2400" dirty="0">
                <a:latin typeface="Calibri"/>
                <a:cs typeface="Calibri"/>
              </a:rPr>
              <a:t>Seksio</a:t>
            </a:r>
            <a:r>
              <a:rPr sz="2400" spc="-45" dirty="0">
                <a:latin typeface="Calibri"/>
                <a:cs typeface="Calibri"/>
              </a:rPr>
              <a:t> </a:t>
            </a:r>
            <a:r>
              <a:rPr sz="2400" spc="-10" dirty="0">
                <a:latin typeface="Calibri"/>
                <a:cs typeface="Calibri"/>
              </a:rPr>
              <a:t>Sesar</a:t>
            </a:r>
            <a:endParaRPr sz="2400" dirty="0">
              <a:latin typeface="Calibri"/>
              <a:cs typeface="Calibri"/>
            </a:endParaRPr>
          </a:p>
          <a:p>
            <a:pPr marL="88900">
              <a:lnSpc>
                <a:spcPct val="100000"/>
              </a:lnSpc>
            </a:pPr>
            <a:r>
              <a:rPr sz="2400" b="1" dirty="0">
                <a:latin typeface="Calibri"/>
                <a:cs typeface="Calibri"/>
              </a:rPr>
              <a:t>Dikode</a:t>
            </a:r>
            <a:r>
              <a:rPr sz="2400" b="1" spc="-90" dirty="0">
                <a:latin typeface="Calibri"/>
                <a:cs typeface="Calibri"/>
              </a:rPr>
              <a:t> </a:t>
            </a:r>
            <a:r>
              <a:rPr sz="2400" b="1" spc="-50" dirty="0">
                <a:latin typeface="Calibri"/>
                <a:cs typeface="Calibri"/>
              </a:rPr>
              <a:t>:</a:t>
            </a:r>
            <a:endParaRPr sz="2400" b="1" dirty="0">
              <a:latin typeface="Calibri"/>
              <a:cs typeface="Calibri"/>
            </a:endParaRPr>
          </a:p>
          <a:p>
            <a:pPr marL="265113" marR="5080">
              <a:lnSpc>
                <a:spcPct val="100000"/>
              </a:lnSpc>
            </a:pPr>
            <a:r>
              <a:rPr sz="2400" spc="-10" dirty="0">
                <a:latin typeface="Calibri"/>
                <a:cs typeface="Calibri"/>
              </a:rPr>
              <a:t>Kegagalan</a:t>
            </a:r>
            <a:r>
              <a:rPr sz="2400" spc="-70" dirty="0">
                <a:latin typeface="Calibri"/>
                <a:cs typeface="Calibri"/>
              </a:rPr>
              <a:t> </a:t>
            </a:r>
            <a:r>
              <a:rPr sz="2400" dirty="0">
                <a:latin typeface="Calibri"/>
                <a:cs typeface="Calibri"/>
              </a:rPr>
              <a:t>percobaan</a:t>
            </a:r>
            <a:r>
              <a:rPr sz="2400" spc="-65" dirty="0">
                <a:latin typeface="Calibri"/>
                <a:cs typeface="Calibri"/>
              </a:rPr>
              <a:t> </a:t>
            </a:r>
            <a:r>
              <a:rPr sz="2400" dirty="0">
                <a:latin typeface="Calibri"/>
                <a:cs typeface="Calibri"/>
              </a:rPr>
              <a:t>persalinan</a:t>
            </a:r>
            <a:r>
              <a:rPr sz="2400" spc="-75" dirty="0">
                <a:latin typeface="Calibri"/>
                <a:cs typeface="Calibri"/>
              </a:rPr>
              <a:t> </a:t>
            </a:r>
            <a:r>
              <a:rPr sz="2400" dirty="0">
                <a:latin typeface="Calibri"/>
                <a:cs typeface="Calibri"/>
              </a:rPr>
              <a:t>(O66.4)</a:t>
            </a:r>
            <a:r>
              <a:rPr sz="2400" spc="-70" dirty="0">
                <a:latin typeface="Calibri"/>
                <a:cs typeface="Calibri"/>
              </a:rPr>
              <a:t> </a:t>
            </a:r>
            <a:r>
              <a:rPr sz="2400" dirty="0">
                <a:latin typeface="Calibri"/>
                <a:cs typeface="Calibri"/>
              </a:rPr>
              <a:t>sebagai</a:t>
            </a:r>
            <a:r>
              <a:rPr sz="2400" spc="-70" dirty="0">
                <a:latin typeface="Calibri"/>
                <a:cs typeface="Calibri"/>
              </a:rPr>
              <a:t> </a:t>
            </a:r>
            <a:r>
              <a:rPr sz="2400" dirty="0">
                <a:latin typeface="Calibri"/>
                <a:cs typeface="Calibri"/>
              </a:rPr>
              <a:t>diagnosis</a:t>
            </a:r>
            <a:r>
              <a:rPr sz="2400" spc="-60" dirty="0">
                <a:latin typeface="Calibri"/>
                <a:cs typeface="Calibri"/>
              </a:rPr>
              <a:t> </a:t>
            </a:r>
            <a:r>
              <a:rPr sz="2400" spc="-10" dirty="0">
                <a:latin typeface="Calibri"/>
                <a:cs typeface="Calibri"/>
              </a:rPr>
              <a:t>utama. </a:t>
            </a:r>
            <a:r>
              <a:rPr sz="2400" dirty="0">
                <a:latin typeface="Calibri"/>
                <a:cs typeface="Calibri"/>
              </a:rPr>
              <a:t>Seksio</a:t>
            </a:r>
            <a:r>
              <a:rPr sz="2400" spc="-60" dirty="0">
                <a:latin typeface="Calibri"/>
                <a:cs typeface="Calibri"/>
              </a:rPr>
              <a:t> </a:t>
            </a:r>
            <a:r>
              <a:rPr sz="2400" dirty="0">
                <a:latin typeface="Calibri"/>
                <a:cs typeface="Calibri"/>
              </a:rPr>
              <a:t>Sesar</a:t>
            </a:r>
            <a:r>
              <a:rPr sz="2400" spc="-25" dirty="0">
                <a:latin typeface="Calibri"/>
                <a:cs typeface="Calibri"/>
              </a:rPr>
              <a:t> </a:t>
            </a:r>
            <a:r>
              <a:rPr sz="2400" dirty="0">
                <a:latin typeface="Calibri"/>
                <a:cs typeface="Calibri"/>
              </a:rPr>
              <a:t>yang</a:t>
            </a:r>
            <a:r>
              <a:rPr sz="2400" spc="-40" dirty="0">
                <a:latin typeface="Calibri"/>
                <a:cs typeface="Calibri"/>
              </a:rPr>
              <a:t> </a:t>
            </a:r>
            <a:r>
              <a:rPr sz="2400" dirty="0">
                <a:latin typeface="Calibri"/>
                <a:cs typeface="Calibri"/>
              </a:rPr>
              <a:t>tidak</a:t>
            </a:r>
            <a:r>
              <a:rPr sz="2400" spc="-35" dirty="0">
                <a:latin typeface="Calibri"/>
                <a:cs typeface="Calibri"/>
              </a:rPr>
              <a:t> </a:t>
            </a:r>
            <a:r>
              <a:rPr sz="2400" dirty="0">
                <a:latin typeface="Calibri"/>
                <a:cs typeface="Calibri"/>
              </a:rPr>
              <a:t>dijelaskan</a:t>
            </a:r>
            <a:r>
              <a:rPr sz="2400" spc="-45" dirty="0">
                <a:latin typeface="Calibri"/>
                <a:cs typeface="Calibri"/>
              </a:rPr>
              <a:t> </a:t>
            </a:r>
            <a:r>
              <a:rPr sz="2400" dirty="0">
                <a:latin typeface="Calibri"/>
                <a:cs typeface="Calibri"/>
              </a:rPr>
              <a:t>(O82.9)</a:t>
            </a:r>
            <a:r>
              <a:rPr sz="2400" spc="-35" dirty="0">
                <a:latin typeface="Calibri"/>
                <a:cs typeface="Calibri"/>
              </a:rPr>
              <a:t> </a:t>
            </a:r>
            <a:r>
              <a:rPr sz="2400" dirty="0">
                <a:latin typeface="Calibri"/>
                <a:cs typeface="Calibri"/>
              </a:rPr>
              <a:t>dan</a:t>
            </a:r>
            <a:r>
              <a:rPr sz="2400" spc="-25" dirty="0">
                <a:latin typeface="Calibri"/>
                <a:cs typeface="Calibri"/>
              </a:rPr>
              <a:t> </a:t>
            </a:r>
            <a:r>
              <a:rPr sz="2400" dirty="0">
                <a:latin typeface="Calibri"/>
                <a:cs typeface="Calibri"/>
              </a:rPr>
              <a:t>outcome</a:t>
            </a:r>
            <a:r>
              <a:rPr sz="2400" spc="-45" dirty="0">
                <a:latin typeface="Calibri"/>
                <a:cs typeface="Calibri"/>
              </a:rPr>
              <a:t> </a:t>
            </a:r>
            <a:r>
              <a:rPr sz="2400" spc="-10" dirty="0">
                <a:latin typeface="Calibri"/>
                <a:cs typeface="Calibri"/>
              </a:rPr>
              <a:t>delivery (Z37.-</a:t>
            </a:r>
            <a:r>
              <a:rPr sz="2400" dirty="0">
                <a:latin typeface="Calibri"/>
                <a:cs typeface="Calibri"/>
              </a:rPr>
              <a:t>)</a:t>
            </a:r>
            <a:r>
              <a:rPr sz="2400" spc="-60" dirty="0">
                <a:latin typeface="Calibri"/>
                <a:cs typeface="Calibri"/>
              </a:rPr>
              <a:t> </a:t>
            </a:r>
            <a:r>
              <a:rPr sz="2400" dirty="0">
                <a:latin typeface="Calibri"/>
                <a:cs typeface="Calibri"/>
              </a:rPr>
              <a:t>dikode</a:t>
            </a:r>
            <a:r>
              <a:rPr sz="2400" spc="-45" dirty="0">
                <a:latin typeface="Calibri"/>
                <a:cs typeface="Calibri"/>
              </a:rPr>
              <a:t> </a:t>
            </a:r>
            <a:r>
              <a:rPr sz="2400" dirty="0">
                <a:latin typeface="Calibri"/>
                <a:cs typeface="Calibri"/>
              </a:rPr>
              <a:t>sebagai</a:t>
            </a:r>
            <a:r>
              <a:rPr sz="2400" spc="-40" dirty="0">
                <a:latin typeface="Calibri"/>
                <a:cs typeface="Calibri"/>
              </a:rPr>
              <a:t> </a:t>
            </a:r>
            <a:r>
              <a:rPr sz="2400" dirty="0">
                <a:latin typeface="Calibri"/>
                <a:cs typeface="Calibri"/>
              </a:rPr>
              <a:t>diagnosis</a:t>
            </a:r>
            <a:r>
              <a:rPr sz="2400" spc="-40" dirty="0">
                <a:latin typeface="Calibri"/>
                <a:cs typeface="Calibri"/>
              </a:rPr>
              <a:t> </a:t>
            </a:r>
            <a:r>
              <a:rPr sz="2400" spc="-10" dirty="0">
                <a:latin typeface="Calibri"/>
                <a:cs typeface="Calibri"/>
              </a:rPr>
              <a:t>sekunder.</a:t>
            </a:r>
            <a:endParaRPr sz="2400" dirty="0">
              <a:latin typeface="Calibri"/>
              <a:cs typeface="Calibri"/>
            </a:endParaRPr>
          </a:p>
        </p:txBody>
      </p:sp>
      <p:sp>
        <p:nvSpPr>
          <p:cNvPr id="7" name="object 7"/>
          <p:cNvSpPr txBox="1"/>
          <p:nvPr/>
        </p:nvSpPr>
        <p:spPr>
          <a:xfrm>
            <a:off x="1544574" y="401879"/>
            <a:ext cx="8409940" cy="2679580"/>
          </a:xfrm>
          <a:prstGeom prst="rect">
            <a:avLst/>
          </a:prstGeom>
          <a:solidFill>
            <a:schemeClr val="accent1">
              <a:lumMod val="40000"/>
              <a:lumOff val="60000"/>
            </a:schemeClr>
          </a:solidFill>
          <a:ln w="6096">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0" tIns="93345" rIns="0" bIns="0" rtlCol="0">
            <a:spAutoFit/>
          </a:bodyPr>
          <a:lstStyle/>
          <a:p>
            <a:pPr marL="1347788" indent="-993775">
              <a:lnSpc>
                <a:spcPct val="100000"/>
              </a:lnSpc>
              <a:spcBef>
                <a:spcPts val="735"/>
              </a:spcBef>
            </a:pPr>
            <a:r>
              <a:rPr sz="2400" dirty="0">
                <a:latin typeface="Calibri"/>
                <a:cs typeface="Calibri"/>
              </a:rPr>
              <a:t>Diagnosis</a:t>
            </a:r>
            <a:r>
              <a:rPr sz="2400" spc="-55" dirty="0">
                <a:latin typeface="Calibri"/>
                <a:cs typeface="Calibri"/>
              </a:rPr>
              <a:t> </a:t>
            </a:r>
            <a:r>
              <a:rPr sz="2400" dirty="0">
                <a:latin typeface="Calibri"/>
                <a:cs typeface="Calibri"/>
              </a:rPr>
              <a:t>Utama</a:t>
            </a:r>
            <a:r>
              <a:rPr sz="2400" spc="-50" dirty="0">
                <a:latin typeface="Calibri"/>
                <a:cs typeface="Calibri"/>
              </a:rPr>
              <a:t> </a:t>
            </a:r>
            <a:r>
              <a:rPr sz="2400" dirty="0">
                <a:latin typeface="Calibri"/>
                <a:cs typeface="Calibri"/>
              </a:rPr>
              <a:t>:</a:t>
            </a:r>
            <a:r>
              <a:rPr sz="2400" spc="-35" dirty="0">
                <a:latin typeface="Calibri"/>
                <a:cs typeface="Calibri"/>
              </a:rPr>
              <a:t> </a:t>
            </a:r>
            <a:r>
              <a:rPr sz="2400" spc="-10" dirty="0">
                <a:latin typeface="Calibri"/>
                <a:cs typeface="Calibri"/>
              </a:rPr>
              <a:t>Kehamilan.</a:t>
            </a:r>
            <a:endParaRPr sz="2400" dirty="0">
              <a:latin typeface="Calibri"/>
              <a:cs typeface="Calibri"/>
            </a:endParaRPr>
          </a:p>
          <a:p>
            <a:pPr marL="1347788" indent="-993775">
              <a:lnSpc>
                <a:spcPct val="100000"/>
              </a:lnSpc>
              <a:spcBef>
                <a:spcPts val="5"/>
              </a:spcBef>
            </a:pPr>
            <a:r>
              <a:rPr sz="2400" dirty="0">
                <a:latin typeface="Calibri"/>
                <a:cs typeface="Calibri"/>
              </a:rPr>
              <a:t>Diagnosis</a:t>
            </a:r>
            <a:r>
              <a:rPr sz="2400" spc="-45" dirty="0">
                <a:latin typeface="Calibri"/>
                <a:cs typeface="Calibri"/>
              </a:rPr>
              <a:t> </a:t>
            </a:r>
            <a:r>
              <a:rPr sz="2400" dirty="0">
                <a:latin typeface="Calibri"/>
                <a:cs typeface="Calibri"/>
              </a:rPr>
              <a:t>Sekunder</a:t>
            </a:r>
            <a:r>
              <a:rPr sz="2400" spc="-20" dirty="0">
                <a:latin typeface="Calibri"/>
                <a:cs typeface="Calibri"/>
              </a:rPr>
              <a:t> </a:t>
            </a:r>
            <a:r>
              <a:rPr sz="2400" dirty="0">
                <a:latin typeface="Calibri"/>
                <a:cs typeface="Calibri"/>
              </a:rPr>
              <a:t>:</a:t>
            </a:r>
            <a:r>
              <a:rPr sz="2400" spc="-25" dirty="0">
                <a:latin typeface="Calibri"/>
                <a:cs typeface="Calibri"/>
              </a:rPr>
              <a:t> </a:t>
            </a:r>
            <a:r>
              <a:rPr sz="2400" spc="-50" dirty="0">
                <a:latin typeface="Calibri"/>
                <a:cs typeface="Calibri"/>
              </a:rPr>
              <a:t>-</a:t>
            </a:r>
            <a:endParaRPr sz="2400" dirty="0">
              <a:latin typeface="Calibri"/>
              <a:cs typeface="Calibri"/>
            </a:endParaRPr>
          </a:p>
          <a:p>
            <a:pPr marL="1347788" indent="-993775">
              <a:lnSpc>
                <a:spcPct val="100000"/>
              </a:lnSpc>
            </a:pPr>
            <a:r>
              <a:rPr sz="2400" dirty="0">
                <a:latin typeface="Calibri"/>
                <a:cs typeface="Calibri"/>
              </a:rPr>
              <a:t>Prosedur</a:t>
            </a:r>
            <a:r>
              <a:rPr sz="2400" spc="-85" dirty="0">
                <a:latin typeface="Calibri"/>
                <a:cs typeface="Calibri"/>
              </a:rPr>
              <a:t> </a:t>
            </a:r>
            <a:r>
              <a:rPr sz="2400" dirty="0">
                <a:latin typeface="Calibri"/>
                <a:cs typeface="Calibri"/>
              </a:rPr>
              <a:t>:</a:t>
            </a:r>
            <a:r>
              <a:rPr sz="2400" spc="-70" dirty="0">
                <a:latin typeface="Calibri"/>
                <a:cs typeface="Calibri"/>
              </a:rPr>
              <a:t> </a:t>
            </a:r>
            <a:r>
              <a:rPr sz="2400" dirty="0">
                <a:latin typeface="Calibri"/>
                <a:cs typeface="Calibri"/>
              </a:rPr>
              <a:t>Kelahiran</a:t>
            </a:r>
            <a:r>
              <a:rPr sz="2400" spc="-60" dirty="0">
                <a:latin typeface="Calibri"/>
                <a:cs typeface="Calibri"/>
              </a:rPr>
              <a:t> </a:t>
            </a:r>
            <a:r>
              <a:rPr sz="2400" dirty="0">
                <a:latin typeface="Calibri"/>
                <a:cs typeface="Calibri"/>
              </a:rPr>
              <a:t>dengan</a:t>
            </a:r>
            <a:r>
              <a:rPr sz="2400" spc="-70" dirty="0">
                <a:latin typeface="Calibri"/>
                <a:cs typeface="Calibri"/>
              </a:rPr>
              <a:t> </a:t>
            </a:r>
            <a:r>
              <a:rPr sz="2400" dirty="0">
                <a:latin typeface="Calibri"/>
                <a:cs typeface="Calibri"/>
              </a:rPr>
              <a:t>forseps</a:t>
            </a:r>
            <a:r>
              <a:rPr sz="2400" spc="-65" dirty="0">
                <a:latin typeface="Calibri"/>
                <a:cs typeface="Calibri"/>
              </a:rPr>
              <a:t> </a:t>
            </a:r>
            <a:r>
              <a:rPr sz="2400" spc="-10" dirty="0">
                <a:latin typeface="Calibri"/>
                <a:cs typeface="Calibri"/>
              </a:rPr>
              <a:t>rendah</a:t>
            </a:r>
            <a:endParaRPr sz="2400" dirty="0">
              <a:latin typeface="Calibri"/>
              <a:cs typeface="Calibri"/>
            </a:endParaRPr>
          </a:p>
          <a:p>
            <a:pPr marL="176213" marR="113030">
              <a:lnSpc>
                <a:spcPct val="100000"/>
              </a:lnSpc>
            </a:pPr>
            <a:r>
              <a:rPr sz="2400" b="1" dirty="0">
                <a:latin typeface="Calibri"/>
                <a:cs typeface="Calibri"/>
              </a:rPr>
              <a:t>Dikode</a:t>
            </a:r>
            <a:r>
              <a:rPr sz="2400" b="1" spc="-90" dirty="0">
                <a:latin typeface="Calibri"/>
                <a:cs typeface="Calibri"/>
              </a:rPr>
              <a:t> </a:t>
            </a:r>
            <a:r>
              <a:rPr sz="2400" dirty="0">
                <a:latin typeface="Calibri"/>
                <a:cs typeface="Calibri"/>
              </a:rPr>
              <a:t>:</a:t>
            </a:r>
            <a:r>
              <a:rPr sz="2400" spc="-70" dirty="0">
                <a:latin typeface="Calibri"/>
                <a:cs typeface="Calibri"/>
              </a:rPr>
              <a:t> </a:t>
            </a:r>
            <a:endParaRPr lang="en-US" sz="2400" spc="-70" dirty="0">
              <a:latin typeface="Calibri"/>
              <a:cs typeface="Calibri"/>
            </a:endParaRPr>
          </a:p>
          <a:p>
            <a:pPr marL="354013" marR="113030">
              <a:lnSpc>
                <a:spcPct val="100000"/>
              </a:lnSpc>
            </a:pPr>
            <a:r>
              <a:rPr sz="2400" dirty="0" err="1">
                <a:latin typeface="Calibri"/>
                <a:cs typeface="Calibri"/>
              </a:rPr>
              <a:t>Kelahiran</a:t>
            </a:r>
            <a:r>
              <a:rPr sz="2400" spc="-70" dirty="0">
                <a:latin typeface="Calibri"/>
                <a:cs typeface="Calibri"/>
              </a:rPr>
              <a:t> </a:t>
            </a:r>
            <a:r>
              <a:rPr sz="2400" dirty="0">
                <a:latin typeface="Calibri"/>
                <a:cs typeface="Calibri"/>
              </a:rPr>
              <a:t>dengan</a:t>
            </a:r>
            <a:r>
              <a:rPr sz="2400" spc="-70" dirty="0">
                <a:latin typeface="Calibri"/>
                <a:cs typeface="Calibri"/>
              </a:rPr>
              <a:t> </a:t>
            </a:r>
            <a:r>
              <a:rPr sz="2400" dirty="0">
                <a:latin typeface="Calibri"/>
                <a:cs typeface="Calibri"/>
              </a:rPr>
              <a:t>forseps</a:t>
            </a:r>
            <a:r>
              <a:rPr sz="2400" spc="-70" dirty="0">
                <a:latin typeface="Calibri"/>
                <a:cs typeface="Calibri"/>
              </a:rPr>
              <a:t> </a:t>
            </a:r>
            <a:r>
              <a:rPr sz="2400" dirty="0">
                <a:latin typeface="Calibri"/>
                <a:cs typeface="Calibri"/>
              </a:rPr>
              <a:t>rendah</a:t>
            </a:r>
            <a:r>
              <a:rPr sz="2400" spc="-65" dirty="0">
                <a:latin typeface="Calibri"/>
                <a:cs typeface="Calibri"/>
              </a:rPr>
              <a:t> </a:t>
            </a:r>
            <a:r>
              <a:rPr sz="2400" dirty="0">
                <a:latin typeface="Calibri"/>
                <a:cs typeface="Calibri"/>
              </a:rPr>
              <a:t>(O81.0)</a:t>
            </a:r>
            <a:r>
              <a:rPr sz="2400" spc="-80" dirty="0">
                <a:latin typeface="Calibri"/>
                <a:cs typeface="Calibri"/>
              </a:rPr>
              <a:t> </a:t>
            </a:r>
            <a:r>
              <a:rPr sz="2400" dirty="0" err="1">
                <a:latin typeface="Calibri"/>
                <a:cs typeface="Calibri"/>
              </a:rPr>
              <a:t>sebagai</a:t>
            </a:r>
            <a:r>
              <a:rPr sz="2400" spc="-70" dirty="0">
                <a:latin typeface="Calibri"/>
                <a:cs typeface="Calibri"/>
              </a:rPr>
              <a:t> </a:t>
            </a:r>
            <a:r>
              <a:rPr sz="2400" spc="-10" dirty="0">
                <a:latin typeface="Calibri"/>
                <a:cs typeface="Calibri"/>
              </a:rPr>
              <a:t>di</a:t>
            </a:r>
            <a:r>
              <a:rPr lang="en-US" sz="2400" spc="-10" dirty="0">
                <a:latin typeface="Calibri"/>
                <a:cs typeface="Calibri"/>
              </a:rPr>
              <a:t>a</a:t>
            </a:r>
            <a:r>
              <a:rPr sz="2400" spc="-10" dirty="0">
                <a:latin typeface="Calibri"/>
                <a:cs typeface="Calibri"/>
              </a:rPr>
              <a:t>gnosis </a:t>
            </a:r>
            <a:r>
              <a:rPr sz="2400" dirty="0">
                <a:latin typeface="Calibri"/>
                <a:cs typeface="Calibri"/>
              </a:rPr>
              <a:t>utama,</a:t>
            </a:r>
            <a:r>
              <a:rPr sz="2400" spc="-65" dirty="0">
                <a:latin typeface="Calibri"/>
                <a:cs typeface="Calibri"/>
              </a:rPr>
              <a:t> </a:t>
            </a:r>
            <a:r>
              <a:rPr sz="2400" dirty="0">
                <a:latin typeface="Calibri"/>
                <a:cs typeface="Calibri"/>
              </a:rPr>
              <a:t>karena</a:t>
            </a:r>
            <a:r>
              <a:rPr sz="2400" spc="-40" dirty="0">
                <a:latin typeface="Calibri"/>
                <a:cs typeface="Calibri"/>
              </a:rPr>
              <a:t> </a:t>
            </a:r>
            <a:r>
              <a:rPr sz="2400" dirty="0">
                <a:latin typeface="Calibri"/>
                <a:cs typeface="Calibri"/>
              </a:rPr>
              <a:t>tidak</a:t>
            </a:r>
            <a:r>
              <a:rPr sz="2400" spc="-50" dirty="0">
                <a:latin typeface="Calibri"/>
                <a:cs typeface="Calibri"/>
              </a:rPr>
              <a:t> </a:t>
            </a:r>
            <a:r>
              <a:rPr sz="2400" dirty="0">
                <a:latin typeface="Calibri"/>
                <a:cs typeface="Calibri"/>
              </a:rPr>
              <a:t>ada</a:t>
            </a:r>
            <a:r>
              <a:rPr sz="2400" spc="-35" dirty="0">
                <a:latin typeface="Calibri"/>
                <a:cs typeface="Calibri"/>
              </a:rPr>
              <a:t> </a:t>
            </a:r>
            <a:r>
              <a:rPr sz="2400" dirty="0">
                <a:latin typeface="Calibri"/>
                <a:cs typeface="Calibri"/>
              </a:rPr>
              <a:t>informasi</a:t>
            </a:r>
            <a:r>
              <a:rPr sz="2400" spc="-45" dirty="0">
                <a:latin typeface="Calibri"/>
                <a:cs typeface="Calibri"/>
              </a:rPr>
              <a:t> </a:t>
            </a:r>
            <a:r>
              <a:rPr sz="2400" dirty="0">
                <a:latin typeface="Calibri"/>
                <a:cs typeface="Calibri"/>
              </a:rPr>
              <a:t>lain</a:t>
            </a:r>
            <a:r>
              <a:rPr sz="2400" spc="-35" dirty="0">
                <a:latin typeface="Calibri"/>
                <a:cs typeface="Calibri"/>
              </a:rPr>
              <a:t> </a:t>
            </a:r>
            <a:r>
              <a:rPr sz="2400" dirty="0">
                <a:latin typeface="Calibri"/>
                <a:cs typeface="Calibri"/>
              </a:rPr>
              <a:t>tersedia</a:t>
            </a:r>
            <a:r>
              <a:rPr sz="2400" spc="-55" dirty="0">
                <a:latin typeface="Calibri"/>
                <a:cs typeface="Calibri"/>
              </a:rPr>
              <a:t> </a:t>
            </a:r>
            <a:r>
              <a:rPr sz="2400" spc="-25" dirty="0">
                <a:latin typeface="Calibri"/>
                <a:cs typeface="Calibri"/>
              </a:rPr>
              <a:t>dan </a:t>
            </a:r>
            <a:r>
              <a:rPr sz="2400" dirty="0">
                <a:latin typeface="Calibri"/>
                <a:cs typeface="Calibri"/>
              </a:rPr>
              <a:t>outcome</a:t>
            </a:r>
            <a:r>
              <a:rPr sz="2400" spc="-55" dirty="0">
                <a:latin typeface="Calibri"/>
                <a:cs typeface="Calibri"/>
              </a:rPr>
              <a:t> </a:t>
            </a:r>
            <a:r>
              <a:rPr sz="2400" dirty="0">
                <a:latin typeface="Calibri"/>
                <a:cs typeface="Calibri"/>
              </a:rPr>
              <a:t>delivery</a:t>
            </a:r>
            <a:r>
              <a:rPr sz="2400" spc="-40" dirty="0">
                <a:latin typeface="Calibri"/>
                <a:cs typeface="Calibri"/>
              </a:rPr>
              <a:t> </a:t>
            </a:r>
            <a:r>
              <a:rPr sz="2400" spc="-10" dirty="0">
                <a:latin typeface="Calibri"/>
                <a:cs typeface="Calibri"/>
              </a:rPr>
              <a:t>(Z37.-</a:t>
            </a:r>
            <a:r>
              <a:rPr sz="2400" dirty="0">
                <a:latin typeface="Calibri"/>
                <a:cs typeface="Calibri"/>
              </a:rPr>
              <a:t>)</a:t>
            </a:r>
            <a:r>
              <a:rPr sz="2400" spc="-45" dirty="0">
                <a:latin typeface="Calibri"/>
                <a:cs typeface="Calibri"/>
              </a:rPr>
              <a:t> </a:t>
            </a:r>
            <a:r>
              <a:rPr sz="2400" dirty="0">
                <a:latin typeface="Calibri"/>
                <a:cs typeface="Calibri"/>
              </a:rPr>
              <a:t>dikode</a:t>
            </a:r>
            <a:r>
              <a:rPr sz="2400" spc="-35" dirty="0">
                <a:latin typeface="Calibri"/>
                <a:cs typeface="Calibri"/>
              </a:rPr>
              <a:t> </a:t>
            </a:r>
            <a:r>
              <a:rPr sz="2400" dirty="0">
                <a:latin typeface="Calibri"/>
                <a:cs typeface="Calibri"/>
              </a:rPr>
              <a:t>sebagai</a:t>
            </a:r>
            <a:r>
              <a:rPr sz="2400" spc="-35" dirty="0">
                <a:latin typeface="Calibri"/>
                <a:cs typeface="Calibri"/>
              </a:rPr>
              <a:t> </a:t>
            </a:r>
            <a:r>
              <a:rPr sz="2400" spc="-10" dirty="0">
                <a:latin typeface="Calibri"/>
                <a:cs typeface="Calibri"/>
              </a:rPr>
              <a:t>diagnosis sekunder.</a:t>
            </a:r>
            <a:endParaRPr sz="2400" dirty="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532033-290E-523B-B7BB-6614C38C387D}"/>
              </a:ext>
            </a:extLst>
          </p:cNvPr>
          <p:cNvSpPr>
            <a:spLocks noGrp="1"/>
          </p:cNvSpPr>
          <p:nvPr>
            <p:ph type="title"/>
          </p:nvPr>
        </p:nvSpPr>
        <p:spPr>
          <a:xfrm>
            <a:off x="5661726" y="310423"/>
            <a:ext cx="5385816" cy="920761"/>
          </a:xfrm>
        </p:spPr>
        <p:txBody>
          <a:bodyPr/>
          <a:lstStyle/>
          <a:p>
            <a:r>
              <a:rPr lang="en-ID" b="1" dirty="0">
                <a:latin typeface="Calibri" panose="020F0502020204030204" pitchFamily="34" charset="0"/>
                <a:ea typeface="Calibri" panose="020F0502020204030204" pitchFamily="34" charset="0"/>
                <a:cs typeface="Calibri" panose="020F0502020204030204" pitchFamily="34" charset="0"/>
              </a:rPr>
              <a:t>Kode</a:t>
            </a:r>
            <a:r>
              <a:rPr lang="en-ID" b="1" spc="-25" dirty="0">
                <a:latin typeface="Calibri" panose="020F0502020204030204" pitchFamily="34" charset="0"/>
                <a:ea typeface="Calibri" panose="020F0502020204030204" pitchFamily="34" charset="0"/>
                <a:cs typeface="Calibri" panose="020F0502020204030204" pitchFamily="34" charset="0"/>
              </a:rPr>
              <a:t> </a:t>
            </a:r>
            <a:r>
              <a:rPr lang="en-ID" b="1" spc="-10" dirty="0">
                <a:latin typeface="Calibri" panose="020F0502020204030204" pitchFamily="34" charset="0"/>
                <a:ea typeface="Calibri" panose="020F0502020204030204" pitchFamily="34" charset="0"/>
                <a:cs typeface="Calibri" panose="020F0502020204030204" pitchFamily="34" charset="0"/>
              </a:rPr>
              <a:t>O98-</a:t>
            </a:r>
            <a:r>
              <a:rPr lang="en-ID" b="1" spc="-25" dirty="0">
                <a:latin typeface="Calibri" panose="020F0502020204030204" pitchFamily="34" charset="0"/>
                <a:ea typeface="Calibri" panose="020F0502020204030204" pitchFamily="34" charset="0"/>
                <a:cs typeface="Calibri" panose="020F0502020204030204" pitchFamily="34" charset="0"/>
              </a:rPr>
              <a:t>O99</a:t>
            </a:r>
            <a:endParaRPr lang="en-ID" b="1" dirty="0">
              <a:latin typeface="Calibri" panose="020F0502020204030204" pitchFamily="34" charset="0"/>
              <a:ea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A1F30F8A-2CDB-2008-5CFB-921B18CE122A}"/>
              </a:ext>
            </a:extLst>
          </p:cNvPr>
          <p:cNvSpPr>
            <a:spLocks noGrp="1"/>
          </p:cNvSpPr>
          <p:nvPr>
            <p:ph sz="quarter" idx="4"/>
          </p:nvPr>
        </p:nvSpPr>
        <p:spPr>
          <a:xfrm>
            <a:off x="5585791" y="1451114"/>
            <a:ext cx="5896025" cy="4685306"/>
          </a:xfr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lnSpcReduction="10000"/>
          </a:bodyPr>
          <a:lstStyle/>
          <a:p>
            <a:pPr marL="241300" marR="342265" indent="-228600">
              <a:lnSpc>
                <a:spcPct val="120000"/>
              </a:lnSpc>
              <a:spcBef>
                <a:spcPts val="95"/>
              </a:spcBef>
              <a:buFont typeface="Courier New"/>
              <a:buChar char="o"/>
              <a:tabLst>
                <a:tab pos="241300" algn="l"/>
              </a:tabLst>
            </a:pPr>
            <a:r>
              <a:rPr lang="en-ID" sz="2400" spc="-10" dirty="0" err="1">
                <a:solidFill>
                  <a:schemeClr val="tx1"/>
                </a:solidFill>
                <a:latin typeface="Calibri"/>
                <a:cs typeface="Calibri"/>
              </a:rPr>
              <a:t>Penyakit</a:t>
            </a:r>
            <a:r>
              <a:rPr lang="en-ID" sz="2400" spc="-60" dirty="0">
                <a:solidFill>
                  <a:schemeClr val="tx1"/>
                </a:solidFill>
                <a:latin typeface="Calibri"/>
                <a:cs typeface="Calibri"/>
              </a:rPr>
              <a:t> </a:t>
            </a:r>
            <a:r>
              <a:rPr lang="en-ID" sz="2400" dirty="0" err="1">
                <a:solidFill>
                  <a:schemeClr val="tx1"/>
                </a:solidFill>
                <a:latin typeface="Calibri"/>
                <a:cs typeface="Calibri"/>
              </a:rPr>
              <a:t>ibu</a:t>
            </a:r>
            <a:r>
              <a:rPr lang="en-ID" sz="2400" spc="-40" dirty="0">
                <a:solidFill>
                  <a:schemeClr val="tx1"/>
                </a:solidFill>
                <a:latin typeface="Calibri"/>
                <a:cs typeface="Calibri"/>
              </a:rPr>
              <a:t> </a:t>
            </a:r>
            <a:r>
              <a:rPr lang="en-ID" sz="2400" dirty="0">
                <a:solidFill>
                  <a:schemeClr val="tx1"/>
                </a:solidFill>
                <a:latin typeface="Calibri"/>
                <a:cs typeface="Calibri"/>
              </a:rPr>
              <a:t>yang</a:t>
            </a:r>
            <a:r>
              <a:rPr lang="en-ID" sz="2400" spc="-55" dirty="0">
                <a:solidFill>
                  <a:schemeClr val="tx1"/>
                </a:solidFill>
                <a:latin typeface="Calibri"/>
                <a:cs typeface="Calibri"/>
              </a:rPr>
              <a:t> </a:t>
            </a:r>
            <a:r>
              <a:rPr lang="en-ID" sz="2400" dirty="0" err="1">
                <a:solidFill>
                  <a:schemeClr val="tx1"/>
                </a:solidFill>
                <a:latin typeface="Calibri"/>
                <a:cs typeface="Calibri"/>
              </a:rPr>
              <a:t>bisa</a:t>
            </a:r>
            <a:r>
              <a:rPr lang="en-ID" sz="2400" spc="-45" dirty="0">
                <a:solidFill>
                  <a:schemeClr val="tx1"/>
                </a:solidFill>
                <a:latin typeface="Calibri"/>
                <a:cs typeface="Calibri"/>
              </a:rPr>
              <a:t> </a:t>
            </a:r>
            <a:r>
              <a:rPr lang="en-ID" sz="2400" dirty="0" err="1">
                <a:solidFill>
                  <a:schemeClr val="tx1"/>
                </a:solidFill>
                <a:latin typeface="Calibri"/>
                <a:cs typeface="Calibri"/>
              </a:rPr>
              <a:t>diklasifikasikan</a:t>
            </a:r>
            <a:r>
              <a:rPr lang="en-ID" sz="2400" spc="-60" dirty="0">
                <a:solidFill>
                  <a:schemeClr val="tx1"/>
                </a:solidFill>
                <a:latin typeface="Calibri"/>
                <a:cs typeface="Calibri"/>
              </a:rPr>
              <a:t> </a:t>
            </a:r>
            <a:r>
              <a:rPr lang="en-ID" sz="2400" spc="-25" dirty="0">
                <a:solidFill>
                  <a:schemeClr val="tx1"/>
                </a:solidFill>
                <a:latin typeface="Calibri"/>
                <a:cs typeface="Calibri"/>
              </a:rPr>
              <a:t>di </a:t>
            </a:r>
            <a:r>
              <a:rPr lang="en-ID" sz="2400" dirty="0" err="1">
                <a:solidFill>
                  <a:schemeClr val="tx1"/>
                </a:solidFill>
                <a:latin typeface="Calibri"/>
                <a:cs typeface="Calibri"/>
              </a:rPr>
              <a:t>tempat</a:t>
            </a:r>
            <a:r>
              <a:rPr lang="en-ID" sz="2400" spc="-65" dirty="0">
                <a:solidFill>
                  <a:schemeClr val="tx1"/>
                </a:solidFill>
                <a:latin typeface="Calibri"/>
                <a:cs typeface="Calibri"/>
              </a:rPr>
              <a:t> </a:t>
            </a:r>
            <a:r>
              <a:rPr lang="en-ID" sz="2400" dirty="0">
                <a:solidFill>
                  <a:schemeClr val="tx1"/>
                </a:solidFill>
                <a:latin typeface="Calibri"/>
                <a:cs typeface="Calibri"/>
              </a:rPr>
              <a:t>lain,</a:t>
            </a:r>
            <a:r>
              <a:rPr lang="en-ID" sz="2400" spc="-40" dirty="0">
                <a:solidFill>
                  <a:schemeClr val="tx1"/>
                </a:solidFill>
                <a:latin typeface="Calibri"/>
                <a:cs typeface="Calibri"/>
              </a:rPr>
              <a:t> </a:t>
            </a:r>
            <a:r>
              <a:rPr lang="en-ID" sz="2400" dirty="0" err="1">
                <a:solidFill>
                  <a:schemeClr val="tx1"/>
                </a:solidFill>
                <a:latin typeface="Calibri"/>
                <a:cs typeface="Calibri"/>
              </a:rPr>
              <a:t>tapi</a:t>
            </a:r>
            <a:r>
              <a:rPr lang="en-ID" sz="2400" spc="-45" dirty="0">
                <a:solidFill>
                  <a:schemeClr val="tx1"/>
                </a:solidFill>
                <a:latin typeface="Calibri"/>
                <a:cs typeface="Calibri"/>
              </a:rPr>
              <a:t> </a:t>
            </a:r>
            <a:r>
              <a:rPr lang="en-ID" sz="2400" dirty="0" err="1">
                <a:solidFill>
                  <a:schemeClr val="tx1"/>
                </a:solidFill>
                <a:latin typeface="Calibri"/>
                <a:cs typeface="Calibri"/>
              </a:rPr>
              <a:t>mempersulit</a:t>
            </a:r>
            <a:r>
              <a:rPr lang="en-ID" sz="2400" spc="-55" dirty="0">
                <a:solidFill>
                  <a:schemeClr val="tx1"/>
                </a:solidFill>
                <a:latin typeface="Calibri"/>
                <a:cs typeface="Calibri"/>
              </a:rPr>
              <a:t> </a:t>
            </a:r>
            <a:r>
              <a:rPr lang="en-ID" sz="2400" spc="-10" dirty="0" err="1">
                <a:solidFill>
                  <a:schemeClr val="tx1"/>
                </a:solidFill>
                <a:latin typeface="Calibri"/>
                <a:cs typeface="Calibri"/>
              </a:rPr>
              <a:t>kehamilan</a:t>
            </a:r>
            <a:r>
              <a:rPr lang="en-ID" sz="2400" spc="-10" dirty="0">
                <a:solidFill>
                  <a:schemeClr val="tx1"/>
                </a:solidFill>
                <a:latin typeface="Calibri"/>
                <a:cs typeface="Calibri"/>
              </a:rPr>
              <a:t>, </a:t>
            </a:r>
            <a:r>
              <a:rPr lang="en-ID" sz="2400" dirty="0" err="1">
                <a:solidFill>
                  <a:schemeClr val="tx1"/>
                </a:solidFill>
                <a:latin typeface="Calibri"/>
                <a:cs typeface="Calibri"/>
              </a:rPr>
              <a:t>melahirkan</a:t>
            </a:r>
            <a:r>
              <a:rPr lang="en-ID" sz="2400" dirty="0">
                <a:solidFill>
                  <a:schemeClr val="tx1"/>
                </a:solidFill>
                <a:latin typeface="Calibri"/>
                <a:cs typeface="Calibri"/>
              </a:rPr>
              <a:t>,</a:t>
            </a:r>
            <a:r>
              <a:rPr lang="en-ID" sz="2400" spc="-50" dirty="0">
                <a:solidFill>
                  <a:schemeClr val="tx1"/>
                </a:solidFill>
                <a:latin typeface="Calibri"/>
                <a:cs typeface="Calibri"/>
              </a:rPr>
              <a:t> </a:t>
            </a:r>
            <a:r>
              <a:rPr lang="en-ID" sz="2400" dirty="0">
                <a:solidFill>
                  <a:schemeClr val="tx1"/>
                </a:solidFill>
                <a:latin typeface="Calibri"/>
                <a:cs typeface="Calibri"/>
              </a:rPr>
              <a:t>dan</a:t>
            </a:r>
            <a:r>
              <a:rPr lang="en-ID" sz="2400" spc="-25" dirty="0">
                <a:solidFill>
                  <a:schemeClr val="tx1"/>
                </a:solidFill>
                <a:latin typeface="Calibri"/>
                <a:cs typeface="Calibri"/>
              </a:rPr>
              <a:t> </a:t>
            </a:r>
            <a:r>
              <a:rPr lang="en-ID" sz="2400" spc="-10" dirty="0">
                <a:solidFill>
                  <a:schemeClr val="tx1"/>
                </a:solidFill>
                <a:latin typeface="Calibri"/>
                <a:cs typeface="Calibri"/>
              </a:rPr>
              <a:t>puerperium</a:t>
            </a:r>
            <a:endParaRPr lang="en-ID" sz="2400" dirty="0">
              <a:solidFill>
                <a:schemeClr val="tx1"/>
              </a:solidFill>
              <a:latin typeface="Calibri"/>
              <a:cs typeface="Calibri"/>
            </a:endParaRPr>
          </a:p>
          <a:p>
            <a:pPr marL="241300" marR="5080" indent="-228600">
              <a:lnSpc>
                <a:spcPct val="120000"/>
              </a:lnSpc>
              <a:spcBef>
                <a:spcPts val="994"/>
              </a:spcBef>
              <a:buFont typeface="Courier New"/>
              <a:buChar char="o"/>
              <a:tabLst>
                <a:tab pos="241300" algn="l"/>
              </a:tabLst>
            </a:pPr>
            <a:r>
              <a:rPr lang="en-ID" sz="2400" dirty="0" err="1">
                <a:solidFill>
                  <a:schemeClr val="tx1"/>
                </a:solidFill>
                <a:latin typeface="Calibri"/>
                <a:cs typeface="Calibri"/>
              </a:rPr>
              <a:t>Subkategori</a:t>
            </a:r>
            <a:r>
              <a:rPr lang="en-ID" sz="2400" spc="-75" dirty="0">
                <a:solidFill>
                  <a:schemeClr val="tx1"/>
                </a:solidFill>
                <a:latin typeface="Calibri"/>
                <a:cs typeface="Calibri"/>
              </a:rPr>
              <a:t> </a:t>
            </a:r>
            <a:r>
              <a:rPr lang="en-ID" sz="2400" dirty="0">
                <a:solidFill>
                  <a:schemeClr val="tx1"/>
                </a:solidFill>
                <a:latin typeface="Calibri"/>
                <a:cs typeface="Calibri"/>
              </a:rPr>
              <a:t>yang</a:t>
            </a:r>
            <a:r>
              <a:rPr lang="en-ID" sz="2400" spc="-65" dirty="0">
                <a:solidFill>
                  <a:schemeClr val="tx1"/>
                </a:solidFill>
                <a:latin typeface="Calibri"/>
                <a:cs typeface="Calibri"/>
              </a:rPr>
              <a:t> </a:t>
            </a:r>
            <a:r>
              <a:rPr lang="en-ID" sz="2400" dirty="0" err="1">
                <a:solidFill>
                  <a:schemeClr val="tx1"/>
                </a:solidFill>
                <a:latin typeface="Calibri"/>
                <a:cs typeface="Calibri"/>
              </a:rPr>
              <a:t>tersedia</a:t>
            </a:r>
            <a:r>
              <a:rPr lang="en-ID" sz="2400" spc="-50" dirty="0">
                <a:solidFill>
                  <a:schemeClr val="tx1"/>
                </a:solidFill>
                <a:latin typeface="Calibri"/>
                <a:cs typeface="Calibri"/>
              </a:rPr>
              <a:t> </a:t>
            </a:r>
            <a:r>
              <a:rPr lang="en-ID" sz="2400" dirty="0" err="1">
                <a:solidFill>
                  <a:schemeClr val="tx1"/>
                </a:solidFill>
                <a:latin typeface="Calibri"/>
                <a:cs typeface="Calibri"/>
              </a:rPr>
              <a:t>disini</a:t>
            </a:r>
            <a:r>
              <a:rPr lang="en-ID" sz="2400" spc="-60" dirty="0">
                <a:solidFill>
                  <a:schemeClr val="tx1"/>
                </a:solidFill>
                <a:latin typeface="Calibri"/>
                <a:cs typeface="Calibri"/>
              </a:rPr>
              <a:t> </a:t>
            </a:r>
            <a:r>
              <a:rPr lang="en-ID" sz="2400" dirty="0" err="1">
                <a:solidFill>
                  <a:schemeClr val="tx1"/>
                </a:solidFill>
                <a:latin typeface="Calibri"/>
                <a:cs typeface="Calibri"/>
              </a:rPr>
              <a:t>harus</a:t>
            </a:r>
            <a:r>
              <a:rPr lang="en-ID" sz="2400" spc="-45" dirty="0">
                <a:solidFill>
                  <a:schemeClr val="tx1"/>
                </a:solidFill>
                <a:latin typeface="Calibri"/>
                <a:cs typeface="Calibri"/>
              </a:rPr>
              <a:t> </a:t>
            </a:r>
            <a:r>
              <a:rPr lang="en-ID" sz="2400" spc="-10" dirty="0" err="1">
                <a:solidFill>
                  <a:schemeClr val="tx1"/>
                </a:solidFill>
                <a:latin typeface="Calibri"/>
                <a:cs typeface="Calibri"/>
              </a:rPr>
              <a:t>lebih</a:t>
            </a:r>
            <a:r>
              <a:rPr lang="en-ID" sz="2400" spc="-10" dirty="0">
                <a:solidFill>
                  <a:schemeClr val="tx1"/>
                </a:solidFill>
                <a:latin typeface="Calibri"/>
                <a:cs typeface="Calibri"/>
              </a:rPr>
              <a:t> </a:t>
            </a:r>
            <a:r>
              <a:rPr lang="en-ID" sz="2400" dirty="0" err="1">
                <a:solidFill>
                  <a:schemeClr val="tx1"/>
                </a:solidFill>
                <a:latin typeface="Calibri"/>
                <a:cs typeface="Calibri"/>
              </a:rPr>
              <a:t>diutamakan</a:t>
            </a:r>
            <a:r>
              <a:rPr lang="en-ID" sz="2400" spc="-95" dirty="0">
                <a:solidFill>
                  <a:schemeClr val="tx1"/>
                </a:solidFill>
                <a:latin typeface="Calibri"/>
                <a:cs typeface="Calibri"/>
              </a:rPr>
              <a:t> </a:t>
            </a:r>
            <a:r>
              <a:rPr lang="en-ID" sz="2400" dirty="0" err="1">
                <a:solidFill>
                  <a:schemeClr val="tx1"/>
                </a:solidFill>
                <a:latin typeface="Calibri"/>
                <a:cs typeface="Calibri"/>
              </a:rPr>
              <a:t>untuk</a:t>
            </a:r>
            <a:r>
              <a:rPr lang="en-ID" sz="2400" spc="-70" dirty="0">
                <a:solidFill>
                  <a:schemeClr val="tx1"/>
                </a:solidFill>
                <a:latin typeface="Calibri"/>
                <a:cs typeface="Calibri"/>
              </a:rPr>
              <a:t> </a:t>
            </a:r>
            <a:r>
              <a:rPr lang="en-ID" sz="2400" dirty="0" err="1">
                <a:solidFill>
                  <a:schemeClr val="tx1"/>
                </a:solidFill>
                <a:latin typeface="Calibri"/>
                <a:cs typeface="Calibri"/>
              </a:rPr>
              <a:t>Kondisi</a:t>
            </a:r>
            <a:r>
              <a:rPr lang="en-ID" sz="2400" spc="-50" dirty="0">
                <a:solidFill>
                  <a:schemeClr val="tx1"/>
                </a:solidFill>
                <a:latin typeface="Calibri"/>
                <a:cs typeface="Calibri"/>
              </a:rPr>
              <a:t> </a:t>
            </a:r>
            <a:r>
              <a:rPr lang="en-ID" sz="2400" dirty="0">
                <a:solidFill>
                  <a:schemeClr val="tx1"/>
                </a:solidFill>
                <a:latin typeface="Calibri"/>
                <a:cs typeface="Calibri"/>
              </a:rPr>
              <a:t>Utama</a:t>
            </a:r>
            <a:r>
              <a:rPr lang="en-ID" sz="2400" spc="-75" dirty="0">
                <a:solidFill>
                  <a:schemeClr val="tx1"/>
                </a:solidFill>
                <a:latin typeface="Calibri"/>
                <a:cs typeface="Calibri"/>
              </a:rPr>
              <a:t> </a:t>
            </a:r>
            <a:r>
              <a:rPr lang="en-ID" sz="2400" spc="-10" dirty="0" err="1">
                <a:solidFill>
                  <a:schemeClr val="tx1"/>
                </a:solidFill>
                <a:latin typeface="Calibri"/>
                <a:cs typeface="Calibri"/>
              </a:rPr>
              <a:t>daripada</a:t>
            </a:r>
            <a:r>
              <a:rPr lang="en-ID" sz="2400" spc="-10" dirty="0">
                <a:solidFill>
                  <a:schemeClr val="tx1"/>
                </a:solidFill>
                <a:latin typeface="Calibri"/>
                <a:cs typeface="Calibri"/>
              </a:rPr>
              <a:t> </a:t>
            </a:r>
            <a:r>
              <a:rPr lang="en-ID" sz="2400" dirty="0" err="1">
                <a:solidFill>
                  <a:schemeClr val="tx1"/>
                </a:solidFill>
                <a:latin typeface="Calibri"/>
                <a:cs typeface="Calibri"/>
              </a:rPr>
              <a:t>kategori</a:t>
            </a:r>
            <a:r>
              <a:rPr lang="en-ID" sz="2400" spc="-85" dirty="0">
                <a:solidFill>
                  <a:schemeClr val="tx1"/>
                </a:solidFill>
                <a:latin typeface="Calibri"/>
                <a:cs typeface="Calibri"/>
              </a:rPr>
              <a:t> </a:t>
            </a:r>
            <a:r>
              <a:rPr lang="en-ID" sz="2400" dirty="0">
                <a:solidFill>
                  <a:schemeClr val="tx1"/>
                </a:solidFill>
                <a:latin typeface="Calibri"/>
                <a:cs typeface="Calibri"/>
              </a:rPr>
              <a:t>di</a:t>
            </a:r>
            <a:r>
              <a:rPr lang="en-ID" sz="2400" spc="-60" dirty="0">
                <a:solidFill>
                  <a:schemeClr val="tx1"/>
                </a:solidFill>
                <a:latin typeface="Calibri"/>
                <a:cs typeface="Calibri"/>
              </a:rPr>
              <a:t> </a:t>
            </a:r>
            <a:r>
              <a:rPr lang="en-ID" sz="2400" dirty="0" err="1">
                <a:solidFill>
                  <a:schemeClr val="tx1"/>
                </a:solidFill>
                <a:latin typeface="Calibri"/>
                <a:cs typeface="Calibri"/>
              </a:rPr>
              <a:t>luar</a:t>
            </a:r>
            <a:r>
              <a:rPr lang="en-ID" sz="2400" spc="-45" dirty="0">
                <a:solidFill>
                  <a:schemeClr val="tx1"/>
                </a:solidFill>
                <a:latin typeface="Calibri"/>
                <a:cs typeface="Calibri"/>
              </a:rPr>
              <a:t> </a:t>
            </a:r>
            <a:r>
              <a:rPr lang="en-ID" sz="2400" dirty="0">
                <a:solidFill>
                  <a:schemeClr val="tx1"/>
                </a:solidFill>
                <a:latin typeface="Calibri"/>
                <a:cs typeface="Calibri"/>
              </a:rPr>
              <a:t>Bab</a:t>
            </a:r>
            <a:r>
              <a:rPr lang="en-ID" sz="2400" spc="-55" dirty="0">
                <a:solidFill>
                  <a:schemeClr val="tx1"/>
                </a:solidFill>
                <a:latin typeface="Calibri"/>
                <a:cs typeface="Calibri"/>
              </a:rPr>
              <a:t> </a:t>
            </a:r>
            <a:r>
              <a:rPr lang="en-ID" sz="2400" spc="-40" dirty="0">
                <a:solidFill>
                  <a:schemeClr val="tx1"/>
                </a:solidFill>
                <a:latin typeface="Calibri"/>
                <a:cs typeface="Calibri"/>
              </a:rPr>
              <a:t>XV,</a:t>
            </a:r>
            <a:r>
              <a:rPr lang="en-ID" sz="2400" spc="-45" dirty="0">
                <a:solidFill>
                  <a:schemeClr val="tx1"/>
                </a:solidFill>
                <a:latin typeface="Calibri"/>
                <a:cs typeface="Calibri"/>
              </a:rPr>
              <a:t> </a:t>
            </a:r>
            <a:r>
              <a:rPr lang="en-ID" sz="2400" dirty="0" err="1">
                <a:solidFill>
                  <a:schemeClr val="tx1"/>
                </a:solidFill>
                <a:latin typeface="Calibri"/>
                <a:cs typeface="Calibri"/>
              </a:rPr>
              <a:t>jika</a:t>
            </a:r>
            <a:r>
              <a:rPr lang="en-ID" sz="2400" spc="-55" dirty="0">
                <a:solidFill>
                  <a:schemeClr val="tx1"/>
                </a:solidFill>
                <a:latin typeface="Calibri"/>
                <a:cs typeface="Calibri"/>
              </a:rPr>
              <a:t> </a:t>
            </a:r>
            <a:r>
              <a:rPr lang="en-ID" sz="2400" dirty="0">
                <a:solidFill>
                  <a:schemeClr val="tx1"/>
                </a:solidFill>
                <a:latin typeface="Calibri"/>
                <a:cs typeface="Calibri"/>
              </a:rPr>
              <a:t>pada</a:t>
            </a:r>
            <a:r>
              <a:rPr lang="en-ID" sz="2400" spc="-45" dirty="0">
                <a:solidFill>
                  <a:schemeClr val="tx1"/>
                </a:solidFill>
                <a:latin typeface="Calibri"/>
                <a:cs typeface="Calibri"/>
              </a:rPr>
              <a:t> </a:t>
            </a:r>
            <a:r>
              <a:rPr lang="en-ID" sz="2400" dirty="0" err="1">
                <a:solidFill>
                  <a:schemeClr val="tx1"/>
                </a:solidFill>
                <a:latin typeface="Calibri"/>
                <a:cs typeface="Calibri"/>
              </a:rPr>
              <a:t>kondisi</a:t>
            </a:r>
            <a:r>
              <a:rPr lang="en-ID" sz="2400" spc="-45" dirty="0">
                <a:solidFill>
                  <a:schemeClr val="tx1"/>
                </a:solidFill>
                <a:latin typeface="Calibri"/>
                <a:cs typeface="Calibri"/>
              </a:rPr>
              <a:t> </a:t>
            </a:r>
            <a:r>
              <a:rPr lang="en-ID" sz="2400" spc="-25" dirty="0" err="1">
                <a:solidFill>
                  <a:schemeClr val="tx1"/>
                </a:solidFill>
                <a:latin typeface="Calibri"/>
                <a:cs typeface="Calibri"/>
              </a:rPr>
              <a:t>ini</a:t>
            </a:r>
            <a:r>
              <a:rPr lang="en-ID" sz="2400" spc="-25" dirty="0">
                <a:solidFill>
                  <a:schemeClr val="tx1"/>
                </a:solidFill>
                <a:latin typeface="Calibri"/>
                <a:cs typeface="Calibri"/>
              </a:rPr>
              <a:t> </a:t>
            </a:r>
            <a:r>
              <a:rPr lang="en-ID" sz="2400" spc="-10" dirty="0" err="1">
                <a:solidFill>
                  <a:schemeClr val="tx1"/>
                </a:solidFill>
                <a:latin typeface="Calibri"/>
                <a:cs typeface="Calibri"/>
              </a:rPr>
              <a:t>dinyatakan</a:t>
            </a:r>
            <a:r>
              <a:rPr lang="en-ID" sz="2400" spc="-90" dirty="0">
                <a:solidFill>
                  <a:schemeClr val="tx1"/>
                </a:solidFill>
                <a:latin typeface="Calibri"/>
                <a:cs typeface="Calibri"/>
              </a:rPr>
              <a:t> </a:t>
            </a:r>
            <a:r>
              <a:rPr lang="en-ID" sz="2400" dirty="0" err="1">
                <a:solidFill>
                  <a:schemeClr val="tx1"/>
                </a:solidFill>
                <a:latin typeface="Calibri"/>
                <a:cs typeface="Calibri"/>
              </a:rPr>
              <a:t>mempersulit</a:t>
            </a:r>
            <a:r>
              <a:rPr lang="en-ID" sz="2400" spc="-80" dirty="0">
                <a:solidFill>
                  <a:schemeClr val="tx1"/>
                </a:solidFill>
                <a:latin typeface="Calibri"/>
                <a:cs typeface="Calibri"/>
              </a:rPr>
              <a:t> </a:t>
            </a:r>
            <a:r>
              <a:rPr lang="en-ID" sz="2400" spc="-10" dirty="0" err="1">
                <a:solidFill>
                  <a:schemeClr val="tx1"/>
                </a:solidFill>
                <a:latin typeface="Calibri"/>
                <a:cs typeface="Calibri"/>
              </a:rPr>
              <a:t>kehamilan</a:t>
            </a:r>
            <a:r>
              <a:rPr lang="en-ID" sz="2400" spc="-10" dirty="0">
                <a:solidFill>
                  <a:schemeClr val="tx1"/>
                </a:solidFill>
                <a:latin typeface="Calibri"/>
                <a:cs typeface="Calibri"/>
              </a:rPr>
              <a:t>, </a:t>
            </a:r>
            <a:r>
              <a:rPr lang="en-ID" sz="2400" dirty="0" err="1">
                <a:solidFill>
                  <a:schemeClr val="tx1"/>
                </a:solidFill>
                <a:latin typeface="Calibri"/>
                <a:cs typeface="Calibri"/>
              </a:rPr>
              <a:t>diperberat</a:t>
            </a:r>
            <a:r>
              <a:rPr lang="en-ID" sz="2400" spc="-80" dirty="0">
                <a:solidFill>
                  <a:schemeClr val="tx1"/>
                </a:solidFill>
                <a:latin typeface="Calibri"/>
                <a:cs typeface="Calibri"/>
              </a:rPr>
              <a:t> </a:t>
            </a:r>
            <a:r>
              <a:rPr lang="en-ID" sz="2400" dirty="0">
                <a:solidFill>
                  <a:schemeClr val="tx1"/>
                </a:solidFill>
                <a:latin typeface="Calibri"/>
                <a:cs typeface="Calibri"/>
              </a:rPr>
              <a:t>oleh</a:t>
            </a:r>
            <a:r>
              <a:rPr lang="en-ID" sz="2400" spc="-65" dirty="0">
                <a:solidFill>
                  <a:schemeClr val="tx1"/>
                </a:solidFill>
                <a:latin typeface="Calibri"/>
                <a:cs typeface="Calibri"/>
              </a:rPr>
              <a:t> </a:t>
            </a:r>
            <a:r>
              <a:rPr lang="en-ID" sz="2400" dirty="0" err="1">
                <a:solidFill>
                  <a:schemeClr val="tx1"/>
                </a:solidFill>
                <a:latin typeface="Calibri"/>
                <a:cs typeface="Calibri"/>
              </a:rPr>
              <a:t>kehamilan</a:t>
            </a:r>
            <a:r>
              <a:rPr lang="en-ID" sz="2400" dirty="0">
                <a:solidFill>
                  <a:schemeClr val="tx1"/>
                </a:solidFill>
                <a:latin typeface="Calibri"/>
                <a:cs typeface="Calibri"/>
              </a:rPr>
              <a:t>,</a:t>
            </a:r>
            <a:r>
              <a:rPr lang="en-ID" sz="2400" spc="-75" dirty="0">
                <a:solidFill>
                  <a:schemeClr val="tx1"/>
                </a:solidFill>
                <a:latin typeface="Calibri"/>
                <a:cs typeface="Calibri"/>
              </a:rPr>
              <a:t> </a:t>
            </a:r>
            <a:r>
              <a:rPr lang="en-ID" sz="2400" dirty="0" err="1">
                <a:solidFill>
                  <a:schemeClr val="tx1"/>
                </a:solidFill>
                <a:latin typeface="Calibri"/>
                <a:cs typeface="Calibri"/>
              </a:rPr>
              <a:t>atau</a:t>
            </a:r>
            <a:r>
              <a:rPr lang="en-ID" sz="2400" spc="-75" dirty="0">
                <a:solidFill>
                  <a:schemeClr val="tx1"/>
                </a:solidFill>
                <a:latin typeface="Calibri"/>
                <a:cs typeface="Calibri"/>
              </a:rPr>
              <a:t> </a:t>
            </a:r>
            <a:r>
              <a:rPr lang="en-ID" sz="2400" spc="-10" dirty="0" err="1">
                <a:solidFill>
                  <a:schemeClr val="tx1"/>
                </a:solidFill>
                <a:latin typeface="Calibri"/>
                <a:cs typeface="Calibri"/>
              </a:rPr>
              <a:t>merupakan</a:t>
            </a:r>
            <a:r>
              <a:rPr lang="en-ID" sz="2400" spc="-10" dirty="0">
                <a:solidFill>
                  <a:schemeClr val="tx1"/>
                </a:solidFill>
                <a:latin typeface="Calibri"/>
                <a:cs typeface="Calibri"/>
              </a:rPr>
              <a:t> </a:t>
            </a:r>
            <a:r>
              <a:rPr lang="en-ID" sz="2400" dirty="0" err="1">
                <a:solidFill>
                  <a:schemeClr val="tx1"/>
                </a:solidFill>
                <a:latin typeface="Calibri"/>
                <a:cs typeface="Calibri"/>
              </a:rPr>
              <a:t>alasan</a:t>
            </a:r>
            <a:r>
              <a:rPr lang="en-ID" sz="2400" spc="-40" dirty="0">
                <a:solidFill>
                  <a:schemeClr val="tx1"/>
                </a:solidFill>
                <a:latin typeface="Calibri"/>
                <a:cs typeface="Calibri"/>
              </a:rPr>
              <a:t> </a:t>
            </a:r>
            <a:r>
              <a:rPr lang="en-ID" sz="2400" spc="-10" dirty="0" err="1">
                <a:solidFill>
                  <a:schemeClr val="tx1"/>
                </a:solidFill>
                <a:latin typeface="Calibri"/>
                <a:cs typeface="Calibri"/>
              </a:rPr>
              <a:t>perawatan</a:t>
            </a:r>
            <a:r>
              <a:rPr lang="en-ID" sz="2400" spc="-60" dirty="0">
                <a:solidFill>
                  <a:schemeClr val="tx1"/>
                </a:solidFill>
                <a:latin typeface="Calibri"/>
                <a:cs typeface="Calibri"/>
              </a:rPr>
              <a:t> </a:t>
            </a:r>
            <a:r>
              <a:rPr lang="en-ID" sz="2400" spc="-10" dirty="0" err="1">
                <a:solidFill>
                  <a:schemeClr val="tx1"/>
                </a:solidFill>
                <a:latin typeface="Calibri"/>
                <a:cs typeface="Calibri"/>
              </a:rPr>
              <a:t>obstetri</a:t>
            </a:r>
            <a:r>
              <a:rPr lang="en-ID" sz="2400" spc="-10" dirty="0">
                <a:solidFill>
                  <a:schemeClr val="tx1"/>
                </a:solidFill>
                <a:latin typeface="Calibri"/>
                <a:cs typeface="Calibri"/>
              </a:rPr>
              <a:t>.</a:t>
            </a:r>
            <a:endParaRPr lang="en-ID" sz="2400" dirty="0">
              <a:solidFill>
                <a:schemeClr val="tx1"/>
              </a:solidFill>
              <a:latin typeface="Calibri"/>
              <a:cs typeface="Calibri"/>
            </a:endParaRPr>
          </a:p>
          <a:p>
            <a:pPr marL="241300" marR="683895" indent="-228600">
              <a:lnSpc>
                <a:spcPct val="120100"/>
              </a:lnSpc>
              <a:spcBef>
                <a:spcPts val="1005"/>
              </a:spcBef>
              <a:buFont typeface="Courier New"/>
              <a:buChar char="o"/>
              <a:tabLst>
                <a:tab pos="241300" algn="l"/>
              </a:tabLst>
            </a:pPr>
            <a:r>
              <a:rPr lang="en-ID" sz="2400" dirty="0">
                <a:solidFill>
                  <a:schemeClr val="tx1"/>
                </a:solidFill>
                <a:latin typeface="Calibri"/>
                <a:cs typeface="Calibri"/>
              </a:rPr>
              <a:t>Kode</a:t>
            </a:r>
            <a:r>
              <a:rPr lang="en-ID" sz="2400" spc="-40" dirty="0">
                <a:solidFill>
                  <a:schemeClr val="tx1"/>
                </a:solidFill>
                <a:latin typeface="Calibri"/>
                <a:cs typeface="Calibri"/>
              </a:rPr>
              <a:t> </a:t>
            </a:r>
            <a:r>
              <a:rPr lang="en-ID" sz="2400" dirty="0">
                <a:solidFill>
                  <a:schemeClr val="tx1"/>
                </a:solidFill>
                <a:latin typeface="Calibri"/>
                <a:cs typeface="Calibri"/>
              </a:rPr>
              <a:t>yang</a:t>
            </a:r>
            <a:r>
              <a:rPr lang="en-ID" sz="2400" spc="-50" dirty="0">
                <a:solidFill>
                  <a:schemeClr val="tx1"/>
                </a:solidFill>
                <a:latin typeface="Calibri"/>
                <a:cs typeface="Calibri"/>
              </a:rPr>
              <a:t> </a:t>
            </a:r>
            <a:r>
              <a:rPr lang="en-ID" sz="2400" dirty="0" err="1">
                <a:solidFill>
                  <a:schemeClr val="tx1"/>
                </a:solidFill>
                <a:latin typeface="Calibri"/>
                <a:cs typeface="Calibri"/>
              </a:rPr>
              <a:t>relevan</a:t>
            </a:r>
            <a:r>
              <a:rPr lang="en-ID" sz="2400" spc="-20" dirty="0">
                <a:solidFill>
                  <a:schemeClr val="tx1"/>
                </a:solidFill>
                <a:latin typeface="Calibri"/>
                <a:cs typeface="Calibri"/>
              </a:rPr>
              <a:t> </a:t>
            </a:r>
            <a:r>
              <a:rPr lang="en-ID" sz="2400" dirty="0" err="1">
                <a:solidFill>
                  <a:schemeClr val="tx1"/>
                </a:solidFill>
                <a:latin typeface="Calibri"/>
                <a:cs typeface="Calibri"/>
              </a:rPr>
              <a:t>dari</a:t>
            </a:r>
            <a:r>
              <a:rPr lang="en-ID" sz="2400" spc="-45" dirty="0">
                <a:solidFill>
                  <a:schemeClr val="tx1"/>
                </a:solidFill>
                <a:latin typeface="Calibri"/>
                <a:cs typeface="Calibri"/>
              </a:rPr>
              <a:t> </a:t>
            </a:r>
            <a:r>
              <a:rPr lang="en-ID" sz="2400" spc="-10" dirty="0" err="1">
                <a:solidFill>
                  <a:schemeClr val="tx1"/>
                </a:solidFill>
                <a:latin typeface="Calibri"/>
                <a:cs typeface="Calibri"/>
              </a:rPr>
              <a:t>bab-</a:t>
            </a:r>
            <a:r>
              <a:rPr lang="en-ID" sz="2400" dirty="0" err="1">
                <a:solidFill>
                  <a:schemeClr val="tx1"/>
                </a:solidFill>
                <a:latin typeface="Calibri"/>
                <a:cs typeface="Calibri"/>
              </a:rPr>
              <a:t>bab</a:t>
            </a:r>
            <a:r>
              <a:rPr lang="en-ID" sz="2400" spc="-20" dirty="0">
                <a:solidFill>
                  <a:schemeClr val="tx1"/>
                </a:solidFill>
                <a:latin typeface="Calibri"/>
                <a:cs typeface="Calibri"/>
              </a:rPr>
              <a:t> lain </a:t>
            </a:r>
            <a:r>
              <a:rPr lang="en-ID" sz="2400" dirty="0" err="1">
                <a:solidFill>
                  <a:schemeClr val="tx1"/>
                </a:solidFill>
                <a:latin typeface="Calibri"/>
                <a:cs typeface="Calibri"/>
              </a:rPr>
              <a:t>digunakan</a:t>
            </a:r>
            <a:r>
              <a:rPr lang="en-ID" sz="2400" spc="-75" dirty="0">
                <a:solidFill>
                  <a:schemeClr val="tx1"/>
                </a:solidFill>
                <a:latin typeface="Calibri"/>
                <a:cs typeface="Calibri"/>
              </a:rPr>
              <a:t> </a:t>
            </a:r>
            <a:r>
              <a:rPr lang="en-ID" sz="2400" dirty="0" err="1">
                <a:solidFill>
                  <a:schemeClr val="tx1"/>
                </a:solidFill>
                <a:latin typeface="Calibri"/>
                <a:cs typeface="Calibri"/>
              </a:rPr>
              <a:t>sebagai</a:t>
            </a:r>
            <a:r>
              <a:rPr lang="en-ID" sz="2400" spc="-50" dirty="0">
                <a:solidFill>
                  <a:schemeClr val="tx1"/>
                </a:solidFill>
                <a:latin typeface="Calibri"/>
                <a:cs typeface="Calibri"/>
              </a:rPr>
              <a:t> </a:t>
            </a:r>
            <a:r>
              <a:rPr lang="en-ID" sz="2400" dirty="0">
                <a:solidFill>
                  <a:schemeClr val="tx1"/>
                </a:solidFill>
                <a:latin typeface="Calibri"/>
                <a:cs typeface="Calibri"/>
              </a:rPr>
              <a:t>diagnosis</a:t>
            </a:r>
            <a:r>
              <a:rPr lang="en-ID" sz="2400" spc="-45" dirty="0">
                <a:solidFill>
                  <a:schemeClr val="tx1"/>
                </a:solidFill>
                <a:latin typeface="Calibri"/>
                <a:cs typeface="Calibri"/>
              </a:rPr>
              <a:t> </a:t>
            </a:r>
            <a:r>
              <a:rPr lang="en-ID" sz="2400" spc="-35" dirty="0" err="1">
                <a:solidFill>
                  <a:schemeClr val="tx1"/>
                </a:solidFill>
                <a:latin typeface="Calibri"/>
                <a:cs typeface="Calibri"/>
              </a:rPr>
              <a:t>sekunder</a:t>
            </a:r>
            <a:r>
              <a:rPr lang="en-ID" sz="2400" spc="-35" dirty="0">
                <a:solidFill>
                  <a:schemeClr val="tx1"/>
                </a:solidFill>
                <a:latin typeface="Calibri"/>
                <a:cs typeface="Calibri"/>
              </a:rPr>
              <a:t>.</a:t>
            </a:r>
            <a:endParaRPr lang="en-ID" dirty="0">
              <a:solidFill>
                <a:schemeClr val="tx1"/>
              </a:solidFill>
            </a:endParaRPr>
          </a:p>
        </p:txBody>
      </p:sp>
      <p:sp>
        <p:nvSpPr>
          <p:cNvPr id="3" name="Slide Number Placeholder 2">
            <a:extLst>
              <a:ext uri="{FF2B5EF4-FFF2-40B4-BE49-F238E27FC236}">
                <a16:creationId xmlns:a16="http://schemas.microsoft.com/office/drawing/2014/main" id="{814F117F-ECCA-33BE-C5F8-00EB615119C5}"/>
              </a:ext>
            </a:extLst>
          </p:cNvPr>
          <p:cNvSpPr>
            <a:spLocks noGrp="1"/>
          </p:cNvSpPr>
          <p:nvPr>
            <p:ph type="sldNum" sz="quarter" idx="12"/>
          </p:nvPr>
        </p:nvSpPr>
        <p:spPr/>
        <p:txBody>
          <a:bodyPr/>
          <a:lstStyle/>
          <a:p>
            <a:fld id="{B6F15528-21DE-4FAA-801E-634DDDAF4B2B}" type="slidenum">
              <a:rPr lang="en-ID" smtClean="0"/>
              <a:t>69</a:t>
            </a:fld>
            <a:endParaRPr lang="en-ID"/>
          </a:p>
        </p:txBody>
      </p:sp>
      <p:pic>
        <p:nvPicPr>
          <p:cNvPr id="11" name="Picture Placeholder 10">
            <a:extLst>
              <a:ext uri="{FF2B5EF4-FFF2-40B4-BE49-F238E27FC236}">
                <a16:creationId xmlns:a16="http://schemas.microsoft.com/office/drawing/2014/main" id="{10E9027A-C47A-17A9-0076-45D6BC8A9F75}"/>
              </a:ext>
            </a:extLst>
          </p:cNvPr>
          <p:cNvPicPr>
            <a:picLocks noGrp="1" noChangeAspect="1"/>
          </p:cNvPicPr>
          <p:nvPr>
            <p:ph type="pic" sz="quarter" idx="13"/>
          </p:nvPr>
        </p:nvPicPr>
        <p:blipFill>
          <a:blip r:embed="rId2"/>
          <a:srcRect l="12269" r="12269"/>
          <a:stretch>
            <a:fillRect/>
          </a:stretch>
        </p:blipFill>
        <p:spPr/>
      </p:pic>
    </p:spTree>
    <p:extLst>
      <p:ext uri="{BB962C8B-B14F-4D97-AF65-F5344CB8AC3E}">
        <p14:creationId xmlns:p14="http://schemas.microsoft.com/office/powerpoint/2010/main" val="355053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9BA4-8FC3-9549-5CEE-1BB4C70592D4}"/>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C1374CB-7759-63DB-38F9-6C339C398EB7}"/>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a:extLst>
              <a:ext uri="{FF2B5EF4-FFF2-40B4-BE49-F238E27FC236}">
                <a16:creationId xmlns:a16="http://schemas.microsoft.com/office/drawing/2014/main" id="{F89CD347-B5FC-47C9-274B-9D35DB8BE3DE}"/>
              </a:ext>
            </a:extLst>
          </p:cNvPr>
          <p:cNvGrpSpPr/>
          <p:nvPr/>
        </p:nvGrpSpPr>
        <p:grpSpPr>
          <a:xfrm>
            <a:off x="10948416" y="0"/>
            <a:ext cx="1243965" cy="6858000"/>
            <a:chOff x="10948416" y="0"/>
            <a:chExt cx="1243965" cy="6858000"/>
          </a:xfrm>
        </p:grpSpPr>
        <p:sp>
          <p:nvSpPr>
            <p:cNvPr id="5" name="object 5">
              <a:extLst>
                <a:ext uri="{FF2B5EF4-FFF2-40B4-BE49-F238E27FC236}">
                  <a16:creationId xmlns:a16="http://schemas.microsoft.com/office/drawing/2014/main" id="{32E3AFB0-2C96-0884-8BC0-7C6D46F6F073}"/>
                </a:ext>
              </a:extLst>
            </p:cNvPr>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a:extLst>
                <a:ext uri="{FF2B5EF4-FFF2-40B4-BE49-F238E27FC236}">
                  <a16:creationId xmlns:a16="http://schemas.microsoft.com/office/drawing/2014/main" id="{E62797EF-9B7B-1283-AB03-D8A891624CB7}"/>
                </a:ext>
              </a:extLst>
            </p:cNvPr>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3" name="Content Placeholder 8">
            <a:extLst>
              <a:ext uri="{FF2B5EF4-FFF2-40B4-BE49-F238E27FC236}">
                <a16:creationId xmlns:a16="http://schemas.microsoft.com/office/drawing/2014/main" id="{E795BC54-7D49-1CB2-97A3-B8DCA860909B}"/>
              </a:ext>
            </a:extLst>
          </p:cNvPr>
          <p:cNvSpPr>
            <a:spLocks noGrp="1"/>
          </p:cNvSpPr>
          <p:nvPr>
            <p:ph sz="quarter" idx="12"/>
          </p:nvPr>
        </p:nvSpPr>
        <p:spPr>
          <a:xfrm>
            <a:off x="933450" y="2524125"/>
            <a:ext cx="4049042" cy="3079007"/>
          </a:xfr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a:bodyPr>
          <a:lstStyle/>
          <a:p>
            <a:pPr marL="0" indent="0">
              <a:buNone/>
            </a:pPr>
            <a:r>
              <a:rPr lang="en-ID" sz="3600" b="1" dirty="0">
                <a:solidFill>
                  <a:srgbClr val="000000"/>
                </a:solidFill>
                <a:latin typeface="CenturyGothic-Bold"/>
              </a:rPr>
              <a:t>DRG </a:t>
            </a:r>
            <a:r>
              <a:rPr lang="en-ID" sz="3600" b="1" dirty="0" err="1">
                <a:solidFill>
                  <a:srgbClr val="000000"/>
                </a:solidFill>
                <a:latin typeface="CenturyGothic-Bold"/>
              </a:rPr>
              <a:t>bertujuan</a:t>
            </a:r>
            <a:r>
              <a:rPr lang="en-ID" sz="3600" b="1" dirty="0">
                <a:solidFill>
                  <a:srgbClr val="000000"/>
                </a:solidFill>
                <a:latin typeface="CenturyGothic-Bold"/>
              </a:rPr>
              <a:t> </a:t>
            </a:r>
          </a:p>
          <a:p>
            <a:r>
              <a:rPr lang="en-ID" sz="2800" dirty="0" err="1">
                <a:solidFill>
                  <a:srgbClr val="000000"/>
                </a:solidFill>
                <a:latin typeface="CenturyGothic"/>
              </a:rPr>
              <a:t>untuk</a:t>
            </a:r>
            <a:r>
              <a:rPr lang="en-ID" sz="2800" dirty="0">
                <a:solidFill>
                  <a:srgbClr val="000000"/>
                </a:solidFill>
                <a:latin typeface="CenturyGothic"/>
              </a:rPr>
              <a:t> </a:t>
            </a:r>
            <a:r>
              <a:rPr lang="en-ID" sz="2800" dirty="0" err="1">
                <a:solidFill>
                  <a:srgbClr val="000000"/>
                </a:solidFill>
                <a:latin typeface="CenturyGothic"/>
              </a:rPr>
              <a:t>memastikan</a:t>
            </a:r>
            <a:r>
              <a:rPr lang="en-ID" sz="2800" dirty="0">
                <a:solidFill>
                  <a:srgbClr val="000000"/>
                </a:solidFill>
                <a:latin typeface="CenturyGothic"/>
              </a:rPr>
              <a:t> </a:t>
            </a:r>
            <a:r>
              <a:rPr lang="en-ID" sz="2800" b="1" dirty="0" err="1">
                <a:solidFill>
                  <a:srgbClr val="000000"/>
                </a:solidFill>
                <a:latin typeface="CenturyGothic"/>
              </a:rPr>
              <a:t>kesamaan</a:t>
            </a:r>
            <a:r>
              <a:rPr lang="en-ID" sz="2800" dirty="0">
                <a:solidFill>
                  <a:srgbClr val="000000"/>
                </a:solidFill>
                <a:latin typeface="CenturyGothic"/>
              </a:rPr>
              <a:t> </a:t>
            </a:r>
            <a:r>
              <a:rPr lang="en-ID" sz="2800" b="1" dirty="0" err="1">
                <a:solidFill>
                  <a:srgbClr val="000000"/>
                </a:solidFill>
                <a:latin typeface="CenturyGothic"/>
              </a:rPr>
              <a:t>kasus</a:t>
            </a:r>
            <a:r>
              <a:rPr lang="en-ID" sz="2800" dirty="0">
                <a:solidFill>
                  <a:srgbClr val="000000"/>
                </a:solidFill>
                <a:latin typeface="CenturyGothic"/>
              </a:rPr>
              <a:t> </a:t>
            </a:r>
            <a:r>
              <a:rPr lang="en-ID" sz="2800" dirty="0" err="1">
                <a:solidFill>
                  <a:srgbClr val="000000"/>
                </a:solidFill>
                <a:latin typeface="CenturyGothic"/>
              </a:rPr>
              <a:t>secara</a:t>
            </a:r>
            <a:r>
              <a:rPr lang="en-ID" sz="2800" dirty="0">
                <a:solidFill>
                  <a:srgbClr val="000000"/>
                </a:solidFill>
                <a:latin typeface="CenturyGothic"/>
              </a:rPr>
              <a:t> </a:t>
            </a:r>
            <a:r>
              <a:rPr lang="en-ID" sz="2800" dirty="0" err="1">
                <a:solidFill>
                  <a:srgbClr val="000000"/>
                </a:solidFill>
                <a:latin typeface="CenturyGothic"/>
              </a:rPr>
              <a:t>klinis</a:t>
            </a:r>
            <a:r>
              <a:rPr lang="en-ID" sz="2800" dirty="0">
                <a:solidFill>
                  <a:srgbClr val="000000"/>
                </a:solidFill>
                <a:latin typeface="CenturyGothic"/>
              </a:rPr>
              <a:t> dan </a:t>
            </a:r>
            <a:r>
              <a:rPr lang="en-ID" sz="2800" b="1" dirty="0" err="1">
                <a:solidFill>
                  <a:srgbClr val="000000"/>
                </a:solidFill>
                <a:latin typeface="CenturyGothic"/>
              </a:rPr>
              <a:t>penggunaan</a:t>
            </a:r>
            <a:r>
              <a:rPr lang="en-ID" sz="2800" b="1" dirty="0">
                <a:solidFill>
                  <a:srgbClr val="000000"/>
                </a:solidFill>
                <a:latin typeface="CenturyGothic"/>
              </a:rPr>
              <a:t> </a:t>
            </a:r>
            <a:r>
              <a:rPr lang="en-ID" sz="2800" b="1" dirty="0" err="1">
                <a:solidFill>
                  <a:srgbClr val="000000"/>
                </a:solidFill>
                <a:latin typeface="CenturyGothic"/>
              </a:rPr>
              <a:t>sumber</a:t>
            </a:r>
            <a:r>
              <a:rPr lang="en-ID" sz="2800" b="1" dirty="0">
                <a:solidFill>
                  <a:srgbClr val="000000"/>
                </a:solidFill>
                <a:latin typeface="CenturyGothic"/>
              </a:rPr>
              <a:t> </a:t>
            </a:r>
            <a:r>
              <a:rPr lang="en-ID" sz="2800" b="1" dirty="0" err="1">
                <a:solidFill>
                  <a:srgbClr val="000000"/>
                </a:solidFill>
                <a:latin typeface="CenturyGothic"/>
              </a:rPr>
              <a:t>daya</a:t>
            </a:r>
            <a:r>
              <a:rPr lang="en-ID" sz="2800" b="1" dirty="0">
                <a:solidFill>
                  <a:srgbClr val="000000"/>
                </a:solidFill>
                <a:latin typeface="CenturyGothic"/>
              </a:rPr>
              <a:t> </a:t>
            </a:r>
            <a:r>
              <a:rPr lang="en-ID" sz="2800" dirty="0" err="1">
                <a:solidFill>
                  <a:srgbClr val="000000"/>
                </a:solidFill>
                <a:latin typeface="CenturyGothic"/>
              </a:rPr>
              <a:t>dalam</a:t>
            </a:r>
            <a:r>
              <a:rPr lang="en-ID" sz="2800" dirty="0">
                <a:solidFill>
                  <a:srgbClr val="000000"/>
                </a:solidFill>
                <a:latin typeface="CenturyGothic"/>
              </a:rPr>
              <a:t> </a:t>
            </a:r>
            <a:r>
              <a:rPr lang="en-ID" sz="2800" dirty="0" err="1">
                <a:solidFill>
                  <a:srgbClr val="000000"/>
                </a:solidFill>
                <a:latin typeface="CenturyGothic"/>
              </a:rPr>
              <a:t>grup</a:t>
            </a:r>
            <a:r>
              <a:rPr lang="en-ID" sz="2800" dirty="0">
                <a:solidFill>
                  <a:srgbClr val="000000"/>
                </a:solidFill>
                <a:latin typeface="CenturyGothic"/>
              </a:rPr>
              <a:t> DRG yang </a:t>
            </a:r>
            <a:r>
              <a:rPr lang="en-ID" sz="2800" dirty="0" err="1">
                <a:solidFill>
                  <a:srgbClr val="000000"/>
                </a:solidFill>
                <a:latin typeface="CenturyGothic"/>
              </a:rPr>
              <a:t>sama</a:t>
            </a:r>
            <a:endParaRPr lang="en-ID" sz="2800" dirty="0"/>
          </a:p>
        </p:txBody>
      </p:sp>
      <p:sp>
        <p:nvSpPr>
          <p:cNvPr id="14" name="Title 7">
            <a:extLst>
              <a:ext uri="{FF2B5EF4-FFF2-40B4-BE49-F238E27FC236}">
                <a16:creationId xmlns:a16="http://schemas.microsoft.com/office/drawing/2014/main" id="{63465537-98A8-F176-85A1-9E1001B09333}"/>
              </a:ext>
            </a:extLst>
          </p:cNvPr>
          <p:cNvSpPr>
            <a:spLocks noGrp="1"/>
          </p:cNvSpPr>
          <p:nvPr>
            <p:ph type="title"/>
          </p:nvPr>
        </p:nvSpPr>
        <p:spPr>
          <a:xfrm>
            <a:off x="933450" y="682625"/>
            <a:ext cx="9526588" cy="692150"/>
          </a:xfrm>
          <a:noFill/>
        </p:spPr>
        <p:txBody>
          <a:bodyPr>
            <a:normAutofit/>
          </a:bodyPr>
          <a:lstStyle/>
          <a:p>
            <a:r>
              <a:rPr lang="it-IT" sz="3600" b="1" i="0" u="none" strike="noStrike" baseline="0" dirty="0">
                <a:solidFill>
                  <a:srgbClr val="FFFF00"/>
                </a:solidFill>
                <a:effectLst>
                  <a:outerShdw blurRad="38100" dist="38100" dir="2700000" algn="tl">
                    <a:srgbClr val="000000">
                      <a:alpha val="43137"/>
                    </a:srgbClr>
                  </a:outerShdw>
                </a:effectLst>
                <a:latin typeface="CenturyGothic-Bold"/>
              </a:rPr>
              <a:t>Urgensi Perubahan dari INA-CBG ke iDRG</a:t>
            </a:r>
            <a:endParaRPr lang="en-ID" sz="7200" dirty="0">
              <a:solidFill>
                <a:srgbClr val="FFFF00"/>
              </a:solidFill>
              <a:effectLst>
                <a:outerShdw blurRad="38100" dist="38100" dir="2700000" algn="tl">
                  <a:srgbClr val="000000">
                    <a:alpha val="43137"/>
                  </a:srgbClr>
                </a:outerShdw>
              </a:effectLst>
            </a:endParaRPr>
          </a:p>
        </p:txBody>
      </p:sp>
      <p:sp>
        <p:nvSpPr>
          <p:cNvPr id="15" name="Content Placeholder 9">
            <a:extLst>
              <a:ext uri="{FF2B5EF4-FFF2-40B4-BE49-F238E27FC236}">
                <a16:creationId xmlns:a16="http://schemas.microsoft.com/office/drawing/2014/main" id="{C5602689-586C-6E3B-BA61-2B86AA5461A3}"/>
              </a:ext>
            </a:extLst>
          </p:cNvPr>
          <p:cNvSpPr>
            <a:spLocks noGrp="1"/>
          </p:cNvSpPr>
          <p:nvPr>
            <p:ph sz="quarter" idx="13"/>
          </p:nvPr>
        </p:nvSpPr>
        <p:spPr>
          <a:xfrm>
            <a:off x="6684963" y="2524125"/>
            <a:ext cx="4049042" cy="3079007"/>
          </a:xfr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buNone/>
            </a:pPr>
            <a:r>
              <a:rPr lang="en-ID" sz="3200" b="1" dirty="0">
                <a:solidFill>
                  <a:srgbClr val="000000"/>
                </a:solidFill>
                <a:latin typeface="CenturyGothic-Bold"/>
              </a:rPr>
              <a:t>RS </a:t>
            </a:r>
            <a:r>
              <a:rPr lang="en-ID" sz="3200" b="1" dirty="0" err="1">
                <a:solidFill>
                  <a:srgbClr val="000000"/>
                </a:solidFill>
                <a:latin typeface="CenturyGothic-Bold"/>
              </a:rPr>
              <a:t>seharusnya</a:t>
            </a:r>
            <a:r>
              <a:rPr lang="en-ID" sz="3200" b="1" dirty="0">
                <a:solidFill>
                  <a:srgbClr val="000000"/>
                </a:solidFill>
                <a:latin typeface="CenturyGothic-Bold"/>
              </a:rPr>
              <a:t> </a:t>
            </a:r>
          </a:p>
          <a:p>
            <a:r>
              <a:rPr lang="en-ID" dirty="0" err="1">
                <a:solidFill>
                  <a:srgbClr val="000000"/>
                </a:solidFill>
                <a:latin typeface="CenturyGothic"/>
              </a:rPr>
              <a:t>dapat</a:t>
            </a:r>
            <a:r>
              <a:rPr lang="en-ID" dirty="0">
                <a:solidFill>
                  <a:srgbClr val="000000"/>
                </a:solidFill>
                <a:latin typeface="CenturyGothic"/>
              </a:rPr>
              <a:t> </a:t>
            </a:r>
            <a:r>
              <a:rPr lang="en-ID" dirty="0" err="1">
                <a:solidFill>
                  <a:srgbClr val="000000"/>
                </a:solidFill>
                <a:latin typeface="CenturyGothic"/>
              </a:rPr>
              <a:t>merawat</a:t>
            </a:r>
            <a:r>
              <a:rPr lang="en-ID" dirty="0">
                <a:solidFill>
                  <a:srgbClr val="000000"/>
                </a:solidFill>
                <a:latin typeface="CenturyGothic"/>
              </a:rPr>
              <a:t> </a:t>
            </a:r>
            <a:r>
              <a:rPr lang="en-ID" dirty="0" err="1">
                <a:solidFill>
                  <a:srgbClr val="000000"/>
                </a:solidFill>
                <a:latin typeface="CenturyGothic"/>
              </a:rPr>
              <a:t>pasien</a:t>
            </a:r>
            <a:r>
              <a:rPr lang="en-ID" dirty="0">
                <a:solidFill>
                  <a:srgbClr val="000000"/>
                </a:solidFill>
                <a:latin typeface="CenturyGothic"/>
              </a:rPr>
              <a:t> </a:t>
            </a:r>
            <a:r>
              <a:rPr lang="en-ID" dirty="0" err="1">
                <a:solidFill>
                  <a:srgbClr val="000000"/>
                </a:solidFill>
                <a:latin typeface="CenturyGothic"/>
              </a:rPr>
              <a:t>dalam</a:t>
            </a:r>
            <a:r>
              <a:rPr lang="en-ID" dirty="0">
                <a:solidFill>
                  <a:srgbClr val="000000"/>
                </a:solidFill>
                <a:latin typeface="CenturyGothic"/>
              </a:rPr>
              <a:t> 1 </a:t>
            </a:r>
            <a:r>
              <a:rPr lang="en-ID" dirty="0" err="1">
                <a:solidFill>
                  <a:srgbClr val="000000"/>
                </a:solidFill>
                <a:latin typeface="CenturyGothic"/>
              </a:rPr>
              <a:t>grup</a:t>
            </a:r>
            <a:r>
              <a:rPr lang="en-ID" dirty="0">
                <a:solidFill>
                  <a:srgbClr val="000000"/>
                </a:solidFill>
                <a:latin typeface="CenturyGothic"/>
              </a:rPr>
              <a:t> DRG </a:t>
            </a:r>
            <a:r>
              <a:rPr lang="en-ID" dirty="0" err="1">
                <a:solidFill>
                  <a:srgbClr val="000000"/>
                </a:solidFill>
                <a:latin typeface="CenturyGothic"/>
              </a:rPr>
              <a:t>dengan</a:t>
            </a:r>
            <a:r>
              <a:rPr lang="en-ID" dirty="0">
                <a:solidFill>
                  <a:srgbClr val="000000"/>
                </a:solidFill>
                <a:latin typeface="CenturyGothic"/>
              </a:rPr>
              <a:t>/</a:t>
            </a:r>
            <a:r>
              <a:rPr lang="en-ID" dirty="0" err="1">
                <a:solidFill>
                  <a:srgbClr val="000000"/>
                </a:solidFill>
                <a:latin typeface="CenturyGothic"/>
              </a:rPr>
              <a:t>atau</a:t>
            </a:r>
            <a:r>
              <a:rPr lang="en-ID" dirty="0">
                <a:solidFill>
                  <a:srgbClr val="000000"/>
                </a:solidFill>
                <a:latin typeface="CenturyGothic"/>
              </a:rPr>
              <a:t> </a:t>
            </a:r>
            <a:r>
              <a:rPr lang="en-ID" b="1" dirty="0" err="1">
                <a:solidFill>
                  <a:srgbClr val="000000"/>
                </a:solidFill>
                <a:latin typeface="CenturyGothic"/>
              </a:rPr>
              <a:t>mendekati</a:t>
            </a:r>
            <a:r>
              <a:rPr lang="en-ID" b="1" dirty="0">
                <a:solidFill>
                  <a:srgbClr val="000000"/>
                </a:solidFill>
                <a:latin typeface="CenturyGothic"/>
              </a:rPr>
              <a:t> </a:t>
            </a:r>
            <a:r>
              <a:rPr lang="en-ID" b="1" dirty="0" err="1">
                <a:solidFill>
                  <a:srgbClr val="000000"/>
                </a:solidFill>
                <a:latin typeface="CenturyGothic"/>
              </a:rPr>
              <a:t>biaya</a:t>
            </a:r>
            <a:r>
              <a:rPr lang="en-ID" b="1" dirty="0">
                <a:solidFill>
                  <a:srgbClr val="000000"/>
                </a:solidFill>
                <a:latin typeface="CenturyGothic"/>
              </a:rPr>
              <a:t> rata-rata </a:t>
            </a:r>
            <a:r>
              <a:rPr lang="en-ID" dirty="0">
                <a:solidFill>
                  <a:srgbClr val="000000"/>
                </a:solidFill>
                <a:latin typeface="CenturyGothic"/>
              </a:rPr>
              <a:t>di </a:t>
            </a:r>
            <a:r>
              <a:rPr lang="en-ID" dirty="0" err="1">
                <a:solidFill>
                  <a:srgbClr val="000000"/>
                </a:solidFill>
                <a:latin typeface="CenturyGothic"/>
              </a:rPr>
              <a:t>semua</a:t>
            </a:r>
            <a:r>
              <a:rPr lang="en-ID" dirty="0">
                <a:solidFill>
                  <a:srgbClr val="000000"/>
                </a:solidFill>
                <a:latin typeface="CenturyGothic"/>
              </a:rPr>
              <a:t> RS </a:t>
            </a:r>
            <a:r>
              <a:rPr lang="en-ID" dirty="0" err="1">
                <a:solidFill>
                  <a:srgbClr val="000000"/>
                </a:solidFill>
                <a:latin typeface="CenturyGothic"/>
              </a:rPr>
              <a:t>jika</a:t>
            </a:r>
            <a:r>
              <a:rPr lang="en-ID" dirty="0">
                <a:solidFill>
                  <a:srgbClr val="000000"/>
                </a:solidFill>
                <a:latin typeface="CenturyGothic"/>
              </a:rPr>
              <a:t> </a:t>
            </a:r>
            <a:r>
              <a:rPr lang="en-ID" dirty="0" err="1">
                <a:solidFill>
                  <a:srgbClr val="000000"/>
                </a:solidFill>
                <a:latin typeface="CenturyGothic"/>
              </a:rPr>
              <a:t>menggunakan</a:t>
            </a:r>
            <a:r>
              <a:rPr lang="en-ID" dirty="0">
                <a:solidFill>
                  <a:srgbClr val="000000"/>
                </a:solidFill>
                <a:latin typeface="CenturyGothic"/>
              </a:rPr>
              <a:t> </a:t>
            </a:r>
            <a:r>
              <a:rPr lang="en-ID" b="1" dirty="0" err="1">
                <a:solidFill>
                  <a:srgbClr val="000000"/>
                </a:solidFill>
                <a:latin typeface="CenturyGothic"/>
              </a:rPr>
              <a:t>protokol</a:t>
            </a:r>
            <a:r>
              <a:rPr lang="en-ID" b="1" dirty="0">
                <a:solidFill>
                  <a:srgbClr val="000000"/>
                </a:solidFill>
                <a:latin typeface="CenturyGothic"/>
              </a:rPr>
              <a:t> </a:t>
            </a:r>
            <a:r>
              <a:rPr lang="en-ID" b="1" dirty="0" err="1">
                <a:solidFill>
                  <a:srgbClr val="000000"/>
                </a:solidFill>
                <a:latin typeface="CenturyGothic"/>
              </a:rPr>
              <a:t>pelayanan</a:t>
            </a:r>
            <a:r>
              <a:rPr lang="en-ID" b="1" dirty="0">
                <a:solidFill>
                  <a:srgbClr val="000000"/>
                </a:solidFill>
                <a:latin typeface="CenturyGothic"/>
              </a:rPr>
              <a:t> </a:t>
            </a:r>
            <a:r>
              <a:rPr lang="en-ID" b="1" dirty="0" err="1">
                <a:solidFill>
                  <a:srgbClr val="000000"/>
                </a:solidFill>
                <a:latin typeface="CenturyGothic"/>
              </a:rPr>
              <a:t>standar</a:t>
            </a:r>
            <a:r>
              <a:rPr lang="en-ID" b="1" dirty="0">
                <a:solidFill>
                  <a:srgbClr val="000000"/>
                </a:solidFill>
                <a:latin typeface="CenturyGothic"/>
              </a:rPr>
              <a:t> </a:t>
            </a:r>
            <a:r>
              <a:rPr lang="en-ID" b="1" dirty="0" err="1">
                <a:solidFill>
                  <a:srgbClr val="000000"/>
                </a:solidFill>
                <a:latin typeface="CenturyGothic"/>
              </a:rPr>
              <a:t>nasional</a:t>
            </a:r>
            <a:endParaRPr lang="en-ID" b="1" dirty="0"/>
          </a:p>
        </p:txBody>
      </p:sp>
      <p:sp>
        <p:nvSpPr>
          <p:cNvPr id="16" name="Arrow: Right 15">
            <a:extLst>
              <a:ext uri="{FF2B5EF4-FFF2-40B4-BE49-F238E27FC236}">
                <a16:creationId xmlns:a16="http://schemas.microsoft.com/office/drawing/2014/main" id="{41A97F5D-F6D7-5394-269E-96943446E513}"/>
              </a:ext>
            </a:extLst>
          </p:cNvPr>
          <p:cNvSpPr/>
          <p:nvPr/>
        </p:nvSpPr>
        <p:spPr>
          <a:xfrm>
            <a:off x="5128472" y="3429000"/>
            <a:ext cx="1410511" cy="1391056"/>
          </a:xfrm>
          <a:prstGeom prst="rightArrow">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664276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02663" y="478536"/>
            <a:ext cx="8414385" cy="3057525"/>
            <a:chOff x="1502663" y="478536"/>
            <a:chExt cx="8414385" cy="3057525"/>
          </a:xfrm>
        </p:grpSpPr>
        <p:pic>
          <p:nvPicPr>
            <p:cNvPr id="3" name="object 3"/>
            <p:cNvPicPr/>
            <p:nvPr/>
          </p:nvPicPr>
          <p:blipFill>
            <a:blip r:embed="rId2" cstate="print"/>
            <a:stretch>
              <a:fillRect/>
            </a:stretch>
          </p:blipFill>
          <p:spPr>
            <a:xfrm>
              <a:off x="1505711" y="481584"/>
              <a:ext cx="8407908" cy="3051048"/>
            </a:xfrm>
            <a:prstGeom prst="rect">
              <a:avLst/>
            </a:prstGeom>
          </p:spPr>
        </p:pic>
        <p:sp>
          <p:nvSpPr>
            <p:cNvPr id="4" name="object 4"/>
            <p:cNvSpPr/>
            <p:nvPr/>
          </p:nvSpPr>
          <p:spPr>
            <a:xfrm>
              <a:off x="1505711" y="481584"/>
              <a:ext cx="8408035" cy="3051175"/>
            </a:xfrm>
            <a:custGeom>
              <a:avLst/>
              <a:gdLst/>
              <a:ahLst/>
              <a:cxnLst/>
              <a:rect l="l" t="t" r="r" b="b"/>
              <a:pathLst>
                <a:path w="8408035" h="3051175">
                  <a:moveTo>
                    <a:pt x="0" y="3051048"/>
                  </a:moveTo>
                  <a:lnTo>
                    <a:pt x="8407908" y="3051048"/>
                  </a:lnTo>
                  <a:lnTo>
                    <a:pt x="8407908" y="0"/>
                  </a:lnTo>
                  <a:lnTo>
                    <a:pt x="0" y="0"/>
                  </a:lnTo>
                  <a:lnTo>
                    <a:pt x="0" y="3051048"/>
                  </a:lnTo>
                  <a:close/>
                </a:path>
              </a:pathLst>
            </a:custGeom>
            <a:ln w="6096">
              <a:solidFill>
                <a:srgbClr val="FFC000"/>
              </a:solidFill>
            </a:ln>
          </p:spPr>
          <p:txBody>
            <a:bodyPr wrap="square" lIns="0" tIns="0" rIns="0" bIns="0" rtlCol="0"/>
            <a:lstStyle/>
            <a:p>
              <a:endParaRPr/>
            </a:p>
          </p:txBody>
        </p:sp>
      </p:grpSp>
      <p:sp>
        <p:nvSpPr>
          <p:cNvPr id="5" name="object 5"/>
          <p:cNvSpPr txBox="1"/>
          <p:nvPr/>
        </p:nvSpPr>
        <p:spPr>
          <a:xfrm>
            <a:off x="1583816" y="511809"/>
            <a:ext cx="7915275" cy="2952115"/>
          </a:xfrm>
          <a:prstGeom prst="rect">
            <a:avLst/>
          </a:prstGeom>
        </p:spPr>
        <p:txBody>
          <a:bodyPr vert="horz" wrap="square" lIns="0" tIns="12700" rIns="0" bIns="0" rtlCol="0">
            <a:spAutoFit/>
          </a:bodyPr>
          <a:lstStyle/>
          <a:p>
            <a:pPr marL="12700" marR="3762375">
              <a:lnSpc>
                <a:spcPct val="100000"/>
              </a:lnSpc>
              <a:spcBef>
                <a:spcPts val="100"/>
              </a:spcBef>
            </a:pPr>
            <a:r>
              <a:rPr sz="2400" dirty="0">
                <a:latin typeface="Calibri"/>
                <a:cs typeface="Calibri"/>
              </a:rPr>
              <a:t>Diagnosis</a:t>
            </a:r>
            <a:r>
              <a:rPr sz="2400" spc="-35" dirty="0">
                <a:latin typeface="Calibri"/>
                <a:cs typeface="Calibri"/>
              </a:rPr>
              <a:t> </a:t>
            </a:r>
            <a:r>
              <a:rPr sz="2400" dirty="0">
                <a:latin typeface="Calibri"/>
                <a:cs typeface="Calibri"/>
              </a:rPr>
              <a:t>Utama</a:t>
            </a:r>
            <a:r>
              <a:rPr sz="2400" spc="-45" dirty="0">
                <a:latin typeface="Calibri"/>
                <a:cs typeface="Calibri"/>
              </a:rPr>
              <a:t> </a:t>
            </a:r>
            <a:r>
              <a:rPr sz="2400" dirty="0">
                <a:latin typeface="Calibri"/>
                <a:cs typeface="Calibri"/>
              </a:rPr>
              <a:t>:</a:t>
            </a:r>
            <a:r>
              <a:rPr sz="2400" spc="-30" dirty="0">
                <a:latin typeface="Calibri"/>
                <a:cs typeface="Calibri"/>
              </a:rPr>
              <a:t> Toxoplasmosis. </a:t>
            </a:r>
            <a:r>
              <a:rPr sz="2400" dirty="0">
                <a:latin typeface="Calibri"/>
                <a:cs typeface="Calibri"/>
              </a:rPr>
              <a:t>Diagnosis</a:t>
            </a:r>
            <a:r>
              <a:rPr sz="2400" spc="-35" dirty="0">
                <a:latin typeface="Calibri"/>
                <a:cs typeface="Calibri"/>
              </a:rPr>
              <a:t> </a:t>
            </a:r>
            <a:r>
              <a:rPr sz="2400" dirty="0">
                <a:latin typeface="Calibri"/>
                <a:cs typeface="Calibri"/>
              </a:rPr>
              <a:t>Sekunder</a:t>
            </a:r>
            <a:r>
              <a:rPr sz="2400" spc="-25" dirty="0">
                <a:latin typeface="Calibri"/>
                <a:cs typeface="Calibri"/>
              </a:rPr>
              <a:t> </a:t>
            </a:r>
            <a:r>
              <a:rPr sz="2400" dirty="0">
                <a:latin typeface="Calibri"/>
                <a:cs typeface="Calibri"/>
              </a:rPr>
              <a:t>:</a:t>
            </a:r>
            <a:r>
              <a:rPr sz="2400" spc="-30" dirty="0">
                <a:latin typeface="Calibri"/>
                <a:cs typeface="Calibri"/>
              </a:rPr>
              <a:t> </a:t>
            </a:r>
            <a:r>
              <a:rPr sz="2400" spc="-10" dirty="0">
                <a:latin typeface="Calibri"/>
                <a:cs typeface="Calibri"/>
              </a:rPr>
              <a:t>Kehamilan</a:t>
            </a:r>
            <a:endParaRPr sz="2400">
              <a:latin typeface="Calibri"/>
              <a:cs typeface="Calibri"/>
            </a:endParaRPr>
          </a:p>
          <a:p>
            <a:pPr marL="12700">
              <a:lnSpc>
                <a:spcPct val="100000"/>
              </a:lnSpc>
            </a:pPr>
            <a:r>
              <a:rPr sz="2400" dirty="0">
                <a:latin typeface="Calibri"/>
                <a:cs typeface="Calibri"/>
              </a:rPr>
              <a:t>Spesialisasi</a:t>
            </a:r>
            <a:r>
              <a:rPr sz="2400" spc="-90" dirty="0">
                <a:latin typeface="Calibri"/>
                <a:cs typeface="Calibri"/>
              </a:rPr>
              <a:t> </a:t>
            </a:r>
            <a:r>
              <a:rPr sz="2400" dirty="0">
                <a:latin typeface="Calibri"/>
                <a:cs typeface="Calibri"/>
              </a:rPr>
              <a:t>:</a:t>
            </a:r>
            <a:r>
              <a:rPr sz="2400" spc="-60" dirty="0">
                <a:latin typeface="Calibri"/>
                <a:cs typeface="Calibri"/>
              </a:rPr>
              <a:t> </a:t>
            </a:r>
            <a:r>
              <a:rPr sz="2400" dirty="0">
                <a:latin typeface="Calibri"/>
                <a:cs typeface="Calibri"/>
              </a:rPr>
              <a:t>Klinik</a:t>
            </a:r>
            <a:r>
              <a:rPr sz="2400" spc="-70" dirty="0">
                <a:latin typeface="Calibri"/>
                <a:cs typeface="Calibri"/>
              </a:rPr>
              <a:t> </a:t>
            </a:r>
            <a:r>
              <a:rPr sz="2400" spc="-10" dirty="0">
                <a:latin typeface="Calibri"/>
                <a:cs typeface="Calibri"/>
              </a:rPr>
              <a:t>perawatan</a:t>
            </a:r>
            <a:r>
              <a:rPr sz="2400" spc="-75" dirty="0">
                <a:latin typeface="Calibri"/>
                <a:cs typeface="Calibri"/>
              </a:rPr>
              <a:t> </a:t>
            </a:r>
            <a:r>
              <a:rPr sz="2400" dirty="0">
                <a:latin typeface="Calibri"/>
                <a:cs typeface="Calibri"/>
              </a:rPr>
              <a:t>antenatal</a:t>
            </a:r>
            <a:r>
              <a:rPr sz="2400" spc="-70" dirty="0">
                <a:latin typeface="Calibri"/>
                <a:cs typeface="Calibri"/>
              </a:rPr>
              <a:t> </a:t>
            </a:r>
            <a:r>
              <a:rPr sz="2400" dirty="0">
                <a:latin typeface="Calibri"/>
                <a:cs typeface="Calibri"/>
              </a:rPr>
              <a:t>beresiko</a:t>
            </a:r>
            <a:r>
              <a:rPr sz="2400" spc="-60" dirty="0">
                <a:latin typeface="Calibri"/>
                <a:cs typeface="Calibri"/>
              </a:rPr>
              <a:t> </a:t>
            </a:r>
            <a:r>
              <a:rPr sz="2400" spc="-10" dirty="0">
                <a:latin typeface="Calibri"/>
                <a:cs typeface="Calibri"/>
              </a:rPr>
              <a:t>tinggi</a:t>
            </a:r>
            <a:endParaRPr sz="2400">
              <a:latin typeface="Calibri"/>
              <a:cs typeface="Calibri"/>
            </a:endParaRPr>
          </a:p>
          <a:p>
            <a:pPr>
              <a:lnSpc>
                <a:spcPct val="100000"/>
              </a:lnSpc>
              <a:spcBef>
                <a:spcPts val="10"/>
              </a:spcBef>
            </a:pPr>
            <a:endParaRPr sz="2350">
              <a:latin typeface="Calibri"/>
              <a:cs typeface="Calibri"/>
            </a:endParaRPr>
          </a:p>
          <a:p>
            <a:pPr marL="1183005" marR="5080" indent="-1170940">
              <a:lnSpc>
                <a:spcPct val="100000"/>
              </a:lnSpc>
              <a:spcBef>
                <a:spcPts val="5"/>
              </a:spcBef>
              <a:tabLst>
                <a:tab pos="1007744" algn="l"/>
              </a:tabLst>
            </a:pPr>
            <a:r>
              <a:rPr sz="2400" spc="-10" dirty="0">
                <a:latin typeface="Calibri"/>
                <a:cs typeface="Calibri"/>
              </a:rPr>
              <a:t>Dikode</a:t>
            </a:r>
            <a:r>
              <a:rPr sz="2400" dirty="0">
                <a:latin typeface="Calibri"/>
                <a:cs typeface="Calibri"/>
              </a:rPr>
              <a:t>	:</a:t>
            </a:r>
            <a:r>
              <a:rPr sz="2400" spc="-55" dirty="0">
                <a:latin typeface="Calibri"/>
                <a:cs typeface="Calibri"/>
              </a:rPr>
              <a:t> </a:t>
            </a:r>
            <a:r>
              <a:rPr sz="2400" spc="-10" dirty="0">
                <a:latin typeface="Calibri"/>
                <a:cs typeface="Calibri"/>
              </a:rPr>
              <a:t>Penyakit</a:t>
            </a:r>
            <a:r>
              <a:rPr sz="2400" spc="-50" dirty="0">
                <a:latin typeface="Calibri"/>
                <a:cs typeface="Calibri"/>
              </a:rPr>
              <a:t> </a:t>
            </a:r>
            <a:r>
              <a:rPr sz="2400" spc="-10" dirty="0">
                <a:latin typeface="Calibri"/>
                <a:cs typeface="Calibri"/>
              </a:rPr>
              <a:t>protozoa</a:t>
            </a:r>
            <a:r>
              <a:rPr sz="2400" spc="-60" dirty="0">
                <a:latin typeface="Calibri"/>
                <a:cs typeface="Calibri"/>
              </a:rPr>
              <a:t> </a:t>
            </a:r>
            <a:r>
              <a:rPr sz="2400" dirty="0">
                <a:latin typeface="Calibri"/>
                <a:cs typeface="Calibri"/>
              </a:rPr>
              <a:t>yang</a:t>
            </a:r>
            <a:r>
              <a:rPr sz="2400" spc="-50" dirty="0">
                <a:latin typeface="Calibri"/>
                <a:cs typeface="Calibri"/>
              </a:rPr>
              <a:t> </a:t>
            </a:r>
            <a:r>
              <a:rPr sz="2400" dirty="0">
                <a:latin typeface="Calibri"/>
                <a:cs typeface="Calibri"/>
              </a:rPr>
              <a:t>mempersulit</a:t>
            </a:r>
            <a:r>
              <a:rPr sz="2400" spc="-75" dirty="0">
                <a:latin typeface="Calibri"/>
                <a:cs typeface="Calibri"/>
              </a:rPr>
              <a:t> </a:t>
            </a:r>
            <a:r>
              <a:rPr sz="2400" spc="-10" dirty="0">
                <a:latin typeface="Calibri"/>
                <a:cs typeface="Calibri"/>
              </a:rPr>
              <a:t>kehamilan, kelahiran,</a:t>
            </a:r>
            <a:r>
              <a:rPr sz="2400" spc="-60" dirty="0">
                <a:latin typeface="Calibri"/>
                <a:cs typeface="Calibri"/>
              </a:rPr>
              <a:t> </a:t>
            </a:r>
            <a:r>
              <a:rPr sz="2400" dirty="0">
                <a:latin typeface="Calibri"/>
                <a:cs typeface="Calibri"/>
              </a:rPr>
              <a:t>dan</a:t>
            </a:r>
            <a:r>
              <a:rPr sz="2400" spc="-25" dirty="0">
                <a:latin typeface="Calibri"/>
                <a:cs typeface="Calibri"/>
              </a:rPr>
              <a:t> </a:t>
            </a:r>
            <a:r>
              <a:rPr sz="2400" dirty="0">
                <a:latin typeface="Calibri"/>
                <a:cs typeface="Calibri"/>
              </a:rPr>
              <a:t>puerperium</a:t>
            </a:r>
            <a:r>
              <a:rPr sz="2400" spc="-30" dirty="0">
                <a:latin typeface="Calibri"/>
                <a:cs typeface="Calibri"/>
              </a:rPr>
              <a:t> </a:t>
            </a:r>
            <a:r>
              <a:rPr sz="2400" b="1" dirty="0">
                <a:latin typeface="Calibri"/>
                <a:cs typeface="Calibri"/>
              </a:rPr>
              <a:t>(O98.6)</a:t>
            </a:r>
            <a:r>
              <a:rPr sz="2400" b="1" spc="-15" dirty="0">
                <a:latin typeface="Calibri"/>
                <a:cs typeface="Calibri"/>
              </a:rPr>
              <a:t> </a:t>
            </a:r>
            <a:r>
              <a:rPr sz="2400" dirty="0">
                <a:latin typeface="Calibri"/>
                <a:cs typeface="Calibri"/>
              </a:rPr>
              <a:t>sebagai</a:t>
            </a:r>
            <a:r>
              <a:rPr sz="2400" spc="-30" dirty="0">
                <a:latin typeface="Calibri"/>
                <a:cs typeface="Calibri"/>
              </a:rPr>
              <a:t> </a:t>
            </a:r>
            <a:r>
              <a:rPr sz="2400" b="1" spc="-10" dirty="0">
                <a:latin typeface="Calibri"/>
                <a:cs typeface="Calibri"/>
              </a:rPr>
              <a:t>diagnosis </a:t>
            </a:r>
            <a:r>
              <a:rPr sz="2400" b="1" dirty="0">
                <a:latin typeface="Calibri"/>
                <a:cs typeface="Calibri"/>
              </a:rPr>
              <a:t>utama</a:t>
            </a:r>
            <a:r>
              <a:rPr sz="2400" dirty="0">
                <a:latin typeface="Calibri"/>
                <a:cs typeface="Calibri"/>
              </a:rPr>
              <a:t>,</a:t>
            </a:r>
            <a:r>
              <a:rPr sz="2400" spc="-50" dirty="0">
                <a:latin typeface="Calibri"/>
                <a:cs typeface="Calibri"/>
              </a:rPr>
              <a:t> </a:t>
            </a:r>
            <a:r>
              <a:rPr sz="2400" dirty="0">
                <a:latin typeface="Calibri"/>
                <a:cs typeface="Calibri"/>
              </a:rPr>
              <a:t>B58.9</a:t>
            </a:r>
            <a:r>
              <a:rPr sz="2400" spc="-50" dirty="0">
                <a:latin typeface="Calibri"/>
                <a:cs typeface="Calibri"/>
              </a:rPr>
              <a:t> </a:t>
            </a:r>
            <a:r>
              <a:rPr sz="2400" spc="-10" dirty="0">
                <a:latin typeface="Calibri"/>
                <a:cs typeface="Calibri"/>
              </a:rPr>
              <a:t>(toxoplasmosis,</a:t>
            </a:r>
            <a:r>
              <a:rPr sz="2400" spc="-50" dirty="0">
                <a:latin typeface="Calibri"/>
                <a:cs typeface="Calibri"/>
              </a:rPr>
              <a:t> </a:t>
            </a:r>
            <a:r>
              <a:rPr sz="2400" dirty="0">
                <a:latin typeface="Calibri"/>
                <a:cs typeface="Calibri"/>
              </a:rPr>
              <a:t>tidak</a:t>
            </a:r>
            <a:r>
              <a:rPr sz="2400" spc="-55" dirty="0">
                <a:latin typeface="Calibri"/>
                <a:cs typeface="Calibri"/>
              </a:rPr>
              <a:t> </a:t>
            </a:r>
            <a:r>
              <a:rPr sz="2400" dirty="0">
                <a:latin typeface="Calibri"/>
                <a:cs typeface="Calibri"/>
              </a:rPr>
              <a:t>dijelaskan)</a:t>
            </a:r>
            <a:r>
              <a:rPr sz="2400" spc="-60" dirty="0">
                <a:latin typeface="Calibri"/>
                <a:cs typeface="Calibri"/>
              </a:rPr>
              <a:t> </a:t>
            </a:r>
            <a:r>
              <a:rPr sz="2400" spc="-10" dirty="0">
                <a:latin typeface="Calibri"/>
                <a:cs typeface="Calibri"/>
              </a:rPr>
              <a:t>sebagai </a:t>
            </a:r>
            <a:r>
              <a:rPr sz="2400" dirty="0">
                <a:latin typeface="Calibri"/>
                <a:cs typeface="Calibri"/>
              </a:rPr>
              <a:t>diagnosis</a:t>
            </a:r>
            <a:r>
              <a:rPr sz="2400" spc="-60" dirty="0">
                <a:latin typeface="Calibri"/>
                <a:cs typeface="Calibri"/>
              </a:rPr>
              <a:t> </a:t>
            </a:r>
            <a:r>
              <a:rPr sz="2400" spc="-10" dirty="0">
                <a:latin typeface="Calibri"/>
                <a:cs typeface="Calibri"/>
              </a:rPr>
              <a:t>sekunder.</a:t>
            </a:r>
            <a:endParaRPr sz="2400">
              <a:latin typeface="Calibri"/>
              <a:cs typeface="Calibri"/>
            </a:endParaRPr>
          </a:p>
        </p:txBody>
      </p:sp>
      <p:pic>
        <p:nvPicPr>
          <p:cNvPr id="6" name="object 6"/>
          <p:cNvPicPr/>
          <p:nvPr/>
        </p:nvPicPr>
        <p:blipFill>
          <a:blip r:embed="rId3" cstate="print"/>
          <a:stretch>
            <a:fillRect/>
          </a:stretch>
        </p:blipFill>
        <p:spPr>
          <a:xfrm>
            <a:off x="1505711" y="3697223"/>
            <a:ext cx="8407908" cy="2787396"/>
          </a:xfrm>
          <a:prstGeom prst="rect">
            <a:avLst/>
          </a:prstGeom>
        </p:spPr>
      </p:pic>
      <p:sp>
        <p:nvSpPr>
          <p:cNvPr id="7" name="object 7"/>
          <p:cNvSpPr txBox="1"/>
          <p:nvPr/>
        </p:nvSpPr>
        <p:spPr>
          <a:xfrm>
            <a:off x="1505711" y="3697223"/>
            <a:ext cx="8408035" cy="2787650"/>
          </a:xfrm>
          <a:prstGeom prst="rect">
            <a:avLst/>
          </a:prstGeom>
          <a:ln w="6096">
            <a:solidFill>
              <a:srgbClr val="5B9BD4"/>
            </a:solidFill>
          </a:ln>
        </p:spPr>
        <p:txBody>
          <a:bodyPr vert="horz" wrap="square" lIns="0" tIns="95250" rIns="0" bIns="0" rtlCol="0">
            <a:spAutoFit/>
          </a:bodyPr>
          <a:lstStyle/>
          <a:p>
            <a:pPr marL="90170">
              <a:lnSpc>
                <a:spcPct val="100000"/>
              </a:lnSpc>
              <a:spcBef>
                <a:spcPts val="750"/>
              </a:spcBef>
            </a:pPr>
            <a:r>
              <a:rPr sz="2400" dirty="0">
                <a:latin typeface="Calibri"/>
                <a:cs typeface="Calibri"/>
              </a:rPr>
              <a:t>Diagnosis</a:t>
            </a:r>
            <a:r>
              <a:rPr sz="2400" spc="-35" dirty="0">
                <a:latin typeface="Calibri"/>
                <a:cs typeface="Calibri"/>
              </a:rPr>
              <a:t> </a:t>
            </a:r>
            <a:r>
              <a:rPr sz="2400" dirty="0">
                <a:latin typeface="Calibri"/>
                <a:cs typeface="Calibri"/>
              </a:rPr>
              <a:t>Utama</a:t>
            </a:r>
            <a:r>
              <a:rPr sz="2400" spc="-45" dirty="0">
                <a:latin typeface="Calibri"/>
                <a:cs typeface="Calibri"/>
              </a:rPr>
              <a:t> </a:t>
            </a:r>
            <a:r>
              <a:rPr sz="2400" dirty="0">
                <a:latin typeface="Calibri"/>
                <a:cs typeface="Calibri"/>
              </a:rPr>
              <a:t>:</a:t>
            </a:r>
            <a:r>
              <a:rPr sz="2400" spc="-30" dirty="0">
                <a:latin typeface="Calibri"/>
                <a:cs typeface="Calibri"/>
              </a:rPr>
              <a:t> </a:t>
            </a:r>
            <a:r>
              <a:rPr sz="2400" spc="-25" dirty="0">
                <a:latin typeface="Calibri"/>
                <a:cs typeface="Calibri"/>
              </a:rPr>
              <a:t>KPD</a:t>
            </a:r>
            <a:endParaRPr sz="2400">
              <a:latin typeface="Calibri"/>
              <a:cs typeface="Calibri"/>
            </a:endParaRPr>
          </a:p>
          <a:p>
            <a:pPr marL="90170">
              <a:lnSpc>
                <a:spcPct val="100000"/>
              </a:lnSpc>
            </a:pPr>
            <a:r>
              <a:rPr sz="2400" dirty="0">
                <a:latin typeface="Calibri"/>
                <a:cs typeface="Calibri"/>
              </a:rPr>
              <a:t>Diagnosis</a:t>
            </a:r>
            <a:r>
              <a:rPr sz="2400" spc="-70" dirty="0">
                <a:latin typeface="Calibri"/>
                <a:cs typeface="Calibri"/>
              </a:rPr>
              <a:t> </a:t>
            </a:r>
            <a:r>
              <a:rPr sz="2400" dirty="0">
                <a:latin typeface="Calibri"/>
                <a:cs typeface="Calibri"/>
              </a:rPr>
              <a:t>Sekunder</a:t>
            </a:r>
            <a:r>
              <a:rPr sz="2400" spc="-60" dirty="0">
                <a:latin typeface="Calibri"/>
                <a:cs typeface="Calibri"/>
              </a:rPr>
              <a:t> </a:t>
            </a:r>
            <a:r>
              <a:rPr sz="2400" dirty="0">
                <a:latin typeface="Calibri"/>
                <a:cs typeface="Calibri"/>
              </a:rPr>
              <a:t>:</a:t>
            </a:r>
            <a:r>
              <a:rPr sz="2400" spc="-60" dirty="0">
                <a:latin typeface="Calibri"/>
                <a:cs typeface="Calibri"/>
              </a:rPr>
              <a:t> </a:t>
            </a:r>
            <a:r>
              <a:rPr sz="2400" dirty="0">
                <a:latin typeface="Calibri"/>
                <a:cs typeface="Calibri"/>
              </a:rPr>
              <a:t>Persalinan</a:t>
            </a:r>
            <a:r>
              <a:rPr sz="2400" spc="-65" dirty="0">
                <a:latin typeface="Calibri"/>
                <a:cs typeface="Calibri"/>
              </a:rPr>
              <a:t> </a:t>
            </a:r>
            <a:r>
              <a:rPr sz="2400" spc="-25" dirty="0">
                <a:latin typeface="Calibri"/>
                <a:cs typeface="Calibri"/>
              </a:rPr>
              <a:t>SC</a:t>
            </a:r>
            <a:endParaRPr sz="2400">
              <a:latin typeface="Calibri"/>
              <a:cs typeface="Calibri"/>
            </a:endParaRPr>
          </a:p>
          <a:p>
            <a:pPr marL="2742565">
              <a:lnSpc>
                <a:spcPct val="100000"/>
              </a:lnSpc>
            </a:pPr>
            <a:r>
              <a:rPr sz="2400" spc="-10" dirty="0">
                <a:latin typeface="Calibri"/>
                <a:cs typeface="Calibri"/>
              </a:rPr>
              <a:t>Anemia</a:t>
            </a:r>
            <a:endParaRPr sz="2400">
              <a:latin typeface="Calibri"/>
              <a:cs typeface="Calibri"/>
            </a:endParaRPr>
          </a:p>
          <a:p>
            <a:pPr marL="90170">
              <a:lnSpc>
                <a:spcPct val="100000"/>
              </a:lnSpc>
            </a:pPr>
            <a:r>
              <a:rPr sz="2400" dirty="0">
                <a:latin typeface="Calibri"/>
                <a:cs typeface="Calibri"/>
              </a:rPr>
              <a:t>Spesialisasi</a:t>
            </a:r>
            <a:r>
              <a:rPr sz="2400" spc="-25"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Obgyn</a:t>
            </a:r>
            <a:endParaRPr sz="2400">
              <a:latin typeface="Calibri"/>
              <a:cs typeface="Calibri"/>
            </a:endParaRPr>
          </a:p>
          <a:p>
            <a:pPr marL="90170">
              <a:lnSpc>
                <a:spcPct val="100000"/>
              </a:lnSpc>
              <a:spcBef>
                <a:spcPts val="5"/>
              </a:spcBef>
              <a:tabLst>
                <a:tab pos="1235710" algn="l"/>
              </a:tabLst>
            </a:pPr>
            <a:r>
              <a:rPr sz="2400" dirty="0">
                <a:latin typeface="Calibri"/>
                <a:cs typeface="Calibri"/>
              </a:rPr>
              <a:t>Dikode</a:t>
            </a:r>
            <a:r>
              <a:rPr sz="2400" spc="-90" dirty="0">
                <a:latin typeface="Calibri"/>
                <a:cs typeface="Calibri"/>
              </a:rPr>
              <a:t> </a:t>
            </a:r>
            <a:r>
              <a:rPr sz="2400" spc="-50" dirty="0">
                <a:latin typeface="Calibri"/>
                <a:cs typeface="Calibri"/>
              </a:rPr>
              <a:t>:</a:t>
            </a:r>
            <a:r>
              <a:rPr sz="2400" dirty="0">
                <a:latin typeface="Calibri"/>
                <a:cs typeface="Calibri"/>
              </a:rPr>
              <a:t>	KPD</a:t>
            </a:r>
            <a:r>
              <a:rPr sz="2400" spc="-50" dirty="0">
                <a:latin typeface="Calibri"/>
                <a:cs typeface="Calibri"/>
              </a:rPr>
              <a:t> </a:t>
            </a:r>
            <a:r>
              <a:rPr sz="2400" dirty="0">
                <a:latin typeface="Calibri"/>
                <a:cs typeface="Calibri"/>
              </a:rPr>
              <a:t>(O42.1)</a:t>
            </a:r>
            <a:r>
              <a:rPr sz="2400" spc="-50" dirty="0">
                <a:latin typeface="Calibri"/>
                <a:cs typeface="Calibri"/>
              </a:rPr>
              <a:t> </a:t>
            </a:r>
            <a:r>
              <a:rPr sz="2400" dirty="0">
                <a:latin typeface="Calibri"/>
                <a:cs typeface="Calibri"/>
              </a:rPr>
              <a:t>sebagai</a:t>
            </a:r>
            <a:r>
              <a:rPr sz="2400" spc="-50" dirty="0">
                <a:latin typeface="Calibri"/>
                <a:cs typeface="Calibri"/>
              </a:rPr>
              <a:t> </a:t>
            </a:r>
            <a:r>
              <a:rPr sz="2400" dirty="0">
                <a:latin typeface="Calibri"/>
                <a:cs typeface="Calibri"/>
              </a:rPr>
              <a:t>diagnosis</a:t>
            </a:r>
            <a:r>
              <a:rPr sz="2400" spc="-35" dirty="0">
                <a:latin typeface="Calibri"/>
                <a:cs typeface="Calibri"/>
              </a:rPr>
              <a:t> </a:t>
            </a:r>
            <a:r>
              <a:rPr sz="2400" spc="-10" dirty="0">
                <a:latin typeface="Calibri"/>
                <a:cs typeface="Calibri"/>
              </a:rPr>
              <a:t>utama,</a:t>
            </a:r>
            <a:endParaRPr sz="2400">
              <a:latin typeface="Calibri"/>
              <a:cs typeface="Calibri"/>
            </a:endParaRPr>
          </a:p>
          <a:p>
            <a:pPr marL="1261110">
              <a:lnSpc>
                <a:spcPct val="100000"/>
              </a:lnSpc>
            </a:pPr>
            <a:r>
              <a:rPr sz="2400" dirty="0">
                <a:latin typeface="Calibri"/>
                <a:cs typeface="Calibri"/>
              </a:rPr>
              <a:t>Persalinan</a:t>
            </a:r>
            <a:r>
              <a:rPr sz="2400" spc="-60" dirty="0">
                <a:latin typeface="Calibri"/>
                <a:cs typeface="Calibri"/>
              </a:rPr>
              <a:t> </a:t>
            </a:r>
            <a:r>
              <a:rPr sz="2400" dirty="0">
                <a:latin typeface="Calibri"/>
                <a:cs typeface="Calibri"/>
              </a:rPr>
              <a:t>SC</a:t>
            </a:r>
            <a:r>
              <a:rPr sz="2400" spc="-45" dirty="0">
                <a:latin typeface="Calibri"/>
                <a:cs typeface="Calibri"/>
              </a:rPr>
              <a:t> </a:t>
            </a:r>
            <a:r>
              <a:rPr sz="2400" dirty="0">
                <a:latin typeface="Calibri"/>
                <a:cs typeface="Calibri"/>
              </a:rPr>
              <a:t>(O82.9),</a:t>
            </a:r>
            <a:r>
              <a:rPr sz="2400" spc="-50" dirty="0">
                <a:latin typeface="Calibri"/>
                <a:cs typeface="Calibri"/>
              </a:rPr>
              <a:t> </a:t>
            </a:r>
            <a:r>
              <a:rPr sz="2400" dirty="0">
                <a:latin typeface="Calibri"/>
                <a:cs typeface="Calibri"/>
              </a:rPr>
              <a:t>Anemia</a:t>
            </a:r>
            <a:r>
              <a:rPr sz="2400" spc="-40" dirty="0">
                <a:latin typeface="Calibri"/>
                <a:cs typeface="Calibri"/>
              </a:rPr>
              <a:t> </a:t>
            </a:r>
            <a:r>
              <a:rPr sz="2400" dirty="0">
                <a:latin typeface="Calibri"/>
                <a:cs typeface="Calibri"/>
              </a:rPr>
              <a:t>(O99.0),</a:t>
            </a:r>
            <a:r>
              <a:rPr sz="2400" spc="-55" dirty="0">
                <a:latin typeface="Calibri"/>
                <a:cs typeface="Calibri"/>
              </a:rPr>
              <a:t> </a:t>
            </a:r>
            <a:r>
              <a:rPr sz="2400" dirty="0">
                <a:latin typeface="Calibri"/>
                <a:cs typeface="Calibri"/>
              </a:rPr>
              <a:t>dan</a:t>
            </a:r>
            <a:r>
              <a:rPr sz="2400" spc="-35" dirty="0">
                <a:latin typeface="Calibri"/>
                <a:cs typeface="Calibri"/>
              </a:rPr>
              <a:t> </a:t>
            </a:r>
            <a:r>
              <a:rPr sz="2400" spc="-10" dirty="0">
                <a:latin typeface="Calibri"/>
                <a:cs typeface="Calibri"/>
              </a:rPr>
              <a:t>Anemia</a:t>
            </a:r>
            <a:endParaRPr sz="2400">
              <a:latin typeface="Calibri"/>
              <a:cs typeface="Calibri"/>
            </a:endParaRPr>
          </a:p>
          <a:p>
            <a:pPr marL="1261110">
              <a:lnSpc>
                <a:spcPct val="100000"/>
              </a:lnSpc>
            </a:pPr>
            <a:r>
              <a:rPr sz="2400" dirty="0">
                <a:latin typeface="Calibri"/>
                <a:cs typeface="Calibri"/>
              </a:rPr>
              <a:t>(D64.9)</a:t>
            </a:r>
            <a:r>
              <a:rPr sz="2400" spc="-70" dirty="0">
                <a:latin typeface="Calibri"/>
                <a:cs typeface="Calibri"/>
              </a:rPr>
              <a:t> </a:t>
            </a:r>
            <a:r>
              <a:rPr sz="2400" dirty="0">
                <a:latin typeface="Calibri"/>
                <a:cs typeface="Calibri"/>
              </a:rPr>
              <a:t>sebagai</a:t>
            </a:r>
            <a:r>
              <a:rPr sz="2400" spc="-60" dirty="0">
                <a:latin typeface="Calibri"/>
                <a:cs typeface="Calibri"/>
              </a:rPr>
              <a:t> </a:t>
            </a:r>
            <a:r>
              <a:rPr sz="2400" dirty="0">
                <a:latin typeface="Calibri"/>
                <a:cs typeface="Calibri"/>
              </a:rPr>
              <a:t>diagnosis</a:t>
            </a:r>
            <a:r>
              <a:rPr sz="2400" spc="-45" dirty="0">
                <a:latin typeface="Calibri"/>
                <a:cs typeface="Calibri"/>
              </a:rPr>
              <a:t> </a:t>
            </a:r>
            <a:r>
              <a:rPr sz="2400" spc="-10" dirty="0">
                <a:latin typeface="Calibri"/>
                <a:cs typeface="Calibri"/>
              </a:rPr>
              <a:t>sekunder.</a:t>
            </a:r>
            <a:endParaRPr sz="240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3263" y="92319"/>
            <a:ext cx="8957946" cy="865109"/>
          </a:xfrm>
          <a:prstGeom prst="rect">
            <a:avLst/>
          </a:prstGeom>
        </p:spPr>
        <p:txBody>
          <a:bodyPr vert="horz" wrap="square" lIns="0" tIns="247142" rIns="0" bIns="0" rtlCol="0" anchor="t">
            <a:spAutoFit/>
          </a:bodyPr>
          <a:lstStyle/>
          <a:p>
            <a:pPr marL="3486785">
              <a:lnSpc>
                <a:spcPct val="100000"/>
              </a:lnSpc>
              <a:spcBef>
                <a:spcPts val="95"/>
              </a:spcBef>
            </a:pPr>
            <a:r>
              <a:rPr sz="4000" spc="-20" dirty="0"/>
              <a:t>Kontrol</a:t>
            </a:r>
            <a:r>
              <a:rPr sz="4000" spc="-150" dirty="0"/>
              <a:t> </a:t>
            </a:r>
            <a:r>
              <a:rPr sz="4000" spc="-10" dirty="0"/>
              <a:t>Ulang</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986789"/>
            <a:ext cx="9130665" cy="5481955"/>
          </a:xfrm>
          <a:custGeom>
            <a:avLst/>
            <a:gdLst/>
            <a:ahLst/>
            <a:cxnLst/>
            <a:rect l="l" t="t" r="r" b="b"/>
            <a:pathLst>
              <a:path w="9130665" h="5481955">
                <a:moveTo>
                  <a:pt x="0" y="5481828"/>
                </a:moveTo>
                <a:lnTo>
                  <a:pt x="9130283" y="5481828"/>
                </a:lnTo>
                <a:lnTo>
                  <a:pt x="9130283" y="0"/>
                </a:lnTo>
                <a:lnTo>
                  <a:pt x="0" y="0"/>
                </a:lnTo>
                <a:lnTo>
                  <a:pt x="0" y="548182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23263" y="1378077"/>
            <a:ext cx="8957945" cy="148907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Dalam</a:t>
            </a:r>
            <a:r>
              <a:rPr sz="2400" spc="-55" dirty="0">
                <a:latin typeface="Calibri"/>
                <a:cs typeface="Calibri"/>
              </a:rPr>
              <a:t> </a:t>
            </a:r>
            <a:r>
              <a:rPr sz="2400" dirty="0">
                <a:latin typeface="Calibri"/>
                <a:cs typeface="Calibri"/>
              </a:rPr>
              <a:t>hal</a:t>
            </a:r>
            <a:r>
              <a:rPr sz="2400" spc="-45" dirty="0">
                <a:latin typeface="Calibri"/>
                <a:cs typeface="Calibri"/>
              </a:rPr>
              <a:t> </a:t>
            </a:r>
            <a:r>
              <a:rPr sz="2400" dirty="0">
                <a:latin typeface="Calibri"/>
                <a:cs typeface="Calibri"/>
              </a:rPr>
              <a:t>pasien</a:t>
            </a:r>
            <a:r>
              <a:rPr sz="2400" spc="-30" dirty="0">
                <a:latin typeface="Calibri"/>
                <a:cs typeface="Calibri"/>
              </a:rPr>
              <a:t> </a:t>
            </a:r>
            <a:r>
              <a:rPr sz="2400" dirty="0">
                <a:latin typeface="Calibri"/>
                <a:cs typeface="Calibri"/>
              </a:rPr>
              <a:t>yang</a:t>
            </a:r>
            <a:r>
              <a:rPr sz="2400" spc="-50" dirty="0">
                <a:latin typeface="Calibri"/>
                <a:cs typeface="Calibri"/>
              </a:rPr>
              <a:t> </a:t>
            </a:r>
            <a:r>
              <a:rPr sz="2400" dirty="0">
                <a:latin typeface="Calibri"/>
                <a:cs typeface="Calibri"/>
              </a:rPr>
              <a:t>datang</a:t>
            </a:r>
            <a:r>
              <a:rPr sz="2400" spc="-45" dirty="0">
                <a:latin typeface="Calibri"/>
                <a:cs typeface="Calibri"/>
              </a:rPr>
              <a:t> </a:t>
            </a:r>
            <a:r>
              <a:rPr sz="2400" dirty="0">
                <a:latin typeface="Calibri"/>
                <a:cs typeface="Calibri"/>
              </a:rPr>
              <a:t>untuk</a:t>
            </a:r>
            <a:r>
              <a:rPr sz="2400" spc="-40" dirty="0">
                <a:latin typeface="Calibri"/>
                <a:cs typeface="Calibri"/>
              </a:rPr>
              <a:t> </a:t>
            </a:r>
            <a:r>
              <a:rPr sz="2400" b="1" spc="-10" dirty="0">
                <a:latin typeface="Calibri"/>
                <a:cs typeface="Calibri"/>
              </a:rPr>
              <a:t>kontrol</a:t>
            </a:r>
            <a:r>
              <a:rPr sz="2400" b="1" spc="-40" dirty="0">
                <a:latin typeface="Calibri"/>
                <a:cs typeface="Calibri"/>
              </a:rPr>
              <a:t> </a:t>
            </a:r>
            <a:r>
              <a:rPr sz="2400" b="1" dirty="0">
                <a:latin typeface="Calibri"/>
                <a:cs typeface="Calibri"/>
              </a:rPr>
              <a:t>ulang</a:t>
            </a:r>
            <a:r>
              <a:rPr sz="2400" b="1" spc="-35" dirty="0">
                <a:latin typeface="Calibri"/>
                <a:cs typeface="Calibri"/>
              </a:rPr>
              <a:t> </a:t>
            </a:r>
            <a:r>
              <a:rPr sz="2400" dirty="0">
                <a:latin typeface="Calibri"/>
                <a:cs typeface="Calibri"/>
              </a:rPr>
              <a:t>di</a:t>
            </a:r>
            <a:r>
              <a:rPr sz="2400" spc="-40" dirty="0">
                <a:latin typeface="Calibri"/>
                <a:cs typeface="Calibri"/>
              </a:rPr>
              <a:t> </a:t>
            </a:r>
            <a:r>
              <a:rPr sz="2400" dirty="0">
                <a:latin typeface="Calibri"/>
                <a:cs typeface="Calibri"/>
              </a:rPr>
              <a:t>rawat</a:t>
            </a:r>
            <a:r>
              <a:rPr sz="2400" spc="-60" dirty="0">
                <a:latin typeface="Calibri"/>
                <a:cs typeface="Calibri"/>
              </a:rPr>
              <a:t> </a:t>
            </a:r>
            <a:r>
              <a:rPr sz="2400" dirty="0">
                <a:latin typeface="Calibri"/>
                <a:cs typeface="Calibri"/>
              </a:rPr>
              <a:t>jalan</a:t>
            </a:r>
            <a:r>
              <a:rPr sz="2400" spc="-25" dirty="0">
                <a:latin typeface="Calibri"/>
                <a:cs typeface="Calibri"/>
              </a:rPr>
              <a:t> </a:t>
            </a:r>
            <a:r>
              <a:rPr sz="2400" spc="-10" dirty="0">
                <a:latin typeface="Calibri"/>
                <a:cs typeface="Calibri"/>
              </a:rPr>
              <a:t>dengan </a:t>
            </a:r>
            <a:r>
              <a:rPr sz="2400" dirty="0">
                <a:latin typeface="Calibri"/>
                <a:cs typeface="Calibri"/>
              </a:rPr>
              <a:t>diagnosis</a:t>
            </a:r>
            <a:r>
              <a:rPr sz="2400" spc="-55" dirty="0">
                <a:latin typeface="Calibri"/>
                <a:cs typeface="Calibri"/>
              </a:rPr>
              <a:t> </a:t>
            </a:r>
            <a:r>
              <a:rPr sz="2400" dirty="0">
                <a:latin typeface="Calibri"/>
                <a:cs typeface="Calibri"/>
              </a:rPr>
              <a:t>yang</a:t>
            </a:r>
            <a:r>
              <a:rPr sz="2400" spc="-60" dirty="0">
                <a:latin typeface="Calibri"/>
                <a:cs typeface="Calibri"/>
              </a:rPr>
              <a:t> </a:t>
            </a:r>
            <a:r>
              <a:rPr sz="2400" dirty="0">
                <a:latin typeface="Calibri"/>
                <a:cs typeface="Calibri"/>
              </a:rPr>
              <a:t>sama</a:t>
            </a:r>
            <a:r>
              <a:rPr sz="2400" spc="-60" dirty="0">
                <a:latin typeface="Calibri"/>
                <a:cs typeface="Calibri"/>
              </a:rPr>
              <a:t> </a:t>
            </a:r>
            <a:r>
              <a:rPr sz="2400" dirty="0">
                <a:latin typeface="Calibri"/>
                <a:cs typeface="Calibri"/>
              </a:rPr>
              <a:t>pada</a:t>
            </a:r>
            <a:r>
              <a:rPr sz="2400" spc="-50" dirty="0">
                <a:latin typeface="Calibri"/>
                <a:cs typeface="Calibri"/>
              </a:rPr>
              <a:t> </a:t>
            </a:r>
            <a:r>
              <a:rPr sz="2400" dirty="0">
                <a:latin typeface="Calibri"/>
                <a:cs typeface="Calibri"/>
              </a:rPr>
              <a:t>kunjungan</a:t>
            </a:r>
            <a:r>
              <a:rPr sz="2400" spc="-45" dirty="0">
                <a:latin typeface="Calibri"/>
                <a:cs typeface="Calibri"/>
              </a:rPr>
              <a:t> </a:t>
            </a:r>
            <a:r>
              <a:rPr sz="2400" dirty="0">
                <a:latin typeface="Calibri"/>
                <a:cs typeface="Calibri"/>
              </a:rPr>
              <a:t>sebelumnya,</a:t>
            </a:r>
            <a:r>
              <a:rPr sz="2400" spc="-60" dirty="0">
                <a:latin typeface="Calibri"/>
                <a:cs typeface="Calibri"/>
              </a:rPr>
              <a:t> </a:t>
            </a:r>
            <a:r>
              <a:rPr sz="2400" spc="-10" dirty="0">
                <a:latin typeface="Calibri"/>
                <a:cs typeface="Calibri"/>
              </a:rPr>
              <a:t>ditetapkan</a:t>
            </a:r>
            <a:r>
              <a:rPr sz="2400" spc="-75" dirty="0">
                <a:latin typeface="Calibri"/>
                <a:cs typeface="Calibri"/>
              </a:rPr>
              <a:t> </a:t>
            </a:r>
            <a:r>
              <a:rPr sz="2400" spc="-10" dirty="0">
                <a:latin typeface="Calibri"/>
                <a:cs typeface="Calibri"/>
              </a:rPr>
              <a:t>sebagai </a:t>
            </a:r>
            <a:r>
              <a:rPr sz="2400" dirty="0">
                <a:latin typeface="Calibri"/>
                <a:cs typeface="Calibri"/>
              </a:rPr>
              <a:t>diagnosis</a:t>
            </a:r>
            <a:r>
              <a:rPr sz="2400" spc="-35" dirty="0">
                <a:latin typeface="Calibri"/>
                <a:cs typeface="Calibri"/>
              </a:rPr>
              <a:t> </a:t>
            </a:r>
            <a:r>
              <a:rPr sz="2400" dirty="0">
                <a:latin typeface="Calibri"/>
                <a:cs typeface="Calibri"/>
              </a:rPr>
              <a:t>utama</a:t>
            </a:r>
            <a:r>
              <a:rPr sz="2400" spc="-50" dirty="0">
                <a:latin typeface="Calibri"/>
                <a:cs typeface="Calibri"/>
              </a:rPr>
              <a:t> </a:t>
            </a:r>
            <a:r>
              <a:rPr sz="2400" dirty="0">
                <a:latin typeface="Calibri"/>
                <a:cs typeface="Calibri"/>
              </a:rPr>
              <a:t>menggunakan</a:t>
            </a:r>
            <a:r>
              <a:rPr sz="2400" spc="-55" dirty="0">
                <a:latin typeface="Calibri"/>
                <a:cs typeface="Calibri"/>
              </a:rPr>
              <a:t> </a:t>
            </a:r>
            <a:r>
              <a:rPr sz="2400" b="1" dirty="0">
                <a:latin typeface="Calibri"/>
                <a:cs typeface="Calibri"/>
              </a:rPr>
              <a:t>kode</a:t>
            </a:r>
            <a:r>
              <a:rPr sz="2400" b="1" spc="-25" dirty="0">
                <a:latin typeface="Calibri"/>
                <a:cs typeface="Calibri"/>
              </a:rPr>
              <a:t> </a:t>
            </a:r>
            <a:r>
              <a:rPr sz="2400" b="1" dirty="0">
                <a:latin typeface="Calibri"/>
                <a:cs typeface="Calibri"/>
              </a:rPr>
              <a:t>“Z”</a:t>
            </a:r>
            <a:r>
              <a:rPr sz="2400" b="1" spc="-20" dirty="0">
                <a:latin typeface="Calibri"/>
                <a:cs typeface="Calibri"/>
              </a:rPr>
              <a:t> </a:t>
            </a:r>
            <a:r>
              <a:rPr sz="2400" dirty="0">
                <a:latin typeface="Calibri"/>
                <a:cs typeface="Calibri"/>
              </a:rPr>
              <a:t>dan</a:t>
            </a:r>
            <a:r>
              <a:rPr sz="2400" spc="-30" dirty="0">
                <a:latin typeface="Calibri"/>
                <a:cs typeface="Calibri"/>
              </a:rPr>
              <a:t> </a:t>
            </a:r>
            <a:r>
              <a:rPr sz="2400" dirty="0">
                <a:latin typeface="Calibri"/>
                <a:cs typeface="Calibri"/>
              </a:rPr>
              <a:t>diagnosis</a:t>
            </a:r>
            <a:r>
              <a:rPr sz="2400" spc="-35" dirty="0">
                <a:latin typeface="Calibri"/>
                <a:cs typeface="Calibri"/>
              </a:rPr>
              <a:t> </a:t>
            </a:r>
            <a:r>
              <a:rPr sz="2400" dirty="0">
                <a:latin typeface="Calibri"/>
                <a:cs typeface="Calibri"/>
              </a:rPr>
              <a:t>sekunder</a:t>
            </a:r>
            <a:r>
              <a:rPr sz="2400" spc="-30" dirty="0">
                <a:latin typeface="Calibri"/>
                <a:cs typeface="Calibri"/>
              </a:rPr>
              <a:t> </a:t>
            </a:r>
            <a:r>
              <a:rPr sz="2400" spc="-10" dirty="0">
                <a:latin typeface="Calibri"/>
                <a:cs typeface="Calibri"/>
              </a:rPr>
              <a:t>dikode </a:t>
            </a:r>
            <a:r>
              <a:rPr sz="2400" dirty="0">
                <a:latin typeface="Calibri"/>
                <a:cs typeface="Calibri"/>
              </a:rPr>
              <a:t>sesuai</a:t>
            </a:r>
            <a:r>
              <a:rPr sz="2400" spc="-5" dirty="0">
                <a:latin typeface="Calibri"/>
                <a:cs typeface="Calibri"/>
              </a:rPr>
              <a:t> </a:t>
            </a:r>
            <a:r>
              <a:rPr sz="2400" spc="-10" dirty="0">
                <a:latin typeface="Calibri"/>
                <a:cs typeface="Calibri"/>
              </a:rPr>
              <a:t>penyakitnya.</a:t>
            </a:r>
            <a:endParaRPr sz="2400" dirty="0">
              <a:latin typeface="Calibri"/>
              <a:cs typeface="Calibri"/>
            </a:endParaRPr>
          </a:p>
        </p:txBody>
      </p:sp>
      <p:sp>
        <p:nvSpPr>
          <p:cNvPr id="9" name="object 9"/>
          <p:cNvSpPr txBox="1"/>
          <p:nvPr/>
        </p:nvSpPr>
        <p:spPr>
          <a:xfrm>
            <a:off x="1223263" y="3817111"/>
            <a:ext cx="8542655" cy="2220595"/>
          </a:xfrm>
          <a:prstGeom prst="rect">
            <a:avLst/>
          </a:prstGeom>
        </p:spPr>
        <p:txBody>
          <a:bodyPr vert="horz" wrap="square" lIns="0" tIns="12700" rIns="0" bIns="0" rtlCol="0">
            <a:spAutoFit/>
          </a:bodyPr>
          <a:lstStyle/>
          <a:p>
            <a:pPr marL="12700">
              <a:lnSpc>
                <a:spcPct val="100000"/>
              </a:lnSpc>
              <a:spcBef>
                <a:spcPts val="100"/>
              </a:spcBef>
            </a:pPr>
            <a:r>
              <a:rPr sz="2400" dirty="0">
                <a:latin typeface="Calibri"/>
                <a:cs typeface="Calibri"/>
              </a:rPr>
              <a:t>Contoh</a:t>
            </a:r>
            <a:r>
              <a:rPr sz="2400" spc="-75" dirty="0">
                <a:latin typeface="Calibri"/>
                <a:cs typeface="Calibri"/>
              </a:rPr>
              <a:t> </a:t>
            </a:r>
            <a:r>
              <a:rPr sz="2400" spc="-50" dirty="0">
                <a:latin typeface="Calibri"/>
                <a:cs typeface="Calibri"/>
              </a:rPr>
              <a:t>:</a:t>
            </a:r>
            <a:endParaRPr sz="2400">
              <a:latin typeface="Calibri"/>
              <a:cs typeface="Calibri"/>
            </a:endParaRPr>
          </a:p>
          <a:p>
            <a:pPr marL="12700" marR="1769110">
              <a:lnSpc>
                <a:spcPct val="100000"/>
              </a:lnSpc>
            </a:pPr>
            <a:r>
              <a:rPr sz="2400" dirty="0">
                <a:latin typeface="Calibri"/>
                <a:cs typeface="Calibri"/>
              </a:rPr>
              <a:t>Pasien</a:t>
            </a:r>
            <a:r>
              <a:rPr sz="2400" spc="-55" dirty="0">
                <a:latin typeface="Calibri"/>
                <a:cs typeface="Calibri"/>
              </a:rPr>
              <a:t> </a:t>
            </a:r>
            <a:r>
              <a:rPr sz="2400" dirty="0">
                <a:latin typeface="Calibri"/>
                <a:cs typeface="Calibri"/>
              </a:rPr>
              <a:t>datang</a:t>
            </a:r>
            <a:r>
              <a:rPr sz="2400" spc="-60" dirty="0">
                <a:latin typeface="Calibri"/>
                <a:cs typeface="Calibri"/>
              </a:rPr>
              <a:t> </a:t>
            </a:r>
            <a:r>
              <a:rPr sz="2400" dirty="0">
                <a:latin typeface="Calibri"/>
                <a:cs typeface="Calibri"/>
              </a:rPr>
              <a:t>ke</a:t>
            </a:r>
            <a:r>
              <a:rPr sz="2400" spc="-55" dirty="0">
                <a:latin typeface="Calibri"/>
                <a:cs typeface="Calibri"/>
              </a:rPr>
              <a:t> </a:t>
            </a:r>
            <a:r>
              <a:rPr sz="2400" dirty="0">
                <a:latin typeface="Calibri"/>
                <a:cs typeface="Calibri"/>
              </a:rPr>
              <a:t>rumah</a:t>
            </a:r>
            <a:r>
              <a:rPr sz="2400" spc="-60" dirty="0">
                <a:latin typeface="Calibri"/>
                <a:cs typeface="Calibri"/>
              </a:rPr>
              <a:t> </a:t>
            </a:r>
            <a:r>
              <a:rPr sz="2400" dirty="0">
                <a:latin typeface="Calibri"/>
                <a:cs typeface="Calibri"/>
              </a:rPr>
              <a:t>sakit</a:t>
            </a:r>
            <a:r>
              <a:rPr sz="2400" spc="-65" dirty="0">
                <a:latin typeface="Calibri"/>
                <a:cs typeface="Calibri"/>
              </a:rPr>
              <a:t> </a:t>
            </a:r>
            <a:r>
              <a:rPr sz="2400" dirty="0">
                <a:latin typeface="Calibri"/>
                <a:cs typeface="Calibri"/>
              </a:rPr>
              <a:t>untuk</a:t>
            </a:r>
            <a:r>
              <a:rPr sz="2400" spc="-65" dirty="0">
                <a:latin typeface="Calibri"/>
                <a:cs typeface="Calibri"/>
              </a:rPr>
              <a:t> </a:t>
            </a:r>
            <a:r>
              <a:rPr sz="2400" spc="-10" dirty="0">
                <a:latin typeface="Calibri"/>
                <a:cs typeface="Calibri"/>
              </a:rPr>
              <a:t>kontrol</a:t>
            </a:r>
            <a:r>
              <a:rPr sz="2400" spc="-50" dirty="0">
                <a:latin typeface="Calibri"/>
                <a:cs typeface="Calibri"/>
              </a:rPr>
              <a:t> </a:t>
            </a:r>
            <a:r>
              <a:rPr sz="2400" spc="-10" dirty="0">
                <a:latin typeface="Calibri"/>
                <a:cs typeface="Calibri"/>
              </a:rPr>
              <a:t>Hipertensi. </a:t>
            </a:r>
            <a:r>
              <a:rPr sz="2400" dirty="0">
                <a:latin typeface="Calibri"/>
                <a:cs typeface="Calibri"/>
              </a:rPr>
              <a:t>Diagnosis</a:t>
            </a:r>
            <a:r>
              <a:rPr sz="2400" spc="-45" dirty="0">
                <a:latin typeface="Calibri"/>
                <a:cs typeface="Calibri"/>
              </a:rPr>
              <a:t> </a:t>
            </a:r>
            <a:r>
              <a:rPr sz="2400" dirty="0">
                <a:latin typeface="Calibri"/>
                <a:cs typeface="Calibri"/>
              </a:rPr>
              <a:t>Utama</a:t>
            </a:r>
            <a:r>
              <a:rPr sz="2400" spc="-60" dirty="0">
                <a:latin typeface="Calibri"/>
                <a:cs typeface="Calibri"/>
              </a:rPr>
              <a:t> </a:t>
            </a:r>
            <a:r>
              <a:rPr sz="2400" dirty="0">
                <a:latin typeface="Calibri"/>
                <a:cs typeface="Calibri"/>
              </a:rPr>
              <a:t>:</a:t>
            </a:r>
            <a:r>
              <a:rPr sz="2400" spc="-45" dirty="0">
                <a:latin typeface="Calibri"/>
                <a:cs typeface="Calibri"/>
              </a:rPr>
              <a:t> </a:t>
            </a:r>
            <a:r>
              <a:rPr sz="2400" spc="-10" dirty="0">
                <a:latin typeface="Calibri"/>
                <a:cs typeface="Calibri"/>
              </a:rPr>
              <a:t>Kontrol</a:t>
            </a:r>
            <a:r>
              <a:rPr sz="2400" spc="-45" dirty="0">
                <a:latin typeface="Calibri"/>
                <a:cs typeface="Calibri"/>
              </a:rPr>
              <a:t> </a:t>
            </a:r>
            <a:r>
              <a:rPr sz="2400" spc="-10" dirty="0">
                <a:latin typeface="Calibri"/>
                <a:cs typeface="Calibri"/>
              </a:rPr>
              <a:t>Ulang</a:t>
            </a:r>
            <a:endParaRPr sz="2400">
              <a:latin typeface="Calibri"/>
              <a:cs typeface="Calibri"/>
            </a:endParaRPr>
          </a:p>
          <a:p>
            <a:pPr marL="12700">
              <a:lnSpc>
                <a:spcPct val="100000"/>
              </a:lnSpc>
            </a:pPr>
            <a:r>
              <a:rPr sz="2400" dirty="0">
                <a:latin typeface="Calibri"/>
                <a:cs typeface="Calibri"/>
              </a:rPr>
              <a:t>Diagnosis</a:t>
            </a:r>
            <a:r>
              <a:rPr sz="2400" spc="-35" dirty="0">
                <a:latin typeface="Calibri"/>
                <a:cs typeface="Calibri"/>
              </a:rPr>
              <a:t> </a:t>
            </a:r>
            <a:r>
              <a:rPr sz="2400" dirty="0">
                <a:latin typeface="Calibri"/>
                <a:cs typeface="Calibri"/>
              </a:rPr>
              <a:t>Sekunder</a:t>
            </a:r>
            <a:r>
              <a:rPr sz="2400" spc="-25" dirty="0">
                <a:latin typeface="Calibri"/>
                <a:cs typeface="Calibri"/>
              </a:rPr>
              <a:t> </a:t>
            </a:r>
            <a:r>
              <a:rPr sz="2400" dirty="0">
                <a:latin typeface="Calibri"/>
                <a:cs typeface="Calibri"/>
              </a:rPr>
              <a:t>:</a:t>
            </a:r>
            <a:r>
              <a:rPr sz="2400" spc="-30" dirty="0">
                <a:latin typeface="Calibri"/>
                <a:cs typeface="Calibri"/>
              </a:rPr>
              <a:t> </a:t>
            </a:r>
            <a:r>
              <a:rPr sz="2400" spc="-10" dirty="0">
                <a:latin typeface="Calibri"/>
                <a:cs typeface="Calibri"/>
              </a:rPr>
              <a:t>Hipertensi</a:t>
            </a:r>
            <a:endParaRPr sz="2400">
              <a:latin typeface="Calibri"/>
              <a:cs typeface="Calibri"/>
            </a:endParaRPr>
          </a:p>
          <a:p>
            <a:pPr marL="12700" marR="5080">
              <a:lnSpc>
                <a:spcPct val="100000"/>
              </a:lnSpc>
            </a:pPr>
            <a:r>
              <a:rPr sz="2400" dirty="0">
                <a:latin typeface="Calibri"/>
                <a:cs typeface="Calibri"/>
              </a:rPr>
              <a:t>Dikode</a:t>
            </a:r>
            <a:r>
              <a:rPr sz="2400" spc="-45" dirty="0">
                <a:latin typeface="Calibri"/>
                <a:cs typeface="Calibri"/>
              </a:rPr>
              <a:t> </a:t>
            </a:r>
            <a:r>
              <a:rPr sz="2400" spc="-10" dirty="0">
                <a:latin typeface="Calibri"/>
                <a:cs typeface="Calibri"/>
              </a:rPr>
              <a:t>kontrol</a:t>
            </a:r>
            <a:r>
              <a:rPr sz="2400" spc="-60" dirty="0">
                <a:latin typeface="Calibri"/>
                <a:cs typeface="Calibri"/>
              </a:rPr>
              <a:t> </a:t>
            </a:r>
            <a:r>
              <a:rPr sz="2400" dirty="0">
                <a:latin typeface="Calibri"/>
                <a:cs typeface="Calibri"/>
              </a:rPr>
              <a:t>ulang</a:t>
            </a:r>
            <a:r>
              <a:rPr sz="2400" spc="-45" dirty="0">
                <a:latin typeface="Calibri"/>
                <a:cs typeface="Calibri"/>
              </a:rPr>
              <a:t> </a:t>
            </a:r>
            <a:r>
              <a:rPr sz="2400" b="1" dirty="0">
                <a:latin typeface="Calibri"/>
                <a:cs typeface="Calibri"/>
              </a:rPr>
              <a:t>(Z09.8)</a:t>
            </a:r>
            <a:r>
              <a:rPr sz="2400" b="1" spc="-30" dirty="0">
                <a:latin typeface="Calibri"/>
                <a:cs typeface="Calibri"/>
              </a:rPr>
              <a:t> </a:t>
            </a:r>
            <a:r>
              <a:rPr sz="2400" dirty="0">
                <a:latin typeface="Calibri"/>
                <a:cs typeface="Calibri"/>
              </a:rPr>
              <a:t>sebagai</a:t>
            </a:r>
            <a:r>
              <a:rPr sz="2400" spc="-45" dirty="0">
                <a:latin typeface="Calibri"/>
                <a:cs typeface="Calibri"/>
              </a:rPr>
              <a:t> </a:t>
            </a:r>
            <a:r>
              <a:rPr sz="2400" b="1" dirty="0">
                <a:latin typeface="Calibri"/>
                <a:cs typeface="Calibri"/>
              </a:rPr>
              <a:t>diagnosis</a:t>
            </a:r>
            <a:r>
              <a:rPr sz="2400" b="1" spc="-45" dirty="0">
                <a:latin typeface="Calibri"/>
                <a:cs typeface="Calibri"/>
              </a:rPr>
              <a:t> </a:t>
            </a:r>
            <a:r>
              <a:rPr sz="2400" b="1" dirty="0">
                <a:latin typeface="Calibri"/>
                <a:cs typeface="Calibri"/>
              </a:rPr>
              <a:t>utama</a:t>
            </a:r>
            <a:r>
              <a:rPr sz="2400" b="1" spc="-20" dirty="0">
                <a:latin typeface="Calibri"/>
                <a:cs typeface="Calibri"/>
              </a:rPr>
              <a:t> </a:t>
            </a:r>
            <a:r>
              <a:rPr sz="2400" dirty="0">
                <a:latin typeface="Calibri"/>
                <a:cs typeface="Calibri"/>
              </a:rPr>
              <a:t>dan</a:t>
            </a:r>
            <a:r>
              <a:rPr sz="2400" spc="-40" dirty="0">
                <a:latin typeface="Calibri"/>
                <a:cs typeface="Calibri"/>
              </a:rPr>
              <a:t> </a:t>
            </a:r>
            <a:r>
              <a:rPr sz="2400" spc="-10" dirty="0">
                <a:latin typeface="Calibri"/>
                <a:cs typeface="Calibri"/>
              </a:rPr>
              <a:t>Hipertensi </a:t>
            </a:r>
            <a:r>
              <a:rPr sz="2400" dirty="0">
                <a:latin typeface="Calibri"/>
                <a:cs typeface="Calibri"/>
              </a:rPr>
              <a:t>(I10)</a:t>
            </a:r>
            <a:r>
              <a:rPr sz="2400" spc="-70" dirty="0">
                <a:latin typeface="Calibri"/>
                <a:cs typeface="Calibri"/>
              </a:rPr>
              <a:t> </a:t>
            </a:r>
            <a:r>
              <a:rPr sz="2400" dirty="0">
                <a:latin typeface="Calibri"/>
                <a:cs typeface="Calibri"/>
              </a:rPr>
              <a:t>sebagai</a:t>
            </a:r>
            <a:r>
              <a:rPr sz="2400" spc="-60" dirty="0">
                <a:latin typeface="Calibri"/>
                <a:cs typeface="Calibri"/>
              </a:rPr>
              <a:t> </a:t>
            </a:r>
            <a:r>
              <a:rPr sz="2400" dirty="0">
                <a:latin typeface="Calibri"/>
                <a:cs typeface="Calibri"/>
              </a:rPr>
              <a:t>diagnosis</a:t>
            </a:r>
            <a:r>
              <a:rPr sz="2400" spc="-40" dirty="0">
                <a:latin typeface="Calibri"/>
                <a:cs typeface="Calibri"/>
              </a:rPr>
              <a:t> </a:t>
            </a:r>
            <a:r>
              <a:rPr sz="2400" spc="-10" dirty="0">
                <a:latin typeface="Calibri"/>
                <a:cs typeface="Calibri"/>
              </a:rPr>
              <a:t>sekunder.</a:t>
            </a:r>
            <a:endParaRPr sz="2400">
              <a:latin typeface="Calibri"/>
              <a:cs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3262" y="71029"/>
            <a:ext cx="8964347" cy="865109"/>
          </a:xfrm>
          <a:prstGeom prst="rect">
            <a:avLst/>
          </a:prstGeom>
        </p:spPr>
        <p:txBody>
          <a:bodyPr vert="horz" wrap="square" lIns="0" tIns="247142" rIns="0" bIns="0" rtlCol="0">
            <a:spAutoFit/>
          </a:bodyPr>
          <a:lstStyle/>
          <a:p>
            <a:pPr marL="3295015">
              <a:lnSpc>
                <a:spcPct val="100000"/>
              </a:lnSpc>
              <a:spcBef>
                <a:spcPts val="95"/>
              </a:spcBef>
            </a:pPr>
            <a:r>
              <a:rPr sz="4000" spc="-70" dirty="0"/>
              <a:t>Terapi</a:t>
            </a:r>
            <a:r>
              <a:rPr sz="4000" spc="-135" dirty="0"/>
              <a:t> </a:t>
            </a:r>
            <a:r>
              <a:rPr sz="4000" spc="-10" dirty="0"/>
              <a:t>Berulang</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986789"/>
            <a:ext cx="9130665" cy="5481955"/>
          </a:xfrm>
          <a:custGeom>
            <a:avLst/>
            <a:gdLst/>
            <a:ahLst/>
            <a:cxnLst/>
            <a:rect l="l" t="t" r="r" b="b"/>
            <a:pathLst>
              <a:path w="9130665" h="5481955">
                <a:moveTo>
                  <a:pt x="0" y="5481828"/>
                </a:moveTo>
                <a:lnTo>
                  <a:pt x="9130283" y="5481828"/>
                </a:lnTo>
                <a:lnTo>
                  <a:pt x="9130283" y="0"/>
                </a:lnTo>
                <a:lnTo>
                  <a:pt x="0" y="0"/>
                </a:lnTo>
                <a:lnTo>
                  <a:pt x="0" y="548182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23263" y="1621612"/>
            <a:ext cx="8785225" cy="4171950"/>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Calibri"/>
                <a:cs typeface="Calibri"/>
              </a:rPr>
              <a:t>Dalam</a:t>
            </a:r>
            <a:r>
              <a:rPr sz="2400" spc="-60" dirty="0">
                <a:latin typeface="Calibri"/>
                <a:cs typeface="Calibri"/>
              </a:rPr>
              <a:t> </a:t>
            </a:r>
            <a:r>
              <a:rPr sz="2400" dirty="0">
                <a:latin typeface="Calibri"/>
                <a:cs typeface="Calibri"/>
              </a:rPr>
              <a:t>hal</a:t>
            </a:r>
            <a:r>
              <a:rPr sz="2400" spc="-50" dirty="0">
                <a:latin typeface="Calibri"/>
                <a:cs typeface="Calibri"/>
              </a:rPr>
              <a:t> </a:t>
            </a:r>
            <a:r>
              <a:rPr sz="2400" dirty="0">
                <a:latin typeface="Calibri"/>
                <a:cs typeface="Calibri"/>
              </a:rPr>
              <a:t>pasien</a:t>
            </a:r>
            <a:r>
              <a:rPr sz="2400" spc="-35" dirty="0">
                <a:latin typeface="Calibri"/>
                <a:cs typeface="Calibri"/>
              </a:rPr>
              <a:t> </a:t>
            </a:r>
            <a:r>
              <a:rPr sz="2400" dirty="0">
                <a:latin typeface="Calibri"/>
                <a:cs typeface="Calibri"/>
              </a:rPr>
              <a:t>yang</a:t>
            </a:r>
            <a:r>
              <a:rPr sz="2400" spc="-55" dirty="0">
                <a:latin typeface="Calibri"/>
                <a:cs typeface="Calibri"/>
              </a:rPr>
              <a:t> </a:t>
            </a:r>
            <a:r>
              <a:rPr sz="2400" dirty="0">
                <a:latin typeface="Calibri"/>
                <a:cs typeface="Calibri"/>
              </a:rPr>
              <a:t>datang</a:t>
            </a:r>
            <a:r>
              <a:rPr sz="2400" spc="-50" dirty="0">
                <a:latin typeface="Calibri"/>
                <a:cs typeface="Calibri"/>
              </a:rPr>
              <a:t> </a:t>
            </a:r>
            <a:r>
              <a:rPr sz="2400" dirty="0">
                <a:latin typeface="Calibri"/>
                <a:cs typeface="Calibri"/>
              </a:rPr>
              <a:t>untuk</a:t>
            </a:r>
            <a:r>
              <a:rPr sz="2400" spc="-45" dirty="0">
                <a:latin typeface="Calibri"/>
                <a:cs typeface="Calibri"/>
              </a:rPr>
              <a:t> </a:t>
            </a:r>
            <a:r>
              <a:rPr sz="2400" dirty="0">
                <a:latin typeface="Calibri"/>
                <a:cs typeface="Calibri"/>
              </a:rPr>
              <a:t>mendapatkan</a:t>
            </a:r>
            <a:r>
              <a:rPr sz="2400" spc="-45" dirty="0">
                <a:latin typeface="Calibri"/>
                <a:cs typeface="Calibri"/>
              </a:rPr>
              <a:t> </a:t>
            </a:r>
            <a:r>
              <a:rPr sz="2400" dirty="0">
                <a:latin typeface="Calibri"/>
                <a:cs typeface="Calibri"/>
              </a:rPr>
              <a:t>terapi</a:t>
            </a:r>
            <a:r>
              <a:rPr sz="2400" spc="-50" dirty="0">
                <a:latin typeface="Calibri"/>
                <a:cs typeface="Calibri"/>
              </a:rPr>
              <a:t> </a:t>
            </a:r>
            <a:r>
              <a:rPr sz="2400" dirty="0">
                <a:latin typeface="Calibri"/>
                <a:cs typeface="Calibri"/>
              </a:rPr>
              <a:t>berulang</a:t>
            </a:r>
            <a:r>
              <a:rPr sz="2400" spc="-50" dirty="0">
                <a:latin typeface="Calibri"/>
                <a:cs typeface="Calibri"/>
              </a:rPr>
              <a:t> </a:t>
            </a:r>
            <a:r>
              <a:rPr sz="2400" spc="-25" dirty="0">
                <a:latin typeface="Calibri"/>
                <a:cs typeface="Calibri"/>
              </a:rPr>
              <a:t>di </a:t>
            </a:r>
            <a:r>
              <a:rPr sz="2400" dirty="0">
                <a:latin typeface="Calibri"/>
                <a:cs typeface="Calibri"/>
              </a:rPr>
              <a:t>rawat</a:t>
            </a:r>
            <a:r>
              <a:rPr sz="2400" spc="-80" dirty="0">
                <a:latin typeface="Calibri"/>
                <a:cs typeface="Calibri"/>
              </a:rPr>
              <a:t> </a:t>
            </a:r>
            <a:r>
              <a:rPr sz="2400" dirty="0">
                <a:latin typeface="Calibri"/>
                <a:cs typeface="Calibri"/>
              </a:rPr>
              <a:t>jalan</a:t>
            </a:r>
            <a:r>
              <a:rPr sz="2400" spc="-55" dirty="0">
                <a:latin typeface="Calibri"/>
                <a:cs typeface="Calibri"/>
              </a:rPr>
              <a:t> </a:t>
            </a:r>
            <a:r>
              <a:rPr sz="2400" dirty="0">
                <a:latin typeface="Calibri"/>
                <a:cs typeface="Calibri"/>
              </a:rPr>
              <a:t>seperti</a:t>
            </a:r>
            <a:r>
              <a:rPr sz="2400" spc="-50" dirty="0">
                <a:latin typeface="Calibri"/>
                <a:cs typeface="Calibri"/>
              </a:rPr>
              <a:t> </a:t>
            </a:r>
            <a:r>
              <a:rPr sz="2400" b="1" dirty="0">
                <a:latin typeface="Calibri"/>
                <a:cs typeface="Calibri"/>
              </a:rPr>
              <a:t>rehabilitasi</a:t>
            </a:r>
            <a:r>
              <a:rPr sz="2400" b="1" spc="-40" dirty="0">
                <a:latin typeface="Calibri"/>
                <a:cs typeface="Calibri"/>
              </a:rPr>
              <a:t> </a:t>
            </a:r>
            <a:r>
              <a:rPr sz="2400" b="1" dirty="0">
                <a:latin typeface="Calibri"/>
                <a:cs typeface="Calibri"/>
              </a:rPr>
              <a:t>medik,</a:t>
            </a:r>
            <a:r>
              <a:rPr sz="2400" b="1" spc="-55" dirty="0">
                <a:latin typeface="Calibri"/>
                <a:cs typeface="Calibri"/>
              </a:rPr>
              <a:t> </a:t>
            </a:r>
            <a:r>
              <a:rPr sz="2400" b="1" dirty="0">
                <a:latin typeface="Calibri"/>
                <a:cs typeface="Calibri"/>
              </a:rPr>
              <a:t>rehabilitasi</a:t>
            </a:r>
            <a:r>
              <a:rPr sz="2400" b="1" spc="-35" dirty="0">
                <a:latin typeface="Calibri"/>
                <a:cs typeface="Calibri"/>
              </a:rPr>
              <a:t> </a:t>
            </a:r>
            <a:r>
              <a:rPr sz="2400" b="1" spc="-10" dirty="0">
                <a:latin typeface="Calibri"/>
                <a:cs typeface="Calibri"/>
              </a:rPr>
              <a:t>psikososial, </a:t>
            </a:r>
            <a:r>
              <a:rPr sz="2400" b="1" dirty="0">
                <a:latin typeface="Calibri"/>
                <a:cs typeface="Calibri"/>
              </a:rPr>
              <a:t>hemodialisa,</a:t>
            </a:r>
            <a:r>
              <a:rPr sz="2400" b="1" spc="-55" dirty="0">
                <a:latin typeface="Calibri"/>
                <a:cs typeface="Calibri"/>
              </a:rPr>
              <a:t> </a:t>
            </a:r>
            <a:r>
              <a:rPr sz="2400" b="1" spc="-10" dirty="0">
                <a:latin typeface="Calibri"/>
                <a:cs typeface="Calibri"/>
              </a:rPr>
              <a:t>kemoterapi</a:t>
            </a:r>
            <a:r>
              <a:rPr sz="2400" b="1" spc="-60" dirty="0">
                <a:latin typeface="Calibri"/>
                <a:cs typeface="Calibri"/>
              </a:rPr>
              <a:t> </a:t>
            </a:r>
            <a:r>
              <a:rPr sz="2400" b="1" dirty="0">
                <a:latin typeface="Calibri"/>
                <a:cs typeface="Calibri"/>
              </a:rPr>
              <a:t>dan</a:t>
            </a:r>
            <a:r>
              <a:rPr sz="2400" b="1" spc="-35" dirty="0">
                <a:latin typeface="Calibri"/>
                <a:cs typeface="Calibri"/>
              </a:rPr>
              <a:t> </a:t>
            </a:r>
            <a:r>
              <a:rPr sz="2400" b="1" spc="-10" dirty="0">
                <a:latin typeface="Calibri"/>
                <a:cs typeface="Calibri"/>
              </a:rPr>
              <a:t>radioterapi</a:t>
            </a:r>
            <a:r>
              <a:rPr sz="2400" b="1" spc="-65" dirty="0">
                <a:latin typeface="Calibri"/>
                <a:cs typeface="Calibri"/>
              </a:rPr>
              <a:t> </a:t>
            </a:r>
            <a:r>
              <a:rPr sz="2400" dirty="0">
                <a:latin typeface="Calibri"/>
                <a:cs typeface="Calibri"/>
              </a:rPr>
              <a:t>ditetapkan</a:t>
            </a:r>
            <a:r>
              <a:rPr sz="2400" spc="-60" dirty="0">
                <a:latin typeface="Calibri"/>
                <a:cs typeface="Calibri"/>
              </a:rPr>
              <a:t> </a:t>
            </a:r>
            <a:r>
              <a:rPr sz="2400" dirty="0">
                <a:latin typeface="Calibri"/>
                <a:cs typeface="Calibri"/>
              </a:rPr>
              <a:t>sebagai</a:t>
            </a:r>
            <a:r>
              <a:rPr sz="2400" spc="-35" dirty="0">
                <a:latin typeface="Calibri"/>
                <a:cs typeface="Calibri"/>
              </a:rPr>
              <a:t> </a:t>
            </a:r>
            <a:r>
              <a:rPr sz="2400" spc="-10" dirty="0">
                <a:latin typeface="Calibri"/>
                <a:cs typeface="Calibri"/>
              </a:rPr>
              <a:t>diagnosis </a:t>
            </a:r>
            <a:r>
              <a:rPr sz="2400" dirty="0">
                <a:latin typeface="Calibri"/>
                <a:cs typeface="Calibri"/>
              </a:rPr>
              <a:t>utama</a:t>
            </a:r>
            <a:r>
              <a:rPr sz="2400" spc="-65" dirty="0">
                <a:latin typeface="Calibri"/>
                <a:cs typeface="Calibri"/>
              </a:rPr>
              <a:t> </a:t>
            </a:r>
            <a:r>
              <a:rPr sz="2400" dirty="0">
                <a:latin typeface="Calibri"/>
                <a:cs typeface="Calibri"/>
              </a:rPr>
              <a:t>menggunakan</a:t>
            </a:r>
            <a:r>
              <a:rPr sz="2400" spc="-55" dirty="0">
                <a:latin typeface="Calibri"/>
                <a:cs typeface="Calibri"/>
              </a:rPr>
              <a:t> </a:t>
            </a:r>
            <a:r>
              <a:rPr sz="2400" b="1" dirty="0">
                <a:latin typeface="Calibri"/>
                <a:cs typeface="Calibri"/>
              </a:rPr>
              <a:t>kode</a:t>
            </a:r>
            <a:r>
              <a:rPr sz="2400" b="1" spc="-35" dirty="0">
                <a:latin typeface="Calibri"/>
                <a:cs typeface="Calibri"/>
              </a:rPr>
              <a:t> </a:t>
            </a:r>
            <a:r>
              <a:rPr sz="2400" b="1" dirty="0">
                <a:latin typeface="Calibri"/>
                <a:cs typeface="Calibri"/>
              </a:rPr>
              <a:t>“Z”</a:t>
            </a:r>
            <a:r>
              <a:rPr sz="2400" b="1" spc="-25" dirty="0">
                <a:latin typeface="Calibri"/>
                <a:cs typeface="Calibri"/>
              </a:rPr>
              <a:t> </a:t>
            </a:r>
            <a:r>
              <a:rPr sz="2400" dirty="0">
                <a:latin typeface="Calibri"/>
                <a:cs typeface="Calibri"/>
              </a:rPr>
              <a:t>dan</a:t>
            </a:r>
            <a:r>
              <a:rPr sz="2400" spc="-40" dirty="0">
                <a:latin typeface="Calibri"/>
                <a:cs typeface="Calibri"/>
              </a:rPr>
              <a:t> </a:t>
            </a:r>
            <a:r>
              <a:rPr sz="2400" dirty="0">
                <a:latin typeface="Calibri"/>
                <a:cs typeface="Calibri"/>
              </a:rPr>
              <a:t>diagnosis</a:t>
            </a:r>
            <a:r>
              <a:rPr sz="2400" spc="-40" dirty="0">
                <a:latin typeface="Calibri"/>
                <a:cs typeface="Calibri"/>
              </a:rPr>
              <a:t> </a:t>
            </a:r>
            <a:r>
              <a:rPr sz="2400" dirty="0">
                <a:latin typeface="Calibri"/>
                <a:cs typeface="Calibri"/>
              </a:rPr>
              <a:t>sekunder</a:t>
            </a:r>
            <a:r>
              <a:rPr sz="2400" spc="-40" dirty="0">
                <a:latin typeface="Calibri"/>
                <a:cs typeface="Calibri"/>
              </a:rPr>
              <a:t> </a:t>
            </a:r>
            <a:r>
              <a:rPr sz="2400" dirty="0">
                <a:latin typeface="Calibri"/>
                <a:cs typeface="Calibri"/>
              </a:rPr>
              <a:t>dikode</a:t>
            </a:r>
            <a:r>
              <a:rPr sz="2400" spc="-40" dirty="0">
                <a:latin typeface="Calibri"/>
                <a:cs typeface="Calibri"/>
              </a:rPr>
              <a:t> </a:t>
            </a:r>
            <a:r>
              <a:rPr sz="2400" spc="-10" dirty="0">
                <a:latin typeface="Calibri"/>
                <a:cs typeface="Calibri"/>
              </a:rPr>
              <a:t>sesuai penyakitnya.</a:t>
            </a:r>
            <a:endParaRPr sz="2400">
              <a:latin typeface="Calibri"/>
              <a:cs typeface="Calibri"/>
            </a:endParaRPr>
          </a:p>
          <a:p>
            <a:pPr>
              <a:lnSpc>
                <a:spcPct val="100000"/>
              </a:lnSpc>
            </a:pPr>
            <a:endParaRPr sz="3150">
              <a:latin typeface="Calibri"/>
              <a:cs typeface="Calibri"/>
            </a:endParaRPr>
          </a:p>
          <a:p>
            <a:pPr marL="12700" marR="114935">
              <a:lnSpc>
                <a:spcPct val="100000"/>
              </a:lnSpc>
            </a:pPr>
            <a:r>
              <a:rPr sz="2400" dirty="0">
                <a:latin typeface="Calibri"/>
                <a:cs typeface="Calibri"/>
              </a:rPr>
              <a:t>Pasien</a:t>
            </a:r>
            <a:r>
              <a:rPr sz="2400" spc="-60" dirty="0">
                <a:latin typeface="Calibri"/>
                <a:cs typeface="Calibri"/>
              </a:rPr>
              <a:t> </a:t>
            </a:r>
            <a:r>
              <a:rPr sz="2400" dirty="0">
                <a:latin typeface="Calibri"/>
                <a:cs typeface="Calibri"/>
              </a:rPr>
              <a:t>datang</a:t>
            </a:r>
            <a:r>
              <a:rPr sz="2400" spc="-70" dirty="0">
                <a:latin typeface="Calibri"/>
                <a:cs typeface="Calibri"/>
              </a:rPr>
              <a:t> </a:t>
            </a:r>
            <a:r>
              <a:rPr sz="2400" dirty="0">
                <a:latin typeface="Calibri"/>
                <a:cs typeface="Calibri"/>
              </a:rPr>
              <a:t>ke</a:t>
            </a:r>
            <a:r>
              <a:rPr sz="2400" spc="-60" dirty="0">
                <a:latin typeface="Calibri"/>
                <a:cs typeface="Calibri"/>
              </a:rPr>
              <a:t> </a:t>
            </a:r>
            <a:r>
              <a:rPr sz="2400" dirty="0">
                <a:latin typeface="Calibri"/>
                <a:cs typeface="Calibri"/>
              </a:rPr>
              <a:t>RS</a:t>
            </a:r>
            <a:r>
              <a:rPr sz="2400" spc="-65" dirty="0">
                <a:latin typeface="Calibri"/>
                <a:cs typeface="Calibri"/>
              </a:rPr>
              <a:t> </a:t>
            </a:r>
            <a:r>
              <a:rPr sz="2400" dirty="0">
                <a:latin typeface="Calibri"/>
                <a:cs typeface="Calibri"/>
              </a:rPr>
              <a:t>untuk</a:t>
            </a:r>
            <a:r>
              <a:rPr sz="2400" spc="-55" dirty="0">
                <a:latin typeface="Calibri"/>
                <a:cs typeface="Calibri"/>
              </a:rPr>
              <a:t> </a:t>
            </a:r>
            <a:r>
              <a:rPr sz="2400" dirty="0">
                <a:latin typeface="Calibri"/>
                <a:cs typeface="Calibri"/>
              </a:rPr>
              <a:t>dilakukan</a:t>
            </a:r>
            <a:r>
              <a:rPr sz="2400" spc="-70" dirty="0">
                <a:latin typeface="Calibri"/>
                <a:cs typeface="Calibri"/>
              </a:rPr>
              <a:t> </a:t>
            </a:r>
            <a:r>
              <a:rPr sz="2400" spc="-10" dirty="0">
                <a:latin typeface="Calibri"/>
                <a:cs typeface="Calibri"/>
              </a:rPr>
              <a:t>kemoterapi</a:t>
            </a:r>
            <a:r>
              <a:rPr sz="2400" spc="-85" dirty="0">
                <a:latin typeface="Calibri"/>
                <a:cs typeface="Calibri"/>
              </a:rPr>
              <a:t> </a:t>
            </a:r>
            <a:r>
              <a:rPr sz="2400" dirty="0">
                <a:latin typeface="Calibri"/>
                <a:cs typeface="Calibri"/>
              </a:rPr>
              <a:t>karena</a:t>
            </a:r>
            <a:r>
              <a:rPr sz="2400" spc="-65" dirty="0">
                <a:latin typeface="Calibri"/>
                <a:cs typeface="Calibri"/>
              </a:rPr>
              <a:t> </a:t>
            </a:r>
            <a:r>
              <a:rPr sz="2400" dirty="0">
                <a:latin typeface="Calibri"/>
                <a:cs typeface="Calibri"/>
              </a:rPr>
              <a:t>Ca.</a:t>
            </a:r>
            <a:r>
              <a:rPr sz="2400" spc="-65" dirty="0">
                <a:latin typeface="Calibri"/>
                <a:cs typeface="Calibri"/>
              </a:rPr>
              <a:t> </a:t>
            </a:r>
            <a:r>
              <a:rPr sz="2400" spc="-10" dirty="0">
                <a:latin typeface="Calibri"/>
                <a:cs typeface="Calibri"/>
              </a:rPr>
              <a:t>Mammae. </a:t>
            </a:r>
            <a:r>
              <a:rPr sz="2400" dirty="0">
                <a:latin typeface="Calibri"/>
                <a:cs typeface="Calibri"/>
              </a:rPr>
              <a:t>Diagnosis</a:t>
            </a:r>
            <a:r>
              <a:rPr sz="2400" spc="-35" dirty="0">
                <a:latin typeface="Calibri"/>
                <a:cs typeface="Calibri"/>
              </a:rPr>
              <a:t> </a:t>
            </a:r>
            <a:r>
              <a:rPr sz="2400" dirty="0">
                <a:latin typeface="Calibri"/>
                <a:cs typeface="Calibri"/>
              </a:rPr>
              <a:t>Utama</a:t>
            </a:r>
            <a:r>
              <a:rPr sz="2400" spc="-55" dirty="0">
                <a:latin typeface="Calibri"/>
                <a:cs typeface="Calibri"/>
              </a:rPr>
              <a:t> </a:t>
            </a:r>
            <a:r>
              <a:rPr sz="2400" dirty="0">
                <a:latin typeface="Calibri"/>
                <a:cs typeface="Calibri"/>
              </a:rPr>
              <a:t>:</a:t>
            </a:r>
            <a:r>
              <a:rPr sz="2400" spc="-35" dirty="0">
                <a:latin typeface="Calibri"/>
                <a:cs typeface="Calibri"/>
              </a:rPr>
              <a:t> </a:t>
            </a:r>
            <a:r>
              <a:rPr sz="2400" spc="-10" dirty="0">
                <a:latin typeface="Calibri"/>
                <a:cs typeface="Calibri"/>
              </a:rPr>
              <a:t>Kemoterapi</a:t>
            </a:r>
            <a:endParaRPr sz="2400">
              <a:latin typeface="Calibri"/>
              <a:cs typeface="Calibri"/>
            </a:endParaRPr>
          </a:p>
          <a:p>
            <a:pPr marL="12700">
              <a:lnSpc>
                <a:spcPct val="100000"/>
              </a:lnSpc>
              <a:spcBef>
                <a:spcPts val="5"/>
              </a:spcBef>
            </a:pPr>
            <a:r>
              <a:rPr sz="2400" dirty="0">
                <a:latin typeface="Calibri"/>
                <a:cs typeface="Calibri"/>
              </a:rPr>
              <a:t>Diagnosis</a:t>
            </a:r>
            <a:r>
              <a:rPr sz="2400" spc="-30" dirty="0">
                <a:latin typeface="Calibri"/>
                <a:cs typeface="Calibri"/>
              </a:rPr>
              <a:t> </a:t>
            </a:r>
            <a:r>
              <a:rPr sz="2400" dirty="0">
                <a:latin typeface="Calibri"/>
                <a:cs typeface="Calibri"/>
              </a:rPr>
              <a:t>Sekunder</a:t>
            </a:r>
            <a:r>
              <a:rPr sz="2400" spc="-20" dirty="0">
                <a:latin typeface="Calibri"/>
                <a:cs typeface="Calibri"/>
              </a:rPr>
              <a:t> </a:t>
            </a:r>
            <a:r>
              <a:rPr sz="2400" dirty="0">
                <a:latin typeface="Calibri"/>
                <a:cs typeface="Calibri"/>
              </a:rPr>
              <a:t>:</a:t>
            </a:r>
            <a:r>
              <a:rPr sz="2400" spc="-25" dirty="0">
                <a:latin typeface="Calibri"/>
                <a:cs typeface="Calibri"/>
              </a:rPr>
              <a:t> </a:t>
            </a:r>
            <a:r>
              <a:rPr sz="2400" dirty="0">
                <a:latin typeface="Calibri"/>
                <a:cs typeface="Calibri"/>
              </a:rPr>
              <a:t>Ca.</a:t>
            </a:r>
            <a:r>
              <a:rPr sz="2400" spc="-50" dirty="0">
                <a:latin typeface="Calibri"/>
                <a:cs typeface="Calibri"/>
              </a:rPr>
              <a:t> </a:t>
            </a:r>
            <a:r>
              <a:rPr sz="2400" spc="-10" dirty="0">
                <a:latin typeface="Calibri"/>
                <a:cs typeface="Calibri"/>
              </a:rPr>
              <a:t>Mammae</a:t>
            </a:r>
            <a:endParaRPr sz="2400">
              <a:latin typeface="Calibri"/>
              <a:cs typeface="Calibri"/>
            </a:endParaRPr>
          </a:p>
          <a:p>
            <a:pPr marL="12700" marR="17780">
              <a:lnSpc>
                <a:spcPct val="100000"/>
              </a:lnSpc>
            </a:pPr>
            <a:r>
              <a:rPr sz="2400" dirty="0">
                <a:latin typeface="Calibri"/>
                <a:cs typeface="Calibri"/>
              </a:rPr>
              <a:t>Dikode:</a:t>
            </a:r>
            <a:r>
              <a:rPr sz="2400" spc="-55" dirty="0">
                <a:latin typeface="Calibri"/>
                <a:cs typeface="Calibri"/>
              </a:rPr>
              <a:t> </a:t>
            </a:r>
            <a:r>
              <a:rPr sz="2400" spc="-10" dirty="0">
                <a:latin typeface="Calibri"/>
                <a:cs typeface="Calibri"/>
              </a:rPr>
              <a:t>kemoterapi</a:t>
            </a:r>
            <a:r>
              <a:rPr sz="2400" spc="-60" dirty="0">
                <a:latin typeface="Calibri"/>
                <a:cs typeface="Calibri"/>
              </a:rPr>
              <a:t> </a:t>
            </a:r>
            <a:r>
              <a:rPr sz="2400" b="1" dirty="0">
                <a:latin typeface="Calibri"/>
                <a:cs typeface="Calibri"/>
              </a:rPr>
              <a:t>(Z51.1)</a:t>
            </a:r>
            <a:r>
              <a:rPr sz="2400" b="1" spc="-35" dirty="0">
                <a:latin typeface="Calibri"/>
                <a:cs typeface="Calibri"/>
              </a:rPr>
              <a:t> </a:t>
            </a:r>
            <a:r>
              <a:rPr sz="2400" dirty="0">
                <a:latin typeface="Calibri"/>
                <a:cs typeface="Calibri"/>
              </a:rPr>
              <a:t>sebagai</a:t>
            </a:r>
            <a:r>
              <a:rPr sz="2400" spc="-35" dirty="0">
                <a:latin typeface="Calibri"/>
                <a:cs typeface="Calibri"/>
              </a:rPr>
              <a:t> </a:t>
            </a:r>
            <a:r>
              <a:rPr sz="2400" b="1" dirty="0">
                <a:latin typeface="Calibri"/>
                <a:cs typeface="Calibri"/>
              </a:rPr>
              <a:t>diagnosis</a:t>
            </a:r>
            <a:r>
              <a:rPr sz="2400" b="1" spc="-35" dirty="0">
                <a:latin typeface="Calibri"/>
                <a:cs typeface="Calibri"/>
              </a:rPr>
              <a:t> </a:t>
            </a:r>
            <a:r>
              <a:rPr sz="2400" b="1" dirty="0">
                <a:latin typeface="Calibri"/>
                <a:cs typeface="Calibri"/>
              </a:rPr>
              <a:t>utama</a:t>
            </a:r>
            <a:r>
              <a:rPr sz="2400" b="1" spc="-25" dirty="0">
                <a:latin typeface="Calibri"/>
                <a:cs typeface="Calibri"/>
              </a:rPr>
              <a:t> </a:t>
            </a:r>
            <a:r>
              <a:rPr sz="2400" dirty="0">
                <a:latin typeface="Calibri"/>
                <a:cs typeface="Calibri"/>
              </a:rPr>
              <a:t>dan</a:t>
            </a:r>
            <a:r>
              <a:rPr sz="2400" spc="-35" dirty="0">
                <a:latin typeface="Calibri"/>
                <a:cs typeface="Calibri"/>
              </a:rPr>
              <a:t> </a:t>
            </a:r>
            <a:r>
              <a:rPr sz="2400" dirty="0">
                <a:latin typeface="Calibri"/>
                <a:cs typeface="Calibri"/>
              </a:rPr>
              <a:t>Ca.</a:t>
            </a:r>
            <a:r>
              <a:rPr sz="2400" spc="-50" dirty="0">
                <a:latin typeface="Calibri"/>
                <a:cs typeface="Calibri"/>
              </a:rPr>
              <a:t> </a:t>
            </a:r>
            <a:r>
              <a:rPr sz="2400" spc="-10" dirty="0">
                <a:latin typeface="Calibri"/>
                <a:cs typeface="Calibri"/>
              </a:rPr>
              <a:t>Mammae </a:t>
            </a:r>
            <a:r>
              <a:rPr sz="2400" dirty="0">
                <a:latin typeface="Calibri"/>
                <a:cs typeface="Calibri"/>
              </a:rPr>
              <a:t>(C50.9)</a:t>
            </a:r>
            <a:r>
              <a:rPr sz="2400" spc="-70" dirty="0">
                <a:latin typeface="Calibri"/>
                <a:cs typeface="Calibri"/>
              </a:rPr>
              <a:t> </a:t>
            </a:r>
            <a:r>
              <a:rPr sz="2400" dirty="0">
                <a:latin typeface="Calibri"/>
                <a:cs typeface="Calibri"/>
              </a:rPr>
              <a:t>sebagai</a:t>
            </a:r>
            <a:r>
              <a:rPr sz="2400" spc="-40" dirty="0">
                <a:latin typeface="Calibri"/>
                <a:cs typeface="Calibri"/>
              </a:rPr>
              <a:t> </a:t>
            </a:r>
            <a:r>
              <a:rPr sz="2400" dirty="0">
                <a:latin typeface="Calibri"/>
                <a:cs typeface="Calibri"/>
              </a:rPr>
              <a:t>diagnosis</a:t>
            </a:r>
            <a:r>
              <a:rPr sz="2400" spc="-35" dirty="0">
                <a:latin typeface="Calibri"/>
                <a:cs typeface="Calibri"/>
              </a:rPr>
              <a:t> </a:t>
            </a:r>
            <a:r>
              <a:rPr sz="2400" spc="-10" dirty="0">
                <a:latin typeface="Calibri"/>
                <a:cs typeface="Calibri"/>
              </a:rPr>
              <a:t>sekunder.</a:t>
            </a:r>
            <a:endParaRPr sz="240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38294" y="563371"/>
            <a:ext cx="2913380" cy="939800"/>
          </a:xfrm>
          <a:prstGeom prst="rect">
            <a:avLst/>
          </a:prstGeom>
        </p:spPr>
        <p:txBody>
          <a:bodyPr vert="horz" wrap="square" lIns="0" tIns="12700" rIns="0" bIns="0" rtlCol="0">
            <a:spAutoFit/>
          </a:bodyPr>
          <a:lstStyle/>
          <a:p>
            <a:pPr marL="12700">
              <a:lnSpc>
                <a:spcPct val="100000"/>
              </a:lnSpc>
              <a:spcBef>
                <a:spcPts val="100"/>
              </a:spcBef>
            </a:pPr>
            <a:r>
              <a:rPr sz="6000" dirty="0"/>
              <a:t>ICD</a:t>
            </a:r>
            <a:r>
              <a:rPr sz="6000" spc="-10" dirty="0"/>
              <a:t> </a:t>
            </a:r>
            <a:r>
              <a:rPr sz="6000" dirty="0"/>
              <a:t>9</a:t>
            </a:r>
            <a:r>
              <a:rPr sz="6000" spc="5" dirty="0"/>
              <a:t> </a:t>
            </a:r>
            <a:r>
              <a:rPr sz="6000" spc="-25" dirty="0"/>
              <a:t>CM</a:t>
            </a:r>
            <a:endParaRPr sz="6000"/>
          </a:p>
        </p:txBody>
      </p:sp>
      <p:pic>
        <p:nvPicPr>
          <p:cNvPr id="3" name="object 3"/>
          <p:cNvPicPr/>
          <p:nvPr/>
        </p:nvPicPr>
        <p:blipFill>
          <a:blip r:embed="rId2" cstate="print"/>
          <a:stretch>
            <a:fillRect/>
          </a:stretch>
        </p:blipFill>
        <p:spPr>
          <a:xfrm>
            <a:off x="1740407" y="2560320"/>
            <a:ext cx="2685288" cy="19324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object 4"/>
          <p:cNvPicPr/>
          <p:nvPr/>
        </p:nvPicPr>
        <p:blipFill>
          <a:blip r:embed="rId3" cstate="print"/>
          <a:stretch>
            <a:fillRect/>
          </a:stretch>
        </p:blipFill>
        <p:spPr>
          <a:xfrm>
            <a:off x="7684007" y="2560320"/>
            <a:ext cx="2685288" cy="19324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object 5"/>
          <p:cNvPicPr/>
          <p:nvPr/>
        </p:nvPicPr>
        <p:blipFill>
          <a:blip r:embed="rId4" cstate="print"/>
          <a:stretch>
            <a:fillRect/>
          </a:stretch>
        </p:blipFill>
        <p:spPr>
          <a:xfrm>
            <a:off x="4753355" y="2560320"/>
            <a:ext cx="2685288" cy="19324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object 6"/>
          <p:cNvPicPr/>
          <p:nvPr/>
        </p:nvPicPr>
        <p:blipFill>
          <a:blip r:embed="rId5" cstate="print"/>
          <a:stretch>
            <a:fillRect/>
          </a:stretch>
        </p:blipFill>
        <p:spPr>
          <a:xfrm>
            <a:off x="0" y="6507478"/>
            <a:ext cx="12192000" cy="350518"/>
          </a:xfrm>
          <a:prstGeom prst="rect">
            <a:avLst/>
          </a:prstGeom>
        </p:spPr>
      </p:pic>
      <p:pic>
        <p:nvPicPr>
          <p:cNvPr id="7" name="object 7"/>
          <p:cNvPicPr/>
          <p:nvPr/>
        </p:nvPicPr>
        <p:blipFill>
          <a:blip r:embed="rId6" cstate="print"/>
          <a:stretch>
            <a:fillRect/>
          </a:stretch>
        </p:blipFill>
        <p:spPr>
          <a:xfrm>
            <a:off x="0" y="0"/>
            <a:ext cx="757428" cy="754379"/>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507478"/>
            <a:ext cx="12192000" cy="350518"/>
          </a:xfrm>
          <a:prstGeom prst="rect">
            <a:avLst/>
          </a:prstGeom>
        </p:spPr>
      </p:pic>
      <p:pic>
        <p:nvPicPr>
          <p:cNvPr id="3" name="object 3"/>
          <p:cNvPicPr/>
          <p:nvPr/>
        </p:nvPicPr>
        <p:blipFill>
          <a:blip r:embed="rId3" cstate="print"/>
          <a:stretch>
            <a:fillRect/>
          </a:stretch>
        </p:blipFill>
        <p:spPr>
          <a:xfrm>
            <a:off x="0" y="0"/>
            <a:ext cx="757428" cy="754379"/>
          </a:xfrm>
          <a:prstGeom prst="rect">
            <a:avLst/>
          </a:prstGeom>
        </p:spPr>
      </p:pic>
      <p:sp>
        <p:nvSpPr>
          <p:cNvPr id="5" name="Title 4">
            <a:extLst>
              <a:ext uri="{FF2B5EF4-FFF2-40B4-BE49-F238E27FC236}">
                <a16:creationId xmlns:a16="http://schemas.microsoft.com/office/drawing/2014/main" id="{A6614FD2-5D5F-CC0B-C360-58141E0B02A6}"/>
              </a:ext>
            </a:extLst>
          </p:cNvPr>
          <p:cNvSpPr>
            <a:spLocks noGrp="1"/>
          </p:cNvSpPr>
          <p:nvPr>
            <p:ph type="title"/>
          </p:nvPr>
        </p:nvSpPr>
        <p:spPr>
          <a:xfrm>
            <a:off x="1847850" y="339088"/>
            <a:ext cx="8496300" cy="1261112"/>
          </a:xfrm>
        </p:spPr>
        <p:txBody>
          <a:bodyPr/>
          <a:lstStyle/>
          <a:p>
            <a:pPr algn="ctr"/>
            <a:r>
              <a:rPr lang="en-US" dirty="0"/>
              <a:t>PROSEDUR UTAMA </a:t>
            </a:r>
            <a:br>
              <a:rPr lang="en-US" dirty="0"/>
            </a:br>
            <a:r>
              <a:rPr lang="en-US" dirty="0"/>
              <a:t>(Principal </a:t>
            </a:r>
            <a:r>
              <a:rPr lang="en-US" dirty="0" err="1"/>
              <a:t>Procedur</a:t>
            </a:r>
            <a:r>
              <a:rPr lang="en-US" dirty="0"/>
              <a:t>)</a:t>
            </a:r>
            <a:endParaRPr lang="en-ID" dirty="0"/>
          </a:p>
        </p:txBody>
      </p:sp>
      <p:sp>
        <p:nvSpPr>
          <p:cNvPr id="6" name="Text Placeholder 5">
            <a:extLst>
              <a:ext uri="{FF2B5EF4-FFF2-40B4-BE49-F238E27FC236}">
                <a16:creationId xmlns:a16="http://schemas.microsoft.com/office/drawing/2014/main" id="{253C9DF2-8BA9-DEC9-755D-F428F0A2B44A}"/>
              </a:ext>
            </a:extLst>
          </p:cNvPr>
          <p:cNvSpPr>
            <a:spLocks noGrp="1"/>
          </p:cNvSpPr>
          <p:nvPr>
            <p:ph type="body" idx="1"/>
          </p:nvPr>
        </p:nvSpPr>
        <p:spPr>
          <a:xfrm>
            <a:off x="1847850" y="2280918"/>
            <a:ext cx="8496300" cy="3693319"/>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263525"/>
            <a:r>
              <a:rPr lang="en-US" sz="4000" dirty="0" err="1">
                <a:latin typeface="Calibri" panose="020F0502020204030204" pitchFamily="34" charset="0"/>
                <a:ea typeface="Calibri" panose="020F0502020204030204" pitchFamily="34" charset="0"/>
                <a:cs typeface="Calibri" panose="020F0502020204030204" pitchFamily="34" charset="0"/>
              </a:rPr>
              <a:t>Prosedur</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utama</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adalah</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prosedur</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tindakan</a:t>
            </a:r>
            <a:r>
              <a:rPr lang="en-US" sz="4000" dirty="0">
                <a:latin typeface="Calibri" panose="020F0502020204030204" pitchFamily="34" charset="0"/>
                <a:ea typeface="Calibri" panose="020F0502020204030204" pitchFamily="34" charset="0"/>
                <a:cs typeface="Calibri" panose="020F0502020204030204" pitchFamily="34" charset="0"/>
              </a:rPr>
              <a:t> yang </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paling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banyak</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menghabiskan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sumber</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daya</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atau</a:t>
            </a:r>
            <a:r>
              <a:rPr lang="en-US" sz="4000" dirty="0">
                <a:latin typeface="Calibri" panose="020F0502020204030204" pitchFamily="34" charset="0"/>
                <a:ea typeface="Calibri" panose="020F0502020204030204" pitchFamily="34" charset="0"/>
                <a:cs typeface="Calibri" panose="020F0502020204030204" pitchFamily="34" charset="0"/>
              </a:rPr>
              <a:t> yang </a:t>
            </a:r>
            <a:r>
              <a:rPr lang="en-US" sz="4000" dirty="0" err="1">
                <a:latin typeface="Calibri" panose="020F0502020204030204" pitchFamily="34" charset="0"/>
                <a:ea typeface="Calibri" panose="020F0502020204030204" pitchFamily="34" charset="0"/>
                <a:cs typeface="Calibri" panose="020F0502020204030204" pitchFamily="34" charset="0"/>
              </a:rPr>
              <a:t>menyebabkan</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hari</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rawatan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paling lama</a:t>
            </a:r>
            <a:r>
              <a:rPr lang="en-US" sz="4000" dirty="0">
                <a:latin typeface="Calibri" panose="020F0502020204030204" pitchFamily="34" charset="0"/>
                <a:ea typeface="Calibri" panose="020F0502020204030204" pitchFamily="34" charset="0"/>
                <a:cs typeface="Calibri" panose="020F0502020204030204" pitchFamily="34" charset="0"/>
              </a:rPr>
              <a:t> dan </a:t>
            </a:r>
            <a:r>
              <a:rPr lang="en-US" sz="4000" dirty="0" err="1">
                <a:latin typeface="Calibri" panose="020F0502020204030204" pitchFamily="34" charset="0"/>
                <a:ea typeface="Calibri" panose="020F0502020204030204" pitchFamily="34" charset="0"/>
                <a:cs typeface="Calibri" panose="020F0502020204030204" pitchFamily="34" charset="0"/>
              </a:rPr>
              <a:t>biasanya</a:t>
            </a:r>
            <a:r>
              <a:rPr lang="en-US" sz="4000" dirty="0">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berhubungan</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erat</a:t>
            </a:r>
            <a:r>
              <a:rPr lang="en-US" sz="4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000" dirty="0" err="1">
                <a:latin typeface="Calibri" panose="020F0502020204030204" pitchFamily="34" charset="0"/>
                <a:ea typeface="Calibri" panose="020F0502020204030204" pitchFamily="34" charset="0"/>
                <a:cs typeface="Calibri" panose="020F0502020204030204" pitchFamily="34" charset="0"/>
              </a:rPr>
              <a:t>dengan</a:t>
            </a:r>
            <a:r>
              <a:rPr lang="en-US" sz="4000" dirty="0">
                <a:latin typeface="Calibri" panose="020F0502020204030204" pitchFamily="34" charset="0"/>
                <a:ea typeface="Calibri" panose="020F0502020204030204" pitchFamily="34" charset="0"/>
                <a:cs typeface="Calibri" panose="020F0502020204030204" pitchFamily="34" charset="0"/>
              </a:rPr>
              <a:t> diagnose </a:t>
            </a:r>
            <a:r>
              <a:rPr lang="en-US" sz="4000" dirty="0" err="1">
                <a:latin typeface="Calibri" panose="020F0502020204030204" pitchFamily="34" charset="0"/>
                <a:ea typeface="Calibri" panose="020F0502020204030204" pitchFamily="34" charset="0"/>
                <a:cs typeface="Calibri" panose="020F0502020204030204" pitchFamily="34" charset="0"/>
              </a:rPr>
              <a:t>utama</a:t>
            </a:r>
            <a:endParaRPr lang="en-ID" sz="40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507478"/>
            <a:ext cx="12192000" cy="350518"/>
          </a:xfrm>
          <a:prstGeom prst="rect">
            <a:avLst/>
          </a:prstGeom>
        </p:spPr>
      </p:pic>
      <p:pic>
        <p:nvPicPr>
          <p:cNvPr id="3" name="object 3"/>
          <p:cNvPicPr/>
          <p:nvPr/>
        </p:nvPicPr>
        <p:blipFill>
          <a:blip r:embed="rId3" cstate="print"/>
          <a:stretch>
            <a:fillRect/>
          </a:stretch>
        </p:blipFill>
        <p:spPr>
          <a:xfrm>
            <a:off x="0" y="0"/>
            <a:ext cx="757428" cy="754379"/>
          </a:xfrm>
          <a:prstGeom prst="rect">
            <a:avLst/>
          </a:prstGeom>
        </p:spPr>
      </p:pic>
      <p:sp>
        <p:nvSpPr>
          <p:cNvPr id="5" name="Title 4">
            <a:extLst>
              <a:ext uri="{FF2B5EF4-FFF2-40B4-BE49-F238E27FC236}">
                <a16:creationId xmlns:a16="http://schemas.microsoft.com/office/drawing/2014/main" id="{5A110F33-4409-8CD1-542C-379B077C3F2D}"/>
              </a:ext>
            </a:extLst>
          </p:cNvPr>
          <p:cNvSpPr>
            <a:spLocks noGrp="1"/>
          </p:cNvSpPr>
          <p:nvPr>
            <p:ph type="title"/>
          </p:nvPr>
        </p:nvSpPr>
        <p:spPr>
          <a:xfrm>
            <a:off x="1143001" y="609600"/>
            <a:ext cx="8991600" cy="615553"/>
          </a:xfrm>
        </p:spPr>
        <p:txBody>
          <a:bodyPr/>
          <a:lstStyle/>
          <a:p>
            <a:pPr algn="ctr"/>
            <a:r>
              <a:rPr lang="en-US" sz="4000" dirty="0"/>
              <a:t>PROSEDUR SEKUNDER</a:t>
            </a:r>
            <a:endParaRPr lang="en-ID" sz="4000" dirty="0"/>
          </a:p>
        </p:txBody>
      </p:sp>
      <p:sp>
        <p:nvSpPr>
          <p:cNvPr id="6" name="Text Placeholder 5">
            <a:extLst>
              <a:ext uri="{FF2B5EF4-FFF2-40B4-BE49-F238E27FC236}">
                <a16:creationId xmlns:a16="http://schemas.microsoft.com/office/drawing/2014/main" id="{C12187DF-6A68-F1F6-74E1-7A1198FD028C}"/>
              </a:ext>
            </a:extLst>
          </p:cNvPr>
          <p:cNvSpPr>
            <a:spLocks noGrp="1"/>
          </p:cNvSpPr>
          <p:nvPr>
            <p:ph type="body" idx="1"/>
          </p:nvPr>
        </p:nvSpPr>
        <p:spPr>
          <a:xfrm>
            <a:off x="1143000" y="2133600"/>
            <a:ext cx="8991600" cy="2769989"/>
          </a:xfr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355600">
              <a:spcBef>
                <a:spcPts val="1800"/>
              </a:spcBef>
              <a:spcAft>
                <a:spcPts val="1800"/>
              </a:spcAft>
            </a:pPr>
            <a:r>
              <a:rPr lang="en-US" sz="3600" dirty="0" err="1">
                <a:latin typeface="Calibri" panose="020F0502020204030204" pitchFamily="34" charset="0"/>
                <a:ea typeface="Calibri" panose="020F0502020204030204" pitchFamily="34" charset="0"/>
                <a:cs typeface="Calibri" panose="020F0502020204030204" pitchFamily="34" charset="0"/>
              </a:rPr>
              <a:t>Seluruh</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signifikan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prosedur</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tindakan</a:t>
            </a:r>
            <a:r>
              <a:rPr lang="en-US" sz="3600" dirty="0">
                <a:latin typeface="Calibri" panose="020F0502020204030204" pitchFamily="34" charset="0"/>
                <a:ea typeface="Calibri" panose="020F0502020204030204" pitchFamily="34" charset="0"/>
                <a:cs typeface="Calibri" panose="020F0502020204030204" pitchFamily="34" charset="0"/>
              </a:rPr>
              <a:t> yang </a:t>
            </a:r>
            <a:r>
              <a:rPr lang="en-US" sz="3600" dirty="0" err="1">
                <a:latin typeface="Calibri" panose="020F0502020204030204" pitchFamily="34" charset="0"/>
                <a:ea typeface="Calibri" panose="020F0502020204030204" pitchFamily="34" charset="0"/>
                <a:cs typeface="Calibri" panose="020F0502020204030204" pitchFamily="34" charset="0"/>
              </a:rPr>
              <a:t>dijalankan</a:t>
            </a:r>
            <a:r>
              <a:rPr lang="en-US" sz="3600" dirty="0">
                <a:latin typeface="Calibri" panose="020F0502020204030204" pitchFamily="34" charset="0"/>
                <a:ea typeface="Calibri" panose="020F0502020204030204" pitchFamily="34" charset="0"/>
                <a:cs typeface="Calibri" panose="020F0502020204030204" pitchFamily="34" charset="0"/>
              </a:rPr>
              <a:t> pada </a:t>
            </a:r>
            <a:r>
              <a:rPr lang="en-US" sz="3600" dirty="0" err="1">
                <a:latin typeface="Calibri" panose="020F0502020204030204" pitchFamily="34" charset="0"/>
                <a:ea typeface="Calibri" panose="020F0502020204030204" pitchFamily="34" charset="0"/>
                <a:cs typeface="Calibri" panose="020F0502020204030204" pitchFamily="34" charset="0"/>
              </a:rPr>
              <a:t>pasien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rawat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inap</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atau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rawat</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jalan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membutuhkan</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peralatan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spesial</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atau</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dirty="0" err="1">
                <a:latin typeface="Calibri" panose="020F0502020204030204" pitchFamily="34" charset="0"/>
                <a:ea typeface="Calibri" panose="020F0502020204030204" pitchFamily="34" charset="0"/>
                <a:cs typeface="Calibri" panose="020F0502020204030204" pitchFamily="34" charset="0"/>
              </a:rPr>
              <a:t>dikerjakan</a:t>
            </a:r>
            <a:r>
              <a:rPr lang="en-US" sz="3600" dirty="0">
                <a:latin typeface="Calibri" panose="020F0502020204030204" pitchFamily="34" charset="0"/>
                <a:ea typeface="Calibri" panose="020F0502020204030204" pitchFamily="34" charset="0"/>
                <a:cs typeface="Calibri" panose="020F0502020204030204" pitchFamily="34" charset="0"/>
              </a:rPr>
              <a:t> oleh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staf</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terlatih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dirty="0">
                <a:latin typeface="Calibri" panose="020F0502020204030204" pitchFamily="34" charset="0"/>
                <a:ea typeface="Calibri" panose="020F0502020204030204" pitchFamily="34" charset="0"/>
                <a:cs typeface="Calibri" panose="020F0502020204030204" pitchFamily="34" charset="0"/>
              </a:rPr>
              <a:t>dan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berpengalaman</a:t>
            </a:r>
            <a:r>
              <a:rPr lang="en-US" sz="3600" dirty="0">
                <a:latin typeface="Calibri" panose="020F0502020204030204" pitchFamily="34" charset="0"/>
                <a:ea typeface="Calibri" panose="020F0502020204030204" pitchFamily="34" charset="0"/>
                <a:cs typeface="Calibri" panose="020F0502020204030204" pitchFamily="34" charset="0"/>
              </a:rPr>
              <a:t>. </a:t>
            </a:r>
            <a:endParaRPr lang="en-ID" sz="3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6507478"/>
            <a:ext cx="12192000" cy="350518"/>
          </a:xfrm>
          <a:prstGeom prst="rect">
            <a:avLst/>
          </a:prstGeom>
        </p:spPr>
      </p:pic>
      <p:pic>
        <p:nvPicPr>
          <p:cNvPr id="3" name="object 3"/>
          <p:cNvPicPr/>
          <p:nvPr/>
        </p:nvPicPr>
        <p:blipFill>
          <a:blip r:embed="rId3" cstate="print"/>
          <a:stretch>
            <a:fillRect/>
          </a:stretch>
        </p:blipFill>
        <p:spPr>
          <a:xfrm>
            <a:off x="0" y="0"/>
            <a:ext cx="757428" cy="754379"/>
          </a:xfrm>
          <a:prstGeom prst="rect">
            <a:avLst/>
          </a:prstGeom>
        </p:spPr>
      </p:pic>
      <p:sp>
        <p:nvSpPr>
          <p:cNvPr id="5" name="object 5"/>
          <p:cNvSpPr txBox="1">
            <a:spLocks noGrp="1"/>
          </p:cNvSpPr>
          <p:nvPr>
            <p:ph type="title"/>
          </p:nvPr>
        </p:nvSpPr>
        <p:spPr>
          <a:xfrm>
            <a:off x="800506" y="471957"/>
            <a:ext cx="10590987" cy="690574"/>
          </a:xfrm>
          <a:prstGeom prst="rect">
            <a:avLst/>
          </a:prstGeom>
        </p:spPr>
        <p:txBody>
          <a:bodyPr vert="horz" wrap="square" lIns="0" tIns="13335" rIns="0" bIns="0" rtlCol="0">
            <a:spAutoFit/>
          </a:bodyPr>
          <a:lstStyle/>
          <a:p>
            <a:pPr marL="12700">
              <a:lnSpc>
                <a:spcPct val="100000"/>
              </a:lnSpc>
              <a:spcBef>
                <a:spcPts val="105"/>
              </a:spcBef>
            </a:pP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Contoh</a:t>
            </a:r>
            <a:r>
              <a:rPr sz="4400" b="0" spc="-105"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spc="-5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sz="44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23157563-7EF4-3F7D-2AD8-7536BA5D9ED2}"/>
              </a:ext>
            </a:extLst>
          </p:cNvPr>
          <p:cNvSpPr>
            <a:spLocks noGrp="1"/>
          </p:cNvSpPr>
          <p:nvPr>
            <p:ph type="body" idx="1"/>
          </p:nvPr>
        </p:nvSpPr>
        <p:spPr>
          <a:xfrm>
            <a:off x="2095499" y="1267028"/>
            <a:ext cx="8001000" cy="3895488"/>
          </a:xfrm>
          <a:solidFill>
            <a:schemeClr val="accent1">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marL="742950" lvl="1" indent="-285750">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Appendictomy</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vs CT-Scan</a:t>
            </a:r>
          </a:p>
          <a:p>
            <a:pPr marL="742950" lvl="1" indent="-285750">
              <a:buFont typeface="Arial" panose="020B0604020202020204" pitchFamily="34" charset="0"/>
              <a:buChar char="•"/>
            </a:pP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MRI vs USG</a:t>
            </a:r>
          </a:p>
          <a:p>
            <a:pPr marL="742950" lvl="1" indent="-285750">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Histerectomy</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vs LSCS</a:t>
            </a:r>
          </a:p>
          <a:p>
            <a:pPr marL="742950" lvl="1" indent="-285750">
              <a:buFont typeface="Arial" panose="020B0604020202020204" pitchFamily="34" charset="0"/>
              <a:buChar char="•"/>
            </a:pP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Cholecytectomy</a:t>
            </a: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 vs </a:t>
            </a:r>
            <a:r>
              <a:rPr lang="en-US" sz="3600" dirty="0" err="1">
                <a:solidFill>
                  <a:schemeClr val="tx1"/>
                </a:solidFill>
                <a:latin typeface="Calibri" panose="020F0502020204030204" pitchFamily="34" charset="0"/>
                <a:ea typeface="Calibri" panose="020F0502020204030204" pitchFamily="34" charset="0"/>
                <a:cs typeface="Calibri" panose="020F0502020204030204" pitchFamily="34" charset="0"/>
              </a:rPr>
              <a:t>Herniorrhapy</a:t>
            </a:r>
            <a:endPar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Mastoidectomy vs Myringotomy</a:t>
            </a:r>
          </a:p>
          <a:p>
            <a:pPr marL="742950" lvl="1" indent="-285750">
              <a:buFont typeface="Arial" panose="020B0604020202020204" pitchFamily="34" charset="0"/>
              <a:buChar char="•"/>
            </a:pPr>
            <a:r>
              <a:rPr lang="en-US" sz="3600" dirty="0">
                <a:solidFill>
                  <a:schemeClr val="tx1"/>
                </a:solidFill>
                <a:latin typeface="Calibri" panose="020F0502020204030204" pitchFamily="34" charset="0"/>
                <a:ea typeface="Calibri" panose="020F0502020204030204" pitchFamily="34" charset="0"/>
                <a:cs typeface="Calibri" panose="020F0502020204030204" pitchFamily="34" charset="0"/>
              </a:rPr>
              <a:t>Etc.</a:t>
            </a:r>
            <a:endParaRPr lang="en-ID" sz="3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z="5600" spc="-10" dirty="0"/>
              <a:t>Definisi</a:t>
            </a:r>
            <a:endParaRPr sz="5600"/>
          </a:p>
        </p:txBody>
      </p:sp>
      <p:pic>
        <p:nvPicPr>
          <p:cNvPr id="3" name="object 3"/>
          <p:cNvPicPr/>
          <p:nvPr/>
        </p:nvPicPr>
        <p:blipFill>
          <a:blip r:embed="rId2" cstate="print"/>
          <a:stretch>
            <a:fillRect/>
          </a:stretch>
        </p:blipFill>
        <p:spPr>
          <a:xfrm>
            <a:off x="9057131" y="348995"/>
            <a:ext cx="2685287" cy="1932431"/>
          </a:xfrm>
          <a:prstGeom prst="rect">
            <a:avLst/>
          </a:prstGeom>
        </p:spPr>
      </p:pic>
      <p:pic>
        <p:nvPicPr>
          <p:cNvPr id="4" name="object 4"/>
          <p:cNvPicPr/>
          <p:nvPr/>
        </p:nvPicPr>
        <p:blipFill>
          <a:blip r:embed="rId3" cstate="print"/>
          <a:stretch>
            <a:fillRect/>
          </a:stretch>
        </p:blipFill>
        <p:spPr>
          <a:xfrm>
            <a:off x="9055607" y="4305300"/>
            <a:ext cx="2685288" cy="1932432"/>
          </a:xfrm>
          <a:prstGeom prst="rect">
            <a:avLst/>
          </a:prstGeom>
        </p:spPr>
      </p:pic>
      <p:pic>
        <p:nvPicPr>
          <p:cNvPr id="5" name="object 5"/>
          <p:cNvPicPr/>
          <p:nvPr/>
        </p:nvPicPr>
        <p:blipFill>
          <a:blip r:embed="rId4" cstate="print"/>
          <a:stretch>
            <a:fillRect/>
          </a:stretch>
        </p:blipFill>
        <p:spPr>
          <a:xfrm>
            <a:off x="9055607" y="2327148"/>
            <a:ext cx="2685288" cy="1932432"/>
          </a:xfrm>
          <a:prstGeom prst="rect">
            <a:avLst/>
          </a:prstGeom>
        </p:spPr>
      </p:pic>
      <p:pic>
        <p:nvPicPr>
          <p:cNvPr id="6" name="object 6"/>
          <p:cNvPicPr/>
          <p:nvPr/>
        </p:nvPicPr>
        <p:blipFill>
          <a:blip r:embed="rId5" cstate="print"/>
          <a:stretch>
            <a:fillRect/>
          </a:stretch>
        </p:blipFill>
        <p:spPr>
          <a:xfrm>
            <a:off x="0" y="6507478"/>
            <a:ext cx="12192000" cy="350518"/>
          </a:xfrm>
          <a:prstGeom prst="rect">
            <a:avLst/>
          </a:prstGeom>
        </p:spPr>
      </p:pic>
      <p:pic>
        <p:nvPicPr>
          <p:cNvPr id="7" name="object 7"/>
          <p:cNvPicPr/>
          <p:nvPr/>
        </p:nvPicPr>
        <p:blipFill>
          <a:blip r:embed="rId6" cstate="print"/>
          <a:stretch>
            <a:fillRect/>
          </a:stretch>
        </p:blipFill>
        <p:spPr>
          <a:xfrm>
            <a:off x="0" y="0"/>
            <a:ext cx="757428" cy="754379"/>
          </a:xfrm>
          <a:prstGeom prst="rect">
            <a:avLst/>
          </a:prstGeom>
        </p:spPr>
      </p:pic>
      <p:sp>
        <p:nvSpPr>
          <p:cNvPr id="8" name="object 8"/>
          <p:cNvSpPr txBox="1"/>
          <p:nvPr/>
        </p:nvSpPr>
        <p:spPr>
          <a:xfrm>
            <a:off x="457606" y="1447622"/>
            <a:ext cx="7682865" cy="3775075"/>
          </a:xfrm>
          <a:prstGeom prst="rect">
            <a:avLst/>
          </a:prstGeom>
        </p:spPr>
        <p:txBody>
          <a:bodyPr vert="horz" wrap="square" lIns="0" tIns="55244" rIns="0" bIns="0" rtlCol="0">
            <a:spAutoFit/>
          </a:bodyPr>
          <a:lstStyle/>
          <a:p>
            <a:pPr marL="12700" marR="781050">
              <a:lnSpc>
                <a:spcPct val="90000"/>
              </a:lnSpc>
              <a:spcBef>
                <a:spcPts val="434"/>
              </a:spcBef>
            </a:pPr>
            <a:r>
              <a:rPr sz="2800" dirty="0">
                <a:latin typeface="Calibri"/>
                <a:cs typeface="Calibri"/>
              </a:rPr>
              <a:t>PROSEDUR</a:t>
            </a:r>
            <a:r>
              <a:rPr sz="2800" spc="-75" dirty="0">
                <a:latin typeface="Calibri"/>
                <a:cs typeface="Calibri"/>
              </a:rPr>
              <a:t> </a:t>
            </a:r>
            <a:r>
              <a:rPr sz="2800" dirty="0">
                <a:latin typeface="Calibri"/>
                <a:cs typeface="Calibri"/>
              </a:rPr>
              <a:t>-</a:t>
            </a:r>
            <a:r>
              <a:rPr sz="2800" spc="-85" dirty="0">
                <a:latin typeface="Calibri"/>
                <a:cs typeface="Calibri"/>
              </a:rPr>
              <a:t> </a:t>
            </a:r>
            <a:r>
              <a:rPr sz="2800" spc="-10" dirty="0">
                <a:latin typeface="Calibri"/>
                <a:cs typeface="Calibri"/>
              </a:rPr>
              <a:t>Intervensi</a:t>
            </a:r>
            <a:r>
              <a:rPr sz="2800" spc="-85" dirty="0">
                <a:latin typeface="Calibri"/>
                <a:cs typeface="Calibri"/>
              </a:rPr>
              <a:t> </a:t>
            </a:r>
            <a:r>
              <a:rPr sz="2800" dirty="0">
                <a:latin typeface="Calibri"/>
                <a:cs typeface="Calibri"/>
              </a:rPr>
              <a:t>medis</a:t>
            </a:r>
            <a:r>
              <a:rPr sz="2800" spc="-85" dirty="0">
                <a:latin typeface="Calibri"/>
                <a:cs typeface="Calibri"/>
              </a:rPr>
              <a:t> </a:t>
            </a:r>
            <a:r>
              <a:rPr sz="2800" dirty="0">
                <a:latin typeface="Calibri"/>
                <a:cs typeface="Calibri"/>
              </a:rPr>
              <a:t>atau</a:t>
            </a:r>
            <a:r>
              <a:rPr sz="2800" spc="-100" dirty="0">
                <a:latin typeface="Calibri"/>
                <a:cs typeface="Calibri"/>
              </a:rPr>
              <a:t> </a:t>
            </a:r>
            <a:r>
              <a:rPr sz="2800" dirty="0">
                <a:latin typeface="Calibri"/>
                <a:cs typeface="Calibri"/>
              </a:rPr>
              <a:t>bedah</a:t>
            </a:r>
            <a:r>
              <a:rPr sz="2800" spc="-70" dirty="0">
                <a:latin typeface="Calibri"/>
                <a:cs typeface="Calibri"/>
              </a:rPr>
              <a:t> </a:t>
            </a:r>
            <a:r>
              <a:rPr sz="2800" spc="-20" dirty="0">
                <a:latin typeface="Calibri"/>
                <a:cs typeface="Calibri"/>
              </a:rPr>
              <a:t>yang </a:t>
            </a:r>
            <a:r>
              <a:rPr sz="2800" spc="-10" dirty="0">
                <a:latin typeface="Calibri"/>
                <a:cs typeface="Calibri"/>
              </a:rPr>
              <a:t>dilakukan</a:t>
            </a:r>
            <a:r>
              <a:rPr sz="2800" spc="-100" dirty="0">
                <a:latin typeface="Calibri"/>
                <a:cs typeface="Calibri"/>
              </a:rPr>
              <a:t> </a:t>
            </a:r>
            <a:r>
              <a:rPr sz="2800" dirty="0">
                <a:latin typeface="Calibri"/>
                <a:cs typeface="Calibri"/>
              </a:rPr>
              <a:t>terhadap</a:t>
            </a:r>
            <a:r>
              <a:rPr sz="2800" spc="-114" dirty="0">
                <a:latin typeface="Calibri"/>
                <a:cs typeface="Calibri"/>
              </a:rPr>
              <a:t> </a:t>
            </a:r>
            <a:r>
              <a:rPr sz="2800" dirty="0">
                <a:latin typeface="Calibri"/>
                <a:cs typeface="Calibri"/>
              </a:rPr>
              <a:t>pasien</a:t>
            </a:r>
            <a:r>
              <a:rPr sz="2800" spc="-105" dirty="0">
                <a:latin typeface="Calibri"/>
                <a:cs typeface="Calibri"/>
              </a:rPr>
              <a:t> </a:t>
            </a:r>
            <a:r>
              <a:rPr sz="2800" dirty="0">
                <a:latin typeface="Calibri"/>
                <a:cs typeface="Calibri"/>
              </a:rPr>
              <a:t>dengan</a:t>
            </a:r>
            <a:r>
              <a:rPr sz="2800" spc="-114" dirty="0">
                <a:latin typeface="Calibri"/>
                <a:cs typeface="Calibri"/>
              </a:rPr>
              <a:t> </a:t>
            </a:r>
            <a:r>
              <a:rPr sz="2800" dirty="0">
                <a:latin typeface="Calibri"/>
                <a:cs typeface="Calibri"/>
              </a:rPr>
              <a:t>tujuan</a:t>
            </a:r>
            <a:r>
              <a:rPr sz="2800" spc="-105" dirty="0">
                <a:latin typeface="Calibri"/>
                <a:cs typeface="Calibri"/>
              </a:rPr>
              <a:t> </a:t>
            </a:r>
            <a:r>
              <a:rPr sz="2800" spc="-10" dirty="0">
                <a:latin typeface="Calibri"/>
                <a:cs typeface="Calibri"/>
              </a:rPr>
              <a:t>untuk diagnostik</a:t>
            </a:r>
            <a:r>
              <a:rPr sz="2800" spc="-114" dirty="0">
                <a:latin typeface="Calibri"/>
                <a:cs typeface="Calibri"/>
              </a:rPr>
              <a:t> </a:t>
            </a:r>
            <a:r>
              <a:rPr sz="2800" dirty="0">
                <a:latin typeface="Calibri"/>
                <a:cs typeface="Calibri"/>
              </a:rPr>
              <a:t>ataupun</a:t>
            </a:r>
            <a:r>
              <a:rPr sz="2800" spc="-105" dirty="0">
                <a:latin typeface="Calibri"/>
                <a:cs typeface="Calibri"/>
              </a:rPr>
              <a:t> </a:t>
            </a:r>
            <a:r>
              <a:rPr sz="2800" spc="-10" dirty="0">
                <a:latin typeface="Calibri"/>
                <a:cs typeface="Calibri"/>
              </a:rPr>
              <a:t>terapetik.</a:t>
            </a:r>
            <a:endParaRPr sz="2800">
              <a:latin typeface="Calibri"/>
              <a:cs typeface="Calibri"/>
            </a:endParaRPr>
          </a:p>
          <a:p>
            <a:pPr>
              <a:lnSpc>
                <a:spcPct val="100000"/>
              </a:lnSpc>
              <a:spcBef>
                <a:spcPts val="40"/>
              </a:spcBef>
            </a:pPr>
            <a:endParaRPr sz="3800">
              <a:latin typeface="Calibri"/>
              <a:cs typeface="Calibri"/>
            </a:endParaRPr>
          </a:p>
          <a:p>
            <a:pPr marL="12700">
              <a:lnSpc>
                <a:spcPct val="100000"/>
              </a:lnSpc>
            </a:pPr>
            <a:r>
              <a:rPr sz="2800" dirty="0">
                <a:latin typeface="Calibri"/>
                <a:cs typeface="Calibri"/>
              </a:rPr>
              <a:t>Meliputi</a:t>
            </a:r>
            <a:r>
              <a:rPr sz="2800" spc="-100" dirty="0">
                <a:latin typeface="Calibri"/>
                <a:cs typeface="Calibri"/>
              </a:rPr>
              <a:t> </a:t>
            </a:r>
            <a:r>
              <a:rPr sz="2800" spc="-50" dirty="0">
                <a:latin typeface="Calibri"/>
                <a:cs typeface="Calibri"/>
              </a:rPr>
              <a:t>:</a:t>
            </a:r>
            <a:endParaRPr sz="2800">
              <a:latin typeface="Calibri"/>
              <a:cs typeface="Calibri"/>
            </a:endParaRPr>
          </a:p>
          <a:p>
            <a:pPr marL="240665" indent="-227965">
              <a:lnSpc>
                <a:spcPct val="100000"/>
              </a:lnSpc>
              <a:spcBef>
                <a:spcPts val="675"/>
              </a:spcBef>
              <a:buFont typeface="Arial"/>
              <a:buChar char="•"/>
              <a:tabLst>
                <a:tab pos="240665" algn="l"/>
              </a:tabLst>
            </a:pPr>
            <a:r>
              <a:rPr sz="2800" dirty="0">
                <a:latin typeface="Calibri"/>
                <a:cs typeface="Calibri"/>
              </a:rPr>
              <a:t>Radiologi</a:t>
            </a:r>
            <a:r>
              <a:rPr sz="2800" spc="-120" dirty="0">
                <a:latin typeface="Calibri"/>
                <a:cs typeface="Calibri"/>
              </a:rPr>
              <a:t> </a:t>
            </a:r>
            <a:r>
              <a:rPr sz="2800" spc="-10" dirty="0">
                <a:latin typeface="Calibri"/>
                <a:cs typeface="Calibri"/>
              </a:rPr>
              <a:t>eksplorasi</a:t>
            </a:r>
            <a:r>
              <a:rPr sz="2800" spc="-95" dirty="0">
                <a:latin typeface="Calibri"/>
                <a:cs typeface="Calibri"/>
              </a:rPr>
              <a:t> </a:t>
            </a:r>
            <a:r>
              <a:rPr sz="2800" spc="-10" dirty="0">
                <a:latin typeface="Calibri"/>
                <a:cs typeface="Calibri"/>
              </a:rPr>
              <a:t>fungsional</a:t>
            </a:r>
            <a:endParaRPr sz="2800">
              <a:latin typeface="Calibri"/>
              <a:cs typeface="Calibri"/>
            </a:endParaRPr>
          </a:p>
          <a:p>
            <a:pPr marL="240665" indent="-227965">
              <a:lnSpc>
                <a:spcPct val="100000"/>
              </a:lnSpc>
              <a:spcBef>
                <a:spcPts val="660"/>
              </a:spcBef>
              <a:buFont typeface="Arial"/>
              <a:buChar char="•"/>
              <a:tabLst>
                <a:tab pos="240665" algn="l"/>
              </a:tabLst>
            </a:pPr>
            <a:r>
              <a:rPr sz="2800" spc="-10" dirty="0">
                <a:latin typeface="Calibri"/>
                <a:cs typeface="Calibri"/>
              </a:rPr>
              <a:t>Intervensi</a:t>
            </a:r>
            <a:r>
              <a:rPr sz="2800" spc="-90" dirty="0">
                <a:latin typeface="Calibri"/>
                <a:cs typeface="Calibri"/>
              </a:rPr>
              <a:t> </a:t>
            </a:r>
            <a:r>
              <a:rPr sz="2800" spc="-10" dirty="0">
                <a:latin typeface="Calibri"/>
                <a:cs typeface="Calibri"/>
              </a:rPr>
              <a:t>bedah</a:t>
            </a:r>
            <a:endParaRPr sz="2800">
              <a:latin typeface="Calibri"/>
              <a:cs typeface="Calibri"/>
            </a:endParaRPr>
          </a:p>
          <a:p>
            <a:pPr marL="240665" indent="-227965">
              <a:lnSpc>
                <a:spcPct val="100000"/>
              </a:lnSpc>
              <a:spcBef>
                <a:spcPts val="660"/>
              </a:spcBef>
              <a:buFont typeface="Arial"/>
              <a:buChar char="•"/>
              <a:tabLst>
                <a:tab pos="240665" algn="l"/>
              </a:tabLst>
            </a:pPr>
            <a:r>
              <a:rPr sz="2800" dirty="0">
                <a:latin typeface="Calibri"/>
                <a:cs typeface="Calibri"/>
              </a:rPr>
              <a:t>Prosedur</a:t>
            </a:r>
            <a:r>
              <a:rPr sz="2800" spc="-80" dirty="0">
                <a:latin typeface="Calibri"/>
                <a:cs typeface="Calibri"/>
              </a:rPr>
              <a:t> </a:t>
            </a:r>
            <a:r>
              <a:rPr sz="2800" dirty="0">
                <a:latin typeface="Calibri"/>
                <a:cs typeface="Calibri"/>
              </a:rPr>
              <a:t>umum</a:t>
            </a:r>
            <a:r>
              <a:rPr sz="2800" spc="-70" dirty="0">
                <a:latin typeface="Calibri"/>
                <a:cs typeface="Calibri"/>
              </a:rPr>
              <a:t> </a:t>
            </a:r>
            <a:r>
              <a:rPr sz="2800" dirty="0">
                <a:latin typeface="Calibri"/>
                <a:cs typeface="Calibri"/>
              </a:rPr>
              <a:t>untuk</a:t>
            </a:r>
            <a:r>
              <a:rPr sz="2800" spc="-80" dirty="0">
                <a:latin typeface="Calibri"/>
                <a:cs typeface="Calibri"/>
              </a:rPr>
              <a:t> </a:t>
            </a:r>
            <a:r>
              <a:rPr sz="2800" dirty="0">
                <a:latin typeface="Calibri"/>
                <a:cs typeface="Calibri"/>
              </a:rPr>
              <a:t>tujuan</a:t>
            </a:r>
            <a:r>
              <a:rPr sz="2800" spc="-90" dirty="0">
                <a:latin typeface="Calibri"/>
                <a:cs typeface="Calibri"/>
              </a:rPr>
              <a:t> </a:t>
            </a:r>
            <a:r>
              <a:rPr sz="2800" dirty="0">
                <a:latin typeface="Calibri"/>
                <a:cs typeface="Calibri"/>
              </a:rPr>
              <a:t>diagnostik</a:t>
            </a:r>
            <a:r>
              <a:rPr sz="2800" spc="-80" dirty="0">
                <a:latin typeface="Calibri"/>
                <a:cs typeface="Calibri"/>
              </a:rPr>
              <a:t> </a:t>
            </a:r>
            <a:r>
              <a:rPr sz="2800" dirty="0">
                <a:latin typeface="Calibri"/>
                <a:cs typeface="Calibri"/>
              </a:rPr>
              <a:t>/</a:t>
            </a:r>
            <a:r>
              <a:rPr sz="2800" spc="-90" dirty="0">
                <a:latin typeface="Calibri"/>
                <a:cs typeface="Calibri"/>
              </a:rPr>
              <a:t> </a:t>
            </a:r>
            <a:r>
              <a:rPr sz="2800" spc="-10" dirty="0">
                <a:latin typeface="Calibri"/>
                <a:cs typeface="Calibri"/>
              </a:rPr>
              <a:t>terapetik</a:t>
            </a:r>
            <a:endParaRPr sz="2800">
              <a:latin typeface="Calibri"/>
              <a:cs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00506" y="-41910"/>
            <a:ext cx="10590987" cy="880110"/>
          </a:xfrm>
          <a:prstGeom prst="rect">
            <a:avLst/>
          </a:prstGeom>
        </p:spPr>
        <p:txBody>
          <a:bodyPr vert="horz" wrap="square" lIns="0" tIns="13335" rIns="0" bIns="0" rtlCol="0">
            <a:spAutoFit/>
          </a:bodyPr>
          <a:lstStyle/>
          <a:p>
            <a:pPr marL="12700">
              <a:lnSpc>
                <a:spcPct val="100000"/>
              </a:lnSpc>
              <a:spcBef>
                <a:spcPts val="105"/>
              </a:spcBef>
            </a:pPr>
            <a:r>
              <a:rPr sz="5600" spc="-10" dirty="0"/>
              <a:t>Definisi</a:t>
            </a:r>
            <a:endParaRPr sz="5600"/>
          </a:p>
        </p:txBody>
      </p:sp>
      <p:pic>
        <p:nvPicPr>
          <p:cNvPr id="3" name="object 3"/>
          <p:cNvPicPr/>
          <p:nvPr/>
        </p:nvPicPr>
        <p:blipFill>
          <a:blip r:embed="rId2" cstate="print"/>
          <a:stretch>
            <a:fillRect/>
          </a:stretch>
        </p:blipFill>
        <p:spPr>
          <a:xfrm>
            <a:off x="9057131" y="348995"/>
            <a:ext cx="2685287" cy="1932431"/>
          </a:xfrm>
          <a:prstGeom prst="rect">
            <a:avLst/>
          </a:prstGeom>
        </p:spPr>
      </p:pic>
      <p:pic>
        <p:nvPicPr>
          <p:cNvPr id="4" name="object 4"/>
          <p:cNvPicPr/>
          <p:nvPr/>
        </p:nvPicPr>
        <p:blipFill>
          <a:blip r:embed="rId3" cstate="print"/>
          <a:stretch>
            <a:fillRect/>
          </a:stretch>
        </p:blipFill>
        <p:spPr>
          <a:xfrm>
            <a:off x="9055607" y="4305300"/>
            <a:ext cx="2685288" cy="1932432"/>
          </a:xfrm>
          <a:prstGeom prst="rect">
            <a:avLst/>
          </a:prstGeom>
        </p:spPr>
      </p:pic>
      <p:pic>
        <p:nvPicPr>
          <p:cNvPr id="5" name="object 5"/>
          <p:cNvPicPr/>
          <p:nvPr/>
        </p:nvPicPr>
        <p:blipFill>
          <a:blip r:embed="rId4" cstate="print"/>
          <a:stretch>
            <a:fillRect/>
          </a:stretch>
        </p:blipFill>
        <p:spPr>
          <a:xfrm>
            <a:off x="9055607" y="2327148"/>
            <a:ext cx="2685288" cy="1932432"/>
          </a:xfrm>
          <a:prstGeom prst="rect">
            <a:avLst/>
          </a:prstGeom>
        </p:spPr>
      </p:pic>
      <p:pic>
        <p:nvPicPr>
          <p:cNvPr id="6" name="object 6"/>
          <p:cNvPicPr/>
          <p:nvPr/>
        </p:nvPicPr>
        <p:blipFill>
          <a:blip r:embed="rId5" cstate="print"/>
          <a:stretch>
            <a:fillRect/>
          </a:stretch>
        </p:blipFill>
        <p:spPr>
          <a:xfrm>
            <a:off x="0" y="6507478"/>
            <a:ext cx="12192000" cy="350518"/>
          </a:xfrm>
          <a:prstGeom prst="rect">
            <a:avLst/>
          </a:prstGeom>
        </p:spPr>
      </p:pic>
      <p:pic>
        <p:nvPicPr>
          <p:cNvPr id="7" name="object 7"/>
          <p:cNvPicPr/>
          <p:nvPr/>
        </p:nvPicPr>
        <p:blipFill>
          <a:blip r:embed="rId6" cstate="print"/>
          <a:stretch>
            <a:fillRect/>
          </a:stretch>
        </p:blipFill>
        <p:spPr>
          <a:xfrm>
            <a:off x="0" y="0"/>
            <a:ext cx="757428" cy="754379"/>
          </a:xfrm>
          <a:prstGeom prst="rect">
            <a:avLst/>
          </a:prstGeom>
        </p:spPr>
      </p:pic>
      <p:pic>
        <p:nvPicPr>
          <p:cNvPr id="8" name="object 8"/>
          <p:cNvPicPr/>
          <p:nvPr/>
        </p:nvPicPr>
        <p:blipFill>
          <a:blip r:embed="rId7" cstate="print"/>
          <a:stretch>
            <a:fillRect/>
          </a:stretch>
        </p:blipFill>
        <p:spPr>
          <a:xfrm>
            <a:off x="499872" y="1883664"/>
            <a:ext cx="7883652" cy="2878728"/>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507" y="55053"/>
            <a:ext cx="9132444" cy="865109"/>
          </a:xfrm>
          <a:prstGeom prst="rect">
            <a:avLst/>
          </a:prstGeom>
        </p:spPr>
        <p:txBody>
          <a:bodyPr vert="horz" wrap="square" lIns="0" tIns="247142" rIns="0" bIns="0" rtlCol="0">
            <a:spAutoFit/>
          </a:bodyPr>
          <a:lstStyle/>
          <a:p>
            <a:pPr marL="1744345">
              <a:lnSpc>
                <a:spcPct val="100000"/>
              </a:lnSpc>
              <a:spcBef>
                <a:spcPts val="95"/>
              </a:spcBef>
            </a:pPr>
            <a:r>
              <a:rPr sz="4000" spc="-10" dirty="0"/>
              <a:t>Prosedur</a:t>
            </a:r>
            <a:r>
              <a:rPr sz="4000" spc="-185" dirty="0"/>
              <a:t> </a:t>
            </a:r>
            <a:r>
              <a:rPr sz="4000" dirty="0"/>
              <a:t>operasi</a:t>
            </a:r>
            <a:r>
              <a:rPr sz="4000" spc="-185" dirty="0"/>
              <a:t> </a:t>
            </a:r>
            <a:r>
              <a:rPr sz="4000" spc="-10" dirty="0"/>
              <a:t>didefinisikan</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986789"/>
            <a:ext cx="9130665" cy="5481955"/>
          </a:xfrm>
          <a:custGeom>
            <a:avLst/>
            <a:gdLst/>
            <a:ahLst/>
            <a:cxnLst/>
            <a:rect l="l" t="t" r="r" b="b"/>
            <a:pathLst>
              <a:path w="9130665" h="5481955">
                <a:moveTo>
                  <a:pt x="0" y="5481828"/>
                </a:moveTo>
                <a:lnTo>
                  <a:pt x="9130283" y="5481828"/>
                </a:lnTo>
                <a:lnTo>
                  <a:pt x="9130283" y="0"/>
                </a:lnTo>
                <a:lnTo>
                  <a:pt x="0" y="0"/>
                </a:lnTo>
                <a:lnTo>
                  <a:pt x="0" y="548182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23263" y="1283589"/>
            <a:ext cx="8761730" cy="3317875"/>
          </a:xfrm>
          <a:prstGeom prst="rect">
            <a:avLst/>
          </a:prstGeom>
        </p:spPr>
        <p:txBody>
          <a:bodyPr vert="horz" wrap="square" lIns="0" tIns="12700" rIns="0" bIns="0" rtlCol="0">
            <a:spAutoFit/>
          </a:bodyPr>
          <a:lstStyle/>
          <a:p>
            <a:pPr marL="12700" marR="5080">
              <a:lnSpc>
                <a:spcPct val="100000"/>
              </a:lnSpc>
              <a:spcBef>
                <a:spcPts val="100"/>
              </a:spcBef>
            </a:pPr>
            <a:r>
              <a:rPr sz="3600" dirty="0">
                <a:latin typeface="Calibri"/>
                <a:cs typeface="Calibri"/>
              </a:rPr>
              <a:t>Sebagai</a:t>
            </a:r>
            <a:r>
              <a:rPr sz="3600" spc="-100" dirty="0">
                <a:latin typeface="Calibri"/>
                <a:cs typeface="Calibri"/>
              </a:rPr>
              <a:t> </a:t>
            </a:r>
            <a:r>
              <a:rPr sz="3600" dirty="0">
                <a:latin typeface="Calibri"/>
                <a:cs typeface="Calibri"/>
              </a:rPr>
              <a:t>setiap</a:t>
            </a:r>
            <a:r>
              <a:rPr sz="3600" spc="-85" dirty="0">
                <a:latin typeface="Calibri"/>
                <a:cs typeface="Calibri"/>
              </a:rPr>
              <a:t> </a:t>
            </a:r>
            <a:r>
              <a:rPr sz="3600" dirty="0">
                <a:latin typeface="Calibri"/>
                <a:cs typeface="Calibri"/>
              </a:rPr>
              <a:t>prosedur</a:t>
            </a:r>
            <a:r>
              <a:rPr sz="3600" spc="-114" dirty="0">
                <a:latin typeface="Calibri"/>
                <a:cs typeface="Calibri"/>
              </a:rPr>
              <a:t> </a:t>
            </a:r>
            <a:r>
              <a:rPr sz="3600" dirty="0">
                <a:latin typeface="Calibri"/>
                <a:cs typeface="Calibri"/>
              </a:rPr>
              <a:t>terapetik</a:t>
            </a:r>
            <a:r>
              <a:rPr sz="3600" spc="-114" dirty="0">
                <a:latin typeface="Calibri"/>
                <a:cs typeface="Calibri"/>
              </a:rPr>
              <a:t> </a:t>
            </a:r>
            <a:r>
              <a:rPr sz="3600" spc="-20" dirty="0">
                <a:latin typeface="Calibri"/>
                <a:cs typeface="Calibri"/>
              </a:rPr>
              <a:t>atau </a:t>
            </a:r>
            <a:r>
              <a:rPr sz="3600" dirty="0">
                <a:latin typeface="Calibri"/>
                <a:cs typeface="Calibri"/>
              </a:rPr>
              <a:t>diagnostik</a:t>
            </a:r>
            <a:r>
              <a:rPr sz="3600" spc="-85" dirty="0">
                <a:latin typeface="Calibri"/>
                <a:cs typeface="Calibri"/>
              </a:rPr>
              <a:t> </a:t>
            </a:r>
            <a:r>
              <a:rPr sz="3600" dirty="0">
                <a:latin typeface="Calibri"/>
                <a:cs typeface="Calibri"/>
              </a:rPr>
              <a:t>utama</a:t>
            </a:r>
            <a:r>
              <a:rPr sz="3600" spc="-60" dirty="0">
                <a:latin typeface="Calibri"/>
                <a:cs typeface="Calibri"/>
              </a:rPr>
              <a:t> </a:t>
            </a:r>
            <a:r>
              <a:rPr sz="3600" dirty="0">
                <a:latin typeface="Calibri"/>
                <a:cs typeface="Calibri"/>
              </a:rPr>
              <a:t>dengan</a:t>
            </a:r>
            <a:r>
              <a:rPr sz="3600" spc="-80" dirty="0">
                <a:latin typeface="Calibri"/>
                <a:cs typeface="Calibri"/>
              </a:rPr>
              <a:t> </a:t>
            </a:r>
            <a:r>
              <a:rPr sz="3600" spc="-10" dirty="0">
                <a:latin typeface="Calibri"/>
                <a:cs typeface="Calibri"/>
              </a:rPr>
              <a:t>menggunakan </a:t>
            </a:r>
            <a:r>
              <a:rPr sz="3600" dirty="0">
                <a:latin typeface="Calibri"/>
                <a:cs typeface="Calibri"/>
              </a:rPr>
              <a:t>berbagai</a:t>
            </a:r>
            <a:r>
              <a:rPr sz="3600" spc="-95" dirty="0">
                <a:latin typeface="Calibri"/>
                <a:cs typeface="Calibri"/>
              </a:rPr>
              <a:t> </a:t>
            </a:r>
            <a:r>
              <a:rPr sz="3600" dirty="0">
                <a:latin typeface="Calibri"/>
                <a:cs typeface="Calibri"/>
              </a:rPr>
              <a:t>instrumen</a:t>
            </a:r>
            <a:r>
              <a:rPr sz="3600" spc="-110" dirty="0">
                <a:latin typeface="Calibri"/>
                <a:cs typeface="Calibri"/>
              </a:rPr>
              <a:t> </a:t>
            </a:r>
            <a:r>
              <a:rPr sz="3600" dirty="0">
                <a:latin typeface="Calibri"/>
                <a:cs typeface="Calibri"/>
              </a:rPr>
              <a:t>atau</a:t>
            </a:r>
            <a:r>
              <a:rPr sz="3600" spc="-85" dirty="0">
                <a:latin typeface="Calibri"/>
                <a:cs typeface="Calibri"/>
              </a:rPr>
              <a:t> </a:t>
            </a:r>
            <a:r>
              <a:rPr sz="3600" dirty="0">
                <a:latin typeface="Calibri"/>
                <a:cs typeface="Calibri"/>
              </a:rPr>
              <a:t>dengan</a:t>
            </a:r>
            <a:r>
              <a:rPr sz="3600" spc="-85" dirty="0">
                <a:latin typeface="Calibri"/>
                <a:cs typeface="Calibri"/>
              </a:rPr>
              <a:t> </a:t>
            </a:r>
            <a:r>
              <a:rPr sz="3600" spc="-10" dirty="0">
                <a:latin typeface="Calibri"/>
                <a:cs typeface="Calibri"/>
              </a:rPr>
              <a:t>memanipulasi </a:t>
            </a:r>
            <a:r>
              <a:rPr sz="3600" dirty="0">
                <a:latin typeface="Calibri"/>
                <a:cs typeface="Calibri"/>
              </a:rPr>
              <a:t>bagian</a:t>
            </a:r>
            <a:r>
              <a:rPr sz="3600" spc="-55" dirty="0">
                <a:latin typeface="Calibri"/>
                <a:cs typeface="Calibri"/>
              </a:rPr>
              <a:t> </a:t>
            </a:r>
            <a:r>
              <a:rPr sz="3600" dirty="0">
                <a:latin typeface="Calibri"/>
                <a:cs typeface="Calibri"/>
              </a:rPr>
              <a:t>atau</a:t>
            </a:r>
            <a:r>
              <a:rPr sz="3600" spc="-45" dirty="0">
                <a:latin typeface="Calibri"/>
                <a:cs typeface="Calibri"/>
              </a:rPr>
              <a:t> </a:t>
            </a:r>
            <a:r>
              <a:rPr sz="3600" dirty="0">
                <a:latin typeface="Calibri"/>
                <a:cs typeface="Calibri"/>
              </a:rPr>
              <a:t>beberapa</a:t>
            </a:r>
            <a:r>
              <a:rPr sz="3600" spc="-80" dirty="0">
                <a:latin typeface="Calibri"/>
                <a:cs typeface="Calibri"/>
              </a:rPr>
              <a:t> </a:t>
            </a:r>
            <a:r>
              <a:rPr sz="3600" dirty="0">
                <a:latin typeface="Calibri"/>
                <a:cs typeface="Calibri"/>
              </a:rPr>
              <a:t>bagian</a:t>
            </a:r>
            <a:r>
              <a:rPr sz="3600" spc="-50" dirty="0">
                <a:latin typeface="Calibri"/>
                <a:cs typeface="Calibri"/>
              </a:rPr>
              <a:t> </a:t>
            </a:r>
            <a:r>
              <a:rPr sz="3600" dirty="0">
                <a:latin typeface="Calibri"/>
                <a:cs typeface="Calibri"/>
              </a:rPr>
              <a:t>dari</a:t>
            </a:r>
            <a:r>
              <a:rPr sz="3600" spc="-60" dirty="0">
                <a:latin typeface="Calibri"/>
                <a:cs typeface="Calibri"/>
              </a:rPr>
              <a:t> </a:t>
            </a:r>
            <a:r>
              <a:rPr sz="3600" dirty="0">
                <a:latin typeface="Calibri"/>
                <a:cs typeface="Calibri"/>
              </a:rPr>
              <a:t>tubuh</a:t>
            </a:r>
            <a:r>
              <a:rPr sz="3600" spc="-60" dirty="0">
                <a:latin typeface="Calibri"/>
                <a:cs typeface="Calibri"/>
              </a:rPr>
              <a:t> </a:t>
            </a:r>
            <a:r>
              <a:rPr sz="3600" spc="-25" dirty="0">
                <a:latin typeface="Calibri"/>
                <a:cs typeface="Calibri"/>
              </a:rPr>
              <a:t>dan </a:t>
            </a:r>
            <a:r>
              <a:rPr sz="3600" dirty="0">
                <a:latin typeface="Calibri"/>
                <a:cs typeface="Calibri"/>
              </a:rPr>
              <a:t>pada</a:t>
            </a:r>
            <a:r>
              <a:rPr sz="3600" spc="-95" dirty="0">
                <a:latin typeface="Calibri"/>
                <a:cs typeface="Calibri"/>
              </a:rPr>
              <a:t> </a:t>
            </a:r>
            <a:r>
              <a:rPr sz="3600" dirty="0">
                <a:latin typeface="Calibri"/>
                <a:cs typeface="Calibri"/>
              </a:rPr>
              <a:t>umumnya</a:t>
            </a:r>
            <a:r>
              <a:rPr sz="3600" spc="-105" dirty="0">
                <a:latin typeface="Calibri"/>
                <a:cs typeface="Calibri"/>
              </a:rPr>
              <a:t> </a:t>
            </a:r>
            <a:r>
              <a:rPr sz="3600" dirty="0">
                <a:latin typeface="Calibri"/>
                <a:cs typeface="Calibri"/>
              </a:rPr>
              <a:t>dilakukan</a:t>
            </a:r>
            <a:r>
              <a:rPr sz="3600" spc="-120" dirty="0">
                <a:latin typeface="Calibri"/>
                <a:cs typeface="Calibri"/>
              </a:rPr>
              <a:t> </a:t>
            </a:r>
            <a:r>
              <a:rPr sz="3600" dirty="0">
                <a:latin typeface="Calibri"/>
                <a:cs typeface="Calibri"/>
              </a:rPr>
              <a:t>dengan</a:t>
            </a:r>
            <a:r>
              <a:rPr sz="3600" spc="-85" dirty="0">
                <a:latin typeface="Calibri"/>
                <a:cs typeface="Calibri"/>
              </a:rPr>
              <a:t> </a:t>
            </a:r>
            <a:r>
              <a:rPr sz="3600" spc="-10" dirty="0">
                <a:latin typeface="Calibri"/>
                <a:cs typeface="Calibri"/>
              </a:rPr>
              <a:t>bantuan anastetik.</a:t>
            </a:r>
            <a:endParaRPr sz="3600">
              <a:latin typeface="Calibri"/>
              <a:cs typeface="Calibri"/>
            </a:endParaRPr>
          </a:p>
        </p:txBody>
      </p:sp>
      <p:sp>
        <p:nvSpPr>
          <p:cNvPr id="9" name="object 9"/>
          <p:cNvSpPr txBox="1"/>
          <p:nvPr/>
        </p:nvSpPr>
        <p:spPr>
          <a:xfrm>
            <a:off x="1223263" y="5073541"/>
            <a:ext cx="5874385" cy="1049655"/>
          </a:xfrm>
          <a:prstGeom prst="rect">
            <a:avLst/>
          </a:prstGeom>
        </p:spPr>
        <p:txBody>
          <a:bodyPr vert="horz" wrap="square" lIns="0" tIns="158115" rIns="0" bIns="0" rtlCol="0">
            <a:spAutoFit/>
          </a:bodyPr>
          <a:lstStyle/>
          <a:p>
            <a:pPr marL="12700">
              <a:lnSpc>
                <a:spcPct val="100000"/>
              </a:lnSpc>
              <a:spcBef>
                <a:spcPts val="1245"/>
              </a:spcBef>
            </a:pPr>
            <a:r>
              <a:rPr sz="2400" dirty="0">
                <a:latin typeface="Calibri"/>
                <a:cs typeface="Calibri"/>
              </a:rPr>
              <a:t>Principle</a:t>
            </a:r>
            <a:r>
              <a:rPr sz="2400" spc="-10" dirty="0">
                <a:latin typeface="Calibri"/>
                <a:cs typeface="Calibri"/>
              </a:rPr>
              <a:t> Operation:</a:t>
            </a:r>
            <a:endParaRPr sz="2400">
              <a:latin typeface="Calibri"/>
              <a:cs typeface="Calibri"/>
            </a:endParaRPr>
          </a:p>
          <a:p>
            <a:pPr marL="12700">
              <a:lnSpc>
                <a:spcPct val="100000"/>
              </a:lnSpc>
              <a:spcBef>
                <a:spcPts val="1155"/>
              </a:spcBef>
            </a:pPr>
            <a:r>
              <a:rPr sz="2400" dirty="0">
                <a:latin typeface="Calibri"/>
                <a:cs typeface="Calibri"/>
              </a:rPr>
              <a:t>dilakukan</a:t>
            </a:r>
            <a:r>
              <a:rPr sz="2400" spc="-65" dirty="0">
                <a:latin typeface="Calibri"/>
                <a:cs typeface="Calibri"/>
              </a:rPr>
              <a:t> </a:t>
            </a:r>
            <a:r>
              <a:rPr sz="2400" dirty="0">
                <a:latin typeface="Calibri"/>
                <a:cs typeface="Calibri"/>
              </a:rPr>
              <a:t>untuk</a:t>
            </a:r>
            <a:r>
              <a:rPr sz="2400" spc="-55" dirty="0">
                <a:latin typeface="Calibri"/>
                <a:cs typeface="Calibri"/>
              </a:rPr>
              <a:t> </a:t>
            </a:r>
            <a:r>
              <a:rPr sz="2400" dirty="0">
                <a:latin typeface="Calibri"/>
                <a:cs typeface="Calibri"/>
              </a:rPr>
              <a:t>menangani</a:t>
            </a:r>
            <a:r>
              <a:rPr sz="2400" spc="-60" dirty="0">
                <a:latin typeface="Calibri"/>
                <a:cs typeface="Calibri"/>
              </a:rPr>
              <a:t> </a:t>
            </a:r>
            <a:r>
              <a:rPr sz="2400" dirty="0">
                <a:latin typeface="Calibri"/>
                <a:cs typeface="Calibri"/>
              </a:rPr>
              <a:t>principle</a:t>
            </a:r>
            <a:r>
              <a:rPr sz="2400" spc="-55" dirty="0">
                <a:latin typeface="Calibri"/>
                <a:cs typeface="Calibri"/>
              </a:rPr>
              <a:t> </a:t>
            </a:r>
            <a:r>
              <a:rPr sz="2400" spc="-10" dirty="0">
                <a:latin typeface="Calibri"/>
                <a:cs typeface="Calibri"/>
              </a:rPr>
              <a:t>diagnosis.</a:t>
            </a:r>
            <a:endParaRPr sz="240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55EE-1EBC-D85A-D7B4-554FD4CDFAFC}"/>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BF6275C-364A-5068-27F7-D3987E1AEAA4}"/>
              </a:ext>
            </a:extLst>
          </p:cNvPr>
          <p:cNvSpPr>
            <a:spLocks noGrp="1"/>
          </p:cNvSpPr>
          <p:nvPr>
            <p:ph sz="quarter" idx="13"/>
          </p:nvPr>
        </p:nvSpPr>
        <p:spPr>
          <a:xfrm>
            <a:off x="841375" y="2266546"/>
            <a:ext cx="9752046" cy="3896130"/>
          </a:xfr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lnSpcReduction="20000"/>
          </a:bodyPr>
          <a:lstStyle/>
          <a:p>
            <a:pPr marL="457200" indent="-457200" algn="l">
              <a:buClr>
                <a:schemeClr val="bg1"/>
              </a:buClr>
              <a:buFont typeface="+mj-lt"/>
              <a:buAutoNum type="arabicPeriod"/>
            </a:pPr>
            <a:r>
              <a:rPr lang="en-ID" b="1" i="0" u="none" strike="noStrike" baseline="0" dirty="0" err="1">
                <a:solidFill>
                  <a:srgbClr val="000000"/>
                </a:solidFill>
                <a:latin typeface="CenturyGothic-Bold"/>
              </a:rPr>
              <a:t>Pengelompokannya</a:t>
            </a:r>
            <a:r>
              <a:rPr lang="en-ID" b="1" i="0" u="none" strike="noStrike" baseline="0" dirty="0">
                <a:solidFill>
                  <a:srgbClr val="000000"/>
                </a:solidFill>
                <a:latin typeface="CenturyGothic-Bold"/>
              </a:rPr>
              <a:t> </a:t>
            </a:r>
            <a:r>
              <a:rPr lang="en-ID" b="1" i="0" u="none" strike="noStrike" baseline="0" dirty="0" err="1">
                <a:solidFill>
                  <a:srgbClr val="000000"/>
                </a:solidFill>
                <a:latin typeface="CenturyGothic-Bold"/>
              </a:rPr>
              <a:t>masih</a:t>
            </a:r>
            <a:r>
              <a:rPr lang="en-ID" b="1" i="0" u="none" strike="noStrike" baseline="0" dirty="0">
                <a:solidFill>
                  <a:srgbClr val="000000"/>
                </a:solidFill>
                <a:latin typeface="CenturyGothic-Bold"/>
              </a:rPr>
              <a:t> </a:t>
            </a:r>
            <a:r>
              <a:rPr lang="en-ID" b="1" i="0" u="none" strike="noStrike" baseline="0" dirty="0" err="1">
                <a:solidFill>
                  <a:srgbClr val="000000"/>
                </a:solidFill>
                <a:latin typeface="CenturyGothic-Bold"/>
              </a:rPr>
              <a:t>terlampau</a:t>
            </a:r>
            <a:r>
              <a:rPr lang="en-ID" b="1" i="0" u="none" strike="noStrike" baseline="0" dirty="0">
                <a:solidFill>
                  <a:srgbClr val="000000"/>
                </a:solidFill>
                <a:latin typeface="CenturyGothic-Bold"/>
              </a:rPr>
              <a:t> </a:t>
            </a:r>
            <a:r>
              <a:rPr lang="en-ID" b="1" i="0" u="none" strike="noStrike" baseline="0" dirty="0" err="1">
                <a:solidFill>
                  <a:srgbClr val="000000"/>
                </a:solidFill>
                <a:latin typeface="CenturyGothic-Bold"/>
              </a:rPr>
              <a:t>luas</a:t>
            </a:r>
            <a:r>
              <a:rPr lang="en-ID" b="1" i="0" u="none" strike="noStrike" baseline="0" dirty="0">
                <a:solidFill>
                  <a:srgbClr val="000000"/>
                </a:solidFill>
                <a:latin typeface="CenturyGothic-Bold"/>
              </a:rPr>
              <a:t>, </a:t>
            </a:r>
            <a:r>
              <a:rPr lang="en-ID" b="0" i="0" u="none" strike="noStrike" baseline="0" dirty="0" err="1">
                <a:solidFill>
                  <a:srgbClr val="000000"/>
                </a:solidFill>
                <a:latin typeface="CenturyGothic"/>
              </a:rPr>
              <a:t>akibatnya</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tindakan-tindakan</a:t>
            </a:r>
            <a:r>
              <a:rPr lang="en-ID" b="0" i="0" u="none" strike="noStrike" baseline="0" dirty="0">
                <a:solidFill>
                  <a:srgbClr val="000000"/>
                </a:solidFill>
                <a:latin typeface="CenturyGothic"/>
              </a:rPr>
              <a:t> yang sangat </a:t>
            </a:r>
            <a:r>
              <a:rPr lang="en-ID" b="0" i="0" u="none" strike="noStrike" baseline="0" dirty="0" err="1">
                <a:solidFill>
                  <a:srgbClr val="000000"/>
                </a:solidFill>
                <a:latin typeface="CenturyGothic"/>
              </a:rPr>
              <a:t>berbeda</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secara</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klinis</a:t>
            </a:r>
            <a:r>
              <a:rPr lang="en-ID" b="0" i="0" u="none" strike="noStrike" baseline="0" dirty="0">
                <a:solidFill>
                  <a:srgbClr val="000000"/>
                </a:solidFill>
                <a:latin typeface="CenturyGothic"/>
              </a:rPr>
              <a:t> &amp; </a:t>
            </a:r>
            <a:r>
              <a:rPr lang="en-ID" b="0" i="0" u="none" strike="noStrike" baseline="0" dirty="0" err="1">
                <a:solidFill>
                  <a:srgbClr val="000000"/>
                </a:solidFill>
                <a:latin typeface="CenturyGothic"/>
              </a:rPr>
              <a:t>sumber</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daya</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dikelompokkan</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dalam</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satu</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grup</a:t>
            </a:r>
            <a:r>
              <a:rPr lang="en-ID" b="0" i="0" u="none" strike="noStrike" baseline="0" dirty="0">
                <a:solidFill>
                  <a:srgbClr val="000000"/>
                </a:solidFill>
                <a:latin typeface="CenturyGothic"/>
              </a:rPr>
              <a:t> yang </a:t>
            </a:r>
            <a:r>
              <a:rPr lang="en-ID" b="0" i="0" u="none" strike="noStrike" baseline="0" dirty="0" err="1">
                <a:solidFill>
                  <a:srgbClr val="000000"/>
                </a:solidFill>
                <a:latin typeface="CenturyGothic"/>
              </a:rPr>
              <a:t>sama</a:t>
            </a:r>
            <a:endParaRPr lang="en-ID" b="1" dirty="0">
              <a:solidFill>
                <a:srgbClr val="FFFFFF"/>
              </a:solidFill>
              <a:latin typeface="CenturyGothic-Bold"/>
            </a:endParaRPr>
          </a:p>
          <a:p>
            <a:pPr marL="457200" indent="-457200">
              <a:buClr>
                <a:schemeClr val="bg1"/>
              </a:buClr>
              <a:buFont typeface="+mj-lt"/>
              <a:buAutoNum type="arabicPeriod"/>
            </a:pPr>
            <a:r>
              <a:rPr lang="en-ID" b="1" dirty="0">
                <a:solidFill>
                  <a:srgbClr val="FF0000"/>
                </a:solidFill>
                <a:latin typeface="CenturyGothic-Bold"/>
              </a:rPr>
              <a:t>Grouper INA CBG </a:t>
            </a:r>
            <a:r>
              <a:rPr lang="en-ID" b="1" dirty="0" err="1">
                <a:solidFill>
                  <a:srgbClr val="FF0000"/>
                </a:solidFill>
                <a:latin typeface="CenturyGothic-Bold"/>
              </a:rPr>
              <a:t>sulit</a:t>
            </a:r>
            <a:r>
              <a:rPr lang="en-ID" b="1" dirty="0">
                <a:solidFill>
                  <a:srgbClr val="FF0000"/>
                </a:solidFill>
                <a:latin typeface="CenturyGothic-Bold"/>
              </a:rPr>
              <a:t> </a:t>
            </a:r>
            <a:r>
              <a:rPr lang="en-ID" b="1" dirty="0" err="1">
                <a:solidFill>
                  <a:srgbClr val="FF0000"/>
                </a:solidFill>
                <a:latin typeface="CenturyGothic-Bold"/>
              </a:rPr>
              <a:t>ditelusuri</a:t>
            </a:r>
            <a:r>
              <a:rPr lang="en-ID" b="1" dirty="0">
                <a:solidFill>
                  <a:srgbClr val="FF0000"/>
                </a:solidFill>
                <a:latin typeface="CenturyGothic-Bold"/>
              </a:rPr>
              <a:t>, </a:t>
            </a:r>
            <a:r>
              <a:rPr lang="en-ID" dirty="0" err="1">
                <a:solidFill>
                  <a:srgbClr val="FF0000"/>
                </a:solidFill>
                <a:latin typeface="CenturyGothic-Bold"/>
              </a:rPr>
              <a:t>sehingga</a:t>
            </a:r>
            <a:r>
              <a:rPr lang="en-ID" dirty="0">
                <a:solidFill>
                  <a:srgbClr val="FF0000"/>
                </a:solidFill>
                <a:latin typeface="CenturyGothic-Bold"/>
              </a:rPr>
              <a:t> </a:t>
            </a:r>
            <a:r>
              <a:rPr lang="en-ID" dirty="0" err="1">
                <a:solidFill>
                  <a:srgbClr val="FF0000"/>
                </a:solidFill>
                <a:latin typeface="CenturyGothic-Bold"/>
              </a:rPr>
              <a:t>sulit</a:t>
            </a:r>
            <a:r>
              <a:rPr lang="en-ID" dirty="0">
                <a:solidFill>
                  <a:srgbClr val="FF0000"/>
                </a:solidFill>
                <a:latin typeface="CenturyGothic-Bold"/>
              </a:rPr>
              <a:t> </a:t>
            </a:r>
            <a:r>
              <a:rPr lang="en-ID" dirty="0" err="1">
                <a:solidFill>
                  <a:srgbClr val="FF0000"/>
                </a:solidFill>
                <a:latin typeface="CenturyGothic-Bold"/>
              </a:rPr>
              <a:t>memperbaiki</a:t>
            </a:r>
            <a:r>
              <a:rPr lang="en-ID" dirty="0">
                <a:solidFill>
                  <a:srgbClr val="FF0000"/>
                </a:solidFill>
                <a:latin typeface="CenturyGothic-Bold"/>
              </a:rPr>
              <a:t> </a:t>
            </a:r>
            <a:r>
              <a:rPr lang="en-ID" dirty="0" err="1">
                <a:solidFill>
                  <a:srgbClr val="FF0000"/>
                </a:solidFill>
                <a:latin typeface="CenturyGothic-Bold"/>
              </a:rPr>
              <a:t>grup</a:t>
            </a:r>
            <a:r>
              <a:rPr lang="en-ID" dirty="0">
                <a:solidFill>
                  <a:srgbClr val="FF0000"/>
                </a:solidFill>
                <a:latin typeface="CenturyGothic-Bold"/>
              </a:rPr>
              <a:t> </a:t>
            </a:r>
            <a:r>
              <a:rPr lang="en-ID" dirty="0" err="1">
                <a:solidFill>
                  <a:srgbClr val="FF0000"/>
                </a:solidFill>
                <a:latin typeface="CenturyGothic-Bold"/>
              </a:rPr>
              <a:t>yg</a:t>
            </a:r>
            <a:r>
              <a:rPr lang="en-ID" dirty="0">
                <a:solidFill>
                  <a:srgbClr val="FF0000"/>
                </a:solidFill>
                <a:latin typeface="CenturyGothic-Bold"/>
              </a:rPr>
              <a:t> </a:t>
            </a:r>
            <a:r>
              <a:rPr lang="en-ID" dirty="0" err="1">
                <a:solidFill>
                  <a:srgbClr val="FF0000"/>
                </a:solidFill>
                <a:latin typeface="CenturyGothic-Bold"/>
              </a:rPr>
              <a:t>tidak</a:t>
            </a:r>
            <a:r>
              <a:rPr lang="en-ID" dirty="0">
                <a:solidFill>
                  <a:srgbClr val="FF0000"/>
                </a:solidFill>
                <a:latin typeface="CenturyGothic-Bold"/>
              </a:rPr>
              <a:t> </a:t>
            </a:r>
            <a:r>
              <a:rPr lang="en-ID" dirty="0" err="1">
                <a:solidFill>
                  <a:srgbClr val="FF0000"/>
                </a:solidFill>
                <a:latin typeface="CenturyGothic-Bold"/>
              </a:rPr>
              <a:t>sesuai</a:t>
            </a:r>
            <a:r>
              <a:rPr lang="en-ID" dirty="0">
                <a:solidFill>
                  <a:srgbClr val="FF0000"/>
                </a:solidFill>
                <a:latin typeface="CenturyGothic-Bold"/>
              </a:rPr>
              <a:t> </a:t>
            </a:r>
            <a:r>
              <a:rPr lang="en-ID" dirty="0" err="1">
                <a:solidFill>
                  <a:srgbClr val="FF0000"/>
                </a:solidFill>
                <a:latin typeface="CenturyGothic-Bold"/>
              </a:rPr>
              <a:t>dengan</a:t>
            </a:r>
            <a:r>
              <a:rPr lang="en-ID" dirty="0">
                <a:solidFill>
                  <a:srgbClr val="FF0000"/>
                </a:solidFill>
                <a:latin typeface="CenturyGothic-Bold"/>
              </a:rPr>
              <a:t> </a:t>
            </a:r>
            <a:r>
              <a:rPr lang="en-ID" dirty="0" err="1">
                <a:solidFill>
                  <a:srgbClr val="FF0000"/>
                </a:solidFill>
                <a:latin typeface="CenturyGothic-Bold"/>
              </a:rPr>
              <a:t>pola</a:t>
            </a:r>
            <a:r>
              <a:rPr lang="en-ID" dirty="0">
                <a:solidFill>
                  <a:srgbClr val="FF0000"/>
                </a:solidFill>
                <a:latin typeface="CenturyGothic-Bold"/>
              </a:rPr>
              <a:t> </a:t>
            </a:r>
            <a:r>
              <a:rPr lang="en-ID" dirty="0" err="1">
                <a:solidFill>
                  <a:srgbClr val="FF0000"/>
                </a:solidFill>
                <a:latin typeface="CenturyGothic-Bold"/>
              </a:rPr>
              <a:t>penyakit</a:t>
            </a:r>
            <a:r>
              <a:rPr lang="en-ID" dirty="0">
                <a:solidFill>
                  <a:srgbClr val="FF0000"/>
                </a:solidFill>
                <a:latin typeface="CenturyGothic-Bold"/>
              </a:rPr>
              <a:t> &amp; </a:t>
            </a:r>
            <a:r>
              <a:rPr lang="en-ID" dirty="0" err="1">
                <a:solidFill>
                  <a:srgbClr val="FF0000"/>
                </a:solidFill>
                <a:latin typeface="CenturyGothic-Bold"/>
              </a:rPr>
              <a:t>layanan</a:t>
            </a:r>
            <a:r>
              <a:rPr lang="en-ID" dirty="0">
                <a:solidFill>
                  <a:srgbClr val="FF0000"/>
                </a:solidFill>
                <a:latin typeface="CenturyGothic-Bold"/>
              </a:rPr>
              <a:t> di Indonesia</a:t>
            </a:r>
            <a:endParaRPr lang="en-ID" b="1" i="0" u="none" strike="noStrike" baseline="0" dirty="0">
              <a:solidFill>
                <a:srgbClr val="FF0000"/>
              </a:solidFill>
              <a:latin typeface="CenturyGothic-Bold"/>
            </a:endParaRPr>
          </a:p>
          <a:p>
            <a:pPr marL="457200" indent="-457200" algn="l">
              <a:buClr>
                <a:schemeClr val="bg1"/>
              </a:buClr>
              <a:buFont typeface="+mj-lt"/>
              <a:buAutoNum type="arabicPeriod"/>
            </a:pPr>
            <a:r>
              <a:rPr lang="en-ID" b="1" i="0" u="none" strike="noStrike" baseline="0" dirty="0">
                <a:solidFill>
                  <a:srgbClr val="000000"/>
                </a:solidFill>
                <a:latin typeface="CenturyGothic-Bold"/>
              </a:rPr>
              <a:t>Belum </a:t>
            </a:r>
            <a:r>
              <a:rPr lang="en-ID" b="1" i="0" u="none" strike="noStrike" baseline="0" dirty="0" err="1">
                <a:solidFill>
                  <a:srgbClr val="000000"/>
                </a:solidFill>
                <a:latin typeface="CenturyGothic-Bold"/>
              </a:rPr>
              <a:t>dapat</a:t>
            </a:r>
            <a:r>
              <a:rPr lang="en-ID" b="1" i="0" u="none" strike="noStrike" baseline="0" dirty="0">
                <a:solidFill>
                  <a:srgbClr val="000000"/>
                </a:solidFill>
                <a:latin typeface="CenturyGothic-Bold"/>
              </a:rPr>
              <a:t> </a:t>
            </a:r>
            <a:r>
              <a:rPr lang="en-ID" b="1" i="0" u="none" strike="noStrike" baseline="0" dirty="0" err="1">
                <a:solidFill>
                  <a:srgbClr val="000000"/>
                </a:solidFill>
                <a:latin typeface="CenturyGothic-Bold"/>
              </a:rPr>
              <a:t>membedakan</a:t>
            </a:r>
            <a:r>
              <a:rPr lang="en-ID" b="1" i="0" u="none" strike="noStrike" baseline="0" dirty="0">
                <a:solidFill>
                  <a:srgbClr val="000000"/>
                </a:solidFill>
                <a:latin typeface="CenturyGothic-Bold"/>
              </a:rPr>
              <a:t> </a:t>
            </a:r>
            <a:r>
              <a:rPr lang="en-ID" b="1" i="0" u="none" strike="noStrike" baseline="0" dirty="0" err="1">
                <a:solidFill>
                  <a:srgbClr val="000000"/>
                </a:solidFill>
                <a:latin typeface="CenturyGothic-Bold"/>
              </a:rPr>
              <a:t>tingkat</a:t>
            </a:r>
            <a:r>
              <a:rPr lang="en-ID" b="1" i="0" u="none" strike="noStrike" baseline="0" dirty="0">
                <a:solidFill>
                  <a:srgbClr val="000000"/>
                </a:solidFill>
                <a:latin typeface="CenturyGothic-Bold"/>
              </a:rPr>
              <a:t> </a:t>
            </a:r>
            <a:r>
              <a:rPr lang="en-ID" b="1" i="0" u="none" strike="noStrike" baseline="0" dirty="0" err="1">
                <a:solidFill>
                  <a:srgbClr val="000000"/>
                </a:solidFill>
                <a:latin typeface="CenturyGothic-Bold"/>
              </a:rPr>
              <a:t>keparahan</a:t>
            </a:r>
            <a:r>
              <a:rPr lang="en-ID" b="1" i="0" u="none" strike="noStrike" baseline="0" dirty="0">
                <a:solidFill>
                  <a:srgbClr val="000000"/>
                </a:solidFill>
                <a:latin typeface="CenturyGothic-Bold"/>
              </a:rPr>
              <a:t> </a:t>
            </a:r>
            <a:r>
              <a:rPr lang="en-ID" b="0" i="0" u="none" strike="noStrike" baseline="0" dirty="0" err="1">
                <a:solidFill>
                  <a:srgbClr val="000000"/>
                </a:solidFill>
                <a:latin typeface="CenturyGothic"/>
              </a:rPr>
              <a:t>kasus</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sehingga</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menyebabkan</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ketidaktepatan</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penanganan</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kasus</a:t>
            </a:r>
            <a:r>
              <a:rPr lang="en-ID" b="0" i="0" u="none" strike="noStrike" baseline="0" dirty="0">
                <a:solidFill>
                  <a:srgbClr val="000000"/>
                </a:solidFill>
                <a:latin typeface="CenturyGothic"/>
              </a:rPr>
              <a:t> dan </a:t>
            </a:r>
            <a:r>
              <a:rPr lang="en-ID" b="0" i="0" u="none" strike="noStrike" baseline="0" dirty="0" err="1">
                <a:solidFill>
                  <a:srgbClr val="000000"/>
                </a:solidFill>
                <a:latin typeface="CenturyGothic"/>
              </a:rPr>
              <a:t>ketidakadilan</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pembayaran</a:t>
            </a:r>
            <a:r>
              <a:rPr lang="en-ID" b="0" i="0" u="none" strike="noStrike" baseline="0" dirty="0">
                <a:solidFill>
                  <a:srgbClr val="000000"/>
                </a:solidFill>
                <a:latin typeface="CenturyGothic"/>
              </a:rPr>
              <a:t> </a:t>
            </a:r>
          </a:p>
          <a:p>
            <a:pPr marL="457200" indent="-457200" algn="l">
              <a:buClr>
                <a:schemeClr val="bg1"/>
              </a:buClr>
              <a:buFont typeface="+mj-lt"/>
              <a:buAutoNum type="arabicPeriod"/>
            </a:pPr>
            <a:r>
              <a:rPr lang="fi-FI" b="1" i="0" u="none" strike="noStrike" baseline="0" dirty="0">
                <a:solidFill>
                  <a:srgbClr val="000000"/>
                </a:solidFill>
                <a:latin typeface="CenturyGothic-Bold"/>
              </a:rPr>
              <a:t>Keluhan dari Perhimpunan Profesi &amp; Asosiasi RS </a:t>
            </a:r>
            <a:r>
              <a:rPr lang="en-ID" b="0" i="0" u="none" strike="noStrike" baseline="0" dirty="0" err="1">
                <a:solidFill>
                  <a:srgbClr val="000000"/>
                </a:solidFill>
                <a:latin typeface="CenturyGothic"/>
              </a:rPr>
              <a:t>terkait</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pengelompokkan</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kasus</a:t>
            </a:r>
            <a:r>
              <a:rPr lang="en-ID" b="0" i="0" u="none" strike="noStrike" baseline="0" dirty="0">
                <a:solidFill>
                  <a:srgbClr val="000000"/>
                </a:solidFill>
                <a:latin typeface="CenturyGothic"/>
              </a:rPr>
              <a:t> yang </a:t>
            </a:r>
            <a:r>
              <a:rPr lang="en-ID" b="0" i="0" u="none" strike="noStrike" baseline="0" dirty="0" err="1">
                <a:solidFill>
                  <a:srgbClr val="000000"/>
                </a:solidFill>
                <a:latin typeface="CenturyGothic"/>
              </a:rPr>
              <a:t>belum</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sesuai</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secara</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klinis</a:t>
            </a:r>
            <a:r>
              <a:rPr lang="en-ID" b="0" i="0" u="none" strike="noStrike" baseline="0" dirty="0">
                <a:solidFill>
                  <a:srgbClr val="000000"/>
                </a:solidFill>
                <a:latin typeface="CenturyGothic"/>
              </a:rPr>
              <a:t> &amp; </a:t>
            </a:r>
            <a:r>
              <a:rPr lang="en-ID" b="0" i="0" u="none" strike="noStrike" baseline="0" dirty="0" err="1">
                <a:solidFill>
                  <a:srgbClr val="000000"/>
                </a:solidFill>
                <a:latin typeface="CenturyGothic"/>
              </a:rPr>
              <a:t>sumber</a:t>
            </a:r>
            <a:r>
              <a:rPr lang="en-ID" b="0" i="0" u="none" strike="noStrike" baseline="0" dirty="0">
                <a:solidFill>
                  <a:srgbClr val="000000"/>
                </a:solidFill>
                <a:latin typeface="CenturyGothic"/>
              </a:rPr>
              <a:t> </a:t>
            </a:r>
            <a:r>
              <a:rPr lang="en-ID" b="0" i="0" u="none" strike="noStrike" baseline="0" dirty="0" err="1">
                <a:solidFill>
                  <a:srgbClr val="000000"/>
                </a:solidFill>
                <a:latin typeface="CenturyGothic"/>
              </a:rPr>
              <a:t>daya</a:t>
            </a:r>
            <a:r>
              <a:rPr lang="en-ID" b="0" i="0" u="none" strike="noStrike" baseline="0" dirty="0">
                <a:solidFill>
                  <a:srgbClr val="000000"/>
                </a:solidFill>
                <a:latin typeface="CenturyGothic"/>
              </a:rPr>
              <a:t> </a:t>
            </a:r>
          </a:p>
          <a:p>
            <a:pPr marL="457200" indent="-457200" algn="l">
              <a:buClr>
                <a:schemeClr val="bg1"/>
              </a:buClr>
              <a:buFont typeface="+mj-lt"/>
              <a:buAutoNum type="arabicPeriod"/>
            </a:pPr>
            <a:r>
              <a:rPr lang="sv-SE" b="1" i="0" u="none" strike="noStrike" baseline="0" dirty="0">
                <a:solidFill>
                  <a:srgbClr val="000000"/>
                </a:solidFill>
                <a:latin typeface="CenturyGothic-Bold"/>
              </a:rPr>
              <a:t>Belum menggambarkan </a:t>
            </a:r>
            <a:r>
              <a:rPr lang="sv-SE" b="0" i="0" u="none" strike="noStrike" baseline="0" dirty="0">
                <a:solidFill>
                  <a:srgbClr val="000000"/>
                </a:solidFill>
                <a:latin typeface="CenturyGothic"/>
              </a:rPr>
              <a:t>kondisi </a:t>
            </a:r>
            <a:r>
              <a:rPr lang="sv-SE" b="0" i="0" u="none" strike="noStrike" baseline="0" dirty="0">
                <a:solidFill>
                  <a:srgbClr val="FF0000"/>
                </a:solidFill>
                <a:latin typeface="CenturyGothic"/>
              </a:rPr>
              <a:t>penyakit </a:t>
            </a:r>
            <a:r>
              <a:rPr lang="en-ID" b="0" i="0" u="none" strike="noStrike" baseline="0" dirty="0" err="1">
                <a:solidFill>
                  <a:srgbClr val="FF0000"/>
                </a:solidFill>
                <a:latin typeface="CenturyGothic"/>
              </a:rPr>
              <a:t>masyarakat</a:t>
            </a:r>
            <a:r>
              <a:rPr lang="en-ID" b="0" i="0" u="none" strike="noStrike" baseline="0" dirty="0">
                <a:solidFill>
                  <a:srgbClr val="FF0000"/>
                </a:solidFill>
                <a:latin typeface="CenturyGothic"/>
              </a:rPr>
              <a:t> Indonesia </a:t>
            </a:r>
          </a:p>
          <a:p>
            <a:pPr marL="457200" indent="-457200" algn="l">
              <a:buClr>
                <a:schemeClr val="bg1"/>
              </a:buClr>
              <a:buFont typeface="+mj-lt"/>
              <a:buAutoNum type="arabicPeriod"/>
            </a:pPr>
            <a:r>
              <a:rPr lang="sv-SE" b="1" i="0" u="none" strike="noStrike" baseline="0" dirty="0">
                <a:solidFill>
                  <a:srgbClr val="FF0000"/>
                </a:solidFill>
                <a:latin typeface="CenturyGothic-Bold"/>
              </a:rPr>
              <a:t>Teknologi, penyakit, dan praktik medis </a:t>
            </a:r>
            <a:r>
              <a:rPr lang="en-ID" b="0" i="0" u="none" strike="noStrike" baseline="0" dirty="0" err="1">
                <a:solidFill>
                  <a:srgbClr val="FF0000"/>
                </a:solidFill>
                <a:latin typeface="CenturyGothic"/>
              </a:rPr>
              <a:t>berkembang</a:t>
            </a:r>
            <a:r>
              <a:rPr lang="en-ID" b="0" i="0" u="none" strike="noStrike" baseline="0" dirty="0">
                <a:solidFill>
                  <a:srgbClr val="FF0000"/>
                </a:solidFill>
                <a:latin typeface="CenturyGothic"/>
              </a:rPr>
              <a:t> </a:t>
            </a:r>
            <a:r>
              <a:rPr lang="en-ID" b="0" i="0" u="none" strike="noStrike" baseline="0" dirty="0" err="1">
                <a:solidFill>
                  <a:srgbClr val="FF0000"/>
                </a:solidFill>
                <a:latin typeface="CenturyGothic"/>
              </a:rPr>
              <a:t>serta</a:t>
            </a:r>
            <a:r>
              <a:rPr lang="en-ID" b="0" i="0" u="none" strike="noStrike" baseline="0" dirty="0">
                <a:solidFill>
                  <a:srgbClr val="FF0000"/>
                </a:solidFill>
                <a:latin typeface="CenturyGothic"/>
              </a:rPr>
              <a:t> </a:t>
            </a:r>
            <a:r>
              <a:rPr lang="en-ID" b="0" i="0" u="none" strike="noStrike" baseline="0" dirty="0" err="1">
                <a:solidFill>
                  <a:srgbClr val="FF0000"/>
                </a:solidFill>
                <a:latin typeface="CenturyGothic"/>
              </a:rPr>
              <a:t>terdapat</a:t>
            </a:r>
            <a:r>
              <a:rPr lang="en-ID" b="0" i="0" u="none" strike="noStrike" baseline="0" dirty="0">
                <a:solidFill>
                  <a:srgbClr val="FF0000"/>
                </a:solidFill>
                <a:latin typeface="CenturyGothic"/>
              </a:rPr>
              <a:t> </a:t>
            </a:r>
            <a:r>
              <a:rPr lang="en-ID" b="0" i="0" u="none" strike="noStrike" baseline="0" dirty="0" err="1">
                <a:solidFill>
                  <a:srgbClr val="FF0000"/>
                </a:solidFill>
                <a:latin typeface="CenturyGothic"/>
              </a:rPr>
              <a:t>sistem</a:t>
            </a:r>
            <a:r>
              <a:rPr lang="en-ID" b="0" i="0" u="none" strike="noStrike" baseline="0" dirty="0">
                <a:solidFill>
                  <a:srgbClr val="FF0000"/>
                </a:solidFill>
                <a:latin typeface="CenturyGothic"/>
              </a:rPr>
              <a:t>/tata </a:t>
            </a:r>
            <a:r>
              <a:rPr lang="en-ID" b="0" i="0" u="none" strike="noStrike" baseline="0" dirty="0" err="1">
                <a:solidFill>
                  <a:srgbClr val="FF0000"/>
                </a:solidFill>
                <a:latin typeface="CenturyGothic"/>
              </a:rPr>
              <a:t>cara</a:t>
            </a:r>
            <a:r>
              <a:rPr lang="en-ID" b="0" i="0" u="none" strike="noStrike" baseline="0" dirty="0">
                <a:solidFill>
                  <a:srgbClr val="FF0000"/>
                </a:solidFill>
                <a:latin typeface="CenturyGothic"/>
              </a:rPr>
              <a:t> </a:t>
            </a:r>
            <a:r>
              <a:rPr lang="en-ID" b="0" i="0" u="none" strike="noStrike" baseline="0" dirty="0" err="1">
                <a:solidFill>
                  <a:srgbClr val="FF0000"/>
                </a:solidFill>
                <a:latin typeface="CenturyGothic"/>
              </a:rPr>
              <a:t>pengkodingan</a:t>
            </a:r>
            <a:r>
              <a:rPr lang="en-ID" b="0" i="0" u="none" strike="noStrike" baseline="0" dirty="0">
                <a:solidFill>
                  <a:srgbClr val="FF0000"/>
                </a:solidFill>
                <a:latin typeface="CenturyGothic"/>
              </a:rPr>
              <a:t> </a:t>
            </a:r>
            <a:r>
              <a:rPr lang="en-ID" b="0" i="0" u="none" strike="noStrike" baseline="0" dirty="0" err="1">
                <a:solidFill>
                  <a:srgbClr val="FF0000"/>
                </a:solidFill>
                <a:latin typeface="CenturyGothic"/>
              </a:rPr>
              <a:t>baru</a:t>
            </a:r>
            <a:endParaRPr lang="en-ID" sz="3200" dirty="0">
              <a:solidFill>
                <a:srgbClr val="FF0000"/>
              </a:solidFill>
            </a:endParaRPr>
          </a:p>
        </p:txBody>
      </p:sp>
      <p:sp>
        <p:nvSpPr>
          <p:cNvPr id="3" name="object 3">
            <a:extLst>
              <a:ext uri="{FF2B5EF4-FFF2-40B4-BE49-F238E27FC236}">
                <a16:creationId xmlns:a16="http://schemas.microsoft.com/office/drawing/2014/main" id="{4E9B79A5-8AC1-9F14-B728-448168B58517}"/>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a:extLst>
              <a:ext uri="{FF2B5EF4-FFF2-40B4-BE49-F238E27FC236}">
                <a16:creationId xmlns:a16="http://schemas.microsoft.com/office/drawing/2014/main" id="{B0860C15-AC16-FBA1-354D-D4FA5DE4CC48}"/>
              </a:ext>
            </a:extLst>
          </p:cNvPr>
          <p:cNvGrpSpPr/>
          <p:nvPr/>
        </p:nvGrpSpPr>
        <p:grpSpPr>
          <a:xfrm>
            <a:off x="10948416" y="0"/>
            <a:ext cx="1243965" cy="6858000"/>
            <a:chOff x="10948416" y="0"/>
            <a:chExt cx="1243965" cy="6858000"/>
          </a:xfrm>
        </p:grpSpPr>
        <p:sp>
          <p:nvSpPr>
            <p:cNvPr id="5" name="object 5">
              <a:extLst>
                <a:ext uri="{FF2B5EF4-FFF2-40B4-BE49-F238E27FC236}">
                  <a16:creationId xmlns:a16="http://schemas.microsoft.com/office/drawing/2014/main" id="{71AB3487-4CE2-CBA4-C5EA-D07EFDB12C74}"/>
                </a:ext>
              </a:extLst>
            </p:cNvPr>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a:extLst>
                <a:ext uri="{FF2B5EF4-FFF2-40B4-BE49-F238E27FC236}">
                  <a16:creationId xmlns:a16="http://schemas.microsoft.com/office/drawing/2014/main" id="{56F75286-8B00-0EAB-E9DE-4EEA56917F08}"/>
                </a:ext>
              </a:extLst>
            </p:cNvPr>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4" name="Title 7">
            <a:extLst>
              <a:ext uri="{FF2B5EF4-FFF2-40B4-BE49-F238E27FC236}">
                <a16:creationId xmlns:a16="http://schemas.microsoft.com/office/drawing/2014/main" id="{896AC4E5-98A6-FA1E-084E-95C2AC54BBAC}"/>
              </a:ext>
            </a:extLst>
          </p:cNvPr>
          <p:cNvSpPr>
            <a:spLocks noGrp="1"/>
          </p:cNvSpPr>
          <p:nvPr>
            <p:ph type="title"/>
          </p:nvPr>
        </p:nvSpPr>
        <p:spPr>
          <a:noFill/>
        </p:spPr>
        <p:txBody>
          <a:bodyPr>
            <a:noAutofit/>
          </a:bodyPr>
          <a:lstStyle/>
          <a:p>
            <a:r>
              <a:rPr lang="fi-FI" dirty="0">
                <a:latin typeface="Segoe UI Semibold" panose="020B0702040204020203" pitchFamily="34" charset="0"/>
                <a:ea typeface="Segoe UI Black" panose="020B0A02040204020203" pitchFamily="34" charset="0"/>
                <a:cs typeface="Segoe UI Semibold" panose="020B0702040204020203" pitchFamily="34" charset="0"/>
              </a:rPr>
              <a:t>Perubahan ke INA-CBG diperlukan ketika:</a:t>
            </a:r>
            <a:endParaRPr lang="en-ID"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18426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16226" y="150542"/>
            <a:ext cx="9561444" cy="865109"/>
          </a:xfrm>
          <a:prstGeom prst="rect">
            <a:avLst/>
          </a:prstGeom>
        </p:spPr>
        <p:txBody>
          <a:bodyPr vert="horz" wrap="square" lIns="0" tIns="247142" rIns="0" bIns="0" rtlCol="0">
            <a:spAutoFit/>
          </a:bodyPr>
          <a:lstStyle/>
          <a:p>
            <a:pPr marL="2663825">
              <a:lnSpc>
                <a:spcPct val="100000"/>
              </a:lnSpc>
              <a:spcBef>
                <a:spcPts val="95"/>
              </a:spcBef>
            </a:pPr>
            <a:r>
              <a:rPr sz="4000" spc="-10" dirty="0"/>
              <a:t>Prosedur</a:t>
            </a:r>
            <a:r>
              <a:rPr sz="4000" spc="-114" dirty="0"/>
              <a:t> </a:t>
            </a:r>
            <a:r>
              <a:rPr sz="4000" spc="-25" dirty="0"/>
              <a:t>non-</a:t>
            </a:r>
            <a:r>
              <a:rPr sz="4000" spc="-10" dirty="0"/>
              <a:t>operasi</a:t>
            </a:r>
            <a:endParaRPr sz="4000" dirty="0"/>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986789"/>
            <a:ext cx="9130665" cy="5481955"/>
          </a:xfrm>
          <a:custGeom>
            <a:avLst/>
            <a:gdLst/>
            <a:ahLst/>
            <a:cxnLst/>
            <a:rect l="l" t="t" r="r" b="b"/>
            <a:pathLst>
              <a:path w="9130665" h="5481955">
                <a:moveTo>
                  <a:pt x="0" y="5481828"/>
                </a:moveTo>
                <a:lnTo>
                  <a:pt x="9130283" y="5481828"/>
                </a:lnTo>
                <a:lnTo>
                  <a:pt x="9130283" y="0"/>
                </a:lnTo>
                <a:lnTo>
                  <a:pt x="0" y="0"/>
                </a:lnTo>
                <a:lnTo>
                  <a:pt x="0" y="5481828"/>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23263" y="1528953"/>
            <a:ext cx="7788275" cy="3951604"/>
          </a:xfrm>
          <a:prstGeom prst="rect">
            <a:avLst/>
          </a:prstGeom>
        </p:spPr>
        <p:txBody>
          <a:bodyPr vert="horz" wrap="square" lIns="0" tIns="12065" rIns="0" bIns="0" rtlCol="0">
            <a:spAutoFit/>
          </a:bodyPr>
          <a:lstStyle/>
          <a:p>
            <a:pPr marL="12700" marR="5080">
              <a:lnSpc>
                <a:spcPct val="100000"/>
              </a:lnSpc>
              <a:spcBef>
                <a:spcPts val="95"/>
              </a:spcBef>
            </a:pPr>
            <a:r>
              <a:rPr sz="2800" dirty="0">
                <a:latin typeface="Arial"/>
                <a:cs typeface="Arial"/>
              </a:rPr>
              <a:t>Prosedur</a:t>
            </a:r>
            <a:r>
              <a:rPr sz="2800" spc="-55" dirty="0">
                <a:latin typeface="Arial"/>
                <a:cs typeface="Arial"/>
              </a:rPr>
              <a:t> </a:t>
            </a:r>
            <a:r>
              <a:rPr sz="2800" dirty="0">
                <a:latin typeface="Arial"/>
                <a:cs typeface="Arial"/>
              </a:rPr>
              <a:t>investigatif</a:t>
            </a:r>
            <a:r>
              <a:rPr sz="2800" spc="-75" dirty="0">
                <a:latin typeface="Arial"/>
                <a:cs typeface="Arial"/>
              </a:rPr>
              <a:t> </a:t>
            </a:r>
            <a:r>
              <a:rPr sz="2800" dirty="0">
                <a:latin typeface="Arial"/>
                <a:cs typeface="Arial"/>
              </a:rPr>
              <a:t>dan</a:t>
            </a:r>
            <a:r>
              <a:rPr sz="2800" spc="-65" dirty="0">
                <a:latin typeface="Arial"/>
                <a:cs typeface="Arial"/>
              </a:rPr>
              <a:t> </a:t>
            </a:r>
            <a:r>
              <a:rPr sz="2800" dirty="0">
                <a:latin typeface="Arial"/>
                <a:cs typeface="Arial"/>
              </a:rPr>
              <a:t>terapetik</a:t>
            </a:r>
            <a:r>
              <a:rPr sz="2800" spc="-75" dirty="0">
                <a:latin typeface="Arial"/>
                <a:cs typeface="Arial"/>
              </a:rPr>
              <a:t> </a:t>
            </a:r>
            <a:r>
              <a:rPr sz="2800" dirty="0">
                <a:latin typeface="Arial"/>
                <a:cs typeface="Arial"/>
              </a:rPr>
              <a:t>lain</a:t>
            </a:r>
            <a:r>
              <a:rPr sz="2800" spc="-70" dirty="0">
                <a:latin typeface="Arial"/>
                <a:cs typeface="Arial"/>
              </a:rPr>
              <a:t> </a:t>
            </a:r>
            <a:r>
              <a:rPr sz="2800" dirty="0">
                <a:latin typeface="Arial"/>
                <a:cs typeface="Arial"/>
              </a:rPr>
              <a:t>yang</a:t>
            </a:r>
            <a:r>
              <a:rPr sz="2800" spc="-80" dirty="0">
                <a:latin typeface="Arial"/>
                <a:cs typeface="Arial"/>
              </a:rPr>
              <a:t> </a:t>
            </a:r>
            <a:r>
              <a:rPr sz="2800" spc="-10" dirty="0">
                <a:latin typeface="Arial"/>
                <a:cs typeface="Arial"/>
              </a:rPr>
              <a:t>tidak </a:t>
            </a:r>
            <a:r>
              <a:rPr sz="2800" dirty="0">
                <a:latin typeface="Arial"/>
                <a:cs typeface="Arial"/>
              </a:rPr>
              <a:t>melibatkan</a:t>
            </a:r>
            <a:r>
              <a:rPr sz="2800" spc="-114" dirty="0">
                <a:latin typeface="Arial"/>
                <a:cs typeface="Arial"/>
              </a:rPr>
              <a:t> </a:t>
            </a:r>
            <a:r>
              <a:rPr sz="2800" spc="-10" dirty="0">
                <a:latin typeface="Arial"/>
                <a:cs typeface="Arial"/>
              </a:rPr>
              <a:t>bedah,</a:t>
            </a:r>
            <a:endParaRPr sz="2800" dirty="0">
              <a:latin typeface="Arial"/>
              <a:cs typeface="Arial"/>
            </a:endParaRPr>
          </a:p>
          <a:p>
            <a:pPr marL="354965" indent="-342265">
              <a:lnSpc>
                <a:spcPct val="100000"/>
              </a:lnSpc>
              <a:spcBef>
                <a:spcPts val="675"/>
              </a:spcBef>
              <a:buClr>
                <a:srgbClr val="0462C1"/>
              </a:buClr>
              <a:buSzPct val="50000"/>
              <a:buChar char="•"/>
              <a:tabLst>
                <a:tab pos="354965" algn="l"/>
              </a:tabLst>
            </a:pPr>
            <a:r>
              <a:rPr sz="2800" spc="-10" dirty="0">
                <a:latin typeface="Arial"/>
                <a:cs typeface="Arial"/>
              </a:rPr>
              <a:t>misalnya</a:t>
            </a:r>
            <a:endParaRPr sz="2800" dirty="0">
              <a:latin typeface="Arial"/>
              <a:cs typeface="Arial"/>
            </a:endParaRPr>
          </a:p>
          <a:p>
            <a:pPr marL="812800" lvl="1" indent="-342900">
              <a:lnSpc>
                <a:spcPct val="100000"/>
              </a:lnSpc>
              <a:spcBef>
                <a:spcPts val="670"/>
              </a:spcBef>
              <a:buClr>
                <a:srgbClr val="0462C1"/>
              </a:buClr>
              <a:buSzPct val="50000"/>
              <a:buChar char="•"/>
              <a:tabLst>
                <a:tab pos="812800" algn="l"/>
              </a:tabLst>
            </a:pPr>
            <a:r>
              <a:rPr sz="2800" spc="-10" dirty="0">
                <a:latin typeface="Arial"/>
                <a:cs typeface="Arial"/>
              </a:rPr>
              <a:t>radiologi;</a:t>
            </a:r>
            <a:endParaRPr sz="2800" dirty="0">
              <a:latin typeface="Arial"/>
              <a:cs typeface="Arial"/>
            </a:endParaRPr>
          </a:p>
          <a:p>
            <a:pPr marL="812800" lvl="1" indent="-342900">
              <a:lnSpc>
                <a:spcPct val="100000"/>
              </a:lnSpc>
              <a:spcBef>
                <a:spcPts val="675"/>
              </a:spcBef>
              <a:buClr>
                <a:srgbClr val="0462C1"/>
              </a:buClr>
              <a:buSzPct val="50000"/>
              <a:buChar char="•"/>
              <a:tabLst>
                <a:tab pos="812800" algn="l"/>
              </a:tabLst>
            </a:pPr>
            <a:r>
              <a:rPr sz="2800" spc="-10" dirty="0">
                <a:latin typeface="Arial"/>
                <a:cs typeface="Arial"/>
              </a:rPr>
              <a:t>laboratorium;</a:t>
            </a:r>
            <a:endParaRPr sz="2800" dirty="0">
              <a:latin typeface="Arial"/>
              <a:cs typeface="Arial"/>
            </a:endParaRPr>
          </a:p>
          <a:p>
            <a:pPr marL="812800" lvl="1" indent="-342900">
              <a:lnSpc>
                <a:spcPct val="100000"/>
              </a:lnSpc>
              <a:spcBef>
                <a:spcPts val="670"/>
              </a:spcBef>
              <a:buClr>
                <a:srgbClr val="0462C1"/>
              </a:buClr>
              <a:buSzPct val="50000"/>
              <a:buChar char="•"/>
              <a:tabLst>
                <a:tab pos="812800" algn="l"/>
              </a:tabLst>
            </a:pPr>
            <a:r>
              <a:rPr sz="2800" spc="-10" dirty="0">
                <a:latin typeface="Arial"/>
                <a:cs typeface="Arial"/>
              </a:rPr>
              <a:t>fisik;</a:t>
            </a:r>
            <a:endParaRPr sz="2800" dirty="0">
              <a:latin typeface="Arial"/>
              <a:cs typeface="Arial"/>
            </a:endParaRPr>
          </a:p>
          <a:p>
            <a:pPr marL="812800" lvl="1" indent="-342900">
              <a:lnSpc>
                <a:spcPct val="100000"/>
              </a:lnSpc>
              <a:spcBef>
                <a:spcPts val="675"/>
              </a:spcBef>
              <a:buClr>
                <a:srgbClr val="0462C1"/>
              </a:buClr>
              <a:buSzPct val="50000"/>
              <a:buChar char="•"/>
              <a:tabLst>
                <a:tab pos="812800" algn="l"/>
              </a:tabLst>
            </a:pPr>
            <a:r>
              <a:rPr sz="2800" spc="-10" dirty="0">
                <a:latin typeface="Arial"/>
                <a:cs typeface="Arial"/>
              </a:rPr>
              <a:t>psikologik;</a:t>
            </a:r>
            <a:endParaRPr sz="2800" dirty="0">
              <a:latin typeface="Arial"/>
              <a:cs typeface="Arial"/>
            </a:endParaRPr>
          </a:p>
          <a:p>
            <a:pPr marL="812800" lvl="1" indent="-342900">
              <a:lnSpc>
                <a:spcPct val="100000"/>
              </a:lnSpc>
              <a:spcBef>
                <a:spcPts val="675"/>
              </a:spcBef>
              <a:buClr>
                <a:srgbClr val="0462C1"/>
              </a:buClr>
              <a:buSzPct val="50000"/>
              <a:buChar char="•"/>
              <a:tabLst>
                <a:tab pos="812800" algn="l"/>
              </a:tabLst>
            </a:pPr>
            <a:r>
              <a:rPr sz="2800" dirty="0">
                <a:latin typeface="Arial"/>
                <a:cs typeface="Arial"/>
              </a:rPr>
              <a:t>dan</a:t>
            </a:r>
            <a:r>
              <a:rPr sz="2800" spc="-35" dirty="0">
                <a:latin typeface="Arial"/>
                <a:cs typeface="Arial"/>
              </a:rPr>
              <a:t> </a:t>
            </a:r>
            <a:r>
              <a:rPr sz="2800" spc="-10" dirty="0">
                <a:latin typeface="Arial"/>
                <a:cs typeface="Arial"/>
              </a:rPr>
              <a:t>sebagainya.</a:t>
            </a:r>
            <a:endParaRPr sz="2800" dirty="0">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2213355" y="355472"/>
          <a:ext cx="6029959" cy="6134100"/>
        </p:xfrm>
        <a:graphic>
          <a:graphicData uri="http://schemas.openxmlformats.org/drawingml/2006/table">
            <a:tbl>
              <a:tblPr firstRow="1" bandRow="1">
                <a:tableStyleId>{2D5ABB26-0587-4C30-8999-92F81FD0307C}</a:tableStyleId>
              </a:tblPr>
              <a:tblGrid>
                <a:gridCol w="305435">
                  <a:extLst>
                    <a:ext uri="{9D8B030D-6E8A-4147-A177-3AD203B41FA5}">
                      <a16:colId xmlns:a16="http://schemas.microsoft.com/office/drawing/2014/main" val="20000"/>
                    </a:ext>
                  </a:extLst>
                </a:gridCol>
                <a:gridCol w="816610">
                  <a:extLst>
                    <a:ext uri="{9D8B030D-6E8A-4147-A177-3AD203B41FA5}">
                      <a16:colId xmlns:a16="http://schemas.microsoft.com/office/drawing/2014/main" val="20001"/>
                    </a:ext>
                  </a:extLst>
                </a:gridCol>
                <a:gridCol w="4907914">
                  <a:extLst>
                    <a:ext uri="{9D8B030D-6E8A-4147-A177-3AD203B41FA5}">
                      <a16:colId xmlns:a16="http://schemas.microsoft.com/office/drawing/2014/main" val="20002"/>
                    </a:ext>
                  </a:extLst>
                </a:gridCol>
              </a:tblGrid>
              <a:tr h="286385">
                <a:tc>
                  <a:txBody>
                    <a:bodyPr/>
                    <a:lstStyle/>
                    <a:p>
                      <a:pPr marR="60960" algn="r">
                        <a:lnSpc>
                          <a:spcPts val="1515"/>
                        </a:lnSpc>
                      </a:pPr>
                      <a:r>
                        <a:rPr sz="1600" b="1" dirty="0">
                          <a:latin typeface="Calibri"/>
                          <a:cs typeface="Calibri"/>
                        </a:rPr>
                        <a:t>0</a:t>
                      </a:r>
                      <a:endParaRPr sz="1600">
                        <a:latin typeface="Calibri"/>
                        <a:cs typeface="Calibri"/>
                      </a:endParaRPr>
                    </a:p>
                  </a:txBody>
                  <a:tcPr marL="0" marR="0" marT="0" marB="0"/>
                </a:tc>
                <a:tc>
                  <a:txBody>
                    <a:bodyPr/>
                    <a:lstStyle/>
                    <a:p>
                      <a:pPr marL="68580">
                        <a:lnSpc>
                          <a:spcPts val="1515"/>
                        </a:lnSpc>
                      </a:pPr>
                      <a:r>
                        <a:rPr sz="1600" b="1" spc="-25" dirty="0">
                          <a:latin typeface="Calibri"/>
                          <a:cs typeface="Calibri"/>
                        </a:rPr>
                        <a:t>00</a:t>
                      </a:r>
                      <a:endParaRPr sz="1600">
                        <a:latin typeface="Calibri"/>
                        <a:cs typeface="Calibri"/>
                      </a:endParaRPr>
                    </a:p>
                  </a:txBody>
                  <a:tcPr marL="0" marR="0" marT="0" marB="0"/>
                </a:tc>
                <a:tc>
                  <a:txBody>
                    <a:bodyPr/>
                    <a:lstStyle/>
                    <a:p>
                      <a:pPr marL="276860">
                        <a:lnSpc>
                          <a:spcPts val="1515"/>
                        </a:lnSpc>
                      </a:pPr>
                      <a:r>
                        <a:rPr sz="1600" b="1" spc="-10" dirty="0">
                          <a:latin typeface="Calibri"/>
                          <a:cs typeface="Calibri"/>
                        </a:rPr>
                        <a:t>Procedures</a:t>
                      </a:r>
                      <a:r>
                        <a:rPr sz="1600" b="1" spc="-5" dirty="0">
                          <a:latin typeface="Calibri"/>
                          <a:cs typeface="Calibri"/>
                        </a:rPr>
                        <a:t> </a:t>
                      </a:r>
                      <a:r>
                        <a:rPr sz="1600" b="1" dirty="0">
                          <a:latin typeface="Calibri"/>
                          <a:cs typeface="Calibri"/>
                        </a:rPr>
                        <a:t>and</a:t>
                      </a:r>
                      <a:r>
                        <a:rPr sz="1600" b="1" spc="-15" dirty="0">
                          <a:latin typeface="Calibri"/>
                          <a:cs typeface="Calibri"/>
                        </a:rPr>
                        <a:t> </a:t>
                      </a:r>
                      <a:r>
                        <a:rPr sz="1600" b="1" spc="-10" dirty="0">
                          <a:latin typeface="Calibri"/>
                          <a:cs typeface="Calibri"/>
                        </a:rPr>
                        <a:t>interventions,</a:t>
                      </a:r>
                      <a:r>
                        <a:rPr sz="1600" b="1" spc="-15" dirty="0">
                          <a:latin typeface="Calibri"/>
                          <a:cs typeface="Calibri"/>
                        </a:rPr>
                        <a:t> </a:t>
                      </a:r>
                      <a:r>
                        <a:rPr sz="1600" b="1" dirty="0">
                          <a:latin typeface="Calibri"/>
                          <a:cs typeface="Calibri"/>
                        </a:rPr>
                        <a:t>not</a:t>
                      </a:r>
                      <a:r>
                        <a:rPr sz="1600" b="1" spc="-25" dirty="0">
                          <a:latin typeface="Calibri"/>
                          <a:cs typeface="Calibri"/>
                        </a:rPr>
                        <a:t> </a:t>
                      </a:r>
                      <a:r>
                        <a:rPr sz="1600" b="1" spc="-10" dirty="0">
                          <a:latin typeface="Calibri"/>
                          <a:cs typeface="Calibri"/>
                        </a:rPr>
                        <a:t>elsewhere</a:t>
                      </a:r>
                      <a:r>
                        <a:rPr sz="1600" b="1" spc="-40" dirty="0">
                          <a:latin typeface="Calibri"/>
                          <a:cs typeface="Calibri"/>
                        </a:rPr>
                        <a:t> </a:t>
                      </a:r>
                      <a:r>
                        <a:rPr sz="1600" b="1" spc="-10" dirty="0">
                          <a:latin typeface="Calibri"/>
                          <a:cs typeface="Calibri"/>
                        </a:rPr>
                        <a:t>classified</a:t>
                      </a:r>
                      <a:endParaRPr sz="1600">
                        <a:latin typeface="Calibri"/>
                        <a:cs typeface="Calibri"/>
                      </a:endParaRPr>
                    </a:p>
                  </a:txBody>
                  <a:tcPr marL="0" marR="0" marT="0" marB="0"/>
                </a:tc>
                <a:extLst>
                  <a:ext uri="{0D108BD9-81ED-4DB2-BD59-A6C34878D82A}">
                    <a16:rowId xmlns:a16="http://schemas.microsoft.com/office/drawing/2014/main" val="10000"/>
                  </a:ext>
                </a:extLst>
              </a:tr>
              <a:tr h="370840">
                <a:tc>
                  <a:txBody>
                    <a:bodyPr/>
                    <a:lstStyle/>
                    <a:p>
                      <a:pPr marR="60960" algn="r">
                        <a:lnSpc>
                          <a:spcPct val="100000"/>
                        </a:lnSpc>
                        <a:spcBef>
                          <a:spcPts val="259"/>
                        </a:spcBef>
                      </a:pPr>
                      <a:r>
                        <a:rPr sz="1600" dirty="0">
                          <a:latin typeface="Calibri"/>
                          <a:cs typeface="Calibri"/>
                        </a:rPr>
                        <a:t>1</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01-</a:t>
                      </a:r>
                      <a:r>
                        <a:rPr sz="1600" spc="-25" dirty="0">
                          <a:latin typeface="Calibri"/>
                          <a:cs typeface="Calibri"/>
                        </a:rPr>
                        <a:t>05</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30" dirty="0">
                          <a:latin typeface="Calibri"/>
                          <a:cs typeface="Calibri"/>
                        </a:rPr>
                        <a:t> </a:t>
                      </a:r>
                      <a:r>
                        <a:rPr sz="1600" dirty="0">
                          <a:latin typeface="Calibri"/>
                          <a:cs typeface="Calibri"/>
                        </a:rPr>
                        <a:t>on</a:t>
                      </a:r>
                      <a:r>
                        <a:rPr sz="1600" spc="-35" dirty="0">
                          <a:latin typeface="Calibri"/>
                          <a:cs typeface="Calibri"/>
                        </a:rPr>
                        <a:t> </a:t>
                      </a:r>
                      <a:r>
                        <a:rPr sz="1600" dirty="0">
                          <a:latin typeface="Calibri"/>
                          <a:cs typeface="Calibri"/>
                        </a:rPr>
                        <a:t>the</a:t>
                      </a:r>
                      <a:r>
                        <a:rPr sz="1600" spc="-30" dirty="0">
                          <a:latin typeface="Calibri"/>
                          <a:cs typeface="Calibri"/>
                        </a:rPr>
                        <a:t> </a:t>
                      </a:r>
                      <a:r>
                        <a:rPr sz="1600" dirty="0">
                          <a:latin typeface="Calibri"/>
                          <a:cs typeface="Calibri"/>
                        </a:rPr>
                        <a:t>nervous</a:t>
                      </a:r>
                      <a:r>
                        <a:rPr sz="1600" spc="-20"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01"/>
                  </a:ext>
                </a:extLst>
              </a:tr>
              <a:tr h="370840">
                <a:tc>
                  <a:txBody>
                    <a:bodyPr/>
                    <a:lstStyle/>
                    <a:p>
                      <a:pPr marR="60960" algn="r">
                        <a:lnSpc>
                          <a:spcPct val="100000"/>
                        </a:lnSpc>
                        <a:spcBef>
                          <a:spcPts val="259"/>
                        </a:spcBef>
                      </a:pPr>
                      <a:r>
                        <a:rPr sz="1600" dirty="0">
                          <a:latin typeface="Calibri"/>
                          <a:cs typeface="Calibri"/>
                        </a:rPr>
                        <a:t>2</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06-</a:t>
                      </a:r>
                      <a:r>
                        <a:rPr sz="1600" spc="-25" dirty="0">
                          <a:latin typeface="Calibri"/>
                          <a:cs typeface="Calibri"/>
                        </a:rPr>
                        <a:t>07</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30" dirty="0">
                          <a:latin typeface="Calibri"/>
                          <a:cs typeface="Calibri"/>
                        </a:rPr>
                        <a:t> </a:t>
                      </a:r>
                      <a:r>
                        <a:rPr sz="1600" dirty="0">
                          <a:latin typeface="Calibri"/>
                          <a:cs typeface="Calibri"/>
                        </a:rPr>
                        <a:t>on</a:t>
                      </a:r>
                      <a:r>
                        <a:rPr sz="1600" spc="-35" dirty="0">
                          <a:latin typeface="Calibri"/>
                          <a:cs typeface="Calibri"/>
                        </a:rPr>
                        <a:t> </a:t>
                      </a:r>
                      <a:r>
                        <a:rPr sz="1600" dirty="0">
                          <a:latin typeface="Calibri"/>
                          <a:cs typeface="Calibri"/>
                        </a:rPr>
                        <a:t>the</a:t>
                      </a:r>
                      <a:r>
                        <a:rPr sz="1600" spc="-35" dirty="0">
                          <a:latin typeface="Calibri"/>
                          <a:cs typeface="Calibri"/>
                        </a:rPr>
                        <a:t> </a:t>
                      </a:r>
                      <a:r>
                        <a:rPr sz="1600" dirty="0">
                          <a:latin typeface="Calibri"/>
                          <a:cs typeface="Calibri"/>
                        </a:rPr>
                        <a:t>endocrine</a:t>
                      </a:r>
                      <a:r>
                        <a:rPr sz="1600" spc="-20"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02"/>
                  </a:ext>
                </a:extLst>
              </a:tr>
              <a:tr h="370840">
                <a:tc>
                  <a:txBody>
                    <a:bodyPr/>
                    <a:lstStyle/>
                    <a:p>
                      <a:pPr marR="60960" algn="r">
                        <a:lnSpc>
                          <a:spcPct val="100000"/>
                        </a:lnSpc>
                        <a:spcBef>
                          <a:spcPts val="254"/>
                        </a:spcBef>
                      </a:pPr>
                      <a:r>
                        <a:rPr sz="1600" dirty="0">
                          <a:latin typeface="Calibri"/>
                          <a:cs typeface="Calibri"/>
                        </a:rPr>
                        <a:t>3</a:t>
                      </a:r>
                      <a:endParaRPr sz="1600">
                        <a:latin typeface="Calibri"/>
                        <a:cs typeface="Calibri"/>
                      </a:endParaRPr>
                    </a:p>
                  </a:txBody>
                  <a:tcPr marL="0" marR="0" marT="32384" marB="0"/>
                </a:tc>
                <a:tc>
                  <a:txBody>
                    <a:bodyPr/>
                    <a:lstStyle/>
                    <a:p>
                      <a:pPr marL="68580">
                        <a:lnSpc>
                          <a:spcPct val="100000"/>
                        </a:lnSpc>
                        <a:spcBef>
                          <a:spcPts val="254"/>
                        </a:spcBef>
                      </a:pPr>
                      <a:r>
                        <a:rPr sz="1600" spc="-20" dirty="0">
                          <a:latin typeface="Calibri"/>
                          <a:cs typeface="Calibri"/>
                        </a:rPr>
                        <a:t>08-</a:t>
                      </a:r>
                      <a:r>
                        <a:rPr sz="1600" spc="-25" dirty="0">
                          <a:latin typeface="Calibri"/>
                          <a:cs typeface="Calibri"/>
                        </a:rPr>
                        <a:t>16</a:t>
                      </a:r>
                      <a:endParaRPr sz="1600">
                        <a:latin typeface="Calibri"/>
                        <a:cs typeface="Calibri"/>
                      </a:endParaRPr>
                    </a:p>
                  </a:txBody>
                  <a:tcPr marL="0" marR="0" marT="32384" marB="0"/>
                </a:tc>
                <a:tc>
                  <a:txBody>
                    <a:bodyPr/>
                    <a:lstStyle/>
                    <a:p>
                      <a:pPr marL="276860">
                        <a:lnSpc>
                          <a:spcPct val="100000"/>
                        </a:lnSpc>
                        <a:spcBef>
                          <a:spcPts val="254"/>
                        </a:spcBef>
                      </a:pPr>
                      <a:r>
                        <a:rPr sz="1600" spc="-10" dirty="0">
                          <a:latin typeface="Calibri"/>
                          <a:cs typeface="Calibri"/>
                        </a:rPr>
                        <a:t>Operations</a:t>
                      </a:r>
                      <a:r>
                        <a:rPr sz="1600" spc="-20" dirty="0">
                          <a:latin typeface="Calibri"/>
                          <a:cs typeface="Calibri"/>
                        </a:rPr>
                        <a:t> </a:t>
                      </a:r>
                      <a:r>
                        <a:rPr sz="1600" dirty="0">
                          <a:latin typeface="Calibri"/>
                          <a:cs typeface="Calibri"/>
                        </a:rPr>
                        <a:t>on</a:t>
                      </a:r>
                      <a:r>
                        <a:rPr sz="1600" spc="-20" dirty="0">
                          <a:latin typeface="Calibri"/>
                          <a:cs typeface="Calibri"/>
                        </a:rPr>
                        <a:t> </a:t>
                      </a:r>
                      <a:r>
                        <a:rPr sz="1600" dirty="0">
                          <a:latin typeface="Calibri"/>
                          <a:cs typeface="Calibri"/>
                        </a:rPr>
                        <a:t>the</a:t>
                      </a:r>
                      <a:r>
                        <a:rPr sz="1600" spc="-25" dirty="0">
                          <a:latin typeface="Calibri"/>
                          <a:cs typeface="Calibri"/>
                        </a:rPr>
                        <a:t> eye</a:t>
                      </a:r>
                      <a:endParaRPr sz="1600">
                        <a:latin typeface="Calibri"/>
                        <a:cs typeface="Calibri"/>
                      </a:endParaRPr>
                    </a:p>
                  </a:txBody>
                  <a:tcPr marL="0" marR="0" marT="32384" marB="0"/>
                </a:tc>
                <a:extLst>
                  <a:ext uri="{0D108BD9-81ED-4DB2-BD59-A6C34878D82A}">
                    <a16:rowId xmlns:a16="http://schemas.microsoft.com/office/drawing/2014/main" val="10003"/>
                  </a:ext>
                </a:extLst>
              </a:tr>
              <a:tr h="370840">
                <a:tc>
                  <a:txBody>
                    <a:bodyPr/>
                    <a:lstStyle/>
                    <a:p>
                      <a:pPr marR="60960" algn="r">
                        <a:lnSpc>
                          <a:spcPct val="100000"/>
                        </a:lnSpc>
                        <a:spcBef>
                          <a:spcPts val="259"/>
                        </a:spcBef>
                      </a:pPr>
                      <a:r>
                        <a:rPr sz="1600" dirty="0">
                          <a:latin typeface="Calibri"/>
                          <a:cs typeface="Calibri"/>
                        </a:rPr>
                        <a:t>4</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18-</a:t>
                      </a:r>
                      <a:r>
                        <a:rPr sz="1600" spc="-25" dirty="0">
                          <a:latin typeface="Calibri"/>
                          <a:cs typeface="Calibri"/>
                        </a:rPr>
                        <a:t>20</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20" dirty="0">
                          <a:latin typeface="Calibri"/>
                          <a:cs typeface="Calibri"/>
                        </a:rPr>
                        <a:t> </a:t>
                      </a:r>
                      <a:r>
                        <a:rPr sz="1600" dirty="0">
                          <a:latin typeface="Calibri"/>
                          <a:cs typeface="Calibri"/>
                        </a:rPr>
                        <a:t>on</a:t>
                      </a:r>
                      <a:r>
                        <a:rPr sz="1600" spc="-20" dirty="0">
                          <a:latin typeface="Calibri"/>
                          <a:cs typeface="Calibri"/>
                        </a:rPr>
                        <a:t> </a:t>
                      </a:r>
                      <a:r>
                        <a:rPr sz="1600" dirty="0">
                          <a:latin typeface="Calibri"/>
                          <a:cs typeface="Calibri"/>
                        </a:rPr>
                        <a:t>the</a:t>
                      </a:r>
                      <a:r>
                        <a:rPr sz="1600" spc="-25" dirty="0">
                          <a:latin typeface="Calibri"/>
                          <a:cs typeface="Calibri"/>
                        </a:rPr>
                        <a:t> ear</a:t>
                      </a:r>
                      <a:endParaRPr sz="1600">
                        <a:latin typeface="Calibri"/>
                        <a:cs typeface="Calibri"/>
                      </a:endParaRPr>
                    </a:p>
                  </a:txBody>
                  <a:tcPr marL="0" marR="0" marT="33019" marB="0"/>
                </a:tc>
                <a:extLst>
                  <a:ext uri="{0D108BD9-81ED-4DB2-BD59-A6C34878D82A}">
                    <a16:rowId xmlns:a16="http://schemas.microsoft.com/office/drawing/2014/main" val="10004"/>
                  </a:ext>
                </a:extLst>
              </a:tr>
              <a:tr h="370840">
                <a:tc>
                  <a:txBody>
                    <a:bodyPr/>
                    <a:lstStyle/>
                    <a:p>
                      <a:pPr marR="60960" algn="r">
                        <a:lnSpc>
                          <a:spcPct val="100000"/>
                        </a:lnSpc>
                        <a:spcBef>
                          <a:spcPts val="259"/>
                        </a:spcBef>
                      </a:pPr>
                      <a:r>
                        <a:rPr sz="1600" dirty="0">
                          <a:latin typeface="Calibri"/>
                          <a:cs typeface="Calibri"/>
                        </a:rPr>
                        <a:t>5</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21-</a:t>
                      </a:r>
                      <a:r>
                        <a:rPr sz="1600" spc="-25" dirty="0">
                          <a:latin typeface="Calibri"/>
                          <a:cs typeface="Calibri"/>
                        </a:rPr>
                        <a:t>29</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30" dirty="0">
                          <a:latin typeface="Calibri"/>
                          <a:cs typeface="Calibri"/>
                        </a:rPr>
                        <a:t> </a:t>
                      </a:r>
                      <a:r>
                        <a:rPr sz="1600" dirty="0">
                          <a:latin typeface="Calibri"/>
                          <a:cs typeface="Calibri"/>
                        </a:rPr>
                        <a:t>on</a:t>
                      </a:r>
                      <a:r>
                        <a:rPr sz="1600" spc="-30" dirty="0">
                          <a:latin typeface="Calibri"/>
                          <a:cs typeface="Calibri"/>
                        </a:rPr>
                        <a:t> </a:t>
                      </a:r>
                      <a:r>
                        <a:rPr sz="1600" dirty="0">
                          <a:latin typeface="Calibri"/>
                          <a:cs typeface="Calibri"/>
                        </a:rPr>
                        <a:t>the</a:t>
                      </a:r>
                      <a:r>
                        <a:rPr sz="1600" spc="-30" dirty="0">
                          <a:latin typeface="Calibri"/>
                          <a:cs typeface="Calibri"/>
                        </a:rPr>
                        <a:t> </a:t>
                      </a:r>
                      <a:r>
                        <a:rPr sz="1600" dirty="0">
                          <a:latin typeface="Calibri"/>
                          <a:cs typeface="Calibri"/>
                        </a:rPr>
                        <a:t>nose,</a:t>
                      </a:r>
                      <a:r>
                        <a:rPr sz="1600" spc="-20" dirty="0">
                          <a:latin typeface="Calibri"/>
                          <a:cs typeface="Calibri"/>
                        </a:rPr>
                        <a:t> </a:t>
                      </a:r>
                      <a:r>
                        <a:rPr sz="1600" dirty="0">
                          <a:latin typeface="Calibri"/>
                          <a:cs typeface="Calibri"/>
                        </a:rPr>
                        <a:t>mouth,</a:t>
                      </a:r>
                      <a:r>
                        <a:rPr sz="1600" spc="-30" dirty="0">
                          <a:latin typeface="Calibri"/>
                          <a:cs typeface="Calibri"/>
                        </a:rPr>
                        <a:t> </a:t>
                      </a:r>
                      <a:r>
                        <a:rPr sz="1600" dirty="0">
                          <a:latin typeface="Calibri"/>
                          <a:cs typeface="Calibri"/>
                        </a:rPr>
                        <a:t>and</a:t>
                      </a:r>
                      <a:r>
                        <a:rPr sz="1600" spc="-50" dirty="0">
                          <a:latin typeface="Calibri"/>
                          <a:cs typeface="Calibri"/>
                        </a:rPr>
                        <a:t> </a:t>
                      </a:r>
                      <a:r>
                        <a:rPr sz="1600" spc="-10" dirty="0">
                          <a:latin typeface="Calibri"/>
                          <a:cs typeface="Calibri"/>
                        </a:rPr>
                        <a:t>pharynx</a:t>
                      </a:r>
                      <a:endParaRPr sz="1600">
                        <a:latin typeface="Calibri"/>
                        <a:cs typeface="Calibri"/>
                      </a:endParaRPr>
                    </a:p>
                  </a:txBody>
                  <a:tcPr marL="0" marR="0" marT="33019" marB="0"/>
                </a:tc>
                <a:extLst>
                  <a:ext uri="{0D108BD9-81ED-4DB2-BD59-A6C34878D82A}">
                    <a16:rowId xmlns:a16="http://schemas.microsoft.com/office/drawing/2014/main" val="10005"/>
                  </a:ext>
                </a:extLst>
              </a:tr>
              <a:tr h="370840">
                <a:tc>
                  <a:txBody>
                    <a:bodyPr/>
                    <a:lstStyle/>
                    <a:p>
                      <a:pPr marR="60960" algn="r">
                        <a:lnSpc>
                          <a:spcPct val="100000"/>
                        </a:lnSpc>
                        <a:spcBef>
                          <a:spcPts val="259"/>
                        </a:spcBef>
                      </a:pPr>
                      <a:r>
                        <a:rPr sz="1600" dirty="0">
                          <a:latin typeface="Calibri"/>
                          <a:cs typeface="Calibri"/>
                        </a:rPr>
                        <a:t>6</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30-</a:t>
                      </a:r>
                      <a:r>
                        <a:rPr sz="1600" spc="-25" dirty="0">
                          <a:latin typeface="Calibri"/>
                          <a:cs typeface="Calibri"/>
                        </a:rPr>
                        <a:t>34</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25" dirty="0">
                          <a:latin typeface="Calibri"/>
                          <a:cs typeface="Calibri"/>
                        </a:rPr>
                        <a:t> </a:t>
                      </a:r>
                      <a:r>
                        <a:rPr sz="1600" dirty="0">
                          <a:latin typeface="Calibri"/>
                          <a:cs typeface="Calibri"/>
                        </a:rPr>
                        <a:t>on</a:t>
                      </a:r>
                      <a:r>
                        <a:rPr sz="1600" spc="-25" dirty="0">
                          <a:latin typeface="Calibri"/>
                          <a:cs typeface="Calibri"/>
                        </a:rPr>
                        <a:t> </a:t>
                      </a:r>
                      <a:r>
                        <a:rPr sz="1600" dirty="0">
                          <a:latin typeface="Calibri"/>
                          <a:cs typeface="Calibri"/>
                        </a:rPr>
                        <a:t>the</a:t>
                      </a:r>
                      <a:r>
                        <a:rPr sz="1600" spc="-30" dirty="0">
                          <a:latin typeface="Calibri"/>
                          <a:cs typeface="Calibri"/>
                        </a:rPr>
                        <a:t> </a:t>
                      </a:r>
                      <a:r>
                        <a:rPr sz="1600" spc="-10" dirty="0">
                          <a:latin typeface="Calibri"/>
                          <a:cs typeface="Calibri"/>
                        </a:rPr>
                        <a:t>respiratory</a:t>
                      </a:r>
                      <a:r>
                        <a:rPr sz="1600" spc="-15"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06"/>
                  </a:ext>
                </a:extLst>
              </a:tr>
              <a:tr h="370205">
                <a:tc>
                  <a:txBody>
                    <a:bodyPr/>
                    <a:lstStyle/>
                    <a:p>
                      <a:pPr marR="60960" algn="r">
                        <a:lnSpc>
                          <a:spcPct val="100000"/>
                        </a:lnSpc>
                        <a:spcBef>
                          <a:spcPts val="259"/>
                        </a:spcBef>
                      </a:pPr>
                      <a:r>
                        <a:rPr sz="1600" dirty="0">
                          <a:latin typeface="Calibri"/>
                          <a:cs typeface="Calibri"/>
                        </a:rPr>
                        <a:t>7</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35-</a:t>
                      </a:r>
                      <a:r>
                        <a:rPr sz="1600" spc="-25" dirty="0">
                          <a:latin typeface="Calibri"/>
                          <a:cs typeface="Calibri"/>
                        </a:rPr>
                        <a:t>39</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20" dirty="0">
                          <a:latin typeface="Calibri"/>
                          <a:cs typeface="Calibri"/>
                        </a:rPr>
                        <a:t> </a:t>
                      </a:r>
                      <a:r>
                        <a:rPr sz="1600" dirty="0">
                          <a:latin typeface="Calibri"/>
                          <a:cs typeface="Calibri"/>
                        </a:rPr>
                        <a:t>on</a:t>
                      </a:r>
                      <a:r>
                        <a:rPr sz="1600" spc="-20" dirty="0">
                          <a:latin typeface="Calibri"/>
                          <a:cs typeface="Calibri"/>
                        </a:rPr>
                        <a:t> </a:t>
                      </a:r>
                      <a:r>
                        <a:rPr sz="1600" dirty="0">
                          <a:latin typeface="Calibri"/>
                          <a:cs typeface="Calibri"/>
                        </a:rPr>
                        <a:t>the</a:t>
                      </a:r>
                      <a:r>
                        <a:rPr sz="1600" spc="-20" dirty="0">
                          <a:latin typeface="Calibri"/>
                          <a:cs typeface="Calibri"/>
                        </a:rPr>
                        <a:t> </a:t>
                      </a:r>
                      <a:r>
                        <a:rPr sz="1600" spc="-10" dirty="0">
                          <a:latin typeface="Calibri"/>
                          <a:cs typeface="Calibri"/>
                        </a:rPr>
                        <a:t>cardiovascular</a:t>
                      </a:r>
                      <a:r>
                        <a:rPr sz="1600" spc="-20"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07"/>
                  </a:ext>
                </a:extLst>
              </a:tr>
              <a:tr h="370205">
                <a:tc>
                  <a:txBody>
                    <a:bodyPr/>
                    <a:lstStyle/>
                    <a:p>
                      <a:pPr marR="60960" algn="r">
                        <a:lnSpc>
                          <a:spcPct val="100000"/>
                        </a:lnSpc>
                        <a:spcBef>
                          <a:spcPts val="254"/>
                        </a:spcBef>
                      </a:pPr>
                      <a:r>
                        <a:rPr sz="1600" dirty="0">
                          <a:latin typeface="Calibri"/>
                          <a:cs typeface="Calibri"/>
                        </a:rPr>
                        <a:t>8</a:t>
                      </a:r>
                      <a:endParaRPr sz="1600">
                        <a:latin typeface="Calibri"/>
                        <a:cs typeface="Calibri"/>
                      </a:endParaRPr>
                    </a:p>
                  </a:txBody>
                  <a:tcPr marL="0" marR="0" marT="32384" marB="0"/>
                </a:tc>
                <a:tc>
                  <a:txBody>
                    <a:bodyPr/>
                    <a:lstStyle/>
                    <a:p>
                      <a:pPr marL="68580">
                        <a:lnSpc>
                          <a:spcPct val="100000"/>
                        </a:lnSpc>
                        <a:spcBef>
                          <a:spcPts val="254"/>
                        </a:spcBef>
                      </a:pPr>
                      <a:r>
                        <a:rPr sz="1600" spc="-20" dirty="0">
                          <a:latin typeface="Calibri"/>
                          <a:cs typeface="Calibri"/>
                        </a:rPr>
                        <a:t>40-</a:t>
                      </a:r>
                      <a:r>
                        <a:rPr sz="1600" spc="-25" dirty="0">
                          <a:latin typeface="Calibri"/>
                          <a:cs typeface="Calibri"/>
                        </a:rPr>
                        <a:t>41</a:t>
                      </a:r>
                      <a:endParaRPr sz="1600">
                        <a:latin typeface="Calibri"/>
                        <a:cs typeface="Calibri"/>
                      </a:endParaRPr>
                    </a:p>
                  </a:txBody>
                  <a:tcPr marL="0" marR="0" marT="32384" marB="0"/>
                </a:tc>
                <a:tc>
                  <a:txBody>
                    <a:bodyPr/>
                    <a:lstStyle/>
                    <a:p>
                      <a:pPr marL="276860">
                        <a:lnSpc>
                          <a:spcPct val="100000"/>
                        </a:lnSpc>
                        <a:spcBef>
                          <a:spcPts val="254"/>
                        </a:spcBef>
                      </a:pPr>
                      <a:r>
                        <a:rPr sz="1600" spc="-10" dirty="0">
                          <a:latin typeface="Calibri"/>
                          <a:cs typeface="Calibri"/>
                        </a:rPr>
                        <a:t>Operations</a:t>
                      </a:r>
                      <a:r>
                        <a:rPr sz="1600" spc="-25" dirty="0">
                          <a:latin typeface="Calibri"/>
                          <a:cs typeface="Calibri"/>
                        </a:rPr>
                        <a:t> </a:t>
                      </a:r>
                      <a:r>
                        <a:rPr sz="1600" dirty="0">
                          <a:latin typeface="Calibri"/>
                          <a:cs typeface="Calibri"/>
                        </a:rPr>
                        <a:t>on</a:t>
                      </a:r>
                      <a:r>
                        <a:rPr sz="1600" spc="-20" dirty="0">
                          <a:latin typeface="Calibri"/>
                          <a:cs typeface="Calibri"/>
                        </a:rPr>
                        <a:t> </a:t>
                      </a:r>
                      <a:r>
                        <a:rPr sz="1600" dirty="0">
                          <a:latin typeface="Calibri"/>
                          <a:cs typeface="Calibri"/>
                        </a:rPr>
                        <a:t>the</a:t>
                      </a:r>
                      <a:r>
                        <a:rPr sz="1600" spc="-20" dirty="0">
                          <a:latin typeface="Calibri"/>
                          <a:cs typeface="Calibri"/>
                        </a:rPr>
                        <a:t> </a:t>
                      </a:r>
                      <a:r>
                        <a:rPr sz="1600" dirty="0">
                          <a:latin typeface="Calibri"/>
                          <a:cs typeface="Calibri"/>
                        </a:rPr>
                        <a:t>hemic</a:t>
                      </a:r>
                      <a:r>
                        <a:rPr sz="1600" spc="-30" dirty="0">
                          <a:latin typeface="Calibri"/>
                          <a:cs typeface="Calibri"/>
                        </a:rPr>
                        <a:t> </a:t>
                      </a:r>
                      <a:r>
                        <a:rPr sz="1600" dirty="0">
                          <a:latin typeface="Calibri"/>
                          <a:cs typeface="Calibri"/>
                        </a:rPr>
                        <a:t>and</a:t>
                      </a:r>
                      <a:r>
                        <a:rPr sz="1600" spc="-40" dirty="0">
                          <a:latin typeface="Calibri"/>
                          <a:cs typeface="Calibri"/>
                        </a:rPr>
                        <a:t> </a:t>
                      </a:r>
                      <a:r>
                        <a:rPr sz="1600" spc="-10" dirty="0">
                          <a:latin typeface="Calibri"/>
                          <a:cs typeface="Calibri"/>
                        </a:rPr>
                        <a:t>lymphatic</a:t>
                      </a:r>
                      <a:r>
                        <a:rPr sz="1600" spc="-45" dirty="0">
                          <a:latin typeface="Calibri"/>
                          <a:cs typeface="Calibri"/>
                        </a:rPr>
                        <a:t> </a:t>
                      </a:r>
                      <a:r>
                        <a:rPr sz="1600" spc="-10" dirty="0">
                          <a:latin typeface="Calibri"/>
                          <a:cs typeface="Calibri"/>
                        </a:rPr>
                        <a:t>system</a:t>
                      </a:r>
                      <a:endParaRPr sz="1600">
                        <a:latin typeface="Calibri"/>
                        <a:cs typeface="Calibri"/>
                      </a:endParaRPr>
                    </a:p>
                  </a:txBody>
                  <a:tcPr marL="0" marR="0" marT="32384" marB="0"/>
                </a:tc>
                <a:extLst>
                  <a:ext uri="{0D108BD9-81ED-4DB2-BD59-A6C34878D82A}">
                    <a16:rowId xmlns:a16="http://schemas.microsoft.com/office/drawing/2014/main" val="10008"/>
                  </a:ext>
                </a:extLst>
              </a:tr>
              <a:tr h="370840">
                <a:tc>
                  <a:txBody>
                    <a:bodyPr/>
                    <a:lstStyle/>
                    <a:p>
                      <a:pPr marR="60960" algn="r">
                        <a:lnSpc>
                          <a:spcPct val="100000"/>
                        </a:lnSpc>
                        <a:spcBef>
                          <a:spcPts val="260"/>
                        </a:spcBef>
                      </a:pPr>
                      <a:r>
                        <a:rPr sz="1600" dirty="0">
                          <a:latin typeface="Calibri"/>
                          <a:cs typeface="Calibri"/>
                        </a:rPr>
                        <a:t>9</a:t>
                      </a:r>
                      <a:endParaRPr sz="1600">
                        <a:latin typeface="Calibri"/>
                        <a:cs typeface="Calibri"/>
                      </a:endParaRPr>
                    </a:p>
                  </a:txBody>
                  <a:tcPr marL="0" marR="0" marT="33020" marB="0"/>
                </a:tc>
                <a:tc>
                  <a:txBody>
                    <a:bodyPr/>
                    <a:lstStyle/>
                    <a:p>
                      <a:pPr marL="68580">
                        <a:lnSpc>
                          <a:spcPct val="100000"/>
                        </a:lnSpc>
                        <a:spcBef>
                          <a:spcPts val="260"/>
                        </a:spcBef>
                      </a:pPr>
                      <a:r>
                        <a:rPr sz="1600" spc="-20" dirty="0">
                          <a:latin typeface="Calibri"/>
                          <a:cs typeface="Calibri"/>
                        </a:rPr>
                        <a:t>42-</a:t>
                      </a:r>
                      <a:r>
                        <a:rPr sz="1600" spc="-25" dirty="0">
                          <a:latin typeface="Calibri"/>
                          <a:cs typeface="Calibri"/>
                        </a:rPr>
                        <a:t>54</a:t>
                      </a:r>
                      <a:endParaRPr sz="1600">
                        <a:latin typeface="Calibri"/>
                        <a:cs typeface="Calibri"/>
                      </a:endParaRPr>
                    </a:p>
                  </a:txBody>
                  <a:tcPr marL="0" marR="0" marT="33020" marB="0"/>
                </a:tc>
                <a:tc>
                  <a:txBody>
                    <a:bodyPr/>
                    <a:lstStyle/>
                    <a:p>
                      <a:pPr marL="276860">
                        <a:lnSpc>
                          <a:spcPct val="100000"/>
                        </a:lnSpc>
                        <a:spcBef>
                          <a:spcPts val="260"/>
                        </a:spcBef>
                      </a:pPr>
                      <a:r>
                        <a:rPr sz="1600" spc="-10" dirty="0">
                          <a:latin typeface="Calibri"/>
                          <a:cs typeface="Calibri"/>
                        </a:rPr>
                        <a:t>Operations</a:t>
                      </a:r>
                      <a:r>
                        <a:rPr sz="1600" spc="-25" dirty="0">
                          <a:latin typeface="Calibri"/>
                          <a:cs typeface="Calibri"/>
                        </a:rPr>
                        <a:t> </a:t>
                      </a:r>
                      <a:r>
                        <a:rPr sz="1600" dirty="0">
                          <a:latin typeface="Calibri"/>
                          <a:cs typeface="Calibri"/>
                        </a:rPr>
                        <a:t>on</a:t>
                      </a:r>
                      <a:r>
                        <a:rPr sz="1600" spc="-20" dirty="0">
                          <a:latin typeface="Calibri"/>
                          <a:cs typeface="Calibri"/>
                        </a:rPr>
                        <a:t> </a:t>
                      </a:r>
                      <a:r>
                        <a:rPr sz="1600" dirty="0">
                          <a:latin typeface="Calibri"/>
                          <a:cs typeface="Calibri"/>
                        </a:rPr>
                        <a:t>the</a:t>
                      </a:r>
                      <a:r>
                        <a:rPr sz="1600" spc="-20" dirty="0">
                          <a:latin typeface="Calibri"/>
                          <a:cs typeface="Calibri"/>
                        </a:rPr>
                        <a:t> </a:t>
                      </a:r>
                      <a:r>
                        <a:rPr sz="1600" spc="-10" dirty="0">
                          <a:latin typeface="Calibri"/>
                          <a:cs typeface="Calibri"/>
                        </a:rPr>
                        <a:t>digestive</a:t>
                      </a:r>
                      <a:r>
                        <a:rPr sz="1600" spc="-50" dirty="0">
                          <a:latin typeface="Calibri"/>
                          <a:cs typeface="Calibri"/>
                        </a:rPr>
                        <a:t> </a:t>
                      </a:r>
                      <a:r>
                        <a:rPr sz="1600" spc="-10" dirty="0">
                          <a:latin typeface="Calibri"/>
                          <a:cs typeface="Calibri"/>
                        </a:rPr>
                        <a:t>system</a:t>
                      </a:r>
                      <a:endParaRPr sz="1600">
                        <a:latin typeface="Calibri"/>
                        <a:cs typeface="Calibri"/>
                      </a:endParaRPr>
                    </a:p>
                  </a:txBody>
                  <a:tcPr marL="0" marR="0" marT="33020" marB="0"/>
                </a:tc>
                <a:extLst>
                  <a:ext uri="{0D108BD9-81ED-4DB2-BD59-A6C34878D82A}">
                    <a16:rowId xmlns:a16="http://schemas.microsoft.com/office/drawing/2014/main" val="10009"/>
                  </a:ext>
                </a:extLst>
              </a:tr>
              <a:tr h="370840">
                <a:tc>
                  <a:txBody>
                    <a:bodyPr/>
                    <a:lstStyle/>
                    <a:p>
                      <a:pPr marR="60960" algn="r">
                        <a:lnSpc>
                          <a:spcPct val="100000"/>
                        </a:lnSpc>
                        <a:spcBef>
                          <a:spcPts val="259"/>
                        </a:spcBef>
                      </a:pPr>
                      <a:r>
                        <a:rPr sz="1600" spc="-25" dirty="0">
                          <a:latin typeface="Calibri"/>
                          <a:cs typeface="Calibri"/>
                        </a:rPr>
                        <a:t>10</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55-</a:t>
                      </a:r>
                      <a:r>
                        <a:rPr sz="1600" spc="-25" dirty="0">
                          <a:latin typeface="Calibri"/>
                          <a:cs typeface="Calibri"/>
                        </a:rPr>
                        <a:t>59</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20" dirty="0">
                          <a:latin typeface="Calibri"/>
                          <a:cs typeface="Calibri"/>
                        </a:rPr>
                        <a:t> </a:t>
                      </a:r>
                      <a:r>
                        <a:rPr sz="1600" dirty="0">
                          <a:latin typeface="Calibri"/>
                          <a:cs typeface="Calibri"/>
                        </a:rPr>
                        <a:t>on</a:t>
                      </a:r>
                      <a:r>
                        <a:rPr sz="1600" spc="-25" dirty="0">
                          <a:latin typeface="Calibri"/>
                          <a:cs typeface="Calibri"/>
                        </a:rPr>
                        <a:t> </a:t>
                      </a:r>
                      <a:r>
                        <a:rPr sz="1600" dirty="0">
                          <a:latin typeface="Calibri"/>
                          <a:cs typeface="Calibri"/>
                        </a:rPr>
                        <a:t>the</a:t>
                      </a:r>
                      <a:r>
                        <a:rPr sz="1600" spc="-25" dirty="0">
                          <a:latin typeface="Calibri"/>
                          <a:cs typeface="Calibri"/>
                        </a:rPr>
                        <a:t> </a:t>
                      </a:r>
                      <a:r>
                        <a:rPr sz="1600" dirty="0">
                          <a:latin typeface="Calibri"/>
                          <a:cs typeface="Calibri"/>
                        </a:rPr>
                        <a:t>urinary</a:t>
                      </a:r>
                      <a:r>
                        <a:rPr sz="1600" spc="-35"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10"/>
                  </a:ext>
                </a:extLst>
              </a:tr>
              <a:tr h="370840">
                <a:tc>
                  <a:txBody>
                    <a:bodyPr/>
                    <a:lstStyle/>
                    <a:p>
                      <a:pPr marR="60960" algn="r">
                        <a:lnSpc>
                          <a:spcPct val="100000"/>
                        </a:lnSpc>
                        <a:spcBef>
                          <a:spcPts val="259"/>
                        </a:spcBef>
                      </a:pPr>
                      <a:r>
                        <a:rPr sz="1600" spc="-25" dirty="0">
                          <a:latin typeface="Calibri"/>
                          <a:cs typeface="Calibri"/>
                        </a:rPr>
                        <a:t>11</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60-</a:t>
                      </a:r>
                      <a:r>
                        <a:rPr sz="1600" spc="-25" dirty="0">
                          <a:latin typeface="Calibri"/>
                          <a:cs typeface="Calibri"/>
                        </a:rPr>
                        <a:t>64</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15" dirty="0">
                          <a:latin typeface="Calibri"/>
                          <a:cs typeface="Calibri"/>
                        </a:rPr>
                        <a:t> </a:t>
                      </a:r>
                      <a:r>
                        <a:rPr sz="1600" dirty="0">
                          <a:latin typeface="Calibri"/>
                          <a:cs typeface="Calibri"/>
                        </a:rPr>
                        <a:t>on</a:t>
                      </a:r>
                      <a:r>
                        <a:rPr sz="1600" spc="-20" dirty="0">
                          <a:latin typeface="Calibri"/>
                          <a:cs typeface="Calibri"/>
                        </a:rPr>
                        <a:t> </a:t>
                      </a:r>
                      <a:r>
                        <a:rPr sz="1600" dirty="0">
                          <a:latin typeface="Calibri"/>
                          <a:cs typeface="Calibri"/>
                        </a:rPr>
                        <a:t>the</a:t>
                      </a:r>
                      <a:r>
                        <a:rPr sz="1600" spc="-20" dirty="0">
                          <a:latin typeface="Calibri"/>
                          <a:cs typeface="Calibri"/>
                        </a:rPr>
                        <a:t> </a:t>
                      </a:r>
                      <a:r>
                        <a:rPr sz="1600" dirty="0">
                          <a:latin typeface="Calibri"/>
                          <a:cs typeface="Calibri"/>
                        </a:rPr>
                        <a:t>male</a:t>
                      </a:r>
                      <a:r>
                        <a:rPr sz="1600" spc="-25" dirty="0">
                          <a:latin typeface="Calibri"/>
                          <a:cs typeface="Calibri"/>
                        </a:rPr>
                        <a:t> </a:t>
                      </a:r>
                      <a:r>
                        <a:rPr sz="1600" spc="-10" dirty="0">
                          <a:latin typeface="Calibri"/>
                          <a:cs typeface="Calibri"/>
                        </a:rPr>
                        <a:t>genital</a:t>
                      </a:r>
                      <a:r>
                        <a:rPr sz="1600" spc="-45" dirty="0">
                          <a:latin typeface="Calibri"/>
                          <a:cs typeface="Calibri"/>
                        </a:rPr>
                        <a:t> </a:t>
                      </a:r>
                      <a:r>
                        <a:rPr sz="1600" spc="-10" dirty="0">
                          <a:latin typeface="Calibri"/>
                          <a:cs typeface="Calibri"/>
                        </a:rPr>
                        <a:t>organs</a:t>
                      </a:r>
                      <a:endParaRPr sz="1600">
                        <a:latin typeface="Calibri"/>
                        <a:cs typeface="Calibri"/>
                      </a:endParaRPr>
                    </a:p>
                  </a:txBody>
                  <a:tcPr marL="0" marR="0" marT="33019" marB="0"/>
                </a:tc>
                <a:extLst>
                  <a:ext uri="{0D108BD9-81ED-4DB2-BD59-A6C34878D82A}">
                    <a16:rowId xmlns:a16="http://schemas.microsoft.com/office/drawing/2014/main" val="10011"/>
                  </a:ext>
                </a:extLst>
              </a:tr>
              <a:tr h="370840">
                <a:tc>
                  <a:txBody>
                    <a:bodyPr/>
                    <a:lstStyle/>
                    <a:p>
                      <a:pPr marR="60960" algn="r">
                        <a:lnSpc>
                          <a:spcPct val="100000"/>
                        </a:lnSpc>
                        <a:spcBef>
                          <a:spcPts val="259"/>
                        </a:spcBef>
                      </a:pPr>
                      <a:r>
                        <a:rPr sz="1600" spc="-25" dirty="0">
                          <a:latin typeface="Calibri"/>
                          <a:cs typeface="Calibri"/>
                        </a:rPr>
                        <a:t>12</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65-</a:t>
                      </a:r>
                      <a:r>
                        <a:rPr sz="1600" spc="-25" dirty="0">
                          <a:latin typeface="Calibri"/>
                          <a:cs typeface="Calibri"/>
                        </a:rPr>
                        <a:t>71</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30" dirty="0">
                          <a:latin typeface="Calibri"/>
                          <a:cs typeface="Calibri"/>
                        </a:rPr>
                        <a:t> </a:t>
                      </a:r>
                      <a:r>
                        <a:rPr sz="1600" dirty="0">
                          <a:latin typeface="Calibri"/>
                          <a:cs typeface="Calibri"/>
                        </a:rPr>
                        <a:t>on</a:t>
                      </a:r>
                      <a:r>
                        <a:rPr sz="1600" spc="-30" dirty="0">
                          <a:latin typeface="Calibri"/>
                          <a:cs typeface="Calibri"/>
                        </a:rPr>
                        <a:t> </a:t>
                      </a:r>
                      <a:r>
                        <a:rPr sz="1600" dirty="0">
                          <a:latin typeface="Calibri"/>
                          <a:cs typeface="Calibri"/>
                        </a:rPr>
                        <a:t>the</a:t>
                      </a:r>
                      <a:r>
                        <a:rPr sz="1600" spc="-30" dirty="0">
                          <a:latin typeface="Calibri"/>
                          <a:cs typeface="Calibri"/>
                        </a:rPr>
                        <a:t> </a:t>
                      </a:r>
                      <a:r>
                        <a:rPr sz="1600" spc="-10" dirty="0">
                          <a:latin typeface="Calibri"/>
                          <a:cs typeface="Calibri"/>
                        </a:rPr>
                        <a:t>female</a:t>
                      </a:r>
                      <a:r>
                        <a:rPr sz="1600" spc="-55" dirty="0">
                          <a:latin typeface="Calibri"/>
                          <a:cs typeface="Calibri"/>
                        </a:rPr>
                        <a:t> </a:t>
                      </a:r>
                      <a:r>
                        <a:rPr sz="1600" dirty="0">
                          <a:latin typeface="Calibri"/>
                          <a:cs typeface="Calibri"/>
                        </a:rPr>
                        <a:t>genital</a:t>
                      </a:r>
                      <a:r>
                        <a:rPr sz="1600" spc="-45" dirty="0">
                          <a:latin typeface="Calibri"/>
                          <a:cs typeface="Calibri"/>
                        </a:rPr>
                        <a:t> </a:t>
                      </a:r>
                      <a:r>
                        <a:rPr sz="1600" spc="-10" dirty="0">
                          <a:latin typeface="Calibri"/>
                          <a:cs typeface="Calibri"/>
                        </a:rPr>
                        <a:t>organs</a:t>
                      </a:r>
                      <a:endParaRPr sz="1600">
                        <a:latin typeface="Calibri"/>
                        <a:cs typeface="Calibri"/>
                      </a:endParaRPr>
                    </a:p>
                  </a:txBody>
                  <a:tcPr marL="0" marR="0" marT="33019" marB="0"/>
                </a:tc>
                <a:extLst>
                  <a:ext uri="{0D108BD9-81ED-4DB2-BD59-A6C34878D82A}">
                    <a16:rowId xmlns:a16="http://schemas.microsoft.com/office/drawing/2014/main" val="10012"/>
                  </a:ext>
                </a:extLst>
              </a:tr>
              <a:tr h="370840">
                <a:tc>
                  <a:txBody>
                    <a:bodyPr/>
                    <a:lstStyle/>
                    <a:p>
                      <a:pPr marR="60960" algn="r">
                        <a:lnSpc>
                          <a:spcPct val="100000"/>
                        </a:lnSpc>
                        <a:spcBef>
                          <a:spcPts val="259"/>
                        </a:spcBef>
                      </a:pPr>
                      <a:r>
                        <a:rPr sz="1600" spc="-25" dirty="0">
                          <a:latin typeface="Calibri"/>
                          <a:cs typeface="Calibri"/>
                        </a:rPr>
                        <a:t>13</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72-</a:t>
                      </a:r>
                      <a:r>
                        <a:rPr sz="1600" spc="-25" dirty="0">
                          <a:latin typeface="Calibri"/>
                          <a:cs typeface="Calibri"/>
                        </a:rPr>
                        <a:t>75</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Obstetrical</a:t>
                      </a:r>
                      <a:r>
                        <a:rPr sz="1600" spc="-40" dirty="0">
                          <a:latin typeface="Calibri"/>
                          <a:cs typeface="Calibri"/>
                        </a:rPr>
                        <a:t> </a:t>
                      </a:r>
                      <a:r>
                        <a:rPr sz="1600" spc="-10" dirty="0">
                          <a:latin typeface="Calibri"/>
                          <a:cs typeface="Calibri"/>
                        </a:rPr>
                        <a:t>procedures</a:t>
                      </a:r>
                      <a:endParaRPr sz="1600">
                        <a:latin typeface="Calibri"/>
                        <a:cs typeface="Calibri"/>
                      </a:endParaRPr>
                    </a:p>
                  </a:txBody>
                  <a:tcPr marL="0" marR="0" marT="33019" marB="0"/>
                </a:tc>
                <a:extLst>
                  <a:ext uri="{0D108BD9-81ED-4DB2-BD59-A6C34878D82A}">
                    <a16:rowId xmlns:a16="http://schemas.microsoft.com/office/drawing/2014/main" val="10013"/>
                  </a:ext>
                </a:extLst>
              </a:tr>
              <a:tr h="370840">
                <a:tc>
                  <a:txBody>
                    <a:bodyPr/>
                    <a:lstStyle/>
                    <a:p>
                      <a:pPr marR="60960" algn="r">
                        <a:lnSpc>
                          <a:spcPct val="100000"/>
                        </a:lnSpc>
                        <a:spcBef>
                          <a:spcPts val="259"/>
                        </a:spcBef>
                      </a:pPr>
                      <a:r>
                        <a:rPr sz="1600" spc="-25" dirty="0">
                          <a:latin typeface="Calibri"/>
                          <a:cs typeface="Calibri"/>
                        </a:rPr>
                        <a:t>14</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76-</a:t>
                      </a:r>
                      <a:r>
                        <a:rPr sz="1600" spc="-25" dirty="0">
                          <a:latin typeface="Calibri"/>
                          <a:cs typeface="Calibri"/>
                        </a:rPr>
                        <a:t>84</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25" dirty="0">
                          <a:latin typeface="Calibri"/>
                          <a:cs typeface="Calibri"/>
                        </a:rPr>
                        <a:t> </a:t>
                      </a:r>
                      <a:r>
                        <a:rPr sz="1600" dirty="0">
                          <a:latin typeface="Calibri"/>
                          <a:cs typeface="Calibri"/>
                        </a:rPr>
                        <a:t>on</a:t>
                      </a:r>
                      <a:r>
                        <a:rPr sz="1600" spc="-25" dirty="0">
                          <a:latin typeface="Calibri"/>
                          <a:cs typeface="Calibri"/>
                        </a:rPr>
                        <a:t> </a:t>
                      </a:r>
                      <a:r>
                        <a:rPr sz="1600" dirty="0">
                          <a:latin typeface="Calibri"/>
                          <a:cs typeface="Calibri"/>
                        </a:rPr>
                        <a:t>the</a:t>
                      </a:r>
                      <a:r>
                        <a:rPr sz="1600" spc="-25" dirty="0">
                          <a:latin typeface="Calibri"/>
                          <a:cs typeface="Calibri"/>
                        </a:rPr>
                        <a:t> </a:t>
                      </a:r>
                      <a:r>
                        <a:rPr sz="1600" spc="-10" dirty="0">
                          <a:latin typeface="Calibri"/>
                          <a:cs typeface="Calibri"/>
                        </a:rPr>
                        <a:t>musculoskeletal</a:t>
                      </a:r>
                      <a:r>
                        <a:rPr sz="1600" spc="-30"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14"/>
                  </a:ext>
                </a:extLst>
              </a:tr>
              <a:tr h="370840">
                <a:tc>
                  <a:txBody>
                    <a:bodyPr/>
                    <a:lstStyle/>
                    <a:p>
                      <a:pPr marR="60960" algn="r">
                        <a:lnSpc>
                          <a:spcPct val="100000"/>
                        </a:lnSpc>
                        <a:spcBef>
                          <a:spcPts val="259"/>
                        </a:spcBef>
                      </a:pPr>
                      <a:r>
                        <a:rPr sz="1600" spc="-25" dirty="0">
                          <a:latin typeface="Calibri"/>
                          <a:cs typeface="Calibri"/>
                        </a:rPr>
                        <a:t>15</a:t>
                      </a:r>
                      <a:endParaRPr sz="1600">
                        <a:latin typeface="Calibri"/>
                        <a:cs typeface="Calibri"/>
                      </a:endParaRPr>
                    </a:p>
                  </a:txBody>
                  <a:tcPr marL="0" marR="0" marT="33019" marB="0"/>
                </a:tc>
                <a:tc>
                  <a:txBody>
                    <a:bodyPr/>
                    <a:lstStyle/>
                    <a:p>
                      <a:pPr marL="68580">
                        <a:lnSpc>
                          <a:spcPct val="100000"/>
                        </a:lnSpc>
                        <a:spcBef>
                          <a:spcPts val="259"/>
                        </a:spcBef>
                      </a:pPr>
                      <a:r>
                        <a:rPr sz="1600" spc="-20" dirty="0">
                          <a:latin typeface="Calibri"/>
                          <a:cs typeface="Calibri"/>
                        </a:rPr>
                        <a:t>85-</a:t>
                      </a:r>
                      <a:r>
                        <a:rPr sz="1600" spc="-25" dirty="0">
                          <a:latin typeface="Calibri"/>
                          <a:cs typeface="Calibri"/>
                        </a:rPr>
                        <a:t>86</a:t>
                      </a:r>
                      <a:endParaRPr sz="1600">
                        <a:latin typeface="Calibri"/>
                        <a:cs typeface="Calibri"/>
                      </a:endParaRPr>
                    </a:p>
                  </a:txBody>
                  <a:tcPr marL="0" marR="0" marT="33019" marB="0"/>
                </a:tc>
                <a:tc>
                  <a:txBody>
                    <a:bodyPr/>
                    <a:lstStyle/>
                    <a:p>
                      <a:pPr marL="276860">
                        <a:lnSpc>
                          <a:spcPct val="100000"/>
                        </a:lnSpc>
                        <a:spcBef>
                          <a:spcPts val="259"/>
                        </a:spcBef>
                      </a:pPr>
                      <a:r>
                        <a:rPr sz="1600" spc="-10" dirty="0">
                          <a:latin typeface="Calibri"/>
                          <a:cs typeface="Calibri"/>
                        </a:rPr>
                        <a:t>Operations</a:t>
                      </a:r>
                      <a:r>
                        <a:rPr sz="1600" spc="-25" dirty="0">
                          <a:latin typeface="Calibri"/>
                          <a:cs typeface="Calibri"/>
                        </a:rPr>
                        <a:t> </a:t>
                      </a:r>
                      <a:r>
                        <a:rPr sz="1600" dirty="0">
                          <a:latin typeface="Calibri"/>
                          <a:cs typeface="Calibri"/>
                        </a:rPr>
                        <a:t>on</a:t>
                      </a:r>
                      <a:r>
                        <a:rPr sz="1600" spc="-25" dirty="0">
                          <a:latin typeface="Calibri"/>
                          <a:cs typeface="Calibri"/>
                        </a:rPr>
                        <a:t> </a:t>
                      </a:r>
                      <a:r>
                        <a:rPr sz="1600" dirty="0">
                          <a:latin typeface="Calibri"/>
                          <a:cs typeface="Calibri"/>
                        </a:rPr>
                        <a:t>the</a:t>
                      </a:r>
                      <a:r>
                        <a:rPr sz="1600" spc="-25" dirty="0">
                          <a:latin typeface="Calibri"/>
                          <a:cs typeface="Calibri"/>
                        </a:rPr>
                        <a:t> </a:t>
                      </a:r>
                      <a:r>
                        <a:rPr sz="1600" spc="-10" dirty="0">
                          <a:latin typeface="Calibri"/>
                          <a:cs typeface="Calibri"/>
                        </a:rPr>
                        <a:t>integumentary</a:t>
                      </a:r>
                      <a:r>
                        <a:rPr sz="1600" spc="-50" dirty="0">
                          <a:latin typeface="Calibri"/>
                          <a:cs typeface="Calibri"/>
                        </a:rPr>
                        <a:t> </a:t>
                      </a:r>
                      <a:r>
                        <a:rPr sz="1600" spc="-10" dirty="0">
                          <a:latin typeface="Calibri"/>
                          <a:cs typeface="Calibri"/>
                        </a:rPr>
                        <a:t>system</a:t>
                      </a:r>
                      <a:endParaRPr sz="1600">
                        <a:latin typeface="Calibri"/>
                        <a:cs typeface="Calibri"/>
                      </a:endParaRPr>
                    </a:p>
                  </a:txBody>
                  <a:tcPr marL="0" marR="0" marT="33019" marB="0"/>
                </a:tc>
                <a:extLst>
                  <a:ext uri="{0D108BD9-81ED-4DB2-BD59-A6C34878D82A}">
                    <a16:rowId xmlns:a16="http://schemas.microsoft.com/office/drawing/2014/main" val="10015"/>
                  </a:ext>
                </a:extLst>
              </a:tr>
              <a:tr h="286385">
                <a:tc>
                  <a:txBody>
                    <a:bodyPr/>
                    <a:lstStyle/>
                    <a:p>
                      <a:pPr marR="60960" algn="r">
                        <a:lnSpc>
                          <a:spcPts val="1900"/>
                        </a:lnSpc>
                        <a:spcBef>
                          <a:spcPts val="259"/>
                        </a:spcBef>
                      </a:pPr>
                      <a:r>
                        <a:rPr sz="1600" spc="-25" dirty="0">
                          <a:latin typeface="Calibri"/>
                          <a:cs typeface="Calibri"/>
                        </a:rPr>
                        <a:t>16</a:t>
                      </a:r>
                      <a:endParaRPr sz="1600">
                        <a:latin typeface="Calibri"/>
                        <a:cs typeface="Calibri"/>
                      </a:endParaRPr>
                    </a:p>
                  </a:txBody>
                  <a:tcPr marL="0" marR="0" marT="33019" marB="0"/>
                </a:tc>
                <a:tc>
                  <a:txBody>
                    <a:bodyPr/>
                    <a:lstStyle/>
                    <a:p>
                      <a:pPr marL="68580">
                        <a:lnSpc>
                          <a:spcPts val="1900"/>
                        </a:lnSpc>
                        <a:spcBef>
                          <a:spcPts val="259"/>
                        </a:spcBef>
                      </a:pPr>
                      <a:r>
                        <a:rPr sz="1600" spc="-20" dirty="0">
                          <a:latin typeface="Calibri"/>
                          <a:cs typeface="Calibri"/>
                        </a:rPr>
                        <a:t>87-</a:t>
                      </a:r>
                      <a:r>
                        <a:rPr sz="1600" spc="-25" dirty="0">
                          <a:latin typeface="Calibri"/>
                          <a:cs typeface="Calibri"/>
                        </a:rPr>
                        <a:t>99</a:t>
                      </a:r>
                      <a:endParaRPr sz="1600">
                        <a:latin typeface="Calibri"/>
                        <a:cs typeface="Calibri"/>
                      </a:endParaRPr>
                    </a:p>
                  </a:txBody>
                  <a:tcPr marL="0" marR="0" marT="33019" marB="0"/>
                </a:tc>
                <a:tc>
                  <a:txBody>
                    <a:bodyPr/>
                    <a:lstStyle/>
                    <a:p>
                      <a:pPr marL="276860">
                        <a:lnSpc>
                          <a:spcPts val="1900"/>
                        </a:lnSpc>
                        <a:spcBef>
                          <a:spcPts val="259"/>
                        </a:spcBef>
                      </a:pPr>
                      <a:r>
                        <a:rPr sz="1600" spc="-10" dirty="0">
                          <a:latin typeface="Calibri"/>
                          <a:cs typeface="Calibri"/>
                        </a:rPr>
                        <a:t>Miscellaneous</a:t>
                      </a:r>
                      <a:r>
                        <a:rPr sz="1600" spc="-25" dirty="0">
                          <a:latin typeface="Calibri"/>
                          <a:cs typeface="Calibri"/>
                        </a:rPr>
                        <a:t> </a:t>
                      </a:r>
                      <a:r>
                        <a:rPr sz="1600" spc="-10" dirty="0">
                          <a:latin typeface="Calibri"/>
                          <a:cs typeface="Calibri"/>
                        </a:rPr>
                        <a:t>diagnostic</a:t>
                      </a:r>
                      <a:r>
                        <a:rPr sz="1600" spc="-30" dirty="0">
                          <a:latin typeface="Calibri"/>
                          <a:cs typeface="Calibri"/>
                        </a:rPr>
                        <a:t> </a:t>
                      </a:r>
                      <a:r>
                        <a:rPr sz="1600" dirty="0">
                          <a:latin typeface="Calibri"/>
                          <a:cs typeface="Calibri"/>
                        </a:rPr>
                        <a:t>and</a:t>
                      </a:r>
                      <a:r>
                        <a:rPr sz="1600" spc="-20" dirty="0">
                          <a:latin typeface="Calibri"/>
                          <a:cs typeface="Calibri"/>
                        </a:rPr>
                        <a:t> </a:t>
                      </a:r>
                      <a:r>
                        <a:rPr sz="1600" spc="-10" dirty="0">
                          <a:latin typeface="Calibri"/>
                          <a:cs typeface="Calibri"/>
                        </a:rPr>
                        <a:t>therapeutic</a:t>
                      </a:r>
                      <a:r>
                        <a:rPr sz="1600" spc="5" dirty="0">
                          <a:latin typeface="Calibri"/>
                          <a:cs typeface="Calibri"/>
                        </a:rPr>
                        <a:t> </a:t>
                      </a:r>
                      <a:r>
                        <a:rPr sz="1600" spc="-10" dirty="0">
                          <a:latin typeface="Calibri"/>
                          <a:cs typeface="Calibri"/>
                        </a:rPr>
                        <a:t>procedures</a:t>
                      </a:r>
                      <a:endParaRPr sz="1600">
                        <a:latin typeface="Calibri"/>
                        <a:cs typeface="Calibri"/>
                      </a:endParaRPr>
                    </a:p>
                  </a:txBody>
                  <a:tcPr marL="0" marR="0" marT="33019" marB="0"/>
                </a:tc>
                <a:extLst>
                  <a:ext uri="{0D108BD9-81ED-4DB2-BD59-A6C34878D82A}">
                    <a16:rowId xmlns:a16="http://schemas.microsoft.com/office/drawing/2014/main" val="10016"/>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901" y="-31877"/>
            <a:ext cx="7167245" cy="1068070"/>
          </a:xfrm>
          <a:prstGeom prst="rect">
            <a:avLst/>
          </a:prstGeom>
        </p:spPr>
        <p:txBody>
          <a:bodyPr vert="horz" wrap="square" lIns="0" tIns="74295" rIns="0" bIns="0" rtlCol="0">
            <a:spAutoFit/>
          </a:bodyPr>
          <a:lstStyle/>
          <a:p>
            <a:pPr marL="12700" marR="5080">
              <a:lnSpc>
                <a:spcPts val="3890"/>
              </a:lnSpc>
              <a:spcBef>
                <a:spcPts val="585"/>
              </a:spcBef>
              <a:tabLst>
                <a:tab pos="3804285" algn="l"/>
              </a:tabLst>
            </a:pPr>
            <a:r>
              <a:rPr dirty="0"/>
              <a:t>Chapter</a:t>
            </a:r>
            <a:r>
              <a:rPr spc="-55" dirty="0"/>
              <a:t> </a:t>
            </a:r>
            <a:r>
              <a:rPr dirty="0"/>
              <a:t>I</a:t>
            </a:r>
            <a:r>
              <a:rPr spc="-35" dirty="0"/>
              <a:t> </a:t>
            </a:r>
            <a:r>
              <a:rPr dirty="0"/>
              <a:t>-</a:t>
            </a:r>
            <a:r>
              <a:rPr spc="-35" dirty="0"/>
              <a:t> </a:t>
            </a:r>
            <a:r>
              <a:rPr dirty="0"/>
              <a:t>Operations</a:t>
            </a:r>
            <a:r>
              <a:rPr spc="-25" dirty="0"/>
              <a:t> </a:t>
            </a:r>
            <a:r>
              <a:rPr dirty="0"/>
              <a:t>on</a:t>
            </a:r>
            <a:r>
              <a:rPr spc="-35" dirty="0"/>
              <a:t> </a:t>
            </a:r>
            <a:r>
              <a:rPr dirty="0"/>
              <a:t>the</a:t>
            </a:r>
            <a:r>
              <a:rPr spc="-40" dirty="0"/>
              <a:t> </a:t>
            </a:r>
            <a:r>
              <a:rPr spc="-10" dirty="0"/>
              <a:t>nervous </a:t>
            </a:r>
            <a:r>
              <a:rPr dirty="0"/>
              <a:t>system</a:t>
            </a:r>
            <a:r>
              <a:rPr spc="-155" dirty="0"/>
              <a:t> </a:t>
            </a:r>
            <a:r>
              <a:rPr spc="-10" dirty="0"/>
              <a:t>(01-</a:t>
            </a:r>
            <a:r>
              <a:rPr spc="-25" dirty="0"/>
              <a:t>05)</a:t>
            </a:r>
            <a:r>
              <a:rPr dirty="0"/>
              <a:t>	(1st</a:t>
            </a:r>
            <a:r>
              <a:rPr spc="-50" dirty="0"/>
              <a:t> </a:t>
            </a:r>
            <a:r>
              <a:rPr spc="-10" dirty="0"/>
              <a:t>axis)</a:t>
            </a:r>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1146810"/>
            <a:ext cx="9130665" cy="5483860"/>
          </a:xfrm>
          <a:custGeom>
            <a:avLst/>
            <a:gdLst/>
            <a:ahLst/>
            <a:cxnLst/>
            <a:rect l="l" t="t" r="r" b="b"/>
            <a:pathLst>
              <a:path w="9130665" h="5483859">
                <a:moveTo>
                  <a:pt x="0" y="5483352"/>
                </a:moveTo>
                <a:lnTo>
                  <a:pt x="9130283" y="5483352"/>
                </a:lnTo>
                <a:lnTo>
                  <a:pt x="9130283" y="0"/>
                </a:lnTo>
                <a:lnTo>
                  <a:pt x="0" y="0"/>
                </a:lnTo>
                <a:lnTo>
                  <a:pt x="0" y="5483352"/>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147063" y="1292174"/>
            <a:ext cx="8978265" cy="3439795"/>
          </a:xfrm>
          <a:prstGeom prst="rect">
            <a:avLst/>
          </a:prstGeom>
        </p:spPr>
        <p:txBody>
          <a:bodyPr vert="horz" wrap="square" lIns="0" tIns="12065" rIns="0" bIns="0" rtlCol="0">
            <a:spAutoFit/>
          </a:bodyPr>
          <a:lstStyle/>
          <a:p>
            <a:pPr marL="1003300" marR="1416685" indent="-915035">
              <a:lnSpc>
                <a:spcPct val="100000"/>
              </a:lnSpc>
              <a:spcBef>
                <a:spcPts val="95"/>
              </a:spcBef>
              <a:tabLst>
                <a:tab pos="1003300" algn="l"/>
                <a:tab pos="2560320" algn="l"/>
              </a:tabLst>
            </a:pPr>
            <a:r>
              <a:rPr sz="2800" spc="-25" dirty="0">
                <a:latin typeface="Calibri"/>
                <a:cs typeface="Calibri"/>
              </a:rPr>
              <a:t>01</a:t>
            </a:r>
            <a:r>
              <a:rPr sz="2800" dirty="0">
                <a:latin typeface="Calibri"/>
                <a:cs typeface="Calibri"/>
              </a:rPr>
              <a:t>	Incision</a:t>
            </a:r>
            <a:r>
              <a:rPr sz="2800" spc="-75" dirty="0">
                <a:latin typeface="Calibri"/>
                <a:cs typeface="Calibri"/>
              </a:rPr>
              <a:t> </a:t>
            </a:r>
            <a:r>
              <a:rPr sz="2800" dirty="0">
                <a:latin typeface="Calibri"/>
                <a:cs typeface="Calibri"/>
              </a:rPr>
              <a:t>&amp;</a:t>
            </a:r>
            <a:r>
              <a:rPr sz="2800" spc="-75" dirty="0">
                <a:latin typeface="Calibri"/>
                <a:cs typeface="Calibri"/>
              </a:rPr>
              <a:t> </a:t>
            </a:r>
            <a:r>
              <a:rPr sz="2800" spc="-10" dirty="0">
                <a:latin typeface="Calibri"/>
                <a:cs typeface="Calibri"/>
              </a:rPr>
              <a:t>excision</a:t>
            </a:r>
            <a:r>
              <a:rPr sz="2800" spc="-80" dirty="0">
                <a:latin typeface="Calibri"/>
                <a:cs typeface="Calibri"/>
              </a:rPr>
              <a:t> </a:t>
            </a:r>
            <a:r>
              <a:rPr sz="2800" dirty="0">
                <a:latin typeface="Calibri"/>
                <a:cs typeface="Calibri"/>
              </a:rPr>
              <a:t>of</a:t>
            </a:r>
            <a:r>
              <a:rPr sz="2800" spc="-90" dirty="0">
                <a:latin typeface="Calibri"/>
                <a:cs typeface="Calibri"/>
              </a:rPr>
              <a:t> </a:t>
            </a:r>
            <a:r>
              <a:rPr sz="2800" dirty="0">
                <a:latin typeface="Calibri"/>
                <a:cs typeface="Calibri"/>
              </a:rPr>
              <a:t>skull,</a:t>
            </a:r>
            <a:r>
              <a:rPr sz="2800" spc="-65" dirty="0">
                <a:latin typeface="Calibri"/>
                <a:cs typeface="Calibri"/>
              </a:rPr>
              <a:t> </a:t>
            </a:r>
            <a:r>
              <a:rPr sz="2800" dirty="0">
                <a:latin typeface="Calibri"/>
                <a:cs typeface="Calibri"/>
              </a:rPr>
              <a:t>brain</a:t>
            </a:r>
            <a:r>
              <a:rPr sz="2800" spc="-75" dirty="0">
                <a:latin typeface="Calibri"/>
                <a:cs typeface="Calibri"/>
              </a:rPr>
              <a:t> </a:t>
            </a:r>
            <a:r>
              <a:rPr sz="2800" dirty="0">
                <a:latin typeface="Calibri"/>
                <a:cs typeface="Calibri"/>
              </a:rPr>
              <a:t>and</a:t>
            </a:r>
            <a:r>
              <a:rPr sz="2800" spc="-85" dirty="0">
                <a:latin typeface="Calibri"/>
                <a:cs typeface="Calibri"/>
              </a:rPr>
              <a:t> </a:t>
            </a:r>
            <a:r>
              <a:rPr sz="2800" spc="-10" dirty="0">
                <a:latin typeface="Calibri"/>
                <a:cs typeface="Calibri"/>
              </a:rPr>
              <a:t>cerebral meninges</a:t>
            </a:r>
            <a:r>
              <a:rPr sz="2800" dirty="0">
                <a:latin typeface="Calibri"/>
                <a:cs typeface="Calibri"/>
              </a:rPr>
              <a:t>	(1</a:t>
            </a:r>
            <a:r>
              <a:rPr sz="2775" baseline="25525" dirty="0">
                <a:latin typeface="Calibri"/>
                <a:cs typeface="Calibri"/>
              </a:rPr>
              <a:t>st</a:t>
            </a:r>
            <a:r>
              <a:rPr sz="2775" spc="284" baseline="25525" dirty="0">
                <a:latin typeface="Calibri"/>
                <a:cs typeface="Calibri"/>
              </a:rPr>
              <a:t> </a:t>
            </a:r>
            <a:r>
              <a:rPr sz="2800" spc="-10" dirty="0">
                <a:latin typeface="Calibri"/>
                <a:cs typeface="Calibri"/>
              </a:rPr>
              <a:t>axis)</a:t>
            </a:r>
            <a:endParaRPr sz="2800">
              <a:latin typeface="Calibri"/>
              <a:cs typeface="Calibri"/>
            </a:endParaRPr>
          </a:p>
          <a:p>
            <a:pPr>
              <a:lnSpc>
                <a:spcPct val="100000"/>
              </a:lnSpc>
              <a:spcBef>
                <a:spcPts val="5"/>
              </a:spcBef>
            </a:pPr>
            <a:endParaRPr sz="2750">
              <a:latin typeface="Calibri"/>
              <a:cs typeface="Calibri"/>
            </a:endParaRPr>
          </a:p>
          <a:p>
            <a:pPr marL="88900">
              <a:lnSpc>
                <a:spcPct val="100000"/>
              </a:lnSpc>
              <a:tabLst>
                <a:tab pos="1003300" algn="l"/>
                <a:tab pos="4173220" algn="l"/>
              </a:tabLst>
            </a:pPr>
            <a:r>
              <a:rPr sz="2800" spc="-20" dirty="0">
                <a:latin typeface="Calibri"/>
                <a:cs typeface="Calibri"/>
              </a:rPr>
              <a:t>01.0</a:t>
            </a:r>
            <a:r>
              <a:rPr sz="2800" dirty="0">
                <a:latin typeface="Calibri"/>
                <a:cs typeface="Calibri"/>
              </a:rPr>
              <a:t>	Cranial</a:t>
            </a:r>
            <a:r>
              <a:rPr sz="2800" spc="-160" dirty="0">
                <a:latin typeface="Calibri"/>
                <a:cs typeface="Calibri"/>
              </a:rPr>
              <a:t> </a:t>
            </a:r>
            <a:r>
              <a:rPr sz="2800" dirty="0">
                <a:latin typeface="Calibri"/>
                <a:cs typeface="Calibri"/>
              </a:rPr>
              <a:t>puncture</a:t>
            </a:r>
            <a:r>
              <a:rPr sz="2800" spc="-135" dirty="0">
                <a:latin typeface="Calibri"/>
                <a:cs typeface="Calibri"/>
              </a:rPr>
              <a:t> </a:t>
            </a:r>
            <a:r>
              <a:rPr sz="2800" spc="-20" dirty="0">
                <a:latin typeface="Calibri"/>
                <a:cs typeface="Calibri"/>
              </a:rPr>
              <a:t>(2</a:t>
            </a:r>
            <a:r>
              <a:rPr sz="2775" spc="-30" baseline="25525" dirty="0">
                <a:latin typeface="Calibri"/>
                <a:cs typeface="Calibri"/>
              </a:rPr>
              <a:t>nd</a:t>
            </a:r>
            <a:r>
              <a:rPr sz="2775" baseline="25525" dirty="0">
                <a:latin typeface="Calibri"/>
                <a:cs typeface="Calibri"/>
              </a:rPr>
              <a:t>	</a:t>
            </a:r>
            <a:r>
              <a:rPr sz="2800" spc="-10" dirty="0">
                <a:latin typeface="Calibri"/>
                <a:cs typeface="Calibri"/>
              </a:rPr>
              <a:t>axis)</a:t>
            </a:r>
            <a:endParaRPr sz="2800">
              <a:latin typeface="Calibri"/>
              <a:cs typeface="Calibri"/>
            </a:endParaRPr>
          </a:p>
          <a:p>
            <a:pPr>
              <a:lnSpc>
                <a:spcPct val="100000"/>
              </a:lnSpc>
              <a:spcBef>
                <a:spcPts val="5"/>
              </a:spcBef>
            </a:pPr>
            <a:endParaRPr sz="2750">
              <a:latin typeface="Calibri"/>
              <a:cs typeface="Calibri"/>
            </a:endParaRPr>
          </a:p>
          <a:p>
            <a:pPr marL="1065530" lvl="1" indent="-976630">
              <a:lnSpc>
                <a:spcPct val="100000"/>
              </a:lnSpc>
              <a:spcBef>
                <a:spcPts val="5"/>
              </a:spcBef>
              <a:buAutoNum type="arabicPeriod"/>
              <a:tabLst>
                <a:tab pos="1065530" algn="l"/>
                <a:tab pos="4455160" algn="l"/>
              </a:tabLst>
            </a:pPr>
            <a:r>
              <a:rPr sz="2800" spc="-10" dirty="0">
                <a:latin typeface="Calibri"/>
                <a:cs typeface="Calibri"/>
              </a:rPr>
              <a:t>Cisternal</a:t>
            </a:r>
            <a:r>
              <a:rPr sz="2800" spc="-130" dirty="0">
                <a:latin typeface="Calibri"/>
                <a:cs typeface="Calibri"/>
              </a:rPr>
              <a:t> </a:t>
            </a:r>
            <a:r>
              <a:rPr sz="2800" dirty="0">
                <a:latin typeface="Calibri"/>
                <a:cs typeface="Calibri"/>
              </a:rPr>
              <a:t>puncture</a:t>
            </a:r>
            <a:r>
              <a:rPr sz="2800" spc="-85" dirty="0">
                <a:latin typeface="Calibri"/>
                <a:cs typeface="Calibri"/>
              </a:rPr>
              <a:t> </a:t>
            </a:r>
            <a:r>
              <a:rPr sz="2800" spc="-20" dirty="0">
                <a:latin typeface="Calibri"/>
                <a:cs typeface="Calibri"/>
              </a:rPr>
              <a:t>(3</a:t>
            </a:r>
            <a:r>
              <a:rPr sz="2775" spc="-30" baseline="25525" dirty="0">
                <a:latin typeface="Calibri"/>
                <a:cs typeface="Calibri"/>
              </a:rPr>
              <a:t>rd</a:t>
            </a:r>
            <a:r>
              <a:rPr sz="2775" baseline="25525" dirty="0">
                <a:latin typeface="Calibri"/>
                <a:cs typeface="Calibri"/>
              </a:rPr>
              <a:t>	</a:t>
            </a:r>
            <a:r>
              <a:rPr sz="2800" spc="-10" dirty="0">
                <a:latin typeface="Calibri"/>
                <a:cs typeface="Calibri"/>
              </a:rPr>
              <a:t>axis)</a:t>
            </a:r>
            <a:endParaRPr sz="2800">
              <a:latin typeface="Calibri"/>
              <a:cs typeface="Calibri"/>
            </a:endParaRPr>
          </a:p>
          <a:p>
            <a:pPr lvl="1">
              <a:lnSpc>
                <a:spcPct val="100000"/>
              </a:lnSpc>
              <a:buFont typeface="Calibri"/>
              <a:buAutoNum type="arabicPeriod"/>
            </a:pPr>
            <a:endParaRPr sz="2750">
              <a:latin typeface="Calibri"/>
              <a:cs typeface="Calibri"/>
            </a:endParaRPr>
          </a:p>
          <a:p>
            <a:pPr marL="1065530" lvl="1" indent="-976630">
              <a:lnSpc>
                <a:spcPct val="100000"/>
              </a:lnSpc>
              <a:spcBef>
                <a:spcPts val="5"/>
              </a:spcBef>
              <a:buAutoNum type="arabicPeriod"/>
              <a:tabLst>
                <a:tab pos="1065530" algn="l"/>
              </a:tabLst>
            </a:pPr>
            <a:r>
              <a:rPr sz="2800" spc="-20" dirty="0">
                <a:latin typeface="Calibri"/>
                <a:cs typeface="Calibri"/>
              </a:rPr>
              <a:t>Ventriculopuncture</a:t>
            </a:r>
            <a:r>
              <a:rPr sz="2800" spc="-40" dirty="0">
                <a:latin typeface="Calibri"/>
                <a:cs typeface="Calibri"/>
              </a:rPr>
              <a:t> </a:t>
            </a:r>
            <a:r>
              <a:rPr sz="2800" dirty="0">
                <a:latin typeface="Calibri"/>
                <a:cs typeface="Calibri"/>
              </a:rPr>
              <a:t>thru</a:t>
            </a:r>
            <a:r>
              <a:rPr sz="2800" spc="-85" dirty="0">
                <a:latin typeface="Calibri"/>
                <a:cs typeface="Calibri"/>
              </a:rPr>
              <a:t> </a:t>
            </a:r>
            <a:r>
              <a:rPr sz="2800" spc="-10" dirty="0">
                <a:latin typeface="Calibri"/>
                <a:cs typeface="Calibri"/>
              </a:rPr>
              <a:t>previously</a:t>
            </a:r>
            <a:r>
              <a:rPr sz="2800" spc="-70" dirty="0">
                <a:latin typeface="Calibri"/>
                <a:cs typeface="Calibri"/>
              </a:rPr>
              <a:t> </a:t>
            </a:r>
            <a:r>
              <a:rPr sz="2800" spc="-10" dirty="0">
                <a:latin typeface="Calibri"/>
                <a:cs typeface="Calibri"/>
              </a:rPr>
              <a:t>implanted</a:t>
            </a:r>
            <a:r>
              <a:rPr sz="2800" spc="-75" dirty="0">
                <a:latin typeface="Calibri"/>
                <a:cs typeface="Calibri"/>
              </a:rPr>
              <a:t> </a:t>
            </a:r>
            <a:r>
              <a:rPr sz="2800" spc="-10" dirty="0">
                <a:latin typeface="Calibri"/>
                <a:cs typeface="Calibri"/>
              </a:rPr>
              <a:t>catheter</a:t>
            </a:r>
            <a:endParaRPr sz="2800">
              <a:latin typeface="Calibri"/>
              <a:cs typeface="Calibri"/>
            </a:endParaRPr>
          </a:p>
        </p:txBody>
      </p:sp>
      <p:sp>
        <p:nvSpPr>
          <p:cNvPr id="9" name="object 9"/>
          <p:cNvSpPr txBox="1"/>
          <p:nvPr/>
        </p:nvSpPr>
        <p:spPr>
          <a:xfrm>
            <a:off x="2112517" y="4600447"/>
            <a:ext cx="564515" cy="452120"/>
          </a:xfrm>
          <a:prstGeom prst="rect">
            <a:avLst/>
          </a:prstGeom>
        </p:spPr>
        <p:txBody>
          <a:bodyPr vert="horz" wrap="square" lIns="0" tIns="12065" rIns="0" bIns="0" rtlCol="0">
            <a:spAutoFit/>
          </a:bodyPr>
          <a:lstStyle/>
          <a:p>
            <a:pPr marL="38100">
              <a:lnSpc>
                <a:spcPct val="100000"/>
              </a:lnSpc>
              <a:spcBef>
                <a:spcPts val="95"/>
              </a:spcBef>
            </a:pPr>
            <a:r>
              <a:rPr sz="4200" spc="-30" baseline="-16865" dirty="0">
                <a:latin typeface="Calibri"/>
                <a:cs typeface="Calibri"/>
              </a:rPr>
              <a:t>(3</a:t>
            </a:r>
            <a:r>
              <a:rPr sz="1850" spc="-20" dirty="0">
                <a:latin typeface="Calibri"/>
                <a:cs typeface="Calibri"/>
              </a:rPr>
              <a:t>rd</a:t>
            </a:r>
            <a:endParaRPr sz="1850">
              <a:latin typeface="Calibri"/>
              <a:cs typeface="Calibri"/>
            </a:endParaRPr>
          </a:p>
        </p:txBody>
      </p:sp>
      <p:sp>
        <p:nvSpPr>
          <p:cNvPr id="10" name="object 10"/>
          <p:cNvSpPr txBox="1"/>
          <p:nvPr/>
        </p:nvSpPr>
        <p:spPr>
          <a:xfrm>
            <a:off x="2791714" y="4707128"/>
            <a:ext cx="67500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axis)</a:t>
            </a:r>
            <a:endParaRPr sz="2800">
              <a:latin typeface="Calibri"/>
              <a:cs typeface="Calibri"/>
            </a:endParaRPr>
          </a:p>
        </p:txBody>
      </p:sp>
      <p:sp>
        <p:nvSpPr>
          <p:cNvPr id="11" name="object 11"/>
          <p:cNvSpPr txBox="1"/>
          <p:nvPr/>
        </p:nvSpPr>
        <p:spPr>
          <a:xfrm>
            <a:off x="1197863" y="5560872"/>
            <a:ext cx="4896485" cy="452120"/>
          </a:xfrm>
          <a:prstGeom prst="rect">
            <a:avLst/>
          </a:prstGeom>
        </p:spPr>
        <p:txBody>
          <a:bodyPr vert="horz" wrap="square" lIns="0" tIns="12065" rIns="0" bIns="0" rtlCol="0">
            <a:spAutoFit/>
          </a:bodyPr>
          <a:lstStyle/>
          <a:p>
            <a:pPr marL="38100">
              <a:lnSpc>
                <a:spcPct val="100000"/>
              </a:lnSpc>
              <a:spcBef>
                <a:spcPts val="95"/>
              </a:spcBef>
              <a:tabLst>
                <a:tab pos="1014094" algn="l"/>
              </a:tabLst>
            </a:pPr>
            <a:r>
              <a:rPr sz="2800" spc="-10" dirty="0">
                <a:latin typeface="Calibri"/>
                <a:cs typeface="Calibri"/>
              </a:rPr>
              <a:t>01.09</a:t>
            </a:r>
            <a:r>
              <a:rPr sz="2800" dirty="0">
                <a:latin typeface="Calibri"/>
                <a:cs typeface="Calibri"/>
              </a:rPr>
              <a:t>	Other</a:t>
            </a:r>
            <a:r>
              <a:rPr sz="2800" spc="-120" dirty="0">
                <a:latin typeface="Calibri"/>
                <a:cs typeface="Calibri"/>
              </a:rPr>
              <a:t> </a:t>
            </a:r>
            <a:r>
              <a:rPr sz="2800" dirty="0">
                <a:latin typeface="Calibri"/>
                <a:cs typeface="Calibri"/>
              </a:rPr>
              <a:t>cranial</a:t>
            </a:r>
            <a:r>
              <a:rPr sz="2800" spc="-125" dirty="0">
                <a:latin typeface="Calibri"/>
                <a:cs typeface="Calibri"/>
              </a:rPr>
              <a:t> </a:t>
            </a:r>
            <a:r>
              <a:rPr sz="2800" dirty="0">
                <a:latin typeface="Calibri"/>
                <a:cs typeface="Calibri"/>
              </a:rPr>
              <a:t>puncture</a:t>
            </a:r>
            <a:r>
              <a:rPr sz="2800" spc="-80" dirty="0">
                <a:latin typeface="Calibri"/>
                <a:cs typeface="Calibri"/>
              </a:rPr>
              <a:t> </a:t>
            </a:r>
            <a:r>
              <a:rPr sz="2800" spc="-20" dirty="0">
                <a:latin typeface="Calibri"/>
                <a:cs typeface="Calibri"/>
              </a:rPr>
              <a:t>(3</a:t>
            </a:r>
            <a:r>
              <a:rPr sz="2775" spc="-30" baseline="25525" dirty="0">
                <a:latin typeface="Calibri"/>
                <a:cs typeface="Calibri"/>
              </a:rPr>
              <a:t>rd</a:t>
            </a:r>
            <a:endParaRPr sz="2775" baseline="25525">
              <a:latin typeface="Calibri"/>
              <a:cs typeface="Calibri"/>
            </a:endParaRPr>
          </a:p>
        </p:txBody>
      </p:sp>
      <p:sp>
        <p:nvSpPr>
          <p:cNvPr id="12" name="object 12"/>
          <p:cNvSpPr txBox="1"/>
          <p:nvPr/>
        </p:nvSpPr>
        <p:spPr>
          <a:xfrm>
            <a:off x="6208903" y="5560872"/>
            <a:ext cx="675005" cy="452120"/>
          </a:xfrm>
          <a:prstGeom prst="rect">
            <a:avLst/>
          </a:prstGeom>
        </p:spPr>
        <p:txBody>
          <a:bodyPr vert="horz" wrap="square" lIns="0" tIns="12065" rIns="0" bIns="0" rtlCol="0">
            <a:spAutoFit/>
          </a:bodyPr>
          <a:lstStyle/>
          <a:p>
            <a:pPr marL="12700">
              <a:lnSpc>
                <a:spcPct val="100000"/>
              </a:lnSpc>
              <a:spcBef>
                <a:spcPts val="95"/>
              </a:spcBef>
            </a:pPr>
            <a:r>
              <a:rPr sz="2800" spc="-10" dirty="0">
                <a:latin typeface="Calibri"/>
                <a:cs typeface="Calibri"/>
              </a:rPr>
              <a:t>axis)</a:t>
            </a:r>
            <a:endParaRPr sz="280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901" y="-31877"/>
            <a:ext cx="8181340" cy="1068070"/>
          </a:xfrm>
          <a:prstGeom prst="rect">
            <a:avLst/>
          </a:prstGeom>
        </p:spPr>
        <p:txBody>
          <a:bodyPr vert="horz" wrap="square" lIns="0" tIns="74295" rIns="0" bIns="0" rtlCol="0">
            <a:spAutoFit/>
          </a:bodyPr>
          <a:lstStyle/>
          <a:p>
            <a:pPr marL="12700" marR="5080">
              <a:lnSpc>
                <a:spcPts val="3890"/>
              </a:lnSpc>
              <a:spcBef>
                <a:spcPts val="585"/>
              </a:spcBef>
              <a:tabLst>
                <a:tab pos="1720850" algn="l"/>
                <a:tab pos="3804285" algn="l"/>
              </a:tabLst>
            </a:pPr>
            <a:r>
              <a:rPr spc="-10" dirty="0"/>
              <a:t>Chapter</a:t>
            </a:r>
            <a:r>
              <a:rPr dirty="0"/>
              <a:t>	VI</a:t>
            </a:r>
            <a:r>
              <a:rPr spc="-35" dirty="0"/>
              <a:t> </a:t>
            </a:r>
            <a:r>
              <a:rPr dirty="0"/>
              <a:t>–</a:t>
            </a:r>
            <a:r>
              <a:rPr spc="-35" dirty="0"/>
              <a:t> </a:t>
            </a:r>
            <a:r>
              <a:rPr dirty="0"/>
              <a:t>Operations</a:t>
            </a:r>
            <a:r>
              <a:rPr spc="-20" dirty="0"/>
              <a:t> </a:t>
            </a:r>
            <a:r>
              <a:rPr dirty="0"/>
              <a:t>on</a:t>
            </a:r>
            <a:r>
              <a:rPr spc="-30" dirty="0"/>
              <a:t> </a:t>
            </a:r>
            <a:r>
              <a:rPr dirty="0"/>
              <a:t>the</a:t>
            </a:r>
            <a:r>
              <a:rPr spc="-30" dirty="0"/>
              <a:t> </a:t>
            </a:r>
            <a:r>
              <a:rPr spc="-25" dirty="0"/>
              <a:t>respiratory </a:t>
            </a:r>
            <a:r>
              <a:rPr dirty="0"/>
              <a:t>system</a:t>
            </a:r>
            <a:r>
              <a:rPr spc="-155" dirty="0"/>
              <a:t> </a:t>
            </a:r>
            <a:r>
              <a:rPr spc="-10" dirty="0"/>
              <a:t>(30-</a:t>
            </a:r>
            <a:r>
              <a:rPr spc="-25" dirty="0"/>
              <a:t>34)</a:t>
            </a:r>
            <a:r>
              <a:rPr dirty="0"/>
              <a:t>	(1st</a:t>
            </a:r>
            <a:r>
              <a:rPr spc="-50" dirty="0"/>
              <a:t> </a:t>
            </a:r>
            <a:r>
              <a:rPr spc="-10" dirty="0"/>
              <a:t>axis)</a:t>
            </a:r>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p:nvPr/>
        </p:nvSpPr>
        <p:spPr>
          <a:xfrm>
            <a:off x="1145286" y="1146810"/>
            <a:ext cx="9130665" cy="5483860"/>
          </a:xfrm>
          <a:custGeom>
            <a:avLst/>
            <a:gdLst/>
            <a:ahLst/>
            <a:cxnLst/>
            <a:rect l="l" t="t" r="r" b="b"/>
            <a:pathLst>
              <a:path w="9130665" h="5483859">
                <a:moveTo>
                  <a:pt x="0" y="5483352"/>
                </a:moveTo>
                <a:lnTo>
                  <a:pt x="9130283" y="5483352"/>
                </a:lnTo>
                <a:lnTo>
                  <a:pt x="9130283" y="0"/>
                </a:lnTo>
                <a:lnTo>
                  <a:pt x="0" y="0"/>
                </a:lnTo>
                <a:lnTo>
                  <a:pt x="0" y="5483352"/>
                </a:lnTo>
                <a:close/>
              </a:path>
            </a:pathLst>
          </a:custGeom>
          <a:ln w="28956">
            <a:solidFill>
              <a:srgbClr val="4471C4"/>
            </a:solidFill>
          </a:ln>
        </p:spPr>
        <p:txBody>
          <a:bodyPr wrap="square" lIns="0" tIns="0" rIns="0" bIns="0" rtlCol="0"/>
          <a:lstStyle/>
          <a:p>
            <a:endParaRPr/>
          </a:p>
        </p:txBody>
      </p:sp>
      <p:sp>
        <p:nvSpPr>
          <p:cNvPr id="8" name="object 8"/>
          <p:cNvSpPr txBox="1"/>
          <p:nvPr/>
        </p:nvSpPr>
        <p:spPr>
          <a:xfrm>
            <a:off x="1223263" y="1292174"/>
            <a:ext cx="8727440" cy="4720590"/>
          </a:xfrm>
          <a:prstGeom prst="rect">
            <a:avLst/>
          </a:prstGeom>
        </p:spPr>
        <p:txBody>
          <a:bodyPr vert="horz" wrap="square" lIns="0" tIns="12065" rIns="0" bIns="0" rtlCol="0">
            <a:spAutoFit/>
          </a:bodyPr>
          <a:lstStyle/>
          <a:p>
            <a:pPr marL="927100" marR="3522345" indent="-915035">
              <a:lnSpc>
                <a:spcPct val="100000"/>
              </a:lnSpc>
              <a:spcBef>
                <a:spcPts val="95"/>
              </a:spcBef>
              <a:tabLst>
                <a:tab pos="927100" algn="l"/>
              </a:tabLst>
            </a:pPr>
            <a:r>
              <a:rPr sz="2800" spc="-25" dirty="0">
                <a:latin typeface="Calibri"/>
                <a:cs typeface="Calibri"/>
              </a:rPr>
              <a:t>32</a:t>
            </a:r>
            <a:r>
              <a:rPr sz="2800" dirty="0">
                <a:latin typeface="Calibri"/>
                <a:cs typeface="Calibri"/>
              </a:rPr>
              <a:t>	</a:t>
            </a:r>
            <a:r>
              <a:rPr sz="2800" spc="-10" dirty="0">
                <a:latin typeface="Calibri"/>
                <a:cs typeface="Calibri"/>
              </a:rPr>
              <a:t>Excision</a:t>
            </a:r>
            <a:r>
              <a:rPr sz="2800" spc="-60" dirty="0">
                <a:latin typeface="Calibri"/>
                <a:cs typeface="Calibri"/>
              </a:rPr>
              <a:t> </a:t>
            </a:r>
            <a:r>
              <a:rPr sz="2800" dirty="0">
                <a:latin typeface="Calibri"/>
                <a:cs typeface="Calibri"/>
              </a:rPr>
              <a:t>of</a:t>
            </a:r>
            <a:r>
              <a:rPr sz="2800" spc="-60" dirty="0">
                <a:latin typeface="Calibri"/>
                <a:cs typeface="Calibri"/>
              </a:rPr>
              <a:t> </a:t>
            </a:r>
            <a:r>
              <a:rPr sz="2800" dirty="0">
                <a:latin typeface="Calibri"/>
                <a:cs typeface="Calibri"/>
              </a:rPr>
              <a:t>lung</a:t>
            </a:r>
            <a:r>
              <a:rPr sz="2800" spc="-45" dirty="0">
                <a:latin typeface="Calibri"/>
                <a:cs typeface="Calibri"/>
              </a:rPr>
              <a:t> </a:t>
            </a:r>
            <a:r>
              <a:rPr sz="2800" dirty="0">
                <a:latin typeface="Calibri"/>
                <a:cs typeface="Calibri"/>
              </a:rPr>
              <a:t>and</a:t>
            </a:r>
            <a:r>
              <a:rPr sz="2800" spc="-60" dirty="0">
                <a:latin typeface="Calibri"/>
                <a:cs typeface="Calibri"/>
              </a:rPr>
              <a:t> </a:t>
            </a:r>
            <a:r>
              <a:rPr sz="2800" spc="-10" dirty="0">
                <a:latin typeface="Calibri"/>
                <a:cs typeface="Calibri"/>
              </a:rPr>
              <a:t>bronchus </a:t>
            </a:r>
            <a:r>
              <a:rPr sz="2800" dirty="0">
                <a:latin typeface="Calibri"/>
                <a:cs typeface="Calibri"/>
              </a:rPr>
              <a:t>(1st</a:t>
            </a:r>
            <a:r>
              <a:rPr sz="2800" spc="-70" dirty="0">
                <a:latin typeface="Calibri"/>
                <a:cs typeface="Calibri"/>
              </a:rPr>
              <a:t> </a:t>
            </a:r>
            <a:r>
              <a:rPr sz="2800" spc="-10" dirty="0">
                <a:latin typeface="Calibri"/>
                <a:cs typeface="Calibri"/>
              </a:rPr>
              <a:t>axis)</a:t>
            </a:r>
            <a:endParaRPr sz="2800">
              <a:latin typeface="Calibri"/>
              <a:cs typeface="Calibri"/>
            </a:endParaRPr>
          </a:p>
          <a:p>
            <a:pPr>
              <a:lnSpc>
                <a:spcPct val="100000"/>
              </a:lnSpc>
              <a:spcBef>
                <a:spcPts val="5"/>
              </a:spcBef>
            </a:pPr>
            <a:endParaRPr sz="2750">
              <a:latin typeface="Calibri"/>
              <a:cs typeface="Calibri"/>
            </a:endParaRPr>
          </a:p>
          <a:p>
            <a:pPr marL="927100" marR="702310" indent="-915035">
              <a:lnSpc>
                <a:spcPct val="100000"/>
              </a:lnSpc>
              <a:tabLst>
                <a:tab pos="927100" algn="l"/>
              </a:tabLst>
            </a:pPr>
            <a:r>
              <a:rPr sz="2800" spc="-20" dirty="0">
                <a:latin typeface="Calibri"/>
                <a:cs typeface="Calibri"/>
              </a:rPr>
              <a:t>32.0</a:t>
            </a:r>
            <a:r>
              <a:rPr sz="2800" dirty="0">
                <a:latin typeface="Calibri"/>
                <a:cs typeface="Calibri"/>
              </a:rPr>
              <a:t>	Local</a:t>
            </a:r>
            <a:r>
              <a:rPr sz="2800" spc="-80" dirty="0">
                <a:latin typeface="Calibri"/>
                <a:cs typeface="Calibri"/>
              </a:rPr>
              <a:t> </a:t>
            </a:r>
            <a:r>
              <a:rPr sz="2800" spc="-10" dirty="0">
                <a:latin typeface="Calibri"/>
                <a:cs typeface="Calibri"/>
              </a:rPr>
              <a:t>excision</a:t>
            </a:r>
            <a:r>
              <a:rPr sz="2800" spc="-70" dirty="0">
                <a:latin typeface="Calibri"/>
                <a:cs typeface="Calibri"/>
              </a:rPr>
              <a:t> </a:t>
            </a:r>
            <a:r>
              <a:rPr sz="2800" dirty="0">
                <a:latin typeface="Calibri"/>
                <a:cs typeface="Calibri"/>
              </a:rPr>
              <a:t>or</a:t>
            </a:r>
            <a:r>
              <a:rPr sz="2800" spc="-70" dirty="0">
                <a:latin typeface="Calibri"/>
                <a:cs typeface="Calibri"/>
              </a:rPr>
              <a:t> </a:t>
            </a:r>
            <a:r>
              <a:rPr sz="2800" spc="-10" dirty="0">
                <a:latin typeface="Calibri"/>
                <a:cs typeface="Calibri"/>
              </a:rPr>
              <a:t>destruction</a:t>
            </a:r>
            <a:r>
              <a:rPr sz="2800" spc="-45" dirty="0">
                <a:latin typeface="Calibri"/>
                <a:cs typeface="Calibri"/>
              </a:rPr>
              <a:t> </a:t>
            </a:r>
            <a:r>
              <a:rPr sz="2800" dirty="0">
                <a:latin typeface="Calibri"/>
                <a:cs typeface="Calibri"/>
              </a:rPr>
              <a:t>of</a:t>
            </a:r>
            <a:r>
              <a:rPr sz="2800" spc="-80" dirty="0">
                <a:latin typeface="Calibri"/>
                <a:cs typeface="Calibri"/>
              </a:rPr>
              <a:t> </a:t>
            </a:r>
            <a:r>
              <a:rPr sz="2800" dirty="0">
                <a:latin typeface="Calibri"/>
                <a:cs typeface="Calibri"/>
              </a:rPr>
              <a:t>lesion</a:t>
            </a:r>
            <a:r>
              <a:rPr sz="2800" spc="-70" dirty="0">
                <a:latin typeface="Calibri"/>
                <a:cs typeface="Calibri"/>
              </a:rPr>
              <a:t> </a:t>
            </a:r>
            <a:r>
              <a:rPr sz="2800" dirty="0">
                <a:latin typeface="Calibri"/>
                <a:cs typeface="Calibri"/>
              </a:rPr>
              <a:t>or</a:t>
            </a:r>
            <a:r>
              <a:rPr sz="2800" spc="-75" dirty="0">
                <a:latin typeface="Calibri"/>
                <a:cs typeface="Calibri"/>
              </a:rPr>
              <a:t> </a:t>
            </a:r>
            <a:r>
              <a:rPr sz="2800" dirty="0">
                <a:latin typeface="Calibri"/>
                <a:cs typeface="Calibri"/>
              </a:rPr>
              <a:t>tissue</a:t>
            </a:r>
            <a:r>
              <a:rPr sz="2800" spc="-45" dirty="0">
                <a:latin typeface="Calibri"/>
                <a:cs typeface="Calibri"/>
              </a:rPr>
              <a:t> </a:t>
            </a:r>
            <a:r>
              <a:rPr sz="2800" spc="-25" dirty="0">
                <a:latin typeface="Calibri"/>
                <a:cs typeface="Calibri"/>
              </a:rPr>
              <a:t>of </a:t>
            </a:r>
            <a:r>
              <a:rPr sz="2800" dirty="0">
                <a:latin typeface="Calibri"/>
                <a:cs typeface="Calibri"/>
              </a:rPr>
              <a:t>bronchus</a:t>
            </a:r>
            <a:r>
              <a:rPr sz="2800" spc="-80" dirty="0">
                <a:latin typeface="Calibri"/>
                <a:cs typeface="Calibri"/>
              </a:rPr>
              <a:t> </a:t>
            </a:r>
            <a:r>
              <a:rPr sz="2800" dirty="0">
                <a:latin typeface="Calibri"/>
                <a:cs typeface="Calibri"/>
              </a:rPr>
              <a:t>(2nd</a:t>
            </a:r>
            <a:r>
              <a:rPr sz="2800" spc="-110" dirty="0">
                <a:latin typeface="Calibri"/>
                <a:cs typeface="Calibri"/>
              </a:rPr>
              <a:t> </a:t>
            </a:r>
            <a:r>
              <a:rPr sz="2800" spc="-10" dirty="0">
                <a:latin typeface="Calibri"/>
                <a:cs typeface="Calibri"/>
              </a:rPr>
              <a:t>axis)</a:t>
            </a:r>
            <a:endParaRPr sz="2800">
              <a:latin typeface="Calibri"/>
              <a:cs typeface="Calibri"/>
            </a:endParaRPr>
          </a:p>
          <a:p>
            <a:pPr>
              <a:lnSpc>
                <a:spcPct val="100000"/>
              </a:lnSpc>
              <a:spcBef>
                <a:spcPts val="5"/>
              </a:spcBef>
            </a:pPr>
            <a:endParaRPr sz="2750">
              <a:latin typeface="Calibri"/>
              <a:cs typeface="Calibri"/>
            </a:endParaRPr>
          </a:p>
          <a:p>
            <a:pPr marL="1007744" marR="128270" indent="-995680">
              <a:lnSpc>
                <a:spcPct val="100000"/>
              </a:lnSpc>
              <a:spcBef>
                <a:spcPts val="5"/>
              </a:spcBef>
              <a:tabLst>
                <a:tab pos="988694" algn="l"/>
              </a:tabLst>
            </a:pPr>
            <a:r>
              <a:rPr sz="2800" spc="-10" dirty="0">
                <a:latin typeface="Calibri"/>
                <a:cs typeface="Calibri"/>
              </a:rPr>
              <a:t>32.01</a:t>
            </a:r>
            <a:r>
              <a:rPr sz="2800" dirty="0">
                <a:latin typeface="Calibri"/>
                <a:cs typeface="Calibri"/>
              </a:rPr>
              <a:t>	Endoscopic</a:t>
            </a:r>
            <a:r>
              <a:rPr sz="2800" spc="-55" dirty="0">
                <a:latin typeface="Calibri"/>
                <a:cs typeface="Calibri"/>
              </a:rPr>
              <a:t> </a:t>
            </a:r>
            <a:r>
              <a:rPr sz="2800" spc="-10" dirty="0">
                <a:latin typeface="Calibri"/>
                <a:cs typeface="Calibri"/>
              </a:rPr>
              <a:t>excision</a:t>
            </a:r>
            <a:r>
              <a:rPr sz="2800" spc="-85" dirty="0">
                <a:latin typeface="Calibri"/>
                <a:cs typeface="Calibri"/>
              </a:rPr>
              <a:t> </a:t>
            </a:r>
            <a:r>
              <a:rPr sz="2800" dirty="0">
                <a:latin typeface="Calibri"/>
                <a:cs typeface="Calibri"/>
              </a:rPr>
              <a:t>or</a:t>
            </a:r>
            <a:r>
              <a:rPr sz="2800" spc="-80" dirty="0">
                <a:latin typeface="Calibri"/>
                <a:cs typeface="Calibri"/>
              </a:rPr>
              <a:t> </a:t>
            </a:r>
            <a:r>
              <a:rPr sz="2800" spc="-10" dirty="0">
                <a:latin typeface="Calibri"/>
                <a:cs typeface="Calibri"/>
              </a:rPr>
              <a:t>destruction</a:t>
            </a:r>
            <a:r>
              <a:rPr sz="2800" spc="-60" dirty="0">
                <a:latin typeface="Calibri"/>
                <a:cs typeface="Calibri"/>
              </a:rPr>
              <a:t> </a:t>
            </a:r>
            <a:r>
              <a:rPr sz="2800" dirty="0">
                <a:latin typeface="Calibri"/>
                <a:cs typeface="Calibri"/>
              </a:rPr>
              <a:t>of</a:t>
            </a:r>
            <a:r>
              <a:rPr sz="2800" spc="-90" dirty="0">
                <a:latin typeface="Calibri"/>
                <a:cs typeface="Calibri"/>
              </a:rPr>
              <a:t> </a:t>
            </a:r>
            <a:r>
              <a:rPr sz="2800" dirty="0">
                <a:latin typeface="Calibri"/>
                <a:cs typeface="Calibri"/>
              </a:rPr>
              <a:t>lesion</a:t>
            </a:r>
            <a:r>
              <a:rPr sz="2800" spc="-85" dirty="0">
                <a:latin typeface="Calibri"/>
                <a:cs typeface="Calibri"/>
              </a:rPr>
              <a:t> </a:t>
            </a:r>
            <a:r>
              <a:rPr sz="2800" dirty="0">
                <a:latin typeface="Calibri"/>
                <a:cs typeface="Calibri"/>
              </a:rPr>
              <a:t>or</a:t>
            </a:r>
            <a:r>
              <a:rPr sz="2800" spc="-85" dirty="0">
                <a:latin typeface="Calibri"/>
                <a:cs typeface="Calibri"/>
              </a:rPr>
              <a:t> </a:t>
            </a:r>
            <a:r>
              <a:rPr sz="2800" spc="-10" dirty="0">
                <a:latin typeface="Calibri"/>
                <a:cs typeface="Calibri"/>
              </a:rPr>
              <a:t>tissue </a:t>
            </a:r>
            <a:r>
              <a:rPr sz="2800" dirty="0">
                <a:latin typeface="Calibri"/>
                <a:cs typeface="Calibri"/>
              </a:rPr>
              <a:t>of</a:t>
            </a:r>
            <a:r>
              <a:rPr sz="2800" spc="-100" dirty="0">
                <a:latin typeface="Calibri"/>
                <a:cs typeface="Calibri"/>
              </a:rPr>
              <a:t> </a:t>
            </a:r>
            <a:r>
              <a:rPr sz="2800" dirty="0">
                <a:latin typeface="Calibri"/>
                <a:cs typeface="Calibri"/>
              </a:rPr>
              <a:t>bronchus</a:t>
            </a:r>
            <a:r>
              <a:rPr sz="2800" spc="-55" dirty="0">
                <a:latin typeface="Calibri"/>
                <a:cs typeface="Calibri"/>
              </a:rPr>
              <a:t> </a:t>
            </a:r>
            <a:r>
              <a:rPr sz="2800" dirty="0">
                <a:latin typeface="Calibri"/>
                <a:cs typeface="Calibri"/>
              </a:rPr>
              <a:t>(3rd</a:t>
            </a:r>
            <a:r>
              <a:rPr sz="2800" spc="-80" dirty="0">
                <a:latin typeface="Calibri"/>
                <a:cs typeface="Calibri"/>
              </a:rPr>
              <a:t> </a:t>
            </a:r>
            <a:r>
              <a:rPr sz="2800" spc="-10" dirty="0">
                <a:latin typeface="Calibri"/>
                <a:cs typeface="Calibri"/>
              </a:rPr>
              <a:t>axis)</a:t>
            </a:r>
            <a:endParaRPr sz="2800">
              <a:latin typeface="Calibri"/>
              <a:cs typeface="Calibri"/>
            </a:endParaRPr>
          </a:p>
          <a:p>
            <a:pPr>
              <a:lnSpc>
                <a:spcPct val="100000"/>
              </a:lnSpc>
            </a:pPr>
            <a:endParaRPr sz="2750">
              <a:latin typeface="Calibri"/>
              <a:cs typeface="Calibri"/>
            </a:endParaRPr>
          </a:p>
          <a:p>
            <a:pPr marL="1088390" marR="5080" indent="-1076325">
              <a:lnSpc>
                <a:spcPct val="100000"/>
              </a:lnSpc>
              <a:spcBef>
                <a:spcPts val="5"/>
              </a:spcBef>
              <a:tabLst>
                <a:tab pos="1069340" algn="l"/>
                <a:tab pos="4046220" algn="l"/>
              </a:tabLst>
            </a:pPr>
            <a:r>
              <a:rPr sz="2800" spc="-10" dirty="0">
                <a:latin typeface="Calibri"/>
                <a:cs typeface="Calibri"/>
              </a:rPr>
              <a:t>32.09</a:t>
            </a:r>
            <a:r>
              <a:rPr sz="2800" dirty="0">
                <a:latin typeface="Calibri"/>
                <a:cs typeface="Calibri"/>
              </a:rPr>
              <a:t>	Other</a:t>
            </a:r>
            <a:r>
              <a:rPr sz="2800" spc="-75" dirty="0">
                <a:latin typeface="Calibri"/>
                <a:cs typeface="Calibri"/>
              </a:rPr>
              <a:t> </a:t>
            </a:r>
            <a:r>
              <a:rPr sz="2800" dirty="0">
                <a:latin typeface="Calibri"/>
                <a:cs typeface="Calibri"/>
              </a:rPr>
              <a:t>local</a:t>
            </a:r>
            <a:r>
              <a:rPr sz="2800" spc="-75" dirty="0">
                <a:latin typeface="Calibri"/>
                <a:cs typeface="Calibri"/>
              </a:rPr>
              <a:t> </a:t>
            </a:r>
            <a:r>
              <a:rPr sz="2800" spc="-10" dirty="0">
                <a:latin typeface="Calibri"/>
                <a:cs typeface="Calibri"/>
              </a:rPr>
              <a:t>excision</a:t>
            </a:r>
            <a:r>
              <a:rPr sz="2800" dirty="0">
                <a:latin typeface="Calibri"/>
                <a:cs typeface="Calibri"/>
              </a:rPr>
              <a:t>	or</a:t>
            </a:r>
            <a:r>
              <a:rPr sz="2800" spc="-60" dirty="0">
                <a:latin typeface="Calibri"/>
                <a:cs typeface="Calibri"/>
              </a:rPr>
              <a:t> </a:t>
            </a:r>
            <a:r>
              <a:rPr sz="2800" spc="-10" dirty="0">
                <a:latin typeface="Calibri"/>
                <a:cs typeface="Calibri"/>
              </a:rPr>
              <a:t>destruction</a:t>
            </a:r>
            <a:r>
              <a:rPr sz="2800" spc="-25" dirty="0">
                <a:latin typeface="Calibri"/>
                <a:cs typeface="Calibri"/>
              </a:rPr>
              <a:t> </a:t>
            </a:r>
            <a:r>
              <a:rPr sz="2800" dirty="0">
                <a:latin typeface="Calibri"/>
                <a:cs typeface="Calibri"/>
              </a:rPr>
              <a:t>of</a:t>
            </a:r>
            <a:r>
              <a:rPr sz="2800" spc="-65" dirty="0">
                <a:latin typeface="Calibri"/>
                <a:cs typeface="Calibri"/>
              </a:rPr>
              <a:t> </a:t>
            </a:r>
            <a:r>
              <a:rPr sz="2800" dirty="0">
                <a:latin typeface="Calibri"/>
                <a:cs typeface="Calibri"/>
              </a:rPr>
              <a:t>lesion</a:t>
            </a:r>
            <a:r>
              <a:rPr sz="2800" spc="-55" dirty="0">
                <a:latin typeface="Calibri"/>
                <a:cs typeface="Calibri"/>
              </a:rPr>
              <a:t> </a:t>
            </a:r>
            <a:r>
              <a:rPr sz="2800" dirty="0">
                <a:latin typeface="Calibri"/>
                <a:cs typeface="Calibri"/>
              </a:rPr>
              <a:t>or</a:t>
            </a:r>
            <a:r>
              <a:rPr sz="2800" spc="-55" dirty="0">
                <a:latin typeface="Calibri"/>
                <a:cs typeface="Calibri"/>
              </a:rPr>
              <a:t> </a:t>
            </a:r>
            <a:r>
              <a:rPr sz="2800" spc="-10" dirty="0">
                <a:latin typeface="Calibri"/>
                <a:cs typeface="Calibri"/>
              </a:rPr>
              <a:t>tissue </a:t>
            </a:r>
            <a:r>
              <a:rPr sz="2800" dirty="0">
                <a:latin typeface="Calibri"/>
                <a:cs typeface="Calibri"/>
              </a:rPr>
              <a:t>of</a:t>
            </a:r>
            <a:r>
              <a:rPr sz="2800" spc="-100" dirty="0">
                <a:latin typeface="Calibri"/>
                <a:cs typeface="Calibri"/>
              </a:rPr>
              <a:t> </a:t>
            </a:r>
            <a:r>
              <a:rPr sz="2800" dirty="0">
                <a:latin typeface="Calibri"/>
                <a:cs typeface="Calibri"/>
              </a:rPr>
              <a:t>bronchus</a:t>
            </a:r>
            <a:r>
              <a:rPr sz="2800" spc="-55" dirty="0">
                <a:latin typeface="Calibri"/>
                <a:cs typeface="Calibri"/>
              </a:rPr>
              <a:t> </a:t>
            </a:r>
            <a:r>
              <a:rPr sz="2800" dirty="0">
                <a:latin typeface="Calibri"/>
                <a:cs typeface="Calibri"/>
              </a:rPr>
              <a:t>(3rd</a:t>
            </a:r>
            <a:r>
              <a:rPr sz="2800" spc="-80" dirty="0">
                <a:latin typeface="Calibri"/>
                <a:cs typeface="Calibri"/>
              </a:rPr>
              <a:t> </a:t>
            </a:r>
            <a:r>
              <a:rPr sz="2800" spc="-10" dirty="0">
                <a:latin typeface="Calibri"/>
                <a:cs typeface="Calibri"/>
              </a:rPr>
              <a:t>axis)</a:t>
            </a:r>
            <a:endParaRPr sz="2800">
              <a:latin typeface="Calibri"/>
              <a:cs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84353" rIns="0" bIns="0" rtlCol="0">
            <a:spAutoFit/>
          </a:bodyPr>
          <a:lstStyle/>
          <a:p>
            <a:pPr marL="278765">
              <a:lnSpc>
                <a:spcPct val="100000"/>
              </a:lnSpc>
              <a:spcBef>
                <a:spcPts val="100"/>
              </a:spcBef>
            </a:pPr>
            <a:r>
              <a:rPr dirty="0"/>
              <a:t>Langkah</a:t>
            </a:r>
            <a:r>
              <a:rPr spc="-110" dirty="0"/>
              <a:t> </a:t>
            </a:r>
            <a:r>
              <a:rPr dirty="0"/>
              <a:t>Pengkodean</a:t>
            </a:r>
            <a:r>
              <a:rPr spc="-114" dirty="0"/>
              <a:t> </a:t>
            </a:r>
            <a:r>
              <a:rPr spc="-10" dirty="0"/>
              <a:t>Prosedur</a:t>
            </a:r>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pic>
        <p:nvPicPr>
          <p:cNvPr id="7" name="object 7"/>
          <p:cNvPicPr/>
          <p:nvPr/>
        </p:nvPicPr>
        <p:blipFill>
          <a:blip r:embed="rId3" cstate="print"/>
          <a:stretch>
            <a:fillRect/>
          </a:stretch>
        </p:blipFill>
        <p:spPr>
          <a:xfrm>
            <a:off x="888494" y="1490472"/>
            <a:ext cx="9401547" cy="4206240"/>
          </a:xfrm>
          <a:prstGeom prst="rect">
            <a:avLst/>
          </a:prstGeom>
          <a:solidFill>
            <a:srgbClr val="002060"/>
          </a:solid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99376" y="623217"/>
            <a:ext cx="10711624" cy="841128"/>
          </a:xfrm>
          <a:prstGeom prst="rect">
            <a:avLst/>
          </a:prstGeom>
        </p:spPr>
        <p:txBody>
          <a:bodyPr vert="horz" wrap="square" lIns="0" tIns="284353" rIns="0" bIns="0" rtlCol="0">
            <a:spAutoFit/>
          </a:bodyPr>
          <a:lstStyle/>
          <a:p>
            <a:pPr marL="278765">
              <a:lnSpc>
                <a:spcPct val="100000"/>
              </a:lnSpc>
              <a:spcBef>
                <a:spcPts val="100"/>
              </a:spcBef>
            </a:pPr>
            <a:r>
              <a:rPr dirty="0"/>
              <a:t>Konvensi</a:t>
            </a:r>
            <a:r>
              <a:rPr spc="-110" dirty="0"/>
              <a:t> </a:t>
            </a:r>
            <a:r>
              <a:rPr dirty="0"/>
              <a:t>dalam</a:t>
            </a:r>
            <a:r>
              <a:rPr spc="-114" dirty="0"/>
              <a:t> </a:t>
            </a:r>
            <a:r>
              <a:rPr dirty="0"/>
              <a:t>Pengkodean</a:t>
            </a:r>
            <a:r>
              <a:rPr spc="-110" dirty="0"/>
              <a:t> </a:t>
            </a:r>
            <a:r>
              <a:rPr spc="-10" dirty="0"/>
              <a:t>Prosedur</a:t>
            </a:r>
          </a:p>
        </p:txBody>
      </p:sp>
      <p:sp>
        <p:nvSpPr>
          <p:cNvPr id="3" name="object 3"/>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p:cNvGrpSpPr/>
          <p:nvPr/>
        </p:nvGrpSpPr>
        <p:grpSpPr>
          <a:xfrm>
            <a:off x="10948416" y="0"/>
            <a:ext cx="1243965" cy="6858000"/>
            <a:chOff x="10948416" y="0"/>
            <a:chExt cx="1243965" cy="6858000"/>
          </a:xfrm>
        </p:grpSpPr>
        <p:sp>
          <p:nvSpPr>
            <p:cNvPr id="5" name="object 5"/>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7" name="object 7"/>
          <p:cNvSpPr txBox="1"/>
          <p:nvPr/>
        </p:nvSpPr>
        <p:spPr>
          <a:xfrm>
            <a:off x="1099376" y="2690336"/>
            <a:ext cx="9130665" cy="1477328"/>
          </a:xfrm>
          <a:prstGeom prst="rect">
            <a:avLst/>
          </a:prstGeom>
          <a:ln w="28955">
            <a:solidFill>
              <a:srgbClr val="4471C4"/>
            </a:solidFill>
          </a:ln>
        </p:spPr>
        <p:txBody>
          <a:bodyPr vert="horz" wrap="square" lIns="0" tIns="0" rIns="0" bIns="0" rtlCol="0" anchor="ctr">
            <a:spAutoFit/>
          </a:bodyPr>
          <a:lstStyle/>
          <a:p>
            <a:pPr marL="90170">
              <a:lnSpc>
                <a:spcPct val="100000"/>
              </a:lnSpc>
            </a:pPr>
            <a:r>
              <a:rPr sz="3200" dirty="0">
                <a:latin typeface="Calibri"/>
                <a:cs typeface="Calibri"/>
              </a:rPr>
              <a:t>Lead</a:t>
            </a:r>
            <a:r>
              <a:rPr sz="3200" spc="-15" dirty="0">
                <a:latin typeface="Calibri"/>
                <a:cs typeface="Calibri"/>
              </a:rPr>
              <a:t> </a:t>
            </a:r>
            <a:r>
              <a:rPr sz="3200" spc="-10" dirty="0">
                <a:latin typeface="Calibri"/>
                <a:cs typeface="Calibri"/>
              </a:rPr>
              <a:t>Term:</a:t>
            </a:r>
            <a:endParaRPr sz="3200" dirty="0">
              <a:latin typeface="Calibri"/>
              <a:cs typeface="Calibri"/>
            </a:endParaRPr>
          </a:p>
          <a:p>
            <a:pPr marL="90170" marR="946150">
              <a:lnSpc>
                <a:spcPct val="100000"/>
              </a:lnSpc>
              <a:spcBef>
                <a:spcPts val="5"/>
              </a:spcBef>
              <a:tabLst>
                <a:tab pos="1538605" algn="l"/>
                <a:tab pos="2384425" algn="l"/>
                <a:tab pos="6427470" algn="l"/>
              </a:tabLst>
            </a:pPr>
            <a:r>
              <a:rPr sz="3200" dirty="0">
                <a:latin typeface="Calibri"/>
                <a:cs typeface="Calibri"/>
              </a:rPr>
              <a:t>Menggunakan</a:t>
            </a:r>
            <a:r>
              <a:rPr sz="3200" spc="-45" dirty="0">
                <a:latin typeface="Calibri"/>
                <a:cs typeface="Calibri"/>
              </a:rPr>
              <a:t> </a:t>
            </a:r>
            <a:r>
              <a:rPr sz="3200" dirty="0">
                <a:latin typeface="Calibri"/>
                <a:cs typeface="Calibri"/>
              </a:rPr>
              <a:t>terminologi</a:t>
            </a:r>
            <a:r>
              <a:rPr sz="3200" spc="-50" dirty="0">
                <a:latin typeface="Calibri"/>
                <a:cs typeface="Calibri"/>
              </a:rPr>
              <a:t> </a:t>
            </a:r>
            <a:r>
              <a:rPr sz="3200" dirty="0">
                <a:latin typeface="Calibri"/>
                <a:cs typeface="Calibri"/>
              </a:rPr>
              <a:t>tindakan</a:t>
            </a:r>
            <a:r>
              <a:rPr sz="3200" spc="-30" dirty="0">
                <a:latin typeface="Calibri"/>
                <a:cs typeface="Calibri"/>
              </a:rPr>
              <a:t> </a:t>
            </a:r>
            <a:r>
              <a:rPr sz="3200" spc="-50" dirty="0">
                <a:latin typeface="Calibri"/>
                <a:cs typeface="Calibri"/>
              </a:rPr>
              <a:t>/</a:t>
            </a:r>
            <a:r>
              <a:rPr sz="3200" dirty="0">
                <a:latin typeface="Calibri"/>
                <a:cs typeface="Calibri"/>
              </a:rPr>
              <a:t>	kata</a:t>
            </a:r>
            <a:r>
              <a:rPr sz="3200" spc="-125" dirty="0">
                <a:latin typeface="Calibri"/>
                <a:cs typeface="Calibri"/>
              </a:rPr>
              <a:t> </a:t>
            </a:r>
            <a:r>
              <a:rPr sz="3200" spc="-10" dirty="0">
                <a:latin typeface="Calibri"/>
                <a:cs typeface="Calibri"/>
              </a:rPr>
              <a:t>biasa contoh:</a:t>
            </a:r>
            <a:r>
              <a:rPr sz="3200" dirty="0">
                <a:latin typeface="Calibri"/>
                <a:cs typeface="Calibri"/>
              </a:rPr>
              <a:t>	</a:t>
            </a:r>
            <a:r>
              <a:rPr sz="3200" spc="-20" dirty="0">
                <a:latin typeface="Calibri"/>
                <a:cs typeface="Calibri"/>
              </a:rPr>
              <a:t>bisa</a:t>
            </a:r>
            <a:r>
              <a:rPr sz="3200" dirty="0">
                <a:latin typeface="Calibri"/>
                <a:cs typeface="Calibri"/>
              </a:rPr>
              <a:t>	Herniorraphy</a:t>
            </a:r>
            <a:r>
              <a:rPr sz="3200" spc="-75" dirty="0">
                <a:latin typeface="Calibri"/>
                <a:cs typeface="Calibri"/>
              </a:rPr>
              <a:t> </a:t>
            </a:r>
            <a:r>
              <a:rPr sz="3200" dirty="0">
                <a:latin typeface="Calibri"/>
                <a:cs typeface="Calibri"/>
              </a:rPr>
              <a:t>atau</a:t>
            </a:r>
            <a:r>
              <a:rPr sz="3200" spc="-70" dirty="0">
                <a:latin typeface="Calibri"/>
                <a:cs typeface="Calibri"/>
              </a:rPr>
              <a:t> </a:t>
            </a:r>
            <a:r>
              <a:rPr sz="3200" dirty="0">
                <a:latin typeface="Calibri"/>
                <a:cs typeface="Calibri"/>
              </a:rPr>
              <a:t>Repair</a:t>
            </a:r>
            <a:r>
              <a:rPr sz="3200" spc="-75" dirty="0">
                <a:latin typeface="Calibri"/>
                <a:cs typeface="Calibri"/>
              </a:rPr>
              <a:t> </a:t>
            </a:r>
            <a:r>
              <a:rPr sz="3200" dirty="0">
                <a:latin typeface="Calibri"/>
                <a:cs typeface="Calibri"/>
              </a:rPr>
              <a:t>of</a:t>
            </a:r>
            <a:r>
              <a:rPr sz="3200" spc="-70" dirty="0">
                <a:latin typeface="Calibri"/>
                <a:cs typeface="Calibri"/>
              </a:rPr>
              <a:t> </a:t>
            </a:r>
            <a:r>
              <a:rPr sz="3200" spc="-10" dirty="0">
                <a:latin typeface="Calibri"/>
                <a:cs typeface="Calibri"/>
              </a:rPr>
              <a:t>Hernia</a:t>
            </a:r>
            <a:endParaRPr sz="3200" dirty="0">
              <a:latin typeface="Calibri"/>
              <a:cs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02663" y="457200"/>
            <a:ext cx="8414385" cy="3057525"/>
            <a:chOff x="1502663" y="478536"/>
            <a:chExt cx="8414385" cy="3057525"/>
          </a:xfrm>
          <a:scene3d>
            <a:camera prst="orthographicFront">
              <a:rot lat="0" lon="0" rev="0"/>
            </a:camera>
            <a:lightRig rig="glow" dir="t">
              <a:rot lat="0" lon="0" rev="4800000"/>
            </a:lightRig>
          </a:scene3d>
        </p:grpSpPr>
        <p:pic>
          <p:nvPicPr>
            <p:cNvPr id="3" name="object 3"/>
            <p:cNvPicPr/>
            <p:nvPr/>
          </p:nvPicPr>
          <p:blipFill>
            <a:blip r:embed="rId2" cstate="print"/>
            <a:stretch>
              <a:fillRect/>
            </a:stretch>
          </p:blipFill>
          <p:spPr>
            <a:xfrm>
              <a:off x="1505711" y="481584"/>
              <a:ext cx="8407908" cy="3051048"/>
            </a:xfrm>
            <a:prstGeom prst="rect">
              <a:avLst/>
            </a:prstGeom>
            <a:ln>
              <a:noFill/>
            </a:ln>
            <a:effectLst>
              <a:outerShdw blurRad="190500" dist="228600" dir="2700000" algn="ctr">
                <a:srgbClr val="000000">
                  <a:alpha val="30000"/>
                </a:srgbClr>
              </a:outerShdw>
            </a:effectLst>
            <a:sp3d prstMaterial="matte">
              <a:bevelT w="127000" h="63500"/>
            </a:sp3d>
          </p:spPr>
        </p:pic>
        <p:sp>
          <p:nvSpPr>
            <p:cNvPr id="4" name="object 4"/>
            <p:cNvSpPr/>
            <p:nvPr/>
          </p:nvSpPr>
          <p:spPr>
            <a:xfrm>
              <a:off x="1505711" y="481584"/>
              <a:ext cx="8408035" cy="3051175"/>
            </a:xfrm>
            <a:custGeom>
              <a:avLst/>
              <a:gdLst/>
              <a:ahLst/>
              <a:cxnLst/>
              <a:rect l="l" t="t" r="r" b="b"/>
              <a:pathLst>
                <a:path w="8408035" h="3051175">
                  <a:moveTo>
                    <a:pt x="0" y="3051048"/>
                  </a:moveTo>
                  <a:lnTo>
                    <a:pt x="8407908" y="3051048"/>
                  </a:lnTo>
                  <a:lnTo>
                    <a:pt x="8407908" y="0"/>
                  </a:lnTo>
                  <a:lnTo>
                    <a:pt x="0" y="0"/>
                  </a:lnTo>
                  <a:lnTo>
                    <a:pt x="0" y="3051048"/>
                  </a:lnTo>
                  <a:close/>
                </a:path>
              </a:pathLst>
            </a:custGeom>
            <a:ln w="6096">
              <a:noFill/>
            </a:ln>
            <a:effectLst>
              <a:outerShdw blurRad="190500" dist="228600" dir="2700000" algn="ctr">
                <a:srgbClr val="000000">
                  <a:alpha val="30000"/>
                </a:srgbClr>
              </a:outerShdw>
            </a:effectLst>
            <a:sp3d prstMaterial="matte">
              <a:bevelT w="127000" h="63500"/>
            </a:sp3d>
          </p:spPr>
          <p:txBody>
            <a:bodyPr wrap="square" lIns="0" tIns="0" rIns="0" bIns="0" rtlCol="0"/>
            <a:lstStyle/>
            <a:p>
              <a:endParaRPr/>
            </a:p>
          </p:txBody>
        </p:sp>
      </p:grpSp>
      <p:sp>
        <p:nvSpPr>
          <p:cNvPr id="5" name="object 5"/>
          <p:cNvSpPr txBox="1"/>
          <p:nvPr/>
        </p:nvSpPr>
        <p:spPr>
          <a:xfrm>
            <a:off x="1583816" y="511809"/>
            <a:ext cx="7550784" cy="2952115"/>
          </a:xfrm>
          <a:prstGeom prst="rect">
            <a:avLst/>
          </a:prstGeom>
        </p:spPr>
        <p:txBody>
          <a:bodyPr vert="horz" wrap="square" lIns="0" tIns="12700" rIns="0" bIns="0" rtlCol="0">
            <a:spAutoFit/>
          </a:bodyPr>
          <a:lstStyle/>
          <a:p>
            <a:pPr marL="1264285" marR="5080" indent="-1251585">
              <a:lnSpc>
                <a:spcPct val="100000"/>
              </a:lnSpc>
              <a:spcBef>
                <a:spcPts val="100"/>
              </a:spcBef>
            </a:pPr>
            <a:r>
              <a:rPr sz="2400" dirty="0">
                <a:latin typeface="Calibri"/>
                <a:cs typeface="Calibri"/>
              </a:rPr>
              <a:t>Includes</a:t>
            </a:r>
            <a:r>
              <a:rPr sz="2400" spc="-30" dirty="0">
                <a:latin typeface="Calibri"/>
                <a:cs typeface="Calibri"/>
              </a:rPr>
              <a:t> </a:t>
            </a:r>
            <a:r>
              <a:rPr sz="2400" dirty="0">
                <a:latin typeface="Calibri"/>
                <a:cs typeface="Calibri"/>
              </a:rPr>
              <a:t>:</a:t>
            </a:r>
            <a:r>
              <a:rPr sz="2400" spc="-25" dirty="0">
                <a:latin typeface="Calibri"/>
                <a:cs typeface="Calibri"/>
              </a:rPr>
              <a:t> </a:t>
            </a:r>
            <a:r>
              <a:rPr sz="2400" spc="-10" dirty="0">
                <a:latin typeface="Calibri"/>
                <a:cs typeface="Calibri"/>
              </a:rPr>
              <a:t>Catatan</a:t>
            </a:r>
            <a:r>
              <a:rPr sz="2400" spc="-60" dirty="0">
                <a:latin typeface="Calibri"/>
                <a:cs typeface="Calibri"/>
              </a:rPr>
              <a:t> </a:t>
            </a:r>
            <a:r>
              <a:rPr sz="2400" dirty="0">
                <a:latin typeface="Calibri"/>
                <a:cs typeface="Calibri"/>
              </a:rPr>
              <a:t>ini</a:t>
            </a:r>
            <a:r>
              <a:rPr sz="2400" spc="-30" dirty="0">
                <a:latin typeface="Calibri"/>
                <a:cs typeface="Calibri"/>
              </a:rPr>
              <a:t> </a:t>
            </a:r>
            <a:r>
              <a:rPr sz="2400" dirty="0">
                <a:latin typeface="Calibri"/>
                <a:cs typeface="Calibri"/>
              </a:rPr>
              <a:t>tampil</a:t>
            </a:r>
            <a:r>
              <a:rPr sz="2400" spc="-45" dirty="0">
                <a:latin typeface="Calibri"/>
                <a:cs typeface="Calibri"/>
              </a:rPr>
              <a:t> </a:t>
            </a:r>
            <a:r>
              <a:rPr sz="2400" dirty="0">
                <a:latin typeface="Calibri"/>
                <a:cs typeface="Calibri"/>
              </a:rPr>
              <a:t>dibawah</a:t>
            </a:r>
            <a:r>
              <a:rPr sz="2400" spc="-35" dirty="0">
                <a:latin typeface="Calibri"/>
                <a:cs typeface="Calibri"/>
              </a:rPr>
              <a:t> </a:t>
            </a:r>
            <a:r>
              <a:rPr sz="2400" dirty="0">
                <a:latin typeface="Calibri"/>
                <a:cs typeface="Calibri"/>
              </a:rPr>
              <a:t>judul</a:t>
            </a:r>
            <a:r>
              <a:rPr sz="2400" spc="-35" dirty="0">
                <a:latin typeface="Calibri"/>
                <a:cs typeface="Calibri"/>
              </a:rPr>
              <a:t> </a:t>
            </a:r>
            <a:r>
              <a:rPr sz="2400" dirty="0">
                <a:latin typeface="Calibri"/>
                <a:cs typeface="Calibri"/>
              </a:rPr>
              <a:t>kode</a:t>
            </a:r>
            <a:r>
              <a:rPr sz="2400" spc="-25" dirty="0">
                <a:latin typeface="Calibri"/>
                <a:cs typeface="Calibri"/>
              </a:rPr>
              <a:t> </a:t>
            </a:r>
            <a:r>
              <a:rPr sz="2400" dirty="0">
                <a:latin typeface="Calibri"/>
                <a:cs typeface="Calibri"/>
              </a:rPr>
              <a:t>3</a:t>
            </a:r>
            <a:r>
              <a:rPr sz="2400" spc="-30" dirty="0">
                <a:latin typeface="Calibri"/>
                <a:cs typeface="Calibri"/>
              </a:rPr>
              <a:t> </a:t>
            </a:r>
            <a:r>
              <a:rPr sz="2400" dirty="0">
                <a:latin typeface="Calibri"/>
                <a:cs typeface="Calibri"/>
              </a:rPr>
              <a:t>digit</a:t>
            </a:r>
            <a:r>
              <a:rPr sz="2400" spc="-35" dirty="0">
                <a:latin typeface="Calibri"/>
                <a:cs typeface="Calibri"/>
              </a:rPr>
              <a:t> </a:t>
            </a:r>
            <a:r>
              <a:rPr sz="2400" spc="-10" dirty="0">
                <a:latin typeface="Calibri"/>
                <a:cs typeface="Calibri"/>
              </a:rPr>
              <a:t>untuk </a:t>
            </a:r>
            <a:r>
              <a:rPr sz="2400" dirty="0">
                <a:latin typeface="Calibri"/>
                <a:cs typeface="Calibri"/>
              </a:rPr>
              <a:t>mendefinisikan</a:t>
            </a:r>
            <a:r>
              <a:rPr sz="2400" spc="-70" dirty="0">
                <a:latin typeface="Calibri"/>
                <a:cs typeface="Calibri"/>
              </a:rPr>
              <a:t> </a:t>
            </a:r>
            <a:r>
              <a:rPr sz="2400" dirty="0">
                <a:latin typeface="Calibri"/>
                <a:cs typeface="Calibri"/>
              </a:rPr>
              <a:t>lebih</a:t>
            </a:r>
            <a:r>
              <a:rPr sz="2400" spc="-30" dirty="0">
                <a:latin typeface="Calibri"/>
                <a:cs typeface="Calibri"/>
              </a:rPr>
              <a:t> </a:t>
            </a:r>
            <a:r>
              <a:rPr sz="2400" dirty="0">
                <a:latin typeface="Calibri"/>
                <a:cs typeface="Calibri"/>
              </a:rPr>
              <a:t>jauh</a:t>
            </a:r>
            <a:r>
              <a:rPr sz="2400" spc="-35" dirty="0">
                <a:latin typeface="Calibri"/>
                <a:cs typeface="Calibri"/>
              </a:rPr>
              <a:t> </a:t>
            </a:r>
            <a:r>
              <a:rPr sz="2400" dirty="0">
                <a:latin typeface="Calibri"/>
                <a:cs typeface="Calibri"/>
              </a:rPr>
              <a:t>atau</a:t>
            </a:r>
            <a:r>
              <a:rPr sz="2400" spc="-50" dirty="0">
                <a:latin typeface="Calibri"/>
                <a:cs typeface="Calibri"/>
              </a:rPr>
              <a:t> </a:t>
            </a:r>
            <a:r>
              <a:rPr sz="2400" dirty="0">
                <a:latin typeface="Calibri"/>
                <a:cs typeface="Calibri"/>
              </a:rPr>
              <a:t>untuk</a:t>
            </a:r>
            <a:r>
              <a:rPr sz="2400" spc="-40" dirty="0">
                <a:latin typeface="Calibri"/>
                <a:cs typeface="Calibri"/>
              </a:rPr>
              <a:t> </a:t>
            </a:r>
            <a:r>
              <a:rPr sz="2400" spc="-10" dirty="0">
                <a:latin typeface="Calibri"/>
                <a:cs typeface="Calibri"/>
              </a:rPr>
              <a:t>memberi </a:t>
            </a:r>
            <a:r>
              <a:rPr sz="2400" dirty="0">
                <a:latin typeface="Calibri"/>
                <a:cs typeface="Calibri"/>
              </a:rPr>
              <a:t>contoh</a:t>
            </a:r>
            <a:r>
              <a:rPr sz="2400" spc="-55" dirty="0">
                <a:latin typeface="Calibri"/>
                <a:cs typeface="Calibri"/>
              </a:rPr>
              <a:t> </a:t>
            </a:r>
            <a:r>
              <a:rPr sz="2400" dirty="0">
                <a:latin typeface="Calibri"/>
                <a:cs typeface="Calibri"/>
              </a:rPr>
              <a:t>dari</a:t>
            </a:r>
            <a:r>
              <a:rPr sz="2400" spc="-35" dirty="0">
                <a:latin typeface="Calibri"/>
                <a:cs typeface="Calibri"/>
              </a:rPr>
              <a:t> </a:t>
            </a:r>
            <a:r>
              <a:rPr sz="2400" dirty="0">
                <a:latin typeface="Calibri"/>
                <a:cs typeface="Calibri"/>
              </a:rPr>
              <a:t>isi</a:t>
            </a:r>
            <a:r>
              <a:rPr sz="2400" spc="-50" dirty="0">
                <a:latin typeface="Calibri"/>
                <a:cs typeface="Calibri"/>
              </a:rPr>
              <a:t> </a:t>
            </a:r>
            <a:r>
              <a:rPr sz="2400" spc="-10" dirty="0">
                <a:latin typeface="Calibri"/>
                <a:cs typeface="Calibri"/>
              </a:rPr>
              <a:t>kategori</a:t>
            </a:r>
            <a:r>
              <a:rPr sz="2400" spc="-65" dirty="0">
                <a:latin typeface="Calibri"/>
                <a:cs typeface="Calibri"/>
              </a:rPr>
              <a:t> </a:t>
            </a:r>
            <a:r>
              <a:rPr sz="2400" spc="-10" dirty="0">
                <a:latin typeface="Calibri"/>
                <a:cs typeface="Calibri"/>
              </a:rPr>
              <a:t>tersebut</a:t>
            </a:r>
            <a:endParaRPr sz="2400" dirty="0">
              <a:latin typeface="Calibri"/>
              <a:cs typeface="Calibri"/>
            </a:endParaRPr>
          </a:p>
          <a:p>
            <a:pPr marL="354965" indent="-342265">
              <a:lnSpc>
                <a:spcPct val="100000"/>
              </a:lnSpc>
              <a:buFont typeface="Arial"/>
              <a:buChar char="•"/>
              <a:tabLst>
                <a:tab pos="354965" algn="l"/>
              </a:tabLst>
            </a:pPr>
            <a:r>
              <a:rPr sz="2400" dirty="0">
                <a:latin typeface="Calibri"/>
                <a:cs typeface="Calibri"/>
              </a:rPr>
              <a:t>81.5</a:t>
            </a:r>
            <a:r>
              <a:rPr sz="2400" spc="-55" dirty="0">
                <a:latin typeface="Calibri"/>
                <a:cs typeface="Calibri"/>
              </a:rPr>
              <a:t> </a:t>
            </a:r>
            <a:r>
              <a:rPr sz="2400" dirty="0">
                <a:latin typeface="Calibri"/>
                <a:cs typeface="Calibri"/>
              </a:rPr>
              <a:t>Joint</a:t>
            </a:r>
            <a:r>
              <a:rPr sz="2400" spc="-45" dirty="0">
                <a:latin typeface="Calibri"/>
                <a:cs typeface="Calibri"/>
              </a:rPr>
              <a:t> </a:t>
            </a:r>
            <a:r>
              <a:rPr sz="2400" dirty="0">
                <a:latin typeface="Calibri"/>
                <a:cs typeface="Calibri"/>
              </a:rPr>
              <a:t>replacement</a:t>
            </a:r>
            <a:r>
              <a:rPr sz="2400" spc="-50" dirty="0">
                <a:latin typeface="Calibri"/>
                <a:cs typeface="Calibri"/>
              </a:rPr>
              <a:t> </a:t>
            </a:r>
            <a:r>
              <a:rPr sz="2400" dirty="0">
                <a:latin typeface="Calibri"/>
                <a:cs typeface="Calibri"/>
              </a:rPr>
              <a:t>of</a:t>
            </a:r>
            <a:r>
              <a:rPr sz="2400" spc="-40" dirty="0">
                <a:latin typeface="Calibri"/>
                <a:cs typeface="Calibri"/>
              </a:rPr>
              <a:t> </a:t>
            </a:r>
            <a:r>
              <a:rPr sz="2400" dirty="0">
                <a:latin typeface="Calibri"/>
                <a:cs typeface="Calibri"/>
              </a:rPr>
              <a:t>lower</a:t>
            </a:r>
            <a:r>
              <a:rPr sz="2400" spc="-25" dirty="0">
                <a:latin typeface="Calibri"/>
                <a:cs typeface="Calibri"/>
              </a:rPr>
              <a:t> </a:t>
            </a:r>
            <a:r>
              <a:rPr sz="2400" spc="-10" dirty="0">
                <a:latin typeface="Calibri"/>
                <a:cs typeface="Calibri"/>
              </a:rPr>
              <a:t>extremity</a:t>
            </a:r>
            <a:endParaRPr sz="2400" dirty="0">
              <a:latin typeface="Calibri"/>
              <a:cs typeface="Calibri"/>
            </a:endParaRPr>
          </a:p>
          <a:p>
            <a:pPr marL="354965" indent="-342265">
              <a:lnSpc>
                <a:spcPct val="100000"/>
              </a:lnSpc>
              <a:buFont typeface="Arial"/>
              <a:buChar char="•"/>
              <a:tabLst>
                <a:tab pos="354965" algn="l"/>
              </a:tabLst>
            </a:pPr>
            <a:r>
              <a:rPr sz="2400" dirty="0">
                <a:latin typeface="Calibri"/>
                <a:cs typeface="Calibri"/>
              </a:rPr>
              <a:t>Includes:</a:t>
            </a:r>
            <a:r>
              <a:rPr sz="2400" spc="-65" dirty="0">
                <a:latin typeface="Calibri"/>
                <a:cs typeface="Calibri"/>
              </a:rPr>
              <a:t> </a:t>
            </a:r>
            <a:r>
              <a:rPr sz="2400" dirty="0">
                <a:latin typeface="Calibri"/>
                <a:cs typeface="Calibri"/>
              </a:rPr>
              <a:t>arthroplasty</a:t>
            </a:r>
            <a:r>
              <a:rPr sz="2400" spc="-65" dirty="0">
                <a:latin typeface="Calibri"/>
                <a:cs typeface="Calibri"/>
              </a:rPr>
              <a:t> </a:t>
            </a:r>
            <a:r>
              <a:rPr sz="2400" dirty="0">
                <a:latin typeface="Calibri"/>
                <a:cs typeface="Calibri"/>
              </a:rPr>
              <a:t>of</a:t>
            </a:r>
            <a:r>
              <a:rPr sz="2400" spc="-50" dirty="0">
                <a:latin typeface="Calibri"/>
                <a:cs typeface="Calibri"/>
              </a:rPr>
              <a:t> </a:t>
            </a:r>
            <a:r>
              <a:rPr sz="2400" dirty="0">
                <a:latin typeface="Calibri"/>
                <a:cs typeface="Calibri"/>
              </a:rPr>
              <a:t>lower</a:t>
            </a:r>
            <a:r>
              <a:rPr sz="2400" spc="-35" dirty="0">
                <a:latin typeface="Calibri"/>
                <a:cs typeface="Calibri"/>
              </a:rPr>
              <a:t> </a:t>
            </a:r>
            <a:r>
              <a:rPr sz="2400" dirty="0">
                <a:latin typeface="Calibri"/>
                <a:cs typeface="Calibri"/>
              </a:rPr>
              <a:t>extremity</a:t>
            </a:r>
            <a:r>
              <a:rPr sz="2400" spc="-65" dirty="0">
                <a:latin typeface="Calibri"/>
                <a:cs typeface="Calibri"/>
              </a:rPr>
              <a:t> </a:t>
            </a:r>
            <a:r>
              <a:rPr sz="2400" spc="-10" dirty="0">
                <a:latin typeface="Calibri"/>
                <a:cs typeface="Calibri"/>
              </a:rPr>
              <a:t>with:</a:t>
            </a:r>
            <a:endParaRPr sz="2400" dirty="0">
              <a:latin typeface="Calibri"/>
              <a:cs typeface="Calibri"/>
            </a:endParaRPr>
          </a:p>
          <a:p>
            <a:pPr marL="354965" indent="-342265">
              <a:lnSpc>
                <a:spcPct val="100000"/>
              </a:lnSpc>
              <a:buFont typeface="Arial"/>
              <a:buChar char="•"/>
              <a:tabLst>
                <a:tab pos="354965" algn="l"/>
              </a:tabLst>
            </a:pPr>
            <a:r>
              <a:rPr sz="2400" dirty="0">
                <a:latin typeface="Calibri"/>
                <a:cs typeface="Calibri"/>
              </a:rPr>
              <a:t>external</a:t>
            </a:r>
            <a:r>
              <a:rPr sz="2400" spc="-60" dirty="0">
                <a:latin typeface="Calibri"/>
                <a:cs typeface="Calibri"/>
              </a:rPr>
              <a:t> </a:t>
            </a:r>
            <a:r>
              <a:rPr sz="2400" dirty="0">
                <a:latin typeface="Calibri"/>
                <a:cs typeface="Calibri"/>
              </a:rPr>
              <a:t>traction</a:t>
            </a:r>
            <a:r>
              <a:rPr sz="2400" spc="-70" dirty="0">
                <a:latin typeface="Calibri"/>
                <a:cs typeface="Calibri"/>
              </a:rPr>
              <a:t> </a:t>
            </a:r>
            <a:r>
              <a:rPr sz="2400" dirty="0">
                <a:latin typeface="Calibri"/>
                <a:cs typeface="Calibri"/>
              </a:rPr>
              <a:t>or</a:t>
            </a:r>
            <a:r>
              <a:rPr sz="2400" spc="-30" dirty="0">
                <a:latin typeface="Calibri"/>
                <a:cs typeface="Calibri"/>
              </a:rPr>
              <a:t> </a:t>
            </a:r>
            <a:r>
              <a:rPr sz="2400" spc="-10" dirty="0">
                <a:latin typeface="Calibri"/>
                <a:cs typeface="Calibri"/>
              </a:rPr>
              <a:t>fixation</a:t>
            </a:r>
            <a:endParaRPr sz="2400" dirty="0">
              <a:latin typeface="Calibri"/>
              <a:cs typeface="Calibri"/>
            </a:endParaRPr>
          </a:p>
          <a:p>
            <a:pPr marL="354965" indent="-342265">
              <a:lnSpc>
                <a:spcPct val="100000"/>
              </a:lnSpc>
              <a:buFont typeface="Arial"/>
              <a:buChar char="•"/>
              <a:tabLst>
                <a:tab pos="354965" algn="l"/>
              </a:tabLst>
            </a:pPr>
            <a:r>
              <a:rPr sz="2400" dirty="0">
                <a:latin typeface="Calibri"/>
                <a:cs typeface="Calibri"/>
              </a:rPr>
              <a:t>graft</a:t>
            </a:r>
            <a:r>
              <a:rPr sz="2400" spc="-45" dirty="0">
                <a:latin typeface="Calibri"/>
                <a:cs typeface="Calibri"/>
              </a:rPr>
              <a:t> </a:t>
            </a:r>
            <a:r>
              <a:rPr sz="2400" dirty="0">
                <a:latin typeface="Calibri"/>
                <a:cs typeface="Calibri"/>
              </a:rPr>
              <a:t>of</a:t>
            </a:r>
            <a:r>
              <a:rPr sz="2400" spc="-30" dirty="0">
                <a:latin typeface="Calibri"/>
                <a:cs typeface="Calibri"/>
              </a:rPr>
              <a:t> </a:t>
            </a:r>
            <a:r>
              <a:rPr sz="2400" dirty="0">
                <a:latin typeface="Calibri"/>
                <a:cs typeface="Calibri"/>
              </a:rPr>
              <a:t>bone</a:t>
            </a:r>
            <a:r>
              <a:rPr sz="2400" spc="-15" dirty="0">
                <a:latin typeface="Calibri"/>
                <a:cs typeface="Calibri"/>
              </a:rPr>
              <a:t> </a:t>
            </a:r>
            <a:r>
              <a:rPr sz="2400" dirty="0">
                <a:latin typeface="Calibri"/>
                <a:cs typeface="Calibri"/>
              </a:rPr>
              <a:t>(chips)</a:t>
            </a:r>
            <a:r>
              <a:rPr sz="2400" spc="-50" dirty="0">
                <a:latin typeface="Calibri"/>
                <a:cs typeface="Calibri"/>
              </a:rPr>
              <a:t> </a:t>
            </a:r>
            <a:r>
              <a:rPr sz="2400" dirty="0">
                <a:latin typeface="Calibri"/>
                <a:cs typeface="Calibri"/>
              </a:rPr>
              <a:t>or</a:t>
            </a:r>
            <a:r>
              <a:rPr sz="2400" spc="-30" dirty="0">
                <a:latin typeface="Calibri"/>
                <a:cs typeface="Calibri"/>
              </a:rPr>
              <a:t> </a:t>
            </a:r>
            <a:r>
              <a:rPr sz="2400" spc="-10" dirty="0">
                <a:latin typeface="Calibri"/>
                <a:cs typeface="Calibri"/>
              </a:rPr>
              <a:t>cartilage</a:t>
            </a:r>
            <a:endParaRPr sz="2400" dirty="0">
              <a:latin typeface="Calibri"/>
              <a:cs typeface="Calibri"/>
            </a:endParaRPr>
          </a:p>
          <a:p>
            <a:pPr marL="354965" indent="-342265">
              <a:lnSpc>
                <a:spcPct val="100000"/>
              </a:lnSpc>
              <a:spcBef>
                <a:spcPts val="5"/>
              </a:spcBef>
              <a:buFont typeface="Arial"/>
              <a:buChar char="•"/>
              <a:tabLst>
                <a:tab pos="354965" algn="l"/>
              </a:tabLst>
            </a:pPr>
            <a:r>
              <a:rPr sz="2400" dirty="0">
                <a:latin typeface="Calibri"/>
                <a:cs typeface="Calibri"/>
              </a:rPr>
              <a:t>internal</a:t>
            </a:r>
            <a:r>
              <a:rPr sz="2400" spc="-65" dirty="0">
                <a:latin typeface="Calibri"/>
                <a:cs typeface="Calibri"/>
              </a:rPr>
              <a:t> </a:t>
            </a:r>
            <a:r>
              <a:rPr sz="2400" dirty="0">
                <a:latin typeface="Calibri"/>
                <a:cs typeface="Calibri"/>
              </a:rPr>
              <a:t>fixation</a:t>
            </a:r>
            <a:r>
              <a:rPr sz="2400" spc="-50" dirty="0">
                <a:latin typeface="Calibri"/>
                <a:cs typeface="Calibri"/>
              </a:rPr>
              <a:t> </a:t>
            </a:r>
            <a:r>
              <a:rPr sz="2400" dirty="0">
                <a:latin typeface="Calibri"/>
                <a:cs typeface="Calibri"/>
              </a:rPr>
              <a:t>device</a:t>
            </a:r>
            <a:r>
              <a:rPr sz="2400" spc="-40" dirty="0">
                <a:latin typeface="Calibri"/>
                <a:cs typeface="Calibri"/>
              </a:rPr>
              <a:t> </a:t>
            </a:r>
            <a:r>
              <a:rPr sz="2400" dirty="0">
                <a:latin typeface="Calibri"/>
                <a:cs typeface="Calibri"/>
              </a:rPr>
              <a:t>or</a:t>
            </a:r>
            <a:r>
              <a:rPr sz="2400" spc="-35" dirty="0">
                <a:latin typeface="Calibri"/>
                <a:cs typeface="Calibri"/>
              </a:rPr>
              <a:t> </a:t>
            </a:r>
            <a:r>
              <a:rPr sz="2400" spc="-10" dirty="0">
                <a:latin typeface="Calibri"/>
                <a:cs typeface="Calibri"/>
              </a:rPr>
              <a:t>prosthesis</a:t>
            </a:r>
            <a:endParaRPr sz="2400" dirty="0">
              <a:latin typeface="Calibri"/>
              <a:cs typeface="Calibri"/>
            </a:endParaRPr>
          </a:p>
        </p:txBody>
      </p:sp>
      <p:pic>
        <p:nvPicPr>
          <p:cNvPr id="6" name="object 6"/>
          <p:cNvPicPr/>
          <p:nvPr/>
        </p:nvPicPr>
        <p:blipFill>
          <a:blip r:embed="rId3" cstate="print"/>
          <a:stretch>
            <a:fillRect/>
          </a:stretch>
        </p:blipFill>
        <p:spPr>
          <a:xfrm>
            <a:off x="1505711" y="3697223"/>
            <a:ext cx="8407908" cy="27873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object 7"/>
          <p:cNvSpPr txBox="1"/>
          <p:nvPr/>
        </p:nvSpPr>
        <p:spPr>
          <a:xfrm>
            <a:off x="1505711" y="3697223"/>
            <a:ext cx="8408035" cy="2787650"/>
          </a:xfrm>
          <a:prstGeom prst="rect">
            <a:avLst/>
          </a:prstGeom>
          <a:ln w="6096">
            <a:solidFill>
              <a:srgbClr val="5B9BD4"/>
            </a:solidFill>
          </a:ln>
        </p:spPr>
        <p:txBody>
          <a:bodyPr vert="horz" wrap="square" lIns="0" tIns="635" rIns="0" bIns="0" rtlCol="0">
            <a:spAutoFit/>
          </a:bodyPr>
          <a:lstStyle/>
          <a:p>
            <a:pPr>
              <a:lnSpc>
                <a:spcPct val="100000"/>
              </a:lnSpc>
              <a:spcBef>
                <a:spcPts val="5"/>
              </a:spcBef>
            </a:pPr>
            <a:endParaRPr sz="1900">
              <a:latin typeface="Times New Roman"/>
              <a:cs typeface="Times New Roman"/>
            </a:endParaRPr>
          </a:p>
          <a:p>
            <a:pPr marL="1348105" marR="493395" indent="-1257935">
              <a:lnSpc>
                <a:spcPct val="100000"/>
              </a:lnSpc>
            </a:pPr>
            <a:r>
              <a:rPr sz="2400" dirty="0">
                <a:latin typeface="Calibri"/>
                <a:cs typeface="Calibri"/>
              </a:rPr>
              <a:t>Excludes</a:t>
            </a:r>
            <a:r>
              <a:rPr sz="2400" spc="-70" dirty="0">
                <a:latin typeface="Calibri"/>
                <a:cs typeface="Calibri"/>
              </a:rPr>
              <a:t> </a:t>
            </a:r>
            <a:r>
              <a:rPr sz="2400" dirty="0">
                <a:latin typeface="Calibri"/>
                <a:cs typeface="Calibri"/>
              </a:rPr>
              <a:t>:</a:t>
            </a:r>
            <a:r>
              <a:rPr sz="2400" spc="-50" dirty="0">
                <a:latin typeface="Calibri"/>
                <a:cs typeface="Calibri"/>
              </a:rPr>
              <a:t> </a:t>
            </a:r>
            <a:r>
              <a:rPr sz="2400" dirty="0">
                <a:latin typeface="Calibri"/>
                <a:cs typeface="Calibri"/>
              </a:rPr>
              <a:t>Kondisi</a:t>
            </a:r>
            <a:r>
              <a:rPr sz="2400" spc="-30" dirty="0">
                <a:latin typeface="Calibri"/>
                <a:cs typeface="Calibri"/>
              </a:rPr>
              <a:t> </a:t>
            </a:r>
            <a:r>
              <a:rPr sz="2400" dirty="0">
                <a:latin typeface="Calibri"/>
                <a:cs typeface="Calibri"/>
              </a:rPr>
              <a:t>yang</a:t>
            </a:r>
            <a:r>
              <a:rPr sz="2400" spc="-60" dirty="0">
                <a:latin typeface="Calibri"/>
                <a:cs typeface="Calibri"/>
              </a:rPr>
              <a:t> </a:t>
            </a:r>
            <a:r>
              <a:rPr sz="2400" dirty="0">
                <a:latin typeface="Calibri"/>
                <a:cs typeface="Calibri"/>
              </a:rPr>
              <a:t>masuk</a:t>
            </a:r>
            <a:r>
              <a:rPr sz="2400" spc="-50" dirty="0">
                <a:latin typeface="Calibri"/>
                <a:cs typeface="Calibri"/>
              </a:rPr>
              <a:t> </a:t>
            </a:r>
            <a:r>
              <a:rPr sz="2400" dirty="0">
                <a:latin typeface="Calibri"/>
                <a:cs typeface="Calibri"/>
              </a:rPr>
              <a:t>dalam</a:t>
            </a:r>
            <a:r>
              <a:rPr sz="2400" spc="-50" dirty="0">
                <a:latin typeface="Calibri"/>
                <a:cs typeface="Calibri"/>
              </a:rPr>
              <a:t> </a:t>
            </a:r>
            <a:r>
              <a:rPr sz="2400" spc="-10" dirty="0">
                <a:latin typeface="Calibri"/>
                <a:cs typeface="Calibri"/>
              </a:rPr>
              <a:t>catatan</a:t>
            </a:r>
            <a:r>
              <a:rPr sz="2400" spc="-65" dirty="0">
                <a:latin typeface="Calibri"/>
                <a:cs typeface="Calibri"/>
              </a:rPr>
              <a:t> </a:t>
            </a:r>
            <a:r>
              <a:rPr sz="2400" i="1" dirty="0">
                <a:latin typeface="Calibri"/>
                <a:cs typeface="Calibri"/>
              </a:rPr>
              <a:t>excludes</a:t>
            </a:r>
            <a:r>
              <a:rPr sz="2400" i="1" spc="-40" dirty="0">
                <a:latin typeface="Calibri"/>
                <a:cs typeface="Calibri"/>
              </a:rPr>
              <a:t> </a:t>
            </a:r>
            <a:r>
              <a:rPr sz="2400" spc="-10" dirty="0">
                <a:latin typeface="Calibri"/>
                <a:cs typeface="Calibri"/>
              </a:rPr>
              <a:t>harus </a:t>
            </a:r>
            <a:r>
              <a:rPr sz="2400" dirty="0">
                <a:latin typeface="Calibri"/>
                <a:cs typeface="Calibri"/>
              </a:rPr>
              <a:t>dikode</a:t>
            </a:r>
            <a:r>
              <a:rPr sz="2400" spc="-40" dirty="0">
                <a:latin typeface="Calibri"/>
                <a:cs typeface="Calibri"/>
              </a:rPr>
              <a:t> </a:t>
            </a:r>
            <a:r>
              <a:rPr sz="2400" dirty="0">
                <a:latin typeface="Calibri"/>
                <a:cs typeface="Calibri"/>
              </a:rPr>
              <a:t>di</a:t>
            </a:r>
            <a:r>
              <a:rPr sz="2400" spc="-45" dirty="0">
                <a:latin typeface="Calibri"/>
                <a:cs typeface="Calibri"/>
              </a:rPr>
              <a:t> </a:t>
            </a:r>
            <a:r>
              <a:rPr sz="2400" dirty="0">
                <a:latin typeface="Calibri"/>
                <a:cs typeface="Calibri"/>
              </a:rPr>
              <a:t>tempat</a:t>
            </a:r>
            <a:r>
              <a:rPr sz="2400" spc="-70" dirty="0">
                <a:latin typeface="Calibri"/>
                <a:cs typeface="Calibri"/>
              </a:rPr>
              <a:t> </a:t>
            </a:r>
            <a:r>
              <a:rPr sz="2400" dirty="0">
                <a:latin typeface="Calibri"/>
                <a:cs typeface="Calibri"/>
              </a:rPr>
              <a:t>lain</a:t>
            </a:r>
            <a:r>
              <a:rPr sz="2400" spc="-40" dirty="0">
                <a:latin typeface="Calibri"/>
                <a:cs typeface="Calibri"/>
              </a:rPr>
              <a:t> </a:t>
            </a:r>
            <a:r>
              <a:rPr sz="2400" dirty="0">
                <a:latin typeface="Calibri"/>
                <a:cs typeface="Calibri"/>
              </a:rPr>
              <a:t>seperti</a:t>
            </a:r>
            <a:r>
              <a:rPr sz="2400" spc="-55" dirty="0">
                <a:latin typeface="Calibri"/>
                <a:cs typeface="Calibri"/>
              </a:rPr>
              <a:t> </a:t>
            </a:r>
            <a:r>
              <a:rPr sz="2400" dirty="0">
                <a:latin typeface="Calibri"/>
                <a:cs typeface="Calibri"/>
              </a:rPr>
              <a:t>yang</a:t>
            </a:r>
            <a:r>
              <a:rPr sz="2400" spc="-50" dirty="0">
                <a:latin typeface="Calibri"/>
                <a:cs typeface="Calibri"/>
              </a:rPr>
              <a:t> </a:t>
            </a:r>
            <a:r>
              <a:rPr sz="2400" dirty="0">
                <a:latin typeface="Calibri"/>
                <a:cs typeface="Calibri"/>
              </a:rPr>
              <a:t>ditunjukkan</a:t>
            </a:r>
            <a:r>
              <a:rPr sz="2400" spc="-70" dirty="0">
                <a:latin typeface="Calibri"/>
                <a:cs typeface="Calibri"/>
              </a:rPr>
              <a:t> </a:t>
            </a:r>
            <a:r>
              <a:rPr sz="2400" spc="-10" dirty="0">
                <a:latin typeface="Calibri"/>
                <a:cs typeface="Calibri"/>
              </a:rPr>
              <a:t>dalam </a:t>
            </a:r>
            <a:r>
              <a:rPr sz="2400" dirty="0">
                <a:latin typeface="Calibri"/>
                <a:cs typeface="Calibri"/>
              </a:rPr>
              <a:t>setiap</a:t>
            </a:r>
            <a:r>
              <a:rPr sz="2400" spc="-40" dirty="0">
                <a:latin typeface="Calibri"/>
                <a:cs typeface="Calibri"/>
              </a:rPr>
              <a:t> </a:t>
            </a:r>
            <a:r>
              <a:rPr sz="2400" spc="-10" dirty="0">
                <a:latin typeface="Calibri"/>
                <a:cs typeface="Calibri"/>
              </a:rPr>
              <a:t>kasus</a:t>
            </a:r>
            <a:endParaRPr sz="2400">
              <a:latin typeface="Calibri"/>
              <a:cs typeface="Calibri"/>
            </a:endParaRPr>
          </a:p>
          <a:p>
            <a:pPr>
              <a:lnSpc>
                <a:spcPct val="100000"/>
              </a:lnSpc>
              <a:spcBef>
                <a:spcPts val="15"/>
              </a:spcBef>
            </a:pPr>
            <a:endParaRPr sz="2350">
              <a:latin typeface="Calibri"/>
              <a:cs typeface="Calibri"/>
            </a:endParaRPr>
          </a:p>
          <a:p>
            <a:pPr marL="568960" marR="3273425" indent="-478790">
              <a:lnSpc>
                <a:spcPct val="100000"/>
              </a:lnSpc>
            </a:pPr>
            <a:r>
              <a:rPr sz="2400" dirty="0">
                <a:latin typeface="Calibri"/>
                <a:cs typeface="Calibri"/>
              </a:rPr>
              <a:t>81.55</a:t>
            </a:r>
            <a:r>
              <a:rPr sz="2400" spc="-50" dirty="0">
                <a:latin typeface="Calibri"/>
                <a:cs typeface="Calibri"/>
              </a:rPr>
              <a:t> </a:t>
            </a:r>
            <a:r>
              <a:rPr sz="2400" dirty="0">
                <a:latin typeface="Calibri"/>
                <a:cs typeface="Calibri"/>
              </a:rPr>
              <a:t>Revision</a:t>
            </a:r>
            <a:r>
              <a:rPr sz="2400" spc="-45" dirty="0">
                <a:latin typeface="Calibri"/>
                <a:cs typeface="Calibri"/>
              </a:rPr>
              <a:t> </a:t>
            </a:r>
            <a:r>
              <a:rPr sz="2400" dirty="0">
                <a:latin typeface="Calibri"/>
                <a:cs typeface="Calibri"/>
              </a:rPr>
              <a:t>of</a:t>
            </a:r>
            <a:r>
              <a:rPr sz="2400" spc="-35" dirty="0">
                <a:latin typeface="Calibri"/>
                <a:cs typeface="Calibri"/>
              </a:rPr>
              <a:t> </a:t>
            </a:r>
            <a:r>
              <a:rPr sz="2400" dirty="0">
                <a:latin typeface="Calibri"/>
                <a:cs typeface="Calibri"/>
              </a:rPr>
              <a:t>hip</a:t>
            </a:r>
            <a:r>
              <a:rPr sz="2400" spc="-30" dirty="0">
                <a:latin typeface="Calibri"/>
                <a:cs typeface="Calibri"/>
              </a:rPr>
              <a:t> </a:t>
            </a:r>
            <a:r>
              <a:rPr sz="2400" spc="-10" dirty="0">
                <a:latin typeface="Calibri"/>
                <a:cs typeface="Calibri"/>
              </a:rPr>
              <a:t>replacement </a:t>
            </a:r>
            <a:r>
              <a:rPr sz="2400" dirty="0">
                <a:latin typeface="Calibri"/>
                <a:cs typeface="Calibri"/>
              </a:rPr>
              <a:t>Excludes:</a:t>
            </a:r>
            <a:r>
              <a:rPr sz="2400" spc="-70" dirty="0">
                <a:latin typeface="Calibri"/>
                <a:cs typeface="Calibri"/>
              </a:rPr>
              <a:t> </a:t>
            </a:r>
            <a:r>
              <a:rPr sz="2400" dirty="0">
                <a:latin typeface="Calibri"/>
                <a:cs typeface="Calibri"/>
              </a:rPr>
              <a:t>arthrodesis</a:t>
            </a:r>
            <a:r>
              <a:rPr sz="2400" spc="-40" dirty="0">
                <a:latin typeface="Calibri"/>
                <a:cs typeface="Calibri"/>
              </a:rPr>
              <a:t> </a:t>
            </a:r>
            <a:r>
              <a:rPr sz="2400" dirty="0">
                <a:latin typeface="Calibri"/>
                <a:cs typeface="Calibri"/>
              </a:rPr>
              <a:t>of</a:t>
            </a:r>
            <a:r>
              <a:rPr sz="2400" spc="-35" dirty="0">
                <a:latin typeface="Calibri"/>
                <a:cs typeface="Calibri"/>
              </a:rPr>
              <a:t> </a:t>
            </a:r>
            <a:r>
              <a:rPr sz="2400" dirty="0">
                <a:latin typeface="Calibri"/>
                <a:cs typeface="Calibri"/>
              </a:rPr>
              <a:t>knee</a:t>
            </a:r>
            <a:r>
              <a:rPr sz="2400" spc="-15" dirty="0">
                <a:latin typeface="Calibri"/>
                <a:cs typeface="Calibri"/>
              </a:rPr>
              <a:t> </a:t>
            </a:r>
            <a:r>
              <a:rPr sz="2400" spc="-10" dirty="0">
                <a:latin typeface="Calibri"/>
                <a:cs typeface="Calibri"/>
              </a:rPr>
              <a:t>(81.22)</a:t>
            </a:r>
            <a:endParaRPr sz="2400">
              <a:latin typeface="Calibri"/>
              <a:cs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3" name="object 3"/>
          <p:cNvGrpSpPr/>
          <p:nvPr/>
        </p:nvGrpSpPr>
        <p:grpSpPr>
          <a:xfrm>
            <a:off x="10948416" y="0"/>
            <a:ext cx="1243965" cy="6858000"/>
            <a:chOff x="10948416" y="0"/>
            <a:chExt cx="1243965" cy="6858000"/>
          </a:xfrm>
        </p:grpSpPr>
        <p:sp>
          <p:nvSpPr>
            <p:cNvPr id="4" name="object 4"/>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5" name="object 5"/>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grpSp>
        <p:nvGrpSpPr>
          <p:cNvPr id="6" name="object 6"/>
          <p:cNvGrpSpPr/>
          <p:nvPr/>
        </p:nvGrpSpPr>
        <p:grpSpPr>
          <a:xfrm>
            <a:off x="1717420" y="2229485"/>
            <a:ext cx="8414385" cy="4363720"/>
            <a:chOff x="1717420" y="2229485"/>
            <a:chExt cx="8414385" cy="4363720"/>
          </a:xfrm>
        </p:grpSpPr>
        <p:pic>
          <p:nvPicPr>
            <p:cNvPr id="7" name="object 7"/>
            <p:cNvPicPr/>
            <p:nvPr/>
          </p:nvPicPr>
          <p:blipFill>
            <a:blip r:embed="rId2" cstate="print"/>
            <a:stretch>
              <a:fillRect/>
            </a:stretch>
          </p:blipFill>
          <p:spPr>
            <a:xfrm>
              <a:off x="1720595" y="2232660"/>
              <a:ext cx="8407908" cy="4357116"/>
            </a:xfrm>
            <a:prstGeom prst="rect">
              <a:avLst/>
            </a:prstGeom>
          </p:spPr>
        </p:pic>
        <p:sp>
          <p:nvSpPr>
            <p:cNvPr id="8" name="object 8"/>
            <p:cNvSpPr/>
            <p:nvPr/>
          </p:nvSpPr>
          <p:spPr>
            <a:xfrm>
              <a:off x="1720595" y="2232660"/>
              <a:ext cx="8408035" cy="4357370"/>
            </a:xfrm>
            <a:custGeom>
              <a:avLst/>
              <a:gdLst/>
              <a:ahLst/>
              <a:cxnLst/>
              <a:rect l="l" t="t" r="r" b="b"/>
              <a:pathLst>
                <a:path w="8408035" h="4357370">
                  <a:moveTo>
                    <a:pt x="0" y="4357116"/>
                  </a:moveTo>
                  <a:lnTo>
                    <a:pt x="8407908" y="4357116"/>
                  </a:lnTo>
                  <a:lnTo>
                    <a:pt x="8407908" y="0"/>
                  </a:lnTo>
                  <a:lnTo>
                    <a:pt x="0" y="0"/>
                  </a:lnTo>
                  <a:lnTo>
                    <a:pt x="0" y="4357116"/>
                  </a:lnTo>
                  <a:close/>
                </a:path>
              </a:pathLst>
            </a:custGeom>
            <a:ln w="6095">
              <a:solidFill>
                <a:srgbClr val="FFC000"/>
              </a:solidFill>
            </a:ln>
          </p:spPr>
          <p:txBody>
            <a:bodyPr wrap="square" lIns="0" tIns="0" rIns="0" bIns="0" rtlCol="0"/>
            <a:lstStyle/>
            <a:p>
              <a:endParaRPr/>
            </a:p>
          </p:txBody>
        </p:sp>
      </p:grpSp>
      <p:sp>
        <p:nvSpPr>
          <p:cNvPr id="9" name="object 9"/>
          <p:cNvSpPr txBox="1"/>
          <p:nvPr/>
        </p:nvSpPr>
        <p:spPr>
          <a:xfrm>
            <a:off x="1799082" y="2675610"/>
            <a:ext cx="5644515" cy="1367155"/>
          </a:xfrm>
          <a:prstGeom prst="rect">
            <a:avLst/>
          </a:prstGeom>
        </p:spPr>
        <p:txBody>
          <a:bodyPr vert="horz" wrap="square" lIns="0" tIns="43180" rIns="0" bIns="0" rtlCol="0">
            <a:spAutoFit/>
          </a:bodyPr>
          <a:lstStyle/>
          <a:p>
            <a:pPr marL="12700">
              <a:lnSpc>
                <a:spcPct val="100000"/>
              </a:lnSpc>
              <a:spcBef>
                <a:spcPts val="340"/>
              </a:spcBef>
            </a:pPr>
            <a:r>
              <a:rPr sz="2000" spc="-25" dirty="0">
                <a:latin typeface="Constantia"/>
                <a:cs typeface="Constantia"/>
              </a:rPr>
              <a:t>Tabular</a:t>
            </a:r>
            <a:r>
              <a:rPr sz="2000" spc="-90" dirty="0">
                <a:latin typeface="Constantia"/>
                <a:cs typeface="Constantia"/>
              </a:rPr>
              <a:t> </a:t>
            </a:r>
            <a:r>
              <a:rPr sz="2000" dirty="0">
                <a:latin typeface="Constantia"/>
                <a:cs typeface="Constantia"/>
              </a:rPr>
              <a:t>list</a:t>
            </a:r>
            <a:r>
              <a:rPr sz="2000" spc="-70" dirty="0">
                <a:latin typeface="Constantia"/>
                <a:cs typeface="Constantia"/>
              </a:rPr>
              <a:t> </a:t>
            </a:r>
            <a:r>
              <a:rPr sz="2000" spc="-50" dirty="0">
                <a:latin typeface="Constantia"/>
                <a:cs typeface="Constantia"/>
              </a:rPr>
              <a:t>:</a:t>
            </a:r>
            <a:endParaRPr sz="2000">
              <a:latin typeface="Constantia"/>
              <a:cs typeface="Constantia"/>
            </a:endParaRPr>
          </a:p>
          <a:p>
            <a:pPr marL="1841500">
              <a:lnSpc>
                <a:spcPct val="100000"/>
              </a:lnSpc>
              <a:spcBef>
                <a:spcPts val="240"/>
              </a:spcBef>
            </a:pPr>
            <a:r>
              <a:rPr sz="2000" dirty="0">
                <a:latin typeface="Constantia"/>
                <a:cs typeface="Constantia"/>
              </a:rPr>
              <a:t>47</a:t>
            </a:r>
            <a:r>
              <a:rPr sz="2000" spc="-30" dirty="0">
                <a:latin typeface="Constantia"/>
                <a:cs typeface="Constantia"/>
              </a:rPr>
              <a:t> </a:t>
            </a:r>
            <a:r>
              <a:rPr sz="2000" spc="-10" dirty="0">
                <a:latin typeface="Constantia"/>
                <a:cs typeface="Constantia"/>
              </a:rPr>
              <a:t>Operations</a:t>
            </a:r>
            <a:r>
              <a:rPr sz="2000" spc="-100" dirty="0">
                <a:latin typeface="Constantia"/>
                <a:cs typeface="Constantia"/>
              </a:rPr>
              <a:t> </a:t>
            </a:r>
            <a:r>
              <a:rPr sz="2000" dirty="0">
                <a:latin typeface="Constantia"/>
                <a:cs typeface="Constantia"/>
              </a:rPr>
              <a:t>on</a:t>
            </a:r>
            <a:r>
              <a:rPr sz="2000" spc="-90" dirty="0">
                <a:latin typeface="Constantia"/>
                <a:cs typeface="Constantia"/>
              </a:rPr>
              <a:t> </a:t>
            </a:r>
            <a:r>
              <a:rPr sz="2000" spc="-10" dirty="0">
                <a:latin typeface="Constantia"/>
                <a:cs typeface="Constantia"/>
              </a:rPr>
              <a:t>appendix</a:t>
            </a:r>
            <a:endParaRPr sz="2000">
              <a:latin typeface="Constantia"/>
              <a:cs typeface="Constantia"/>
            </a:endParaRPr>
          </a:p>
          <a:p>
            <a:pPr marL="2489200">
              <a:lnSpc>
                <a:spcPct val="100000"/>
              </a:lnSpc>
              <a:spcBef>
                <a:spcPts val="240"/>
              </a:spcBef>
            </a:pPr>
            <a:r>
              <a:rPr sz="2000" dirty="0">
                <a:latin typeface="Constantia"/>
                <a:cs typeface="Constantia"/>
              </a:rPr>
              <a:t>Includes:</a:t>
            </a:r>
            <a:r>
              <a:rPr sz="2000" spc="-125" dirty="0">
                <a:latin typeface="Constantia"/>
                <a:cs typeface="Constantia"/>
              </a:rPr>
              <a:t> </a:t>
            </a:r>
            <a:r>
              <a:rPr sz="2000" dirty="0">
                <a:latin typeface="Constantia"/>
                <a:cs typeface="Constantia"/>
              </a:rPr>
              <a:t>appendiceal</a:t>
            </a:r>
            <a:r>
              <a:rPr sz="2000" spc="-70" dirty="0">
                <a:latin typeface="Constantia"/>
                <a:cs typeface="Constantia"/>
              </a:rPr>
              <a:t> </a:t>
            </a:r>
            <a:r>
              <a:rPr sz="2000" spc="-10" dirty="0">
                <a:latin typeface="Constantia"/>
                <a:cs typeface="Constantia"/>
              </a:rPr>
              <a:t>stump</a:t>
            </a:r>
            <a:endParaRPr sz="2000">
              <a:latin typeface="Constantia"/>
              <a:cs typeface="Constantia"/>
            </a:endParaRPr>
          </a:p>
          <a:p>
            <a:pPr marL="2755900">
              <a:lnSpc>
                <a:spcPct val="100000"/>
              </a:lnSpc>
              <a:spcBef>
                <a:spcPts val="240"/>
              </a:spcBef>
            </a:pPr>
            <a:r>
              <a:rPr sz="2000" b="1" dirty="0">
                <a:latin typeface="Constantia"/>
                <a:cs typeface="Constantia"/>
              </a:rPr>
              <a:t>47.0</a:t>
            </a:r>
            <a:r>
              <a:rPr sz="2000" b="1" spc="-100" dirty="0">
                <a:latin typeface="Constantia"/>
                <a:cs typeface="Constantia"/>
              </a:rPr>
              <a:t> </a:t>
            </a:r>
            <a:r>
              <a:rPr sz="2000" b="1" spc="-10" dirty="0">
                <a:latin typeface="Constantia"/>
                <a:cs typeface="Constantia"/>
              </a:rPr>
              <a:t>Appendectomy</a:t>
            </a:r>
            <a:endParaRPr sz="2000">
              <a:latin typeface="Constantia"/>
              <a:cs typeface="Constantia"/>
            </a:endParaRPr>
          </a:p>
        </p:txBody>
      </p:sp>
      <p:sp>
        <p:nvSpPr>
          <p:cNvPr id="10" name="object 10"/>
          <p:cNvSpPr txBox="1"/>
          <p:nvPr/>
        </p:nvSpPr>
        <p:spPr>
          <a:xfrm>
            <a:off x="3945128" y="4046982"/>
            <a:ext cx="954405" cy="330835"/>
          </a:xfrm>
          <a:prstGeom prst="rect">
            <a:avLst/>
          </a:prstGeom>
        </p:spPr>
        <p:txBody>
          <a:bodyPr vert="horz" wrap="square" lIns="0" tIns="12700" rIns="0" bIns="0" rtlCol="0">
            <a:spAutoFit/>
          </a:bodyPr>
          <a:lstStyle/>
          <a:p>
            <a:pPr marL="12700">
              <a:lnSpc>
                <a:spcPct val="100000"/>
              </a:lnSpc>
              <a:spcBef>
                <a:spcPts val="100"/>
              </a:spcBef>
            </a:pPr>
            <a:r>
              <a:rPr sz="2000" spc="-10" dirty="0">
                <a:latin typeface="Constantia"/>
                <a:cs typeface="Constantia"/>
              </a:rPr>
              <a:t>Exclude:</a:t>
            </a:r>
            <a:endParaRPr sz="2000">
              <a:latin typeface="Constantia"/>
              <a:cs typeface="Constantia"/>
            </a:endParaRPr>
          </a:p>
        </p:txBody>
      </p:sp>
      <p:sp>
        <p:nvSpPr>
          <p:cNvPr id="11" name="object 11"/>
          <p:cNvSpPr txBox="1"/>
          <p:nvPr/>
        </p:nvSpPr>
        <p:spPr>
          <a:xfrm>
            <a:off x="5457190" y="4041406"/>
            <a:ext cx="3526154" cy="1007110"/>
          </a:xfrm>
          <a:prstGeom prst="rect">
            <a:avLst/>
          </a:prstGeom>
        </p:spPr>
        <p:txBody>
          <a:bodyPr vert="horz" wrap="square" lIns="0" tIns="43815" rIns="0" bIns="0" rtlCol="0">
            <a:spAutoFit/>
          </a:bodyPr>
          <a:lstStyle/>
          <a:p>
            <a:pPr marL="12700">
              <a:lnSpc>
                <a:spcPct val="100000"/>
              </a:lnSpc>
              <a:spcBef>
                <a:spcPts val="345"/>
              </a:spcBef>
            </a:pPr>
            <a:r>
              <a:rPr sz="1800" dirty="0">
                <a:latin typeface="Constantia"/>
                <a:cs typeface="Constantia"/>
              </a:rPr>
              <a:t>incidental</a:t>
            </a:r>
            <a:r>
              <a:rPr sz="1800" spc="-60" dirty="0">
                <a:latin typeface="Constantia"/>
                <a:cs typeface="Constantia"/>
              </a:rPr>
              <a:t> </a:t>
            </a:r>
            <a:r>
              <a:rPr sz="1800" spc="-10" dirty="0">
                <a:latin typeface="Constantia"/>
                <a:cs typeface="Constantia"/>
              </a:rPr>
              <a:t>appendectomy,described</a:t>
            </a:r>
            <a:endParaRPr sz="1800">
              <a:latin typeface="Constantia"/>
              <a:cs typeface="Constantia"/>
            </a:endParaRPr>
          </a:p>
          <a:p>
            <a:pPr marL="12700">
              <a:lnSpc>
                <a:spcPct val="100000"/>
              </a:lnSpc>
              <a:spcBef>
                <a:spcPts val="280"/>
              </a:spcBef>
            </a:pPr>
            <a:r>
              <a:rPr sz="2000" spc="-10" dirty="0">
                <a:latin typeface="Constantia"/>
                <a:cs typeface="Constantia"/>
              </a:rPr>
              <a:t>laparoscopic</a:t>
            </a:r>
            <a:r>
              <a:rPr sz="2000" spc="-50" dirty="0">
                <a:latin typeface="Constantia"/>
                <a:cs typeface="Constantia"/>
              </a:rPr>
              <a:t> </a:t>
            </a:r>
            <a:r>
              <a:rPr sz="2000" spc="-10" dirty="0">
                <a:latin typeface="Constantia"/>
                <a:cs typeface="Constantia"/>
              </a:rPr>
              <a:t>(47.11)</a:t>
            </a:r>
            <a:endParaRPr sz="2000">
              <a:latin typeface="Constantia"/>
              <a:cs typeface="Constantia"/>
            </a:endParaRPr>
          </a:p>
          <a:p>
            <a:pPr marL="12700">
              <a:lnSpc>
                <a:spcPct val="100000"/>
              </a:lnSpc>
              <a:spcBef>
                <a:spcPts val="240"/>
              </a:spcBef>
            </a:pPr>
            <a:r>
              <a:rPr sz="2000" dirty="0">
                <a:latin typeface="Constantia"/>
                <a:cs typeface="Constantia"/>
              </a:rPr>
              <a:t>other</a:t>
            </a:r>
            <a:r>
              <a:rPr sz="2000" spc="-110" dirty="0">
                <a:latin typeface="Constantia"/>
                <a:cs typeface="Constantia"/>
              </a:rPr>
              <a:t> </a:t>
            </a:r>
            <a:r>
              <a:rPr sz="2000" spc="-10" dirty="0">
                <a:latin typeface="Constantia"/>
                <a:cs typeface="Constantia"/>
              </a:rPr>
              <a:t>(47.19)</a:t>
            </a:r>
            <a:endParaRPr sz="2000">
              <a:latin typeface="Constantia"/>
              <a:cs typeface="Constantia"/>
            </a:endParaRPr>
          </a:p>
        </p:txBody>
      </p:sp>
      <p:sp>
        <p:nvSpPr>
          <p:cNvPr id="12" name="object 12"/>
          <p:cNvSpPr txBox="1"/>
          <p:nvPr/>
        </p:nvSpPr>
        <p:spPr>
          <a:xfrm>
            <a:off x="3830828" y="5023205"/>
            <a:ext cx="4751070" cy="1031240"/>
          </a:xfrm>
          <a:prstGeom prst="rect">
            <a:avLst/>
          </a:prstGeom>
        </p:spPr>
        <p:txBody>
          <a:bodyPr vert="horz" wrap="square" lIns="0" tIns="43180" rIns="0" bIns="0" rtlCol="0">
            <a:spAutoFit/>
          </a:bodyPr>
          <a:lstStyle/>
          <a:p>
            <a:pPr marL="1181735" lvl="1" indent="-457834">
              <a:lnSpc>
                <a:spcPct val="100000"/>
              </a:lnSpc>
              <a:spcBef>
                <a:spcPts val="340"/>
              </a:spcBef>
              <a:buAutoNum type="arabicPeriod"/>
              <a:tabLst>
                <a:tab pos="1181735" algn="l"/>
              </a:tabLst>
            </a:pPr>
            <a:r>
              <a:rPr sz="2000" dirty="0">
                <a:latin typeface="Constantia"/>
                <a:cs typeface="Constantia"/>
              </a:rPr>
              <a:t>Incidental</a:t>
            </a:r>
            <a:r>
              <a:rPr sz="2000" spc="-75" dirty="0">
                <a:latin typeface="Constantia"/>
                <a:cs typeface="Constantia"/>
              </a:rPr>
              <a:t> </a:t>
            </a:r>
            <a:r>
              <a:rPr sz="2000" spc="-10" dirty="0">
                <a:latin typeface="Constantia"/>
                <a:cs typeface="Constantia"/>
              </a:rPr>
              <a:t>appendectomy</a:t>
            </a:r>
            <a:endParaRPr sz="2000">
              <a:latin typeface="Constantia"/>
              <a:cs typeface="Constantia"/>
            </a:endParaRPr>
          </a:p>
          <a:p>
            <a:pPr marL="12700" marR="5080" lvl="1" indent="1213485">
              <a:lnSpc>
                <a:spcPct val="110000"/>
              </a:lnSpc>
              <a:buAutoNum type="arabicPeriod"/>
              <a:tabLst>
                <a:tab pos="1226185" algn="l"/>
              </a:tabLst>
            </a:pPr>
            <a:r>
              <a:rPr sz="2000" spc="-20" dirty="0">
                <a:latin typeface="Constantia"/>
                <a:cs typeface="Constantia"/>
              </a:rPr>
              <a:t>Drainage</a:t>
            </a:r>
            <a:r>
              <a:rPr sz="2000" spc="-120" dirty="0">
                <a:latin typeface="Constantia"/>
                <a:cs typeface="Constantia"/>
              </a:rPr>
              <a:t> </a:t>
            </a:r>
            <a:r>
              <a:rPr sz="2000" dirty="0">
                <a:latin typeface="Constantia"/>
                <a:cs typeface="Constantia"/>
              </a:rPr>
              <a:t>of</a:t>
            </a:r>
            <a:r>
              <a:rPr sz="2000" spc="-30" dirty="0">
                <a:latin typeface="Constantia"/>
                <a:cs typeface="Constantia"/>
              </a:rPr>
              <a:t> </a:t>
            </a:r>
            <a:r>
              <a:rPr sz="2000" dirty="0">
                <a:latin typeface="Constantia"/>
                <a:cs typeface="Constantia"/>
              </a:rPr>
              <a:t>appendiceal</a:t>
            </a:r>
            <a:r>
              <a:rPr sz="2000" spc="-45" dirty="0">
                <a:latin typeface="Constantia"/>
                <a:cs typeface="Constantia"/>
              </a:rPr>
              <a:t> </a:t>
            </a:r>
            <a:r>
              <a:rPr sz="2000" spc="-10" dirty="0">
                <a:latin typeface="Constantia"/>
                <a:cs typeface="Constantia"/>
              </a:rPr>
              <a:t>abscess </a:t>
            </a:r>
            <a:r>
              <a:rPr sz="2000" dirty="0">
                <a:latin typeface="Constantia"/>
                <a:cs typeface="Constantia"/>
              </a:rPr>
              <a:t>Excludes:</a:t>
            </a:r>
            <a:r>
              <a:rPr sz="2000" spc="-45" dirty="0">
                <a:latin typeface="Constantia"/>
                <a:cs typeface="Constantia"/>
              </a:rPr>
              <a:t> </a:t>
            </a:r>
            <a:r>
              <a:rPr sz="2000" spc="-10" dirty="0">
                <a:latin typeface="Constantia"/>
                <a:cs typeface="Constantia"/>
              </a:rPr>
              <a:t>that</a:t>
            </a:r>
            <a:r>
              <a:rPr sz="2000" spc="-120" dirty="0">
                <a:latin typeface="Constantia"/>
                <a:cs typeface="Constantia"/>
              </a:rPr>
              <a:t> </a:t>
            </a:r>
            <a:r>
              <a:rPr sz="2000" dirty="0">
                <a:latin typeface="Constantia"/>
                <a:cs typeface="Constantia"/>
              </a:rPr>
              <a:t>with</a:t>
            </a:r>
            <a:r>
              <a:rPr sz="2000" spc="-100" dirty="0">
                <a:latin typeface="Constantia"/>
                <a:cs typeface="Constantia"/>
              </a:rPr>
              <a:t> </a:t>
            </a:r>
            <a:r>
              <a:rPr sz="2000" spc="-10" dirty="0">
                <a:latin typeface="Constantia"/>
                <a:cs typeface="Constantia"/>
              </a:rPr>
              <a:t>appendectomy</a:t>
            </a:r>
            <a:r>
              <a:rPr sz="2000" spc="-70" dirty="0">
                <a:latin typeface="Constantia"/>
                <a:cs typeface="Constantia"/>
              </a:rPr>
              <a:t> </a:t>
            </a:r>
            <a:r>
              <a:rPr sz="2000" spc="-10" dirty="0">
                <a:latin typeface="Constantia"/>
                <a:cs typeface="Constantia"/>
              </a:rPr>
              <a:t>(47.0)</a:t>
            </a:r>
            <a:endParaRPr sz="2000">
              <a:latin typeface="Constantia"/>
              <a:cs typeface="Constantia"/>
            </a:endParaRPr>
          </a:p>
        </p:txBody>
      </p:sp>
      <p:grpSp>
        <p:nvGrpSpPr>
          <p:cNvPr id="13" name="object 13"/>
          <p:cNvGrpSpPr/>
          <p:nvPr/>
        </p:nvGrpSpPr>
        <p:grpSpPr>
          <a:xfrm>
            <a:off x="1717420" y="746633"/>
            <a:ext cx="8414385" cy="1489710"/>
            <a:chOff x="1717420" y="746633"/>
            <a:chExt cx="8414385" cy="1489710"/>
          </a:xfrm>
          <a:scene3d>
            <a:camera prst="orthographicFront">
              <a:rot lat="0" lon="0" rev="0"/>
            </a:camera>
            <a:lightRig rig="soft" dir="t">
              <a:rot lat="0" lon="0" rev="0"/>
            </a:lightRig>
          </a:scene3d>
        </p:grpSpPr>
        <p:pic>
          <p:nvPicPr>
            <p:cNvPr id="14" name="object 14"/>
            <p:cNvPicPr/>
            <p:nvPr/>
          </p:nvPicPr>
          <p:blipFill>
            <a:blip r:embed="rId3" cstate="print"/>
            <a:stretch>
              <a:fillRect/>
            </a:stretch>
          </p:blipFill>
          <p:spPr>
            <a:xfrm>
              <a:off x="1720595" y="749808"/>
              <a:ext cx="8407908" cy="1482852"/>
            </a:xfrm>
            <a:prstGeom prst="rect">
              <a:avLst/>
            </a:prstGeom>
            <a:ln>
              <a:noFill/>
            </a:ln>
            <a:effectLst>
              <a:outerShdw blurRad="107950" dist="12700" dir="5400000" algn="ctr">
                <a:srgbClr val="000000"/>
              </a:outerShdw>
            </a:effectLst>
            <a:sp3d contourW="44450" prstMaterial="matte">
              <a:bevelT w="63500" h="63500" prst="artDeco"/>
              <a:contourClr>
                <a:srgbClr val="FFFFFF"/>
              </a:contourClr>
            </a:sp3d>
          </p:spPr>
        </p:pic>
        <p:sp>
          <p:nvSpPr>
            <p:cNvPr id="15" name="object 15"/>
            <p:cNvSpPr/>
            <p:nvPr/>
          </p:nvSpPr>
          <p:spPr>
            <a:xfrm>
              <a:off x="1720595" y="749808"/>
              <a:ext cx="8408035" cy="1483360"/>
            </a:xfrm>
            <a:custGeom>
              <a:avLst/>
              <a:gdLst/>
              <a:ahLst/>
              <a:cxnLst/>
              <a:rect l="l" t="t" r="r" b="b"/>
              <a:pathLst>
                <a:path w="8408035" h="1483360">
                  <a:moveTo>
                    <a:pt x="0" y="1482852"/>
                  </a:moveTo>
                  <a:lnTo>
                    <a:pt x="8407908" y="1482852"/>
                  </a:lnTo>
                  <a:lnTo>
                    <a:pt x="8407908" y="0"/>
                  </a:lnTo>
                  <a:lnTo>
                    <a:pt x="0" y="0"/>
                  </a:lnTo>
                  <a:lnTo>
                    <a:pt x="0" y="1482852"/>
                  </a:lnTo>
                  <a:close/>
                </a:path>
              </a:pathLst>
            </a:custGeom>
            <a:ln w="6095">
              <a:noFill/>
            </a:ln>
            <a:effectLst>
              <a:outerShdw blurRad="107950" dist="12700" dir="5400000" algn="ctr">
                <a:srgbClr val="000000"/>
              </a:outerShdw>
            </a:effectLst>
            <a:sp3d contourW="44450" prstMaterial="matte">
              <a:bevelT w="63500" h="63500" prst="artDeco"/>
              <a:contourClr>
                <a:srgbClr val="FFFFFF"/>
              </a:contourClr>
            </a:sp3d>
          </p:spPr>
          <p:txBody>
            <a:bodyPr wrap="square" lIns="0" tIns="0" rIns="0" bIns="0" rtlCol="0"/>
            <a:lstStyle/>
            <a:p>
              <a:endParaRPr/>
            </a:p>
          </p:txBody>
        </p:sp>
      </p:grpSp>
      <p:sp>
        <p:nvSpPr>
          <p:cNvPr id="16" name="object 16"/>
          <p:cNvSpPr txBox="1"/>
          <p:nvPr/>
        </p:nvSpPr>
        <p:spPr>
          <a:xfrm>
            <a:off x="1799082" y="1092834"/>
            <a:ext cx="7009765" cy="756920"/>
          </a:xfrm>
          <a:prstGeom prst="rect">
            <a:avLst/>
          </a:prstGeom>
        </p:spPr>
        <p:txBody>
          <a:bodyPr vert="horz" wrap="square" lIns="0" tIns="12700" rIns="0" bIns="0" rtlCol="0">
            <a:spAutoFit/>
          </a:bodyPr>
          <a:lstStyle/>
          <a:p>
            <a:pPr algn="ctr">
              <a:lnSpc>
                <a:spcPct val="100000"/>
              </a:lnSpc>
              <a:spcBef>
                <a:spcPts val="100"/>
              </a:spcBef>
              <a:tabLst>
                <a:tab pos="2348230" algn="l"/>
              </a:tabLst>
            </a:pPr>
            <a:r>
              <a:rPr sz="2400" dirty="0">
                <a:latin typeface="Calibri"/>
                <a:cs typeface="Calibri"/>
              </a:rPr>
              <a:t>Alphabetic</a:t>
            </a:r>
            <a:r>
              <a:rPr sz="2400" spc="-55" dirty="0">
                <a:latin typeface="Calibri"/>
                <a:cs typeface="Calibri"/>
              </a:rPr>
              <a:t> </a:t>
            </a:r>
            <a:r>
              <a:rPr sz="2400" dirty="0">
                <a:latin typeface="Calibri"/>
                <a:cs typeface="Calibri"/>
              </a:rPr>
              <a:t>index</a:t>
            </a:r>
            <a:r>
              <a:rPr sz="2400" spc="-20" dirty="0">
                <a:latin typeface="Calibri"/>
                <a:cs typeface="Calibri"/>
              </a:rPr>
              <a:t> </a:t>
            </a:r>
            <a:r>
              <a:rPr sz="2400" spc="-50" dirty="0">
                <a:latin typeface="Calibri"/>
                <a:cs typeface="Calibri"/>
              </a:rPr>
              <a:t>:</a:t>
            </a:r>
            <a:r>
              <a:rPr sz="2400" dirty="0">
                <a:latin typeface="Calibri"/>
                <a:cs typeface="Calibri"/>
              </a:rPr>
              <a:t>	Appendicectomy</a:t>
            </a:r>
            <a:r>
              <a:rPr sz="2400" spc="-80" dirty="0">
                <a:latin typeface="Calibri"/>
                <a:cs typeface="Calibri"/>
              </a:rPr>
              <a:t> </a:t>
            </a:r>
            <a:r>
              <a:rPr sz="2400" dirty="0">
                <a:latin typeface="Calibri"/>
                <a:cs typeface="Calibri"/>
              </a:rPr>
              <a:t>(with</a:t>
            </a:r>
            <a:r>
              <a:rPr sz="2400" spc="-75" dirty="0">
                <a:latin typeface="Calibri"/>
                <a:cs typeface="Calibri"/>
              </a:rPr>
              <a:t> </a:t>
            </a:r>
            <a:r>
              <a:rPr sz="2400" dirty="0">
                <a:latin typeface="Calibri"/>
                <a:cs typeface="Calibri"/>
              </a:rPr>
              <a:t>drainage)</a:t>
            </a:r>
            <a:r>
              <a:rPr sz="2400" spc="-60" dirty="0">
                <a:latin typeface="Calibri"/>
                <a:cs typeface="Calibri"/>
              </a:rPr>
              <a:t> </a:t>
            </a:r>
            <a:r>
              <a:rPr sz="2400" spc="-20" dirty="0">
                <a:latin typeface="Calibri"/>
                <a:cs typeface="Calibri"/>
              </a:rPr>
              <a:t>47.0</a:t>
            </a:r>
            <a:endParaRPr sz="2400" dirty="0">
              <a:latin typeface="Calibri"/>
              <a:cs typeface="Calibri"/>
            </a:endParaRPr>
          </a:p>
          <a:p>
            <a:pPr marR="127000" algn="ctr">
              <a:lnSpc>
                <a:spcPct val="100000"/>
              </a:lnSpc>
            </a:pPr>
            <a:r>
              <a:rPr sz="2400" dirty="0">
                <a:latin typeface="Calibri"/>
                <a:cs typeface="Calibri"/>
              </a:rPr>
              <a:t>incidental</a:t>
            </a:r>
            <a:r>
              <a:rPr sz="2400" spc="-70" dirty="0">
                <a:latin typeface="Calibri"/>
                <a:cs typeface="Calibri"/>
              </a:rPr>
              <a:t> </a:t>
            </a:r>
            <a:r>
              <a:rPr sz="2400" spc="-20" dirty="0">
                <a:latin typeface="Calibri"/>
                <a:cs typeface="Calibri"/>
              </a:rPr>
              <a:t>47.1</a:t>
            </a:r>
            <a:endParaRPr sz="2400" dirty="0">
              <a:latin typeface="Calibri"/>
              <a:cs typeface="Calibri"/>
            </a:endParaRPr>
          </a:p>
        </p:txBody>
      </p:sp>
      <p:sp>
        <p:nvSpPr>
          <p:cNvPr id="17" name="object 17"/>
          <p:cNvSpPr/>
          <p:nvPr/>
        </p:nvSpPr>
        <p:spPr>
          <a:xfrm>
            <a:off x="1720595" y="323088"/>
            <a:ext cx="3914140" cy="426720"/>
          </a:xfrm>
          <a:custGeom>
            <a:avLst/>
            <a:gdLst/>
            <a:ahLst/>
            <a:cxnLst/>
            <a:rect l="l" t="t" r="r" b="b"/>
            <a:pathLst>
              <a:path w="3914140" h="426720">
                <a:moveTo>
                  <a:pt x="0" y="426719"/>
                </a:moveTo>
                <a:lnTo>
                  <a:pt x="3913631" y="426719"/>
                </a:lnTo>
                <a:lnTo>
                  <a:pt x="3913631" y="0"/>
                </a:lnTo>
                <a:lnTo>
                  <a:pt x="0" y="0"/>
                </a:lnTo>
                <a:lnTo>
                  <a:pt x="0" y="426719"/>
                </a:lnTo>
                <a:close/>
              </a:path>
            </a:pathLst>
          </a:custGeom>
          <a:solidFill>
            <a:schemeClr val="accent2">
              <a:lumMod val="20000"/>
              <a:lumOff val="80000"/>
            </a:schemeClr>
          </a:solidFill>
          <a:ln w="12192">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lstStyle/>
          <a:p>
            <a:endParaRPr/>
          </a:p>
        </p:txBody>
      </p:sp>
      <p:sp>
        <p:nvSpPr>
          <p:cNvPr id="18" name="object 18"/>
          <p:cNvSpPr txBox="1">
            <a:spLocks noGrp="1"/>
          </p:cNvSpPr>
          <p:nvPr>
            <p:ph type="title"/>
          </p:nvPr>
        </p:nvSpPr>
        <p:spPr>
          <a:xfrm>
            <a:off x="1867661" y="300050"/>
            <a:ext cx="3652520" cy="391795"/>
          </a:xfrm>
          <a:prstGeom prst="rect">
            <a:avLst/>
          </a:prstGeom>
        </p:spPr>
        <p:txBody>
          <a:bodyPr vert="horz" wrap="square" lIns="0" tIns="12700" rIns="0" bIns="0" rtlCol="0">
            <a:spAutoFit/>
          </a:bodyPr>
          <a:lstStyle/>
          <a:p>
            <a:pPr marL="12700">
              <a:lnSpc>
                <a:spcPct val="100000"/>
              </a:lnSpc>
              <a:spcBef>
                <a:spcPts val="100"/>
              </a:spcBef>
              <a:tabLst>
                <a:tab pos="1553210" algn="l"/>
              </a:tabLst>
            </a:pPr>
            <a:r>
              <a:rPr sz="2400" b="0" dirty="0">
                <a:solidFill>
                  <a:srgbClr val="000000"/>
                </a:solidFill>
                <a:latin typeface="Calibri"/>
                <a:cs typeface="Calibri"/>
              </a:rPr>
              <a:t>Lead</a:t>
            </a:r>
            <a:r>
              <a:rPr sz="2400" b="0" spc="-30" dirty="0">
                <a:solidFill>
                  <a:srgbClr val="000000"/>
                </a:solidFill>
                <a:latin typeface="Calibri"/>
                <a:cs typeface="Calibri"/>
              </a:rPr>
              <a:t> </a:t>
            </a:r>
            <a:r>
              <a:rPr sz="2400" b="0" dirty="0">
                <a:solidFill>
                  <a:srgbClr val="000000"/>
                </a:solidFill>
                <a:latin typeface="Calibri"/>
                <a:cs typeface="Calibri"/>
              </a:rPr>
              <a:t>term</a:t>
            </a:r>
            <a:r>
              <a:rPr sz="2400" b="0" spc="-40" dirty="0">
                <a:solidFill>
                  <a:srgbClr val="000000"/>
                </a:solidFill>
                <a:latin typeface="Calibri"/>
                <a:cs typeface="Calibri"/>
              </a:rPr>
              <a:t> </a:t>
            </a:r>
            <a:r>
              <a:rPr sz="2400" b="0" spc="-50" dirty="0">
                <a:solidFill>
                  <a:srgbClr val="000000"/>
                </a:solidFill>
                <a:latin typeface="Calibri"/>
                <a:cs typeface="Calibri"/>
              </a:rPr>
              <a:t>:</a:t>
            </a:r>
            <a:r>
              <a:rPr sz="2400" b="0" dirty="0">
                <a:solidFill>
                  <a:srgbClr val="000000"/>
                </a:solidFill>
                <a:latin typeface="Calibri"/>
                <a:cs typeface="Calibri"/>
              </a:rPr>
              <a:t>	</a:t>
            </a:r>
            <a:r>
              <a:rPr sz="2400" b="0" spc="-10" dirty="0">
                <a:solidFill>
                  <a:srgbClr val="000000"/>
                </a:solidFill>
                <a:latin typeface="Calibri"/>
                <a:cs typeface="Calibri"/>
              </a:rPr>
              <a:t>Appendicectomy</a:t>
            </a:r>
            <a:endParaRPr sz="2400" dirty="0">
              <a:latin typeface="Calibri"/>
              <a:cs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3" name="object 3"/>
          <p:cNvGrpSpPr/>
          <p:nvPr/>
        </p:nvGrpSpPr>
        <p:grpSpPr>
          <a:xfrm>
            <a:off x="10948416" y="0"/>
            <a:ext cx="1243965" cy="6858000"/>
            <a:chOff x="10948416" y="0"/>
            <a:chExt cx="1243965" cy="6858000"/>
          </a:xfrm>
        </p:grpSpPr>
        <p:sp>
          <p:nvSpPr>
            <p:cNvPr id="4" name="object 4"/>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5" name="object 5"/>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grpSp>
        <p:nvGrpSpPr>
          <p:cNvPr id="6" name="object 6"/>
          <p:cNvGrpSpPr/>
          <p:nvPr/>
        </p:nvGrpSpPr>
        <p:grpSpPr>
          <a:xfrm>
            <a:off x="1720595" y="2442972"/>
            <a:ext cx="8408035" cy="4147185"/>
            <a:chOff x="1720595" y="2442972"/>
            <a:chExt cx="8408035" cy="4147185"/>
          </a:xfrm>
        </p:grpSpPr>
        <p:pic>
          <p:nvPicPr>
            <p:cNvPr id="7" name="object 7"/>
            <p:cNvPicPr/>
            <p:nvPr/>
          </p:nvPicPr>
          <p:blipFill>
            <a:blip r:embed="rId2" cstate="print"/>
            <a:stretch>
              <a:fillRect/>
            </a:stretch>
          </p:blipFill>
          <p:spPr>
            <a:xfrm>
              <a:off x="1720595" y="3925824"/>
              <a:ext cx="8407908" cy="2663952"/>
            </a:xfrm>
            <a:prstGeom prst="rect">
              <a:avLst/>
            </a:prstGeom>
          </p:spPr>
        </p:pic>
        <p:pic>
          <p:nvPicPr>
            <p:cNvPr id="8" name="object 8"/>
            <p:cNvPicPr/>
            <p:nvPr/>
          </p:nvPicPr>
          <p:blipFill>
            <a:blip r:embed="rId3" cstate="print"/>
            <a:stretch>
              <a:fillRect/>
            </a:stretch>
          </p:blipFill>
          <p:spPr>
            <a:xfrm>
              <a:off x="1720595" y="2442972"/>
              <a:ext cx="8407908" cy="1482852"/>
            </a:xfrm>
            <a:prstGeom prst="rect">
              <a:avLst/>
            </a:prstGeom>
          </p:spPr>
        </p:pic>
      </p:grpSp>
      <p:graphicFrame>
        <p:nvGraphicFramePr>
          <p:cNvPr id="9" name="object 9"/>
          <p:cNvGraphicFramePr>
            <a:graphicFrameLocks noGrp="1"/>
          </p:cNvGraphicFramePr>
          <p:nvPr>
            <p:extLst>
              <p:ext uri="{D42A27DB-BD31-4B8C-83A1-F6EECF244321}">
                <p14:modId xmlns:p14="http://schemas.microsoft.com/office/powerpoint/2010/main" val="3458860332"/>
              </p:ext>
            </p:extLst>
          </p:nvPr>
        </p:nvGraphicFramePr>
        <p:xfrm>
          <a:off x="1714500" y="2013204"/>
          <a:ext cx="8407400" cy="4570095"/>
        </p:xfrm>
        <a:graphic>
          <a:graphicData uri="http://schemas.openxmlformats.org/drawingml/2006/table">
            <a:tbl>
              <a:tblPr firstRow="1" bandRow="1">
                <a:effectLst>
                  <a:outerShdw blurRad="50800" dist="38100" algn="l" rotWithShape="0">
                    <a:prstClr val="black">
                      <a:alpha val="40000"/>
                    </a:prstClr>
                  </a:outerShdw>
                </a:effectLst>
                <a:tableStyleId>{2D5ABB26-0587-4C30-8999-92F81FD0307C}</a:tableStyleId>
              </a:tblPr>
              <a:tblGrid>
                <a:gridCol w="3392170">
                  <a:extLst>
                    <a:ext uri="{9D8B030D-6E8A-4147-A177-3AD203B41FA5}">
                      <a16:colId xmlns:a16="http://schemas.microsoft.com/office/drawing/2014/main" val="20000"/>
                    </a:ext>
                  </a:extLst>
                </a:gridCol>
                <a:gridCol w="5015230">
                  <a:extLst>
                    <a:ext uri="{9D8B030D-6E8A-4147-A177-3AD203B41FA5}">
                      <a16:colId xmlns:a16="http://schemas.microsoft.com/office/drawing/2014/main" val="20001"/>
                    </a:ext>
                  </a:extLst>
                </a:gridCol>
              </a:tblGrid>
              <a:tr h="423545">
                <a:tc>
                  <a:txBody>
                    <a:bodyPr/>
                    <a:lstStyle/>
                    <a:p>
                      <a:pPr marL="159385">
                        <a:lnSpc>
                          <a:spcPts val="2795"/>
                        </a:lnSpc>
                      </a:pPr>
                      <a:r>
                        <a:rPr sz="2400" dirty="0">
                          <a:latin typeface="Calibri" panose="020F0502020204030204" pitchFamily="34" charset="0"/>
                          <a:ea typeface="Calibri" panose="020F0502020204030204" pitchFamily="34" charset="0"/>
                          <a:cs typeface="Calibri" panose="020F0502020204030204" pitchFamily="34" charset="0"/>
                        </a:rPr>
                        <a:t>Lead</a:t>
                      </a:r>
                      <a:r>
                        <a:rPr sz="2400" spc="-1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term</a:t>
                      </a:r>
                      <a:r>
                        <a:rPr sz="2400" spc="-3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a:t>
                      </a:r>
                      <a:r>
                        <a:rPr sz="2400" spc="-15"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Hemodialysis</a:t>
                      </a:r>
                      <a:endParaRPr sz="2400" dirty="0">
                        <a:latin typeface="Calibri" panose="020F0502020204030204" pitchFamily="34" charset="0"/>
                        <a:ea typeface="Calibri" panose="020F0502020204030204" pitchFamily="34" charset="0"/>
                        <a:cs typeface="Calibri" panose="020F0502020204030204" pitchFamily="34" charset="0"/>
                      </a:endParaRPr>
                    </a:p>
                  </a:txBody>
                  <a:tcPr marL="0" marR="0" marT="0" marB="0">
                    <a:lnL w="12700">
                      <a:solidFill>
                        <a:srgbClr val="FFC000"/>
                      </a:solidFill>
                      <a:prstDash val="solid"/>
                    </a:lnL>
                    <a:lnR w="12700">
                      <a:solidFill>
                        <a:srgbClr val="FFC000"/>
                      </a:solidFill>
                      <a:prstDash val="solid"/>
                    </a:lnR>
                    <a:lnT w="12700">
                      <a:solidFill>
                        <a:srgbClr val="FFC000"/>
                      </a:solidFill>
                      <a:prstDash val="solid"/>
                    </a:lnT>
                    <a:lnB w="12700">
                      <a:solidFill>
                        <a:srgbClr val="FFC000"/>
                      </a:solidFill>
                      <a:prstDash val="solid"/>
                    </a:lnB>
                    <a:solidFill>
                      <a:schemeClr val="accent2">
                        <a:lumMod val="20000"/>
                        <a:lumOff val="80000"/>
                      </a:schemeClr>
                    </a:solidFill>
                  </a:tcPr>
                </a:tc>
                <a:tc>
                  <a:txBody>
                    <a:bodyPr/>
                    <a:lstStyle/>
                    <a:p>
                      <a:pPr>
                        <a:lnSpc>
                          <a:spcPct val="100000"/>
                        </a:lnSpc>
                      </a:pPr>
                      <a:endParaRPr sz="2600">
                        <a:latin typeface="Calibri" panose="020F0502020204030204" pitchFamily="34" charset="0"/>
                        <a:ea typeface="Calibri" panose="020F0502020204030204" pitchFamily="34" charset="0"/>
                        <a:cs typeface="Calibri" panose="020F0502020204030204" pitchFamily="34" charset="0"/>
                      </a:endParaRPr>
                    </a:p>
                  </a:txBody>
                  <a:tcPr marL="0" marR="0" marT="0" marB="0">
                    <a:lnL w="12700">
                      <a:solidFill>
                        <a:srgbClr val="FFC000"/>
                      </a:solidFill>
                      <a:prstDash val="solid"/>
                    </a:lnL>
                    <a:lnB w="6350">
                      <a:solidFill>
                        <a:srgbClr val="5B9BD4"/>
                      </a:solidFill>
                      <a:prstDash val="solid"/>
                    </a:lnB>
                  </a:tcPr>
                </a:tc>
                <a:extLst>
                  <a:ext uri="{0D108BD9-81ED-4DB2-BD59-A6C34878D82A}">
                    <a16:rowId xmlns:a16="http://schemas.microsoft.com/office/drawing/2014/main" val="10000"/>
                  </a:ext>
                </a:extLst>
              </a:tr>
              <a:tr h="1482725">
                <a:tc gridSpan="2">
                  <a:txBody>
                    <a:bodyPr/>
                    <a:lstStyle/>
                    <a:p>
                      <a:pPr>
                        <a:lnSpc>
                          <a:spcPct val="100000"/>
                        </a:lnSpc>
                      </a:pPr>
                      <a:endParaRPr sz="2400" dirty="0">
                        <a:latin typeface="Calibri" panose="020F0502020204030204" pitchFamily="34" charset="0"/>
                        <a:ea typeface="Calibri" panose="020F0502020204030204" pitchFamily="34" charset="0"/>
                        <a:cs typeface="Calibri" panose="020F0502020204030204" pitchFamily="34" charset="0"/>
                      </a:endParaRPr>
                    </a:p>
                    <a:p>
                      <a:pPr marL="90805">
                        <a:lnSpc>
                          <a:spcPct val="100000"/>
                        </a:lnSpc>
                        <a:spcBef>
                          <a:spcPts val="1490"/>
                        </a:spcBef>
                      </a:pPr>
                      <a:r>
                        <a:rPr sz="2400" dirty="0">
                          <a:latin typeface="Calibri" panose="020F0502020204030204" pitchFamily="34" charset="0"/>
                          <a:ea typeface="Calibri" panose="020F0502020204030204" pitchFamily="34" charset="0"/>
                          <a:cs typeface="Calibri" panose="020F0502020204030204" pitchFamily="34" charset="0"/>
                        </a:rPr>
                        <a:t>Alphabetic</a:t>
                      </a:r>
                      <a:r>
                        <a:rPr sz="2400" spc="-5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index:</a:t>
                      </a:r>
                      <a:r>
                        <a:rPr sz="2400" spc="-2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Hemodialysis</a:t>
                      </a:r>
                      <a:r>
                        <a:rPr sz="2400" spc="-30"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(extracorporeal)</a:t>
                      </a:r>
                      <a:r>
                        <a:rPr sz="2400" spc="-45"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39.95</a:t>
                      </a:r>
                      <a:endParaRPr sz="2400" dirty="0">
                        <a:latin typeface="Calibri" panose="020F0502020204030204" pitchFamily="34" charset="0"/>
                        <a:ea typeface="Calibri" panose="020F0502020204030204" pitchFamily="34" charset="0"/>
                        <a:cs typeface="Calibri" panose="020F0502020204030204" pitchFamily="34" charset="0"/>
                      </a:endParaRPr>
                    </a:p>
                  </a:txBody>
                  <a:tcPr marL="0" marR="0" marT="0" marB="0">
                    <a:lnL w="6350">
                      <a:solidFill>
                        <a:srgbClr val="5B9BD4"/>
                      </a:solidFill>
                      <a:prstDash val="solid"/>
                    </a:lnL>
                    <a:lnR w="6350">
                      <a:solidFill>
                        <a:srgbClr val="5B9BD4"/>
                      </a:solidFill>
                      <a:prstDash val="solid"/>
                    </a:lnR>
                    <a:lnT w="12700" cap="flat" cmpd="sng" algn="ctr">
                      <a:solidFill>
                        <a:srgbClr val="FFC000"/>
                      </a:solidFill>
                      <a:prstDash val="solid"/>
                      <a:round/>
                      <a:headEnd type="none" w="med" len="med"/>
                      <a:tailEnd type="none" w="med" len="med"/>
                    </a:lnT>
                    <a:lnB w="6350">
                      <a:solidFill>
                        <a:srgbClr val="5B9BD4"/>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2663825">
                <a:tc gridSpan="2">
                  <a:txBody>
                    <a:bodyPr/>
                    <a:lstStyle/>
                    <a:p>
                      <a:pPr marL="90805">
                        <a:lnSpc>
                          <a:spcPts val="2735"/>
                        </a:lnSpc>
                        <a:spcBef>
                          <a:spcPts val="1120"/>
                        </a:spcBef>
                        <a:tabLst>
                          <a:tab pos="1919605" algn="l"/>
                          <a:tab pos="2378710" algn="l"/>
                        </a:tabLst>
                      </a:pPr>
                      <a:r>
                        <a:rPr sz="2400" spc="-25" dirty="0">
                          <a:latin typeface="Calibri" panose="020F0502020204030204" pitchFamily="34" charset="0"/>
                          <a:ea typeface="Calibri" panose="020F0502020204030204" pitchFamily="34" charset="0"/>
                          <a:cs typeface="Calibri" panose="020F0502020204030204" pitchFamily="34" charset="0"/>
                        </a:rPr>
                        <a:t>Tabular</a:t>
                      </a:r>
                      <a:r>
                        <a:rPr sz="2400" spc="-105"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list</a:t>
                      </a:r>
                      <a:r>
                        <a:rPr sz="2400" spc="-80" dirty="0">
                          <a:latin typeface="Calibri" panose="020F0502020204030204" pitchFamily="34" charset="0"/>
                          <a:ea typeface="Calibri" panose="020F0502020204030204" pitchFamily="34" charset="0"/>
                          <a:cs typeface="Calibri" panose="020F0502020204030204" pitchFamily="34" charset="0"/>
                        </a:rPr>
                        <a:t> </a:t>
                      </a:r>
                      <a:r>
                        <a:rPr sz="2400" spc="-60" dirty="0">
                          <a:latin typeface="Calibri" panose="020F0502020204030204" pitchFamily="34" charset="0"/>
                          <a:ea typeface="Calibri" panose="020F0502020204030204" pitchFamily="34" charset="0"/>
                          <a:cs typeface="Calibri" panose="020F0502020204030204" pitchFamily="34" charset="0"/>
                        </a:rPr>
                        <a:t>:</a:t>
                      </a:r>
                      <a:r>
                        <a:rPr sz="2400" dirty="0">
                          <a:latin typeface="Calibri" panose="020F0502020204030204" pitchFamily="34" charset="0"/>
                          <a:ea typeface="Calibri" panose="020F0502020204030204" pitchFamily="34" charset="0"/>
                          <a:cs typeface="Calibri" panose="020F0502020204030204" pitchFamily="34" charset="0"/>
                        </a:rPr>
                        <a:t>	</a:t>
                      </a:r>
                      <a:r>
                        <a:rPr sz="2400" spc="-25" dirty="0">
                          <a:latin typeface="Calibri" panose="020F0502020204030204" pitchFamily="34" charset="0"/>
                          <a:ea typeface="Calibri" panose="020F0502020204030204" pitchFamily="34" charset="0"/>
                          <a:cs typeface="Calibri" panose="020F0502020204030204" pitchFamily="34" charset="0"/>
                        </a:rPr>
                        <a:t>39</a:t>
                      </a:r>
                      <a:r>
                        <a:rPr sz="2400"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Other</a:t>
                      </a:r>
                      <a:r>
                        <a:rPr sz="2400" spc="-145"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operations</a:t>
                      </a:r>
                      <a:r>
                        <a:rPr sz="2400" spc="-9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on</a:t>
                      </a:r>
                      <a:r>
                        <a:rPr sz="2400" spc="-85"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vessels</a:t>
                      </a:r>
                      <a:endParaRPr sz="2400" dirty="0">
                        <a:latin typeface="Calibri" panose="020F0502020204030204" pitchFamily="34" charset="0"/>
                        <a:ea typeface="Calibri" panose="020F0502020204030204" pitchFamily="34" charset="0"/>
                        <a:cs typeface="Calibri" panose="020F0502020204030204" pitchFamily="34" charset="0"/>
                      </a:endParaRPr>
                    </a:p>
                    <a:p>
                      <a:pPr marL="1920239">
                        <a:lnSpc>
                          <a:spcPts val="2735"/>
                        </a:lnSpc>
                      </a:pPr>
                      <a:r>
                        <a:rPr sz="2400" b="1" dirty="0">
                          <a:latin typeface="Calibri" panose="020F0502020204030204" pitchFamily="34" charset="0"/>
                          <a:ea typeface="Calibri" panose="020F0502020204030204" pitchFamily="34" charset="0"/>
                          <a:cs typeface="Calibri" panose="020F0502020204030204" pitchFamily="34" charset="0"/>
                        </a:rPr>
                        <a:t>39.95</a:t>
                      </a:r>
                      <a:r>
                        <a:rPr sz="2400" b="1" spc="-25" dirty="0">
                          <a:latin typeface="Calibri" panose="020F0502020204030204" pitchFamily="34" charset="0"/>
                          <a:ea typeface="Calibri" panose="020F0502020204030204" pitchFamily="34" charset="0"/>
                          <a:cs typeface="Calibri" panose="020F0502020204030204" pitchFamily="34" charset="0"/>
                        </a:rPr>
                        <a:t> </a:t>
                      </a:r>
                      <a:r>
                        <a:rPr sz="2400" b="1" spc="-10" dirty="0">
                          <a:latin typeface="Calibri" panose="020F0502020204030204" pitchFamily="34" charset="0"/>
                          <a:ea typeface="Calibri" panose="020F0502020204030204" pitchFamily="34" charset="0"/>
                          <a:cs typeface="Calibri" panose="020F0502020204030204" pitchFamily="34" charset="0"/>
                        </a:rPr>
                        <a:t>Hemodialysis</a:t>
                      </a:r>
                      <a:endParaRPr sz="2400" dirty="0">
                        <a:latin typeface="Calibri" panose="020F0502020204030204" pitchFamily="34" charset="0"/>
                        <a:ea typeface="Calibri" panose="020F0502020204030204" pitchFamily="34" charset="0"/>
                        <a:cs typeface="Calibri" panose="020F0502020204030204" pitchFamily="34" charset="0"/>
                      </a:endParaRPr>
                    </a:p>
                    <a:p>
                      <a:pPr marL="2834640" marR="922655">
                        <a:lnSpc>
                          <a:spcPct val="110000"/>
                        </a:lnSpc>
                        <a:tabLst>
                          <a:tab pos="5490210" algn="l"/>
                          <a:tab pos="5600700" algn="l"/>
                        </a:tabLst>
                      </a:pPr>
                      <a:r>
                        <a:rPr sz="2400" dirty="0">
                          <a:latin typeface="Calibri" panose="020F0502020204030204" pitchFamily="34" charset="0"/>
                          <a:ea typeface="Calibri" panose="020F0502020204030204" pitchFamily="34" charset="0"/>
                          <a:cs typeface="Calibri" panose="020F0502020204030204" pitchFamily="34" charset="0"/>
                        </a:rPr>
                        <a:t>Artificial </a:t>
                      </a:r>
                      <a:r>
                        <a:rPr sz="2400" spc="-10" dirty="0">
                          <a:latin typeface="Calibri" panose="020F0502020204030204" pitchFamily="34" charset="0"/>
                          <a:ea typeface="Calibri" panose="020F0502020204030204" pitchFamily="34" charset="0"/>
                          <a:cs typeface="Calibri" panose="020F0502020204030204" pitchFamily="34" charset="0"/>
                        </a:rPr>
                        <a:t>kidney</a:t>
                      </a:r>
                      <a:r>
                        <a:rPr sz="2400"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Hemofiltration Hemodiafiltration</a:t>
                      </a:r>
                      <a:r>
                        <a:rPr sz="2400" dirty="0">
                          <a:latin typeface="Calibri" panose="020F0502020204030204" pitchFamily="34" charset="0"/>
                          <a:ea typeface="Calibri" panose="020F0502020204030204" pitchFamily="34" charset="0"/>
                          <a:cs typeface="Calibri" panose="020F0502020204030204" pitchFamily="34" charset="0"/>
                        </a:rPr>
                        <a:t>		Renal</a:t>
                      </a:r>
                      <a:r>
                        <a:rPr sz="2400" spc="-95"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dialysis</a:t>
                      </a:r>
                      <a:endParaRPr sz="2400"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10"/>
                        </a:spcBef>
                      </a:pPr>
                      <a:endParaRPr sz="3000" dirty="0">
                        <a:latin typeface="Calibri" panose="020F0502020204030204" pitchFamily="34" charset="0"/>
                        <a:ea typeface="Calibri" panose="020F0502020204030204" pitchFamily="34" charset="0"/>
                        <a:cs typeface="Calibri" panose="020F0502020204030204" pitchFamily="34" charset="0"/>
                      </a:endParaRPr>
                    </a:p>
                    <a:p>
                      <a:pPr marL="2834640">
                        <a:lnSpc>
                          <a:spcPct val="100000"/>
                        </a:lnSpc>
                      </a:pPr>
                      <a:r>
                        <a:rPr sz="2400" dirty="0">
                          <a:latin typeface="Calibri" panose="020F0502020204030204" pitchFamily="34" charset="0"/>
                          <a:ea typeface="Calibri" panose="020F0502020204030204" pitchFamily="34" charset="0"/>
                          <a:cs typeface="Calibri" panose="020F0502020204030204" pitchFamily="34" charset="0"/>
                        </a:rPr>
                        <a:t>Excludes:</a:t>
                      </a:r>
                      <a:r>
                        <a:rPr sz="2400" spc="-75"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Peritoneal</a:t>
                      </a:r>
                      <a:r>
                        <a:rPr sz="2400" spc="-110" dirty="0">
                          <a:latin typeface="Calibri" panose="020F0502020204030204" pitchFamily="34" charset="0"/>
                          <a:ea typeface="Calibri" panose="020F0502020204030204" pitchFamily="34" charset="0"/>
                          <a:cs typeface="Calibri" panose="020F0502020204030204" pitchFamily="34" charset="0"/>
                        </a:rPr>
                        <a:t> </a:t>
                      </a:r>
                      <a:r>
                        <a:rPr sz="2400" dirty="0">
                          <a:latin typeface="Calibri" panose="020F0502020204030204" pitchFamily="34" charset="0"/>
                          <a:ea typeface="Calibri" panose="020F0502020204030204" pitchFamily="34" charset="0"/>
                          <a:cs typeface="Calibri" panose="020F0502020204030204" pitchFamily="34" charset="0"/>
                        </a:rPr>
                        <a:t>dialysis</a:t>
                      </a:r>
                      <a:r>
                        <a:rPr sz="2400" spc="-120" dirty="0">
                          <a:latin typeface="Calibri" panose="020F0502020204030204" pitchFamily="34" charset="0"/>
                          <a:ea typeface="Calibri" panose="020F0502020204030204" pitchFamily="34" charset="0"/>
                          <a:cs typeface="Calibri" panose="020F0502020204030204" pitchFamily="34" charset="0"/>
                        </a:rPr>
                        <a:t> </a:t>
                      </a:r>
                      <a:r>
                        <a:rPr sz="2400" spc="-10" dirty="0">
                          <a:latin typeface="Calibri" panose="020F0502020204030204" pitchFamily="34" charset="0"/>
                          <a:ea typeface="Calibri" panose="020F0502020204030204" pitchFamily="34" charset="0"/>
                          <a:cs typeface="Calibri" panose="020F0502020204030204" pitchFamily="34" charset="0"/>
                        </a:rPr>
                        <a:t>(54.98)</a:t>
                      </a:r>
                      <a:endParaRPr sz="2400" dirty="0">
                        <a:latin typeface="Calibri" panose="020F0502020204030204" pitchFamily="34" charset="0"/>
                        <a:ea typeface="Calibri" panose="020F0502020204030204" pitchFamily="34" charset="0"/>
                        <a:cs typeface="Calibri" panose="020F0502020204030204" pitchFamily="34" charset="0"/>
                      </a:endParaRPr>
                    </a:p>
                  </a:txBody>
                  <a:tcPr marL="0" marR="0" marT="142240" marB="0">
                    <a:lnL w="6350">
                      <a:solidFill>
                        <a:srgbClr val="FFC000"/>
                      </a:solidFill>
                      <a:prstDash val="solid"/>
                    </a:lnL>
                    <a:lnR w="6350">
                      <a:solidFill>
                        <a:srgbClr val="FFC000"/>
                      </a:solidFill>
                      <a:prstDash val="solid"/>
                    </a:lnR>
                    <a:lnT w="6350">
                      <a:solidFill>
                        <a:srgbClr val="5B9BD4"/>
                      </a:solidFill>
                      <a:prstDash val="solid"/>
                    </a:lnT>
                    <a:lnB w="6350">
                      <a:solidFill>
                        <a:srgbClr val="FFC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0" name="object 10"/>
          <p:cNvSpPr txBox="1">
            <a:spLocks noGrp="1"/>
          </p:cNvSpPr>
          <p:nvPr>
            <p:ph type="title"/>
          </p:nvPr>
        </p:nvSpPr>
        <p:spPr>
          <a:xfrm>
            <a:off x="1755394" y="232146"/>
            <a:ext cx="7785100" cy="1367682"/>
          </a:xfrm>
          <a:prstGeom prst="rect">
            <a:avLst/>
          </a:prstGeom>
        </p:spPr>
        <p:txBody>
          <a:bodyPr vert="horz" wrap="square" lIns="0" tIns="13335" rIns="0" bIns="0" rtlCol="0">
            <a:spAutoFit/>
          </a:bodyPr>
          <a:lstStyle/>
          <a:p>
            <a:pPr marL="12700">
              <a:lnSpc>
                <a:spcPct val="100000"/>
              </a:lnSpc>
              <a:spcBef>
                <a:spcPts val="105"/>
              </a:spcBef>
              <a:tabLst>
                <a:tab pos="2049145" algn="l"/>
              </a:tabLst>
            </a:pPr>
            <a:r>
              <a:rPr sz="4400" b="0" spc="-10" dirty="0">
                <a:solidFill>
                  <a:srgbClr val="000000"/>
                </a:solidFill>
                <a:latin typeface="Calibri" panose="020F0502020204030204" pitchFamily="34" charset="0"/>
                <a:ea typeface="Calibri" panose="020F0502020204030204" pitchFamily="34" charset="0"/>
                <a:cs typeface="Calibri" panose="020F0502020204030204" pitchFamily="34" charset="0"/>
              </a:rPr>
              <a:t>Contoh:</a:t>
            </a: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	CRF</a:t>
            </a:r>
            <a:r>
              <a:rPr sz="4400" b="0" spc="-55"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dengan</a:t>
            </a:r>
            <a:r>
              <a:rPr sz="4400" b="0" spc="-5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spc="-10" dirty="0">
                <a:solidFill>
                  <a:srgbClr val="000000"/>
                </a:solidFill>
                <a:latin typeface="Calibri" panose="020F0502020204030204" pitchFamily="34" charset="0"/>
                <a:ea typeface="Calibri" panose="020F0502020204030204" pitchFamily="34" charset="0"/>
                <a:cs typeface="Calibri" panose="020F0502020204030204" pitchFamily="34" charset="0"/>
              </a:rPr>
              <a:t>Hemodialysis</a:t>
            </a:r>
            <a:endParaRPr sz="44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3" name="object 3"/>
          <p:cNvGrpSpPr/>
          <p:nvPr/>
        </p:nvGrpSpPr>
        <p:grpSpPr>
          <a:xfrm>
            <a:off x="10948416" y="0"/>
            <a:ext cx="1243965" cy="6858000"/>
            <a:chOff x="10948416" y="0"/>
            <a:chExt cx="1243965" cy="6858000"/>
          </a:xfrm>
        </p:grpSpPr>
        <p:sp>
          <p:nvSpPr>
            <p:cNvPr id="4" name="object 4"/>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5" name="object 5"/>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grpSp>
        <p:nvGrpSpPr>
          <p:cNvPr id="6" name="object 6"/>
          <p:cNvGrpSpPr/>
          <p:nvPr/>
        </p:nvGrpSpPr>
        <p:grpSpPr>
          <a:xfrm>
            <a:off x="1720595" y="2442972"/>
            <a:ext cx="8408035" cy="4147185"/>
            <a:chOff x="1720595" y="2442972"/>
            <a:chExt cx="8408035" cy="4147185"/>
          </a:xfrm>
        </p:grpSpPr>
        <p:pic>
          <p:nvPicPr>
            <p:cNvPr id="7" name="object 7"/>
            <p:cNvPicPr/>
            <p:nvPr/>
          </p:nvPicPr>
          <p:blipFill>
            <a:blip r:embed="rId2" cstate="print"/>
            <a:stretch>
              <a:fillRect/>
            </a:stretch>
          </p:blipFill>
          <p:spPr>
            <a:xfrm>
              <a:off x="1720595" y="4424172"/>
              <a:ext cx="8407908" cy="2165604"/>
            </a:xfrm>
            <a:prstGeom prst="rect">
              <a:avLst/>
            </a:prstGeom>
          </p:spPr>
        </p:pic>
        <p:pic>
          <p:nvPicPr>
            <p:cNvPr id="8" name="object 8"/>
            <p:cNvPicPr/>
            <p:nvPr/>
          </p:nvPicPr>
          <p:blipFill>
            <a:blip r:embed="rId3" cstate="print"/>
            <a:stretch>
              <a:fillRect/>
            </a:stretch>
          </p:blipFill>
          <p:spPr>
            <a:xfrm>
              <a:off x="1720595" y="2442972"/>
              <a:ext cx="8407908" cy="1981200"/>
            </a:xfrm>
            <a:prstGeom prst="rect">
              <a:avLst/>
            </a:prstGeom>
          </p:spPr>
        </p:pic>
      </p:grpSp>
      <p:graphicFrame>
        <p:nvGraphicFramePr>
          <p:cNvPr id="9" name="object 9"/>
          <p:cNvGraphicFramePr>
            <a:graphicFrameLocks noGrp="1"/>
          </p:cNvGraphicFramePr>
          <p:nvPr/>
        </p:nvGraphicFramePr>
        <p:xfrm>
          <a:off x="1714500" y="2013204"/>
          <a:ext cx="8407400" cy="4570095"/>
        </p:xfrm>
        <a:graphic>
          <a:graphicData uri="http://schemas.openxmlformats.org/drawingml/2006/table">
            <a:tbl>
              <a:tblPr firstRow="1" bandRow="1">
                <a:effectLst>
                  <a:innerShdw blurRad="63500" dist="50800" dir="13500000">
                    <a:prstClr val="black">
                      <a:alpha val="50000"/>
                    </a:prstClr>
                  </a:innerShdw>
                </a:effectLst>
                <a:tableStyleId>{2D5ABB26-0587-4C30-8999-92F81FD0307C}</a:tableStyleId>
              </a:tblPr>
              <a:tblGrid>
                <a:gridCol w="3029585">
                  <a:extLst>
                    <a:ext uri="{9D8B030D-6E8A-4147-A177-3AD203B41FA5}">
                      <a16:colId xmlns:a16="http://schemas.microsoft.com/office/drawing/2014/main" val="20000"/>
                    </a:ext>
                  </a:extLst>
                </a:gridCol>
                <a:gridCol w="5377815">
                  <a:extLst>
                    <a:ext uri="{9D8B030D-6E8A-4147-A177-3AD203B41FA5}">
                      <a16:colId xmlns:a16="http://schemas.microsoft.com/office/drawing/2014/main" val="20001"/>
                    </a:ext>
                  </a:extLst>
                </a:gridCol>
              </a:tblGrid>
              <a:tr h="423545">
                <a:tc>
                  <a:txBody>
                    <a:bodyPr/>
                    <a:lstStyle/>
                    <a:p>
                      <a:pPr marL="159385">
                        <a:lnSpc>
                          <a:spcPts val="2795"/>
                        </a:lnSpc>
                        <a:tabLst>
                          <a:tab pos="1550670" algn="l"/>
                        </a:tabLst>
                      </a:pPr>
                      <a:r>
                        <a:rPr sz="2400" dirty="0">
                          <a:latin typeface="Calibri"/>
                          <a:cs typeface="Calibri"/>
                        </a:rPr>
                        <a:t>Lead</a:t>
                      </a:r>
                      <a:r>
                        <a:rPr sz="2400" spc="-15" dirty="0">
                          <a:latin typeface="Calibri"/>
                          <a:cs typeface="Calibri"/>
                        </a:rPr>
                        <a:t> </a:t>
                      </a:r>
                      <a:r>
                        <a:rPr sz="2400" spc="-20" dirty="0">
                          <a:latin typeface="Calibri"/>
                          <a:cs typeface="Calibri"/>
                        </a:rPr>
                        <a:t>term</a:t>
                      </a:r>
                      <a:r>
                        <a:rPr sz="2400" dirty="0">
                          <a:latin typeface="Calibri"/>
                          <a:cs typeface="Calibri"/>
                        </a:rPr>
                        <a:t>	:</a:t>
                      </a:r>
                      <a:r>
                        <a:rPr sz="2400" spc="-15" dirty="0">
                          <a:latin typeface="Calibri"/>
                          <a:cs typeface="Calibri"/>
                        </a:rPr>
                        <a:t> </a:t>
                      </a:r>
                      <a:r>
                        <a:rPr sz="2400" spc="-10" dirty="0">
                          <a:latin typeface="Calibri"/>
                          <a:cs typeface="Calibri"/>
                        </a:rPr>
                        <a:t>Cesarean</a:t>
                      </a:r>
                      <a:endParaRPr sz="2400">
                        <a:latin typeface="Calibri"/>
                        <a:cs typeface="Calibri"/>
                      </a:endParaRPr>
                    </a:p>
                  </a:txBody>
                  <a:tcPr marL="0" marR="0" marT="0" marB="0">
                    <a:lnL w="12700">
                      <a:solidFill>
                        <a:srgbClr val="FFC000"/>
                      </a:solidFill>
                      <a:prstDash val="solid"/>
                    </a:lnL>
                    <a:lnR w="12700">
                      <a:solidFill>
                        <a:srgbClr val="FFC000"/>
                      </a:solidFill>
                      <a:prstDash val="solid"/>
                    </a:lnR>
                    <a:lnT w="12700">
                      <a:solidFill>
                        <a:srgbClr val="FFC000"/>
                      </a:solidFill>
                      <a:prstDash val="solid"/>
                    </a:lnT>
                    <a:lnB w="12700">
                      <a:solidFill>
                        <a:srgbClr val="FFC000"/>
                      </a:solidFill>
                      <a:prstDash val="solid"/>
                    </a:lnB>
                  </a:tcPr>
                </a:tc>
                <a:tc>
                  <a:txBody>
                    <a:bodyPr/>
                    <a:lstStyle/>
                    <a:p>
                      <a:pPr>
                        <a:lnSpc>
                          <a:spcPct val="100000"/>
                        </a:lnSpc>
                      </a:pPr>
                      <a:endParaRPr sz="2700">
                        <a:latin typeface="Times New Roman"/>
                        <a:cs typeface="Times New Roman"/>
                      </a:endParaRPr>
                    </a:p>
                  </a:txBody>
                  <a:tcPr marL="0" marR="0" marT="0" marB="0">
                    <a:lnL w="12700">
                      <a:solidFill>
                        <a:srgbClr val="FFC000"/>
                      </a:solidFill>
                      <a:prstDash val="solid"/>
                    </a:lnL>
                    <a:lnB w="6350">
                      <a:solidFill>
                        <a:srgbClr val="5B9BD4"/>
                      </a:solidFill>
                      <a:prstDash val="solid"/>
                    </a:lnB>
                  </a:tcPr>
                </a:tc>
                <a:extLst>
                  <a:ext uri="{0D108BD9-81ED-4DB2-BD59-A6C34878D82A}">
                    <a16:rowId xmlns:a16="http://schemas.microsoft.com/office/drawing/2014/main" val="10000"/>
                  </a:ext>
                </a:extLst>
              </a:tr>
              <a:tr h="1981200">
                <a:tc gridSpan="2">
                  <a:txBody>
                    <a:bodyPr/>
                    <a:lstStyle/>
                    <a:p>
                      <a:pPr marL="90805">
                        <a:lnSpc>
                          <a:spcPct val="100000"/>
                        </a:lnSpc>
                        <a:spcBef>
                          <a:spcPts val="450"/>
                        </a:spcBef>
                        <a:tabLst>
                          <a:tab pos="2605405" algn="l"/>
                        </a:tabLst>
                      </a:pPr>
                      <a:r>
                        <a:rPr sz="2400" dirty="0">
                          <a:latin typeface="Calibri"/>
                          <a:cs typeface="Calibri"/>
                        </a:rPr>
                        <a:t>Alphabetic</a:t>
                      </a:r>
                      <a:r>
                        <a:rPr sz="2400" spc="-55" dirty="0">
                          <a:latin typeface="Calibri"/>
                          <a:cs typeface="Calibri"/>
                        </a:rPr>
                        <a:t> </a:t>
                      </a:r>
                      <a:r>
                        <a:rPr sz="2400" dirty="0">
                          <a:latin typeface="Calibri"/>
                          <a:cs typeface="Calibri"/>
                        </a:rPr>
                        <a:t>index</a:t>
                      </a:r>
                      <a:r>
                        <a:rPr sz="2400" spc="-20" dirty="0">
                          <a:latin typeface="Calibri"/>
                          <a:cs typeface="Calibri"/>
                        </a:rPr>
                        <a:t> </a:t>
                      </a:r>
                      <a:r>
                        <a:rPr sz="2400" spc="-50" dirty="0">
                          <a:latin typeface="Calibri"/>
                          <a:cs typeface="Calibri"/>
                        </a:rPr>
                        <a:t>:</a:t>
                      </a:r>
                      <a:r>
                        <a:rPr sz="2400" dirty="0">
                          <a:latin typeface="Calibri"/>
                          <a:cs typeface="Calibri"/>
                        </a:rPr>
                        <a:t>	Cesarean</a:t>
                      </a:r>
                      <a:r>
                        <a:rPr sz="2400" spc="-60" dirty="0">
                          <a:latin typeface="Calibri"/>
                          <a:cs typeface="Calibri"/>
                        </a:rPr>
                        <a:t> </a:t>
                      </a:r>
                      <a:r>
                        <a:rPr sz="2400" dirty="0">
                          <a:latin typeface="Calibri"/>
                          <a:cs typeface="Calibri"/>
                        </a:rPr>
                        <a:t>section</a:t>
                      </a:r>
                      <a:r>
                        <a:rPr sz="2400" spc="-45" dirty="0">
                          <a:latin typeface="Calibri"/>
                          <a:cs typeface="Calibri"/>
                        </a:rPr>
                        <a:t> </a:t>
                      </a:r>
                      <a:r>
                        <a:rPr sz="2400" spc="-10" dirty="0">
                          <a:latin typeface="Calibri"/>
                          <a:cs typeface="Calibri"/>
                        </a:rPr>
                        <a:t>74.99</a:t>
                      </a:r>
                      <a:endParaRPr sz="2400">
                        <a:latin typeface="Calibri"/>
                        <a:cs typeface="Calibri"/>
                      </a:endParaRPr>
                    </a:p>
                    <a:p>
                      <a:pPr marL="2606040">
                        <a:lnSpc>
                          <a:spcPct val="100000"/>
                        </a:lnSpc>
                      </a:pPr>
                      <a:r>
                        <a:rPr sz="2400" dirty="0">
                          <a:latin typeface="Calibri"/>
                          <a:cs typeface="Calibri"/>
                        </a:rPr>
                        <a:t>classical</a:t>
                      </a:r>
                      <a:r>
                        <a:rPr sz="2400" spc="-60" dirty="0">
                          <a:latin typeface="Calibri"/>
                          <a:cs typeface="Calibri"/>
                        </a:rPr>
                        <a:t> </a:t>
                      </a:r>
                      <a:r>
                        <a:rPr sz="2400" spc="-20" dirty="0">
                          <a:latin typeface="Calibri"/>
                          <a:cs typeface="Calibri"/>
                        </a:rPr>
                        <a:t>74.0</a:t>
                      </a:r>
                      <a:endParaRPr sz="2400">
                        <a:latin typeface="Calibri"/>
                        <a:cs typeface="Calibri"/>
                      </a:endParaRPr>
                    </a:p>
                    <a:p>
                      <a:pPr marL="2606040">
                        <a:lnSpc>
                          <a:spcPct val="100000"/>
                        </a:lnSpc>
                      </a:pPr>
                      <a:r>
                        <a:rPr sz="2400" dirty="0">
                          <a:latin typeface="Calibri"/>
                          <a:cs typeface="Calibri"/>
                        </a:rPr>
                        <a:t>fundal</a:t>
                      </a:r>
                      <a:r>
                        <a:rPr sz="2400" spc="-10" dirty="0">
                          <a:latin typeface="Calibri"/>
                          <a:cs typeface="Calibri"/>
                        </a:rPr>
                        <a:t> </a:t>
                      </a:r>
                      <a:r>
                        <a:rPr sz="2400" spc="-20" dirty="0">
                          <a:latin typeface="Calibri"/>
                          <a:cs typeface="Calibri"/>
                        </a:rPr>
                        <a:t>74.0</a:t>
                      </a:r>
                      <a:endParaRPr sz="2400">
                        <a:latin typeface="Calibri"/>
                        <a:cs typeface="Calibri"/>
                      </a:endParaRPr>
                    </a:p>
                    <a:p>
                      <a:pPr marL="2606040" marR="2339975">
                        <a:lnSpc>
                          <a:spcPct val="100000"/>
                        </a:lnSpc>
                        <a:spcBef>
                          <a:spcPts val="5"/>
                        </a:spcBef>
                      </a:pPr>
                      <a:r>
                        <a:rPr sz="2400" dirty="0">
                          <a:latin typeface="Calibri"/>
                          <a:cs typeface="Calibri"/>
                        </a:rPr>
                        <a:t>lower</a:t>
                      </a:r>
                      <a:r>
                        <a:rPr sz="2400" spc="-30" dirty="0">
                          <a:latin typeface="Calibri"/>
                          <a:cs typeface="Calibri"/>
                        </a:rPr>
                        <a:t> </a:t>
                      </a:r>
                      <a:r>
                        <a:rPr sz="2400" dirty="0">
                          <a:latin typeface="Calibri"/>
                          <a:cs typeface="Calibri"/>
                        </a:rPr>
                        <a:t>uterine</a:t>
                      </a:r>
                      <a:r>
                        <a:rPr sz="2400" spc="-40" dirty="0">
                          <a:latin typeface="Calibri"/>
                          <a:cs typeface="Calibri"/>
                        </a:rPr>
                        <a:t> </a:t>
                      </a:r>
                      <a:r>
                        <a:rPr sz="2400" dirty="0">
                          <a:latin typeface="Calibri"/>
                          <a:cs typeface="Calibri"/>
                        </a:rPr>
                        <a:t>segment</a:t>
                      </a:r>
                      <a:r>
                        <a:rPr sz="2400" spc="-45" dirty="0">
                          <a:latin typeface="Calibri"/>
                          <a:cs typeface="Calibri"/>
                        </a:rPr>
                        <a:t> </a:t>
                      </a:r>
                      <a:r>
                        <a:rPr sz="2400" spc="-20" dirty="0">
                          <a:latin typeface="Calibri"/>
                          <a:cs typeface="Calibri"/>
                        </a:rPr>
                        <a:t>74.1 </a:t>
                      </a:r>
                      <a:r>
                        <a:rPr sz="2400" dirty="0">
                          <a:latin typeface="Calibri"/>
                          <a:cs typeface="Calibri"/>
                        </a:rPr>
                        <a:t>upper</a:t>
                      </a:r>
                      <a:r>
                        <a:rPr sz="2400" spc="-15" dirty="0">
                          <a:latin typeface="Calibri"/>
                          <a:cs typeface="Calibri"/>
                        </a:rPr>
                        <a:t> </a:t>
                      </a:r>
                      <a:r>
                        <a:rPr sz="2400" dirty="0">
                          <a:latin typeface="Calibri"/>
                          <a:cs typeface="Calibri"/>
                        </a:rPr>
                        <a:t>uterine</a:t>
                      </a:r>
                      <a:r>
                        <a:rPr sz="2400" spc="-10" dirty="0">
                          <a:latin typeface="Calibri"/>
                          <a:cs typeface="Calibri"/>
                        </a:rPr>
                        <a:t> </a:t>
                      </a:r>
                      <a:r>
                        <a:rPr sz="2400" dirty="0">
                          <a:latin typeface="Calibri"/>
                          <a:cs typeface="Calibri"/>
                        </a:rPr>
                        <a:t>segment</a:t>
                      </a:r>
                      <a:r>
                        <a:rPr sz="2400" spc="-25" dirty="0">
                          <a:latin typeface="Calibri"/>
                          <a:cs typeface="Calibri"/>
                        </a:rPr>
                        <a:t> </a:t>
                      </a:r>
                      <a:r>
                        <a:rPr sz="2400" spc="-20" dirty="0">
                          <a:latin typeface="Calibri"/>
                          <a:cs typeface="Calibri"/>
                        </a:rPr>
                        <a:t>74.0</a:t>
                      </a:r>
                      <a:endParaRPr sz="2400">
                        <a:latin typeface="Calibri"/>
                        <a:cs typeface="Calibri"/>
                      </a:endParaRPr>
                    </a:p>
                  </a:txBody>
                  <a:tcPr marL="0" marR="0" marT="57150" marB="0">
                    <a:lnL w="6350">
                      <a:solidFill>
                        <a:srgbClr val="5B9BD4"/>
                      </a:solidFill>
                      <a:prstDash val="solid"/>
                    </a:lnL>
                    <a:lnR w="6350">
                      <a:solidFill>
                        <a:srgbClr val="5B9BD4"/>
                      </a:solidFill>
                      <a:prstDash val="solid"/>
                    </a:lnR>
                    <a:lnT w="12700" cap="flat" cmpd="sng" algn="ctr">
                      <a:solidFill>
                        <a:srgbClr val="FFC000"/>
                      </a:solidFill>
                      <a:prstDash val="solid"/>
                      <a:round/>
                      <a:headEnd type="none" w="med" len="med"/>
                      <a:tailEnd type="none" w="med" len="med"/>
                    </a:lnT>
                    <a:lnB w="6350">
                      <a:solidFill>
                        <a:srgbClr val="5B9BD4"/>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2165350">
                <a:tc gridSpan="2">
                  <a:txBody>
                    <a:bodyPr/>
                    <a:lstStyle/>
                    <a:p>
                      <a:pPr>
                        <a:lnSpc>
                          <a:spcPct val="100000"/>
                        </a:lnSpc>
                      </a:pPr>
                      <a:endParaRPr sz="3150" dirty="0">
                        <a:latin typeface="Times New Roman"/>
                        <a:cs typeface="Times New Roman"/>
                      </a:endParaRPr>
                    </a:p>
                    <a:p>
                      <a:pPr marL="90805">
                        <a:lnSpc>
                          <a:spcPct val="100000"/>
                        </a:lnSpc>
                        <a:tabLst>
                          <a:tab pos="2015489" algn="l"/>
                        </a:tabLst>
                      </a:pPr>
                      <a:r>
                        <a:rPr sz="2400" spc="-25" dirty="0">
                          <a:latin typeface="Constantia"/>
                          <a:cs typeface="Constantia"/>
                        </a:rPr>
                        <a:t>Tabular</a:t>
                      </a:r>
                      <a:r>
                        <a:rPr sz="2400" spc="-100" dirty="0">
                          <a:latin typeface="Constantia"/>
                          <a:cs typeface="Constantia"/>
                        </a:rPr>
                        <a:t> </a:t>
                      </a:r>
                      <a:r>
                        <a:rPr sz="2400" dirty="0">
                          <a:latin typeface="Constantia"/>
                          <a:cs typeface="Constantia"/>
                        </a:rPr>
                        <a:t>list</a:t>
                      </a:r>
                      <a:r>
                        <a:rPr sz="2400" spc="-75" dirty="0">
                          <a:latin typeface="Constantia"/>
                          <a:cs typeface="Constantia"/>
                        </a:rPr>
                        <a:t> </a:t>
                      </a:r>
                      <a:r>
                        <a:rPr sz="2400" spc="-50" dirty="0">
                          <a:latin typeface="Constantia"/>
                          <a:cs typeface="Constantia"/>
                        </a:rPr>
                        <a:t>:</a:t>
                      </a:r>
                      <a:r>
                        <a:rPr sz="2400" dirty="0">
                          <a:latin typeface="Constantia"/>
                          <a:cs typeface="Constantia"/>
                        </a:rPr>
                        <a:t>	</a:t>
                      </a:r>
                      <a:r>
                        <a:rPr sz="2400" spc="-35" dirty="0">
                          <a:latin typeface="Constantia"/>
                          <a:cs typeface="Constantia"/>
                        </a:rPr>
                        <a:t>74</a:t>
                      </a:r>
                      <a:r>
                        <a:rPr sz="2400" spc="-55" dirty="0">
                          <a:latin typeface="Constantia"/>
                          <a:cs typeface="Constantia"/>
                        </a:rPr>
                        <a:t> </a:t>
                      </a:r>
                      <a:r>
                        <a:rPr sz="2400" spc="-10" dirty="0">
                          <a:latin typeface="Constantia"/>
                          <a:cs typeface="Constantia"/>
                        </a:rPr>
                        <a:t>Cesarean</a:t>
                      </a:r>
                      <a:r>
                        <a:rPr sz="2400" spc="-125" dirty="0">
                          <a:latin typeface="Constantia"/>
                          <a:cs typeface="Constantia"/>
                        </a:rPr>
                        <a:t> </a:t>
                      </a:r>
                      <a:r>
                        <a:rPr sz="2400" dirty="0">
                          <a:latin typeface="Constantia"/>
                          <a:cs typeface="Constantia"/>
                        </a:rPr>
                        <a:t>section</a:t>
                      </a:r>
                      <a:r>
                        <a:rPr sz="2400" spc="-135" dirty="0">
                          <a:latin typeface="Constantia"/>
                          <a:cs typeface="Constantia"/>
                        </a:rPr>
                        <a:t> </a:t>
                      </a:r>
                      <a:r>
                        <a:rPr sz="2400" dirty="0">
                          <a:latin typeface="Constantia"/>
                          <a:cs typeface="Constantia"/>
                        </a:rPr>
                        <a:t>and</a:t>
                      </a:r>
                      <a:r>
                        <a:rPr sz="2400" spc="-80" dirty="0">
                          <a:latin typeface="Constantia"/>
                          <a:cs typeface="Constantia"/>
                        </a:rPr>
                        <a:t> </a:t>
                      </a:r>
                      <a:r>
                        <a:rPr sz="2400" dirty="0">
                          <a:latin typeface="Constantia"/>
                          <a:cs typeface="Constantia"/>
                        </a:rPr>
                        <a:t>removal</a:t>
                      </a:r>
                      <a:r>
                        <a:rPr sz="2400" spc="-95" dirty="0">
                          <a:latin typeface="Constantia"/>
                          <a:cs typeface="Constantia"/>
                        </a:rPr>
                        <a:t> </a:t>
                      </a:r>
                      <a:r>
                        <a:rPr sz="2400" dirty="0">
                          <a:latin typeface="Constantia"/>
                          <a:cs typeface="Constantia"/>
                        </a:rPr>
                        <a:t>of</a:t>
                      </a:r>
                      <a:r>
                        <a:rPr sz="2400" spc="-15" dirty="0">
                          <a:latin typeface="Constantia"/>
                          <a:cs typeface="Constantia"/>
                        </a:rPr>
                        <a:t> </a:t>
                      </a:r>
                      <a:r>
                        <a:rPr sz="2400" spc="-10" dirty="0">
                          <a:latin typeface="Constantia"/>
                          <a:cs typeface="Constantia"/>
                        </a:rPr>
                        <a:t>fetus</a:t>
                      </a:r>
                      <a:endParaRPr sz="2400" dirty="0">
                        <a:latin typeface="Constantia"/>
                        <a:cs typeface="Constantia"/>
                      </a:endParaRPr>
                    </a:p>
                    <a:p>
                      <a:pPr marL="2301240">
                        <a:lnSpc>
                          <a:spcPct val="100000"/>
                        </a:lnSpc>
                        <a:spcBef>
                          <a:spcPts val="290"/>
                        </a:spcBef>
                      </a:pPr>
                      <a:r>
                        <a:rPr sz="2400" spc="-10" dirty="0">
                          <a:latin typeface="Constantia"/>
                          <a:cs typeface="Constantia"/>
                        </a:rPr>
                        <a:t>74.1</a:t>
                      </a:r>
                      <a:r>
                        <a:rPr sz="2400" spc="-80" dirty="0">
                          <a:latin typeface="Constantia"/>
                          <a:cs typeface="Constantia"/>
                        </a:rPr>
                        <a:t> </a:t>
                      </a:r>
                      <a:r>
                        <a:rPr sz="2400" dirty="0">
                          <a:latin typeface="Constantia"/>
                          <a:cs typeface="Constantia"/>
                        </a:rPr>
                        <a:t>Low</a:t>
                      </a:r>
                      <a:r>
                        <a:rPr sz="2400" spc="-150" dirty="0">
                          <a:latin typeface="Constantia"/>
                          <a:cs typeface="Constantia"/>
                        </a:rPr>
                        <a:t> </a:t>
                      </a:r>
                      <a:r>
                        <a:rPr sz="2400" dirty="0">
                          <a:latin typeface="Constantia"/>
                          <a:cs typeface="Constantia"/>
                        </a:rPr>
                        <a:t>cervical</a:t>
                      </a:r>
                      <a:r>
                        <a:rPr sz="2400" spc="-120" dirty="0">
                          <a:latin typeface="Constantia"/>
                          <a:cs typeface="Constantia"/>
                        </a:rPr>
                        <a:t> </a:t>
                      </a:r>
                      <a:r>
                        <a:rPr sz="2400" spc="-10" dirty="0">
                          <a:latin typeface="Constantia"/>
                          <a:cs typeface="Constantia"/>
                        </a:rPr>
                        <a:t>cesarean</a:t>
                      </a:r>
                      <a:r>
                        <a:rPr sz="2400" spc="-140" dirty="0">
                          <a:latin typeface="Constantia"/>
                          <a:cs typeface="Constantia"/>
                        </a:rPr>
                        <a:t> </a:t>
                      </a:r>
                      <a:r>
                        <a:rPr sz="2400" spc="-10" dirty="0">
                          <a:latin typeface="Constantia"/>
                          <a:cs typeface="Constantia"/>
                        </a:rPr>
                        <a:t>section</a:t>
                      </a:r>
                      <a:endParaRPr sz="2400" dirty="0">
                        <a:latin typeface="Constantia"/>
                        <a:cs typeface="Constantia"/>
                      </a:endParaRPr>
                    </a:p>
                    <a:p>
                      <a:pPr marL="2910840">
                        <a:lnSpc>
                          <a:spcPct val="100000"/>
                        </a:lnSpc>
                        <a:spcBef>
                          <a:spcPts val="290"/>
                        </a:spcBef>
                      </a:pPr>
                      <a:r>
                        <a:rPr sz="2400" spc="-10" dirty="0">
                          <a:latin typeface="Constantia"/>
                          <a:cs typeface="Constantia"/>
                        </a:rPr>
                        <a:t>Lower</a:t>
                      </a:r>
                      <a:r>
                        <a:rPr sz="2400" spc="-110" dirty="0">
                          <a:latin typeface="Constantia"/>
                          <a:cs typeface="Constantia"/>
                        </a:rPr>
                        <a:t> </a:t>
                      </a:r>
                      <a:r>
                        <a:rPr sz="2400" spc="-10" dirty="0">
                          <a:latin typeface="Constantia"/>
                          <a:cs typeface="Constantia"/>
                        </a:rPr>
                        <a:t>uterine</a:t>
                      </a:r>
                      <a:r>
                        <a:rPr sz="2400" spc="-135" dirty="0">
                          <a:latin typeface="Constantia"/>
                          <a:cs typeface="Constantia"/>
                        </a:rPr>
                        <a:t> </a:t>
                      </a:r>
                      <a:r>
                        <a:rPr sz="2400" dirty="0">
                          <a:latin typeface="Constantia"/>
                          <a:cs typeface="Constantia"/>
                        </a:rPr>
                        <a:t>segment</a:t>
                      </a:r>
                      <a:r>
                        <a:rPr sz="2400" spc="-130" dirty="0">
                          <a:latin typeface="Constantia"/>
                          <a:cs typeface="Constantia"/>
                        </a:rPr>
                        <a:t> </a:t>
                      </a:r>
                      <a:r>
                        <a:rPr sz="2400" spc="-10" dirty="0">
                          <a:latin typeface="Constantia"/>
                          <a:cs typeface="Constantia"/>
                        </a:rPr>
                        <a:t>cesarean</a:t>
                      </a:r>
                      <a:r>
                        <a:rPr sz="2400" spc="-95" dirty="0">
                          <a:latin typeface="Constantia"/>
                          <a:cs typeface="Constantia"/>
                        </a:rPr>
                        <a:t> </a:t>
                      </a:r>
                      <a:r>
                        <a:rPr sz="2400" spc="-10" dirty="0">
                          <a:latin typeface="Constantia"/>
                          <a:cs typeface="Constantia"/>
                        </a:rPr>
                        <a:t>section</a:t>
                      </a:r>
                      <a:endParaRPr sz="2400" dirty="0">
                        <a:latin typeface="Constantia"/>
                        <a:cs typeface="Constantia"/>
                      </a:endParaRPr>
                    </a:p>
                  </a:txBody>
                  <a:tcPr marL="0" marR="0" marT="0" marB="0">
                    <a:lnL w="6350">
                      <a:solidFill>
                        <a:srgbClr val="FFC000"/>
                      </a:solidFill>
                      <a:prstDash val="solid"/>
                    </a:lnL>
                    <a:lnR w="6350">
                      <a:solidFill>
                        <a:srgbClr val="FFC000"/>
                      </a:solidFill>
                      <a:prstDash val="solid"/>
                    </a:lnR>
                    <a:lnT w="6350">
                      <a:solidFill>
                        <a:srgbClr val="5B9BD4"/>
                      </a:solidFill>
                      <a:prstDash val="solid"/>
                    </a:lnT>
                    <a:lnB w="6350">
                      <a:solidFill>
                        <a:srgbClr val="FFC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10" name="object 10"/>
          <p:cNvSpPr txBox="1">
            <a:spLocks noGrp="1"/>
          </p:cNvSpPr>
          <p:nvPr>
            <p:ph type="title"/>
          </p:nvPr>
        </p:nvSpPr>
        <p:spPr>
          <a:xfrm>
            <a:off x="1755394" y="255741"/>
            <a:ext cx="7746365" cy="1320874"/>
          </a:xfrm>
          <a:prstGeom prst="rect">
            <a:avLst/>
          </a:prstGeom>
        </p:spPr>
        <p:txBody>
          <a:bodyPr vert="horz" wrap="square" lIns="0" tIns="88900" rIns="0" bIns="0" rtlCol="0">
            <a:spAutoFit/>
          </a:bodyPr>
          <a:lstStyle/>
          <a:p>
            <a:pPr marL="12700" marR="5080">
              <a:lnSpc>
                <a:spcPts val="4750"/>
              </a:lnSpc>
              <a:spcBef>
                <a:spcPts val="700"/>
              </a:spcBef>
              <a:tabLst>
                <a:tab pos="2049145" algn="l"/>
              </a:tabLst>
            </a:pPr>
            <a:r>
              <a:rPr sz="4400" b="0" spc="-10" dirty="0">
                <a:solidFill>
                  <a:srgbClr val="000000"/>
                </a:solidFill>
                <a:latin typeface="Calibri" panose="020F0502020204030204" pitchFamily="34" charset="0"/>
                <a:ea typeface="Calibri" panose="020F0502020204030204" pitchFamily="34" charset="0"/>
                <a:cs typeface="Calibri" panose="020F0502020204030204" pitchFamily="34" charset="0"/>
              </a:rPr>
              <a:t>Contoh:</a:t>
            </a: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	Lower</a:t>
            </a:r>
            <a:r>
              <a:rPr sz="4400" b="0" spc="-75"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Segment</a:t>
            </a:r>
            <a:r>
              <a:rPr sz="4400" b="0" spc="-6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spc="-10" dirty="0">
                <a:solidFill>
                  <a:srgbClr val="000000"/>
                </a:solidFill>
                <a:latin typeface="Calibri" panose="020F0502020204030204" pitchFamily="34" charset="0"/>
                <a:ea typeface="Calibri" panose="020F0502020204030204" pitchFamily="34" charset="0"/>
                <a:cs typeface="Calibri" panose="020F0502020204030204" pitchFamily="34" charset="0"/>
              </a:rPr>
              <a:t>Cesarean </a:t>
            </a: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Section</a:t>
            </a:r>
            <a:r>
              <a:rPr sz="4400" b="0" spc="-125"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dirty="0">
                <a:solidFill>
                  <a:srgbClr val="000000"/>
                </a:solidFill>
                <a:latin typeface="Calibri" panose="020F0502020204030204" pitchFamily="34" charset="0"/>
                <a:ea typeface="Calibri" panose="020F0502020204030204" pitchFamily="34" charset="0"/>
                <a:cs typeface="Calibri" panose="020F0502020204030204" pitchFamily="34" charset="0"/>
              </a:rPr>
              <a:t>(fetal</a:t>
            </a:r>
            <a:r>
              <a:rPr sz="4400" b="0" spc="-11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sz="4400" b="0" spc="-10" dirty="0">
                <a:solidFill>
                  <a:srgbClr val="000000"/>
                </a:solidFill>
                <a:latin typeface="Calibri" panose="020F0502020204030204" pitchFamily="34" charset="0"/>
                <a:ea typeface="Calibri" panose="020F0502020204030204" pitchFamily="34" charset="0"/>
                <a:cs typeface="Calibri" panose="020F0502020204030204" pitchFamily="34" charset="0"/>
              </a:rPr>
              <a:t>distress)</a:t>
            </a:r>
            <a:endParaRPr sz="44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489DF-FDC9-9540-4B11-64994B2D64C7}"/>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3CAD6169-3865-9266-3983-12EEC1E21482}"/>
              </a:ext>
            </a:extLst>
          </p:cNvPr>
          <p:cNvSpPr/>
          <p:nvPr/>
        </p:nvSpPr>
        <p:spPr>
          <a:xfrm>
            <a:off x="132587" y="0"/>
            <a:ext cx="338455" cy="986155"/>
          </a:xfrm>
          <a:custGeom>
            <a:avLst/>
            <a:gdLst/>
            <a:ahLst/>
            <a:cxnLst/>
            <a:rect l="l" t="t" r="r" b="b"/>
            <a:pathLst>
              <a:path w="338455" h="986155">
                <a:moveTo>
                  <a:pt x="0" y="986027"/>
                </a:moveTo>
                <a:lnTo>
                  <a:pt x="338328" y="986027"/>
                </a:lnTo>
                <a:lnTo>
                  <a:pt x="338328" y="0"/>
                </a:lnTo>
                <a:lnTo>
                  <a:pt x="0" y="0"/>
                </a:lnTo>
                <a:lnTo>
                  <a:pt x="0" y="986027"/>
                </a:lnTo>
                <a:close/>
              </a:path>
            </a:pathLst>
          </a:custGeom>
          <a:solidFill>
            <a:srgbClr val="FCD200"/>
          </a:solidFill>
        </p:spPr>
        <p:txBody>
          <a:bodyPr wrap="square" lIns="0" tIns="0" rIns="0" bIns="0" rtlCol="0"/>
          <a:lstStyle/>
          <a:p>
            <a:endParaRPr/>
          </a:p>
        </p:txBody>
      </p:sp>
      <p:grpSp>
        <p:nvGrpSpPr>
          <p:cNvPr id="4" name="object 4">
            <a:extLst>
              <a:ext uri="{FF2B5EF4-FFF2-40B4-BE49-F238E27FC236}">
                <a16:creationId xmlns:a16="http://schemas.microsoft.com/office/drawing/2014/main" id="{67AF0A7E-80DC-3312-DF86-0E8BF4EA71B5}"/>
              </a:ext>
            </a:extLst>
          </p:cNvPr>
          <p:cNvGrpSpPr/>
          <p:nvPr/>
        </p:nvGrpSpPr>
        <p:grpSpPr>
          <a:xfrm>
            <a:off x="10948416" y="0"/>
            <a:ext cx="1243965" cy="6858000"/>
            <a:chOff x="10948416" y="0"/>
            <a:chExt cx="1243965" cy="6858000"/>
          </a:xfrm>
        </p:grpSpPr>
        <p:sp>
          <p:nvSpPr>
            <p:cNvPr id="5" name="object 5">
              <a:extLst>
                <a:ext uri="{FF2B5EF4-FFF2-40B4-BE49-F238E27FC236}">
                  <a16:creationId xmlns:a16="http://schemas.microsoft.com/office/drawing/2014/main" id="{E7652E4D-598F-BCAD-C76D-900A0C43F5AF}"/>
                </a:ext>
              </a:extLst>
            </p:cNvPr>
            <p:cNvSpPr/>
            <p:nvPr/>
          </p:nvSpPr>
          <p:spPr>
            <a:xfrm>
              <a:off x="11170920" y="0"/>
              <a:ext cx="1021080" cy="6858000"/>
            </a:xfrm>
            <a:custGeom>
              <a:avLst/>
              <a:gdLst/>
              <a:ahLst/>
              <a:cxnLst/>
              <a:rect l="l" t="t" r="r" b="b"/>
              <a:pathLst>
                <a:path w="1021079" h="6858000">
                  <a:moveTo>
                    <a:pt x="0" y="6857998"/>
                  </a:moveTo>
                  <a:lnTo>
                    <a:pt x="1021079" y="6857998"/>
                  </a:lnTo>
                  <a:lnTo>
                    <a:pt x="1021079" y="0"/>
                  </a:lnTo>
                  <a:lnTo>
                    <a:pt x="0" y="0"/>
                  </a:lnTo>
                  <a:lnTo>
                    <a:pt x="0" y="6857998"/>
                  </a:lnTo>
                  <a:close/>
                </a:path>
              </a:pathLst>
            </a:custGeom>
            <a:solidFill>
              <a:srgbClr val="004974"/>
            </a:solidFill>
          </p:spPr>
          <p:txBody>
            <a:bodyPr wrap="square" lIns="0" tIns="0" rIns="0" bIns="0" rtlCol="0"/>
            <a:lstStyle/>
            <a:p>
              <a:endParaRPr/>
            </a:p>
          </p:txBody>
        </p:sp>
        <p:sp>
          <p:nvSpPr>
            <p:cNvPr id="6" name="object 6">
              <a:extLst>
                <a:ext uri="{FF2B5EF4-FFF2-40B4-BE49-F238E27FC236}">
                  <a16:creationId xmlns:a16="http://schemas.microsoft.com/office/drawing/2014/main" id="{DF43894D-736C-E296-E335-63405CFC84DD}"/>
                </a:ext>
              </a:extLst>
            </p:cNvPr>
            <p:cNvSpPr/>
            <p:nvPr/>
          </p:nvSpPr>
          <p:spPr>
            <a:xfrm>
              <a:off x="10948416" y="0"/>
              <a:ext cx="222885" cy="6858000"/>
            </a:xfrm>
            <a:custGeom>
              <a:avLst/>
              <a:gdLst/>
              <a:ahLst/>
              <a:cxnLst/>
              <a:rect l="l" t="t" r="r" b="b"/>
              <a:pathLst>
                <a:path w="222884" h="6858000">
                  <a:moveTo>
                    <a:pt x="0" y="6857996"/>
                  </a:moveTo>
                  <a:lnTo>
                    <a:pt x="222503" y="6857996"/>
                  </a:lnTo>
                  <a:lnTo>
                    <a:pt x="222503" y="0"/>
                  </a:lnTo>
                  <a:lnTo>
                    <a:pt x="0" y="0"/>
                  </a:lnTo>
                  <a:lnTo>
                    <a:pt x="0" y="6857996"/>
                  </a:lnTo>
                  <a:close/>
                </a:path>
              </a:pathLst>
            </a:custGeom>
            <a:solidFill>
              <a:srgbClr val="FCD200"/>
            </a:solidFill>
          </p:spPr>
          <p:txBody>
            <a:bodyPr wrap="square" lIns="0" tIns="0" rIns="0" bIns="0" rtlCol="0"/>
            <a:lstStyle/>
            <a:p>
              <a:endParaRPr/>
            </a:p>
          </p:txBody>
        </p:sp>
      </p:grpSp>
      <p:sp>
        <p:nvSpPr>
          <p:cNvPr id="14" name="Title 7">
            <a:extLst>
              <a:ext uri="{FF2B5EF4-FFF2-40B4-BE49-F238E27FC236}">
                <a16:creationId xmlns:a16="http://schemas.microsoft.com/office/drawing/2014/main" id="{F5422E1E-251A-CAEE-6E3B-C2FDA5F277EB}"/>
              </a:ext>
            </a:extLst>
          </p:cNvPr>
          <p:cNvSpPr>
            <a:spLocks noGrp="1"/>
          </p:cNvSpPr>
          <p:nvPr>
            <p:ph type="title"/>
          </p:nvPr>
        </p:nvSpPr>
        <p:spPr>
          <a:xfrm>
            <a:off x="933450" y="682625"/>
            <a:ext cx="9526588" cy="692150"/>
          </a:xfrm>
          <a:noFill/>
        </p:spPr>
        <p:txBody>
          <a:bodyPr>
            <a:noAutofit/>
          </a:bodyPr>
          <a:lstStyle/>
          <a:p>
            <a:r>
              <a:rPr lang="en-ID" sz="5400" b="1" dirty="0" err="1">
                <a:solidFill>
                  <a:srgbClr val="FFFF00"/>
                </a:solidFill>
                <a:latin typeface="CenturyGothic-Bold"/>
              </a:rPr>
              <a:t>Revisi</a:t>
            </a:r>
            <a:r>
              <a:rPr lang="en-ID" sz="5400" b="1" dirty="0">
                <a:solidFill>
                  <a:srgbClr val="FFFF00"/>
                </a:solidFill>
                <a:latin typeface="CenturyGothic-Bold"/>
              </a:rPr>
              <a:t> </a:t>
            </a:r>
            <a:r>
              <a:rPr lang="en-ID" sz="5400" b="1" dirty="0" err="1">
                <a:solidFill>
                  <a:srgbClr val="FFFF00"/>
                </a:solidFill>
                <a:latin typeface="CenturyGothic-Bold"/>
              </a:rPr>
              <a:t>tarif</a:t>
            </a:r>
            <a:r>
              <a:rPr lang="en-ID" sz="5400" b="1" dirty="0">
                <a:solidFill>
                  <a:srgbClr val="FFFF00"/>
                </a:solidFill>
                <a:latin typeface="CenturyGothic-Bold"/>
              </a:rPr>
              <a:t> </a:t>
            </a:r>
            <a:r>
              <a:rPr lang="en-ID" sz="5400" dirty="0" err="1">
                <a:solidFill>
                  <a:srgbClr val="FFFF00"/>
                </a:solidFill>
                <a:latin typeface="CenturyGothic"/>
              </a:rPr>
              <a:t>diperlukan</a:t>
            </a:r>
            <a:r>
              <a:rPr lang="en-ID" sz="5400" dirty="0">
                <a:solidFill>
                  <a:srgbClr val="FFFF00"/>
                </a:solidFill>
                <a:latin typeface="CenturyGothic"/>
              </a:rPr>
              <a:t> </a:t>
            </a:r>
            <a:r>
              <a:rPr lang="en-ID" sz="5400" dirty="0" err="1">
                <a:solidFill>
                  <a:srgbClr val="FFFF00"/>
                </a:solidFill>
                <a:latin typeface="CenturyGothic"/>
              </a:rPr>
              <a:t>ketika</a:t>
            </a:r>
            <a:r>
              <a:rPr lang="en-ID" sz="5400" dirty="0">
                <a:solidFill>
                  <a:srgbClr val="FFFF00"/>
                </a:solidFill>
                <a:latin typeface="CenturyGothic"/>
              </a:rPr>
              <a:t>:</a:t>
            </a:r>
            <a:endParaRPr lang="en-ID" sz="5400" dirty="0">
              <a:solidFill>
                <a:srgbClr val="FFFF00"/>
              </a:solidFill>
              <a:effectLst>
                <a:outerShdw blurRad="38100" dist="38100" dir="2700000" algn="tl">
                  <a:srgbClr val="000000">
                    <a:alpha val="43137"/>
                  </a:srgbClr>
                </a:outerShdw>
              </a:effectLst>
            </a:endParaRPr>
          </a:p>
        </p:txBody>
      </p:sp>
      <p:sp>
        <p:nvSpPr>
          <p:cNvPr id="16" name="Arrow: Right 15">
            <a:extLst>
              <a:ext uri="{FF2B5EF4-FFF2-40B4-BE49-F238E27FC236}">
                <a16:creationId xmlns:a16="http://schemas.microsoft.com/office/drawing/2014/main" id="{F21F37F3-D31D-E7C3-041D-D8AC287C86ED}"/>
              </a:ext>
            </a:extLst>
          </p:cNvPr>
          <p:cNvSpPr/>
          <p:nvPr/>
        </p:nvSpPr>
        <p:spPr>
          <a:xfrm>
            <a:off x="5128472" y="3675653"/>
            <a:ext cx="1410511" cy="1391056"/>
          </a:xfrm>
          <a:prstGeom prst="rightArrow">
            <a:avLst/>
          </a:prstGeom>
          <a:solidFill>
            <a:schemeClr val="bg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Content Placeholder 1">
            <a:extLst>
              <a:ext uri="{FF2B5EF4-FFF2-40B4-BE49-F238E27FC236}">
                <a16:creationId xmlns:a16="http://schemas.microsoft.com/office/drawing/2014/main" id="{FC287A9B-EDF7-20F9-0874-39297408356E}"/>
              </a:ext>
            </a:extLst>
          </p:cNvPr>
          <p:cNvSpPr>
            <a:spLocks noGrp="1"/>
          </p:cNvSpPr>
          <p:nvPr>
            <p:ph sz="quarter" idx="12"/>
          </p:nvPr>
        </p:nvSpPr>
        <p:spPr>
          <a:xfrm>
            <a:off x="933450" y="2524125"/>
            <a:ext cx="4195022" cy="3694113"/>
          </a:xfr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rmAutofit fontScale="92500" lnSpcReduction="20000"/>
          </a:bodyPr>
          <a:lstStyle/>
          <a:p>
            <a:pPr marL="514350" indent="-514350">
              <a:buClr>
                <a:schemeClr val="bg1"/>
              </a:buClr>
              <a:buFont typeface="+mj-lt"/>
              <a:buAutoNum type="alphaUcPeriod"/>
            </a:pPr>
            <a:r>
              <a:rPr lang="en-ID" sz="3200" b="1" i="0" u="none" strike="noStrike" baseline="0" dirty="0">
                <a:solidFill>
                  <a:srgbClr val="000000"/>
                </a:solidFill>
                <a:latin typeface="CenturyGothic-Bold"/>
              </a:rPr>
              <a:t>Grouper </a:t>
            </a:r>
            <a:r>
              <a:rPr lang="en-ID" sz="3200" b="1" i="0" u="none" strike="noStrike" baseline="0" dirty="0" err="1">
                <a:solidFill>
                  <a:srgbClr val="000000"/>
                </a:solidFill>
                <a:latin typeface="CenturyGothic-Bold"/>
              </a:rPr>
              <a:t>berubah</a:t>
            </a:r>
            <a:r>
              <a:rPr lang="en-ID" sz="3200" b="1" i="0" u="none" strike="noStrike" baseline="0" dirty="0">
                <a:solidFill>
                  <a:srgbClr val="000000"/>
                </a:solidFill>
                <a:latin typeface="CenturyGothic-Bold"/>
              </a:rPr>
              <a:t> </a:t>
            </a:r>
            <a:r>
              <a:rPr lang="en-ID" sz="3200" b="0" i="0" u="none" strike="noStrike" baseline="0" dirty="0" err="1">
                <a:solidFill>
                  <a:srgbClr val="000000"/>
                </a:solidFill>
                <a:latin typeface="CenturyGothic"/>
              </a:rPr>
              <a:t>sehingga</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klasifikasi</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berubah</a:t>
            </a:r>
            <a:r>
              <a:rPr lang="en-ID" sz="3200" b="0" i="0" u="none" strike="noStrike" baseline="0" dirty="0">
                <a:solidFill>
                  <a:srgbClr val="000000"/>
                </a:solidFill>
                <a:latin typeface="CenturyGothic"/>
              </a:rPr>
              <a:t> </a:t>
            </a:r>
          </a:p>
          <a:p>
            <a:pPr marL="514350" indent="-514350">
              <a:buClr>
                <a:schemeClr val="bg1"/>
              </a:buClr>
              <a:buFont typeface="+mj-lt"/>
              <a:buAutoNum type="alphaUcPeriod"/>
            </a:pPr>
            <a:r>
              <a:rPr lang="en-ID" sz="3200" b="1" i="0" u="none" strike="noStrike" baseline="0" dirty="0" err="1">
                <a:solidFill>
                  <a:srgbClr val="000000"/>
                </a:solidFill>
                <a:latin typeface="CenturyGothic-Bold"/>
              </a:rPr>
              <a:t>Terdapat</a:t>
            </a:r>
            <a:r>
              <a:rPr lang="en-ID" sz="3200" b="1" i="0" u="none" strike="noStrike" baseline="0" dirty="0">
                <a:solidFill>
                  <a:srgbClr val="000000"/>
                </a:solidFill>
                <a:latin typeface="CenturyGothic-Bold"/>
              </a:rPr>
              <a:t> </a:t>
            </a:r>
            <a:r>
              <a:rPr lang="en-ID" sz="3200" b="1" i="0" u="none" strike="noStrike" baseline="0" dirty="0" err="1">
                <a:solidFill>
                  <a:srgbClr val="000000"/>
                </a:solidFill>
                <a:latin typeface="CenturyGothic-Bold"/>
              </a:rPr>
              <a:t>tarif</a:t>
            </a:r>
            <a:r>
              <a:rPr lang="en-ID" sz="3200" b="1" i="0" u="none" strike="noStrike" baseline="0" dirty="0">
                <a:solidFill>
                  <a:srgbClr val="000000"/>
                </a:solidFill>
                <a:latin typeface="CenturyGothic-Bold"/>
              </a:rPr>
              <a:t> </a:t>
            </a:r>
            <a:r>
              <a:rPr lang="en-ID" sz="3200" b="1" i="0" u="none" strike="noStrike" baseline="0" dirty="0" err="1">
                <a:solidFill>
                  <a:srgbClr val="000000"/>
                </a:solidFill>
                <a:latin typeface="CenturyGothic-Bold"/>
              </a:rPr>
              <a:t>layanan</a:t>
            </a:r>
            <a:r>
              <a:rPr lang="en-ID" sz="3200" b="1" i="0" u="none" strike="noStrike" baseline="0" dirty="0">
                <a:solidFill>
                  <a:srgbClr val="000000"/>
                </a:solidFill>
                <a:latin typeface="CenturyGothic-Bold"/>
              </a:rPr>
              <a:t> </a:t>
            </a:r>
            <a:r>
              <a:rPr lang="en-ID" sz="3200" b="0" i="0" u="none" strike="noStrike" baseline="0" dirty="0">
                <a:solidFill>
                  <a:srgbClr val="000000"/>
                </a:solidFill>
                <a:latin typeface="CenturyGothic"/>
              </a:rPr>
              <a:t>yang </a:t>
            </a:r>
            <a:r>
              <a:rPr lang="en-ID" sz="3200" b="0" i="0" u="none" strike="noStrike" baseline="0" dirty="0" err="1">
                <a:solidFill>
                  <a:srgbClr val="000000"/>
                </a:solidFill>
                <a:latin typeface="CenturyGothic"/>
              </a:rPr>
              <a:t>terlalu</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rendah</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atau</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terlalu</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tinggi</a:t>
            </a:r>
            <a:endParaRPr lang="en-ID" sz="3200" b="0" i="0" u="none" strike="noStrike" baseline="0" dirty="0">
              <a:solidFill>
                <a:srgbClr val="000000"/>
              </a:solidFill>
              <a:latin typeface="CenturyGothic"/>
            </a:endParaRPr>
          </a:p>
          <a:p>
            <a:pPr marL="514350" indent="-514350">
              <a:buClr>
                <a:schemeClr val="bg1"/>
              </a:buClr>
              <a:buFont typeface="+mj-lt"/>
              <a:buAutoNum type="alphaUcPeriod"/>
            </a:pPr>
            <a:r>
              <a:rPr lang="en-ID" sz="3200" b="1" i="0" u="none" strike="noStrike" baseline="0" dirty="0" err="1">
                <a:solidFill>
                  <a:srgbClr val="000000"/>
                </a:solidFill>
                <a:latin typeface="CenturyGothic-Bold"/>
              </a:rPr>
              <a:t>Terdapat</a:t>
            </a:r>
            <a:r>
              <a:rPr lang="en-ID" sz="3200" b="1" i="0" u="none" strike="noStrike" baseline="0" dirty="0">
                <a:solidFill>
                  <a:srgbClr val="000000"/>
                </a:solidFill>
                <a:latin typeface="CenturyGothic-Bold"/>
              </a:rPr>
              <a:t> </a:t>
            </a:r>
            <a:r>
              <a:rPr lang="en-ID" sz="3200" b="1" i="0" u="none" strike="noStrike" baseline="0" dirty="0" err="1">
                <a:solidFill>
                  <a:srgbClr val="000000"/>
                </a:solidFill>
                <a:latin typeface="CenturyGothic-Bold"/>
              </a:rPr>
              <a:t>perubahan</a:t>
            </a:r>
            <a:r>
              <a:rPr lang="en-ID" sz="3200" b="1" i="0" u="none" strike="noStrike" baseline="0" dirty="0">
                <a:solidFill>
                  <a:srgbClr val="000000"/>
                </a:solidFill>
                <a:latin typeface="CenturyGothic-Bold"/>
              </a:rPr>
              <a:t> </a:t>
            </a:r>
            <a:r>
              <a:rPr lang="en-ID" sz="3200" b="0" i="0" u="none" strike="noStrike" baseline="0" dirty="0" err="1">
                <a:solidFill>
                  <a:srgbClr val="000000"/>
                </a:solidFill>
                <a:latin typeface="CenturyGothic"/>
              </a:rPr>
              <a:t>teknologi</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atau</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biaya</a:t>
            </a:r>
            <a:r>
              <a:rPr lang="en-ID" sz="3200" b="0" i="0" u="none" strike="noStrike" baseline="0" dirty="0">
                <a:solidFill>
                  <a:srgbClr val="000000"/>
                </a:solidFill>
                <a:latin typeface="CenturyGothic"/>
              </a:rPr>
              <a:t> </a:t>
            </a:r>
            <a:r>
              <a:rPr lang="en-ID" sz="3200" b="0" i="0" u="none" strike="noStrike" baseline="0" dirty="0" err="1">
                <a:solidFill>
                  <a:srgbClr val="000000"/>
                </a:solidFill>
                <a:latin typeface="CenturyGothic"/>
              </a:rPr>
              <a:t>obat-obatan</a:t>
            </a:r>
            <a:r>
              <a:rPr lang="en-ID" sz="3200" b="0" i="0" u="none" strike="noStrike" baseline="0" dirty="0">
                <a:solidFill>
                  <a:srgbClr val="000000"/>
                </a:solidFill>
                <a:latin typeface="CenturyGothic"/>
              </a:rPr>
              <a:t>, BMHP, </a:t>
            </a:r>
            <a:r>
              <a:rPr lang="en-ID" sz="3200" b="0" i="0" u="none" strike="noStrike" baseline="0" dirty="0" err="1">
                <a:solidFill>
                  <a:srgbClr val="000000"/>
                </a:solidFill>
                <a:latin typeface="CenturyGothic"/>
              </a:rPr>
              <a:t>dsb</a:t>
            </a:r>
            <a:endParaRPr lang="en-ID" sz="4400" dirty="0"/>
          </a:p>
        </p:txBody>
      </p:sp>
      <p:sp>
        <p:nvSpPr>
          <p:cNvPr id="11" name="Content Placeholder 6">
            <a:extLst>
              <a:ext uri="{FF2B5EF4-FFF2-40B4-BE49-F238E27FC236}">
                <a16:creationId xmlns:a16="http://schemas.microsoft.com/office/drawing/2014/main" id="{1A9E3AC4-E032-4951-FFBB-E4781CCD7345}"/>
              </a:ext>
            </a:extLst>
          </p:cNvPr>
          <p:cNvSpPr>
            <a:spLocks noGrp="1"/>
          </p:cNvSpPr>
          <p:nvPr>
            <p:ph sz="quarter" idx="13"/>
          </p:nvPr>
        </p:nvSpPr>
        <p:spPr>
          <a:xfrm>
            <a:off x="6577955" y="2524125"/>
            <a:ext cx="4263453" cy="3694113"/>
          </a:xfrm>
          <a:solidFill>
            <a:schemeClr val="accent3">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noAutofit/>
          </a:bodyPr>
          <a:lstStyle/>
          <a:p>
            <a:pPr marL="0" indent="0" algn="l">
              <a:buNone/>
            </a:pPr>
            <a:r>
              <a:rPr lang="fi-FI" sz="2600" b="1" i="0" u="none" strike="noStrike" baseline="0" dirty="0">
                <a:solidFill>
                  <a:schemeClr val="tx1"/>
                </a:solidFill>
                <a:latin typeface="CenturyGothic"/>
              </a:rPr>
              <a:t>Tarif bertujuan </a:t>
            </a:r>
          </a:p>
          <a:p>
            <a:pPr>
              <a:buClr>
                <a:schemeClr val="bg1"/>
              </a:buClr>
            </a:pPr>
            <a:r>
              <a:rPr lang="fi-FI" sz="2600" b="0" i="0" u="none" strike="noStrike" baseline="0" dirty="0">
                <a:solidFill>
                  <a:schemeClr val="tx1"/>
                </a:solidFill>
                <a:latin typeface="CenturyGothic"/>
              </a:rPr>
              <a:t>untuk </a:t>
            </a:r>
            <a:r>
              <a:rPr lang="fi-FI" sz="2600" b="1" i="0" u="none" strike="noStrike" baseline="0" dirty="0">
                <a:solidFill>
                  <a:schemeClr val="tx1"/>
                </a:solidFill>
                <a:latin typeface="CenturyGothic"/>
              </a:rPr>
              <a:t>memberikan kompensasi </a:t>
            </a:r>
            <a:r>
              <a:rPr lang="en-ID" sz="2600" b="0" i="0" u="none" strike="noStrike" baseline="0" dirty="0" err="1">
                <a:solidFill>
                  <a:schemeClr val="tx1"/>
                </a:solidFill>
                <a:latin typeface="CenturyGothic"/>
              </a:rPr>
              <a:t>bagi</a:t>
            </a:r>
            <a:r>
              <a:rPr lang="en-ID" sz="2600" b="0" i="0" u="none" strike="noStrike" baseline="0" dirty="0">
                <a:solidFill>
                  <a:schemeClr val="tx1"/>
                </a:solidFill>
                <a:latin typeface="CenturyGothic"/>
              </a:rPr>
              <a:t> RS </a:t>
            </a:r>
            <a:r>
              <a:rPr lang="en-ID" sz="2600" b="0" i="0" u="none" strike="noStrike" baseline="0" dirty="0" err="1">
                <a:solidFill>
                  <a:schemeClr val="tx1"/>
                </a:solidFill>
                <a:latin typeface="CenturyGothic"/>
              </a:rPr>
              <a:t>dengan</a:t>
            </a:r>
            <a:r>
              <a:rPr lang="en-ID" sz="2600" b="0" i="0" u="none" strike="noStrike" baseline="0" dirty="0">
                <a:solidFill>
                  <a:schemeClr val="tx1"/>
                </a:solidFill>
                <a:latin typeface="CenturyGothic"/>
              </a:rPr>
              <a:t> </a:t>
            </a:r>
            <a:r>
              <a:rPr lang="en-ID" sz="2600" b="1" i="0" u="none" strike="noStrike" baseline="0" dirty="0">
                <a:solidFill>
                  <a:schemeClr val="tx1"/>
                </a:solidFill>
                <a:latin typeface="CenturyGothic"/>
              </a:rPr>
              <a:t>rata-rata </a:t>
            </a:r>
            <a:r>
              <a:rPr lang="en-ID" sz="2600" b="1" i="0" u="none" strike="noStrike" baseline="0" dirty="0" err="1">
                <a:solidFill>
                  <a:schemeClr val="tx1"/>
                </a:solidFill>
                <a:latin typeface="CenturyGothic"/>
              </a:rPr>
              <a:t>biaya</a:t>
            </a:r>
            <a:r>
              <a:rPr lang="en-ID" sz="2600" b="1" i="0" u="none" strike="noStrike" baseline="0" dirty="0">
                <a:solidFill>
                  <a:schemeClr val="tx1"/>
                </a:solidFill>
                <a:latin typeface="CenturyGothic"/>
              </a:rPr>
              <a:t> </a:t>
            </a:r>
            <a:r>
              <a:rPr lang="en-ID" sz="2600" b="0" i="0" u="none" strike="noStrike" baseline="0" dirty="0">
                <a:solidFill>
                  <a:schemeClr val="tx1"/>
                </a:solidFill>
                <a:latin typeface="CenturyGothic"/>
              </a:rPr>
              <a:t>per </a:t>
            </a:r>
            <a:r>
              <a:rPr lang="en-ID" sz="2600" b="0" i="0" u="none" strike="noStrike" baseline="0" dirty="0" err="1">
                <a:solidFill>
                  <a:schemeClr val="tx1"/>
                </a:solidFill>
                <a:latin typeface="CenturyGothic"/>
              </a:rPr>
              <a:t>kasus</a:t>
            </a:r>
            <a:r>
              <a:rPr lang="en-ID" sz="2600" b="0" i="0" u="none" strike="noStrike" baseline="0" dirty="0">
                <a:solidFill>
                  <a:schemeClr val="tx1"/>
                </a:solidFill>
                <a:latin typeface="CenturyGothic"/>
              </a:rPr>
              <a:t> </a:t>
            </a:r>
            <a:r>
              <a:rPr lang="en-ID" sz="2600" b="0" i="0" u="none" strike="noStrike" baseline="0" dirty="0" err="1">
                <a:solidFill>
                  <a:schemeClr val="tx1"/>
                </a:solidFill>
                <a:latin typeface="CenturyGothic"/>
              </a:rPr>
              <a:t>dalam</a:t>
            </a:r>
            <a:r>
              <a:rPr lang="en-ID" sz="2600" b="0" i="0" u="none" strike="noStrike" baseline="0" dirty="0">
                <a:solidFill>
                  <a:schemeClr val="tx1"/>
                </a:solidFill>
                <a:latin typeface="CenturyGothic"/>
              </a:rPr>
              <a:t> 1 </a:t>
            </a:r>
            <a:r>
              <a:rPr lang="en-ID" sz="2600" b="0" i="0" u="none" strike="noStrike" baseline="0" dirty="0" err="1">
                <a:solidFill>
                  <a:schemeClr val="tx1"/>
                </a:solidFill>
                <a:latin typeface="CenturyGothic"/>
              </a:rPr>
              <a:t>grup</a:t>
            </a:r>
            <a:r>
              <a:rPr lang="en-ID" sz="2600" b="0" i="0" u="none" strike="noStrike" baseline="0" dirty="0">
                <a:solidFill>
                  <a:schemeClr val="tx1"/>
                </a:solidFill>
                <a:latin typeface="CenturyGothic"/>
              </a:rPr>
              <a:t> </a:t>
            </a:r>
            <a:r>
              <a:rPr lang="en-ID" sz="2600" b="0" i="0" u="none" strike="noStrike" baseline="0" dirty="0" err="1">
                <a:solidFill>
                  <a:schemeClr val="tx1"/>
                </a:solidFill>
                <a:latin typeface="CenturyGothic"/>
              </a:rPr>
              <a:t>berdasarkan</a:t>
            </a:r>
            <a:r>
              <a:rPr lang="en-ID" sz="2600" b="0" i="0" u="none" strike="noStrike" baseline="0" dirty="0">
                <a:solidFill>
                  <a:schemeClr val="tx1"/>
                </a:solidFill>
                <a:latin typeface="CenturyGothic"/>
              </a:rPr>
              <a:t> </a:t>
            </a:r>
            <a:r>
              <a:rPr lang="en-ID" sz="2600" b="1" i="0" u="none" strike="noStrike" baseline="0" dirty="0" err="1">
                <a:solidFill>
                  <a:schemeClr val="tx1"/>
                </a:solidFill>
                <a:latin typeface="CenturyGothic"/>
              </a:rPr>
              <a:t>penggunaan</a:t>
            </a:r>
            <a:r>
              <a:rPr lang="en-ID" sz="2600" b="1" i="0" u="none" strike="noStrike" baseline="0" dirty="0">
                <a:solidFill>
                  <a:schemeClr val="tx1"/>
                </a:solidFill>
                <a:latin typeface="CenturyGothic"/>
              </a:rPr>
              <a:t> </a:t>
            </a:r>
            <a:r>
              <a:rPr lang="en-ID" sz="2600" b="1" i="0" u="none" strike="noStrike" baseline="0" dirty="0" err="1">
                <a:solidFill>
                  <a:schemeClr val="tx1"/>
                </a:solidFill>
                <a:latin typeface="CenturyGothic"/>
              </a:rPr>
              <a:t>sumber</a:t>
            </a:r>
            <a:r>
              <a:rPr lang="en-ID" sz="2600" b="1" i="0" u="none" strike="noStrike" baseline="0" dirty="0">
                <a:solidFill>
                  <a:schemeClr val="tx1"/>
                </a:solidFill>
                <a:latin typeface="CenturyGothic"/>
              </a:rPr>
              <a:t> </a:t>
            </a:r>
            <a:r>
              <a:rPr lang="en-ID" sz="2600" b="1" i="0" u="none" strike="noStrike" baseline="0" dirty="0" err="1">
                <a:solidFill>
                  <a:schemeClr val="tx1"/>
                </a:solidFill>
                <a:latin typeface="CenturyGothic"/>
              </a:rPr>
              <a:t>daya</a:t>
            </a:r>
            <a:r>
              <a:rPr lang="en-ID" sz="2600" b="1" i="0" u="none" strike="noStrike" baseline="0" dirty="0">
                <a:solidFill>
                  <a:schemeClr val="tx1"/>
                </a:solidFill>
                <a:latin typeface="CenturyGothic"/>
              </a:rPr>
              <a:t> yang </a:t>
            </a:r>
            <a:r>
              <a:rPr lang="en-ID" sz="2600" b="1" i="0" u="none" strike="noStrike" baseline="0" dirty="0" err="1">
                <a:solidFill>
                  <a:schemeClr val="tx1"/>
                </a:solidFill>
                <a:latin typeface="CenturyGothic"/>
              </a:rPr>
              <a:t>standar</a:t>
            </a:r>
            <a:r>
              <a:rPr lang="en-ID" sz="2600" b="1" i="0" u="none" strike="noStrike" baseline="0" dirty="0">
                <a:solidFill>
                  <a:schemeClr val="tx1"/>
                </a:solidFill>
                <a:latin typeface="CenturyGothic"/>
              </a:rPr>
              <a:t> </a:t>
            </a:r>
            <a:r>
              <a:rPr lang="en-ID" sz="2600" b="1" i="0" u="none" strike="noStrike" baseline="0" dirty="0" err="1">
                <a:solidFill>
                  <a:schemeClr val="tx1"/>
                </a:solidFill>
                <a:latin typeface="CenturyGothic"/>
              </a:rPr>
              <a:t>secara</a:t>
            </a:r>
            <a:r>
              <a:rPr lang="en-ID" sz="2600" b="1" i="0" u="none" strike="noStrike" baseline="0" dirty="0">
                <a:solidFill>
                  <a:schemeClr val="tx1"/>
                </a:solidFill>
                <a:latin typeface="CenturyGothic"/>
              </a:rPr>
              <a:t> </a:t>
            </a:r>
            <a:r>
              <a:rPr lang="en-ID" sz="2600" b="1" i="0" u="none" strike="noStrike" baseline="0" dirty="0" err="1">
                <a:solidFill>
                  <a:schemeClr val="tx1"/>
                </a:solidFill>
                <a:latin typeface="CenturyGothic"/>
              </a:rPr>
              <a:t>nasional</a:t>
            </a:r>
            <a:endParaRPr lang="en-ID" sz="2600" b="1" dirty="0">
              <a:solidFill>
                <a:schemeClr val="tx1"/>
              </a:solidFill>
              <a:latin typeface="CenturyGothic"/>
            </a:endParaRPr>
          </a:p>
        </p:txBody>
      </p:sp>
    </p:spTree>
    <p:extLst>
      <p:ext uri="{BB962C8B-B14F-4D97-AF65-F5344CB8AC3E}">
        <p14:creationId xmlns:p14="http://schemas.microsoft.com/office/powerpoint/2010/main" val="30145383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7025640" cy="6858000"/>
          </a:xfrm>
          <a:custGeom>
            <a:avLst/>
            <a:gdLst/>
            <a:ahLst/>
            <a:cxnLst/>
            <a:rect l="l" t="t" r="r" b="b"/>
            <a:pathLst>
              <a:path w="7025640" h="6858000">
                <a:moveTo>
                  <a:pt x="7025640" y="0"/>
                </a:moveTo>
                <a:lnTo>
                  <a:pt x="0" y="0"/>
                </a:lnTo>
                <a:lnTo>
                  <a:pt x="0" y="6858000"/>
                </a:lnTo>
                <a:lnTo>
                  <a:pt x="7025640" y="6858000"/>
                </a:lnTo>
                <a:lnTo>
                  <a:pt x="7025640" y="0"/>
                </a:lnTo>
                <a:close/>
              </a:path>
            </a:pathLst>
          </a:custGeom>
          <a:solidFill>
            <a:srgbClr val="004974"/>
          </a:solidFill>
        </p:spPr>
        <p:txBody>
          <a:bodyPr wrap="square" lIns="0" tIns="0" rIns="0" bIns="0" rtlCol="0"/>
          <a:lstStyle/>
          <a:p>
            <a:endParaRPr/>
          </a:p>
        </p:txBody>
      </p:sp>
      <p:grpSp>
        <p:nvGrpSpPr>
          <p:cNvPr id="3" name="object 3"/>
          <p:cNvGrpSpPr/>
          <p:nvPr/>
        </p:nvGrpSpPr>
        <p:grpSpPr>
          <a:xfrm>
            <a:off x="-6350" y="-6350"/>
            <a:ext cx="7038340" cy="6870700"/>
            <a:chOff x="-6350" y="-6350"/>
            <a:chExt cx="7038340" cy="6870700"/>
          </a:xfrm>
        </p:grpSpPr>
        <p:sp>
          <p:nvSpPr>
            <p:cNvPr id="4" name="object 4"/>
            <p:cNvSpPr/>
            <p:nvPr/>
          </p:nvSpPr>
          <p:spPr>
            <a:xfrm>
              <a:off x="0" y="0"/>
              <a:ext cx="7025640" cy="6858000"/>
            </a:xfrm>
            <a:custGeom>
              <a:avLst/>
              <a:gdLst/>
              <a:ahLst/>
              <a:cxnLst/>
              <a:rect l="l" t="t" r="r" b="b"/>
              <a:pathLst>
                <a:path w="7025640" h="6858000">
                  <a:moveTo>
                    <a:pt x="0" y="6858000"/>
                  </a:moveTo>
                  <a:lnTo>
                    <a:pt x="7025640" y="6858000"/>
                  </a:lnTo>
                  <a:lnTo>
                    <a:pt x="7025640" y="0"/>
                  </a:lnTo>
                  <a:lnTo>
                    <a:pt x="0" y="0"/>
                  </a:lnTo>
                  <a:lnTo>
                    <a:pt x="0" y="6858000"/>
                  </a:lnTo>
                  <a:close/>
                </a:path>
              </a:pathLst>
            </a:custGeom>
            <a:ln w="12192">
              <a:solidFill>
                <a:srgbClr val="2E528F"/>
              </a:solidFill>
            </a:ln>
          </p:spPr>
          <p:txBody>
            <a:bodyPr wrap="square" lIns="0" tIns="0" rIns="0" bIns="0" rtlCol="0"/>
            <a:lstStyle/>
            <a:p>
              <a:endParaRPr/>
            </a:p>
          </p:txBody>
        </p:sp>
        <p:sp>
          <p:nvSpPr>
            <p:cNvPr id="5" name="object 5"/>
            <p:cNvSpPr/>
            <p:nvPr/>
          </p:nvSpPr>
          <p:spPr>
            <a:xfrm>
              <a:off x="0" y="0"/>
              <a:ext cx="826135" cy="826135"/>
            </a:xfrm>
            <a:custGeom>
              <a:avLst/>
              <a:gdLst/>
              <a:ahLst/>
              <a:cxnLst/>
              <a:rect l="l" t="t" r="r" b="b"/>
              <a:pathLst>
                <a:path w="826135" h="826135">
                  <a:moveTo>
                    <a:pt x="826008" y="0"/>
                  </a:moveTo>
                  <a:lnTo>
                    <a:pt x="0" y="0"/>
                  </a:lnTo>
                  <a:lnTo>
                    <a:pt x="0" y="826008"/>
                  </a:lnTo>
                  <a:lnTo>
                    <a:pt x="826008" y="826008"/>
                  </a:lnTo>
                  <a:lnTo>
                    <a:pt x="826008" y="0"/>
                  </a:lnTo>
                  <a:close/>
                </a:path>
              </a:pathLst>
            </a:custGeom>
            <a:solidFill>
              <a:srgbClr val="FCD200"/>
            </a:solidFill>
          </p:spPr>
          <p:txBody>
            <a:bodyPr wrap="square" lIns="0" tIns="0" rIns="0" bIns="0" rtlCol="0"/>
            <a:lstStyle/>
            <a:p>
              <a:endParaRPr/>
            </a:p>
          </p:txBody>
        </p:sp>
        <p:sp>
          <p:nvSpPr>
            <p:cNvPr id="6" name="object 6"/>
            <p:cNvSpPr/>
            <p:nvPr/>
          </p:nvSpPr>
          <p:spPr>
            <a:xfrm>
              <a:off x="0" y="0"/>
              <a:ext cx="826135" cy="826135"/>
            </a:xfrm>
            <a:custGeom>
              <a:avLst/>
              <a:gdLst/>
              <a:ahLst/>
              <a:cxnLst/>
              <a:rect l="l" t="t" r="r" b="b"/>
              <a:pathLst>
                <a:path w="826135" h="826135">
                  <a:moveTo>
                    <a:pt x="0" y="826008"/>
                  </a:moveTo>
                  <a:lnTo>
                    <a:pt x="826008" y="826008"/>
                  </a:lnTo>
                  <a:lnTo>
                    <a:pt x="826008" y="0"/>
                  </a:lnTo>
                  <a:lnTo>
                    <a:pt x="0" y="0"/>
                  </a:lnTo>
                  <a:lnTo>
                    <a:pt x="0" y="826008"/>
                  </a:lnTo>
                  <a:close/>
                </a:path>
              </a:pathLst>
            </a:custGeom>
            <a:ln w="12192">
              <a:solidFill>
                <a:srgbClr val="2E528F"/>
              </a:solidFill>
            </a:ln>
          </p:spPr>
          <p:txBody>
            <a:bodyPr wrap="square" lIns="0" tIns="0" rIns="0" bIns="0" rtlCol="0"/>
            <a:lstStyle/>
            <a:p>
              <a:endParaRPr/>
            </a:p>
          </p:txBody>
        </p:sp>
      </p:grpSp>
      <p:sp>
        <p:nvSpPr>
          <p:cNvPr id="7" name="object 7"/>
          <p:cNvSpPr txBox="1">
            <a:spLocks noGrp="1"/>
          </p:cNvSpPr>
          <p:nvPr>
            <p:ph type="title"/>
          </p:nvPr>
        </p:nvSpPr>
        <p:spPr>
          <a:xfrm>
            <a:off x="904443" y="1860295"/>
            <a:ext cx="2419985" cy="696595"/>
          </a:xfrm>
          <a:prstGeom prst="rect">
            <a:avLst/>
          </a:prstGeom>
        </p:spPr>
        <p:txBody>
          <a:bodyPr vert="horz" wrap="square" lIns="0" tIns="13335" rIns="0" bIns="0" rtlCol="0">
            <a:spAutoFit/>
          </a:bodyPr>
          <a:lstStyle/>
          <a:p>
            <a:pPr marL="12700">
              <a:lnSpc>
                <a:spcPct val="100000"/>
              </a:lnSpc>
              <a:spcBef>
                <a:spcPts val="105"/>
              </a:spcBef>
            </a:pPr>
            <a:r>
              <a:rPr sz="4400" dirty="0">
                <a:solidFill>
                  <a:srgbClr val="FFFFFF"/>
                </a:solidFill>
              </a:rPr>
              <a:t>Thank </a:t>
            </a:r>
            <a:r>
              <a:rPr sz="4400" spc="-105" dirty="0">
                <a:solidFill>
                  <a:srgbClr val="FFFFFF"/>
                </a:solidFill>
              </a:rPr>
              <a:t>You</a:t>
            </a:r>
            <a:endParaRPr sz="4400"/>
          </a:p>
        </p:txBody>
      </p:sp>
      <p:grpSp>
        <p:nvGrpSpPr>
          <p:cNvPr id="8" name="object 8"/>
          <p:cNvGrpSpPr/>
          <p:nvPr/>
        </p:nvGrpSpPr>
        <p:grpSpPr>
          <a:xfrm>
            <a:off x="211836" y="0"/>
            <a:ext cx="11978640" cy="6858000"/>
            <a:chOff x="211836" y="0"/>
            <a:chExt cx="11978640" cy="6858000"/>
          </a:xfrm>
        </p:grpSpPr>
        <p:sp>
          <p:nvSpPr>
            <p:cNvPr id="9" name="object 9"/>
            <p:cNvSpPr/>
            <p:nvPr/>
          </p:nvSpPr>
          <p:spPr>
            <a:xfrm>
              <a:off x="957072" y="2673095"/>
              <a:ext cx="3817620" cy="45720"/>
            </a:xfrm>
            <a:custGeom>
              <a:avLst/>
              <a:gdLst/>
              <a:ahLst/>
              <a:cxnLst/>
              <a:rect l="l" t="t" r="r" b="b"/>
              <a:pathLst>
                <a:path w="3817620" h="45719">
                  <a:moveTo>
                    <a:pt x="3817620" y="0"/>
                  </a:moveTo>
                  <a:lnTo>
                    <a:pt x="0" y="0"/>
                  </a:lnTo>
                  <a:lnTo>
                    <a:pt x="0" y="45720"/>
                  </a:lnTo>
                  <a:lnTo>
                    <a:pt x="3817620" y="45720"/>
                  </a:lnTo>
                  <a:lnTo>
                    <a:pt x="3817620" y="0"/>
                  </a:lnTo>
                  <a:close/>
                </a:path>
              </a:pathLst>
            </a:custGeom>
            <a:solidFill>
              <a:srgbClr val="FCD200"/>
            </a:solidFill>
          </p:spPr>
          <p:txBody>
            <a:bodyPr wrap="square" lIns="0" tIns="0" rIns="0" bIns="0" rtlCol="0"/>
            <a:lstStyle/>
            <a:p>
              <a:endParaRPr/>
            </a:p>
          </p:txBody>
        </p:sp>
        <p:pic>
          <p:nvPicPr>
            <p:cNvPr id="10" name="object 10"/>
            <p:cNvPicPr/>
            <p:nvPr/>
          </p:nvPicPr>
          <p:blipFill>
            <a:blip r:embed="rId2" cstate="print"/>
            <a:stretch>
              <a:fillRect/>
            </a:stretch>
          </p:blipFill>
          <p:spPr>
            <a:xfrm>
              <a:off x="7025640" y="0"/>
              <a:ext cx="5164836" cy="6857999"/>
            </a:xfrm>
            <a:prstGeom prst="rect">
              <a:avLst/>
            </a:prstGeom>
          </p:spPr>
        </p:pic>
        <p:sp>
          <p:nvSpPr>
            <p:cNvPr id="11" name="object 11"/>
            <p:cNvSpPr/>
            <p:nvPr/>
          </p:nvSpPr>
          <p:spPr>
            <a:xfrm>
              <a:off x="10998707" y="0"/>
              <a:ext cx="1191895" cy="6858000"/>
            </a:xfrm>
            <a:custGeom>
              <a:avLst/>
              <a:gdLst/>
              <a:ahLst/>
              <a:cxnLst/>
              <a:rect l="l" t="t" r="r" b="b"/>
              <a:pathLst>
                <a:path w="1191895" h="6858000">
                  <a:moveTo>
                    <a:pt x="1191768" y="0"/>
                  </a:moveTo>
                  <a:lnTo>
                    <a:pt x="0" y="0"/>
                  </a:lnTo>
                  <a:lnTo>
                    <a:pt x="0" y="6858000"/>
                  </a:lnTo>
                  <a:lnTo>
                    <a:pt x="1191768" y="6858000"/>
                  </a:lnTo>
                  <a:lnTo>
                    <a:pt x="1191768" y="0"/>
                  </a:lnTo>
                  <a:close/>
                </a:path>
              </a:pathLst>
            </a:custGeom>
            <a:solidFill>
              <a:srgbClr val="FCD200">
                <a:alpha val="43920"/>
              </a:srgbClr>
            </a:solidFill>
          </p:spPr>
          <p:txBody>
            <a:bodyPr wrap="square" lIns="0" tIns="0" rIns="0" bIns="0" rtlCol="0"/>
            <a:lstStyle/>
            <a:p>
              <a:endParaRPr/>
            </a:p>
          </p:txBody>
        </p:sp>
        <p:pic>
          <p:nvPicPr>
            <p:cNvPr id="12" name="object 12"/>
            <p:cNvPicPr/>
            <p:nvPr/>
          </p:nvPicPr>
          <p:blipFill>
            <a:blip r:embed="rId3" cstate="print"/>
            <a:stretch>
              <a:fillRect/>
            </a:stretch>
          </p:blipFill>
          <p:spPr>
            <a:xfrm>
              <a:off x="211836" y="5753100"/>
              <a:ext cx="4140708" cy="950976"/>
            </a:xfrm>
            <a:prstGeom prst="rect">
              <a:avLst/>
            </a:prstGeom>
          </p:spPr>
        </p:pic>
      </p:grpSp>
    </p:spTree>
  </p:cSld>
  <p:clrMapOvr>
    <a:masterClrMapping/>
  </p:clrMapOvr>
</p:sld>
</file>

<file path=ppt/theme/theme1.xml><?xml version="1.0" encoding="utf-8"?>
<a:theme xmlns:a="http://schemas.openxmlformats.org/drawingml/2006/main" name="Cust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 flourish_win32_CP_v3" id="{3BF332BF-22B8-49D8-950E-E9BBBBF59833}" vid="{E4E7F1DC-3AF4-489F-A450-0CED11A8EB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84BFC8-02DA-464F-AE97-4951BE47415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1E6BC5B-F32E-483D-A6CB-100D6BCB78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915FD3-F777-4046-A12C-BE3860E324BC}">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1070</TotalTime>
  <Words>5967</Words>
  <Application>Microsoft Office PowerPoint</Application>
  <PresentationFormat>Widescreen</PresentationFormat>
  <Paragraphs>850</Paragraphs>
  <Slides>90</Slides>
  <Notes>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90</vt:i4>
      </vt:variant>
    </vt:vector>
  </HeadingPairs>
  <TitlesOfParts>
    <vt:vector size="108" baseType="lpstr">
      <vt:lpstr>Arial</vt:lpstr>
      <vt:lpstr>Baskerville Old Face</vt:lpstr>
      <vt:lpstr>Bookman Old Style</vt:lpstr>
      <vt:lpstr>Britannic Bold</vt:lpstr>
      <vt:lpstr>Calibri</vt:lpstr>
      <vt:lpstr>CenturyGothic</vt:lpstr>
      <vt:lpstr>CenturyGothic-Bold</vt:lpstr>
      <vt:lpstr>CenturyGothic-BoldItalic</vt:lpstr>
      <vt:lpstr>CenturyGothic-Italic</vt:lpstr>
      <vt:lpstr>Constantia</vt:lpstr>
      <vt:lpstr>Cooper Black</vt:lpstr>
      <vt:lpstr>Courier New</vt:lpstr>
      <vt:lpstr>Gill Sans Nova Light</vt:lpstr>
      <vt:lpstr>Segoe UI Semibold</vt:lpstr>
      <vt:lpstr>Showcard Gothic</vt:lpstr>
      <vt:lpstr>Times New Roman</vt:lpstr>
      <vt:lpstr>Wingdings</vt:lpstr>
      <vt:lpstr>Custom</vt:lpstr>
      <vt:lpstr>PowerPoint Presentation</vt:lpstr>
      <vt:lpstr>DASAR HUKUM</vt:lpstr>
      <vt:lpstr>PowerPoint Presentation</vt:lpstr>
      <vt:lpstr>PowerPoint Presentation</vt:lpstr>
      <vt:lpstr>PowerPoint Presentation</vt:lpstr>
      <vt:lpstr>STRUKTUR INA CBG</vt:lpstr>
      <vt:lpstr>Urgensi Perubahan dari INA-CBG ke iDRG</vt:lpstr>
      <vt:lpstr>Perubahan ke INA-CBG diperlukan ketika:</vt:lpstr>
      <vt:lpstr>Revisi tarif diperlukan ketika:</vt:lpstr>
      <vt:lpstr>PowerPoint Presentation</vt:lpstr>
      <vt:lpstr>PowerPoint Presentation</vt:lpstr>
      <vt:lpstr>INA CBG</vt:lpstr>
      <vt:lpstr>PowerPoint Presentation</vt:lpstr>
      <vt:lpstr>DIAGNOSIS UTAMA (Principle Diagnosis) </vt:lpstr>
      <vt:lpstr>DIAGNOSIS SEKUNDER </vt:lpstr>
      <vt:lpstr>DIAGNOSIS SEKUNDER </vt:lpstr>
      <vt:lpstr>Contoh hasil gruping</vt:lpstr>
      <vt:lpstr>DM disertai Hipertensi</vt:lpstr>
      <vt:lpstr>PENYAKIT KENCING MANIS &amp; GANGGUAN NUTRISI/ METABOLIK (RINGAN) : E-4-10-I</vt:lpstr>
      <vt:lpstr>KODING</vt:lpstr>
      <vt:lpstr>ICD 10 Revisi Tahun 2010</vt:lpstr>
      <vt:lpstr>Langkah – Langkah Koding Menggunakan ICD 10</vt:lpstr>
      <vt:lpstr>Langkah – Langkah Koding Menggunakan ICD 10c</vt:lpstr>
      <vt:lpstr>Lead Term</vt:lpstr>
      <vt:lpstr>Modifier</vt:lpstr>
      <vt:lpstr>Lihat Di Tabular List</vt:lpstr>
      <vt:lpstr>Lihat Untuk Subdivisinya</vt:lpstr>
      <vt:lpstr>ATURAN KODING ICD 10</vt:lpstr>
      <vt:lpstr>PowerPoint Presentation</vt:lpstr>
      <vt:lpstr>PowerPoint Presentation</vt:lpstr>
      <vt:lpstr>“Use additional code, if desired ...”. Kode- kode tambahan ini digunakan pada :</vt:lpstr>
      <vt:lpstr>“Use additional code, if desired ...”. Kode- kode tambahan ini digunakan pada :</vt:lpstr>
      <vt:lpstr>PowerPoint Presentation</vt:lpstr>
      <vt:lpstr>O98-O99 Penyakit ibu yang bisa diklasifikasikan di tempat lain, tapi mempersulit kehamilan, melahirkan, dan puerperium</vt:lpstr>
      <vt:lpstr>ATURAN KODING ICD 10</vt:lpstr>
      <vt:lpstr>KODE ASTERISC (*) ICD10 WHO</vt:lpstr>
      <vt:lpstr>Diagnosis Utama Diagnosis Sekunder Dikode</vt:lpstr>
      <vt:lpstr>KODE ASTERIC DALAM ICD 10</vt:lpstr>
      <vt:lpstr>ATURAN KODING ICD 10</vt:lpstr>
      <vt:lpstr>PowerPoint Presentation</vt:lpstr>
      <vt:lpstr>ATURAN KODING ICD 10</vt:lpstr>
      <vt:lpstr>PowerPoint Presentation</vt:lpstr>
      <vt:lpstr>ATURAN KODING ICD 10</vt:lpstr>
      <vt:lpstr>PowerPoint Presentation</vt:lpstr>
      <vt:lpstr>ATURAN KODING ICD 10</vt:lpstr>
      <vt:lpstr>PowerPoint Presentation</vt:lpstr>
      <vt:lpstr>ATURAN KODING ICD 10</vt:lpstr>
      <vt:lpstr>PowerPoint Presentation</vt:lpstr>
      <vt:lpstr>ATURAN KODING ICD 10</vt:lpstr>
      <vt:lpstr>PowerPoint Presentation</vt:lpstr>
      <vt:lpstr>RULE MB1- MB5</vt:lpstr>
      <vt:lpstr>RULE MB1- MB5</vt:lpstr>
      <vt:lpstr>J.1 : HIV (B20-B24)</vt:lpstr>
      <vt:lpstr>B20 Human immunodeficiency virus [HIV] disease resulting in infectious and parasitic diseases Excludes: acute HIV infection syndrome ( B23.0 )</vt:lpstr>
      <vt:lpstr>PowerPoint Presentation</vt:lpstr>
      <vt:lpstr>J.2 : Bab II Neoplasma</vt:lpstr>
      <vt:lpstr>PowerPoint Presentation</vt:lpstr>
      <vt:lpstr>J.3 : E10-E14 DIABETES MELLITUS</vt:lpstr>
      <vt:lpstr>PowerPoint Presentation</vt:lpstr>
      <vt:lpstr>PowerPoint Presentation</vt:lpstr>
      <vt:lpstr>PowerPoint Presentation</vt:lpstr>
      <vt:lpstr>Perinatal</vt:lpstr>
      <vt:lpstr>Hamil Melahirkan Nifas</vt:lpstr>
      <vt:lpstr>MALNUTRISI</vt:lpstr>
      <vt:lpstr>Diabetes mellitus (E10-E14) Use additional external cause code (Chapter XX), if desired, to identify drug, if drug-induced. The following fourth-character subdivisions are for use with categories E10-E14:</vt:lpstr>
      <vt:lpstr>Pengkodean untuk Persalinan</vt:lpstr>
      <vt:lpstr>KODE O80-O84 </vt:lpstr>
      <vt:lpstr>PowerPoint Presentation</vt:lpstr>
      <vt:lpstr>Kode O98-O99</vt:lpstr>
      <vt:lpstr>PowerPoint Presentation</vt:lpstr>
      <vt:lpstr>Kontrol Ulang</vt:lpstr>
      <vt:lpstr>Terapi Berulang</vt:lpstr>
      <vt:lpstr>ICD 9 CM</vt:lpstr>
      <vt:lpstr>PROSEDUR UTAMA  (Principal Procedur)</vt:lpstr>
      <vt:lpstr>PROSEDUR SEKUNDER</vt:lpstr>
      <vt:lpstr>Contoh :</vt:lpstr>
      <vt:lpstr>Definisi</vt:lpstr>
      <vt:lpstr>Definisi</vt:lpstr>
      <vt:lpstr>Prosedur operasi didefinisikan</vt:lpstr>
      <vt:lpstr>Prosedur non-operasi</vt:lpstr>
      <vt:lpstr>PowerPoint Presentation</vt:lpstr>
      <vt:lpstr>Chapter I - Operations on the nervous system (01-05) (1st axis)</vt:lpstr>
      <vt:lpstr>Chapter VI – Operations on the respiratory system (30-34) (1st axis)</vt:lpstr>
      <vt:lpstr>Langkah Pengkodean Prosedur</vt:lpstr>
      <vt:lpstr>Konvensi dalam Pengkodean Prosedur</vt:lpstr>
      <vt:lpstr>PowerPoint Presentation</vt:lpstr>
      <vt:lpstr>Lead term : Appendicectomy</vt:lpstr>
      <vt:lpstr>Contoh: CRF dengan Hemodialysis</vt:lpstr>
      <vt:lpstr>Contoh: Lower Segment Cesarean Section (fetal distress)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endang suparniati</dc:creator>
  <cp:lastModifiedBy>endang suparniati</cp:lastModifiedBy>
  <cp:revision>31</cp:revision>
  <dcterms:created xsi:type="dcterms:W3CDTF">2024-10-21T07:12:24Z</dcterms:created>
  <dcterms:modified xsi:type="dcterms:W3CDTF">2025-10-17T04:07:23Z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