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7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04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8" r:id="rId26"/>
    <p:sldId id="269" r:id="rId27"/>
    <p:sldId id="270" r:id="rId28"/>
    <p:sldId id="297" r:id="rId29"/>
    <p:sldId id="298" r:id="rId30"/>
    <p:sldId id="299" r:id="rId31"/>
    <p:sldId id="271" r:id="rId32"/>
    <p:sldId id="272" r:id="rId33"/>
    <p:sldId id="305" r:id="rId34"/>
    <p:sldId id="318" r:id="rId35"/>
    <p:sldId id="306" r:id="rId36"/>
    <p:sldId id="307" r:id="rId37"/>
    <p:sldId id="308" r:id="rId38"/>
    <p:sldId id="314" r:id="rId39"/>
    <p:sldId id="273" r:id="rId40"/>
    <p:sldId id="274" r:id="rId41"/>
    <p:sldId id="315" r:id="rId42"/>
    <p:sldId id="316" r:id="rId43"/>
    <p:sldId id="317" r:id="rId44"/>
    <p:sldId id="320" r:id="rId45"/>
    <p:sldId id="321" r:id="rId46"/>
    <p:sldId id="322" r:id="rId47"/>
    <p:sldId id="323" r:id="rId48"/>
    <p:sldId id="276" r:id="rId49"/>
    <p:sldId id="277" r:id="rId50"/>
    <p:sldId id="278" r:id="rId51"/>
    <p:sldId id="300" r:id="rId52"/>
    <p:sldId id="301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286" r:id="rId61"/>
    <p:sldId id="287" r:id="rId62"/>
    <p:sldId id="288" r:id="rId63"/>
    <p:sldId id="289" r:id="rId64"/>
    <p:sldId id="290" r:id="rId65"/>
    <p:sldId id="291" r:id="rId66"/>
    <p:sldId id="302" r:id="rId67"/>
    <p:sldId id="292" r:id="rId68"/>
    <p:sldId id="293" r:id="rId69"/>
    <p:sldId id="294" r:id="rId70"/>
    <p:sldId id="295" r:id="rId71"/>
    <p:sldId id="296" r:id="rId72"/>
    <p:sldId id="303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0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8DD06-F539-469F-89B9-84DEA83FBD69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45AA5-D604-43E1-BE2A-101C74C676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142F7-F01E-4FBE-833F-A480509A6CAD}" type="slidenum">
              <a:rPr lang="en-US"/>
              <a:pPr/>
              <a:t>2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A3A77-4EE9-410F-B856-712C7A40E6E5}" type="slidenum">
              <a:rPr lang="en-US"/>
              <a:pPr/>
              <a:t>13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ABABD-65EE-46C1-BC74-C36BDCEE7E8C}" type="slidenum">
              <a:rPr lang="en-US"/>
              <a:pPr/>
              <a:t>14</a:t>
            </a:fld>
            <a:endParaRPr 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E1A34C-6F5D-401D-96E7-27B788BD7726}" type="slidenum">
              <a:rPr lang="en-US"/>
              <a:pPr/>
              <a:t>15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2277E5-5A85-4716-B994-7E2C069A10D4}" type="slidenum">
              <a:rPr lang="en-US"/>
              <a:pPr/>
              <a:t>16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8D5F13-A551-4777-85C6-47DAE127747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FC09FA-88BE-4C06-B18D-BD117DBF01C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CF8C76-2D8B-4528-B59A-CBFD599A11A1}" type="slidenum">
              <a:rPr lang="en-US"/>
              <a:pPr/>
              <a:t>21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C08A3F-8953-41EA-82D0-5203C381477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E4BDC-52B6-4714-B7E8-172543D6037D}" type="slidenum">
              <a:rPr lang="en-US"/>
              <a:pPr/>
              <a:t>24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5CA5A3-212C-4ED4-AE21-938281463D8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E6A8C-0020-4012-A708-09C58B934C06}" type="slidenum">
              <a:rPr lang="en-US"/>
              <a:pPr/>
              <a:t>3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572635-74C0-4811-8943-34B4F46F067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37E0EC-ECBA-443B-B20D-43C8E019B70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951D50-72EB-45A1-9E16-B336FD4872F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15CDFF-8664-4EAC-9F68-C31F698B321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BA9AF-2C3C-4684-B197-B15D1A8DD29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77F364-C151-428B-8607-8323504420B2}" type="slidenum">
              <a:rPr lang="en-US"/>
              <a:pPr/>
              <a:t>43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743DF2-2BCC-4D31-A96A-187886DDEC5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29F946-D185-4482-BCF4-3266DEC4D37A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1A522E-B10C-4559-8F91-B5C0D12317EB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7907A4-BAC3-4E57-91C7-8DDA3F383B69}" type="slidenum">
              <a:rPr lang="en-US"/>
              <a:pPr/>
              <a:t>4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178748-107D-413D-86CC-2CE5650D5E73}" type="slidenum">
              <a:rPr lang="en-US"/>
              <a:pPr/>
              <a:t>5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71E956-70F9-431A-94CF-F18792631654}" type="slidenum">
              <a:rPr lang="en-US"/>
              <a:pPr/>
              <a:t>6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6502EF-A090-41AD-AE73-66396BC9F6BA}" type="slidenum">
              <a:rPr lang="en-US"/>
              <a:pPr/>
              <a:t>9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9ACFF-AF5B-481F-952D-B07F4215CB1F}" type="slidenum">
              <a:rPr lang="en-US"/>
              <a:pPr/>
              <a:t>10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012DE-D3A0-478F-B305-085EFDFDB2D1}" type="slidenum">
              <a:rPr lang="en-US"/>
              <a:pPr/>
              <a:t>11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3A966-711D-4F04-B6E3-D0A880DD8601}" type="slidenum">
              <a:rPr lang="en-US"/>
              <a:pPr/>
              <a:t>12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F2662-627B-46D6-B241-2C71E13A8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96CDC-AC7E-4042-B05A-D88159529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06B8F-E414-45DF-B156-6D0313F30D15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B72F7-EBC9-4AA2-96CA-8E3702892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logy.leeds.ac.uk/tissue_types/epithelia/epi_specialisations.php" TargetMode="External"/><Relationship Id="rId2" Type="http://schemas.openxmlformats.org/officeDocument/2006/relationships/hyperlink" Target="http://www.histology.leeds.ac.uk/tissue_types/epithelia/epi_simple.php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istology.leeds.ac.uk/tissue_types/epithelia/epi_simple.php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istology.leeds.ac.uk/tissue_types/epithelia/epi_simple.php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Kidney and urinary system</a:t>
            </a:r>
            <a:br>
              <a:rPr lang="en-US" dirty="0"/>
            </a:br>
            <a:r>
              <a:rPr lang="en-US" dirty="0"/>
              <a:t>normal to pathological perspective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Arfian</a:t>
            </a:r>
            <a:r>
              <a:rPr lang="en-US" dirty="0"/>
              <a:t>, </a:t>
            </a:r>
            <a:r>
              <a:rPr lang="en-US" dirty="0" err="1"/>
              <a:t>dr</a:t>
            </a:r>
            <a:r>
              <a:rPr lang="en-US" dirty="0"/>
              <a:t>, </a:t>
            </a:r>
            <a:r>
              <a:rPr lang="en-US" dirty="0" err="1"/>
              <a:t>Ph.D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Komposisi elektrolit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8382000" cy="5334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Hormon pengatur elektrolit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Aldosteron : meningkatkan absorbsi Na &amp; ekskresi K+</a:t>
            </a:r>
          </a:p>
          <a:p>
            <a:r>
              <a:rPr lang="en-US"/>
              <a:t>ANP : meningkatkan ekskresi Na+</a:t>
            </a:r>
          </a:p>
          <a:p>
            <a:r>
              <a:rPr lang="en-US"/>
              <a:t>Parathiroid hormon :meningkatkan kadar Ca darah</a:t>
            </a:r>
          </a:p>
          <a:p>
            <a:r>
              <a:rPr lang="en-US"/>
              <a:t>Calcitonin : menurunkan Ca darah; meningkatkan deposisi Ca tulang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Pengaturan keseimbangan cairan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Osmolaritas : ukuran partikel yang terlarut dalam suatu volume cairan</a:t>
            </a:r>
          </a:p>
          <a:p>
            <a:r>
              <a:rPr lang="en-US"/>
              <a:t>Miliosmol</a:t>
            </a:r>
          </a:p>
          <a:p>
            <a:r>
              <a:rPr lang="en-US"/>
              <a:t>Diatur oleh suatu reseptor di hipothalamus yang disebut : Osmoreseptor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5334000"/>
            <a:ext cx="8991600" cy="838200"/>
          </a:xfrm>
          <a:prstGeom prst="rect">
            <a:avLst/>
          </a:prstGeom>
          <a:solidFill>
            <a:srgbClr val="B2B2B2">
              <a:alpha val="50000"/>
            </a:srgbClr>
          </a:solidFill>
          <a:ln w="12700" algn="ctr">
            <a:solidFill>
              <a:srgbClr val="3333CC"/>
            </a:solidFill>
            <a:miter lim="800000"/>
            <a:headEnd/>
            <a:tailEnd/>
          </a:ln>
          <a:effectLst>
            <a:outerShdw dist="45791" dir="2021404" algn="ctr" rotWithShape="0">
              <a:srgbClr val="9999FF"/>
            </a:outerShdw>
          </a:effectLst>
        </p:spPr>
        <p:txBody>
          <a:bodyPr wrap="none" anchor="ctr"/>
          <a:lstStyle/>
          <a:p>
            <a:r>
              <a:rPr lang="en-US" sz="2000" b="1"/>
              <a:t>The body is able to maintain salt and water balance within very narrow limits </a:t>
            </a:r>
          </a:p>
          <a:p>
            <a:r>
              <a:rPr lang="en-US" sz="2000" b="1"/>
              <a:t>and thus maintain this aspect of homeostasis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990600"/>
            <a:ext cx="6248400" cy="5029200"/>
          </a:xfrm>
          <a:prstGeom prst="rect">
            <a:avLst/>
          </a:prstGeo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31800" y="279400"/>
            <a:ext cx="4248150" cy="7016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ADH : mengurangi produksi urine</a:t>
            </a:r>
          </a:p>
          <a:p>
            <a:r>
              <a:rPr lang="en-US" sz="2000" b="1"/>
              <a:t>Menyebabkan rasa haus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93750" y="6223000"/>
            <a:ext cx="3867150" cy="3968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Pada dehidrasi : memacu ADH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Pengaturan garam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Menentukan osmolaritas cairan extraseluler</a:t>
            </a:r>
          </a:p>
          <a:p>
            <a:r>
              <a:rPr lang="en-US"/>
              <a:t>Natrium merupakan kation utama extrasel</a:t>
            </a:r>
          </a:p>
          <a:p>
            <a:r>
              <a:rPr lang="en-US"/>
              <a:t>Penurunan Na+ memacu Renin Angiotensin Aldosteron System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533400"/>
            <a:ext cx="6172200" cy="5486400"/>
          </a:xfrm>
          <a:prstGeom prst="rect">
            <a:avLst/>
          </a:prstGeom>
          <a:noFill/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33388" y="6146800"/>
            <a:ext cx="4448175" cy="3968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ADH berkurang pada excess cairan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8600"/>
            <a:ext cx="8153400" cy="66294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5638800" y="457200"/>
            <a:ext cx="1752600" cy="281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62600" y="3581400"/>
            <a:ext cx="287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Tubulo-glomerular</a:t>
            </a:r>
            <a:r>
              <a:rPr lang="en-US" b="1" dirty="0"/>
              <a:t> feedback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6400800" y="3429000"/>
            <a:ext cx="152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Ginjal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>
              <a:buFont typeface="Wingdings"/>
              <a:buChar char=""/>
              <a:defRPr/>
            </a:pPr>
            <a:r>
              <a:rPr lang="en-US" dirty="0"/>
              <a:t>Kidney function as a “filter” and withdrawal pipe</a:t>
            </a:r>
          </a:p>
          <a:p>
            <a:pPr marL="411480">
              <a:buFont typeface="Wingdings"/>
              <a:buChar char=""/>
              <a:defRPr/>
            </a:pPr>
            <a:r>
              <a:rPr lang="en-US" dirty="0"/>
              <a:t>Kidney filter the un-used substances and removes them.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572000" y="838200"/>
            <a:ext cx="411480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endParaRPr lang="en-US" sz="3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724400" y="838200"/>
            <a:ext cx="4267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0838" indent="-350838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AutoNum type="arabicPeriod"/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marL="350838" indent="-350838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AutoNum type="arabicPeriod"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tx2">
                    <a:satMod val="200000"/>
                  </a:schemeClr>
                </a:solidFill>
              </a:rPr>
              <a:t>Fungsi</a:t>
            </a: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 K1dn3y </a:t>
            </a:r>
            <a:r>
              <a:rPr lang="en-US" dirty="0" err="1">
                <a:solidFill>
                  <a:schemeClr val="tx2">
                    <a:satMod val="200000"/>
                  </a:schemeClr>
                </a:solidFill>
              </a:rPr>
              <a:t>atao</a:t>
            </a: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 91N74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0838" indent="-350838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400" dirty="0">
                <a:latin typeface="Arial Narrow" pitchFamily="34" charset="0"/>
              </a:rPr>
              <a:t>Blood filter </a:t>
            </a:r>
          </a:p>
          <a:p>
            <a:pPr marL="350838" indent="-350838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400" dirty="0">
                <a:latin typeface="Arial Narrow" pitchFamily="34" charset="0"/>
              </a:rPr>
              <a:t>Regulation of blood volume  &amp; pressure </a:t>
            </a:r>
          </a:p>
          <a:p>
            <a:pPr marL="350838" indent="-350838">
              <a:buFont typeface="Wingdings" pitchFamily="2" charset="2"/>
              <a:buAutoNum type="arabicPeriod"/>
              <a:defRPr/>
            </a:pPr>
            <a:r>
              <a:rPr lang="en-US" sz="2400" dirty="0">
                <a:latin typeface="Arial Narrow" pitchFamily="34" charset="0"/>
              </a:rPr>
              <a:t>Regulation of  body fluid and osmosis </a:t>
            </a:r>
          </a:p>
          <a:p>
            <a:pPr marL="350838" indent="-350838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400" dirty="0" err="1">
                <a:latin typeface="Arial Narrow" pitchFamily="34" charset="0"/>
              </a:rPr>
              <a:t>Sekretion</a:t>
            </a:r>
            <a:r>
              <a:rPr lang="en-US" sz="2400" dirty="0">
                <a:latin typeface="Arial Narrow" pitchFamily="34" charset="0"/>
              </a:rPr>
              <a:t> of </a:t>
            </a:r>
            <a:r>
              <a:rPr lang="en-US" sz="2400" dirty="0" err="1">
                <a:latin typeface="Arial Narrow" pitchFamily="34" charset="0"/>
              </a:rPr>
              <a:t>Renin</a:t>
            </a:r>
            <a:r>
              <a:rPr lang="en-US" sz="2400" dirty="0">
                <a:latin typeface="Arial Narrow" pitchFamily="34" charset="0"/>
              </a:rPr>
              <a:t>, </a:t>
            </a:r>
            <a:r>
              <a:rPr lang="en-US" sz="2400" dirty="0" err="1">
                <a:latin typeface="Arial Narrow" pitchFamily="34" charset="0"/>
              </a:rPr>
              <a:t>erithropeietin</a:t>
            </a:r>
            <a:endParaRPr lang="en-US" sz="2400" dirty="0">
              <a:latin typeface="Arial Narrow" pitchFamily="34" charset="0"/>
            </a:endParaRPr>
          </a:p>
          <a:p>
            <a:pPr marL="350838" indent="-350838">
              <a:buFont typeface="Wingdings" pitchFamily="2" charset="2"/>
              <a:buAutoNum type="arabicPeriod"/>
              <a:defRPr/>
            </a:pPr>
            <a:r>
              <a:rPr lang="en-US" sz="2400" dirty="0">
                <a:latin typeface="Arial Narrow" pitchFamily="34" charset="0"/>
              </a:rPr>
              <a:t>Regulation of  acid-base balance</a:t>
            </a:r>
          </a:p>
          <a:p>
            <a:pPr marL="350838" indent="-350838">
              <a:buFont typeface="Wingdings" pitchFamily="2" charset="2"/>
              <a:buAutoNum type="arabicPeriod"/>
              <a:defRPr/>
            </a:pPr>
            <a:r>
              <a:rPr lang="en-US" sz="2400" dirty="0" err="1">
                <a:latin typeface="Arial Narrow" pitchFamily="34" charset="0"/>
              </a:rPr>
              <a:t>Calcitriol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Sintesis</a:t>
            </a:r>
            <a:endParaRPr lang="en-US" sz="2400" dirty="0">
              <a:latin typeface="Arial Narrow" pitchFamily="34" charset="0"/>
            </a:endParaRPr>
          </a:p>
          <a:p>
            <a:pPr marL="350838" indent="-350838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400" dirty="0" err="1">
                <a:latin typeface="Arial Narrow" pitchFamily="34" charset="0"/>
              </a:rPr>
              <a:t>glukoneogenesis</a:t>
            </a:r>
            <a:endParaRPr lang="en-US" sz="2400" dirty="0">
              <a:latin typeface="Arial Narrow" pitchFamily="34" charset="0"/>
            </a:endParaRPr>
          </a:p>
          <a:p>
            <a:pPr marL="350838" indent="-350838" eaLnBrk="1" fontAlgn="auto" hangingPunct="1"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2400" dirty="0">
                <a:latin typeface="Arial Narrow" pitchFamily="34" charset="0"/>
              </a:rPr>
              <a:t>Detoxification of free radical </a:t>
            </a:r>
            <a:r>
              <a:rPr lang="en-US" sz="2400" dirty="0" err="1">
                <a:latin typeface="Arial Narrow" pitchFamily="34" charset="0"/>
              </a:rPr>
              <a:t>dan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secreation</a:t>
            </a:r>
            <a:r>
              <a:rPr lang="en-US" sz="2400" dirty="0">
                <a:latin typeface="Arial Narrow" pitchFamily="34" charset="0"/>
              </a:rPr>
              <a:t> of metabolism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sz="2400" dirty="0"/>
          </a:p>
        </p:txBody>
      </p:sp>
      <p:sp>
        <p:nvSpPr>
          <p:cNvPr id="2" name="TextBox 6"/>
          <p:cNvSpPr txBox="1">
            <a:spLocks noChangeArrowheads="1"/>
          </p:cNvSpPr>
          <p:nvPr/>
        </p:nvSpPr>
        <p:spPr bwMode="auto">
          <a:xfrm rot="10800000">
            <a:off x="7543800" y="533400"/>
            <a:ext cx="441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/>
              <a:t>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Kidney</a:t>
            </a:r>
          </a:p>
        </p:txBody>
      </p:sp>
      <p:sp>
        <p:nvSpPr>
          <p:cNvPr id="14339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1 pair, Concavo-convex : inner to outer, @ 160 g, 12x5x2.5 cm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Medial part: HILUM; nerve, artery, vein enter the kidney and </a:t>
            </a:r>
            <a:r>
              <a:rPr lang="en-US" dirty="0" err="1"/>
              <a:t>ureter</a:t>
            </a:r>
            <a:r>
              <a:rPr lang="en-US" dirty="0"/>
              <a:t> (most posterior) leaves kidney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Cover the kidney: Renal fascia (&amp; adrenal gland) and </a:t>
            </a:r>
            <a:r>
              <a:rPr lang="en-US" dirty="0" err="1"/>
              <a:t>and</a:t>
            </a:r>
            <a:r>
              <a:rPr lang="en-US" dirty="0"/>
              <a:t> renal capsule (close to kidney-</a:t>
            </a:r>
            <a:r>
              <a:rPr lang="en-US" dirty="0" err="1"/>
              <a:t>Capsula</a:t>
            </a:r>
            <a:r>
              <a:rPr lang="en-US" dirty="0"/>
              <a:t> </a:t>
            </a:r>
            <a:r>
              <a:rPr lang="en-US" dirty="0" err="1"/>
              <a:t>renalis</a:t>
            </a:r>
            <a:r>
              <a:rPr lang="en-US" dirty="0"/>
              <a:t>)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Cairan Tubuh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/ 3 komponen tubuh adalah air (60%)</a:t>
            </a:r>
          </a:p>
          <a:p>
            <a:r>
              <a:rPr lang="en-US"/>
              <a:t>Komposisi : </a:t>
            </a:r>
          </a:p>
          <a:p>
            <a:pPr lvl="2"/>
            <a:r>
              <a:rPr lang="en-US"/>
              <a:t>Cairan Intraseluler (ICF) : 40% BB</a:t>
            </a:r>
          </a:p>
          <a:p>
            <a:pPr lvl="1"/>
            <a:r>
              <a:rPr lang="en-US"/>
              <a:t>Cairan Extraseluler (ECF) : 20 %</a:t>
            </a:r>
          </a:p>
          <a:p>
            <a:pPr lvl="2"/>
            <a:r>
              <a:rPr lang="en-US"/>
              <a:t>Cairan interstisial		: 15%</a:t>
            </a:r>
          </a:p>
          <a:p>
            <a:pPr lvl="2"/>
            <a:r>
              <a:rPr lang="en-US"/>
              <a:t>Cairan intravascular	: 4%</a:t>
            </a:r>
          </a:p>
          <a:p>
            <a:pPr lvl="2"/>
            <a:r>
              <a:rPr lang="en-US"/>
              <a:t>Cairan transeluler		: 1% </a:t>
            </a: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1143000" y="5410200"/>
            <a:ext cx="6781800" cy="6477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60% - 40% - 20%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tx2">
                    <a:satMod val="200000"/>
                  </a:schemeClr>
                </a:solidFill>
              </a:rPr>
              <a:t>Ren</a:t>
            </a: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/</a:t>
            </a:r>
            <a:r>
              <a:rPr lang="en-US" dirty="0" err="1">
                <a:solidFill>
                  <a:schemeClr val="tx2">
                    <a:satMod val="200000"/>
                  </a:schemeClr>
                </a:solidFill>
              </a:rPr>
              <a:t>ginjal</a:t>
            </a: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5363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Abdominal and Retroperitoneal organ, (</a:t>
            </a:r>
            <a:r>
              <a:rPr lang="en-US" dirty="0" err="1"/>
              <a:t>Thoracal</a:t>
            </a:r>
            <a:r>
              <a:rPr lang="en-US" dirty="0"/>
              <a:t> Vertebrae 12 – L. 3)</a:t>
            </a:r>
          </a:p>
          <a:p>
            <a:pPr>
              <a:lnSpc>
                <a:spcPct val="90000"/>
              </a:lnSpc>
            </a:pPr>
            <a:r>
              <a:rPr lang="en-US" dirty="0"/>
              <a:t>Right kidney (T12-L2) is higher that the </a:t>
            </a:r>
            <a:r>
              <a:rPr lang="en-US" dirty="0" err="1"/>
              <a:t>keft</a:t>
            </a:r>
            <a:r>
              <a:rPr lang="en-US" dirty="0"/>
              <a:t> (L1-L3).</a:t>
            </a:r>
          </a:p>
          <a:p>
            <a:pPr eaLnBrk="1" hangingPunct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3 Layers that cover kidney: (outer to inner);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Fascia </a:t>
            </a:r>
            <a:r>
              <a:rPr lang="en-US" dirty="0" err="1">
                <a:solidFill>
                  <a:schemeClr val="tx2"/>
                </a:solidFill>
              </a:rPr>
              <a:t>renalis</a:t>
            </a:r>
            <a:r>
              <a:rPr lang="en-US" dirty="0"/>
              <a:t>,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adipose tissue ( </a:t>
            </a:r>
            <a:r>
              <a:rPr lang="en-US" dirty="0" err="1">
                <a:solidFill>
                  <a:srgbClr val="FF0000"/>
                </a:solidFill>
              </a:rPr>
              <a:t>perirenal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pararenal</a:t>
            </a:r>
            <a:r>
              <a:rPr lang="en-US" dirty="0">
                <a:solidFill>
                  <a:srgbClr val="FF0000"/>
                </a:solidFill>
              </a:rPr>
              <a:t> fat) 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Capsula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renalis</a:t>
            </a:r>
            <a:r>
              <a:rPr lang="en-US" dirty="0">
                <a:solidFill>
                  <a:srgbClr val="FF0000"/>
                </a:solidFill>
              </a:rPr>
              <a:t>: close to kidney surface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Ginjal</a:t>
            </a:r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4495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Parts</a:t>
            </a:r>
          </a:p>
          <a:p>
            <a:pPr>
              <a:lnSpc>
                <a:spcPct val="90000"/>
              </a:lnSpc>
            </a:pPr>
            <a:r>
              <a:rPr lang="en-US" dirty="0"/>
              <a:t>Cortex : &gt;&gt; </a:t>
            </a:r>
            <a:r>
              <a:rPr lang="en-US" dirty="0" err="1"/>
              <a:t>vascularization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Medulla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err="1"/>
              <a:t>Nephrone</a:t>
            </a:r>
            <a:r>
              <a:rPr lang="en-US" dirty="0"/>
              <a:t>: Functional unit of kidney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Renal artery, and vein,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 err="1"/>
              <a:t>Glomerulus</a:t>
            </a:r>
            <a:r>
              <a:rPr lang="en-US" dirty="0"/>
              <a:t>: capillary loop</a:t>
            </a:r>
          </a:p>
        </p:txBody>
      </p:sp>
      <p:pic>
        <p:nvPicPr>
          <p:cNvPr id="90118" name="Picture 6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600200"/>
            <a:ext cx="4495800" cy="52578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Inner part of kidney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988" y="2286000"/>
            <a:ext cx="4541837" cy="3429000"/>
          </a:xfrm>
          <a:noFill/>
        </p:spPr>
      </p:pic>
      <p:pic>
        <p:nvPicPr>
          <p:cNvPr id="174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286000"/>
            <a:ext cx="4525963" cy="3276600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86200" y="685800"/>
            <a:ext cx="48006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en-US" sz="2400" dirty="0">
              <a:solidFill>
                <a:srgbClr val="CC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35" name="Content Placeholder 5"/>
          <p:cNvSpPr>
            <a:spLocks noGrp="1"/>
          </p:cNvSpPr>
          <p:nvPr>
            <p:ph idx="4294967295"/>
          </p:nvPr>
        </p:nvSpPr>
        <p:spPr>
          <a:xfrm>
            <a:off x="0" y="914400"/>
            <a:ext cx="8763000" cy="52165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Renal </a:t>
            </a:r>
            <a:r>
              <a:rPr lang="en-US" dirty="0" err="1"/>
              <a:t>parenchime</a:t>
            </a:r>
            <a:r>
              <a:rPr lang="en-US" dirty="0"/>
              <a:t>: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err="1"/>
              <a:t>Corteks</a:t>
            </a:r>
            <a:r>
              <a:rPr lang="en-US" dirty="0"/>
              <a:t> +/- 1 cm. Part of cortex that separate the medulla: </a:t>
            </a:r>
            <a:r>
              <a:rPr lang="en-US" dirty="0" err="1"/>
              <a:t>Columna</a:t>
            </a:r>
            <a:r>
              <a:rPr lang="en-US" dirty="0"/>
              <a:t> </a:t>
            </a:r>
            <a:r>
              <a:rPr lang="en-US" dirty="0" err="1"/>
              <a:t>renalis</a:t>
            </a:r>
            <a:r>
              <a:rPr lang="en-US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Medulla: consists of pyramid (apex / papilla and basis)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Pyramid &amp; its cortex: 1 </a:t>
            </a:r>
            <a:r>
              <a:rPr lang="en-US" dirty="0" err="1"/>
              <a:t>Lobus</a:t>
            </a: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1 -2 </a:t>
            </a:r>
            <a:r>
              <a:rPr lang="en-US" dirty="0" err="1"/>
              <a:t>papila</a:t>
            </a:r>
            <a:r>
              <a:rPr lang="en-US" dirty="0"/>
              <a:t> : connect to calyx minor to collect the urine. 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09600"/>
            <a:ext cx="8382000" cy="5943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962400" y="1905000"/>
            <a:ext cx="4800600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1.2 million of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nephron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Nephron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consists of:  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CORPUSKULUM RENALIS &amp;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TUBULUS RENALIS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en-US" sz="2400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en-US" sz="2400" dirty="0">
              <a:solidFill>
                <a:srgbClr val="CC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914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err="1">
                <a:solidFill>
                  <a:schemeClr val="tx2">
                    <a:satMod val="200000"/>
                  </a:schemeClr>
                </a:solidFill>
              </a:rPr>
              <a:t>Nephron</a:t>
            </a:r>
            <a:r>
              <a:rPr lang="en-US" sz="3600" dirty="0">
                <a:solidFill>
                  <a:schemeClr val="tx2">
                    <a:satMod val="200000"/>
                  </a:schemeClr>
                </a:solidFill>
              </a:rPr>
              <a:t>….renal functional unit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35814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b="47826"/>
          <a:stretch>
            <a:fillRect/>
          </a:stretch>
        </p:blipFill>
        <p:spPr>
          <a:xfrm>
            <a:off x="0" y="685800"/>
            <a:ext cx="4067175" cy="3276600"/>
          </a:xfrm>
          <a:noFill/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3886200" y="685800"/>
            <a:ext cx="48006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CORPUSKULUM RENALIS</a:t>
            </a:r>
            <a:r>
              <a:rPr lang="en-US" sz="240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GLOMEROLUS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with the </a:t>
            </a:r>
            <a:r>
              <a:rPr lang="en-US" sz="2400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GLOMERULAR CAPSULE / BOWMAN’S (Parietal epithelial cells).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Blood enter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glomerulus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through  </a:t>
            </a:r>
            <a:r>
              <a:rPr lang="en-US" sz="2400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arteri</a:t>
            </a:r>
            <a:r>
              <a:rPr lang="en-US" sz="2400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ola</a:t>
            </a:r>
            <a:r>
              <a:rPr lang="en-US" sz="2400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afferen</a:t>
            </a:r>
            <a:r>
              <a:rPr lang="en-US" sz="2400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400" dirty="0" err="1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Glomerular</a:t>
            </a:r>
            <a:r>
              <a:rPr lang="en-US" sz="2400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filtrate: result of filtration goes to tubules via capsule space. </a:t>
            </a:r>
            <a:endParaRPr lang="en-US" sz="2400" dirty="0">
              <a:solidFill>
                <a:srgbClr val="99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en-US" sz="2400" dirty="0">
              <a:solidFill>
                <a:srgbClr val="FF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91200" cy="614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48502"/>
          <a:stretch>
            <a:fillRect/>
          </a:stretch>
        </p:blipFill>
        <p:spPr bwMode="auto">
          <a:xfrm>
            <a:off x="5417494" y="609600"/>
            <a:ext cx="3726506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8067419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5029200"/>
            <a:ext cx="7239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Filtration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Endothelium of </a:t>
            </a:r>
            <a:r>
              <a:rPr lang="en-US" dirty="0" err="1"/>
              <a:t>glomerulus</a:t>
            </a:r>
            <a:endParaRPr lang="en-US" dirty="0"/>
          </a:p>
          <a:p>
            <a:pPr lvl="1"/>
            <a:r>
              <a:rPr lang="en-US" dirty="0"/>
              <a:t>Fenestrated endothelial cells</a:t>
            </a:r>
          </a:p>
          <a:p>
            <a:pPr lvl="1"/>
            <a:r>
              <a:rPr lang="en-US" dirty="0"/>
              <a:t>Endothelial surface layer (</a:t>
            </a:r>
            <a:r>
              <a:rPr lang="en-US" dirty="0" err="1"/>
              <a:t>Glycocalyx</a:t>
            </a:r>
            <a:r>
              <a:rPr lang="en-US" dirty="0"/>
              <a:t>)</a:t>
            </a:r>
          </a:p>
          <a:p>
            <a:r>
              <a:rPr lang="en-US" dirty="0" err="1"/>
              <a:t>Podocyte</a:t>
            </a:r>
            <a:endParaRPr lang="en-US" dirty="0"/>
          </a:p>
          <a:p>
            <a:pPr lvl="1"/>
            <a:r>
              <a:rPr lang="en-US" dirty="0"/>
              <a:t>Visceral Epithelial cell</a:t>
            </a:r>
          </a:p>
          <a:p>
            <a:pPr lvl="1"/>
            <a:r>
              <a:rPr lang="en-US" dirty="0"/>
              <a:t>Markers: </a:t>
            </a:r>
            <a:r>
              <a:rPr lang="en-US" dirty="0" err="1"/>
              <a:t>podocine</a:t>
            </a:r>
            <a:r>
              <a:rPr lang="en-US" dirty="0"/>
              <a:t>, </a:t>
            </a:r>
            <a:r>
              <a:rPr lang="en-US" dirty="0" err="1"/>
              <a:t>podocalyxin</a:t>
            </a:r>
            <a:endParaRPr lang="en-US" dirty="0"/>
          </a:p>
          <a:p>
            <a:pPr lvl="1"/>
            <a:r>
              <a:rPr lang="en-US" dirty="0"/>
              <a:t>Slit diaphragm: </a:t>
            </a:r>
            <a:r>
              <a:rPr lang="en-US" dirty="0" err="1"/>
              <a:t>nephrin</a:t>
            </a:r>
            <a:r>
              <a:rPr lang="en-US" dirty="0"/>
              <a:t>, </a:t>
            </a:r>
          </a:p>
          <a:p>
            <a:r>
              <a:rPr lang="en-US" dirty="0"/>
              <a:t>Basement membrane</a:t>
            </a:r>
          </a:p>
          <a:p>
            <a:pPr lvl="1"/>
            <a:r>
              <a:rPr lang="en-US" dirty="0" err="1"/>
              <a:t>Proteoglycan</a:t>
            </a:r>
            <a:endParaRPr lang="en-US" dirty="0"/>
          </a:p>
          <a:p>
            <a:pPr lvl="1"/>
            <a:r>
              <a:rPr lang="en-US" dirty="0"/>
              <a:t>Negative charge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 l="6367" r="2330" b="3925"/>
          <a:stretch>
            <a:fillRect/>
          </a:stretch>
        </p:blipFill>
        <p:spPr>
          <a:xfrm>
            <a:off x="0" y="457200"/>
            <a:ext cx="9144000" cy="6096000"/>
          </a:xfrm>
          <a:noFill/>
          <a:ln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304800" y="0"/>
            <a:ext cx="7696200" cy="6858000"/>
            <a:chOff x="304800" y="0"/>
            <a:chExt cx="7696200" cy="6858000"/>
          </a:xfrm>
        </p:grpSpPr>
        <p:grpSp>
          <p:nvGrpSpPr>
            <p:cNvPr id="3" name="Group 26"/>
            <p:cNvGrpSpPr/>
            <p:nvPr/>
          </p:nvGrpSpPr>
          <p:grpSpPr>
            <a:xfrm>
              <a:off x="304800" y="0"/>
              <a:ext cx="7696200" cy="6413350"/>
              <a:chOff x="304800" y="304800"/>
              <a:chExt cx="7696200" cy="6413350"/>
            </a:xfrm>
          </p:grpSpPr>
          <p:grpSp>
            <p:nvGrpSpPr>
              <p:cNvPr id="4" name="Group 20"/>
              <p:cNvGrpSpPr/>
              <p:nvPr/>
            </p:nvGrpSpPr>
            <p:grpSpPr>
              <a:xfrm>
                <a:off x="304800" y="304800"/>
                <a:ext cx="7010400" cy="2895600"/>
                <a:chOff x="381000" y="1524000"/>
                <a:chExt cx="7010400" cy="2895600"/>
              </a:xfrm>
            </p:grpSpPr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20755" t="10663" r="22642" b="6643"/>
                <a:stretch>
                  <a:fillRect/>
                </a:stretch>
              </p:blipFill>
              <p:spPr bwMode="auto">
                <a:xfrm>
                  <a:off x="5105400" y="1905000"/>
                  <a:ext cx="2286000" cy="2514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6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0755" t="15035" r="22641" b="4776"/>
                <a:stretch>
                  <a:fillRect/>
                </a:stretch>
              </p:blipFill>
              <p:spPr bwMode="auto">
                <a:xfrm>
                  <a:off x="381000" y="1905000"/>
                  <a:ext cx="2286000" cy="2514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7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0754" t="10663" r="22642" b="6643"/>
                <a:stretch>
                  <a:fillRect/>
                </a:stretch>
              </p:blipFill>
              <p:spPr bwMode="auto">
                <a:xfrm>
                  <a:off x="2743200" y="1905000"/>
                  <a:ext cx="2286000" cy="2514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2743200" y="1524000"/>
                  <a:ext cx="20585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err="1"/>
                    <a:t>Nephrin</a:t>
                  </a:r>
                  <a:r>
                    <a:rPr lang="en-US" b="1" dirty="0"/>
                    <a:t> / </a:t>
                  </a:r>
                  <a:r>
                    <a:rPr lang="en-US" b="1" dirty="0" err="1"/>
                    <a:t>podocyte</a:t>
                  </a:r>
                  <a:endParaRPr lang="en-US" b="1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81000" y="1524000"/>
                  <a:ext cx="20121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Von-</a:t>
                  </a:r>
                  <a:r>
                    <a:rPr lang="en-US" b="1" dirty="0" err="1"/>
                    <a:t>Willebrand</a:t>
                  </a:r>
                  <a:r>
                    <a:rPr lang="en-US" b="1" dirty="0"/>
                    <a:t>/EC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105400" y="1524000"/>
                  <a:ext cx="918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Overlay</a:t>
                  </a:r>
                </a:p>
              </p:txBody>
            </p:sp>
          </p:grpSp>
          <p:grpSp>
            <p:nvGrpSpPr>
              <p:cNvPr id="5" name="Group 24"/>
              <p:cNvGrpSpPr/>
              <p:nvPr/>
            </p:nvGrpSpPr>
            <p:grpSpPr>
              <a:xfrm>
                <a:off x="304800" y="3429000"/>
                <a:ext cx="3200400" cy="3097595"/>
                <a:chOff x="304800" y="3429000"/>
                <a:chExt cx="3200400" cy="3097595"/>
              </a:xfrm>
            </p:grpSpPr>
            <p:pic>
              <p:nvPicPr>
                <p:cNvPr id="2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3774" t="10663" r="16981"/>
                <a:stretch>
                  <a:fillRect/>
                </a:stretch>
              </p:blipFill>
              <p:spPr bwMode="auto">
                <a:xfrm>
                  <a:off x="304800" y="3810000"/>
                  <a:ext cx="3200400" cy="27165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381000" y="3429000"/>
                  <a:ext cx="23519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Endothelial cell / CD31</a:t>
                  </a:r>
                </a:p>
              </p:txBody>
            </p: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3733800" y="3505199"/>
                <a:ext cx="4267200" cy="32129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5334000" y="6488668"/>
              <a:ext cx="2618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Arfian</a:t>
              </a:r>
              <a:r>
                <a:rPr lang="en-US" b="1" dirty="0"/>
                <a:t>, un-published data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886200" y="685800"/>
            <a:ext cx="48006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TUBULUS RENALIS, tube from </a:t>
            </a:r>
            <a:r>
              <a:rPr lang="en-US" sz="2800" dirty="0" err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glomerulus</a:t>
            </a:r>
            <a:r>
              <a:rPr lang="en-US" sz="280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through pyramid. 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 parts: </a:t>
            </a:r>
            <a:r>
              <a:rPr lang="en-US" sz="2800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TUBULUS CONVOLUTUS PROKSIMAL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ANSA HENLE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800" dirty="0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TUB. CONVOLUTUS DISTAL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dan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DUCTUS COLECTIVUS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651" name="Picture 6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62000"/>
            <a:ext cx="3810000" cy="4762500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4"/>
          <p:cNvSpPr>
            <a:spLocks noGrp="1"/>
          </p:cNvSpPr>
          <p:nvPr>
            <p:ph sz="half" idx="2"/>
          </p:nvPr>
        </p:nvSpPr>
        <p:spPr>
          <a:xfrm>
            <a:off x="0" y="1752600"/>
            <a:ext cx="4038600" cy="45259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TUBULUS CONVOLUTUS PROKSIMAL –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absorbtion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US" dirty="0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dirty="0" err="1">
              <a:solidFill>
                <a:srgbClr val="CC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Cuboid</a:t>
            </a:r>
            <a:r>
              <a:rPr lang="en-US" dirty="0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epithelial with </a:t>
            </a:r>
            <a:r>
              <a:rPr lang="en-US" dirty="0" err="1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microvilli</a:t>
            </a:r>
            <a:r>
              <a:rPr lang="en-US" dirty="0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(brush border)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28675" name="Content Placeholder 5"/>
          <p:cNvSpPr>
            <a:spLocks noGrp="1"/>
          </p:cNvSpPr>
          <p:nvPr>
            <p:ph sz="half" idx="1"/>
          </p:nvPr>
        </p:nvSpPr>
        <p:spPr>
          <a:xfrm>
            <a:off x="4267200" y="838200"/>
            <a:ext cx="4876800" cy="53641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FF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ANSA HENLE –</a:t>
            </a:r>
            <a:r>
              <a:rPr lang="en-US" dirty="0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pars </a:t>
            </a:r>
            <a:r>
              <a:rPr lang="en-US" dirty="0" err="1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descenden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&amp; </a:t>
            </a:r>
            <a:r>
              <a:rPr lang="en-US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ascenden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>
              <a:lnSpc>
                <a:spcPct val="90000"/>
              </a:lnSpc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Thick (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cuboid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epithelial) and thin (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squamous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epithelial) segments</a:t>
            </a:r>
          </a:p>
          <a:p>
            <a:pPr>
              <a:lnSpc>
                <a:spcPct val="90000"/>
              </a:lnSpc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Regulation of urine concentration.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648200" cy="5257800"/>
          </a:xfrm>
        </p:spPr>
        <p:txBody>
          <a:bodyPr>
            <a:normAutofit fontScale="92500"/>
          </a:bodyPr>
          <a:lstStyle/>
          <a:p>
            <a:r>
              <a:rPr lang="en-US" dirty="0"/>
              <a:t> the</a:t>
            </a:r>
            <a:r>
              <a:rPr lang="en-US" b="1" dirty="0"/>
              <a:t> </a:t>
            </a:r>
            <a:r>
              <a:rPr lang="en-US" dirty="0"/>
              <a:t>proximal convoluted tubule - which is the longest part of the renal tubule - has a simple tall </a:t>
            </a:r>
            <a:r>
              <a:rPr lang="en-US" dirty="0" err="1">
                <a:hlinkClick r:id="rId2"/>
              </a:rPr>
              <a:t>cuboidal</a:t>
            </a:r>
            <a:r>
              <a:rPr lang="en-US" dirty="0">
                <a:hlinkClick r:id="rId2"/>
              </a:rPr>
              <a:t> epithelium,</a:t>
            </a:r>
            <a:r>
              <a:rPr lang="en-US" dirty="0"/>
              <a:t> with a brush border (</a:t>
            </a:r>
            <a:r>
              <a:rPr lang="en-US" dirty="0" err="1">
                <a:hlinkClick r:id="rId3"/>
              </a:rPr>
              <a:t>microvilli</a:t>
            </a:r>
            <a:r>
              <a:rPr lang="en-US" dirty="0"/>
              <a:t>). The epithelium almost fills the lumen, and the </a:t>
            </a:r>
            <a:r>
              <a:rPr lang="en-US" dirty="0" err="1"/>
              <a:t>microvilli</a:t>
            </a:r>
            <a:r>
              <a:rPr lang="en-US" dirty="0"/>
              <a:t> increases the surface area by 30-40 fold.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495800" cy="5257800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en-US" dirty="0"/>
              <a:t>This has a thick descending portion (pars recta), a thin descending portion, a thin ascending portion, and a thick ascending portion.</a:t>
            </a:r>
          </a:p>
          <a:p>
            <a:pPr fontAlgn="base"/>
            <a:r>
              <a:rPr lang="en-US" dirty="0"/>
              <a:t>The lumen is made up of simple </a:t>
            </a:r>
            <a:r>
              <a:rPr lang="en-US" dirty="0" err="1">
                <a:hlinkClick r:id="rId2"/>
              </a:rPr>
              <a:t>squamous</a:t>
            </a:r>
            <a:r>
              <a:rPr lang="en-US" dirty="0">
                <a:hlinkClick r:id="rId2"/>
              </a:rPr>
              <a:t> epithelium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This part of the </a:t>
            </a:r>
            <a:r>
              <a:rPr lang="en-US" dirty="0" err="1"/>
              <a:t>nephron</a:t>
            </a:r>
            <a:r>
              <a:rPr lang="en-US" dirty="0"/>
              <a:t> is hard to tell apart from adjacent capillaries, except that there are no red blood cells in the lumen.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1066800"/>
            <a:ext cx="1796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ANSA HENLE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1066800"/>
            <a:ext cx="319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TUBULUS PROKSIMALIS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253" y="381000"/>
            <a:ext cx="908774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Tubulus</a:t>
            </a:r>
            <a:r>
              <a:rPr lang="en-US" dirty="0"/>
              <a:t> distal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tubules are less numerous than the proximal convoluted tubules. The epithelial cells are </a:t>
            </a:r>
            <a:r>
              <a:rPr lang="en-US" dirty="0" err="1">
                <a:hlinkClick r:id="rId2"/>
              </a:rPr>
              <a:t>cuboidal</a:t>
            </a:r>
            <a:r>
              <a:rPr lang="en-US" dirty="0"/>
              <a:t>, with very few </a:t>
            </a:r>
            <a:r>
              <a:rPr lang="en-US" dirty="0" err="1"/>
              <a:t>microvilli</a:t>
            </a:r>
            <a:r>
              <a:rPr lang="en-US" dirty="0"/>
              <a:t>. The cells stain more palely than those of the proximal convoluted tubule.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b="1" dirty="0"/>
              <a:t>Collecting tubules</a:t>
            </a:r>
            <a:r>
              <a:rPr lang="en-US" dirty="0"/>
              <a:t> are not part of the </a:t>
            </a:r>
            <a:r>
              <a:rPr lang="en-US" dirty="0" err="1"/>
              <a:t>nephron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The epithelium of these tubules consist of </a:t>
            </a:r>
            <a:r>
              <a:rPr lang="en-US" dirty="0" err="1"/>
              <a:t>cuboidal</a:t>
            </a:r>
            <a:r>
              <a:rPr lang="en-US" dirty="0"/>
              <a:t> or </a:t>
            </a:r>
            <a:r>
              <a:rPr lang="en-US" dirty="0">
                <a:hlinkClick r:id="rId2"/>
              </a:rPr>
              <a:t>columnar</a:t>
            </a:r>
            <a:r>
              <a:rPr lang="en-US" dirty="0"/>
              <a:t> cells. They empty into collecting ducts that are easy to </a:t>
            </a:r>
            <a:r>
              <a:rPr lang="en-US" dirty="0" err="1"/>
              <a:t>recognise</a:t>
            </a:r>
            <a:r>
              <a:rPr lang="en-US" dirty="0"/>
              <a:t>, because they have large lumens, with pale staining columnar epithelium.</a:t>
            </a:r>
          </a:p>
          <a:p>
            <a:pPr fontAlgn="base"/>
            <a:r>
              <a:rPr lang="en-US" dirty="0"/>
              <a:t>Collecting tubules have two main functions:</a:t>
            </a:r>
          </a:p>
          <a:p>
            <a:pPr fontAlgn="base"/>
            <a:r>
              <a:rPr lang="en-US" dirty="0"/>
              <a:t>1. </a:t>
            </a:r>
            <a:r>
              <a:rPr lang="en-US" dirty="0" err="1"/>
              <a:t>resorb</a:t>
            </a:r>
            <a:r>
              <a:rPr lang="en-US" dirty="0"/>
              <a:t> water in response to the hormone </a:t>
            </a:r>
            <a:r>
              <a:rPr lang="en-US" b="1" dirty="0"/>
              <a:t>vasopressin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2. </a:t>
            </a:r>
            <a:r>
              <a:rPr lang="en-US" dirty="0" err="1"/>
              <a:t>resorb</a:t>
            </a:r>
            <a:r>
              <a:rPr lang="en-US" dirty="0"/>
              <a:t> sodium in response to the hormone </a:t>
            </a:r>
            <a:r>
              <a:rPr lang="en-US" b="1" dirty="0" err="1"/>
              <a:t>aldosterone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b="54938"/>
          <a:stretch>
            <a:fillRect/>
          </a:stretch>
        </p:blipFill>
        <p:spPr bwMode="auto">
          <a:xfrm>
            <a:off x="0" y="226798"/>
            <a:ext cx="3581400" cy="645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t="45062"/>
          <a:stretch>
            <a:fillRect/>
          </a:stretch>
        </p:blipFill>
        <p:spPr bwMode="auto">
          <a:xfrm>
            <a:off x="5638800" y="-31423"/>
            <a:ext cx="3048000" cy="669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685800"/>
            <a:ext cx="7620000" cy="57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6334780"/>
            <a:ext cx="2944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Mana</a:t>
            </a:r>
            <a:r>
              <a:rPr lang="en-US" sz="2800" b="1" dirty="0"/>
              <a:t> yang </a:t>
            </a:r>
            <a:r>
              <a:rPr lang="en-US" sz="2800" b="1" dirty="0" err="1"/>
              <a:t>Mana</a:t>
            </a:r>
            <a:r>
              <a:rPr lang="en-US" sz="2800" b="1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152400"/>
            <a:ext cx="5174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Periodic Acid Schiff (PAS) Staining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886200" y="685800"/>
            <a:ext cx="48006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699" name="Picture 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828800" y="304800"/>
            <a:ext cx="5410200" cy="623867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fluid_mvmt_labels_E_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"/>
            <a:ext cx="5219700" cy="4953000"/>
          </a:xfrm>
          <a:prstGeom prst="rect">
            <a:avLst/>
          </a:prstGeom>
          <a:noFill/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90600" y="5486400"/>
            <a:ext cx="4414838" cy="7016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/>
              <a:t>Air </a:t>
            </a:r>
            <a:r>
              <a:rPr lang="en-US" sz="2000" b="1" dirty="0" err="1"/>
              <a:t>bergerak</a:t>
            </a:r>
            <a:r>
              <a:rPr lang="en-US" sz="2000" b="1" dirty="0"/>
              <a:t> </a:t>
            </a:r>
            <a:r>
              <a:rPr lang="en-US" sz="2000" b="1" dirty="0" err="1"/>
              <a:t>bebas</a:t>
            </a:r>
            <a:r>
              <a:rPr lang="en-US" sz="2000" b="1" dirty="0"/>
              <a:t> </a:t>
            </a:r>
            <a:r>
              <a:rPr lang="en-US" sz="2000" b="1" dirty="0" err="1"/>
              <a:t>di</a:t>
            </a:r>
            <a:r>
              <a:rPr lang="en-US" sz="2000" b="1" dirty="0"/>
              <a:t> </a:t>
            </a:r>
            <a:r>
              <a:rPr lang="en-US" sz="2000" b="1" dirty="0" err="1"/>
              <a:t>membran</a:t>
            </a:r>
            <a:r>
              <a:rPr lang="en-US" sz="2000" b="1" dirty="0"/>
              <a:t> </a:t>
            </a:r>
            <a:r>
              <a:rPr lang="en-US" sz="2000" b="1" dirty="0" err="1"/>
              <a:t>sel</a:t>
            </a:r>
            <a:endParaRPr lang="en-US" sz="2000" b="1" dirty="0"/>
          </a:p>
          <a:p>
            <a:r>
              <a:rPr lang="en-US" sz="2000" b="1" dirty="0" err="1"/>
              <a:t>Tergantung</a:t>
            </a:r>
            <a:r>
              <a:rPr lang="en-US" sz="2000" b="1" dirty="0"/>
              <a:t> </a:t>
            </a:r>
            <a:r>
              <a:rPr lang="en-US" sz="2000" b="1" dirty="0" err="1"/>
              <a:t>perbedaan</a:t>
            </a:r>
            <a:r>
              <a:rPr lang="en-US" sz="2000" b="1" dirty="0"/>
              <a:t> </a:t>
            </a:r>
            <a:r>
              <a:rPr lang="en-US" sz="2000" b="1" dirty="0" err="1"/>
              <a:t>osmolalitas</a:t>
            </a:r>
            <a:endParaRPr lang="en-US" sz="2000" b="1" dirty="0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066800" y="6156325"/>
            <a:ext cx="3240088" cy="7016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err="1"/>
              <a:t>Osmolalitas</a:t>
            </a:r>
            <a:r>
              <a:rPr lang="en-US" sz="2000" b="1" dirty="0"/>
              <a:t> </a:t>
            </a:r>
            <a:r>
              <a:rPr lang="en-US" sz="2000" b="1" dirty="0" err="1"/>
              <a:t>intrasel</a:t>
            </a:r>
            <a:r>
              <a:rPr lang="en-US" sz="2000" b="1" dirty="0"/>
              <a:t> </a:t>
            </a:r>
            <a:r>
              <a:rPr lang="en-US" sz="2000" b="1" dirty="0" err="1"/>
              <a:t>naik</a:t>
            </a:r>
            <a:r>
              <a:rPr lang="en-US" sz="2000" b="1" dirty="0"/>
              <a:t> </a:t>
            </a:r>
          </a:p>
          <a:p>
            <a:r>
              <a:rPr lang="en-US" sz="2000" b="1" dirty="0"/>
              <a:t>air </a:t>
            </a:r>
            <a:r>
              <a:rPr lang="en-US" sz="2000" b="1" dirty="0" err="1"/>
              <a:t>bergerak</a:t>
            </a:r>
            <a:r>
              <a:rPr lang="en-US" sz="2000" b="1" dirty="0"/>
              <a:t> </a:t>
            </a:r>
            <a:r>
              <a:rPr lang="en-US" sz="2000" b="1" dirty="0" err="1"/>
              <a:t>ke</a:t>
            </a:r>
            <a:r>
              <a:rPr lang="en-US" sz="2000" b="1" dirty="0"/>
              <a:t> </a:t>
            </a:r>
            <a:r>
              <a:rPr lang="en-US" sz="2000" b="1" dirty="0" err="1"/>
              <a:t>intrasel</a:t>
            </a:r>
            <a:endParaRPr lang="en-US" sz="20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3886200" y="685800"/>
            <a:ext cx="48006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800600" y="1828800"/>
            <a:ext cx="403860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DUKTUS COLEKTIVUS. </a:t>
            </a:r>
          </a:p>
          <a:p>
            <a:pPr eaLnBrk="1" hangingPunct="1">
              <a:defRPr/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Cuboid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epithelial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ductur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papilaris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Open into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papila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renalis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calyx minor</a:t>
            </a:r>
          </a:p>
          <a:p>
            <a:pPr eaLnBrk="1" hangingPunct="1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81000" y="2332038"/>
            <a:ext cx="4038600" cy="45259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TUBULUS CONVOLUTUS DISTAL – </a:t>
            </a:r>
          </a:p>
          <a:p>
            <a:pPr eaLnBrk="1" hangingPunct="1">
              <a:defRPr/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cuboid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epithelial without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microvilli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VASKULARISASI</a:t>
            </a: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Although the weight of kidney is  0.4% Body weight , it receives 21% of cardiac output.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Vaskularization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through A.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renalis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3200" dirty="0">
              <a:solidFill>
                <a:srgbClr val="99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2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 </a:t>
            </a:r>
            <a:r>
              <a:rPr lang="en-US" sz="3200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Lobaris-a.interlobaris</a:t>
            </a:r>
            <a:r>
              <a:rPr lang="en-US" sz="32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sz="3200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sz="32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papila</a:t>
            </a:r>
            <a:r>
              <a:rPr lang="en-US" sz="32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renalis</a:t>
            </a:r>
            <a:r>
              <a:rPr lang="en-US" sz="32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)-</a:t>
            </a:r>
            <a:r>
              <a:rPr lang="en-US" sz="3200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a.arcuata</a:t>
            </a:r>
            <a:r>
              <a:rPr lang="en-US" sz="32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(basis </a:t>
            </a:r>
            <a:r>
              <a:rPr lang="en-US" sz="3200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papila</a:t>
            </a:r>
            <a:r>
              <a:rPr lang="en-US" sz="32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)-</a:t>
            </a:r>
            <a:r>
              <a:rPr lang="en-US" sz="3200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a.interlobularis</a:t>
            </a:r>
            <a:r>
              <a:rPr lang="en-US" sz="32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(cortex)-</a:t>
            </a:r>
            <a:r>
              <a:rPr lang="en-US" sz="3200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aa.aferent-glomerulus-aa.eferen</a:t>
            </a:r>
            <a:r>
              <a:rPr lang="en-US" sz="3200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sz="3200" dirty="0">
              <a:solidFill>
                <a:srgbClr val="99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8" y="457200"/>
            <a:ext cx="87947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f4-1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28600"/>
            <a:ext cx="7467600" cy="5334000"/>
          </a:xfrm>
          <a:prstGeom prst="rect">
            <a:avLst/>
          </a:prstGeom>
          <a:noFill/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41350" y="5943600"/>
            <a:ext cx="8469434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Afferent </a:t>
            </a:r>
            <a:r>
              <a:rPr lang="en-US" sz="2400" b="1" dirty="0" err="1">
                <a:solidFill>
                  <a:schemeClr val="tx2"/>
                </a:solidFill>
              </a:rPr>
              <a:t>arteriola</a:t>
            </a:r>
            <a:r>
              <a:rPr lang="en-US" sz="2400" b="1" dirty="0">
                <a:solidFill>
                  <a:schemeClr val="tx2"/>
                </a:solidFill>
              </a:rPr>
              <a:t> give capillaries branches and form </a:t>
            </a:r>
            <a:r>
              <a:rPr lang="en-US" sz="2400" b="1" dirty="0" err="1">
                <a:solidFill>
                  <a:schemeClr val="tx2"/>
                </a:solidFill>
              </a:rPr>
              <a:t>glomerulus</a:t>
            </a:r>
            <a:r>
              <a:rPr lang="en-US" sz="2400" b="1" dirty="0">
                <a:solidFill>
                  <a:schemeClr val="tx2"/>
                </a:solidFill>
              </a:rPr>
              <a:t>. </a:t>
            </a:r>
          </a:p>
          <a:p>
            <a:r>
              <a:rPr lang="en-US" sz="2400" b="1" dirty="0" err="1">
                <a:solidFill>
                  <a:schemeClr val="tx2"/>
                </a:solidFill>
              </a:rPr>
              <a:t>Glomerular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capilaries</a:t>
            </a:r>
            <a:r>
              <a:rPr lang="en-US" sz="2400" b="1" dirty="0">
                <a:solidFill>
                  <a:schemeClr val="tx2"/>
                </a:solidFill>
              </a:rPr>
              <a:t> drain the blood to efferent arteriole.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7730508" cy="582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19200" y="228600"/>
            <a:ext cx="332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Endothelial cell staining / CD31 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167640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2800" y="358140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60960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6488668"/>
            <a:ext cx="505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G: </a:t>
            </a:r>
            <a:r>
              <a:rPr lang="en-US" b="1" dirty="0" err="1"/>
              <a:t>Glomerulus</a:t>
            </a:r>
            <a:r>
              <a:rPr lang="en-US" b="1" dirty="0"/>
              <a:t>; PTC: </a:t>
            </a:r>
            <a:r>
              <a:rPr lang="en-US" b="1" dirty="0" err="1"/>
              <a:t>Peritubular</a:t>
            </a:r>
            <a:r>
              <a:rPr lang="en-US" b="1" dirty="0"/>
              <a:t> capillary; A: Artery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1447800"/>
            <a:ext cx="457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PTC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4200" y="4648200"/>
            <a:ext cx="457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PTC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72200" y="4572000"/>
            <a:ext cx="457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PTC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8800" y="2286000"/>
            <a:ext cx="457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PTC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7400" y="3429000"/>
            <a:ext cx="457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PTC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152400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3600" y="6488668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(</a:t>
            </a:r>
            <a:r>
              <a:rPr lang="en-US" sz="1600" b="1" dirty="0" err="1"/>
              <a:t>Arfian</a:t>
            </a:r>
            <a:r>
              <a:rPr lang="en-US" sz="1600" b="1" dirty="0"/>
              <a:t>, un-published data)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106"/>
            <a:ext cx="9123947" cy="687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352800" y="228600"/>
            <a:ext cx="100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CD31/EC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1400" y="304800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</a:rPr>
              <a:t>α</a:t>
            </a:r>
            <a:r>
              <a:rPr lang="en-US" b="1" dirty="0">
                <a:solidFill>
                  <a:schemeClr val="bg1"/>
                </a:solidFill>
              </a:rPr>
              <a:t>SMA/SMC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0" y="3657600"/>
            <a:ext cx="160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DAPI/NUCLEUS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91440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236220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266700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624840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24600" y="563880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65194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(</a:t>
            </a:r>
            <a:r>
              <a:rPr lang="en-US" sz="1600" b="1" dirty="0" err="1">
                <a:solidFill>
                  <a:schemeClr val="bg1"/>
                </a:solidFill>
              </a:rPr>
              <a:t>Arfian</a:t>
            </a:r>
            <a:r>
              <a:rPr lang="en-US" sz="1600" b="1" dirty="0">
                <a:solidFill>
                  <a:schemeClr val="bg1"/>
                </a:solidFill>
              </a:rPr>
              <a:t>, un-published data)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2001" y="381000"/>
            <a:ext cx="3200400" cy="286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38601" y="381001"/>
            <a:ext cx="3200399" cy="288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4"/>
          <p:cNvSpPr txBox="1"/>
          <p:nvPr/>
        </p:nvSpPr>
        <p:spPr>
          <a:xfrm>
            <a:off x="1676400" y="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CONTROL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4876800" y="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FIBROSIS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56604" t="35722" r="18868" b="31702"/>
          <a:stretch>
            <a:fillRect/>
          </a:stretch>
        </p:blipFill>
        <p:spPr bwMode="auto">
          <a:xfrm>
            <a:off x="762000" y="3276600"/>
            <a:ext cx="3200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 l="24528" t="18181" r="37736" b="34207"/>
          <a:stretch>
            <a:fillRect/>
          </a:stretch>
        </p:blipFill>
        <p:spPr bwMode="auto">
          <a:xfrm>
            <a:off x="4038600" y="3276600"/>
            <a:ext cx="3200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00800" y="65194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(</a:t>
            </a:r>
            <a:r>
              <a:rPr lang="en-US" sz="1600" b="1" dirty="0" err="1"/>
              <a:t>Arfian</a:t>
            </a:r>
            <a:r>
              <a:rPr lang="en-US" sz="1600" b="1" dirty="0"/>
              <a:t>, un-published data)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11445" y="1524000"/>
            <a:ext cx="99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capillary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5838"/>
            <a:ext cx="7815263" cy="588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4292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VASA RECTA – MEDULA RENALIS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066800"/>
            <a:ext cx="10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CD31 /EC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1143000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NG2 / PERICYTE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533400"/>
            <a:ext cx="631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ROLE OF PERICYTE ; SUPPORTING CELLS IN MICROVASCULATURE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INERVATION </a:t>
            </a: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Branches from superior mesenteric ganglion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throgh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renal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hilum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follow renal artery and its branches. 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Simpathetic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fibres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regulate blood flow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Parasimpathetic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from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vagus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nerve.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tx2">
                    <a:satMod val="200000"/>
                  </a:schemeClr>
                </a:solidFill>
              </a:rPr>
              <a:t>Ureter</a:t>
            </a: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25 cm in length, diameter 1.7 cm</a:t>
            </a:r>
          </a:p>
          <a:p>
            <a:pPr eaLnBrk="1" hangingPunct="1"/>
            <a:r>
              <a:rPr lang="en-US" dirty="0"/>
              <a:t>Retro-peritoneal organ</a:t>
            </a:r>
          </a:p>
          <a:p>
            <a:pPr eaLnBrk="1" hangingPunct="1"/>
            <a:r>
              <a:rPr lang="en-US" dirty="0"/>
              <a:t>3 </a:t>
            </a:r>
            <a:r>
              <a:rPr lang="en-US" dirty="0" err="1"/>
              <a:t>bagian</a:t>
            </a:r>
            <a:r>
              <a:rPr lang="en-US" dirty="0"/>
              <a:t>: pars </a:t>
            </a:r>
            <a:r>
              <a:rPr lang="en-US" dirty="0" err="1"/>
              <a:t>abdominalis</a:t>
            </a:r>
            <a:r>
              <a:rPr lang="en-US" dirty="0"/>
              <a:t>,  pars </a:t>
            </a:r>
            <a:r>
              <a:rPr lang="en-US" dirty="0" err="1"/>
              <a:t>pelvica</a:t>
            </a:r>
            <a:r>
              <a:rPr lang="en-US" dirty="0"/>
              <a:t>, intramural</a:t>
            </a:r>
          </a:p>
          <a:p>
            <a:pPr eaLnBrk="1" hangingPunct="1"/>
            <a:r>
              <a:rPr lang="en-US" dirty="0"/>
              <a:t>3 constriction: </a:t>
            </a:r>
            <a:r>
              <a:rPr lang="en-US" dirty="0" err="1"/>
              <a:t>pelvi-ureteral</a:t>
            </a:r>
            <a:r>
              <a:rPr lang="en-US" dirty="0"/>
              <a:t> junction, enter pelvic (cross iliac artery), enter </a:t>
            </a:r>
            <a:r>
              <a:rPr lang="en-US" dirty="0" err="1"/>
              <a:t>vesicae</a:t>
            </a:r>
            <a:r>
              <a:rPr lang="en-US" dirty="0"/>
              <a:t> (</a:t>
            </a:r>
            <a:r>
              <a:rPr lang="en-US" dirty="0" err="1"/>
              <a:t>vesico-ureteral</a:t>
            </a:r>
            <a:r>
              <a:rPr lang="en-US" dirty="0"/>
              <a:t> junction)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fluid_mvmt_across_memb_3_e_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81000"/>
            <a:ext cx="7848600" cy="4572000"/>
          </a:xfrm>
          <a:prstGeom prst="rect">
            <a:avLst/>
          </a:prstGeom>
          <a:noFill/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885950" y="5461000"/>
            <a:ext cx="6180138" cy="7016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Tekanan hidrostatik menyebabkan air keluar vasa</a:t>
            </a:r>
          </a:p>
          <a:p>
            <a:r>
              <a:rPr lang="en-US" sz="2000" b="1"/>
              <a:t>Tekanan onkotik plasma menarik air ke plasma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3886200" y="685800"/>
            <a:ext cx="48006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  <p:pic>
        <p:nvPicPr>
          <p:cNvPr id="39939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0175" y="1295400"/>
            <a:ext cx="3798888" cy="4160838"/>
          </a:xfrm>
          <a:noFill/>
        </p:spPr>
      </p:pic>
      <p:pic>
        <p:nvPicPr>
          <p:cNvPr id="3994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419600" y="228600"/>
            <a:ext cx="3987800" cy="2990850"/>
          </a:xfrm>
          <a:noFill/>
        </p:spPr>
      </p:pic>
      <p:pic>
        <p:nvPicPr>
          <p:cNvPr id="39941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4495800" y="3352800"/>
            <a:ext cx="2514600" cy="3354388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tx2">
                    <a:satMod val="200000"/>
                  </a:schemeClr>
                </a:solidFill>
              </a:rPr>
              <a:t>Vesica</a:t>
            </a: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satMod val="200000"/>
                  </a:schemeClr>
                </a:solidFill>
              </a:rPr>
              <a:t>urinaria</a:t>
            </a: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 / </a:t>
            </a:r>
            <a:r>
              <a:rPr lang="en-US" dirty="0" err="1">
                <a:solidFill>
                  <a:schemeClr val="tx2">
                    <a:satMod val="200000"/>
                  </a:schemeClr>
                </a:solidFill>
              </a:rPr>
              <a:t>baldder</a:t>
            </a: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&lt;6 </a:t>
            </a:r>
            <a:r>
              <a:rPr lang="en-US" dirty="0" err="1"/>
              <a:t>thn</a:t>
            </a:r>
            <a:r>
              <a:rPr lang="en-US" dirty="0"/>
              <a:t>: abdominal organ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Hollow organ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anterior: </a:t>
            </a:r>
            <a:r>
              <a:rPr lang="en-US" dirty="0" err="1"/>
              <a:t>spatium</a:t>
            </a:r>
            <a:r>
              <a:rPr lang="en-US" dirty="0"/>
              <a:t> </a:t>
            </a:r>
            <a:r>
              <a:rPr lang="en-US" dirty="0" err="1"/>
              <a:t>retropubis</a:t>
            </a:r>
            <a:r>
              <a:rPr lang="en-US" dirty="0"/>
              <a:t> (</a:t>
            </a:r>
            <a:r>
              <a:rPr lang="en-US" dirty="0" err="1"/>
              <a:t>Retzius</a:t>
            </a:r>
            <a:r>
              <a:rPr lang="en-US" dirty="0"/>
              <a:t>).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Support: </a:t>
            </a:r>
            <a:r>
              <a:rPr lang="en-US" dirty="0" err="1"/>
              <a:t>lig.puboprostatikum</a:t>
            </a:r>
            <a:r>
              <a:rPr lang="en-US" dirty="0"/>
              <a:t> (male) or </a:t>
            </a:r>
            <a:r>
              <a:rPr lang="en-US" dirty="0" err="1"/>
              <a:t>lig.pubovesikalis</a:t>
            </a:r>
            <a:r>
              <a:rPr lang="en-US" dirty="0"/>
              <a:t> (female).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Muscle in media tunica: </a:t>
            </a:r>
            <a:r>
              <a:rPr lang="en-US" dirty="0" err="1"/>
              <a:t>m.detrussor</a:t>
            </a:r>
            <a:endParaRPr lang="en-US" dirty="0"/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Bila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penuh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500 cc.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kapasitas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maksimal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700 800 cc</a:t>
            </a:r>
            <a:endParaRPr lang="en-US" dirty="0"/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Part</a:t>
            </a:r>
          </a:p>
          <a:p>
            <a:pPr marL="740664" lvl="1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/>
              <a:t>Apex: </a:t>
            </a:r>
            <a:r>
              <a:rPr lang="en-US" dirty="0" err="1"/>
              <a:t>antero</a:t>
            </a:r>
            <a:r>
              <a:rPr lang="en-US" dirty="0"/>
              <a:t>-superior, project to pubic </a:t>
            </a:r>
            <a:r>
              <a:rPr lang="en-US" dirty="0" err="1"/>
              <a:t>symphisis</a:t>
            </a:r>
            <a:r>
              <a:rPr lang="en-US" dirty="0"/>
              <a:t> </a:t>
            </a:r>
          </a:p>
          <a:p>
            <a:pPr marL="740664" lvl="1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 err="1"/>
              <a:t>Fundus</a:t>
            </a:r>
            <a:r>
              <a:rPr lang="en-US" dirty="0"/>
              <a:t> : Convex, </a:t>
            </a:r>
            <a:r>
              <a:rPr lang="en-US" dirty="0" err="1"/>
              <a:t>inferoposterior</a:t>
            </a:r>
            <a:r>
              <a:rPr lang="en-US" dirty="0"/>
              <a:t> </a:t>
            </a:r>
          </a:p>
          <a:p>
            <a:pPr marL="740664" lvl="1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/>
              <a:t>Corpus : between apex and </a:t>
            </a:r>
            <a:r>
              <a:rPr lang="en-US" dirty="0" err="1"/>
              <a:t>fundus</a:t>
            </a:r>
            <a:endParaRPr lang="en-US" dirty="0"/>
          </a:p>
          <a:p>
            <a:pPr marL="740664" lvl="1">
              <a:buFont typeface="Wingdings"/>
              <a:buChar char=""/>
              <a:defRPr/>
            </a:pPr>
            <a:r>
              <a:rPr lang="en-US" dirty="0" err="1"/>
              <a:t>Collum</a:t>
            </a:r>
            <a:r>
              <a:rPr lang="en-US" dirty="0"/>
              <a:t>/neck: </a:t>
            </a:r>
            <a:r>
              <a:rPr lang="en-US" dirty="0" err="1"/>
              <a:t>interna</a:t>
            </a:r>
            <a:r>
              <a:rPr lang="en-US" dirty="0"/>
              <a:t> </a:t>
            </a:r>
            <a:r>
              <a:rPr lang="en-US" dirty="0" err="1"/>
              <a:t>urethrae</a:t>
            </a:r>
            <a:r>
              <a:rPr lang="en-US" dirty="0"/>
              <a:t> sphincter (Contraction due to sympathetic effect) 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Surface: </a:t>
            </a:r>
          </a:p>
          <a:p>
            <a:pPr marL="740664" lvl="1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/>
              <a:t>Superior: peritoneum</a:t>
            </a:r>
          </a:p>
          <a:p>
            <a:pPr marL="740664" lvl="1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/>
              <a:t>Anterior</a:t>
            </a:r>
          </a:p>
          <a:p>
            <a:pPr marL="740664" lvl="1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 err="1"/>
              <a:t>Inferolateral</a:t>
            </a:r>
            <a:endParaRPr lang="en-US" dirty="0"/>
          </a:p>
          <a:p>
            <a:pPr marL="740664" lvl="1" eaLnBrk="1" fontAlgn="auto" hangingPunct="1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/>
              <a:t>posterior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tx2">
                    <a:satMod val="200000"/>
                  </a:schemeClr>
                </a:solidFill>
              </a:rPr>
              <a:t>Fundus</a:t>
            </a: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-peritoneal fold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Male VU: </a:t>
            </a:r>
            <a:r>
              <a:rPr lang="en-US" dirty="0" err="1"/>
              <a:t>Fundus</a:t>
            </a:r>
            <a:r>
              <a:rPr lang="en-US" dirty="0"/>
              <a:t> is separated from the rectum by </a:t>
            </a:r>
            <a:r>
              <a:rPr lang="en-US" dirty="0" err="1"/>
              <a:t>rektovesica</a:t>
            </a:r>
            <a:r>
              <a:rPr lang="en-US" dirty="0"/>
              <a:t> cavity .</a:t>
            </a:r>
          </a:p>
          <a:p>
            <a:pPr eaLnBrk="1" hangingPunct="1"/>
            <a:r>
              <a:rPr lang="en-US" dirty="0"/>
              <a:t>In female:</a:t>
            </a:r>
          </a:p>
          <a:p>
            <a:pPr lvl="1"/>
            <a:r>
              <a:rPr lang="en-US" dirty="0" err="1"/>
              <a:t>Vesico</a:t>
            </a:r>
            <a:r>
              <a:rPr lang="en-US" dirty="0"/>
              <a:t> uterine cavity</a:t>
            </a:r>
          </a:p>
          <a:p>
            <a:pPr lvl="1"/>
            <a:r>
              <a:rPr lang="en-US" dirty="0"/>
              <a:t>Recto uterine cavity (Douglass)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381000"/>
            <a:ext cx="898207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62000"/>
            <a:ext cx="9026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Entering VU, it runs in the </a:t>
            </a:r>
            <a:r>
              <a:rPr lang="en-US" dirty="0" err="1"/>
              <a:t>Vesicae’s</a:t>
            </a:r>
            <a:r>
              <a:rPr lang="en-US" dirty="0"/>
              <a:t> wall (intramural part).</a:t>
            </a:r>
          </a:p>
          <a:p>
            <a:pPr eaLnBrk="1" hangingPunct="1"/>
            <a:r>
              <a:rPr lang="en-US" dirty="0"/>
              <a:t>Form </a:t>
            </a:r>
            <a:r>
              <a:rPr lang="en-US" dirty="0" err="1"/>
              <a:t>Vesicae</a:t>
            </a:r>
            <a:r>
              <a:rPr lang="en-US" dirty="0"/>
              <a:t> sphincter </a:t>
            </a:r>
          </a:p>
          <a:p>
            <a:pPr eaLnBrk="1" hangingPunct="1"/>
            <a:r>
              <a:rPr lang="en-US" dirty="0"/>
              <a:t>Prevents </a:t>
            </a:r>
            <a:r>
              <a:rPr lang="en-US" dirty="0" err="1"/>
              <a:t>vesico-ureter</a:t>
            </a:r>
            <a:r>
              <a:rPr lang="en-US" dirty="0"/>
              <a:t> reflux : High pressure of VU during </a:t>
            </a:r>
            <a:r>
              <a:rPr lang="en-US" dirty="0" err="1"/>
              <a:t>miction</a:t>
            </a:r>
            <a:r>
              <a:rPr lang="en-US" dirty="0"/>
              <a:t> press the intramural </a:t>
            </a:r>
            <a:r>
              <a:rPr lang="en-US" dirty="0" err="1"/>
              <a:t>ureter</a:t>
            </a:r>
            <a:r>
              <a:rPr lang="en-US" dirty="0"/>
              <a:t>. 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Micturition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Lower urinary tract function for </a:t>
            </a:r>
            <a:r>
              <a:rPr lang="en-US" dirty="0" err="1"/>
              <a:t>micturition</a:t>
            </a:r>
            <a:endParaRPr lang="en-US" dirty="0"/>
          </a:p>
          <a:p>
            <a:r>
              <a:rPr lang="en-US" dirty="0"/>
              <a:t>depend on the coordinated activity of smooth and striated muscles in the two functional units of the lower urinary tract, namely a </a:t>
            </a:r>
            <a:r>
              <a:rPr lang="en-US" b="1" dirty="0">
                <a:solidFill>
                  <a:srgbClr val="FF0000"/>
                </a:solidFill>
              </a:rPr>
              <a:t>reservoir </a:t>
            </a:r>
            <a:r>
              <a:rPr lang="en-US" dirty="0">
                <a:solidFill>
                  <a:srgbClr val="FF0000"/>
                </a:solidFill>
              </a:rPr>
              <a:t>(the urinary bladder)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voiding </a:t>
            </a:r>
            <a:r>
              <a:rPr lang="en-US" dirty="0">
                <a:solidFill>
                  <a:srgbClr val="FF0000"/>
                </a:solidFill>
              </a:rPr>
              <a:t>an outlet consisting of the bladder neck, the urethra and the urethral sphincter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should we know first….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28888" cy="4800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Organ related to </a:t>
            </a:r>
            <a:r>
              <a:rPr lang="en-US" dirty="0" err="1"/>
              <a:t>micturition</a:t>
            </a:r>
            <a:endParaRPr lang="en-US" dirty="0"/>
          </a:p>
          <a:p>
            <a:r>
              <a:rPr lang="en-US" dirty="0" err="1"/>
              <a:t>Vesica</a:t>
            </a:r>
            <a:r>
              <a:rPr lang="en-US" dirty="0"/>
              <a:t> </a:t>
            </a:r>
            <a:r>
              <a:rPr lang="en-US" dirty="0" err="1"/>
              <a:t>urinaria</a:t>
            </a:r>
            <a:r>
              <a:rPr lang="en-US" dirty="0"/>
              <a:t>: M. </a:t>
            </a:r>
            <a:r>
              <a:rPr lang="en-US" dirty="0" err="1"/>
              <a:t>detrussor</a:t>
            </a:r>
            <a:r>
              <a:rPr lang="en-US" dirty="0"/>
              <a:t> : smooth muscle in middle layer of VU </a:t>
            </a:r>
          </a:p>
          <a:p>
            <a:r>
              <a:rPr lang="en-US" dirty="0" err="1"/>
              <a:t>Utrethra</a:t>
            </a:r>
            <a:endParaRPr lang="en-US" dirty="0"/>
          </a:p>
          <a:p>
            <a:pPr lvl="1"/>
            <a:r>
              <a:rPr lang="en-US" dirty="0"/>
              <a:t>OUI: </a:t>
            </a:r>
            <a:r>
              <a:rPr lang="en-US" dirty="0" err="1"/>
              <a:t>ostium</a:t>
            </a:r>
            <a:r>
              <a:rPr lang="en-US" dirty="0"/>
              <a:t> urethra </a:t>
            </a:r>
            <a:r>
              <a:rPr lang="en-US" dirty="0" err="1"/>
              <a:t>interna</a:t>
            </a:r>
            <a:endParaRPr lang="en-US" dirty="0"/>
          </a:p>
          <a:p>
            <a:pPr lvl="1"/>
            <a:r>
              <a:rPr lang="en-US" dirty="0"/>
              <a:t>Internal </a:t>
            </a:r>
            <a:r>
              <a:rPr lang="en-US" dirty="0" err="1"/>
              <a:t>urethrae</a:t>
            </a:r>
            <a:r>
              <a:rPr lang="en-US" dirty="0"/>
              <a:t> Sphincter : </a:t>
            </a:r>
            <a:r>
              <a:rPr lang="en-US" dirty="0" err="1"/>
              <a:t>involunter</a:t>
            </a:r>
            <a:endParaRPr lang="en-US" dirty="0"/>
          </a:p>
          <a:p>
            <a:r>
              <a:rPr lang="en-US" dirty="0"/>
              <a:t>External </a:t>
            </a:r>
            <a:r>
              <a:rPr lang="en-US" dirty="0" err="1"/>
              <a:t>Urethrae</a:t>
            </a:r>
            <a:r>
              <a:rPr lang="en-US" dirty="0"/>
              <a:t> Sphincter : </a:t>
            </a:r>
            <a:r>
              <a:rPr lang="en-US" dirty="0" err="1"/>
              <a:t>volunter</a:t>
            </a:r>
            <a:r>
              <a:rPr lang="en-US" dirty="0"/>
              <a:t> muscle</a:t>
            </a:r>
          </a:p>
          <a:p>
            <a:r>
              <a:rPr lang="en-US" dirty="0" err="1"/>
              <a:t>Micturition</a:t>
            </a:r>
            <a:r>
              <a:rPr lang="en-US" dirty="0"/>
              <a:t> centre: located in the Pons and brain related areas</a:t>
            </a:r>
          </a:p>
          <a:p>
            <a:pPr>
              <a:buNone/>
            </a:pPr>
            <a:r>
              <a:rPr lang="en-US" dirty="0"/>
              <a:t>Reflex: Sensor-sensory input-centre-motor output-</a:t>
            </a:r>
            <a:r>
              <a:rPr lang="en-US" dirty="0" err="1"/>
              <a:t>efector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04800"/>
            <a:ext cx="8839200" cy="914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rgbClr val="FF0000"/>
                </a:solidFill>
              </a:rPr>
              <a:t>Trigonom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vesicae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sz="3600" dirty="0" err="1">
                <a:solidFill>
                  <a:srgbClr val="FF0000"/>
                </a:solidFill>
              </a:rPr>
              <a:t>ostium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ureterica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dan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ostium</a:t>
            </a:r>
            <a:r>
              <a:rPr lang="en-US" sz="3600" dirty="0">
                <a:solidFill>
                  <a:srgbClr val="FF0000"/>
                </a:solidFill>
              </a:rPr>
              <a:t> urethra </a:t>
            </a:r>
            <a:r>
              <a:rPr lang="en-US" sz="3600" dirty="0" err="1">
                <a:solidFill>
                  <a:srgbClr val="FF0000"/>
                </a:solidFill>
              </a:rPr>
              <a:t>interna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1551424"/>
            <a:ext cx="7499350" cy="4593352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Keseimbangan cairan tubuh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Biasanya intake cairan : 2500 mL /hari</a:t>
            </a:r>
          </a:p>
          <a:p>
            <a:r>
              <a:rPr lang="en-US"/>
              <a:t>Output :aktivitas &amp; lingkungan</a:t>
            </a:r>
          </a:p>
          <a:p>
            <a:pPr lvl="1"/>
            <a:r>
              <a:rPr lang="en-US"/>
              <a:t>1500 mL : urine</a:t>
            </a:r>
          </a:p>
          <a:p>
            <a:pPr lvl="1"/>
            <a:r>
              <a:rPr lang="en-US"/>
              <a:t>200 mL : faeces</a:t>
            </a:r>
          </a:p>
          <a:p>
            <a:pPr lvl="1"/>
            <a:r>
              <a:rPr lang="en-US"/>
              <a:t>300 mL : respirasi</a:t>
            </a:r>
          </a:p>
          <a:p>
            <a:pPr lvl="1"/>
            <a:r>
              <a:rPr lang="en-US"/>
              <a:t>100 mL : keringat</a:t>
            </a:r>
          </a:p>
          <a:p>
            <a:pPr lvl="1"/>
            <a:r>
              <a:rPr lang="en-US"/>
              <a:t>400 mL : cutaneus transpirasi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3886200" y="685800"/>
            <a:ext cx="48006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en-US" sz="32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Urethra</a:t>
            </a:r>
          </a:p>
        </p:txBody>
      </p:sp>
      <p:sp>
        <p:nvSpPr>
          <p:cNvPr id="52228" name="Content Placeholder 11"/>
          <p:cNvSpPr>
            <a:spLocks noGrp="1"/>
          </p:cNvSpPr>
          <p:nvPr>
            <p:ph sz="half" idx="2"/>
          </p:nvPr>
        </p:nvSpPr>
        <p:spPr>
          <a:xfrm>
            <a:off x="4191000" y="1219200"/>
            <a:ext cx="4953000" cy="5076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tx2"/>
                </a:solidFill>
              </a:rPr>
              <a:t>Muscular canal from </a:t>
            </a:r>
            <a:r>
              <a:rPr lang="en-US" dirty="0" err="1">
                <a:solidFill>
                  <a:schemeClr val="tx2"/>
                </a:solidFill>
              </a:rPr>
              <a:t>ostium</a:t>
            </a:r>
            <a:r>
              <a:rPr lang="en-US" dirty="0">
                <a:solidFill>
                  <a:schemeClr val="tx2"/>
                </a:solidFill>
              </a:rPr>
              <a:t> urethra </a:t>
            </a:r>
            <a:r>
              <a:rPr lang="en-US" dirty="0" err="1">
                <a:solidFill>
                  <a:schemeClr val="tx2"/>
                </a:solidFill>
              </a:rPr>
              <a:t>interna</a:t>
            </a:r>
            <a:r>
              <a:rPr lang="en-US" dirty="0">
                <a:solidFill>
                  <a:schemeClr val="tx2"/>
                </a:solidFill>
              </a:rPr>
              <a:t> (OUI)  to </a:t>
            </a:r>
            <a:r>
              <a:rPr lang="en-US" dirty="0" err="1">
                <a:solidFill>
                  <a:schemeClr val="tx2"/>
                </a:solidFill>
              </a:rPr>
              <a:t>o.u.eksterna</a:t>
            </a:r>
            <a:r>
              <a:rPr lang="en-US" dirty="0">
                <a:solidFill>
                  <a:schemeClr val="tx2"/>
                </a:solidFill>
              </a:rPr>
              <a:t> (OUE)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tx2"/>
                </a:solidFill>
              </a:rPr>
              <a:t>female : 3 – 4 cm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tx2"/>
                </a:solidFill>
              </a:rPr>
              <a:t>male : 18 cm 4 parts: </a:t>
            </a:r>
            <a:r>
              <a:rPr lang="en-US" dirty="0">
                <a:solidFill>
                  <a:srgbClr val="FF0000"/>
                </a:solidFill>
              </a:rPr>
              <a:t>pre-</a:t>
            </a:r>
            <a:r>
              <a:rPr lang="en-US" dirty="0" err="1">
                <a:solidFill>
                  <a:srgbClr val="FF0000"/>
                </a:solidFill>
              </a:rPr>
              <a:t>prostatica</a:t>
            </a:r>
            <a:r>
              <a:rPr lang="en-US" dirty="0">
                <a:solidFill>
                  <a:srgbClr val="FF0000"/>
                </a:solidFill>
              </a:rPr>
              <a:t>,  pars prostatic (2.5 cm), pars </a:t>
            </a:r>
            <a:r>
              <a:rPr lang="en-US" dirty="0" err="1">
                <a:solidFill>
                  <a:srgbClr val="FF0000"/>
                </a:solidFill>
              </a:rPr>
              <a:t>membranacea</a:t>
            </a:r>
            <a:r>
              <a:rPr lang="en-US" dirty="0">
                <a:solidFill>
                  <a:srgbClr val="FF0000"/>
                </a:solidFill>
              </a:rPr>
              <a:t> (0.5 cm) </a:t>
            </a:r>
            <a:r>
              <a:rPr lang="en-US" dirty="0" err="1">
                <a:solidFill>
                  <a:srgbClr val="FF0000"/>
                </a:solidFill>
              </a:rPr>
              <a:t>dan</a:t>
            </a:r>
            <a:r>
              <a:rPr lang="en-US" dirty="0">
                <a:solidFill>
                  <a:srgbClr val="FF0000"/>
                </a:solidFill>
              </a:rPr>
              <a:t> pars </a:t>
            </a:r>
            <a:r>
              <a:rPr lang="en-US" dirty="0" err="1">
                <a:solidFill>
                  <a:srgbClr val="FF0000"/>
                </a:solidFill>
              </a:rPr>
              <a:t>spongiosa</a:t>
            </a:r>
            <a:r>
              <a:rPr lang="en-US" dirty="0">
                <a:solidFill>
                  <a:srgbClr val="FF0000"/>
                </a:solidFill>
              </a:rPr>
              <a:t> (15 cm)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2 sphincter; internal </a:t>
            </a:r>
            <a:r>
              <a:rPr lang="en-US" dirty="0" err="1"/>
              <a:t>dan</a:t>
            </a:r>
            <a:r>
              <a:rPr lang="en-US" dirty="0"/>
              <a:t> external (</a:t>
            </a:r>
            <a:r>
              <a:rPr lang="en-US" dirty="0" err="1"/>
              <a:t>volunter</a:t>
            </a:r>
            <a:r>
              <a:rPr lang="en-US" dirty="0"/>
              <a:t>).</a:t>
            </a:r>
            <a:endParaRPr lang="en-US" sz="3600" dirty="0">
              <a:solidFill>
                <a:srgbClr val="00FFFF"/>
              </a:solidFill>
            </a:endParaRPr>
          </a:p>
          <a:p>
            <a:pPr eaLnBrk="1" hangingPunct="1"/>
            <a:endParaRPr lang="en-US" dirty="0"/>
          </a:p>
        </p:txBody>
      </p:sp>
      <p:pic>
        <p:nvPicPr>
          <p:cNvPr id="5222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962150"/>
            <a:ext cx="3470275" cy="4979988"/>
          </a:xfr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Urethra pars </a:t>
            </a:r>
            <a:r>
              <a:rPr lang="en-US" dirty="0" err="1">
                <a:solidFill>
                  <a:schemeClr val="tx2">
                    <a:satMod val="200000"/>
                  </a:schemeClr>
                </a:solidFill>
              </a:rPr>
              <a:t>prostatica</a:t>
            </a: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5325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0638" y="2370138"/>
            <a:ext cx="4516438" cy="3344862"/>
          </a:xfrm>
          <a:noFill/>
        </p:spPr>
      </p:pic>
      <p:pic>
        <p:nvPicPr>
          <p:cNvPr id="5325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75225" y="2503488"/>
            <a:ext cx="3400425" cy="3057525"/>
          </a:xfr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914400"/>
            <a:ext cx="621188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762000"/>
            <a:ext cx="9131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94338" y="2417763"/>
            <a:ext cx="3268662" cy="4468812"/>
          </a:xfrm>
          <a:noFill/>
        </p:spPr>
      </p:pic>
      <p:pic>
        <p:nvPicPr>
          <p:cNvPr id="5632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" y="3081338"/>
            <a:ext cx="5321300" cy="3014662"/>
          </a:xfr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2338388"/>
            <a:ext cx="903922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Sphincter urethra </a:t>
            </a:r>
            <a:r>
              <a:rPr lang="en-US" dirty="0" err="1"/>
              <a:t>externa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Micturition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Lower urinary tract function for </a:t>
            </a:r>
            <a:r>
              <a:rPr lang="en-US" dirty="0" err="1"/>
              <a:t>micturition</a:t>
            </a:r>
            <a:endParaRPr lang="en-US" dirty="0"/>
          </a:p>
          <a:p>
            <a:r>
              <a:rPr lang="en-US" dirty="0"/>
              <a:t>depend on the coordinated activity of smooth and striated muscles in the two functional units of the lower urinary tract, namely a </a:t>
            </a:r>
            <a:r>
              <a:rPr lang="en-US" b="1" dirty="0">
                <a:solidFill>
                  <a:srgbClr val="FF0000"/>
                </a:solidFill>
              </a:rPr>
              <a:t>reservoir </a:t>
            </a:r>
            <a:r>
              <a:rPr lang="en-US" dirty="0">
                <a:solidFill>
                  <a:srgbClr val="FF0000"/>
                </a:solidFill>
              </a:rPr>
              <a:t>(the urinary bladder)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voiding </a:t>
            </a:r>
            <a:r>
              <a:rPr lang="en-US" dirty="0">
                <a:solidFill>
                  <a:srgbClr val="FF0000"/>
                </a:solidFill>
              </a:rPr>
              <a:t>an outlet consisting of the bladder neck, the urethra and the urethral sphincter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</a:t>
            </a:r>
            <a:r>
              <a:rPr lang="en-US" dirty="0" err="1"/>
              <a:t>vs</a:t>
            </a:r>
            <a:r>
              <a:rPr lang="en-US" dirty="0"/>
              <a:t> Voiding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705088" cy="4800600"/>
          </a:xfrm>
        </p:spPr>
        <p:txBody>
          <a:bodyPr>
            <a:normAutofit/>
          </a:bodyPr>
          <a:lstStyle/>
          <a:p>
            <a:r>
              <a:rPr lang="en-US" dirty="0"/>
              <a:t>The neural pathways that control lower-urinary-tract function are organized as </a:t>
            </a:r>
            <a:r>
              <a:rPr lang="en-US" b="1" dirty="0">
                <a:solidFill>
                  <a:srgbClr val="FF0000"/>
                </a:solidFill>
              </a:rPr>
              <a:t>simple on–off switching circuits </a:t>
            </a:r>
            <a:r>
              <a:rPr lang="en-US" dirty="0"/>
              <a:t>that maintain a reciprocal relationship between the urinary bladder and the urethral outlet. </a:t>
            </a:r>
          </a:p>
          <a:p>
            <a:r>
              <a:rPr lang="en-US" b="1" dirty="0">
                <a:solidFill>
                  <a:srgbClr val="FF0000"/>
                </a:solidFill>
              </a:rPr>
              <a:t>Storage reflexes </a:t>
            </a:r>
            <a:r>
              <a:rPr lang="en-US" dirty="0"/>
              <a:t>are activated during bladder filling and are organized primarily in the spinal cord, whereas </a:t>
            </a:r>
            <a:r>
              <a:rPr lang="en-US" b="1" dirty="0">
                <a:solidFill>
                  <a:srgbClr val="FF0000"/>
                </a:solidFill>
              </a:rPr>
              <a:t>voiding</a:t>
            </a:r>
            <a:r>
              <a:rPr lang="en-US" dirty="0"/>
              <a:t> is mediated by reflex mechanisms that are organized in the brain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7648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Bladder filling and the guarding reflex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28888" cy="51816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/>
              <a:t>B</a:t>
            </a:r>
            <a:r>
              <a:rPr lang="en-US" dirty="0"/>
              <a:t>ladder filling, </a:t>
            </a:r>
          </a:p>
          <a:p>
            <a:r>
              <a:rPr lang="en-US" dirty="0"/>
              <a:t>Parasympathetic </a:t>
            </a:r>
            <a:r>
              <a:rPr lang="en-US" dirty="0" err="1"/>
              <a:t>innervation</a:t>
            </a:r>
            <a:r>
              <a:rPr lang="en-US" dirty="0"/>
              <a:t> inhibition</a:t>
            </a:r>
          </a:p>
          <a:p>
            <a:r>
              <a:rPr lang="en-US" dirty="0"/>
              <a:t>Striated parts of the urethral sphincter activation </a:t>
            </a:r>
          </a:p>
          <a:p>
            <a:r>
              <a:rPr lang="en-US" b="1" dirty="0">
                <a:solidFill>
                  <a:srgbClr val="FF0000"/>
                </a:solidFill>
              </a:rPr>
              <a:t>‘guarding reflex’ </a:t>
            </a:r>
            <a:r>
              <a:rPr lang="en-US" dirty="0"/>
              <a:t>(regulated by the spinal cord and input from the lateral </a:t>
            </a:r>
            <a:r>
              <a:rPr lang="en-US" dirty="0" err="1"/>
              <a:t>pons</a:t>
            </a:r>
            <a:r>
              <a:rPr lang="en-US" dirty="0"/>
              <a:t>, which is also known as the ‘L-region’ or the ‘</a:t>
            </a:r>
            <a:r>
              <a:rPr lang="en-US" dirty="0" err="1"/>
              <a:t>pontine</a:t>
            </a:r>
            <a:r>
              <a:rPr lang="en-US" dirty="0"/>
              <a:t> storage centre’). </a:t>
            </a:r>
          </a:p>
          <a:p>
            <a:r>
              <a:rPr lang="en-US" dirty="0">
                <a:solidFill>
                  <a:srgbClr val="FF0000"/>
                </a:solidFill>
              </a:rPr>
              <a:t>In animals</a:t>
            </a:r>
            <a:r>
              <a:rPr lang="en-US" dirty="0"/>
              <a:t>, lumbar sympathetic pathway is involved in the inhibition of bladder smooth muscle, contraction of the bladder outlet and inhibition of parasympathetic activity at the level of the autonomic ganglia.</a:t>
            </a:r>
          </a:p>
          <a:p>
            <a:r>
              <a:rPr lang="en-US" dirty="0"/>
              <a:t>The importance of the sympathetic control in humans is less obvious, as </a:t>
            </a:r>
            <a:r>
              <a:rPr lang="en-US" dirty="0" err="1"/>
              <a:t>sympatholytic</a:t>
            </a:r>
            <a:r>
              <a:rPr lang="en-US" dirty="0"/>
              <a:t> drugs or resection of the sympathetic chain have little effect on bladder storage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324088" cy="4800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circuitry that feeds bladder afferent activity to midbrain and </a:t>
            </a:r>
            <a:r>
              <a:rPr lang="en-US" dirty="0" err="1"/>
              <a:t>pontine</a:t>
            </a:r>
            <a:r>
              <a:rPr lang="en-US" dirty="0"/>
              <a:t> </a:t>
            </a:r>
            <a:r>
              <a:rPr lang="en-US" dirty="0" err="1"/>
              <a:t>centres</a:t>
            </a:r>
            <a:r>
              <a:rPr lang="en-US" dirty="0"/>
              <a:t> and transmits efferent signals from the </a:t>
            </a:r>
            <a:r>
              <a:rPr lang="en-US" dirty="0" err="1"/>
              <a:t>pons</a:t>
            </a:r>
            <a:r>
              <a:rPr lang="en-US" dirty="0"/>
              <a:t> to the sacral cord  allows the </a:t>
            </a:r>
            <a:r>
              <a:rPr lang="en-US" dirty="0" err="1"/>
              <a:t>spinobulbospinal</a:t>
            </a:r>
            <a:r>
              <a:rPr lang="en-US" dirty="0"/>
              <a:t> voiding-reflex pathway to function as a switch that is either in a completely ‘off’ mode (storage) or a maximally ‘on’ mode (voiding).</a:t>
            </a:r>
          </a:p>
          <a:p>
            <a:r>
              <a:rPr lang="en-US" dirty="0"/>
              <a:t>During </a:t>
            </a:r>
            <a:r>
              <a:rPr lang="en-US" dirty="0">
                <a:solidFill>
                  <a:srgbClr val="FF0000"/>
                </a:solidFill>
              </a:rPr>
              <a:t>bladder filling the parasympathetic efferent pathway </a:t>
            </a:r>
            <a:r>
              <a:rPr lang="en-US" dirty="0"/>
              <a:t>to the bladder, including a population of </a:t>
            </a:r>
            <a:r>
              <a:rPr lang="en-US" dirty="0">
                <a:solidFill>
                  <a:srgbClr val="FF0000"/>
                </a:solidFill>
              </a:rPr>
              <a:t>PMC </a:t>
            </a:r>
            <a:r>
              <a:rPr lang="en-US" dirty="0"/>
              <a:t>neurons, is </a:t>
            </a:r>
            <a:r>
              <a:rPr lang="en-US" dirty="0">
                <a:solidFill>
                  <a:srgbClr val="FF0000"/>
                </a:solidFill>
              </a:rPr>
              <a:t>turned off, </a:t>
            </a:r>
            <a:r>
              <a:rPr lang="en-US" dirty="0"/>
              <a:t>but at a </a:t>
            </a:r>
            <a:r>
              <a:rPr lang="en-US" dirty="0">
                <a:solidFill>
                  <a:srgbClr val="FF0000"/>
                </a:solidFill>
              </a:rPr>
              <a:t>critical level of bladder distension</a:t>
            </a:r>
            <a:r>
              <a:rPr lang="en-US" dirty="0"/>
              <a:t> the afferent activity arising from </a:t>
            </a:r>
            <a:r>
              <a:rPr lang="en-US" dirty="0">
                <a:solidFill>
                  <a:srgbClr val="FF0000"/>
                </a:solidFill>
              </a:rPr>
              <a:t>tension receptors in the bladder switches the pathway to maximal activity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Prinsip</a:t>
            </a:r>
            <a:r>
              <a:rPr lang="en-US" b="1" dirty="0"/>
              <a:t> </a:t>
            </a:r>
            <a:r>
              <a:rPr lang="en-US" b="1" dirty="0" err="1"/>
              <a:t>dasar</a:t>
            </a:r>
            <a:r>
              <a:rPr lang="en-US" b="1" dirty="0"/>
              <a:t> </a:t>
            </a:r>
            <a:r>
              <a:rPr lang="en-US" b="1" dirty="0" err="1"/>
              <a:t>transportasi</a:t>
            </a:r>
            <a:r>
              <a:rPr lang="en-US" b="1" dirty="0"/>
              <a:t> </a:t>
            </a:r>
            <a:r>
              <a:rPr lang="en-US" b="1" dirty="0" err="1"/>
              <a:t>darah</a:t>
            </a:r>
            <a:r>
              <a:rPr lang="en-US" b="1" dirty="0"/>
              <a:t>/fluid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manusia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Lagu</a:t>
            </a:r>
            <a:r>
              <a:rPr lang="en-US" dirty="0"/>
              <a:t> </a:t>
            </a:r>
            <a:r>
              <a:rPr lang="en-US" dirty="0" err="1"/>
              <a:t>Bengawan</a:t>
            </a:r>
            <a:r>
              <a:rPr lang="en-US" dirty="0"/>
              <a:t> solo ; …..Air </a:t>
            </a:r>
            <a:r>
              <a:rPr lang="en-US" dirty="0" err="1"/>
              <a:t>mengalir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jauh</a:t>
            </a:r>
            <a:r>
              <a:rPr lang="en-US" dirty="0"/>
              <a:t> </a:t>
            </a:r>
            <a:r>
              <a:rPr lang="en-US" dirty="0" err="1"/>
              <a:t>akhirnya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dada…….</a:t>
            </a:r>
          </a:p>
        </p:txBody>
      </p:sp>
      <p:pic>
        <p:nvPicPr>
          <p:cNvPr id="22530" name="Picture 2" descr="http://t3.gstatic.com/images?q=tbn:ANd9GcRIU3b-c2wHwIxtAUFqFksF5TTTPF9OFRlsQP_5-n78PG_gY0L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895600"/>
            <a:ext cx="5724293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Voiding……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28888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Operating in this way, the reflex circuitry shown in would lead to involuntary bladder emptying (that is, incontinence) whenever the bladder volume reached a critical level.</a:t>
            </a:r>
          </a:p>
          <a:p>
            <a:r>
              <a:rPr lang="en-US" dirty="0"/>
              <a:t>However, in continent individuals the firing of the voiding reflex is under strict voluntary control, enabling one to plan to void at a socially acceptable time and place. </a:t>
            </a:r>
          </a:p>
          <a:p>
            <a:r>
              <a:rPr lang="en-US" dirty="0"/>
              <a:t>The decision to void, which is a crucial aspect of human </a:t>
            </a:r>
            <a:r>
              <a:rPr lang="en-US" dirty="0" err="1"/>
              <a:t>behaviour</a:t>
            </a:r>
            <a:r>
              <a:rPr lang="en-US" dirty="0"/>
              <a:t>, is based on a combination of factors, including one's emotional state, an appreciation of the social environment and the sensory signals arising from the bladder. </a:t>
            </a:r>
          </a:p>
          <a:p>
            <a:r>
              <a:rPr lang="en-US" dirty="0"/>
              <a:t>Knowledge of the extent to which one's bladder content is comfortable and ‘safe’ is central in this process.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a=Storage, b=voiding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575" y="914400"/>
            <a:ext cx="7520226" cy="585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242791" y="2971800"/>
            <a:ext cx="91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Lumbar</a:t>
            </a:r>
          </a:p>
          <a:p>
            <a:pPr algn="ctr"/>
            <a:r>
              <a:rPr lang="en-US" b="1" dirty="0"/>
              <a:t>1-3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5800" y="4724400"/>
            <a:ext cx="750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Sacral</a:t>
            </a:r>
          </a:p>
          <a:p>
            <a:pPr algn="ctr"/>
            <a:r>
              <a:rPr lang="en-US" b="1" dirty="0"/>
              <a:t>2-4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6211669"/>
            <a:ext cx="4141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Pelvic nerve: </a:t>
            </a:r>
            <a:r>
              <a:rPr lang="en-US" b="1" dirty="0" err="1"/>
              <a:t>Nn</a:t>
            </a:r>
            <a:r>
              <a:rPr lang="en-US" b="1" dirty="0"/>
              <a:t>. </a:t>
            </a:r>
            <a:r>
              <a:rPr lang="en-US" b="1" dirty="0" err="1"/>
              <a:t>Erigentes</a:t>
            </a:r>
            <a:r>
              <a:rPr lang="en-US" b="1" dirty="0"/>
              <a:t> (</a:t>
            </a:r>
            <a:r>
              <a:rPr lang="en-US" b="1" dirty="0" err="1"/>
              <a:t>parasimpatis</a:t>
            </a:r>
            <a:r>
              <a:rPr lang="en-US" b="1" dirty="0"/>
              <a:t>)</a:t>
            </a:r>
          </a:p>
          <a:p>
            <a:r>
              <a:rPr lang="en-US" b="1" dirty="0"/>
              <a:t>N. </a:t>
            </a:r>
            <a:r>
              <a:rPr lang="en-US" b="1" dirty="0" err="1"/>
              <a:t>Pudendus</a:t>
            </a:r>
            <a:r>
              <a:rPr lang="en-US" b="1" dirty="0"/>
              <a:t>; </a:t>
            </a:r>
            <a:r>
              <a:rPr lang="en-US" b="1" dirty="0" err="1"/>
              <a:t>somatis</a:t>
            </a:r>
            <a:endParaRPr lang="en-US" b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62400" y="2514600"/>
            <a:ext cx="4038600" cy="3506788"/>
          </a:xfrm>
          <a:noFill/>
        </p:spPr>
      </p:pic>
      <p:pic>
        <p:nvPicPr>
          <p:cNvPr id="59395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838200"/>
            <a:ext cx="3927475" cy="4953000"/>
          </a:xfrm>
          <a:noFill/>
        </p:spPr>
      </p:pic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4343400" y="762000"/>
            <a:ext cx="48006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REFLEKS MIKSI/BERKEMIH</a:t>
            </a:r>
            <a:endParaRPr lang="en-US" sz="320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Interstisial</a:t>
            </a:r>
            <a:r>
              <a:rPr lang="en-US" dirty="0"/>
              <a:t> Ex-change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47800"/>
            <a:ext cx="801511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657600" y="2209800"/>
            <a:ext cx="1219200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05600" y="4343400"/>
            <a:ext cx="14478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Elektrolit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Substansi kimiawi terlarut dalam air yang terdiri dari ion positif dan negatif</a:t>
            </a:r>
          </a:p>
          <a:p>
            <a:r>
              <a:rPr lang="en-US"/>
              <a:t>Ion positif : </a:t>
            </a:r>
            <a:r>
              <a:rPr lang="en-US" b="1"/>
              <a:t>kation</a:t>
            </a:r>
          </a:p>
          <a:p>
            <a:pPr lvl="1"/>
            <a:r>
              <a:rPr lang="en-US" b="1">
                <a:solidFill>
                  <a:schemeClr val="hlink"/>
                </a:solidFill>
              </a:rPr>
              <a:t>Intraseluler : Kalium</a:t>
            </a:r>
          </a:p>
          <a:p>
            <a:pPr lvl="1"/>
            <a:r>
              <a:rPr lang="en-US" b="1">
                <a:solidFill>
                  <a:schemeClr val="hlink"/>
                </a:solidFill>
              </a:rPr>
              <a:t>Extraseluler : natrium</a:t>
            </a:r>
          </a:p>
          <a:p>
            <a:r>
              <a:rPr lang="en-US"/>
              <a:t>Ion negatif : </a:t>
            </a:r>
            <a:r>
              <a:rPr lang="en-US" b="1"/>
              <a:t>anion</a:t>
            </a:r>
          </a:p>
          <a:p>
            <a:pPr lvl="1"/>
            <a:r>
              <a:rPr lang="en-US" b="1">
                <a:solidFill>
                  <a:schemeClr val="tx2"/>
                </a:solidFill>
              </a:rPr>
              <a:t>Intraseluler : Phosphat</a:t>
            </a:r>
          </a:p>
          <a:p>
            <a:pPr lvl="1"/>
            <a:r>
              <a:rPr lang="en-US" b="1">
                <a:solidFill>
                  <a:schemeClr val="tx2"/>
                </a:solidFill>
              </a:rPr>
              <a:t>Extraseluler : Clorida</a:t>
            </a:r>
          </a:p>
          <a:p>
            <a:endParaRPr lang="en-US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2074</Words>
  <Application>Microsoft Office PowerPoint</Application>
  <PresentationFormat>On-screen Show (4:3)</PresentationFormat>
  <Paragraphs>291</Paragraphs>
  <Slides>72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Arial Black</vt:lpstr>
      <vt:lpstr>Arial Narrow</vt:lpstr>
      <vt:lpstr>Calibri</vt:lpstr>
      <vt:lpstr>Wingdings</vt:lpstr>
      <vt:lpstr>Office Theme</vt:lpstr>
      <vt:lpstr>Kidney and urinary system normal to pathological perspective</vt:lpstr>
      <vt:lpstr>Cairan Tubuh</vt:lpstr>
      <vt:lpstr>PowerPoint Presentation</vt:lpstr>
      <vt:lpstr>PowerPoint Presentation</vt:lpstr>
      <vt:lpstr>PowerPoint Presentation</vt:lpstr>
      <vt:lpstr>Keseimbangan cairan tubuh</vt:lpstr>
      <vt:lpstr>Prinsip dasar transportasi darah/fluid pada manusia</vt:lpstr>
      <vt:lpstr>Interstisial Ex-change principle</vt:lpstr>
      <vt:lpstr>Elektrolit </vt:lpstr>
      <vt:lpstr>Komposisi elektrolit</vt:lpstr>
      <vt:lpstr>Hormon pengatur elektrolit</vt:lpstr>
      <vt:lpstr>Pengaturan keseimbangan cairan</vt:lpstr>
      <vt:lpstr>PowerPoint Presentation</vt:lpstr>
      <vt:lpstr>Pengaturan garam</vt:lpstr>
      <vt:lpstr>PowerPoint Presentation</vt:lpstr>
      <vt:lpstr>PowerPoint Presentation</vt:lpstr>
      <vt:lpstr>Ginjal</vt:lpstr>
      <vt:lpstr>Fungsi K1dn3y atao 91N74</vt:lpstr>
      <vt:lpstr>Kidney</vt:lpstr>
      <vt:lpstr>Ren/ginjal</vt:lpstr>
      <vt:lpstr>Ginjal</vt:lpstr>
      <vt:lpstr>Inner part of kidney</vt:lpstr>
      <vt:lpstr>PowerPoint Presentation</vt:lpstr>
      <vt:lpstr>PowerPoint Presentation</vt:lpstr>
      <vt:lpstr>Nephron….renal functional unit</vt:lpstr>
      <vt:lpstr>PowerPoint Presentation</vt:lpstr>
      <vt:lpstr>PowerPoint Presentation</vt:lpstr>
      <vt:lpstr>PowerPoint Presentation</vt:lpstr>
      <vt:lpstr>Filtration barrier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Tubulus distal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VASKULARISASI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INERVATION </vt:lpstr>
      <vt:lpstr>Ureter</vt:lpstr>
      <vt:lpstr>PowerPoint Presentation</vt:lpstr>
      <vt:lpstr>Vesica urinaria / baldder</vt:lpstr>
      <vt:lpstr>PowerPoint Presentation</vt:lpstr>
      <vt:lpstr>Fundus-peritoneal fold</vt:lpstr>
      <vt:lpstr>PowerPoint Presentation</vt:lpstr>
      <vt:lpstr>PowerPoint Presentation</vt:lpstr>
      <vt:lpstr>PowerPoint Presentation</vt:lpstr>
      <vt:lpstr>Micturition</vt:lpstr>
      <vt:lpstr>What should we know first….</vt:lpstr>
      <vt:lpstr>Trigonom vesicae: ostium ureterica dan ostium urethra interna</vt:lpstr>
      <vt:lpstr>Urethra</vt:lpstr>
      <vt:lpstr>Urethra pars prostatica</vt:lpstr>
      <vt:lpstr>PowerPoint Presentation</vt:lpstr>
      <vt:lpstr>PowerPoint Presentation</vt:lpstr>
      <vt:lpstr>PowerPoint Presentation</vt:lpstr>
      <vt:lpstr>Sphincter urethra externa</vt:lpstr>
      <vt:lpstr>Micturition</vt:lpstr>
      <vt:lpstr>Storage vs Voiding</vt:lpstr>
      <vt:lpstr>Bladder filling and the guarding reflex</vt:lpstr>
      <vt:lpstr>PowerPoint Presentation</vt:lpstr>
      <vt:lpstr>Voiding……</vt:lpstr>
      <vt:lpstr>a=Storage, b=voiding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ASUS</cp:lastModifiedBy>
  <cp:revision>26</cp:revision>
  <dcterms:created xsi:type="dcterms:W3CDTF">2015-09-30T05:40:26Z</dcterms:created>
  <dcterms:modified xsi:type="dcterms:W3CDTF">2019-12-13T05:42:22Z</dcterms:modified>
</cp:coreProperties>
</file>