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3" r:id="rId4"/>
    <p:sldId id="257" r:id="rId5"/>
    <p:sldId id="274" r:id="rId6"/>
    <p:sldId id="275" r:id="rId7"/>
    <p:sldId id="276" r:id="rId8"/>
    <p:sldId id="296" r:id="rId9"/>
    <p:sldId id="297" r:id="rId10"/>
    <p:sldId id="298" r:id="rId11"/>
    <p:sldId id="299" r:id="rId12"/>
    <p:sldId id="259" r:id="rId13"/>
    <p:sldId id="300" r:id="rId14"/>
    <p:sldId id="301" r:id="rId15"/>
    <p:sldId id="267" r:id="rId16"/>
    <p:sldId id="302" r:id="rId17"/>
    <p:sldId id="294" r:id="rId18"/>
    <p:sldId id="295" r:id="rId19"/>
    <p:sldId id="260" r:id="rId20"/>
    <p:sldId id="303" r:id="rId21"/>
    <p:sldId id="264" r:id="rId22"/>
    <p:sldId id="261" r:id="rId23"/>
    <p:sldId id="304" r:id="rId24"/>
    <p:sldId id="305" r:id="rId25"/>
    <p:sldId id="258" r:id="rId26"/>
    <p:sldId id="306" r:id="rId27"/>
    <p:sldId id="269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0" r:id="rId37"/>
    <p:sldId id="316" r:id="rId38"/>
    <p:sldId id="317" r:id="rId39"/>
    <p:sldId id="318" r:id="rId40"/>
    <p:sldId id="319" r:id="rId41"/>
    <p:sldId id="320" r:id="rId42"/>
    <p:sldId id="321" r:id="rId43"/>
    <p:sldId id="325" r:id="rId44"/>
    <p:sldId id="326" r:id="rId45"/>
    <p:sldId id="343" r:id="rId46"/>
    <p:sldId id="327" r:id="rId47"/>
    <p:sldId id="328" r:id="rId48"/>
    <p:sldId id="329" r:id="rId49"/>
    <p:sldId id="340" r:id="rId50"/>
    <p:sldId id="341" r:id="rId51"/>
    <p:sldId id="342" r:id="rId52"/>
    <p:sldId id="324" r:id="rId53"/>
    <p:sldId id="323" r:id="rId54"/>
    <p:sldId id="322" r:id="rId55"/>
    <p:sldId id="26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r.febe" initials="e" lastIdx="1" clrIdx="0">
    <p:extLst>
      <p:ext uri="{19B8F6BF-5375-455C-9EA6-DF929625EA0E}">
        <p15:presenceInfo xmlns:p15="http://schemas.microsoft.com/office/powerpoint/2012/main" userId="ester.feb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4"/>
    <a:srgbClr val="FFCCCC"/>
    <a:srgbClr val="FD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Gaya Medium 2 - Akse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Gaya Terang 2 - Akse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29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46FF9-816A-47F2-9BEA-5F494FC32C02}" type="doc">
      <dgm:prSet loTypeId="urn:microsoft.com/office/officeart/2011/layout/Circle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703175-B50B-4B50-8C18-6EADAD3DC5A6}">
      <dgm:prSet custT="1"/>
      <dgm:spPr/>
      <dgm:t>
        <a:bodyPr/>
        <a:lstStyle/>
        <a:p>
          <a:r>
            <a:rPr lang="en-US" sz="2000" i="1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Pengembangan</a:t>
          </a:r>
          <a:r>
            <a:rPr lang="en-US" sz="2000" dirty="0">
              <a:solidFill>
                <a:schemeClr val="tx1"/>
              </a:solidFill>
            </a:rPr>
            <a:t> Indonesian Grouper (</a:t>
          </a:r>
          <a:r>
            <a:rPr lang="en-US" sz="2000" dirty="0" err="1">
              <a:solidFill>
                <a:schemeClr val="tx1"/>
              </a:solidFill>
            </a:rPr>
            <a:t>Reklasifikasi</a:t>
          </a:r>
          <a:r>
            <a:rPr lang="en-US" sz="2000" dirty="0">
              <a:solidFill>
                <a:schemeClr val="tx1"/>
              </a:solidFill>
            </a:rPr>
            <a:t> INACBG)</a:t>
          </a:r>
          <a:endParaRPr lang="en-US" sz="2000" i="1" dirty="0">
            <a:solidFill>
              <a:schemeClr val="tx1"/>
            </a:solidFill>
          </a:endParaRPr>
        </a:p>
      </dgm:t>
    </dgm:pt>
    <dgm:pt modelId="{FAC612F6-CB75-4087-9E74-8CD86526787C}" type="parTrans" cxnId="{3C2A3775-B037-45BA-B399-F39CD4E9740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0A25EFB-2CA9-4977-A287-FD6066C97B53}" type="sibTrans" cxnId="{3C2A3775-B037-45BA-B399-F39CD4E9740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AA146B9-6268-4D0A-8FE5-8CF6392CD6C3}">
      <dgm:prSet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Pengembangan</a:t>
          </a:r>
          <a:r>
            <a:rPr lang="en-US" sz="2000" dirty="0">
              <a:solidFill>
                <a:schemeClr val="tx1"/>
              </a:solidFill>
            </a:rPr>
            <a:t> Indonesian Grouper (</a:t>
          </a:r>
          <a:r>
            <a:rPr lang="en-US" sz="2000" dirty="0" err="1">
              <a:solidFill>
                <a:schemeClr val="tx1"/>
              </a:solidFill>
            </a:rPr>
            <a:t>Reklasifikasi</a:t>
          </a:r>
          <a:r>
            <a:rPr lang="en-US" sz="2000" dirty="0">
              <a:solidFill>
                <a:schemeClr val="tx1"/>
              </a:solidFill>
            </a:rPr>
            <a:t> INACBG) </a:t>
          </a:r>
          <a:r>
            <a:rPr lang="en-US" sz="2000" dirty="0" err="1">
              <a:solidFill>
                <a:schemeClr val="tx1"/>
              </a:solidFill>
            </a:rPr>
            <a:t>lanjutan</a:t>
          </a:r>
          <a:endParaRPr lang="en-US" sz="2000" dirty="0">
            <a:solidFill>
              <a:schemeClr val="tx1"/>
            </a:solidFill>
          </a:endParaRPr>
        </a:p>
      </dgm:t>
    </dgm:pt>
    <dgm:pt modelId="{152CEC96-B210-47A4-B293-1531F92D6F5C}" type="parTrans" cxnId="{F38530B0-0AE7-48E6-B966-ADF0179552D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1E79D6-814F-4B6D-9062-EE29D788C771}" type="sibTrans" cxnId="{F38530B0-0AE7-48E6-B966-ADF0179552D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A1305CE-D827-F843-83A1-E70941379AD7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Finalisasi</a:t>
          </a:r>
          <a:r>
            <a:rPr lang="en-US" sz="2000" dirty="0">
              <a:solidFill>
                <a:schemeClr val="tx1"/>
              </a:solidFill>
            </a:rPr>
            <a:t> Indonesian Grouper (</a:t>
          </a:r>
          <a:r>
            <a:rPr lang="en-US" sz="2000" dirty="0" err="1">
              <a:solidFill>
                <a:schemeClr val="tx1"/>
              </a:solidFill>
            </a:rPr>
            <a:t>termasuk</a:t>
          </a:r>
          <a:r>
            <a:rPr lang="en-US" sz="2000" dirty="0">
              <a:solidFill>
                <a:schemeClr val="tx1"/>
              </a:solidFill>
            </a:rPr>
            <a:t> piloting), </a:t>
          </a:r>
          <a:r>
            <a:rPr lang="en-US" sz="2000" dirty="0" err="1">
              <a:solidFill>
                <a:schemeClr val="tx1"/>
              </a:solidFill>
            </a:rPr>
            <a:t>Penyusunan</a:t>
          </a:r>
          <a:r>
            <a:rPr lang="en-US" sz="2000" dirty="0">
              <a:solidFill>
                <a:schemeClr val="tx1"/>
              </a:solidFill>
            </a:rPr>
            <a:t> Manual Grouper</a:t>
          </a:r>
        </a:p>
      </dgm:t>
    </dgm:pt>
    <dgm:pt modelId="{2E2A6BEB-3541-4F4C-A7D7-E714BA1E501E}" type="parTrans" cxnId="{D3DFF17C-7AFE-7641-BF0A-3BCA7893D3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132CA5-BC21-D74F-BE49-4EC675366987}" type="sibTrans" cxnId="{D3DFF17C-7AFE-7641-BF0A-3BCA7893D3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D98A851-CDBB-6B44-856B-805B119882FF}">
      <dgm:prSet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Pengembangan</a:t>
          </a:r>
          <a:r>
            <a:rPr lang="en-US" sz="2000" dirty="0">
              <a:solidFill>
                <a:schemeClr val="tx1"/>
              </a:solidFill>
            </a:rPr>
            <a:t> Indonesian Grouper (</a:t>
          </a:r>
          <a:r>
            <a:rPr lang="en-US" sz="2000" dirty="0" err="1">
              <a:solidFill>
                <a:schemeClr val="tx1"/>
              </a:solidFill>
            </a:rPr>
            <a:t>Reklasifikasi</a:t>
          </a:r>
          <a:r>
            <a:rPr lang="en-US" sz="2000" dirty="0">
              <a:solidFill>
                <a:schemeClr val="tx1"/>
              </a:solidFill>
            </a:rPr>
            <a:t> INACBG) </a:t>
          </a:r>
          <a:r>
            <a:rPr lang="en-US" sz="2000" dirty="0" err="1">
              <a:solidFill>
                <a:schemeClr val="tx1"/>
              </a:solidFill>
            </a:rPr>
            <a:t>lanjutan</a:t>
          </a:r>
          <a:endParaRPr lang="en-US" sz="2000" dirty="0">
            <a:solidFill>
              <a:schemeClr val="tx1"/>
            </a:solidFill>
          </a:endParaRPr>
        </a:p>
      </dgm:t>
    </dgm:pt>
    <dgm:pt modelId="{A9F3B76D-0EC4-874F-AB9B-DB3AFBDCAE61}" type="parTrans" cxnId="{5B7E9017-454B-264D-9422-64ED91F10C0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89DF27-20BB-E449-8421-4268607F5F18}" type="sibTrans" cxnId="{5B7E9017-454B-264D-9422-64ED91F10C0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769EABE-5110-4D53-9B4F-2AE671F639FF}" type="pres">
      <dgm:prSet presAssocID="{93646FF9-816A-47F2-9BEA-5F494FC32C0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35D4EC3-C4AA-AE48-AB83-0257DCFAA236}" type="pres">
      <dgm:prSet presAssocID="{8A1305CE-D827-F843-83A1-E70941379AD7}" presName="Accent4" presStyleCnt="0"/>
      <dgm:spPr/>
    </dgm:pt>
    <dgm:pt modelId="{AB199732-88F9-E54C-9F07-F61C83C1A6AE}" type="pres">
      <dgm:prSet presAssocID="{8A1305CE-D827-F843-83A1-E70941379AD7}" presName="Accent" presStyleLbl="node1" presStyleIdx="0" presStyleCnt="4"/>
      <dgm:spPr/>
    </dgm:pt>
    <dgm:pt modelId="{F63C4E30-2875-AD4F-AB0F-A6A9DB69B68E}" type="pres">
      <dgm:prSet presAssocID="{8A1305CE-D827-F843-83A1-E70941379AD7}" presName="ParentBackground4" presStyleCnt="0"/>
      <dgm:spPr/>
    </dgm:pt>
    <dgm:pt modelId="{2646EFD5-3BD8-7841-8CC2-B841B2F71599}" type="pres">
      <dgm:prSet presAssocID="{8A1305CE-D827-F843-83A1-E70941379AD7}" presName="ParentBackground" presStyleLbl="fgAcc1" presStyleIdx="0" presStyleCnt="4"/>
      <dgm:spPr/>
    </dgm:pt>
    <dgm:pt modelId="{2F71146A-76C3-0B43-8890-DBD4AF953C3B}" type="pres">
      <dgm:prSet presAssocID="{8A1305CE-D827-F843-83A1-E70941379AD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C67B1D7-BE2D-9448-AA2F-C1E13D474BD9}" type="pres">
      <dgm:prSet presAssocID="{8D98A851-CDBB-6B44-856B-805B119882FF}" presName="Accent3" presStyleCnt="0"/>
      <dgm:spPr/>
    </dgm:pt>
    <dgm:pt modelId="{95343D86-BEBB-2849-AA5B-9D3AFF098E73}" type="pres">
      <dgm:prSet presAssocID="{8D98A851-CDBB-6B44-856B-805B119882FF}" presName="Accent" presStyleLbl="node1" presStyleIdx="1" presStyleCnt="4"/>
      <dgm:spPr>
        <a:ln>
          <a:solidFill>
            <a:srgbClr val="0070C0"/>
          </a:solidFill>
        </a:ln>
      </dgm:spPr>
    </dgm:pt>
    <dgm:pt modelId="{7023F332-952D-D441-9B45-D2A0CFE98DE9}" type="pres">
      <dgm:prSet presAssocID="{8D98A851-CDBB-6B44-856B-805B119882FF}" presName="ParentBackground3" presStyleCnt="0"/>
      <dgm:spPr/>
    </dgm:pt>
    <dgm:pt modelId="{743EB379-F81B-A941-8957-1522611C432E}" type="pres">
      <dgm:prSet presAssocID="{8D98A851-CDBB-6B44-856B-805B119882FF}" presName="ParentBackground" presStyleLbl="fgAcc1" presStyleIdx="1" presStyleCnt="4"/>
      <dgm:spPr/>
    </dgm:pt>
    <dgm:pt modelId="{E776BAB4-B592-2346-8F81-06178CD7B66D}" type="pres">
      <dgm:prSet presAssocID="{8D98A851-CDBB-6B44-856B-805B119882F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44AE28E-5D17-054B-AF72-626D167382FE}" type="pres">
      <dgm:prSet presAssocID="{BAA146B9-6268-4D0A-8FE5-8CF6392CD6C3}" presName="Accent2" presStyleCnt="0"/>
      <dgm:spPr/>
    </dgm:pt>
    <dgm:pt modelId="{6C637889-E290-4F62-BC8B-3E7FD7C3C3E3}" type="pres">
      <dgm:prSet presAssocID="{BAA146B9-6268-4D0A-8FE5-8CF6392CD6C3}" presName="Accent" presStyleLbl="node1" presStyleIdx="2" presStyleCnt="4"/>
      <dgm:spPr>
        <a:ln>
          <a:solidFill>
            <a:srgbClr val="0070C0"/>
          </a:solidFill>
        </a:ln>
      </dgm:spPr>
    </dgm:pt>
    <dgm:pt modelId="{3C0A7050-C86C-0044-A799-BA8A61346499}" type="pres">
      <dgm:prSet presAssocID="{BAA146B9-6268-4D0A-8FE5-8CF6392CD6C3}" presName="ParentBackground2" presStyleCnt="0"/>
      <dgm:spPr/>
    </dgm:pt>
    <dgm:pt modelId="{8C9BDD6E-BED5-4EDB-BC2A-C6AF5F990023}" type="pres">
      <dgm:prSet presAssocID="{BAA146B9-6268-4D0A-8FE5-8CF6392CD6C3}" presName="ParentBackground" presStyleLbl="fgAcc1" presStyleIdx="2" presStyleCnt="4"/>
      <dgm:spPr/>
    </dgm:pt>
    <dgm:pt modelId="{803F9CBC-BB1B-9647-B817-0BADAFCB9329}" type="pres">
      <dgm:prSet presAssocID="{BAA146B9-6268-4D0A-8FE5-8CF6392CD6C3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028364-E308-204E-BF14-543165D3310F}" type="pres">
      <dgm:prSet presAssocID="{08703175-B50B-4B50-8C18-6EADAD3DC5A6}" presName="Accent1" presStyleCnt="0"/>
      <dgm:spPr/>
    </dgm:pt>
    <dgm:pt modelId="{4B4594F4-58EF-4F85-9412-0E63A292C0C4}" type="pres">
      <dgm:prSet presAssocID="{08703175-B50B-4B50-8C18-6EADAD3DC5A6}" presName="Accent" presStyleLbl="node1" presStyleIdx="3" presStyleCnt="4"/>
      <dgm:spPr>
        <a:ln>
          <a:solidFill>
            <a:srgbClr val="0070C0"/>
          </a:solidFill>
        </a:ln>
      </dgm:spPr>
    </dgm:pt>
    <dgm:pt modelId="{379ECA11-14F1-5441-9986-AD5175D5837A}" type="pres">
      <dgm:prSet presAssocID="{08703175-B50B-4B50-8C18-6EADAD3DC5A6}" presName="ParentBackground1" presStyleCnt="0"/>
      <dgm:spPr/>
    </dgm:pt>
    <dgm:pt modelId="{5F130306-AE6D-47AA-AAF9-8D9DF9769CC9}" type="pres">
      <dgm:prSet presAssocID="{08703175-B50B-4B50-8C18-6EADAD3DC5A6}" presName="ParentBackground" presStyleLbl="fgAcc1" presStyleIdx="3" presStyleCnt="4"/>
      <dgm:spPr/>
    </dgm:pt>
    <dgm:pt modelId="{FD79BE43-4377-9E4A-810B-6E149BF6DFAE}" type="pres">
      <dgm:prSet presAssocID="{08703175-B50B-4B50-8C18-6EADAD3DC5A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261E415-D521-4E74-BCFC-ED89D746DD98}" type="presOf" srcId="{8A1305CE-D827-F843-83A1-E70941379AD7}" destId="{2F71146A-76C3-0B43-8890-DBD4AF953C3B}" srcOrd="1" destOrd="0" presId="urn:microsoft.com/office/officeart/2011/layout/CircleProcess"/>
    <dgm:cxn modelId="{94102517-BB7E-4E8F-848B-73710DF46F40}" type="presOf" srcId="{8D98A851-CDBB-6B44-856B-805B119882FF}" destId="{E776BAB4-B592-2346-8F81-06178CD7B66D}" srcOrd="1" destOrd="0" presId="urn:microsoft.com/office/officeart/2011/layout/CircleProcess"/>
    <dgm:cxn modelId="{5B7E9017-454B-264D-9422-64ED91F10C01}" srcId="{93646FF9-816A-47F2-9BEA-5F494FC32C02}" destId="{8D98A851-CDBB-6B44-856B-805B119882FF}" srcOrd="2" destOrd="0" parTransId="{A9F3B76D-0EC4-874F-AB9B-DB3AFBDCAE61}" sibTransId="{ED89DF27-20BB-E449-8421-4268607F5F18}"/>
    <dgm:cxn modelId="{D8464F39-E816-468E-87CE-94A7EF1A4D7A}" type="presOf" srcId="{08703175-B50B-4B50-8C18-6EADAD3DC5A6}" destId="{5F130306-AE6D-47AA-AAF9-8D9DF9769CC9}" srcOrd="0" destOrd="0" presId="urn:microsoft.com/office/officeart/2011/layout/CircleProcess"/>
    <dgm:cxn modelId="{908B2855-F7F8-4C55-BC15-7B60DA0CB3AC}" type="presOf" srcId="{93646FF9-816A-47F2-9BEA-5F494FC32C02}" destId="{4769EABE-5110-4D53-9B4F-2AE671F639FF}" srcOrd="0" destOrd="0" presId="urn:microsoft.com/office/officeart/2011/layout/CircleProcess"/>
    <dgm:cxn modelId="{3C2A3775-B037-45BA-B399-F39CD4E97402}" srcId="{93646FF9-816A-47F2-9BEA-5F494FC32C02}" destId="{08703175-B50B-4B50-8C18-6EADAD3DC5A6}" srcOrd="0" destOrd="0" parTransId="{FAC612F6-CB75-4087-9E74-8CD86526787C}" sibTransId="{C0A25EFB-2CA9-4977-A287-FD6066C97B53}"/>
    <dgm:cxn modelId="{D3DFF17C-7AFE-7641-BF0A-3BCA7893D3D1}" srcId="{93646FF9-816A-47F2-9BEA-5F494FC32C02}" destId="{8A1305CE-D827-F843-83A1-E70941379AD7}" srcOrd="3" destOrd="0" parTransId="{2E2A6BEB-3541-4F4C-A7D7-E714BA1E501E}" sibTransId="{46132CA5-BC21-D74F-BE49-4EC675366987}"/>
    <dgm:cxn modelId="{40C54398-574A-4D46-83B0-ABECCD560279}" type="presOf" srcId="{08703175-B50B-4B50-8C18-6EADAD3DC5A6}" destId="{FD79BE43-4377-9E4A-810B-6E149BF6DFAE}" srcOrd="1" destOrd="0" presId="urn:microsoft.com/office/officeart/2011/layout/CircleProcess"/>
    <dgm:cxn modelId="{F38530B0-0AE7-48E6-B966-ADF0179552D0}" srcId="{93646FF9-816A-47F2-9BEA-5F494FC32C02}" destId="{BAA146B9-6268-4D0A-8FE5-8CF6392CD6C3}" srcOrd="1" destOrd="0" parTransId="{152CEC96-B210-47A4-B293-1531F92D6F5C}" sibTransId="{FB1E79D6-814F-4B6D-9062-EE29D788C771}"/>
    <dgm:cxn modelId="{CC9481B0-9BD3-4891-A524-B06A20F0FD8E}" type="presOf" srcId="{BAA146B9-6268-4D0A-8FE5-8CF6392CD6C3}" destId="{803F9CBC-BB1B-9647-B817-0BADAFCB9329}" srcOrd="1" destOrd="0" presId="urn:microsoft.com/office/officeart/2011/layout/CircleProcess"/>
    <dgm:cxn modelId="{81A39DD5-98EE-452D-9B60-1D7EBE64AEDF}" type="presOf" srcId="{8D98A851-CDBB-6B44-856B-805B119882FF}" destId="{743EB379-F81B-A941-8957-1522611C432E}" srcOrd="0" destOrd="0" presId="urn:microsoft.com/office/officeart/2011/layout/CircleProcess"/>
    <dgm:cxn modelId="{3EA1E5D9-7135-4CA0-8BE1-6E197237C5F0}" type="presOf" srcId="{8A1305CE-D827-F843-83A1-E70941379AD7}" destId="{2646EFD5-3BD8-7841-8CC2-B841B2F71599}" srcOrd="0" destOrd="0" presId="urn:microsoft.com/office/officeart/2011/layout/CircleProcess"/>
    <dgm:cxn modelId="{9A6883E3-796E-4393-8E86-0E178B20D1EA}" type="presOf" srcId="{BAA146B9-6268-4D0A-8FE5-8CF6392CD6C3}" destId="{8C9BDD6E-BED5-4EDB-BC2A-C6AF5F990023}" srcOrd="0" destOrd="0" presId="urn:microsoft.com/office/officeart/2011/layout/CircleProcess"/>
    <dgm:cxn modelId="{29F3A90F-22A8-462C-9A75-8F5B105FB000}" type="presParOf" srcId="{4769EABE-5110-4D53-9B4F-2AE671F639FF}" destId="{B35D4EC3-C4AA-AE48-AB83-0257DCFAA236}" srcOrd="0" destOrd="0" presId="urn:microsoft.com/office/officeart/2011/layout/CircleProcess"/>
    <dgm:cxn modelId="{0008BD8D-262E-442E-B67E-D3EC0B87F39F}" type="presParOf" srcId="{B35D4EC3-C4AA-AE48-AB83-0257DCFAA236}" destId="{AB199732-88F9-E54C-9F07-F61C83C1A6AE}" srcOrd="0" destOrd="0" presId="urn:microsoft.com/office/officeart/2011/layout/CircleProcess"/>
    <dgm:cxn modelId="{257B6563-B0FC-4538-AC01-326BC513CD19}" type="presParOf" srcId="{4769EABE-5110-4D53-9B4F-2AE671F639FF}" destId="{F63C4E30-2875-AD4F-AB0F-A6A9DB69B68E}" srcOrd="1" destOrd="0" presId="urn:microsoft.com/office/officeart/2011/layout/CircleProcess"/>
    <dgm:cxn modelId="{070C7030-1EE2-4D20-9B56-A1D7BDE72984}" type="presParOf" srcId="{F63C4E30-2875-AD4F-AB0F-A6A9DB69B68E}" destId="{2646EFD5-3BD8-7841-8CC2-B841B2F71599}" srcOrd="0" destOrd="0" presId="urn:microsoft.com/office/officeart/2011/layout/CircleProcess"/>
    <dgm:cxn modelId="{BFFD9D0E-974F-4E6F-99C9-8B33447612A6}" type="presParOf" srcId="{4769EABE-5110-4D53-9B4F-2AE671F639FF}" destId="{2F71146A-76C3-0B43-8890-DBD4AF953C3B}" srcOrd="2" destOrd="0" presId="urn:microsoft.com/office/officeart/2011/layout/CircleProcess"/>
    <dgm:cxn modelId="{9F9927BE-8497-49FB-B16A-DA278B937F11}" type="presParOf" srcId="{4769EABE-5110-4D53-9B4F-2AE671F639FF}" destId="{9C67B1D7-BE2D-9448-AA2F-C1E13D474BD9}" srcOrd="3" destOrd="0" presId="urn:microsoft.com/office/officeart/2011/layout/CircleProcess"/>
    <dgm:cxn modelId="{CA46B075-2C82-45BF-9D32-A459D904537B}" type="presParOf" srcId="{9C67B1D7-BE2D-9448-AA2F-C1E13D474BD9}" destId="{95343D86-BEBB-2849-AA5B-9D3AFF098E73}" srcOrd="0" destOrd="0" presId="urn:microsoft.com/office/officeart/2011/layout/CircleProcess"/>
    <dgm:cxn modelId="{72AC5BFD-C462-4197-AC22-E30B089370DE}" type="presParOf" srcId="{4769EABE-5110-4D53-9B4F-2AE671F639FF}" destId="{7023F332-952D-D441-9B45-D2A0CFE98DE9}" srcOrd="4" destOrd="0" presId="urn:microsoft.com/office/officeart/2011/layout/CircleProcess"/>
    <dgm:cxn modelId="{F91F6223-DE2B-4E27-8FBE-0D4CFFACFC98}" type="presParOf" srcId="{7023F332-952D-D441-9B45-D2A0CFE98DE9}" destId="{743EB379-F81B-A941-8957-1522611C432E}" srcOrd="0" destOrd="0" presId="urn:microsoft.com/office/officeart/2011/layout/CircleProcess"/>
    <dgm:cxn modelId="{508108F5-CEFC-4B2E-8A00-1A8955FD9C17}" type="presParOf" srcId="{4769EABE-5110-4D53-9B4F-2AE671F639FF}" destId="{E776BAB4-B592-2346-8F81-06178CD7B66D}" srcOrd="5" destOrd="0" presId="urn:microsoft.com/office/officeart/2011/layout/CircleProcess"/>
    <dgm:cxn modelId="{8ED6A7E5-CD57-448E-9121-246B69DA92C5}" type="presParOf" srcId="{4769EABE-5110-4D53-9B4F-2AE671F639FF}" destId="{644AE28E-5D17-054B-AF72-626D167382FE}" srcOrd="6" destOrd="0" presId="urn:microsoft.com/office/officeart/2011/layout/CircleProcess"/>
    <dgm:cxn modelId="{2DA91676-3CDA-4C9B-9BA1-2991CA3F927F}" type="presParOf" srcId="{644AE28E-5D17-054B-AF72-626D167382FE}" destId="{6C637889-E290-4F62-BC8B-3E7FD7C3C3E3}" srcOrd="0" destOrd="0" presId="urn:microsoft.com/office/officeart/2011/layout/CircleProcess"/>
    <dgm:cxn modelId="{10B18677-F1D2-458B-AC54-56C75751E739}" type="presParOf" srcId="{4769EABE-5110-4D53-9B4F-2AE671F639FF}" destId="{3C0A7050-C86C-0044-A799-BA8A61346499}" srcOrd="7" destOrd="0" presId="urn:microsoft.com/office/officeart/2011/layout/CircleProcess"/>
    <dgm:cxn modelId="{8C5374CD-7592-4C93-89C9-28286FA583FE}" type="presParOf" srcId="{3C0A7050-C86C-0044-A799-BA8A61346499}" destId="{8C9BDD6E-BED5-4EDB-BC2A-C6AF5F990023}" srcOrd="0" destOrd="0" presId="urn:microsoft.com/office/officeart/2011/layout/CircleProcess"/>
    <dgm:cxn modelId="{61D61AB6-FF58-4514-ACE2-DF93647AC2A9}" type="presParOf" srcId="{4769EABE-5110-4D53-9B4F-2AE671F639FF}" destId="{803F9CBC-BB1B-9647-B817-0BADAFCB9329}" srcOrd="8" destOrd="0" presId="urn:microsoft.com/office/officeart/2011/layout/CircleProcess"/>
    <dgm:cxn modelId="{C6AAE33A-3C90-4AA0-B432-4A0C4389E182}" type="presParOf" srcId="{4769EABE-5110-4D53-9B4F-2AE671F639FF}" destId="{71028364-E308-204E-BF14-543165D3310F}" srcOrd="9" destOrd="0" presId="urn:microsoft.com/office/officeart/2011/layout/CircleProcess"/>
    <dgm:cxn modelId="{ECECD8CF-E39E-4379-8F96-5A98EDF3895A}" type="presParOf" srcId="{71028364-E308-204E-BF14-543165D3310F}" destId="{4B4594F4-58EF-4F85-9412-0E63A292C0C4}" srcOrd="0" destOrd="0" presId="urn:microsoft.com/office/officeart/2011/layout/CircleProcess"/>
    <dgm:cxn modelId="{54AB1D20-CC04-4E38-8650-F7CFAA514074}" type="presParOf" srcId="{4769EABE-5110-4D53-9B4F-2AE671F639FF}" destId="{379ECA11-14F1-5441-9986-AD5175D5837A}" srcOrd="10" destOrd="0" presId="urn:microsoft.com/office/officeart/2011/layout/CircleProcess"/>
    <dgm:cxn modelId="{DE0FA1A7-79B0-4786-8B2E-F756E7BE29AE}" type="presParOf" srcId="{379ECA11-14F1-5441-9986-AD5175D5837A}" destId="{5F130306-AE6D-47AA-AAF9-8D9DF9769CC9}" srcOrd="0" destOrd="0" presId="urn:microsoft.com/office/officeart/2011/layout/CircleProcess"/>
    <dgm:cxn modelId="{E4B44394-1717-41D6-96FA-760CBBCEA1E6}" type="presParOf" srcId="{4769EABE-5110-4D53-9B4F-2AE671F639FF}" destId="{FD79BE43-4377-9E4A-810B-6E149BF6DFAE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99732-88F9-E54C-9F07-F61C83C1A6AE}">
      <dsp:nvSpPr>
        <dsp:cNvPr id="0" name=""/>
        <dsp:cNvSpPr/>
      </dsp:nvSpPr>
      <dsp:spPr>
        <a:xfrm>
          <a:off x="8818092" y="1581382"/>
          <a:ext cx="2639060" cy="26391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6EFD5-3BD8-7841-8CC2-B841B2F71599}">
      <dsp:nvSpPr>
        <dsp:cNvPr id="0" name=""/>
        <dsp:cNvSpPr/>
      </dsp:nvSpPr>
      <dsp:spPr>
        <a:xfrm>
          <a:off x="8906362" y="1669371"/>
          <a:ext cx="2463651" cy="24632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Finalisasi</a:t>
          </a:r>
          <a:r>
            <a:rPr lang="en-US" sz="2000" kern="1200" dirty="0">
              <a:solidFill>
                <a:schemeClr val="tx1"/>
              </a:solidFill>
            </a:rPr>
            <a:t> Indonesian Grouper (</a:t>
          </a:r>
          <a:r>
            <a:rPr lang="en-US" sz="2000" kern="1200" dirty="0" err="1">
              <a:solidFill>
                <a:schemeClr val="tx1"/>
              </a:solidFill>
            </a:rPr>
            <a:t>termasuk</a:t>
          </a:r>
          <a:r>
            <a:rPr lang="en-US" sz="2000" kern="1200" dirty="0">
              <a:solidFill>
                <a:schemeClr val="tx1"/>
              </a:solidFill>
            </a:rPr>
            <a:t> piloting), </a:t>
          </a:r>
          <a:r>
            <a:rPr lang="en-US" sz="2000" kern="1200" dirty="0" err="1">
              <a:solidFill>
                <a:schemeClr val="tx1"/>
              </a:solidFill>
            </a:rPr>
            <a:t>Penyusunan</a:t>
          </a:r>
          <a:r>
            <a:rPr lang="en-US" sz="2000" kern="1200" dirty="0">
              <a:solidFill>
                <a:schemeClr val="tx1"/>
              </a:solidFill>
            </a:rPr>
            <a:t> Manual Grouper</a:t>
          </a:r>
        </a:p>
      </dsp:txBody>
      <dsp:txXfrm>
        <a:off x="9258313" y="2021325"/>
        <a:ext cx="1759750" cy="1759309"/>
      </dsp:txXfrm>
    </dsp:sp>
    <dsp:sp modelId="{95343D86-BEBB-2849-AA5B-9D3AFF098E73}">
      <dsp:nvSpPr>
        <dsp:cNvPr id="0" name=""/>
        <dsp:cNvSpPr/>
      </dsp:nvSpPr>
      <dsp:spPr>
        <a:xfrm rot="2700000">
          <a:off x="6079423" y="1581197"/>
          <a:ext cx="2639103" cy="2639103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EB379-F81B-A941-8957-1522611C432E}">
      <dsp:nvSpPr>
        <dsp:cNvPr id="0" name=""/>
        <dsp:cNvSpPr/>
      </dsp:nvSpPr>
      <dsp:spPr>
        <a:xfrm>
          <a:off x="6179032" y="1669371"/>
          <a:ext cx="2463651" cy="24632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Pengembangan</a:t>
          </a:r>
          <a:r>
            <a:rPr lang="en-US" sz="2000" kern="1200" dirty="0">
              <a:solidFill>
                <a:schemeClr val="tx1"/>
              </a:solidFill>
            </a:rPr>
            <a:t> Indonesian Grouper (</a:t>
          </a:r>
          <a:r>
            <a:rPr lang="en-US" sz="2000" kern="1200" dirty="0" err="1">
              <a:solidFill>
                <a:schemeClr val="tx1"/>
              </a:solidFill>
            </a:rPr>
            <a:t>Reklasifikasi</a:t>
          </a:r>
          <a:r>
            <a:rPr lang="en-US" sz="2000" kern="1200" dirty="0">
              <a:solidFill>
                <a:schemeClr val="tx1"/>
              </a:solidFill>
            </a:rPr>
            <a:t> INACBG) </a:t>
          </a:r>
          <a:r>
            <a:rPr lang="en-US" sz="2000" kern="1200" dirty="0" err="1">
              <a:solidFill>
                <a:schemeClr val="tx1"/>
              </a:solidFill>
            </a:rPr>
            <a:t>lanjutan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530982" y="2021325"/>
        <a:ext cx="1759750" cy="1759309"/>
      </dsp:txXfrm>
    </dsp:sp>
    <dsp:sp modelId="{6C637889-E290-4F62-BC8B-3E7FD7C3C3E3}">
      <dsp:nvSpPr>
        <dsp:cNvPr id="0" name=""/>
        <dsp:cNvSpPr/>
      </dsp:nvSpPr>
      <dsp:spPr>
        <a:xfrm rot="2700000">
          <a:off x="3363409" y="1581197"/>
          <a:ext cx="2639103" cy="2639103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BDD6E-BED5-4EDB-BC2A-C6AF5F990023}">
      <dsp:nvSpPr>
        <dsp:cNvPr id="0" name=""/>
        <dsp:cNvSpPr/>
      </dsp:nvSpPr>
      <dsp:spPr>
        <a:xfrm>
          <a:off x="3451701" y="1669371"/>
          <a:ext cx="2463651" cy="24632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Pengembangan</a:t>
          </a:r>
          <a:r>
            <a:rPr lang="en-US" sz="2000" kern="1200" dirty="0">
              <a:solidFill>
                <a:schemeClr val="tx1"/>
              </a:solidFill>
            </a:rPr>
            <a:t> Indonesian Grouper (</a:t>
          </a:r>
          <a:r>
            <a:rPr lang="en-US" sz="2000" kern="1200" dirty="0" err="1">
              <a:solidFill>
                <a:schemeClr val="tx1"/>
              </a:solidFill>
            </a:rPr>
            <a:t>Reklasifikasi</a:t>
          </a:r>
          <a:r>
            <a:rPr lang="en-US" sz="2000" kern="1200" dirty="0">
              <a:solidFill>
                <a:schemeClr val="tx1"/>
              </a:solidFill>
            </a:rPr>
            <a:t> INACBG) </a:t>
          </a:r>
          <a:r>
            <a:rPr lang="en-US" sz="2000" kern="1200" dirty="0" err="1">
              <a:solidFill>
                <a:schemeClr val="tx1"/>
              </a:solidFill>
            </a:rPr>
            <a:t>lanjutan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803651" y="2021325"/>
        <a:ext cx="1759750" cy="1759309"/>
      </dsp:txXfrm>
    </dsp:sp>
    <dsp:sp modelId="{4B4594F4-58EF-4F85-9412-0E63A292C0C4}">
      <dsp:nvSpPr>
        <dsp:cNvPr id="0" name=""/>
        <dsp:cNvSpPr/>
      </dsp:nvSpPr>
      <dsp:spPr>
        <a:xfrm rot="2700000">
          <a:off x="636078" y="1581197"/>
          <a:ext cx="2639103" cy="2639103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30306-AE6D-47AA-AAF9-8D9DF9769CC9}">
      <dsp:nvSpPr>
        <dsp:cNvPr id="0" name=""/>
        <dsp:cNvSpPr/>
      </dsp:nvSpPr>
      <dsp:spPr>
        <a:xfrm>
          <a:off x="724370" y="1669371"/>
          <a:ext cx="2463651" cy="24632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Pengembangan</a:t>
          </a:r>
          <a:r>
            <a:rPr lang="en-US" sz="2000" kern="1200" dirty="0">
              <a:solidFill>
                <a:schemeClr val="tx1"/>
              </a:solidFill>
            </a:rPr>
            <a:t> Indonesian Grouper (</a:t>
          </a:r>
          <a:r>
            <a:rPr lang="en-US" sz="2000" kern="1200" dirty="0" err="1">
              <a:solidFill>
                <a:schemeClr val="tx1"/>
              </a:solidFill>
            </a:rPr>
            <a:t>Reklasifikasi</a:t>
          </a:r>
          <a:r>
            <a:rPr lang="en-US" sz="2000" kern="1200" dirty="0">
              <a:solidFill>
                <a:schemeClr val="tx1"/>
              </a:solidFill>
            </a:rPr>
            <a:t> INACBG)</a:t>
          </a:r>
          <a:endParaRPr lang="en-US" sz="2000" i="1" kern="1200" dirty="0">
            <a:solidFill>
              <a:schemeClr val="tx1"/>
            </a:solidFill>
          </a:endParaRPr>
        </a:p>
      </dsp:txBody>
      <dsp:txXfrm>
        <a:off x="1076320" y="2021325"/>
        <a:ext cx="1759750" cy="175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83ED055-0F79-4D83-80C4-33D6AD7F1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755EA372-9E1A-441C-9045-7B58AFC6C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8E5E2ED4-EBDD-4655-8F37-67FABAE8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3A777315-E893-4318-B804-B07588DD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8731905A-93C8-451E-858F-B113B22D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9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8F17C96-9097-400F-AF3F-E3FD0862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21371D42-A087-41F6-BE62-9862AA170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07C8ACE5-40FC-48EC-AFC6-522B9BCC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829E5DD2-0CC0-43C7-9BFF-CC2A0201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D71F99F-403B-4509-9159-04174209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617EB1C0-D07F-4BF3-B60E-C9733576E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ACA4F09D-B761-42FD-8EF6-F7CBE77B2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1C588F90-C98D-4841-9605-6070B336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9AC82D5-5408-4E4C-B3F9-B179FBBA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0ACB9AEF-27DC-4DD4-A9AB-18FD90A1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D922B0D-988E-433A-A09B-C6665B13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DD9A303-BDED-4375-8B82-14A19A944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E9C8AE39-70DB-4B33-A960-88846F96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5D8FA10-835A-4D86-8167-AE915E90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796A547D-D78B-4603-B382-7D34E462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5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5272F39-F618-4584-9AA0-106B0059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4253B6A7-1A25-41FE-B6B7-4CCA1C7C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A69E15FE-7C30-47A5-8C61-BC9A1F97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86171E95-1435-4433-B7EC-6F6BE673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37A86639-EAA0-405E-8544-4A07B94C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1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C45951C-F0DF-4FC4-B71F-258CB1E6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E051F33-9A5C-4795-8AEA-B8FB2B9DE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8718D659-4E43-433A-B860-7300E13AC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D343370C-8C5C-4FAA-8933-FC5E2EB0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E5980FEC-CAB5-4A35-A83C-9138E546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70F4ABD2-348A-48C8-9A9A-EC8CFD25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344B59B-27F9-4774-841F-C6313C92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CCFE64A1-3F0F-436E-899F-EDA57E5EE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E1860131-461F-4C13-8F67-F8250353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56DBB1BA-A48A-4ED8-9B14-275CD2F21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9B8311B0-BB94-4B8C-96B9-7F2792D0A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62AF6C78-E735-497B-B417-184DD980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5E3BA2CD-44FF-477F-B412-8F4F531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4C408857-D96D-4790-8AA8-A3699979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6EBECD7-4228-4C3E-BDD2-AFDA95D6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2242B46A-6140-40F6-A1AE-89EDE476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D251FC1F-8641-485D-B4C7-D048136D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3D087ADE-0335-41F8-99D2-64A72FBB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0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F69B5FBD-FDE8-4E1E-823E-82F1B60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FAC639D6-F7C5-4BE1-88CF-9B643302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CC448825-466B-481B-95D2-68FC03C5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E03041D-618B-4A93-AECA-13BC9CF9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A3548DB-4970-43A4-ADEA-4D80762BE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B6B015D1-E1E9-4E91-9C6A-1785D1BDA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4647E9C9-8384-4B83-BC57-A02F11B2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436BA5D4-9DDF-4C91-AB29-38490E02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B08F6355-144F-4888-B75F-804F25C2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6B2394D-FAD9-4EB7-BC55-6E238E95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5F4AC490-A185-4F43-99F7-776767715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1551E396-22EB-4C98-B932-1DF57B057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6A4DE16A-A11C-4EC3-AF68-3BFEC1E3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DF2856BF-A12D-4632-B4F4-ADDAF317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28C1BB1D-6036-4D09-AB20-5753356D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4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4A32F969-4399-40DA-B4C9-555FA59A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E4407794-FD80-4669-884F-447765A07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92086BEB-DAD3-4A4B-A543-6CF23C479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FD9C-193E-47F4-9DC8-E025FD84318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F10BEBA8-BAB4-4774-A2B9-16D9CE9E9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CB024E0-A1D5-42C0-AB30-139FA3ECD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slide" Target="slide3.xml"/><Relationship Id="rId4" Type="http://schemas.openxmlformats.org/officeDocument/2006/relationships/slide" Target="slide15.xml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1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DCECEB6-5867-41A4-BA80-9511583F9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765" y="1504438"/>
            <a:ext cx="5200835" cy="1691200"/>
          </a:xfrm>
        </p:spPr>
        <p:txBody>
          <a:bodyPr>
            <a:normAutofit/>
          </a:bodyPr>
          <a:lstStyle/>
          <a:p>
            <a:pPr algn="l"/>
            <a:r>
              <a:rPr lang="it-IT" sz="5000" b="1" dirty="0">
                <a:solidFill>
                  <a:srgbClr val="004A74"/>
                </a:solidFill>
                <a:latin typeface="+mn-lt"/>
              </a:rPr>
              <a:t>APLIKASI INA CBG’s DI RS</a:t>
            </a:r>
            <a:endParaRPr lang="en-US" sz="5000" b="1" dirty="0">
              <a:solidFill>
                <a:srgbClr val="004A74"/>
              </a:solidFill>
              <a:latin typeface="+mn-lt"/>
            </a:endParaRPr>
          </a:p>
        </p:txBody>
      </p:sp>
      <p:sp>
        <p:nvSpPr>
          <p:cNvPr id="6" name="Subjudul 2">
            <a:extLst>
              <a:ext uri="{FF2B5EF4-FFF2-40B4-BE49-F238E27FC236}">
                <a16:creationId xmlns:a16="http://schemas.microsoft.com/office/drawing/2014/main" id="{3EBEA9EF-3AF6-41AB-A168-045B13FDFF26}"/>
              </a:ext>
            </a:extLst>
          </p:cNvPr>
          <p:cNvSpPr txBox="1">
            <a:spLocks/>
          </p:cNvSpPr>
          <p:nvPr/>
        </p:nvSpPr>
        <p:spPr>
          <a:xfrm>
            <a:off x="787319" y="3428999"/>
            <a:ext cx="5200835" cy="955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rgbClr val="004A74"/>
                </a:solidFill>
              </a:rPr>
              <a:t>dr. </a:t>
            </a:r>
            <a:r>
              <a:rPr lang="en-US" sz="3200" dirty="0" err="1">
                <a:solidFill>
                  <a:srgbClr val="004A74"/>
                </a:solidFill>
              </a:rPr>
              <a:t>Endang</a:t>
            </a:r>
            <a:r>
              <a:rPr lang="en-US" sz="3200" dirty="0">
                <a:solidFill>
                  <a:srgbClr val="004A74"/>
                </a:solidFill>
              </a:rPr>
              <a:t> </a:t>
            </a:r>
            <a:r>
              <a:rPr lang="en-US" sz="3200" dirty="0" err="1">
                <a:solidFill>
                  <a:srgbClr val="004A74"/>
                </a:solidFill>
              </a:rPr>
              <a:t>Suparniati</a:t>
            </a:r>
            <a:r>
              <a:rPr lang="en-US" sz="3200" dirty="0">
                <a:solidFill>
                  <a:srgbClr val="004A74"/>
                </a:solidFill>
              </a:rPr>
              <a:t>, M. Kes</a:t>
            </a:r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4AEDC01A-BE31-4DFC-8057-E83E934DE22A}"/>
              </a:ext>
            </a:extLst>
          </p:cNvPr>
          <p:cNvSpPr/>
          <p:nvPr/>
        </p:nvSpPr>
        <p:spPr>
          <a:xfrm flipV="1">
            <a:off x="875652" y="3156023"/>
            <a:ext cx="4934597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id="{5F813701-B59E-41C6-B472-1FE8CD18001B}"/>
              </a:ext>
            </a:extLst>
          </p:cNvPr>
          <p:cNvSpPr/>
          <p:nvPr/>
        </p:nvSpPr>
        <p:spPr>
          <a:xfrm>
            <a:off x="10413507" y="0"/>
            <a:ext cx="1778493" cy="685800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ambar 14" descr="Sebuah gambar berisi orang, dalam ruangan, meja, duduk&#10;&#10;Deskripsi dihasilkan secara otomatis">
            <a:extLst>
              <a:ext uri="{FF2B5EF4-FFF2-40B4-BE49-F238E27FC236}">
                <a16:creationId xmlns:a16="http://schemas.microsoft.com/office/drawing/2014/main" id="{1505CDB5-2A4F-4D9A-889B-A883E1B21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17" y="149860"/>
            <a:ext cx="6225404" cy="6644640"/>
          </a:xfrm>
          <a:prstGeom prst="rect">
            <a:avLst/>
          </a:prstGeom>
        </p:spPr>
      </p:pic>
      <p:pic>
        <p:nvPicPr>
          <p:cNvPr id="13" name="Gambar 12" descr="Sebuah gambar berisi monitor, komputer, computer&#10;&#10;Deskripsi dihasilkan secara otomatis">
            <a:extLst>
              <a:ext uri="{FF2B5EF4-FFF2-40B4-BE49-F238E27FC236}">
                <a16:creationId xmlns:a16="http://schemas.microsoft.com/office/drawing/2014/main" id="{6DA27C9A-D04B-4462-93FA-D3A91726F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71" y="63499"/>
            <a:ext cx="6627029" cy="6731001"/>
          </a:xfrm>
          <a:prstGeom prst="rect">
            <a:avLst/>
          </a:prstGeom>
        </p:spPr>
      </p:pic>
      <p:pic>
        <p:nvPicPr>
          <p:cNvPr id="17" name="Gambar 16">
            <a:extLst>
              <a:ext uri="{FF2B5EF4-FFF2-40B4-BE49-F238E27FC236}">
                <a16:creationId xmlns:a16="http://schemas.microsoft.com/office/drawing/2014/main" id="{7BD594FF-7500-4CB2-8741-CC0425AA4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8" y="149860"/>
            <a:ext cx="3420362" cy="7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787399" y="967511"/>
            <a:ext cx="12715949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4A74"/>
                </a:solidFill>
                <a:latin typeface="+mn-lt"/>
              </a:rPr>
              <a:t>ROADMAP PENGEMBANGAN GROUPER INA-CBG</a:t>
            </a: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156696" y="1588247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544154C-2CFA-4E78-9FFB-6730A45994AA}"/>
              </a:ext>
            </a:extLst>
          </p:cNvPr>
          <p:cNvGrpSpPr/>
          <p:nvPr/>
        </p:nvGrpSpPr>
        <p:grpSpPr>
          <a:xfrm>
            <a:off x="0" y="924422"/>
            <a:ext cx="11546655" cy="5801498"/>
            <a:chOff x="-218900" y="1563638"/>
            <a:chExt cx="8636957" cy="3271912"/>
          </a:xfrm>
          <a:solidFill>
            <a:srgbClr val="0070C0"/>
          </a:solidFill>
        </p:grpSpPr>
        <p:graphicFrame>
          <p:nvGraphicFramePr>
            <p:cNvPr id="37" name="Diagram 36">
              <a:extLst>
                <a:ext uri="{FF2B5EF4-FFF2-40B4-BE49-F238E27FC236}">
                  <a16:creationId xmlns:a16="http://schemas.microsoft.com/office/drawing/2014/main" id="{2CB67551-CEB1-4E93-ACC1-5F7605726B1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864814"/>
                </p:ext>
              </p:extLst>
            </p:nvPr>
          </p:nvGraphicFramePr>
          <p:xfrm>
            <a:off x="-218900" y="1563638"/>
            <a:ext cx="8636957" cy="32719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8" name="Rounded Rectangle 6">
              <a:extLst>
                <a:ext uri="{FF2B5EF4-FFF2-40B4-BE49-F238E27FC236}">
                  <a16:creationId xmlns:a16="http://schemas.microsoft.com/office/drawing/2014/main" id="{7437C482-90D4-40B6-99CE-DFA0BCB2DB31}"/>
                </a:ext>
              </a:extLst>
            </p:cNvPr>
            <p:cNvSpPr/>
            <p:nvPr/>
          </p:nvSpPr>
          <p:spPr>
            <a:xfrm>
              <a:off x="826290" y="3980094"/>
              <a:ext cx="779183" cy="217909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2016</a:t>
              </a:r>
            </a:p>
          </p:txBody>
        </p:sp>
        <p:sp>
          <p:nvSpPr>
            <p:cNvPr id="39" name="Rounded Rectangle 7">
              <a:extLst>
                <a:ext uri="{FF2B5EF4-FFF2-40B4-BE49-F238E27FC236}">
                  <a16:creationId xmlns:a16="http://schemas.microsoft.com/office/drawing/2014/main" id="{845506B9-A0B2-4333-AC0C-2ADE5B1BF3C0}"/>
                </a:ext>
              </a:extLst>
            </p:cNvPr>
            <p:cNvSpPr/>
            <p:nvPr/>
          </p:nvSpPr>
          <p:spPr>
            <a:xfrm>
              <a:off x="2896674" y="3999875"/>
              <a:ext cx="727853" cy="217909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2017</a:t>
              </a:r>
            </a:p>
          </p:txBody>
        </p:sp>
        <p:sp>
          <p:nvSpPr>
            <p:cNvPr id="40" name="Rounded Rectangle 8">
              <a:extLst>
                <a:ext uri="{FF2B5EF4-FFF2-40B4-BE49-F238E27FC236}">
                  <a16:creationId xmlns:a16="http://schemas.microsoft.com/office/drawing/2014/main" id="{C5662444-36B4-49DB-9877-1EF899446061}"/>
                </a:ext>
              </a:extLst>
            </p:cNvPr>
            <p:cNvSpPr/>
            <p:nvPr/>
          </p:nvSpPr>
          <p:spPr>
            <a:xfrm>
              <a:off x="4873874" y="3999875"/>
              <a:ext cx="849015" cy="217909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2018</a:t>
              </a:r>
            </a:p>
          </p:txBody>
        </p:sp>
        <p:sp>
          <p:nvSpPr>
            <p:cNvPr id="41" name="Rounded Rectangle 9">
              <a:extLst>
                <a:ext uri="{FF2B5EF4-FFF2-40B4-BE49-F238E27FC236}">
                  <a16:creationId xmlns:a16="http://schemas.microsoft.com/office/drawing/2014/main" id="{3958EA37-8763-43B6-A1CB-EEC284AF38A6}"/>
                </a:ext>
              </a:extLst>
            </p:cNvPr>
            <p:cNvSpPr/>
            <p:nvPr/>
          </p:nvSpPr>
          <p:spPr>
            <a:xfrm>
              <a:off x="6972236" y="3995059"/>
              <a:ext cx="787622" cy="202944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14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6183648" y="479088"/>
            <a:ext cx="6008352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Klasifikasi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INA-CBG</a:t>
            </a: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5606398" y="1015541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FBF9DF0-711E-44E0-AC49-534CB819A5AC}"/>
              </a:ext>
            </a:extLst>
          </p:cNvPr>
          <p:cNvGrpSpPr/>
          <p:nvPr/>
        </p:nvGrpSpPr>
        <p:grpSpPr>
          <a:xfrm>
            <a:off x="368596" y="1464079"/>
            <a:ext cx="4245934" cy="4384273"/>
            <a:chOff x="257734" y="810647"/>
            <a:chExt cx="4110038" cy="4117182"/>
          </a:xfrm>
        </p:grpSpPr>
        <p:sp>
          <p:nvSpPr>
            <p:cNvPr id="38" name="Freeform 4">
              <a:extLst>
                <a:ext uri="{FF2B5EF4-FFF2-40B4-BE49-F238E27FC236}">
                  <a16:creationId xmlns:a16="http://schemas.microsoft.com/office/drawing/2014/main" id="{26C8B997-751F-4088-B7CD-8410967C1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013" y="3119269"/>
              <a:ext cx="3399235" cy="1808560"/>
            </a:xfrm>
            <a:custGeom>
              <a:avLst/>
              <a:gdLst>
                <a:gd name="T0" fmla="*/ 2841 w 2855"/>
                <a:gd name="T1" fmla="*/ 100 h 1519"/>
                <a:gd name="T2" fmla="*/ 2795 w 2855"/>
                <a:gd name="T3" fmla="*/ 297 h 1519"/>
                <a:gd name="T4" fmla="*/ 2726 w 2855"/>
                <a:gd name="T5" fmla="*/ 485 h 1519"/>
                <a:gd name="T6" fmla="*/ 2636 w 2855"/>
                <a:gd name="T7" fmla="*/ 662 h 1519"/>
                <a:gd name="T8" fmla="*/ 2526 w 2855"/>
                <a:gd name="T9" fmla="*/ 825 h 1519"/>
                <a:gd name="T10" fmla="*/ 2397 w 2855"/>
                <a:gd name="T11" fmla="*/ 976 h 1519"/>
                <a:gd name="T12" fmla="*/ 2250 w 2855"/>
                <a:gd name="T13" fmla="*/ 1111 h 1519"/>
                <a:gd name="T14" fmla="*/ 2090 w 2855"/>
                <a:gd name="T15" fmla="*/ 1230 h 1519"/>
                <a:gd name="T16" fmla="*/ 1915 w 2855"/>
                <a:gd name="T17" fmla="*/ 1330 h 1519"/>
                <a:gd name="T18" fmla="*/ 1727 w 2855"/>
                <a:gd name="T19" fmla="*/ 1410 h 1519"/>
                <a:gd name="T20" fmla="*/ 1528 w 2855"/>
                <a:gd name="T21" fmla="*/ 1470 h 1519"/>
                <a:gd name="T22" fmla="*/ 1320 w 2855"/>
                <a:gd name="T23" fmla="*/ 1506 h 1519"/>
                <a:gd name="T24" fmla="*/ 1106 w 2855"/>
                <a:gd name="T25" fmla="*/ 1519 h 1519"/>
                <a:gd name="T26" fmla="*/ 887 w 2855"/>
                <a:gd name="T27" fmla="*/ 1506 h 1519"/>
                <a:gd name="T28" fmla="*/ 676 w 2855"/>
                <a:gd name="T29" fmla="*/ 1468 h 1519"/>
                <a:gd name="T30" fmla="*/ 475 w 2855"/>
                <a:gd name="T31" fmla="*/ 1407 h 1519"/>
                <a:gd name="T32" fmla="*/ 312 w 2855"/>
                <a:gd name="T33" fmla="*/ 1316 h 1519"/>
                <a:gd name="T34" fmla="*/ 201 w 2855"/>
                <a:gd name="T35" fmla="*/ 1211 h 1519"/>
                <a:gd name="T36" fmla="*/ 118 w 2855"/>
                <a:gd name="T37" fmla="*/ 1106 h 1519"/>
                <a:gd name="T38" fmla="*/ 61 w 2855"/>
                <a:gd name="T39" fmla="*/ 1006 h 1519"/>
                <a:gd name="T40" fmla="*/ 24 w 2855"/>
                <a:gd name="T41" fmla="*/ 907 h 1519"/>
                <a:gd name="T42" fmla="*/ 4 w 2855"/>
                <a:gd name="T43" fmla="*/ 814 h 1519"/>
                <a:gd name="T44" fmla="*/ 0 w 2855"/>
                <a:gd name="T45" fmla="*/ 727 h 1519"/>
                <a:gd name="T46" fmla="*/ 7 w 2855"/>
                <a:gd name="T47" fmla="*/ 647 h 1519"/>
                <a:gd name="T48" fmla="*/ 1987 w 2855"/>
                <a:gd name="T49" fmla="*/ 652 h 1519"/>
                <a:gd name="T50" fmla="*/ 2005 w 2855"/>
                <a:gd name="T51" fmla="*/ 652 h 1519"/>
                <a:gd name="T52" fmla="*/ 2038 w 2855"/>
                <a:gd name="T53" fmla="*/ 650 h 1519"/>
                <a:gd name="T54" fmla="*/ 2085 w 2855"/>
                <a:gd name="T55" fmla="*/ 646 h 1519"/>
                <a:gd name="T56" fmla="*/ 2144 w 2855"/>
                <a:gd name="T57" fmla="*/ 637 h 1519"/>
                <a:gd name="T58" fmla="*/ 2212 w 2855"/>
                <a:gd name="T59" fmla="*/ 623 h 1519"/>
                <a:gd name="T60" fmla="*/ 2286 w 2855"/>
                <a:gd name="T61" fmla="*/ 603 h 1519"/>
                <a:gd name="T62" fmla="*/ 2364 w 2855"/>
                <a:gd name="T63" fmla="*/ 575 h 1519"/>
                <a:gd name="T64" fmla="*/ 2445 w 2855"/>
                <a:gd name="T65" fmla="*/ 538 h 1519"/>
                <a:gd name="T66" fmla="*/ 2525 w 2855"/>
                <a:gd name="T67" fmla="*/ 491 h 1519"/>
                <a:gd name="T68" fmla="*/ 2602 w 2855"/>
                <a:gd name="T69" fmla="*/ 433 h 1519"/>
                <a:gd name="T70" fmla="*/ 2674 w 2855"/>
                <a:gd name="T71" fmla="*/ 362 h 1519"/>
                <a:gd name="T72" fmla="*/ 2739 w 2855"/>
                <a:gd name="T73" fmla="*/ 278 h 1519"/>
                <a:gd name="T74" fmla="*/ 2795 w 2855"/>
                <a:gd name="T75" fmla="*/ 179 h 1519"/>
                <a:gd name="T76" fmla="*/ 2838 w 2855"/>
                <a:gd name="T77" fmla="*/ 63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55" h="1519">
                  <a:moveTo>
                    <a:pt x="2855" y="0"/>
                  </a:moveTo>
                  <a:lnTo>
                    <a:pt x="2841" y="100"/>
                  </a:lnTo>
                  <a:lnTo>
                    <a:pt x="2821" y="200"/>
                  </a:lnTo>
                  <a:lnTo>
                    <a:pt x="2795" y="297"/>
                  </a:lnTo>
                  <a:lnTo>
                    <a:pt x="2763" y="393"/>
                  </a:lnTo>
                  <a:lnTo>
                    <a:pt x="2726" y="485"/>
                  </a:lnTo>
                  <a:lnTo>
                    <a:pt x="2684" y="575"/>
                  </a:lnTo>
                  <a:lnTo>
                    <a:pt x="2636" y="662"/>
                  </a:lnTo>
                  <a:lnTo>
                    <a:pt x="2583" y="746"/>
                  </a:lnTo>
                  <a:lnTo>
                    <a:pt x="2526" y="825"/>
                  </a:lnTo>
                  <a:lnTo>
                    <a:pt x="2463" y="903"/>
                  </a:lnTo>
                  <a:lnTo>
                    <a:pt x="2397" y="976"/>
                  </a:lnTo>
                  <a:lnTo>
                    <a:pt x="2325" y="1045"/>
                  </a:lnTo>
                  <a:lnTo>
                    <a:pt x="2250" y="1111"/>
                  </a:lnTo>
                  <a:lnTo>
                    <a:pt x="2171" y="1173"/>
                  </a:lnTo>
                  <a:lnTo>
                    <a:pt x="2090" y="1230"/>
                  </a:lnTo>
                  <a:lnTo>
                    <a:pt x="2004" y="1282"/>
                  </a:lnTo>
                  <a:lnTo>
                    <a:pt x="1915" y="1330"/>
                  </a:lnTo>
                  <a:lnTo>
                    <a:pt x="1821" y="1372"/>
                  </a:lnTo>
                  <a:lnTo>
                    <a:pt x="1727" y="1410"/>
                  </a:lnTo>
                  <a:lnTo>
                    <a:pt x="1628" y="1443"/>
                  </a:lnTo>
                  <a:lnTo>
                    <a:pt x="1528" y="1470"/>
                  </a:lnTo>
                  <a:lnTo>
                    <a:pt x="1425" y="1491"/>
                  </a:lnTo>
                  <a:lnTo>
                    <a:pt x="1320" y="1506"/>
                  </a:lnTo>
                  <a:lnTo>
                    <a:pt x="1214" y="1516"/>
                  </a:lnTo>
                  <a:lnTo>
                    <a:pt x="1106" y="1519"/>
                  </a:lnTo>
                  <a:lnTo>
                    <a:pt x="996" y="1516"/>
                  </a:lnTo>
                  <a:lnTo>
                    <a:pt x="887" y="1506"/>
                  </a:lnTo>
                  <a:lnTo>
                    <a:pt x="781" y="1490"/>
                  </a:lnTo>
                  <a:lnTo>
                    <a:pt x="676" y="1468"/>
                  </a:lnTo>
                  <a:lnTo>
                    <a:pt x="574" y="1440"/>
                  </a:lnTo>
                  <a:lnTo>
                    <a:pt x="475" y="1407"/>
                  </a:lnTo>
                  <a:lnTo>
                    <a:pt x="378" y="1368"/>
                  </a:lnTo>
                  <a:lnTo>
                    <a:pt x="312" y="1316"/>
                  </a:lnTo>
                  <a:lnTo>
                    <a:pt x="253" y="1263"/>
                  </a:lnTo>
                  <a:lnTo>
                    <a:pt x="201" y="1211"/>
                  </a:lnTo>
                  <a:lnTo>
                    <a:pt x="157" y="1159"/>
                  </a:lnTo>
                  <a:lnTo>
                    <a:pt x="118" y="1106"/>
                  </a:lnTo>
                  <a:lnTo>
                    <a:pt x="87" y="1056"/>
                  </a:lnTo>
                  <a:lnTo>
                    <a:pt x="61" y="1006"/>
                  </a:lnTo>
                  <a:lnTo>
                    <a:pt x="40" y="955"/>
                  </a:lnTo>
                  <a:lnTo>
                    <a:pt x="24" y="907"/>
                  </a:lnTo>
                  <a:lnTo>
                    <a:pt x="11" y="860"/>
                  </a:lnTo>
                  <a:lnTo>
                    <a:pt x="4" y="814"/>
                  </a:lnTo>
                  <a:lnTo>
                    <a:pt x="1" y="770"/>
                  </a:lnTo>
                  <a:lnTo>
                    <a:pt x="0" y="727"/>
                  </a:lnTo>
                  <a:lnTo>
                    <a:pt x="2" y="686"/>
                  </a:lnTo>
                  <a:lnTo>
                    <a:pt x="7" y="647"/>
                  </a:lnTo>
                  <a:lnTo>
                    <a:pt x="1984" y="652"/>
                  </a:lnTo>
                  <a:lnTo>
                    <a:pt x="1987" y="652"/>
                  </a:lnTo>
                  <a:lnTo>
                    <a:pt x="1993" y="652"/>
                  </a:lnTo>
                  <a:lnTo>
                    <a:pt x="2005" y="652"/>
                  </a:lnTo>
                  <a:lnTo>
                    <a:pt x="2019" y="651"/>
                  </a:lnTo>
                  <a:lnTo>
                    <a:pt x="2038" y="650"/>
                  </a:lnTo>
                  <a:lnTo>
                    <a:pt x="2060" y="648"/>
                  </a:lnTo>
                  <a:lnTo>
                    <a:pt x="2085" y="646"/>
                  </a:lnTo>
                  <a:lnTo>
                    <a:pt x="2114" y="642"/>
                  </a:lnTo>
                  <a:lnTo>
                    <a:pt x="2144" y="637"/>
                  </a:lnTo>
                  <a:lnTo>
                    <a:pt x="2178" y="630"/>
                  </a:lnTo>
                  <a:lnTo>
                    <a:pt x="2212" y="623"/>
                  </a:lnTo>
                  <a:lnTo>
                    <a:pt x="2248" y="614"/>
                  </a:lnTo>
                  <a:lnTo>
                    <a:pt x="2286" y="603"/>
                  </a:lnTo>
                  <a:lnTo>
                    <a:pt x="2324" y="590"/>
                  </a:lnTo>
                  <a:lnTo>
                    <a:pt x="2364" y="575"/>
                  </a:lnTo>
                  <a:lnTo>
                    <a:pt x="2404" y="558"/>
                  </a:lnTo>
                  <a:lnTo>
                    <a:pt x="2445" y="538"/>
                  </a:lnTo>
                  <a:lnTo>
                    <a:pt x="2485" y="516"/>
                  </a:lnTo>
                  <a:lnTo>
                    <a:pt x="2525" y="491"/>
                  </a:lnTo>
                  <a:lnTo>
                    <a:pt x="2563" y="464"/>
                  </a:lnTo>
                  <a:lnTo>
                    <a:pt x="2602" y="433"/>
                  </a:lnTo>
                  <a:lnTo>
                    <a:pt x="2639" y="400"/>
                  </a:lnTo>
                  <a:lnTo>
                    <a:pt x="2674" y="362"/>
                  </a:lnTo>
                  <a:lnTo>
                    <a:pt x="2708" y="322"/>
                  </a:lnTo>
                  <a:lnTo>
                    <a:pt x="2739" y="278"/>
                  </a:lnTo>
                  <a:lnTo>
                    <a:pt x="2768" y="230"/>
                  </a:lnTo>
                  <a:lnTo>
                    <a:pt x="2795" y="179"/>
                  </a:lnTo>
                  <a:lnTo>
                    <a:pt x="2818" y="123"/>
                  </a:lnTo>
                  <a:lnTo>
                    <a:pt x="2838" y="63"/>
                  </a:lnTo>
                  <a:lnTo>
                    <a:pt x="285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50"/>
                </a:gs>
                <a:gs pos="100000">
                  <a:sysClr val="window" lastClr="FFFFFF">
                    <a:lumMod val="65000"/>
                    <a:lumOff val="35000"/>
                  </a:sysClr>
                </a:gs>
              </a:gsLst>
              <a:lin ang="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9985788-64D1-4B42-8D1D-A0CE83C80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347" y="2704931"/>
              <a:ext cx="3400425" cy="1190625"/>
            </a:xfrm>
            <a:custGeom>
              <a:avLst/>
              <a:gdLst>
                <a:gd name="T0" fmla="*/ 2854 w 2856"/>
                <a:gd name="T1" fmla="*/ 88 h 1000"/>
                <a:gd name="T2" fmla="*/ 2854 w 2856"/>
                <a:gd name="T3" fmla="*/ 263 h 1000"/>
                <a:gd name="T4" fmla="*/ 2831 w 2856"/>
                <a:gd name="T5" fmla="*/ 411 h 1000"/>
                <a:gd name="T6" fmla="*/ 2788 w 2856"/>
                <a:gd name="T7" fmla="*/ 527 h 1000"/>
                <a:gd name="T8" fmla="*/ 2732 w 2856"/>
                <a:gd name="T9" fmla="*/ 626 h 1000"/>
                <a:gd name="T10" fmla="*/ 2667 w 2856"/>
                <a:gd name="T11" fmla="*/ 710 h 1000"/>
                <a:gd name="T12" fmla="*/ 2595 w 2856"/>
                <a:gd name="T13" fmla="*/ 781 h 1000"/>
                <a:gd name="T14" fmla="*/ 2518 w 2856"/>
                <a:gd name="T15" fmla="*/ 839 h 1000"/>
                <a:gd name="T16" fmla="*/ 2438 w 2856"/>
                <a:gd name="T17" fmla="*/ 886 h 1000"/>
                <a:gd name="T18" fmla="*/ 2357 w 2856"/>
                <a:gd name="T19" fmla="*/ 923 h 1000"/>
                <a:gd name="T20" fmla="*/ 2279 w 2856"/>
                <a:gd name="T21" fmla="*/ 951 h 1000"/>
                <a:gd name="T22" fmla="*/ 2205 w 2856"/>
                <a:gd name="T23" fmla="*/ 971 h 1000"/>
                <a:gd name="T24" fmla="*/ 2137 w 2856"/>
                <a:gd name="T25" fmla="*/ 985 h 1000"/>
                <a:gd name="T26" fmla="*/ 2078 w 2856"/>
                <a:gd name="T27" fmla="*/ 994 h 1000"/>
                <a:gd name="T28" fmla="*/ 2031 w 2856"/>
                <a:gd name="T29" fmla="*/ 998 h 1000"/>
                <a:gd name="T30" fmla="*/ 1998 w 2856"/>
                <a:gd name="T31" fmla="*/ 1000 h 1000"/>
                <a:gd name="T32" fmla="*/ 1980 w 2856"/>
                <a:gd name="T33" fmla="*/ 1000 h 1000"/>
                <a:gd name="T34" fmla="*/ 0 w 2856"/>
                <a:gd name="T35" fmla="*/ 995 h 1000"/>
                <a:gd name="T36" fmla="*/ 15 w 2856"/>
                <a:gd name="T37" fmla="*/ 923 h 1000"/>
                <a:gd name="T38" fmla="*/ 36 w 2856"/>
                <a:gd name="T39" fmla="*/ 861 h 1000"/>
                <a:gd name="T40" fmla="*/ 58 w 2856"/>
                <a:gd name="T41" fmla="*/ 811 h 1000"/>
                <a:gd name="T42" fmla="*/ 77 w 2856"/>
                <a:gd name="T43" fmla="*/ 773 h 1000"/>
                <a:gd name="T44" fmla="*/ 91 w 2856"/>
                <a:gd name="T45" fmla="*/ 749 h 1000"/>
                <a:gd name="T46" fmla="*/ 98 w 2856"/>
                <a:gd name="T47" fmla="*/ 741 h 1000"/>
                <a:gd name="T48" fmla="*/ 440 w 2856"/>
                <a:gd name="T49" fmla="*/ 583 h 1000"/>
                <a:gd name="T50" fmla="*/ 1948 w 2856"/>
                <a:gd name="T51" fmla="*/ 745 h 1000"/>
                <a:gd name="T52" fmla="*/ 1956 w 2856"/>
                <a:gd name="T53" fmla="*/ 745 h 1000"/>
                <a:gd name="T54" fmla="*/ 1979 w 2856"/>
                <a:gd name="T55" fmla="*/ 745 h 1000"/>
                <a:gd name="T56" fmla="*/ 2016 w 2856"/>
                <a:gd name="T57" fmla="*/ 744 h 1000"/>
                <a:gd name="T58" fmla="*/ 2063 w 2856"/>
                <a:gd name="T59" fmla="*/ 741 h 1000"/>
                <a:gd name="T60" fmla="*/ 2118 w 2856"/>
                <a:gd name="T61" fmla="*/ 735 h 1000"/>
                <a:gd name="T62" fmla="*/ 2182 w 2856"/>
                <a:gd name="T63" fmla="*/ 725 h 1000"/>
                <a:gd name="T64" fmla="*/ 2251 w 2856"/>
                <a:gd name="T65" fmla="*/ 709 h 1000"/>
                <a:gd name="T66" fmla="*/ 2325 w 2856"/>
                <a:gd name="T67" fmla="*/ 688 h 1000"/>
                <a:gd name="T68" fmla="*/ 2400 w 2856"/>
                <a:gd name="T69" fmla="*/ 660 h 1000"/>
                <a:gd name="T70" fmla="*/ 2475 w 2856"/>
                <a:gd name="T71" fmla="*/ 624 h 1000"/>
                <a:gd name="T72" fmla="*/ 2547 w 2856"/>
                <a:gd name="T73" fmla="*/ 579 h 1000"/>
                <a:gd name="T74" fmla="*/ 2616 w 2856"/>
                <a:gd name="T75" fmla="*/ 524 h 1000"/>
                <a:gd name="T76" fmla="*/ 2680 w 2856"/>
                <a:gd name="T77" fmla="*/ 458 h 1000"/>
                <a:gd name="T78" fmla="*/ 2737 w 2856"/>
                <a:gd name="T79" fmla="*/ 380 h 1000"/>
                <a:gd name="T80" fmla="*/ 2783 w 2856"/>
                <a:gd name="T81" fmla="*/ 289 h 1000"/>
                <a:gd name="T82" fmla="*/ 2818 w 2856"/>
                <a:gd name="T83" fmla="*/ 184 h 1000"/>
                <a:gd name="T84" fmla="*/ 2840 w 2856"/>
                <a:gd name="T85" fmla="*/ 65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56" h="1000">
                  <a:moveTo>
                    <a:pt x="2847" y="0"/>
                  </a:moveTo>
                  <a:lnTo>
                    <a:pt x="2854" y="88"/>
                  </a:lnTo>
                  <a:lnTo>
                    <a:pt x="2856" y="177"/>
                  </a:lnTo>
                  <a:lnTo>
                    <a:pt x="2854" y="263"/>
                  </a:lnTo>
                  <a:lnTo>
                    <a:pt x="2848" y="348"/>
                  </a:lnTo>
                  <a:lnTo>
                    <a:pt x="2831" y="411"/>
                  </a:lnTo>
                  <a:lnTo>
                    <a:pt x="2811" y="471"/>
                  </a:lnTo>
                  <a:lnTo>
                    <a:pt x="2788" y="527"/>
                  </a:lnTo>
                  <a:lnTo>
                    <a:pt x="2761" y="578"/>
                  </a:lnTo>
                  <a:lnTo>
                    <a:pt x="2732" y="626"/>
                  </a:lnTo>
                  <a:lnTo>
                    <a:pt x="2701" y="670"/>
                  </a:lnTo>
                  <a:lnTo>
                    <a:pt x="2667" y="710"/>
                  </a:lnTo>
                  <a:lnTo>
                    <a:pt x="2632" y="748"/>
                  </a:lnTo>
                  <a:lnTo>
                    <a:pt x="2595" y="781"/>
                  </a:lnTo>
                  <a:lnTo>
                    <a:pt x="2556" y="812"/>
                  </a:lnTo>
                  <a:lnTo>
                    <a:pt x="2518" y="839"/>
                  </a:lnTo>
                  <a:lnTo>
                    <a:pt x="2478" y="864"/>
                  </a:lnTo>
                  <a:lnTo>
                    <a:pt x="2438" y="886"/>
                  </a:lnTo>
                  <a:lnTo>
                    <a:pt x="2397" y="906"/>
                  </a:lnTo>
                  <a:lnTo>
                    <a:pt x="2357" y="923"/>
                  </a:lnTo>
                  <a:lnTo>
                    <a:pt x="2317" y="938"/>
                  </a:lnTo>
                  <a:lnTo>
                    <a:pt x="2279" y="951"/>
                  </a:lnTo>
                  <a:lnTo>
                    <a:pt x="2241" y="962"/>
                  </a:lnTo>
                  <a:lnTo>
                    <a:pt x="2205" y="971"/>
                  </a:lnTo>
                  <a:lnTo>
                    <a:pt x="2171" y="978"/>
                  </a:lnTo>
                  <a:lnTo>
                    <a:pt x="2137" y="985"/>
                  </a:lnTo>
                  <a:lnTo>
                    <a:pt x="2107" y="990"/>
                  </a:lnTo>
                  <a:lnTo>
                    <a:pt x="2078" y="994"/>
                  </a:lnTo>
                  <a:lnTo>
                    <a:pt x="2053" y="996"/>
                  </a:lnTo>
                  <a:lnTo>
                    <a:pt x="2031" y="998"/>
                  </a:lnTo>
                  <a:lnTo>
                    <a:pt x="2012" y="999"/>
                  </a:lnTo>
                  <a:lnTo>
                    <a:pt x="1998" y="1000"/>
                  </a:lnTo>
                  <a:lnTo>
                    <a:pt x="1986" y="1000"/>
                  </a:lnTo>
                  <a:lnTo>
                    <a:pt x="1980" y="1000"/>
                  </a:lnTo>
                  <a:lnTo>
                    <a:pt x="1977" y="1000"/>
                  </a:lnTo>
                  <a:lnTo>
                    <a:pt x="0" y="995"/>
                  </a:lnTo>
                  <a:lnTo>
                    <a:pt x="7" y="958"/>
                  </a:lnTo>
                  <a:lnTo>
                    <a:pt x="15" y="923"/>
                  </a:lnTo>
                  <a:lnTo>
                    <a:pt x="25" y="890"/>
                  </a:lnTo>
                  <a:lnTo>
                    <a:pt x="36" y="861"/>
                  </a:lnTo>
                  <a:lnTo>
                    <a:pt x="46" y="834"/>
                  </a:lnTo>
                  <a:lnTo>
                    <a:pt x="58" y="811"/>
                  </a:lnTo>
                  <a:lnTo>
                    <a:pt x="67" y="790"/>
                  </a:lnTo>
                  <a:lnTo>
                    <a:pt x="77" y="773"/>
                  </a:lnTo>
                  <a:lnTo>
                    <a:pt x="85" y="759"/>
                  </a:lnTo>
                  <a:lnTo>
                    <a:pt x="91" y="749"/>
                  </a:lnTo>
                  <a:lnTo>
                    <a:pt x="96" y="743"/>
                  </a:lnTo>
                  <a:lnTo>
                    <a:pt x="98" y="741"/>
                  </a:lnTo>
                  <a:lnTo>
                    <a:pt x="352" y="741"/>
                  </a:lnTo>
                  <a:lnTo>
                    <a:pt x="440" y="583"/>
                  </a:lnTo>
                  <a:lnTo>
                    <a:pt x="532" y="741"/>
                  </a:lnTo>
                  <a:lnTo>
                    <a:pt x="1948" y="745"/>
                  </a:lnTo>
                  <a:lnTo>
                    <a:pt x="1951" y="745"/>
                  </a:lnTo>
                  <a:lnTo>
                    <a:pt x="1956" y="745"/>
                  </a:lnTo>
                  <a:lnTo>
                    <a:pt x="1966" y="745"/>
                  </a:lnTo>
                  <a:lnTo>
                    <a:pt x="1979" y="745"/>
                  </a:lnTo>
                  <a:lnTo>
                    <a:pt x="1996" y="745"/>
                  </a:lnTo>
                  <a:lnTo>
                    <a:pt x="2016" y="744"/>
                  </a:lnTo>
                  <a:lnTo>
                    <a:pt x="2038" y="743"/>
                  </a:lnTo>
                  <a:lnTo>
                    <a:pt x="2063" y="741"/>
                  </a:lnTo>
                  <a:lnTo>
                    <a:pt x="2089" y="738"/>
                  </a:lnTo>
                  <a:lnTo>
                    <a:pt x="2118" y="735"/>
                  </a:lnTo>
                  <a:lnTo>
                    <a:pt x="2150" y="730"/>
                  </a:lnTo>
                  <a:lnTo>
                    <a:pt x="2182" y="725"/>
                  </a:lnTo>
                  <a:lnTo>
                    <a:pt x="2217" y="717"/>
                  </a:lnTo>
                  <a:lnTo>
                    <a:pt x="2251" y="709"/>
                  </a:lnTo>
                  <a:lnTo>
                    <a:pt x="2288" y="700"/>
                  </a:lnTo>
                  <a:lnTo>
                    <a:pt x="2325" y="688"/>
                  </a:lnTo>
                  <a:lnTo>
                    <a:pt x="2362" y="676"/>
                  </a:lnTo>
                  <a:lnTo>
                    <a:pt x="2400" y="660"/>
                  </a:lnTo>
                  <a:lnTo>
                    <a:pt x="2437" y="643"/>
                  </a:lnTo>
                  <a:lnTo>
                    <a:pt x="2475" y="624"/>
                  </a:lnTo>
                  <a:lnTo>
                    <a:pt x="2511" y="602"/>
                  </a:lnTo>
                  <a:lnTo>
                    <a:pt x="2547" y="579"/>
                  </a:lnTo>
                  <a:lnTo>
                    <a:pt x="2582" y="553"/>
                  </a:lnTo>
                  <a:lnTo>
                    <a:pt x="2616" y="524"/>
                  </a:lnTo>
                  <a:lnTo>
                    <a:pt x="2650" y="492"/>
                  </a:lnTo>
                  <a:lnTo>
                    <a:pt x="2680" y="458"/>
                  </a:lnTo>
                  <a:lnTo>
                    <a:pt x="2709" y="420"/>
                  </a:lnTo>
                  <a:lnTo>
                    <a:pt x="2737" y="380"/>
                  </a:lnTo>
                  <a:lnTo>
                    <a:pt x="2761" y="336"/>
                  </a:lnTo>
                  <a:lnTo>
                    <a:pt x="2783" y="289"/>
                  </a:lnTo>
                  <a:lnTo>
                    <a:pt x="2803" y="239"/>
                  </a:lnTo>
                  <a:lnTo>
                    <a:pt x="2818" y="184"/>
                  </a:lnTo>
                  <a:lnTo>
                    <a:pt x="2831" y="126"/>
                  </a:lnTo>
                  <a:lnTo>
                    <a:pt x="2840" y="65"/>
                  </a:lnTo>
                  <a:lnTo>
                    <a:pt x="2847" y="0"/>
                  </a:lnTo>
                  <a:close/>
                </a:path>
              </a:pathLst>
            </a:custGeom>
            <a:solidFill>
              <a:sysClr val="windowText" lastClr="000000">
                <a:lumMod val="50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3D4B7EC-7290-4485-9684-AC4D602A6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947" y="810647"/>
              <a:ext cx="2771775" cy="2683669"/>
            </a:xfrm>
            <a:custGeom>
              <a:avLst/>
              <a:gdLst>
                <a:gd name="T0" fmla="*/ 725 w 2328"/>
                <a:gd name="T1" fmla="*/ 3 h 2254"/>
                <a:gd name="T2" fmla="*/ 905 w 2328"/>
                <a:gd name="T3" fmla="*/ 23 h 2254"/>
                <a:gd name="T4" fmla="*/ 1081 w 2328"/>
                <a:gd name="T5" fmla="*/ 62 h 2254"/>
                <a:gd name="T6" fmla="*/ 1253 w 2328"/>
                <a:gd name="T7" fmla="*/ 118 h 2254"/>
                <a:gd name="T8" fmla="*/ 1418 w 2328"/>
                <a:gd name="T9" fmla="*/ 194 h 2254"/>
                <a:gd name="T10" fmla="*/ 1574 w 2328"/>
                <a:gd name="T11" fmla="*/ 287 h 2254"/>
                <a:gd name="T12" fmla="*/ 1720 w 2328"/>
                <a:gd name="T13" fmla="*/ 397 h 2254"/>
                <a:gd name="T14" fmla="*/ 1856 w 2328"/>
                <a:gd name="T15" fmla="*/ 523 h 2254"/>
                <a:gd name="T16" fmla="*/ 1978 w 2328"/>
                <a:gd name="T17" fmla="*/ 665 h 2254"/>
                <a:gd name="T18" fmla="*/ 2085 w 2328"/>
                <a:gd name="T19" fmla="*/ 824 h 2254"/>
                <a:gd name="T20" fmla="*/ 2181 w 2328"/>
                <a:gd name="T21" fmla="*/ 1004 h 2254"/>
                <a:gd name="T22" fmla="*/ 2255 w 2328"/>
                <a:gd name="T23" fmla="*/ 1200 h 2254"/>
                <a:gd name="T24" fmla="*/ 2303 w 2328"/>
                <a:gd name="T25" fmla="*/ 1399 h 2254"/>
                <a:gd name="T26" fmla="*/ 2328 w 2328"/>
                <a:gd name="T27" fmla="*/ 1600 h 2254"/>
                <a:gd name="T28" fmla="*/ 2297 w 2328"/>
                <a:gd name="T29" fmla="*/ 1739 h 2254"/>
                <a:gd name="T30" fmla="*/ 2255 w 2328"/>
                <a:gd name="T31" fmla="*/ 1858 h 2254"/>
                <a:gd name="T32" fmla="*/ 2205 w 2328"/>
                <a:gd name="T33" fmla="*/ 1960 h 2254"/>
                <a:gd name="T34" fmla="*/ 2148 w 2328"/>
                <a:gd name="T35" fmla="*/ 2043 h 2254"/>
                <a:gd name="T36" fmla="*/ 2087 w 2328"/>
                <a:gd name="T37" fmla="*/ 2113 h 2254"/>
                <a:gd name="T38" fmla="*/ 2022 w 2328"/>
                <a:gd name="T39" fmla="*/ 2167 h 2254"/>
                <a:gd name="T40" fmla="*/ 1956 w 2328"/>
                <a:gd name="T41" fmla="*/ 2210 h 2254"/>
                <a:gd name="T42" fmla="*/ 1890 w 2328"/>
                <a:gd name="T43" fmla="*/ 2241 h 2254"/>
                <a:gd name="T44" fmla="*/ 971 w 2328"/>
                <a:gd name="T45" fmla="*/ 562 h 2254"/>
                <a:gd name="T46" fmla="*/ 966 w 2328"/>
                <a:gd name="T47" fmla="*/ 553 h 2254"/>
                <a:gd name="T48" fmla="*/ 952 w 2328"/>
                <a:gd name="T49" fmla="*/ 530 h 2254"/>
                <a:gd name="T50" fmla="*/ 930 w 2328"/>
                <a:gd name="T51" fmla="*/ 495 h 2254"/>
                <a:gd name="T52" fmla="*/ 898 w 2328"/>
                <a:gd name="T53" fmla="*/ 450 h 2254"/>
                <a:gd name="T54" fmla="*/ 857 w 2328"/>
                <a:gd name="T55" fmla="*/ 398 h 2254"/>
                <a:gd name="T56" fmla="*/ 807 w 2328"/>
                <a:gd name="T57" fmla="*/ 343 h 2254"/>
                <a:gd name="T58" fmla="*/ 747 w 2328"/>
                <a:gd name="T59" fmla="*/ 287 h 2254"/>
                <a:gd name="T60" fmla="*/ 678 w 2328"/>
                <a:gd name="T61" fmla="*/ 233 h 2254"/>
                <a:gd name="T62" fmla="*/ 599 w 2328"/>
                <a:gd name="T63" fmla="*/ 183 h 2254"/>
                <a:gd name="T64" fmla="*/ 512 w 2328"/>
                <a:gd name="T65" fmla="*/ 143 h 2254"/>
                <a:gd name="T66" fmla="*/ 415 w 2328"/>
                <a:gd name="T67" fmla="*/ 111 h 2254"/>
                <a:gd name="T68" fmla="*/ 308 w 2328"/>
                <a:gd name="T69" fmla="*/ 92 h 2254"/>
                <a:gd name="T70" fmla="*/ 193 w 2328"/>
                <a:gd name="T71" fmla="*/ 90 h 2254"/>
                <a:gd name="T72" fmla="*/ 67 w 2328"/>
                <a:gd name="T73" fmla="*/ 107 h 2254"/>
                <a:gd name="T74" fmla="*/ 89 w 2328"/>
                <a:gd name="T75" fmla="*/ 90 h 2254"/>
                <a:gd name="T76" fmla="*/ 269 w 2328"/>
                <a:gd name="T77" fmla="*/ 40 h 2254"/>
                <a:gd name="T78" fmla="*/ 451 w 2328"/>
                <a:gd name="T79" fmla="*/ 9 h 2254"/>
                <a:gd name="T80" fmla="*/ 634 w 2328"/>
                <a:gd name="T81" fmla="*/ 0 h 2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8" h="2254">
                  <a:moveTo>
                    <a:pt x="634" y="0"/>
                  </a:moveTo>
                  <a:lnTo>
                    <a:pt x="725" y="3"/>
                  </a:lnTo>
                  <a:lnTo>
                    <a:pt x="815" y="10"/>
                  </a:lnTo>
                  <a:lnTo>
                    <a:pt x="905" y="23"/>
                  </a:lnTo>
                  <a:lnTo>
                    <a:pt x="993" y="40"/>
                  </a:lnTo>
                  <a:lnTo>
                    <a:pt x="1081" y="62"/>
                  </a:lnTo>
                  <a:lnTo>
                    <a:pt x="1168" y="88"/>
                  </a:lnTo>
                  <a:lnTo>
                    <a:pt x="1253" y="118"/>
                  </a:lnTo>
                  <a:lnTo>
                    <a:pt x="1336" y="154"/>
                  </a:lnTo>
                  <a:lnTo>
                    <a:pt x="1418" y="194"/>
                  </a:lnTo>
                  <a:lnTo>
                    <a:pt x="1497" y="238"/>
                  </a:lnTo>
                  <a:lnTo>
                    <a:pt x="1574" y="287"/>
                  </a:lnTo>
                  <a:lnTo>
                    <a:pt x="1649" y="340"/>
                  </a:lnTo>
                  <a:lnTo>
                    <a:pt x="1720" y="397"/>
                  </a:lnTo>
                  <a:lnTo>
                    <a:pt x="1790" y="458"/>
                  </a:lnTo>
                  <a:lnTo>
                    <a:pt x="1856" y="523"/>
                  </a:lnTo>
                  <a:lnTo>
                    <a:pt x="1919" y="592"/>
                  </a:lnTo>
                  <a:lnTo>
                    <a:pt x="1978" y="665"/>
                  </a:lnTo>
                  <a:lnTo>
                    <a:pt x="2034" y="743"/>
                  </a:lnTo>
                  <a:lnTo>
                    <a:pt x="2085" y="824"/>
                  </a:lnTo>
                  <a:lnTo>
                    <a:pt x="2133" y="909"/>
                  </a:lnTo>
                  <a:lnTo>
                    <a:pt x="2181" y="1004"/>
                  </a:lnTo>
                  <a:lnTo>
                    <a:pt x="2220" y="1101"/>
                  </a:lnTo>
                  <a:lnTo>
                    <a:pt x="2255" y="1200"/>
                  </a:lnTo>
                  <a:lnTo>
                    <a:pt x="2282" y="1298"/>
                  </a:lnTo>
                  <a:lnTo>
                    <a:pt x="2303" y="1399"/>
                  </a:lnTo>
                  <a:lnTo>
                    <a:pt x="2319" y="1500"/>
                  </a:lnTo>
                  <a:lnTo>
                    <a:pt x="2328" y="1600"/>
                  </a:lnTo>
                  <a:lnTo>
                    <a:pt x="2314" y="1672"/>
                  </a:lnTo>
                  <a:lnTo>
                    <a:pt x="2297" y="1739"/>
                  </a:lnTo>
                  <a:lnTo>
                    <a:pt x="2277" y="1801"/>
                  </a:lnTo>
                  <a:lnTo>
                    <a:pt x="2255" y="1858"/>
                  </a:lnTo>
                  <a:lnTo>
                    <a:pt x="2231" y="1911"/>
                  </a:lnTo>
                  <a:lnTo>
                    <a:pt x="2205" y="1960"/>
                  </a:lnTo>
                  <a:lnTo>
                    <a:pt x="2177" y="2004"/>
                  </a:lnTo>
                  <a:lnTo>
                    <a:pt x="2148" y="2043"/>
                  </a:lnTo>
                  <a:lnTo>
                    <a:pt x="2118" y="2080"/>
                  </a:lnTo>
                  <a:lnTo>
                    <a:pt x="2087" y="2113"/>
                  </a:lnTo>
                  <a:lnTo>
                    <a:pt x="2055" y="2141"/>
                  </a:lnTo>
                  <a:lnTo>
                    <a:pt x="2022" y="2167"/>
                  </a:lnTo>
                  <a:lnTo>
                    <a:pt x="1989" y="2190"/>
                  </a:lnTo>
                  <a:lnTo>
                    <a:pt x="1956" y="2210"/>
                  </a:lnTo>
                  <a:lnTo>
                    <a:pt x="1923" y="2227"/>
                  </a:lnTo>
                  <a:lnTo>
                    <a:pt x="1890" y="2241"/>
                  </a:lnTo>
                  <a:lnTo>
                    <a:pt x="1859" y="2254"/>
                  </a:lnTo>
                  <a:lnTo>
                    <a:pt x="971" y="562"/>
                  </a:lnTo>
                  <a:lnTo>
                    <a:pt x="970" y="560"/>
                  </a:lnTo>
                  <a:lnTo>
                    <a:pt x="966" y="553"/>
                  </a:lnTo>
                  <a:lnTo>
                    <a:pt x="961" y="544"/>
                  </a:lnTo>
                  <a:lnTo>
                    <a:pt x="952" y="530"/>
                  </a:lnTo>
                  <a:lnTo>
                    <a:pt x="943" y="513"/>
                  </a:lnTo>
                  <a:lnTo>
                    <a:pt x="930" y="495"/>
                  </a:lnTo>
                  <a:lnTo>
                    <a:pt x="915" y="473"/>
                  </a:lnTo>
                  <a:lnTo>
                    <a:pt x="898" y="450"/>
                  </a:lnTo>
                  <a:lnTo>
                    <a:pt x="879" y="424"/>
                  </a:lnTo>
                  <a:lnTo>
                    <a:pt x="857" y="398"/>
                  </a:lnTo>
                  <a:lnTo>
                    <a:pt x="833" y="371"/>
                  </a:lnTo>
                  <a:lnTo>
                    <a:pt x="807" y="343"/>
                  </a:lnTo>
                  <a:lnTo>
                    <a:pt x="777" y="315"/>
                  </a:lnTo>
                  <a:lnTo>
                    <a:pt x="747" y="287"/>
                  </a:lnTo>
                  <a:lnTo>
                    <a:pt x="713" y="260"/>
                  </a:lnTo>
                  <a:lnTo>
                    <a:pt x="678" y="233"/>
                  </a:lnTo>
                  <a:lnTo>
                    <a:pt x="640" y="207"/>
                  </a:lnTo>
                  <a:lnTo>
                    <a:pt x="599" y="183"/>
                  </a:lnTo>
                  <a:lnTo>
                    <a:pt x="557" y="161"/>
                  </a:lnTo>
                  <a:lnTo>
                    <a:pt x="512" y="143"/>
                  </a:lnTo>
                  <a:lnTo>
                    <a:pt x="464" y="125"/>
                  </a:lnTo>
                  <a:lnTo>
                    <a:pt x="415" y="111"/>
                  </a:lnTo>
                  <a:lnTo>
                    <a:pt x="362" y="100"/>
                  </a:lnTo>
                  <a:lnTo>
                    <a:pt x="308" y="92"/>
                  </a:lnTo>
                  <a:lnTo>
                    <a:pt x="251" y="89"/>
                  </a:lnTo>
                  <a:lnTo>
                    <a:pt x="193" y="90"/>
                  </a:lnTo>
                  <a:lnTo>
                    <a:pt x="131" y="96"/>
                  </a:lnTo>
                  <a:lnTo>
                    <a:pt x="67" y="107"/>
                  </a:lnTo>
                  <a:lnTo>
                    <a:pt x="0" y="124"/>
                  </a:lnTo>
                  <a:lnTo>
                    <a:pt x="89" y="90"/>
                  </a:lnTo>
                  <a:lnTo>
                    <a:pt x="179" y="62"/>
                  </a:lnTo>
                  <a:lnTo>
                    <a:pt x="269" y="40"/>
                  </a:lnTo>
                  <a:lnTo>
                    <a:pt x="360" y="22"/>
                  </a:lnTo>
                  <a:lnTo>
                    <a:pt x="451" y="9"/>
                  </a:lnTo>
                  <a:lnTo>
                    <a:pt x="543" y="2"/>
                  </a:lnTo>
                  <a:lnTo>
                    <a:pt x="63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6BB1C9"/>
                </a:gs>
              </a:gsLst>
              <a:lin ang="135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DDCD916-56F3-46DF-B5B1-CA4906CA5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426" y="916613"/>
              <a:ext cx="2578894" cy="2622947"/>
            </a:xfrm>
            <a:custGeom>
              <a:avLst/>
              <a:gdLst>
                <a:gd name="T0" fmla="*/ 615 w 2166"/>
                <a:gd name="T1" fmla="*/ 3 h 2203"/>
                <a:gd name="T2" fmla="*/ 722 w 2166"/>
                <a:gd name="T3" fmla="*/ 22 h 2203"/>
                <a:gd name="T4" fmla="*/ 819 w 2166"/>
                <a:gd name="T5" fmla="*/ 54 h 2203"/>
                <a:gd name="T6" fmla="*/ 906 w 2166"/>
                <a:gd name="T7" fmla="*/ 94 h 2203"/>
                <a:gd name="T8" fmla="*/ 985 w 2166"/>
                <a:gd name="T9" fmla="*/ 144 h 2203"/>
                <a:gd name="T10" fmla="*/ 1054 w 2166"/>
                <a:gd name="T11" fmla="*/ 198 h 2203"/>
                <a:gd name="T12" fmla="*/ 1114 w 2166"/>
                <a:gd name="T13" fmla="*/ 254 h 2203"/>
                <a:gd name="T14" fmla="*/ 1164 w 2166"/>
                <a:gd name="T15" fmla="*/ 309 h 2203"/>
                <a:gd name="T16" fmla="*/ 1205 w 2166"/>
                <a:gd name="T17" fmla="*/ 361 h 2203"/>
                <a:gd name="T18" fmla="*/ 1237 w 2166"/>
                <a:gd name="T19" fmla="*/ 406 h 2203"/>
                <a:gd name="T20" fmla="*/ 1259 w 2166"/>
                <a:gd name="T21" fmla="*/ 441 h 2203"/>
                <a:gd name="T22" fmla="*/ 1273 w 2166"/>
                <a:gd name="T23" fmla="*/ 464 h 2203"/>
                <a:gd name="T24" fmla="*/ 1278 w 2166"/>
                <a:gd name="T25" fmla="*/ 473 h 2203"/>
                <a:gd name="T26" fmla="*/ 2122 w 2166"/>
                <a:gd name="T27" fmla="*/ 2179 h 2203"/>
                <a:gd name="T28" fmla="*/ 2042 w 2166"/>
                <a:gd name="T29" fmla="*/ 2195 h 2203"/>
                <a:gd name="T30" fmla="*/ 1976 w 2166"/>
                <a:gd name="T31" fmla="*/ 2202 h 2203"/>
                <a:gd name="T32" fmla="*/ 1927 w 2166"/>
                <a:gd name="T33" fmla="*/ 2203 h 2203"/>
                <a:gd name="T34" fmla="*/ 1900 w 2166"/>
                <a:gd name="T35" fmla="*/ 2201 h 2203"/>
                <a:gd name="T36" fmla="*/ 1781 w 2166"/>
                <a:gd name="T37" fmla="*/ 1982 h 2203"/>
                <a:gd name="T38" fmla="*/ 1700 w 2166"/>
                <a:gd name="T39" fmla="*/ 1830 h 2203"/>
                <a:gd name="T40" fmla="*/ 1063 w 2166"/>
                <a:gd name="T41" fmla="*/ 615 h 2203"/>
                <a:gd name="T42" fmla="*/ 1056 w 2166"/>
                <a:gd name="T43" fmla="*/ 599 h 2203"/>
                <a:gd name="T44" fmla="*/ 1040 w 2166"/>
                <a:gd name="T45" fmla="*/ 572 h 2203"/>
                <a:gd name="T46" fmla="*/ 1017 w 2166"/>
                <a:gd name="T47" fmla="*/ 533 h 2203"/>
                <a:gd name="T48" fmla="*/ 987 w 2166"/>
                <a:gd name="T49" fmla="*/ 487 h 2203"/>
                <a:gd name="T50" fmla="*/ 948 w 2166"/>
                <a:gd name="T51" fmla="*/ 435 h 2203"/>
                <a:gd name="T52" fmla="*/ 901 w 2166"/>
                <a:gd name="T53" fmla="*/ 379 h 2203"/>
                <a:gd name="T54" fmla="*/ 847 w 2166"/>
                <a:gd name="T55" fmla="*/ 324 h 2203"/>
                <a:gd name="T56" fmla="*/ 785 w 2166"/>
                <a:gd name="T57" fmla="*/ 270 h 2203"/>
                <a:gd name="T58" fmla="*/ 715 w 2166"/>
                <a:gd name="T59" fmla="*/ 220 h 2203"/>
                <a:gd name="T60" fmla="*/ 637 w 2166"/>
                <a:gd name="T61" fmla="*/ 177 h 2203"/>
                <a:gd name="T62" fmla="*/ 551 w 2166"/>
                <a:gd name="T63" fmla="*/ 144 h 2203"/>
                <a:gd name="T64" fmla="*/ 457 w 2166"/>
                <a:gd name="T65" fmla="*/ 122 h 2203"/>
                <a:gd name="T66" fmla="*/ 355 w 2166"/>
                <a:gd name="T67" fmla="*/ 113 h 2203"/>
                <a:gd name="T68" fmla="*/ 245 w 2166"/>
                <a:gd name="T69" fmla="*/ 122 h 2203"/>
                <a:gd name="T70" fmla="*/ 126 w 2166"/>
                <a:gd name="T71" fmla="*/ 149 h 2203"/>
                <a:gd name="T72" fmla="*/ 0 w 2166"/>
                <a:gd name="T73" fmla="*/ 197 h 2203"/>
                <a:gd name="T74" fmla="*/ 153 w 2166"/>
                <a:gd name="T75" fmla="*/ 106 h 2203"/>
                <a:gd name="T76" fmla="*/ 307 w 2166"/>
                <a:gd name="T77" fmla="*/ 35 h 2203"/>
                <a:gd name="T78" fmla="*/ 438 w 2166"/>
                <a:gd name="T79" fmla="*/ 7 h 2203"/>
                <a:gd name="T80" fmla="*/ 558 w 2166"/>
                <a:gd name="T81" fmla="*/ 0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6" h="2203">
                  <a:moveTo>
                    <a:pt x="558" y="0"/>
                  </a:moveTo>
                  <a:lnTo>
                    <a:pt x="615" y="3"/>
                  </a:lnTo>
                  <a:lnTo>
                    <a:pt x="669" y="11"/>
                  </a:lnTo>
                  <a:lnTo>
                    <a:pt x="722" y="22"/>
                  </a:lnTo>
                  <a:lnTo>
                    <a:pt x="771" y="36"/>
                  </a:lnTo>
                  <a:lnTo>
                    <a:pt x="819" y="54"/>
                  </a:lnTo>
                  <a:lnTo>
                    <a:pt x="864" y="72"/>
                  </a:lnTo>
                  <a:lnTo>
                    <a:pt x="906" y="94"/>
                  </a:lnTo>
                  <a:lnTo>
                    <a:pt x="947" y="118"/>
                  </a:lnTo>
                  <a:lnTo>
                    <a:pt x="985" y="144"/>
                  </a:lnTo>
                  <a:lnTo>
                    <a:pt x="1020" y="171"/>
                  </a:lnTo>
                  <a:lnTo>
                    <a:pt x="1054" y="198"/>
                  </a:lnTo>
                  <a:lnTo>
                    <a:pt x="1084" y="226"/>
                  </a:lnTo>
                  <a:lnTo>
                    <a:pt x="1114" y="254"/>
                  </a:lnTo>
                  <a:lnTo>
                    <a:pt x="1140" y="282"/>
                  </a:lnTo>
                  <a:lnTo>
                    <a:pt x="1164" y="309"/>
                  </a:lnTo>
                  <a:lnTo>
                    <a:pt x="1186" y="335"/>
                  </a:lnTo>
                  <a:lnTo>
                    <a:pt x="1205" y="361"/>
                  </a:lnTo>
                  <a:lnTo>
                    <a:pt x="1222" y="384"/>
                  </a:lnTo>
                  <a:lnTo>
                    <a:pt x="1237" y="406"/>
                  </a:lnTo>
                  <a:lnTo>
                    <a:pt x="1250" y="424"/>
                  </a:lnTo>
                  <a:lnTo>
                    <a:pt x="1259" y="441"/>
                  </a:lnTo>
                  <a:lnTo>
                    <a:pt x="1268" y="455"/>
                  </a:lnTo>
                  <a:lnTo>
                    <a:pt x="1273" y="464"/>
                  </a:lnTo>
                  <a:lnTo>
                    <a:pt x="1277" y="471"/>
                  </a:lnTo>
                  <a:lnTo>
                    <a:pt x="1278" y="473"/>
                  </a:lnTo>
                  <a:lnTo>
                    <a:pt x="2166" y="2165"/>
                  </a:lnTo>
                  <a:lnTo>
                    <a:pt x="2122" y="2179"/>
                  </a:lnTo>
                  <a:lnTo>
                    <a:pt x="2081" y="2188"/>
                  </a:lnTo>
                  <a:lnTo>
                    <a:pt x="2042" y="2195"/>
                  </a:lnTo>
                  <a:lnTo>
                    <a:pt x="2008" y="2200"/>
                  </a:lnTo>
                  <a:lnTo>
                    <a:pt x="1976" y="2202"/>
                  </a:lnTo>
                  <a:lnTo>
                    <a:pt x="1949" y="2203"/>
                  </a:lnTo>
                  <a:lnTo>
                    <a:pt x="1927" y="2203"/>
                  </a:lnTo>
                  <a:lnTo>
                    <a:pt x="1910" y="2202"/>
                  </a:lnTo>
                  <a:lnTo>
                    <a:pt x="1900" y="2201"/>
                  </a:lnTo>
                  <a:lnTo>
                    <a:pt x="1896" y="2201"/>
                  </a:lnTo>
                  <a:lnTo>
                    <a:pt x="1781" y="1982"/>
                  </a:lnTo>
                  <a:lnTo>
                    <a:pt x="1602" y="1981"/>
                  </a:lnTo>
                  <a:lnTo>
                    <a:pt x="1700" y="1830"/>
                  </a:lnTo>
                  <a:lnTo>
                    <a:pt x="1064" y="617"/>
                  </a:lnTo>
                  <a:lnTo>
                    <a:pt x="1063" y="615"/>
                  </a:lnTo>
                  <a:lnTo>
                    <a:pt x="1060" y="609"/>
                  </a:lnTo>
                  <a:lnTo>
                    <a:pt x="1056" y="599"/>
                  </a:lnTo>
                  <a:lnTo>
                    <a:pt x="1049" y="587"/>
                  </a:lnTo>
                  <a:lnTo>
                    <a:pt x="1040" y="572"/>
                  </a:lnTo>
                  <a:lnTo>
                    <a:pt x="1030" y="553"/>
                  </a:lnTo>
                  <a:lnTo>
                    <a:pt x="1017" y="533"/>
                  </a:lnTo>
                  <a:lnTo>
                    <a:pt x="1003" y="511"/>
                  </a:lnTo>
                  <a:lnTo>
                    <a:pt x="987" y="487"/>
                  </a:lnTo>
                  <a:lnTo>
                    <a:pt x="968" y="461"/>
                  </a:lnTo>
                  <a:lnTo>
                    <a:pt x="948" y="435"/>
                  </a:lnTo>
                  <a:lnTo>
                    <a:pt x="926" y="408"/>
                  </a:lnTo>
                  <a:lnTo>
                    <a:pt x="901" y="379"/>
                  </a:lnTo>
                  <a:lnTo>
                    <a:pt x="876" y="352"/>
                  </a:lnTo>
                  <a:lnTo>
                    <a:pt x="847" y="324"/>
                  </a:lnTo>
                  <a:lnTo>
                    <a:pt x="817" y="297"/>
                  </a:lnTo>
                  <a:lnTo>
                    <a:pt x="785" y="270"/>
                  </a:lnTo>
                  <a:lnTo>
                    <a:pt x="751" y="244"/>
                  </a:lnTo>
                  <a:lnTo>
                    <a:pt x="715" y="220"/>
                  </a:lnTo>
                  <a:lnTo>
                    <a:pt x="677" y="198"/>
                  </a:lnTo>
                  <a:lnTo>
                    <a:pt x="637" y="177"/>
                  </a:lnTo>
                  <a:lnTo>
                    <a:pt x="595" y="159"/>
                  </a:lnTo>
                  <a:lnTo>
                    <a:pt x="551" y="144"/>
                  </a:lnTo>
                  <a:lnTo>
                    <a:pt x="505" y="131"/>
                  </a:lnTo>
                  <a:lnTo>
                    <a:pt x="457" y="122"/>
                  </a:lnTo>
                  <a:lnTo>
                    <a:pt x="407" y="115"/>
                  </a:lnTo>
                  <a:lnTo>
                    <a:pt x="355" y="113"/>
                  </a:lnTo>
                  <a:lnTo>
                    <a:pt x="300" y="115"/>
                  </a:lnTo>
                  <a:lnTo>
                    <a:pt x="245" y="122"/>
                  </a:lnTo>
                  <a:lnTo>
                    <a:pt x="186" y="133"/>
                  </a:lnTo>
                  <a:lnTo>
                    <a:pt x="126" y="149"/>
                  </a:lnTo>
                  <a:lnTo>
                    <a:pt x="65" y="171"/>
                  </a:lnTo>
                  <a:lnTo>
                    <a:pt x="0" y="197"/>
                  </a:lnTo>
                  <a:lnTo>
                    <a:pt x="75" y="150"/>
                  </a:lnTo>
                  <a:lnTo>
                    <a:pt x="153" y="106"/>
                  </a:lnTo>
                  <a:lnTo>
                    <a:pt x="229" y="68"/>
                  </a:lnTo>
                  <a:lnTo>
                    <a:pt x="307" y="35"/>
                  </a:lnTo>
                  <a:lnTo>
                    <a:pt x="374" y="18"/>
                  </a:lnTo>
                  <a:lnTo>
                    <a:pt x="438" y="7"/>
                  </a:lnTo>
                  <a:lnTo>
                    <a:pt x="500" y="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6BB1C9">
                <a:lumMod val="60000"/>
                <a:lumOff val="4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05C24B6D-7E7F-4A82-A189-C4FE6718E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34" y="1082110"/>
              <a:ext cx="1915716" cy="3365897"/>
            </a:xfrm>
            <a:custGeom>
              <a:avLst/>
              <a:gdLst>
                <a:gd name="T0" fmla="*/ 1217 w 1609"/>
                <a:gd name="T1" fmla="*/ 3 h 2827"/>
                <a:gd name="T2" fmla="*/ 1309 w 1609"/>
                <a:gd name="T3" fmla="*/ 14 h 2827"/>
                <a:gd name="T4" fmla="*/ 1392 w 1609"/>
                <a:gd name="T5" fmla="*/ 37 h 2827"/>
                <a:gd name="T6" fmla="*/ 1465 w 1609"/>
                <a:gd name="T7" fmla="*/ 68 h 2827"/>
                <a:gd name="T8" fmla="*/ 1529 w 1609"/>
                <a:gd name="T9" fmla="*/ 103 h 2827"/>
                <a:gd name="T10" fmla="*/ 1585 w 1609"/>
                <a:gd name="T11" fmla="*/ 144 h 2827"/>
                <a:gd name="T12" fmla="*/ 537 w 1609"/>
                <a:gd name="T13" fmla="*/ 1760 h 2827"/>
                <a:gd name="T14" fmla="*/ 530 w 1609"/>
                <a:gd name="T15" fmla="*/ 1769 h 2827"/>
                <a:gd name="T16" fmla="*/ 514 w 1609"/>
                <a:gd name="T17" fmla="*/ 1795 h 2827"/>
                <a:gd name="T18" fmla="*/ 490 w 1609"/>
                <a:gd name="T19" fmla="*/ 1838 h 2827"/>
                <a:gd name="T20" fmla="*/ 464 w 1609"/>
                <a:gd name="T21" fmla="*/ 1895 h 2827"/>
                <a:gd name="T22" fmla="*/ 436 w 1609"/>
                <a:gd name="T23" fmla="*/ 1964 h 2827"/>
                <a:gd name="T24" fmla="*/ 411 w 1609"/>
                <a:gd name="T25" fmla="*/ 2044 h 2827"/>
                <a:gd name="T26" fmla="*/ 391 w 1609"/>
                <a:gd name="T27" fmla="*/ 2133 h 2827"/>
                <a:gd name="T28" fmla="*/ 379 w 1609"/>
                <a:gd name="T29" fmla="*/ 2230 h 2827"/>
                <a:gd name="T30" fmla="*/ 380 w 1609"/>
                <a:gd name="T31" fmla="*/ 2333 h 2827"/>
                <a:gd name="T32" fmla="*/ 395 w 1609"/>
                <a:gd name="T33" fmla="*/ 2440 h 2827"/>
                <a:gd name="T34" fmla="*/ 428 w 1609"/>
                <a:gd name="T35" fmla="*/ 2550 h 2827"/>
                <a:gd name="T36" fmla="*/ 482 w 1609"/>
                <a:gd name="T37" fmla="*/ 2661 h 2827"/>
                <a:gd name="T38" fmla="*/ 560 w 1609"/>
                <a:gd name="T39" fmla="*/ 2772 h 2827"/>
                <a:gd name="T40" fmla="*/ 536 w 1609"/>
                <a:gd name="T41" fmla="*/ 2762 h 2827"/>
                <a:gd name="T42" fmla="*/ 400 w 1609"/>
                <a:gd name="T43" fmla="*/ 2621 h 2827"/>
                <a:gd name="T44" fmla="*/ 285 w 1609"/>
                <a:gd name="T45" fmla="*/ 2468 h 2827"/>
                <a:gd name="T46" fmla="*/ 189 w 1609"/>
                <a:gd name="T47" fmla="*/ 2305 h 2827"/>
                <a:gd name="T48" fmla="*/ 111 w 1609"/>
                <a:gd name="T49" fmla="*/ 2133 h 2827"/>
                <a:gd name="T50" fmla="*/ 54 w 1609"/>
                <a:gd name="T51" fmla="*/ 1953 h 2827"/>
                <a:gd name="T52" fmla="*/ 17 w 1609"/>
                <a:gd name="T53" fmla="*/ 1768 h 2827"/>
                <a:gd name="T54" fmla="*/ 0 w 1609"/>
                <a:gd name="T55" fmla="*/ 1581 h 2827"/>
                <a:gd name="T56" fmla="*/ 4 w 1609"/>
                <a:gd name="T57" fmla="*/ 1391 h 2827"/>
                <a:gd name="T58" fmla="*/ 30 w 1609"/>
                <a:gd name="T59" fmla="*/ 1202 h 2827"/>
                <a:gd name="T60" fmla="*/ 77 w 1609"/>
                <a:gd name="T61" fmla="*/ 1015 h 2827"/>
                <a:gd name="T62" fmla="*/ 146 w 1609"/>
                <a:gd name="T63" fmla="*/ 831 h 2827"/>
                <a:gd name="T64" fmla="*/ 237 w 1609"/>
                <a:gd name="T65" fmla="*/ 654 h 2827"/>
                <a:gd name="T66" fmla="*/ 345 w 1609"/>
                <a:gd name="T67" fmla="*/ 492 h 2827"/>
                <a:gd name="T68" fmla="*/ 463 w 1609"/>
                <a:gd name="T69" fmla="*/ 349 h 2827"/>
                <a:gd name="T70" fmla="*/ 594 w 1609"/>
                <a:gd name="T71" fmla="*/ 224 h 2827"/>
                <a:gd name="T72" fmla="*/ 735 w 1609"/>
                <a:gd name="T73" fmla="*/ 114 h 2827"/>
                <a:gd name="T74" fmla="*/ 876 w 1609"/>
                <a:gd name="T75" fmla="*/ 43 h 2827"/>
                <a:gd name="T76" fmla="*/ 1001 w 1609"/>
                <a:gd name="T77" fmla="*/ 15 h 2827"/>
                <a:gd name="T78" fmla="*/ 1114 w 1609"/>
                <a:gd name="T79" fmla="*/ 1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9" h="2827">
                  <a:moveTo>
                    <a:pt x="1166" y="0"/>
                  </a:moveTo>
                  <a:lnTo>
                    <a:pt x="1217" y="3"/>
                  </a:lnTo>
                  <a:lnTo>
                    <a:pt x="1264" y="7"/>
                  </a:lnTo>
                  <a:lnTo>
                    <a:pt x="1309" y="14"/>
                  </a:lnTo>
                  <a:lnTo>
                    <a:pt x="1352" y="25"/>
                  </a:lnTo>
                  <a:lnTo>
                    <a:pt x="1392" y="37"/>
                  </a:lnTo>
                  <a:lnTo>
                    <a:pt x="1429" y="51"/>
                  </a:lnTo>
                  <a:lnTo>
                    <a:pt x="1465" y="68"/>
                  </a:lnTo>
                  <a:lnTo>
                    <a:pt x="1498" y="84"/>
                  </a:lnTo>
                  <a:lnTo>
                    <a:pt x="1529" y="103"/>
                  </a:lnTo>
                  <a:lnTo>
                    <a:pt x="1557" y="123"/>
                  </a:lnTo>
                  <a:lnTo>
                    <a:pt x="1585" y="144"/>
                  </a:lnTo>
                  <a:lnTo>
                    <a:pt x="1609" y="165"/>
                  </a:lnTo>
                  <a:lnTo>
                    <a:pt x="537" y="1760"/>
                  </a:lnTo>
                  <a:lnTo>
                    <a:pt x="534" y="1762"/>
                  </a:lnTo>
                  <a:lnTo>
                    <a:pt x="530" y="1769"/>
                  </a:lnTo>
                  <a:lnTo>
                    <a:pt x="523" y="1780"/>
                  </a:lnTo>
                  <a:lnTo>
                    <a:pt x="514" y="1795"/>
                  </a:lnTo>
                  <a:lnTo>
                    <a:pt x="503" y="1815"/>
                  </a:lnTo>
                  <a:lnTo>
                    <a:pt x="490" y="1838"/>
                  </a:lnTo>
                  <a:lnTo>
                    <a:pt x="478" y="1865"/>
                  </a:lnTo>
                  <a:lnTo>
                    <a:pt x="464" y="1895"/>
                  </a:lnTo>
                  <a:lnTo>
                    <a:pt x="450" y="1927"/>
                  </a:lnTo>
                  <a:lnTo>
                    <a:pt x="436" y="1964"/>
                  </a:lnTo>
                  <a:lnTo>
                    <a:pt x="423" y="2003"/>
                  </a:lnTo>
                  <a:lnTo>
                    <a:pt x="411" y="2044"/>
                  </a:lnTo>
                  <a:lnTo>
                    <a:pt x="400" y="2088"/>
                  </a:lnTo>
                  <a:lnTo>
                    <a:pt x="391" y="2133"/>
                  </a:lnTo>
                  <a:lnTo>
                    <a:pt x="384" y="2181"/>
                  </a:lnTo>
                  <a:lnTo>
                    <a:pt x="379" y="2230"/>
                  </a:lnTo>
                  <a:lnTo>
                    <a:pt x="378" y="2281"/>
                  </a:lnTo>
                  <a:lnTo>
                    <a:pt x="380" y="2333"/>
                  </a:lnTo>
                  <a:lnTo>
                    <a:pt x="386" y="2386"/>
                  </a:lnTo>
                  <a:lnTo>
                    <a:pt x="395" y="2440"/>
                  </a:lnTo>
                  <a:lnTo>
                    <a:pt x="409" y="2495"/>
                  </a:lnTo>
                  <a:lnTo>
                    <a:pt x="428" y="2550"/>
                  </a:lnTo>
                  <a:lnTo>
                    <a:pt x="453" y="2605"/>
                  </a:lnTo>
                  <a:lnTo>
                    <a:pt x="482" y="2661"/>
                  </a:lnTo>
                  <a:lnTo>
                    <a:pt x="518" y="2717"/>
                  </a:lnTo>
                  <a:lnTo>
                    <a:pt x="560" y="2772"/>
                  </a:lnTo>
                  <a:lnTo>
                    <a:pt x="609" y="2827"/>
                  </a:lnTo>
                  <a:lnTo>
                    <a:pt x="536" y="2762"/>
                  </a:lnTo>
                  <a:lnTo>
                    <a:pt x="465" y="2692"/>
                  </a:lnTo>
                  <a:lnTo>
                    <a:pt x="400" y="2621"/>
                  </a:lnTo>
                  <a:lnTo>
                    <a:pt x="341" y="2546"/>
                  </a:lnTo>
                  <a:lnTo>
                    <a:pt x="285" y="2468"/>
                  </a:lnTo>
                  <a:lnTo>
                    <a:pt x="235" y="2388"/>
                  </a:lnTo>
                  <a:lnTo>
                    <a:pt x="189" y="2305"/>
                  </a:lnTo>
                  <a:lnTo>
                    <a:pt x="148" y="2220"/>
                  </a:lnTo>
                  <a:lnTo>
                    <a:pt x="111" y="2133"/>
                  </a:lnTo>
                  <a:lnTo>
                    <a:pt x="81" y="2044"/>
                  </a:lnTo>
                  <a:lnTo>
                    <a:pt x="54" y="1953"/>
                  </a:lnTo>
                  <a:lnTo>
                    <a:pt x="34" y="1861"/>
                  </a:lnTo>
                  <a:lnTo>
                    <a:pt x="17" y="1768"/>
                  </a:lnTo>
                  <a:lnTo>
                    <a:pt x="6" y="1675"/>
                  </a:lnTo>
                  <a:lnTo>
                    <a:pt x="0" y="1581"/>
                  </a:lnTo>
                  <a:lnTo>
                    <a:pt x="0" y="1486"/>
                  </a:lnTo>
                  <a:lnTo>
                    <a:pt x="4" y="1391"/>
                  </a:lnTo>
                  <a:lnTo>
                    <a:pt x="15" y="1297"/>
                  </a:lnTo>
                  <a:lnTo>
                    <a:pt x="30" y="1202"/>
                  </a:lnTo>
                  <a:lnTo>
                    <a:pt x="50" y="1108"/>
                  </a:lnTo>
                  <a:lnTo>
                    <a:pt x="77" y="1015"/>
                  </a:lnTo>
                  <a:lnTo>
                    <a:pt x="109" y="923"/>
                  </a:lnTo>
                  <a:lnTo>
                    <a:pt x="146" y="831"/>
                  </a:lnTo>
                  <a:lnTo>
                    <a:pt x="189" y="742"/>
                  </a:lnTo>
                  <a:lnTo>
                    <a:pt x="237" y="654"/>
                  </a:lnTo>
                  <a:lnTo>
                    <a:pt x="290" y="568"/>
                  </a:lnTo>
                  <a:lnTo>
                    <a:pt x="345" y="492"/>
                  </a:lnTo>
                  <a:lnTo>
                    <a:pt x="402" y="419"/>
                  </a:lnTo>
                  <a:lnTo>
                    <a:pt x="463" y="349"/>
                  </a:lnTo>
                  <a:lnTo>
                    <a:pt x="527" y="284"/>
                  </a:lnTo>
                  <a:lnTo>
                    <a:pt x="594" y="224"/>
                  </a:lnTo>
                  <a:lnTo>
                    <a:pt x="663" y="167"/>
                  </a:lnTo>
                  <a:lnTo>
                    <a:pt x="735" y="114"/>
                  </a:lnTo>
                  <a:lnTo>
                    <a:pt x="809" y="64"/>
                  </a:lnTo>
                  <a:lnTo>
                    <a:pt x="876" y="43"/>
                  </a:lnTo>
                  <a:lnTo>
                    <a:pt x="939" y="28"/>
                  </a:lnTo>
                  <a:lnTo>
                    <a:pt x="1001" y="15"/>
                  </a:lnTo>
                  <a:lnTo>
                    <a:pt x="1058" y="7"/>
                  </a:lnTo>
                  <a:lnTo>
                    <a:pt x="1114" y="1"/>
                  </a:lnTo>
                  <a:lnTo>
                    <a:pt x="116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CB084">
                    <a:lumMod val="50000"/>
                  </a:srgbClr>
                </a:gs>
                <a:gs pos="100000">
                  <a:srgbClr val="9CB084"/>
                </a:gs>
              </a:gsLst>
              <a:lin ang="81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1884A7A-98DF-4B4F-8D88-AED832F99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791" y="1278563"/>
              <a:ext cx="1654969" cy="3398044"/>
            </a:xfrm>
            <a:custGeom>
              <a:avLst/>
              <a:gdLst>
                <a:gd name="T0" fmla="*/ 1260 w 1390"/>
                <a:gd name="T1" fmla="*/ 28 h 2854"/>
                <a:gd name="T2" fmla="*/ 1309 w 1390"/>
                <a:gd name="T3" fmla="*/ 86 h 2854"/>
                <a:gd name="T4" fmla="*/ 1346 w 1390"/>
                <a:gd name="T5" fmla="*/ 137 h 2854"/>
                <a:gd name="T6" fmla="*/ 1371 w 1390"/>
                <a:gd name="T7" fmla="*/ 180 h 2854"/>
                <a:gd name="T8" fmla="*/ 1386 w 1390"/>
                <a:gd name="T9" fmla="*/ 210 h 2854"/>
                <a:gd name="T10" fmla="*/ 1390 w 1390"/>
                <a:gd name="T11" fmla="*/ 220 h 2854"/>
                <a:gd name="T12" fmla="*/ 1335 w 1390"/>
                <a:gd name="T13" fmla="*/ 586 h 2854"/>
                <a:gd name="T14" fmla="*/ 387 w 1390"/>
                <a:gd name="T15" fmla="*/ 1714 h 2854"/>
                <a:gd name="T16" fmla="*/ 381 w 1390"/>
                <a:gd name="T17" fmla="*/ 1722 h 2854"/>
                <a:gd name="T18" fmla="*/ 365 w 1390"/>
                <a:gd name="T19" fmla="*/ 1746 h 2854"/>
                <a:gd name="T20" fmla="*/ 342 w 1390"/>
                <a:gd name="T21" fmla="*/ 1782 h 2854"/>
                <a:gd name="T22" fmla="*/ 315 w 1390"/>
                <a:gd name="T23" fmla="*/ 1832 h 2854"/>
                <a:gd name="T24" fmla="*/ 285 w 1390"/>
                <a:gd name="T25" fmla="*/ 1892 h 2854"/>
                <a:gd name="T26" fmla="*/ 257 w 1390"/>
                <a:gd name="T27" fmla="*/ 1964 h 2854"/>
                <a:gd name="T28" fmla="*/ 232 w 1390"/>
                <a:gd name="T29" fmla="*/ 2042 h 2854"/>
                <a:gd name="T30" fmla="*/ 212 w 1390"/>
                <a:gd name="T31" fmla="*/ 2128 h 2854"/>
                <a:gd name="T32" fmla="*/ 202 w 1390"/>
                <a:gd name="T33" fmla="*/ 2219 h 2854"/>
                <a:gd name="T34" fmla="*/ 202 w 1390"/>
                <a:gd name="T35" fmla="*/ 2315 h 2854"/>
                <a:gd name="T36" fmla="*/ 216 w 1390"/>
                <a:gd name="T37" fmla="*/ 2413 h 2854"/>
                <a:gd name="T38" fmla="*/ 247 w 1390"/>
                <a:gd name="T39" fmla="*/ 2513 h 2854"/>
                <a:gd name="T40" fmla="*/ 296 w 1390"/>
                <a:gd name="T41" fmla="*/ 2613 h 2854"/>
                <a:gd name="T42" fmla="*/ 367 w 1390"/>
                <a:gd name="T43" fmla="*/ 2712 h 2854"/>
                <a:gd name="T44" fmla="*/ 464 w 1390"/>
                <a:gd name="T45" fmla="*/ 2807 h 2854"/>
                <a:gd name="T46" fmla="*/ 444 w 1390"/>
                <a:gd name="T47" fmla="*/ 2810 h 2854"/>
                <a:gd name="T48" fmla="*/ 298 w 1390"/>
                <a:gd name="T49" fmla="*/ 2713 h 2854"/>
                <a:gd name="T50" fmla="*/ 182 w 1390"/>
                <a:gd name="T51" fmla="*/ 2607 h 2854"/>
                <a:gd name="T52" fmla="*/ 104 w 1390"/>
                <a:gd name="T53" fmla="*/ 2496 h 2854"/>
                <a:gd name="T54" fmla="*/ 50 w 1390"/>
                <a:gd name="T55" fmla="*/ 2385 h 2854"/>
                <a:gd name="T56" fmla="*/ 17 w 1390"/>
                <a:gd name="T57" fmla="*/ 2275 h 2854"/>
                <a:gd name="T58" fmla="*/ 2 w 1390"/>
                <a:gd name="T59" fmla="*/ 2168 h 2854"/>
                <a:gd name="T60" fmla="*/ 1 w 1390"/>
                <a:gd name="T61" fmla="*/ 2065 h 2854"/>
                <a:gd name="T62" fmla="*/ 13 w 1390"/>
                <a:gd name="T63" fmla="*/ 1968 h 2854"/>
                <a:gd name="T64" fmla="*/ 33 w 1390"/>
                <a:gd name="T65" fmla="*/ 1879 h 2854"/>
                <a:gd name="T66" fmla="*/ 58 w 1390"/>
                <a:gd name="T67" fmla="*/ 1799 h 2854"/>
                <a:gd name="T68" fmla="*/ 86 w 1390"/>
                <a:gd name="T69" fmla="*/ 1730 h 2854"/>
                <a:gd name="T70" fmla="*/ 112 w 1390"/>
                <a:gd name="T71" fmla="*/ 1673 h 2854"/>
                <a:gd name="T72" fmla="*/ 136 w 1390"/>
                <a:gd name="T73" fmla="*/ 1630 h 2854"/>
                <a:gd name="T74" fmla="*/ 152 w 1390"/>
                <a:gd name="T75" fmla="*/ 1604 h 2854"/>
                <a:gd name="T76" fmla="*/ 159 w 1390"/>
                <a:gd name="T77" fmla="*/ 1595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0" h="2854">
                  <a:moveTo>
                    <a:pt x="1231" y="0"/>
                  </a:moveTo>
                  <a:lnTo>
                    <a:pt x="1260" y="28"/>
                  </a:lnTo>
                  <a:lnTo>
                    <a:pt x="1287" y="58"/>
                  </a:lnTo>
                  <a:lnTo>
                    <a:pt x="1309" y="86"/>
                  </a:lnTo>
                  <a:lnTo>
                    <a:pt x="1329" y="112"/>
                  </a:lnTo>
                  <a:lnTo>
                    <a:pt x="1346" y="137"/>
                  </a:lnTo>
                  <a:lnTo>
                    <a:pt x="1360" y="160"/>
                  </a:lnTo>
                  <a:lnTo>
                    <a:pt x="1371" y="180"/>
                  </a:lnTo>
                  <a:lnTo>
                    <a:pt x="1379" y="197"/>
                  </a:lnTo>
                  <a:lnTo>
                    <a:pt x="1386" y="210"/>
                  </a:lnTo>
                  <a:lnTo>
                    <a:pt x="1389" y="218"/>
                  </a:lnTo>
                  <a:lnTo>
                    <a:pt x="1390" y="220"/>
                  </a:lnTo>
                  <a:lnTo>
                    <a:pt x="1252" y="426"/>
                  </a:lnTo>
                  <a:lnTo>
                    <a:pt x="1335" y="586"/>
                  </a:lnTo>
                  <a:lnTo>
                    <a:pt x="1155" y="571"/>
                  </a:lnTo>
                  <a:lnTo>
                    <a:pt x="387" y="1714"/>
                  </a:lnTo>
                  <a:lnTo>
                    <a:pt x="385" y="1716"/>
                  </a:lnTo>
                  <a:lnTo>
                    <a:pt x="381" y="1722"/>
                  </a:lnTo>
                  <a:lnTo>
                    <a:pt x="374" y="1732"/>
                  </a:lnTo>
                  <a:lnTo>
                    <a:pt x="365" y="1746"/>
                  </a:lnTo>
                  <a:lnTo>
                    <a:pt x="355" y="1762"/>
                  </a:lnTo>
                  <a:lnTo>
                    <a:pt x="342" y="1782"/>
                  </a:lnTo>
                  <a:lnTo>
                    <a:pt x="329" y="1805"/>
                  </a:lnTo>
                  <a:lnTo>
                    <a:pt x="315" y="1832"/>
                  </a:lnTo>
                  <a:lnTo>
                    <a:pt x="300" y="1861"/>
                  </a:lnTo>
                  <a:lnTo>
                    <a:pt x="285" y="1892"/>
                  </a:lnTo>
                  <a:lnTo>
                    <a:pt x="271" y="1927"/>
                  </a:lnTo>
                  <a:lnTo>
                    <a:pt x="257" y="1964"/>
                  </a:lnTo>
                  <a:lnTo>
                    <a:pt x="243" y="2001"/>
                  </a:lnTo>
                  <a:lnTo>
                    <a:pt x="232" y="2042"/>
                  </a:lnTo>
                  <a:lnTo>
                    <a:pt x="221" y="2084"/>
                  </a:lnTo>
                  <a:lnTo>
                    <a:pt x="212" y="2128"/>
                  </a:lnTo>
                  <a:lnTo>
                    <a:pt x="206" y="2173"/>
                  </a:lnTo>
                  <a:lnTo>
                    <a:pt x="202" y="2219"/>
                  </a:lnTo>
                  <a:lnTo>
                    <a:pt x="200" y="2267"/>
                  </a:lnTo>
                  <a:lnTo>
                    <a:pt x="202" y="2315"/>
                  </a:lnTo>
                  <a:lnTo>
                    <a:pt x="207" y="2364"/>
                  </a:lnTo>
                  <a:lnTo>
                    <a:pt x="216" y="2413"/>
                  </a:lnTo>
                  <a:lnTo>
                    <a:pt x="229" y="2464"/>
                  </a:lnTo>
                  <a:lnTo>
                    <a:pt x="247" y="2513"/>
                  </a:lnTo>
                  <a:lnTo>
                    <a:pt x="269" y="2563"/>
                  </a:lnTo>
                  <a:lnTo>
                    <a:pt x="296" y="2613"/>
                  </a:lnTo>
                  <a:lnTo>
                    <a:pt x="329" y="2663"/>
                  </a:lnTo>
                  <a:lnTo>
                    <a:pt x="367" y="2712"/>
                  </a:lnTo>
                  <a:lnTo>
                    <a:pt x="412" y="2760"/>
                  </a:lnTo>
                  <a:lnTo>
                    <a:pt x="464" y="2807"/>
                  </a:lnTo>
                  <a:lnTo>
                    <a:pt x="521" y="2854"/>
                  </a:lnTo>
                  <a:lnTo>
                    <a:pt x="444" y="2810"/>
                  </a:lnTo>
                  <a:lnTo>
                    <a:pt x="367" y="2763"/>
                  </a:lnTo>
                  <a:lnTo>
                    <a:pt x="298" y="2713"/>
                  </a:lnTo>
                  <a:lnTo>
                    <a:pt x="231" y="2662"/>
                  </a:lnTo>
                  <a:lnTo>
                    <a:pt x="182" y="2607"/>
                  </a:lnTo>
                  <a:lnTo>
                    <a:pt x="140" y="2552"/>
                  </a:lnTo>
                  <a:lnTo>
                    <a:pt x="104" y="2496"/>
                  </a:lnTo>
                  <a:lnTo>
                    <a:pt x="75" y="2440"/>
                  </a:lnTo>
                  <a:lnTo>
                    <a:pt x="50" y="2385"/>
                  </a:lnTo>
                  <a:lnTo>
                    <a:pt x="31" y="2330"/>
                  </a:lnTo>
                  <a:lnTo>
                    <a:pt x="17" y="2275"/>
                  </a:lnTo>
                  <a:lnTo>
                    <a:pt x="8" y="2221"/>
                  </a:lnTo>
                  <a:lnTo>
                    <a:pt x="2" y="2168"/>
                  </a:lnTo>
                  <a:lnTo>
                    <a:pt x="0" y="2116"/>
                  </a:lnTo>
                  <a:lnTo>
                    <a:pt x="1" y="2065"/>
                  </a:lnTo>
                  <a:lnTo>
                    <a:pt x="6" y="2016"/>
                  </a:lnTo>
                  <a:lnTo>
                    <a:pt x="13" y="1968"/>
                  </a:lnTo>
                  <a:lnTo>
                    <a:pt x="22" y="1923"/>
                  </a:lnTo>
                  <a:lnTo>
                    <a:pt x="33" y="1879"/>
                  </a:lnTo>
                  <a:lnTo>
                    <a:pt x="45" y="1838"/>
                  </a:lnTo>
                  <a:lnTo>
                    <a:pt x="58" y="1799"/>
                  </a:lnTo>
                  <a:lnTo>
                    <a:pt x="72" y="1762"/>
                  </a:lnTo>
                  <a:lnTo>
                    <a:pt x="86" y="1730"/>
                  </a:lnTo>
                  <a:lnTo>
                    <a:pt x="100" y="1700"/>
                  </a:lnTo>
                  <a:lnTo>
                    <a:pt x="112" y="1673"/>
                  </a:lnTo>
                  <a:lnTo>
                    <a:pt x="125" y="1650"/>
                  </a:lnTo>
                  <a:lnTo>
                    <a:pt x="136" y="1630"/>
                  </a:lnTo>
                  <a:lnTo>
                    <a:pt x="145" y="1615"/>
                  </a:lnTo>
                  <a:lnTo>
                    <a:pt x="152" y="1604"/>
                  </a:lnTo>
                  <a:lnTo>
                    <a:pt x="156" y="1597"/>
                  </a:lnTo>
                  <a:lnTo>
                    <a:pt x="159" y="1595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9CB084">
                <a:lumMod val="60000"/>
                <a:lumOff val="4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F98038C-6A42-4F0C-840B-C11D7DD98422}"/>
                </a:ext>
              </a:extLst>
            </p:cNvPr>
            <p:cNvSpPr txBox="1"/>
            <p:nvPr/>
          </p:nvSpPr>
          <p:spPr>
            <a:xfrm>
              <a:off x="1292685" y="3558253"/>
              <a:ext cx="185629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Rumah Sakit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A3B39E-B5B8-44D9-956E-C44D3EF0414A}"/>
                </a:ext>
              </a:extLst>
            </p:cNvPr>
            <p:cNvSpPr txBox="1"/>
            <p:nvPr/>
          </p:nvSpPr>
          <p:spPr>
            <a:xfrm rot="18254636">
              <a:off x="465184" y="2339949"/>
              <a:ext cx="21844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Tim Teknis INA-CBG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7B57A3-F6E4-41A6-9748-9FBD13EC5CC6}"/>
                </a:ext>
              </a:extLst>
            </p:cNvPr>
            <p:cNvSpPr txBox="1"/>
            <p:nvPr/>
          </p:nvSpPr>
          <p:spPr>
            <a:xfrm rot="3758624">
              <a:off x="2052690" y="2061304"/>
              <a:ext cx="181867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Organisasi</a:t>
              </a: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15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Profesi</a:t>
              </a: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8014696-D7FF-499F-B221-52AD87BD057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35" y="1898494"/>
              <a:ext cx="546735" cy="58721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3845DD2-8797-40DA-A17A-062A0513B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6228" y="1658037"/>
              <a:ext cx="819366" cy="81936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0507C3F-E93F-47C9-B126-1910FFF0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1145" y="4010543"/>
              <a:ext cx="723596" cy="723596"/>
            </a:xfrm>
            <a:prstGeom prst="rect">
              <a:avLst/>
            </a:prstGeom>
          </p:spPr>
        </p:pic>
      </p:grpSp>
      <p:sp>
        <p:nvSpPr>
          <p:cNvPr id="50" name="타원 13">
            <a:extLst>
              <a:ext uri="{FF2B5EF4-FFF2-40B4-BE49-F238E27FC236}">
                <a16:creationId xmlns:a16="http://schemas.microsoft.com/office/drawing/2014/main" id="{9A3AB0B9-ABEB-4319-BCA8-CF839D604AF3}"/>
              </a:ext>
            </a:extLst>
          </p:cNvPr>
          <p:cNvSpPr/>
          <p:nvPr/>
        </p:nvSpPr>
        <p:spPr>
          <a:xfrm>
            <a:off x="1905027" y="3160245"/>
            <a:ext cx="1090243" cy="1126601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ysClr val="window" lastClr="FFFFFF"/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INA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Grouper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돋움" panose="020B0600000101010101" pitchFamily="34" charset="-127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556BDAA-D172-4BF2-A91B-D4D55F1BDD0F}"/>
              </a:ext>
            </a:extLst>
          </p:cNvPr>
          <p:cNvSpPr txBox="1"/>
          <p:nvPr/>
        </p:nvSpPr>
        <p:spPr>
          <a:xfrm>
            <a:off x="6095047" y="1804156"/>
            <a:ext cx="5728357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Merupakan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proses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pengelompokan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ulang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kasus-kasus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yang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ada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melalui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diagnosis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dan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prosedur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yng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terdapat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dalam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ICD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untuk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disesuaikan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dengan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kondisi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16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lokal</a:t>
            </a:r>
            <a:r>
              <a:rPr lang="en-AU" altLang="ko-KR" sz="16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di Indonesia</a:t>
            </a:r>
            <a:endParaRPr lang="en-US" altLang="ko-KR" sz="1600" dirty="0">
              <a:solidFill>
                <a:prstClr val="black"/>
              </a:solidFill>
              <a:latin typeface="Arial" pitchFamily="34" charset="0"/>
              <a:ea typeface="돋움" panose="020B0600000101010101" pitchFamily="34" charset="-127"/>
              <a:cs typeface="Arial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FF6A6D-0E29-49CD-85D3-F04986B6CF43}"/>
              </a:ext>
            </a:extLst>
          </p:cNvPr>
          <p:cNvSpPr/>
          <p:nvPr/>
        </p:nvSpPr>
        <p:spPr>
          <a:xfrm>
            <a:off x="6095047" y="2948330"/>
            <a:ext cx="5897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Berperan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melakukan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analisis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statistik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,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pembuatan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logic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dan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grouper</a:t>
            </a:r>
            <a:endParaRPr lang="en-US" altLang="ko-KR" sz="2000" dirty="0">
              <a:solidFill>
                <a:prstClr val="black"/>
              </a:solidFill>
              <a:latin typeface="Arial" pitchFamily="34" charset="0"/>
              <a:ea typeface="돋움" panose="020B0600000101010101" pitchFamily="34" charset="-127"/>
              <a:cs typeface="Arial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B1AF76-4E9B-4A7D-A23D-3E808F4FD88C}"/>
              </a:ext>
            </a:extLst>
          </p:cNvPr>
          <p:cNvSpPr/>
          <p:nvPr/>
        </p:nvSpPr>
        <p:spPr>
          <a:xfrm>
            <a:off x="6095047" y="3887143"/>
            <a:ext cx="600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Mempunyai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peran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melakukan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mapping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dan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partisi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dari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diagnosis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dan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prosedur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serta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menyusun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algoritma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sesuai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dengan</a:t>
            </a:r>
            <a:r>
              <a:rPr lang="en-AU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AU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kompetensinya</a:t>
            </a:r>
            <a:endParaRPr lang="en-US" altLang="ko-KR" sz="2000" dirty="0">
              <a:solidFill>
                <a:prstClr val="black"/>
              </a:solidFill>
              <a:latin typeface="Arial" pitchFamily="34" charset="0"/>
              <a:ea typeface="돋움" panose="020B0600000101010101" pitchFamily="34" charset="-127"/>
              <a:cs typeface="Arial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911627-82E1-45AA-92EB-1852191C27C2}"/>
              </a:ext>
            </a:extLst>
          </p:cNvPr>
          <p:cNvSpPr/>
          <p:nvPr/>
        </p:nvSpPr>
        <p:spPr>
          <a:xfrm>
            <a:off x="6095047" y="5039474"/>
            <a:ext cx="5887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Berperan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menyediakan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data billing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dan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data costing yang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akan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digunakan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dalam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analisis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statistik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menggambarkan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homogenitas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hasil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proses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reklasifikasi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</a:p>
        </p:txBody>
      </p:sp>
      <p:sp>
        <p:nvSpPr>
          <p:cNvPr id="55" name="Rounded Rectangle 46">
            <a:extLst>
              <a:ext uri="{FF2B5EF4-FFF2-40B4-BE49-F238E27FC236}">
                <a16:creationId xmlns:a16="http://schemas.microsoft.com/office/drawing/2014/main" id="{DFCFFE8A-2E1E-49D8-BCA5-3549369A409D}"/>
              </a:ext>
            </a:extLst>
          </p:cNvPr>
          <p:cNvSpPr/>
          <p:nvPr/>
        </p:nvSpPr>
        <p:spPr>
          <a:xfrm>
            <a:off x="5147796" y="2925735"/>
            <a:ext cx="874788" cy="739649"/>
          </a:xfrm>
          <a:prstGeom prst="roundRect">
            <a:avLst/>
          </a:prstGeom>
          <a:solidFill>
            <a:srgbClr val="9CB08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6" name="Rounded Rectangle 49">
            <a:extLst>
              <a:ext uri="{FF2B5EF4-FFF2-40B4-BE49-F238E27FC236}">
                <a16:creationId xmlns:a16="http://schemas.microsoft.com/office/drawing/2014/main" id="{2ED68D01-CFA3-480D-8EE1-B98F82C7A0BA}"/>
              </a:ext>
            </a:extLst>
          </p:cNvPr>
          <p:cNvSpPr/>
          <p:nvPr/>
        </p:nvSpPr>
        <p:spPr>
          <a:xfrm>
            <a:off x="5147796" y="3927811"/>
            <a:ext cx="874790" cy="739649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7" name="Rounded Rectangle 50">
            <a:extLst>
              <a:ext uri="{FF2B5EF4-FFF2-40B4-BE49-F238E27FC236}">
                <a16:creationId xmlns:a16="http://schemas.microsoft.com/office/drawing/2014/main" id="{DFA476D2-17E1-49B2-B6B9-1459CC57DF7D}"/>
              </a:ext>
            </a:extLst>
          </p:cNvPr>
          <p:cNvSpPr/>
          <p:nvPr/>
        </p:nvSpPr>
        <p:spPr>
          <a:xfrm>
            <a:off x="5147794" y="5107422"/>
            <a:ext cx="874790" cy="739648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2534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mpungan Konten 2">
            <a:extLst>
              <a:ext uri="{FF2B5EF4-FFF2-40B4-BE49-F238E27FC236}">
                <a16:creationId xmlns:a16="http://schemas.microsoft.com/office/drawing/2014/main" id="{AFB280F8-D60F-4D1A-B183-5DB5B38C2A03}"/>
              </a:ext>
            </a:extLst>
          </p:cNvPr>
          <p:cNvSpPr txBox="1">
            <a:spLocks/>
          </p:cNvSpPr>
          <p:nvPr/>
        </p:nvSpPr>
        <p:spPr>
          <a:xfrm>
            <a:off x="1604188" y="1636806"/>
            <a:ext cx="7539812" cy="4824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1800" b="1" dirty="0" err="1">
                <a:latin typeface="Apple Symbols"/>
                <a:cs typeface="Apple Symbols"/>
              </a:rPr>
              <a:t>Merupakan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pple Symbols"/>
                <a:cs typeface="Apple Symbols"/>
              </a:rPr>
              <a:t>Sistem</a:t>
            </a:r>
            <a:r>
              <a:rPr lang="en-US" sz="1800" b="1" dirty="0">
                <a:solidFill>
                  <a:srgbClr val="FF0000"/>
                </a:solidFill>
                <a:latin typeface="Apple Symbols"/>
                <a:cs typeface="Apple Symbols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pple Symbols"/>
                <a:cs typeface="Apple Symbols"/>
              </a:rPr>
              <a:t>Casemix</a:t>
            </a:r>
            <a:r>
              <a:rPr lang="en-US" sz="1800" b="1" dirty="0">
                <a:solidFill>
                  <a:srgbClr val="FF0000"/>
                </a:solidFill>
                <a:latin typeface="Apple Symbols"/>
                <a:cs typeface="Apple Symbols"/>
              </a:rPr>
              <a:t> </a:t>
            </a:r>
            <a:r>
              <a:rPr lang="en-US" sz="1800" b="1" i="1" dirty="0">
                <a:latin typeface="Apple Symbols"/>
                <a:cs typeface="Apple Symbols"/>
              </a:rPr>
              <a:t>(</a:t>
            </a:r>
            <a:r>
              <a:rPr lang="en-US" sz="1800" b="1" i="1" dirty="0" err="1">
                <a:latin typeface="Apple Symbols"/>
                <a:cs typeface="Apple Symbols"/>
              </a:rPr>
              <a:t>pengelompokan</a:t>
            </a:r>
            <a:r>
              <a:rPr lang="en-US" sz="1800" b="1" i="1" dirty="0">
                <a:latin typeface="Apple Symbols"/>
                <a:cs typeface="Apple Symbols"/>
              </a:rPr>
              <a:t> </a:t>
            </a:r>
            <a:r>
              <a:rPr lang="en-US" sz="1800" b="1" i="1" dirty="0" err="1">
                <a:latin typeface="Apple Symbols"/>
                <a:cs typeface="Apple Symbols"/>
              </a:rPr>
              <a:t>kasus</a:t>
            </a:r>
            <a:r>
              <a:rPr lang="en-US" sz="1800" b="1" i="1" dirty="0">
                <a:latin typeface="Apple Symbols"/>
                <a:cs typeface="Apple Symbols"/>
              </a:rPr>
              <a:t> </a:t>
            </a:r>
            <a:r>
              <a:rPr lang="en-US" sz="1800" b="1" i="1" dirty="0" err="1">
                <a:latin typeface="Apple Symbols"/>
                <a:cs typeface="Apple Symbols"/>
              </a:rPr>
              <a:t>berdasarkan</a:t>
            </a:r>
            <a:r>
              <a:rPr lang="en-US" sz="1800" b="1" i="1" dirty="0">
                <a:latin typeface="Apple Symbols"/>
                <a:cs typeface="Apple Symbols"/>
              </a:rPr>
              <a:t> </a:t>
            </a:r>
            <a:r>
              <a:rPr lang="en-US" sz="1800" b="1" i="1" dirty="0" err="1">
                <a:latin typeface="Apple Symbols"/>
                <a:cs typeface="Apple Symbols"/>
              </a:rPr>
              <a:t>ciri</a:t>
            </a:r>
            <a:r>
              <a:rPr lang="en-US" sz="1800" b="1" i="1" dirty="0">
                <a:latin typeface="Apple Symbols"/>
                <a:cs typeface="Apple Symbols"/>
              </a:rPr>
              <a:t> </a:t>
            </a:r>
            <a:r>
              <a:rPr lang="en-US" sz="1800" b="1" i="1" dirty="0" err="1">
                <a:latin typeface="Apple Symbols"/>
                <a:cs typeface="Apple Symbols"/>
              </a:rPr>
              <a:t>klinis</a:t>
            </a:r>
            <a:r>
              <a:rPr lang="en-US" sz="1800" b="1" i="1" dirty="0">
                <a:latin typeface="Apple Symbols"/>
                <a:cs typeface="Apple Symbols"/>
              </a:rPr>
              <a:t> dan </a:t>
            </a:r>
            <a:r>
              <a:rPr lang="en-US" sz="1800" b="1" i="1" dirty="0" err="1">
                <a:latin typeface="Apple Symbols"/>
                <a:cs typeface="Apple Symbols"/>
              </a:rPr>
              <a:t>pemakaian</a:t>
            </a:r>
            <a:r>
              <a:rPr lang="en-US" sz="1800" b="1" i="1" dirty="0">
                <a:latin typeface="Apple Symbols"/>
                <a:cs typeface="Apple Symbols"/>
              </a:rPr>
              <a:t> </a:t>
            </a:r>
            <a:r>
              <a:rPr lang="en-US" sz="1800" b="1" i="1" dirty="0" err="1">
                <a:latin typeface="Apple Symbols"/>
                <a:cs typeface="Apple Symbols"/>
              </a:rPr>
              <a:t>sumber</a:t>
            </a:r>
            <a:r>
              <a:rPr lang="en-US" sz="1800" b="1" i="1" dirty="0">
                <a:latin typeface="Apple Symbols"/>
                <a:cs typeface="Apple Symbols"/>
              </a:rPr>
              <a:t> </a:t>
            </a:r>
            <a:r>
              <a:rPr lang="en-US" sz="1800" b="1" i="1" dirty="0" err="1">
                <a:latin typeface="Apple Symbols"/>
                <a:cs typeface="Apple Symbols"/>
              </a:rPr>
              <a:t>daya</a:t>
            </a:r>
            <a:r>
              <a:rPr lang="en-US" sz="1800" b="1" i="1" dirty="0">
                <a:latin typeface="Apple Symbols"/>
                <a:cs typeface="Apple Symbols"/>
              </a:rPr>
              <a:t> yang relative </a:t>
            </a:r>
            <a:r>
              <a:rPr lang="en-US" sz="1800" b="1" i="1" dirty="0" err="1">
                <a:latin typeface="Apple Symbols"/>
                <a:cs typeface="Apple Symbols"/>
              </a:rPr>
              <a:t>sama</a:t>
            </a:r>
            <a:r>
              <a:rPr lang="en-US" sz="1800" b="1" i="1" dirty="0">
                <a:latin typeface="Apple Symbols"/>
                <a:cs typeface="Apple Symbols"/>
              </a:rPr>
              <a:t>/</a:t>
            </a:r>
            <a:r>
              <a:rPr lang="en-US" sz="1800" b="1" i="1" dirty="0" err="1">
                <a:latin typeface="Apple Symbols"/>
                <a:cs typeface="Apple Symbols"/>
              </a:rPr>
              <a:t>mirip</a:t>
            </a:r>
            <a:r>
              <a:rPr lang="en-US" sz="1800" b="1" i="1" dirty="0">
                <a:latin typeface="Apple Symbols"/>
                <a:cs typeface="Apple Symbols"/>
              </a:rPr>
              <a:t>)</a:t>
            </a:r>
            <a:r>
              <a:rPr lang="en-US" sz="1800" b="1" dirty="0">
                <a:solidFill>
                  <a:srgbClr val="FF0000"/>
                </a:solidFill>
                <a:latin typeface="Apple Symbols"/>
                <a:cs typeface="Apple Symbols"/>
              </a:rPr>
              <a:t> </a:t>
            </a:r>
            <a:endParaRPr lang="en-US" sz="1800" b="1" dirty="0">
              <a:latin typeface="Apple Symbols"/>
              <a:cs typeface="Apple Symbols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id-ID" sz="1800" b="1" dirty="0">
                <a:latin typeface="Apple Symbols"/>
                <a:cs typeface="Apple Symbols"/>
              </a:rPr>
              <a:t>Dasar pengelompokan </a:t>
            </a:r>
            <a:r>
              <a:rPr lang="en-US" sz="1800" b="1" dirty="0" err="1">
                <a:latin typeface="Apple Symbols"/>
                <a:cs typeface="Apple Symbols"/>
              </a:rPr>
              <a:t>kasus</a:t>
            </a:r>
            <a:r>
              <a:rPr lang="id-ID" sz="1800" b="1" dirty="0">
                <a:latin typeface="Apple Symbols"/>
                <a:cs typeface="Apple Symbols"/>
              </a:rPr>
              <a:t> dengan menggunakan 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id-ID" sz="1800" b="1" dirty="0">
                <a:latin typeface="Apple Symbols"/>
                <a:cs typeface="Apple Symbols"/>
              </a:rPr>
              <a:t> ICD 10 Untuk Diagnos</a:t>
            </a:r>
            <a:r>
              <a:rPr lang="en-US" sz="1800" b="1" dirty="0">
                <a:latin typeface="Apple Symbols"/>
                <a:cs typeface="Apple Symbols"/>
              </a:rPr>
              <a:t>is</a:t>
            </a:r>
            <a:r>
              <a:rPr lang="id-ID" sz="1800" b="1" dirty="0">
                <a:latin typeface="Apple Symbols"/>
                <a:cs typeface="Apple Symbols"/>
              </a:rPr>
              <a:t> (±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id-ID" sz="1800" b="1" dirty="0">
                <a:latin typeface="Apple Symbols"/>
                <a:cs typeface="Apple Symbols"/>
              </a:rPr>
              <a:t>14.500 kode)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id-ID" sz="1800" b="1" dirty="0">
                <a:latin typeface="Apple Symbols"/>
                <a:cs typeface="Apple Symbols"/>
              </a:rPr>
              <a:t>ICD 9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id-ID" sz="1800" b="1" dirty="0">
                <a:latin typeface="Apple Symbols"/>
                <a:cs typeface="Apple Symbols"/>
              </a:rPr>
              <a:t>CM Untuk Prosedur/Tindakan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id-ID" sz="1800" b="1" dirty="0">
                <a:latin typeface="Apple Symbols"/>
                <a:cs typeface="Apple Symbols"/>
              </a:rPr>
              <a:t>(±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id-ID" sz="1800" b="1" dirty="0">
                <a:latin typeface="Apple Symbols"/>
                <a:cs typeface="Apple Symbols"/>
              </a:rPr>
              <a:t>7.500 kode)</a:t>
            </a:r>
          </a:p>
          <a:p>
            <a:pPr marL="257168" lvl="1" indent="-257168" algn="just">
              <a:lnSpc>
                <a:spcPct val="150000"/>
              </a:lnSpc>
              <a:spcBef>
                <a:spcPts val="191"/>
              </a:spcBef>
              <a:spcAft>
                <a:spcPts val="191"/>
              </a:spcAft>
              <a:buFont typeface="Wingdings" charset="2"/>
              <a:buChar char="v"/>
              <a:defRPr/>
            </a:pPr>
            <a:r>
              <a:rPr lang="en-US" sz="1800" b="1" dirty="0">
                <a:solidFill>
                  <a:srgbClr val="FF0000"/>
                </a:solidFill>
                <a:latin typeface="Apple Symbols"/>
                <a:cs typeface="Apple Symbols"/>
              </a:rPr>
              <a:t>DAFTAR TARIF INA-CBG </a:t>
            </a:r>
            <a:r>
              <a:rPr lang="en-US" sz="1800" b="1" dirty="0" err="1">
                <a:latin typeface="Apple Symbols"/>
                <a:cs typeface="Apple Symbols"/>
              </a:rPr>
              <a:t>saat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en-US" sz="1800" b="1" dirty="0" err="1">
                <a:latin typeface="Apple Symbols"/>
                <a:cs typeface="Apple Symbols"/>
              </a:rPr>
              <a:t>ini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en-US" sz="1800" b="1" dirty="0" err="1">
                <a:latin typeface="Apple Symbols"/>
                <a:cs typeface="Apple Symbols"/>
              </a:rPr>
              <a:t>terdiri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en-US" sz="1800" b="1" dirty="0" err="1">
                <a:latin typeface="Apple Symbols"/>
                <a:cs typeface="Apple Symbols"/>
              </a:rPr>
              <a:t>atas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id-ID" sz="1800" b="1" dirty="0">
                <a:latin typeface="Apple Symbols"/>
                <a:cs typeface="Apple Symbols"/>
              </a:rPr>
              <a:t>107</a:t>
            </a:r>
            <a:r>
              <a:rPr lang="en-US" sz="1800" b="1" dirty="0">
                <a:latin typeface="Apple Symbols"/>
                <a:cs typeface="Apple Symbols"/>
              </a:rPr>
              <a:t>5</a:t>
            </a:r>
            <a:r>
              <a:rPr lang="id-ID" sz="1800" b="1" dirty="0">
                <a:latin typeface="Apple Symbols"/>
                <a:cs typeface="Apple Symbols"/>
              </a:rPr>
              <a:t> </a:t>
            </a:r>
            <a:r>
              <a:rPr lang="en-US" sz="1800" b="1" dirty="0" err="1">
                <a:latin typeface="Apple Symbols"/>
                <a:cs typeface="Apple Symbols"/>
              </a:rPr>
              <a:t>kelompok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en-US" sz="1800" b="1" dirty="0" err="1">
                <a:latin typeface="Apple Symbols"/>
                <a:cs typeface="Apple Symbols"/>
              </a:rPr>
              <a:t>kasus</a:t>
            </a:r>
            <a:r>
              <a:rPr lang="en-US" sz="1800" b="1" dirty="0">
                <a:latin typeface="Apple Symbols"/>
                <a:cs typeface="Apple Symbols"/>
              </a:rPr>
              <a:t>, </a:t>
            </a:r>
            <a:r>
              <a:rPr lang="en-US" sz="1800" b="1" dirty="0" err="1">
                <a:latin typeface="Apple Symbols"/>
                <a:cs typeface="Apple Symbols"/>
              </a:rPr>
              <a:t>meliputi</a:t>
            </a:r>
            <a:r>
              <a:rPr lang="en-US" sz="1800" b="1" dirty="0">
                <a:latin typeface="Apple Symbols"/>
                <a:cs typeface="Apple Symbols"/>
              </a:rPr>
              <a:t> :</a:t>
            </a:r>
          </a:p>
          <a:p>
            <a:pPr marL="514337" lvl="2" indent="-257168" algn="just">
              <a:lnSpc>
                <a:spcPct val="150000"/>
              </a:lnSpc>
              <a:spcBef>
                <a:spcPts val="191"/>
              </a:spcBef>
              <a:spcAft>
                <a:spcPts val="191"/>
              </a:spcAft>
              <a:buFont typeface="Courier New" panose="02070309020205020404" pitchFamily="49" charset="0"/>
              <a:buChar char="o"/>
              <a:defRPr/>
            </a:pPr>
            <a:r>
              <a:rPr lang="id-ID" sz="1800" b="1" dirty="0">
                <a:latin typeface="Apple Symbols"/>
                <a:cs typeface="Apple Symbols"/>
              </a:rPr>
              <a:t>78</a:t>
            </a:r>
            <a:r>
              <a:rPr lang="en-US" sz="1800" b="1" dirty="0">
                <a:latin typeface="Apple Symbols"/>
                <a:cs typeface="Apple Symbols"/>
              </a:rPr>
              <a:t>6 </a:t>
            </a:r>
            <a:r>
              <a:rPr lang="en-US" sz="1800" b="1" dirty="0" err="1">
                <a:latin typeface="Apple Symbols"/>
                <a:cs typeface="Apple Symbols"/>
              </a:rPr>
              <a:t>kelompok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en-US" sz="1800" b="1" dirty="0" err="1">
                <a:latin typeface="Apple Symbols"/>
                <a:cs typeface="Apple Symbols"/>
              </a:rPr>
              <a:t>kasus</a:t>
            </a:r>
            <a:r>
              <a:rPr lang="id-ID" sz="1800" b="1" dirty="0">
                <a:latin typeface="Apple Symbols"/>
                <a:cs typeface="Apple Symbols"/>
              </a:rPr>
              <a:t> rawat inap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en-US" sz="1800" b="1" dirty="0">
                <a:latin typeface="Apple Symbols"/>
                <a:cs typeface="Apple Symbols"/>
                <a:sym typeface="Wingdings" panose="05000000000000000000" pitchFamily="2" charset="2"/>
              </a:rPr>
              <a:t> </a:t>
            </a:r>
            <a:r>
              <a:rPr lang="en-US" sz="1800" b="1" dirty="0" err="1">
                <a:latin typeface="Apple Symbols"/>
                <a:cs typeface="Apple Symbols"/>
                <a:sym typeface="Wingdings" panose="05000000000000000000" pitchFamily="2" charset="2"/>
              </a:rPr>
              <a:t>kelas</a:t>
            </a:r>
            <a:r>
              <a:rPr lang="en-US" sz="1800" b="1" dirty="0">
                <a:latin typeface="Apple Symbols"/>
                <a:cs typeface="Apple Symbols"/>
                <a:sym typeface="Wingdings" panose="05000000000000000000" pitchFamily="2" charset="2"/>
              </a:rPr>
              <a:t> 1, 2, 3</a:t>
            </a:r>
          </a:p>
          <a:p>
            <a:pPr marL="514337" lvl="2" indent="-257168" algn="just">
              <a:lnSpc>
                <a:spcPct val="150000"/>
              </a:lnSpc>
              <a:spcBef>
                <a:spcPts val="191"/>
              </a:spcBef>
              <a:spcAft>
                <a:spcPts val="191"/>
              </a:spcAft>
              <a:buFont typeface="Courier New" panose="02070309020205020404" pitchFamily="49" charset="0"/>
              <a:buChar char="o"/>
              <a:defRPr/>
            </a:pPr>
            <a:r>
              <a:rPr lang="id-ID" sz="1800" b="1" dirty="0">
                <a:latin typeface="Apple Symbols"/>
                <a:cs typeface="Apple Symbols"/>
              </a:rPr>
              <a:t>28</a:t>
            </a:r>
            <a:r>
              <a:rPr lang="en-US" sz="1800" b="1" dirty="0">
                <a:latin typeface="Apple Symbols"/>
                <a:cs typeface="Apple Symbols"/>
              </a:rPr>
              <a:t>9</a:t>
            </a:r>
            <a:r>
              <a:rPr lang="id-ID" sz="1800" b="1" dirty="0">
                <a:latin typeface="Apple Symbols"/>
                <a:cs typeface="Apple Symbols"/>
              </a:rPr>
              <a:t> </a:t>
            </a:r>
            <a:r>
              <a:rPr lang="en-US" sz="1800" b="1" dirty="0" err="1">
                <a:latin typeface="Apple Symbols"/>
                <a:cs typeface="Apple Symbols"/>
              </a:rPr>
              <a:t>kelompok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en-US" sz="1800" b="1" dirty="0" err="1">
                <a:latin typeface="Apple Symbols"/>
                <a:cs typeface="Apple Symbols"/>
              </a:rPr>
              <a:t>kasus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id-ID" sz="1800" b="1" dirty="0">
                <a:latin typeface="Apple Symbols"/>
                <a:cs typeface="Apple Symbols"/>
              </a:rPr>
              <a:t>rawat jalan</a:t>
            </a:r>
            <a:endParaRPr lang="en-US" sz="1800" b="1" dirty="0">
              <a:latin typeface="Apple Symbols"/>
              <a:cs typeface="Apple Symbols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id-ID" sz="1800" b="1" dirty="0">
                <a:latin typeface="Apple Symbols"/>
                <a:cs typeface="Apple Symbols"/>
              </a:rPr>
              <a:t>Dijalankan dengan menggunakan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en-US" sz="1800" b="1" dirty="0" err="1">
                <a:latin typeface="Apple Symbols"/>
                <a:cs typeface="Apple Symbols"/>
              </a:rPr>
              <a:t>teknologi</a:t>
            </a:r>
            <a:r>
              <a:rPr lang="en-US" sz="1800" b="1" dirty="0">
                <a:latin typeface="Apple Symbols"/>
                <a:cs typeface="Apple Symbols"/>
              </a:rPr>
              <a:t> </a:t>
            </a:r>
            <a:r>
              <a:rPr lang="en-US" sz="1800" b="1" dirty="0" err="1">
                <a:latin typeface="Apple Symbols"/>
                <a:cs typeface="Apple Symbols"/>
              </a:rPr>
              <a:t>berbasis</a:t>
            </a:r>
            <a:r>
              <a:rPr lang="en-US" sz="1800" b="1" dirty="0">
                <a:latin typeface="Apple Symbols"/>
                <a:cs typeface="Apple Symbols"/>
              </a:rPr>
              <a:t> computer </a:t>
            </a:r>
            <a:r>
              <a:rPr lang="en-US" sz="1800" b="1" dirty="0">
                <a:latin typeface="Apple Symbols"/>
                <a:cs typeface="Apple Symbols"/>
                <a:sym typeface="Wingdings" panose="05000000000000000000" pitchFamily="2" charset="2"/>
              </a:rPr>
              <a:t> Grouper  </a:t>
            </a:r>
            <a:r>
              <a:rPr lang="en-US" sz="1800" b="1" dirty="0" err="1">
                <a:latin typeface="Apple Symbols"/>
                <a:cs typeface="Apple Symbols"/>
                <a:sym typeface="Wingdings" panose="05000000000000000000" pitchFamily="2" charset="2"/>
              </a:rPr>
              <a:t>saat</a:t>
            </a:r>
            <a:r>
              <a:rPr lang="en-US" sz="1800" b="1" dirty="0">
                <a:latin typeface="Apple Symbols"/>
                <a:cs typeface="Apple Symbols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Apple Symbols"/>
                <a:cs typeface="Apple Symbols"/>
                <a:sym typeface="Wingdings" panose="05000000000000000000" pitchFamily="2" charset="2"/>
              </a:rPr>
              <a:t>ini</a:t>
            </a:r>
            <a:r>
              <a:rPr lang="en-US" sz="1800" b="1" dirty="0">
                <a:latin typeface="Apple Symbols"/>
                <a:cs typeface="Apple Symbols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Apple Symbols"/>
                <a:cs typeface="Apple Symbols"/>
                <a:sym typeface="Wingdings" panose="05000000000000000000" pitchFamily="2" charset="2"/>
              </a:rPr>
              <a:t>masih</a:t>
            </a:r>
            <a:r>
              <a:rPr lang="en-US" sz="1800" b="1" dirty="0">
                <a:latin typeface="Apple Symbols"/>
                <a:cs typeface="Apple Symbols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latin typeface="Apple Symbols"/>
                <a:cs typeface="Apple Symbols"/>
                <a:sym typeface="Wingdings" panose="05000000000000000000" pitchFamily="2" charset="2"/>
              </a:rPr>
              <a:t>menggunakan</a:t>
            </a:r>
            <a:r>
              <a:rPr lang="en-US" sz="1800" b="1" dirty="0">
                <a:latin typeface="Apple Symbols"/>
                <a:cs typeface="Apple Symbols"/>
              </a:rPr>
              <a:t> UNU-Grouper </a:t>
            </a:r>
            <a:r>
              <a:rPr lang="en-US" sz="1800" b="1" dirty="0" err="1">
                <a:latin typeface="Apple Symbols"/>
                <a:cs typeface="Apple Symbols"/>
              </a:rPr>
              <a:t>dari</a:t>
            </a:r>
            <a:r>
              <a:rPr lang="en-US" sz="1800" b="1" dirty="0">
                <a:latin typeface="Apple Symbols"/>
                <a:cs typeface="Apple Symbols"/>
              </a:rPr>
              <a:t> UNU-IIGH </a:t>
            </a:r>
            <a:r>
              <a:rPr lang="en-US" sz="1800" b="1" i="1" dirty="0">
                <a:latin typeface="Apple Symbols"/>
                <a:cs typeface="Apple Symbols"/>
              </a:rPr>
              <a:t>(United Nation University </a:t>
            </a:r>
            <a:r>
              <a:rPr lang="en-US" sz="1800" b="1" i="1" dirty="0" err="1">
                <a:latin typeface="Apple Symbols"/>
                <a:cs typeface="Apple Symbols"/>
              </a:rPr>
              <a:t>Internasional</a:t>
            </a:r>
            <a:r>
              <a:rPr lang="en-US" sz="1800" b="1" i="1" dirty="0">
                <a:latin typeface="Apple Symbols"/>
                <a:cs typeface="Apple Symbols"/>
              </a:rPr>
              <a:t> Institute for Global Health)</a:t>
            </a:r>
            <a:endParaRPr lang="en-US" sz="1800" b="1" dirty="0">
              <a:latin typeface="Apple Symbols"/>
              <a:cs typeface="Apple Symbol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Judul 1">
            <a:extLst>
              <a:ext uri="{FF2B5EF4-FFF2-40B4-BE49-F238E27FC236}">
                <a16:creationId xmlns:a16="http://schemas.microsoft.com/office/drawing/2014/main" id="{C7606DB1-00D9-4C31-ADE8-FF5635D11264}"/>
              </a:ext>
            </a:extLst>
          </p:cNvPr>
          <p:cNvSpPr txBox="1">
            <a:spLocks/>
          </p:cNvSpPr>
          <p:nvPr/>
        </p:nvSpPr>
        <p:spPr>
          <a:xfrm>
            <a:off x="863600" y="237865"/>
            <a:ext cx="6198191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4A74"/>
                </a:solidFill>
                <a:latin typeface="+mn-lt"/>
              </a:rPr>
              <a:t>TARIF INA-CBG</a:t>
            </a:r>
            <a:br>
              <a:rPr lang="en-US" b="1" dirty="0">
                <a:solidFill>
                  <a:srgbClr val="004A74"/>
                </a:solidFill>
                <a:latin typeface="+mn-lt"/>
              </a:rPr>
            </a:br>
            <a:r>
              <a:rPr lang="en-US" sz="2900" b="1" dirty="0">
                <a:solidFill>
                  <a:srgbClr val="004A74"/>
                </a:solidFill>
                <a:latin typeface="+mn-lt"/>
              </a:rPr>
              <a:t>(Indonesia Case Based Groups)</a:t>
            </a:r>
            <a:endParaRPr lang="en-US" sz="2900" dirty="0">
              <a:latin typeface="+mn-lt"/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id="{A98A6B7E-27A0-4FE8-AE2B-62DFDCB91D44}"/>
              </a:ext>
            </a:extLst>
          </p:cNvPr>
          <p:cNvSpPr/>
          <p:nvPr/>
        </p:nvSpPr>
        <p:spPr>
          <a:xfrm>
            <a:off x="970724" y="1476523"/>
            <a:ext cx="4728326" cy="70812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ambar 16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FDCAD296-8591-4C8D-AA7F-3EFCC4497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3" y="4048892"/>
            <a:ext cx="445009" cy="448057"/>
          </a:xfrm>
          <a:prstGeom prst="rect">
            <a:avLst/>
          </a:prstGeom>
        </p:spPr>
      </p:pic>
      <p:pic>
        <p:nvPicPr>
          <p:cNvPr id="20" name="Gambar 19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7DCE4D9-452F-468C-A56D-EE2064341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04" y="2621940"/>
            <a:ext cx="445009" cy="448057"/>
          </a:xfrm>
          <a:prstGeom prst="rect">
            <a:avLst/>
          </a:prstGeom>
        </p:spPr>
      </p:pic>
      <p:pic>
        <p:nvPicPr>
          <p:cNvPr id="23" name="Gambar 22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958D1818-7C33-4B7F-9BED-E3A98C342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97" y="1707618"/>
            <a:ext cx="445009" cy="448057"/>
          </a:xfrm>
          <a:prstGeom prst="rect">
            <a:avLst/>
          </a:prstGeom>
        </p:spPr>
      </p:pic>
      <p:pic>
        <p:nvPicPr>
          <p:cNvPr id="27" name="Gambar 26" descr="Sebuah gambar berisi orang, dalam ruangan, meja, pria&#10;&#10;Deskripsi dihasilkan secara otomatis">
            <a:extLst>
              <a:ext uri="{FF2B5EF4-FFF2-40B4-BE49-F238E27FC236}">
                <a16:creationId xmlns:a16="http://schemas.microsoft.com/office/drawing/2014/main" id="{8E48C2A4-C53E-4433-9F98-6BD00836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95" y="172720"/>
            <a:ext cx="2438600" cy="3030728"/>
          </a:xfrm>
          <a:prstGeom prst="rect">
            <a:avLst/>
          </a:prstGeom>
        </p:spPr>
      </p:pic>
      <p:pic>
        <p:nvPicPr>
          <p:cNvPr id="31" name="Gambar 30">
            <a:extLst>
              <a:ext uri="{FF2B5EF4-FFF2-40B4-BE49-F238E27FC236}">
                <a16:creationId xmlns:a16="http://schemas.microsoft.com/office/drawing/2014/main" id="{A724566C-CAA4-4723-AD22-AA9E62A98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" y="6228651"/>
            <a:ext cx="1433070" cy="626810"/>
          </a:xfrm>
          <a:prstGeom prst="rect">
            <a:avLst/>
          </a:prstGeom>
        </p:spPr>
      </p:pic>
      <p:pic>
        <p:nvPicPr>
          <p:cNvPr id="2" name="Gambar 16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2DBA6086-1564-424D-965B-5CB8D26A4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97" y="5507743"/>
            <a:ext cx="445009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9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itrakeluarga.com/gading/wp-content/uploads/2011/09/Tindakan-endos-300x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6" y="3929066"/>
            <a:ext cx="2857500" cy="2643206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68" y="214290"/>
            <a:ext cx="23574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8254" y="214290"/>
            <a:ext cx="275690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5868" y="3929066"/>
            <a:ext cx="24574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 descr="http://www.makanajib.com/wp-content/uploads/2015/04/Cara-Membuat-Lotek-Sedap-Nikm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20" y="2571744"/>
            <a:ext cx="3000396" cy="1814894"/>
          </a:xfrm>
          <a:prstGeom prst="rect">
            <a:avLst/>
          </a:prstGeom>
          <a:noFill/>
        </p:spPr>
      </p:pic>
      <p:pic>
        <p:nvPicPr>
          <p:cNvPr id="54276" name="Picture 4" descr="https://s16.postimg.org/wsejjydr9/sate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9576" y="214291"/>
            <a:ext cx="3201979" cy="2064799"/>
          </a:xfrm>
          <a:prstGeom prst="rect">
            <a:avLst/>
          </a:prstGeom>
          <a:noFill/>
        </p:spPr>
      </p:pic>
      <p:sp>
        <p:nvSpPr>
          <p:cNvPr id="54278" name="AutoShape 6" descr="Hasil gambar untuk nasi goreng gamba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AutoShape 8" descr="Hasil gambar untuk nasi goreng gamba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AutoShape 10" descr="Hasil gambar untuk nasi goreng gamba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84" name="Picture 12" descr="https://i2.wp.com/www.resepayam.net/wp-content/uploads/2016/04/nasi-goreng-ayam-sayu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77884" y="4664282"/>
            <a:ext cx="3032233" cy="1907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udul 1">
            <a:extLst>
              <a:ext uri="{FF2B5EF4-FFF2-40B4-BE49-F238E27FC236}">
                <a16:creationId xmlns:a16="http://schemas.microsoft.com/office/drawing/2014/main" id="{F998A77E-E804-4602-A324-D226F2CD97BA}"/>
              </a:ext>
            </a:extLst>
          </p:cNvPr>
          <p:cNvSpPr txBox="1">
            <a:spLocks/>
          </p:cNvSpPr>
          <p:nvPr/>
        </p:nvSpPr>
        <p:spPr>
          <a:xfrm>
            <a:off x="929827" y="422983"/>
            <a:ext cx="10332345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Pembiayaan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Pasien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Dengan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Fee For Service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Tampungan Konten 2">
            <a:extLst>
              <a:ext uri="{FF2B5EF4-FFF2-40B4-BE49-F238E27FC236}">
                <a16:creationId xmlns:a16="http://schemas.microsoft.com/office/drawing/2014/main" id="{CDDBF5B4-1FDE-4D4D-B9CC-2245EAA6CD1B}"/>
              </a:ext>
            </a:extLst>
          </p:cNvPr>
          <p:cNvSpPr txBox="1">
            <a:spLocks/>
          </p:cNvSpPr>
          <p:nvPr/>
        </p:nvSpPr>
        <p:spPr>
          <a:xfrm>
            <a:off x="3083017" y="1460827"/>
            <a:ext cx="5547360" cy="944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ambar 20" descr="Sebuah gambar berisi burung&#10;&#10;Deskripsi dihasilkan secara otomatis">
            <a:extLst>
              <a:ext uri="{FF2B5EF4-FFF2-40B4-BE49-F238E27FC236}">
                <a16:creationId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  <p:pic>
        <p:nvPicPr>
          <p:cNvPr id="23" name="Gambar 22" descr="Sebuah gambar berisi burung&#10;&#10;Deskripsi dihasilkan secara otomatis">
            <a:extLst>
              <a:ext uri="{FF2B5EF4-FFF2-40B4-BE49-F238E27FC236}">
                <a16:creationId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grpSp>
        <p:nvGrpSpPr>
          <p:cNvPr id="20" name="Group 22">
            <a:extLst>
              <a:ext uri="{FF2B5EF4-FFF2-40B4-BE49-F238E27FC236}">
                <a16:creationId xmlns:a16="http://schemas.microsoft.com/office/drawing/2014/main" id="{A351CC57-5C89-4A71-9BD0-F4D531E6B254}"/>
              </a:ext>
            </a:extLst>
          </p:cNvPr>
          <p:cNvGrpSpPr>
            <a:grpSpLocks/>
          </p:cNvGrpSpPr>
          <p:nvPr/>
        </p:nvGrpSpPr>
        <p:grpSpPr bwMode="auto">
          <a:xfrm>
            <a:off x="2304256" y="1933267"/>
            <a:ext cx="7583488" cy="4370388"/>
            <a:chOff x="917575" y="2154238"/>
            <a:chExt cx="7583488" cy="4370387"/>
          </a:xfrm>
        </p:grpSpPr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0D949B3E-7A2A-4265-A981-669648A1B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" y="2268538"/>
              <a:ext cx="1057275" cy="574675"/>
            </a:xfrm>
            <a:prstGeom prst="rect">
              <a:avLst/>
            </a:prstGeom>
            <a:solidFill>
              <a:srgbClr val="F0BC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UGD/IRJ</a:t>
              </a:r>
            </a:p>
          </p:txBody>
        </p:sp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A42532A8-AF9E-40FF-AB12-EE4E940B3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3" y="2154238"/>
              <a:ext cx="2592387" cy="914400"/>
            </a:xfrm>
            <a:prstGeom prst="rect">
              <a:avLst/>
            </a:prstGeom>
            <a:solidFill>
              <a:srgbClr val="FCFC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Ruang rawat</a:t>
              </a:r>
            </a:p>
          </p:txBody>
        </p:sp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8410EC30-4436-4CDD-8C3E-EC3C0196D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00" y="3419475"/>
              <a:ext cx="2087563" cy="9144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Laboratorium</a:t>
              </a:r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DC98DA95-66A1-41CC-B4B2-ABA5F8694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00" y="4500563"/>
              <a:ext cx="2087563" cy="9144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RadioIogi</a:t>
              </a: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01A990D9-4E8E-468A-8F0B-8EBACB950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00" y="5580062"/>
              <a:ext cx="2087563" cy="9144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Tindakan</a:t>
              </a:r>
            </a:p>
          </p:txBody>
        </p:sp>
        <p:sp>
          <p:nvSpPr>
            <p:cNvPr id="28" name="AutoShape 13">
              <a:extLst>
                <a:ext uri="{FF2B5EF4-FFF2-40B4-BE49-F238E27FC236}">
                  <a16:creationId xmlns:a16="http://schemas.microsoft.com/office/drawing/2014/main" id="{EF3F5606-013B-467F-BD0F-2D3C1A192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513" y="2339976"/>
              <a:ext cx="720725" cy="414338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utoShape 14">
              <a:extLst>
                <a:ext uri="{FF2B5EF4-FFF2-40B4-BE49-F238E27FC236}">
                  <a16:creationId xmlns:a16="http://schemas.microsoft.com/office/drawing/2014/main" id="{A2374283-DE04-4A7B-916B-522BEB3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" y="2844800"/>
              <a:ext cx="1295400" cy="800100"/>
            </a:xfrm>
            <a:prstGeom prst="flowChartPunchedTap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Nota Biaya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Rp …….</a:t>
              </a:r>
            </a:p>
          </p:txBody>
        </p:sp>
        <p:sp>
          <p:nvSpPr>
            <p:cNvPr id="30" name="AutoShape 15">
              <a:extLst>
                <a:ext uri="{FF2B5EF4-FFF2-40B4-BE49-F238E27FC236}">
                  <a16:creationId xmlns:a16="http://schemas.microsoft.com/office/drawing/2014/main" id="{D240491B-FAA0-44D0-B8A1-5D20357B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163" y="3636963"/>
              <a:ext cx="1152525" cy="800100"/>
            </a:xfrm>
            <a:prstGeom prst="flowChartPunchedTap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Nota Biaya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Rp …….</a:t>
              </a:r>
            </a:p>
          </p:txBody>
        </p:sp>
        <p:sp>
          <p:nvSpPr>
            <p:cNvPr id="31" name="AutoShape 16">
              <a:extLst>
                <a:ext uri="{FF2B5EF4-FFF2-40B4-BE49-F238E27FC236}">
                  <a16:creationId xmlns:a16="http://schemas.microsoft.com/office/drawing/2014/main" id="{E35938EE-2813-403C-9B5B-8C04DD163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163" y="4645025"/>
              <a:ext cx="1152525" cy="800100"/>
            </a:xfrm>
            <a:prstGeom prst="flowChartPunchedTap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Nota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Biaya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Rp …….</a:t>
              </a:r>
            </a:p>
          </p:txBody>
        </p:sp>
        <p:sp>
          <p:nvSpPr>
            <p:cNvPr id="32" name="AutoShape 17">
              <a:extLst>
                <a:ext uri="{FF2B5EF4-FFF2-40B4-BE49-F238E27FC236}">
                  <a16:creationId xmlns:a16="http://schemas.microsoft.com/office/drawing/2014/main" id="{606AD308-278B-4F5A-AD2E-5650C6587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163" y="5724525"/>
              <a:ext cx="1152525" cy="800100"/>
            </a:xfrm>
            <a:prstGeom prst="flowChartPunchedTap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Nota Biaya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Rp …….</a:t>
              </a:r>
            </a:p>
          </p:txBody>
        </p:sp>
        <p:sp>
          <p:nvSpPr>
            <p:cNvPr id="33" name="AutoShape 18">
              <a:extLst>
                <a:ext uri="{FF2B5EF4-FFF2-40B4-BE49-F238E27FC236}">
                  <a16:creationId xmlns:a16="http://schemas.microsoft.com/office/drawing/2014/main" id="{8BF83897-14BB-4247-BC9F-1B572AB3E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288" y="2771775"/>
              <a:ext cx="1152525" cy="800100"/>
            </a:xfrm>
            <a:prstGeom prst="flowChartPunchedTap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Nota Biaya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Rp …….</a:t>
              </a:r>
            </a:p>
          </p:txBody>
        </p:sp>
        <p:sp>
          <p:nvSpPr>
            <p:cNvPr id="34" name="Rectangle 19">
              <a:extLst>
                <a:ext uri="{FF2B5EF4-FFF2-40B4-BE49-F238E27FC236}">
                  <a16:creationId xmlns:a16="http://schemas.microsoft.com/office/drawing/2014/main" id="{BF5635CD-3959-406E-8748-22A811C40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1125" y="2195513"/>
              <a:ext cx="914400" cy="914400"/>
            </a:xfrm>
            <a:prstGeom prst="rect">
              <a:avLst/>
            </a:prstGeom>
            <a:solidFill>
              <a:srgbClr val="01A70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Loket</a:t>
              </a:r>
            </a:p>
          </p:txBody>
        </p:sp>
        <p:sp>
          <p:nvSpPr>
            <p:cNvPr id="35" name="AutoShape 20">
              <a:extLst>
                <a:ext uri="{FF2B5EF4-FFF2-40B4-BE49-F238E27FC236}">
                  <a16:creationId xmlns:a16="http://schemas.microsoft.com/office/drawing/2014/main" id="{5BC29401-F839-4189-B24A-771667E18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5" y="2268538"/>
              <a:ext cx="720725" cy="48577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AutoShape 21">
              <a:extLst>
                <a:ext uri="{FF2B5EF4-FFF2-40B4-BE49-F238E27FC236}">
                  <a16:creationId xmlns:a16="http://schemas.microsoft.com/office/drawing/2014/main" id="{807969EC-1DD7-4950-B8A5-D44BFB879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3095625"/>
              <a:ext cx="1657350" cy="1219200"/>
            </a:xfrm>
            <a:prstGeom prst="flowChartPunchedTap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Kwitansi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Biaya Perawatan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(Total/Akumulasi)</a:t>
              </a:r>
            </a:p>
          </p:txBody>
        </p:sp>
        <p:sp>
          <p:nvSpPr>
            <p:cNvPr id="37" name="AutoShape 24">
              <a:extLst>
                <a:ext uri="{FF2B5EF4-FFF2-40B4-BE49-F238E27FC236}">
                  <a16:creationId xmlns:a16="http://schemas.microsoft.com/office/drawing/2014/main" id="{B9418E8D-6FFA-4DD6-8065-A2CD7E0C5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8325" y="5467350"/>
              <a:ext cx="1582738" cy="936625"/>
            </a:xfrm>
            <a:prstGeom prst="flowChartTermina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Pasien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Pulang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8" name="AutoShape 25">
              <a:extLst>
                <a:ext uri="{FF2B5EF4-FFF2-40B4-BE49-F238E27FC236}">
                  <a16:creationId xmlns:a16="http://schemas.microsoft.com/office/drawing/2014/main" id="{69BAFE60-B991-4B45-8366-B0E832358B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194947" y="4495402"/>
              <a:ext cx="1009650" cy="648494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Line 27">
              <a:extLst>
                <a:ext uri="{FF2B5EF4-FFF2-40B4-BE49-F238E27FC236}">
                  <a16:creationId xmlns:a16="http://schemas.microsoft.com/office/drawing/2014/main" id="{48251877-5A03-4792-8E1A-7856D6E57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3700" y="6238875"/>
              <a:ext cx="215900" cy="0"/>
            </a:xfrm>
            <a:prstGeom prst="lin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0" name="Line 28">
              <a:extLst>
                <a:ext uri="{FF2B5EF4-FFF2-40B4-BE49-F238E27FC236}">
                  <a16:creationId xmlns:a16="http://schemas.microsoft.com/office/drawing/2014/main" id="{17CAD9E6-46C7-4A86-A8FF-5EB32397F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3700" y="4932362"/>
              <a:ext cx="215900" cy="0"/>
            </a:xfrm>
            <a:prstGeom prst="lin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1" name="Line 29">
              <a:extLst>
                <a:ext uri="{FF2B5EF4-FFF2-40B4-BE49-F238E27FC236}">
                  <a16:creationId xmlns:a16="http://schemas.microsoft.com/office/drawing/2014/main" id="{CED120D1-0ADB-4037-B268-994E50565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3700" y="3852863"/>
              <a:ext cx="215900" cy="0"/>
            </a:xfrm>
            <a:prstGeom prst="lin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2" name="Line 31">
              <a:extLst>
                <a:ext uri="{FF2B5EF4-FFF2-40B4-BE49-F238E27FC236}">
                  <a16:creationId xmlns:a16="http://schemas.microsoft.com/office/drawing/2014/main" id="{EB207D41-7EF8-4017-B3B7-0824899E64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3700" y="3276601"/>
              <a:ext cx="0" cy="2952749"/>
            </a:xfrm>
            <a:prstGeom prst="lin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837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udul 1">
            <a:extLst>
              <a:ext uri="{FF2B5EF4-FFF2-40B4-BE49-F238E27FC236}">
                <a16:creationId xmlns:a16="http://schemas.microsoft.com/office/drawing/2014/main" id="{F998A77E-E804-4602-A324-D226F2CD97BA}"/>
              </a:ext>
            </a:extLst>
          </p:cNvPr>
          <p:cNvSpPr txBox="1">
            <a:spLocks/>
          </p:cNvSpPr>
          <p:nvPr/>
        </p:nvSpPr>
        <p:spPr>
          <a:xfrm>
            <a:off x="2370985" y="103187"/>
            <a:ext cx="7450030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j-ea"/>
                <a:cs typeface="Tahoma" pitchFamily="34" charset="0"/>
              </a:rPr>
              <a:t>Pembiayaan Pasien Dengan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j-ea"/>
                <a:cs typeface="Tahoma" pitchFamily="34" charset="0"/>
              </a:rPr>
              <a:t>D</a:t>
            </a:r>
            <a:r>
              <a:rPr kumimoji="0" lang="id-ID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j-ea"/>
                <a:cs typeface="Tahoma" pitchFamily="34" charset="0"/>
              </a:rPr>
              <a:t>RG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ampungan Konten 2">
            <a:extLst>
              <a:ext uri="{FF2B5EF4-FFF2-40B4-BE49-F238E27FC236}">
                <a16:creationId xmlns:a16="http://schemas.microsoft.com/office/drawing/2014/main" id="{CDDBF5B4-1FDE-4D4D-B9CC-2245EAA6CD1B}"/>
              </a:ext>
            </a:extLst>
          </p:cNvPr>
          <p:cNvSpPr txBox="1">
            <a:spLocks/>
          </p:cNvSpPr>
          <p:nvPr/>
        </p:nvSpPr>
        <p:spPr>
          <a:xfrm>
            <a:off x="3083017" y="1460827"/>
            <a:ext cx="5547360" cy="944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ambar 20" descr="Sebuah gambar berisi burung&#10;&#10;Deskripsi dihasilkan secara otomatis">
            <a:extLst>
              <a:ext uri="{FF2B5EF4-FFF2-40B4-BE49-F238E27FC236}">
                <a16:creationId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  <p:pic>
        <p:nvPicPr>
          <p:cNvPr id="23" name="Gambar 22" descr="Sebuah gambar berisi burung&#10;&#10;Deskripsi dihasilkan secara otomatis">
            <a:extLst>
              <a:ext uri="{FF2B5EF4-FFF2-40B4-BE49-F238E27FC236}">
                <a16:creationId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sp>
        <p:nvSpPr>
          <p:cNvPr id="43" name="Rectangle 5">
            <a:extLst>
              <a:ext uri="{FF2B5EF4-FFF2-40B4-BE49-F238E27FC236}">
                <a16:creationId xmlns:a16="http://schemas.microsoft.com/office/drawing/2014/main" id="{E4CA15F5-8708-4F21-9618-48A6A36DE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2298700"/>
            <a:ext cx="1417637" cy="574675"/>
          </a:xfrm>
          <a:prstGeom prst="rect">
            <a:avLst/>
          </a:prstGeom>
          <a:solidFill>
            <a:srgbClr val="F0BC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UGD/IRJ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AutoShape 6">
            <a:extLst>
              <a:ext uri="{FF2B5EF4-FFF2-40B4-BE49-F238E27FC236}">
                <a16:creationId xmlns:a16="http://schemas.microsoft.com/office/drawing/2014/main" id="{C8A256E8-1FCC-4AAD-B69F-7A3C2CDAF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2371725"/>
            <a:ext cx="542925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D2AA4602-6E6F-44E4-9A31-4568A9E8E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2147888"/>
            <a:ext cx="2592387" cy="914400"/>
          </a:xfrm>
          <a:prstGeom prst="rect">
            <a:avLst/>
          </a:prstGeom>
          <a:solidFill>
            <a:srgbClr val="FC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Ruang rawat</a:t>
            </a:r>
          </a:p>
        </p:txBody>
      </p:sp>
      <p:sp>
        <p:nvSpPr>
          <p:cNvPr id="46" name="Oval 8">
            <a:extLst>
              <a:ext uri="{FF2B5EF4-FFF2-40B4-BE49-F238E27FC236}">
                <a16:creationId xmlns:a16="http://schemas.microsoft.com/office/drawing/2014/main" id="{0AE2B15A-6727-4025-88E4-6F39F5278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79788"/>
            <a:ext cx="2087563" cy="9144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Laboratorium</a:t>
            </a:r>
          </a:p>
        </p:txBody>
      </p:sp>
      <p:sp>
        <p:nvSpPr>
          <p:cNvPr id="47" name="Oval 9">
            <a:extLst>
              <a:ext uri="{FF2B5EF4-FFF2-40B4-BE49-F238E27FC236}">
                <a16:creationId xmlns:a16="http://schemas.microsoft.com/office/drawing/2014/main" id="{86AB9641-777B-4ED7-AEA2-FDA898FBE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59288"/>
            <a:ext cx="2087563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Radiologi</a:t>
            </a:r>
          </a:p>
        </p:txBody>
      </p:sp>
      <p:sp>
        <p:nvSpPr>
          <p:cNvPr id="48" name="Oval 10">
            <a:extLst>
              <a:ext uri="{FF2B5EF4-FFF2-40B4-BE49-F238E27FC236}">
                <a16:creationId xmlns:a16="http://schemas.microsoft.com/office/drawing/2014/main" id="{3C768118-314D-4F08-B22A-D4BADDE7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5524500"/>
            <a:ext cx="2087562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Tindakan</a:t>
            </a:r>
          </a:p>
        </p:txBody>
      </p:sp>
      <p:sp>
        <p:nvSpPr>
          <p:cNvPr id="49" name="Line 11">
            <a:extLst>
              <a:ext uri="{FF2B5EF4-FFF2-40B4-BE49-F238E27FC236}">
                <a16:creationId xmlns:a16="http://schemas.microsoft.com/office/drawing/2014/main" id="{94410953-DA54-4AEF-9805-CEFEB765B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5588" y="3240089"/>
            <a:ext cx="0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utoShape 15">
            <a:extLst>
              <a:ext uri="{FF2B5EF4-FFF2-40B4-BE49-F238E27FC236}">
                <a16:creationId xmlns:a16="http://schemas.microsoft.com/office/drawing/2014/main" id="{07446DDD-B6CF-4C5D-889A-ECD6FC8B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371725"/>
            <a:ext cx="720725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4760D2DA-5ED7-4CE5-A85E-BC73EF2A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038" y="2147888"/>
            <a:ext cx="1223962" cy="914400"/>
          </a:xfrm>
          <a:prstGeom prst="rect">
            <a:avLst/>
          </a:prstGeom>
          <a:solidFill>
            <a:srgbClr val="01A7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Code Expert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(Grouper)</a:t>
            </a:r>
          </a:p>
        </p:txBody>
      </p:sp>
      <p:sp>
        <p:nvSpPr>
          <p:cNvPr id="52" name="Text Box 18">
            <a:hlinkClick r:id="rId4" action="ppaction://hlinksldjump"/>
            <a:extLst>
              <a:ext uri="{FF2B5EF4-FFF2-40B4-BE49-F238E27FC236}">
                <a16:creationId xmlns:a16="http://schemas.microsoft.com/office/drawing/2014/main" id="{D5896D9C-3136-46DC-A24A-C9A87535D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3522663"/>
            <a:ext cx="2243137" cy="70167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Clinical Costing Modelling (CCM)</a:t>
            </a:r>
          </a:p>
        </p:txBody>
      </p:sp>
      <p:sp>
        <p:nvSpPr>
          <p:cNvPr id="53" name="AutoShape 21">
            <a:extLst>
              <a:ext uri="{FF2B5EF4-FFF2-40B4-BE49-F238E27FC236}">
                <a16:creationId xmlns:a16="http://schemas.microsoft.com/office/drawing/2014/main" id="{99D39DE4-8436-4F20-B606-15422C17F74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46344" y="2561431"/>
            <a:ext cx="814388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utoShape 22">
            <a:extLst>
              <a:ext uri="{FF2B5EF4-FFF2-40B4-BE49-F238E27FC236}">
                <a16:creationId xmlns:a16="http://schemas.microsoft.com/office/drawing/2014/main" id="{060F1247-3AB6-408D-AC31-27BF9149A96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969375" y="4608513"/>
            <a:ext cx="882650" cy="1447800"/>
          </a:xfrm>
          <a:prstGeom prst="flowChartPunchedTape">
            <a:avLst/>
          </a:prstGeom>
          <a:solidFill>
            <a:srgbClr val="FFCC66"/>
          </a:solidFill>
          <a:ln w="9525">
            <a:solidFill>
              <a:srgbClr val="004A74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Tarif</a:t>
            </a:r>
          </a:p>
        </p:txBody>
      </p:sp>
      <p:sp>
        <p:nvSpPr>
          <p:cNvPr id="55" name="AutoShape 23">
            <a:extLst>
              <a:ext uri="{FF2B5EF4-FFF2-40B4-BE49-F238E27FC236}">
                <a16:creationId xmlns:a16="http://schemas.microsoft.com/office/drawing/2014/main" id="{49D681AD-EF27-4B3A-B35B-82D0B6721D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170988" y="4324350"/>
            <a:ext cx="504825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AutoShape 24">
            <a:extLst>
              <a:ext uri="{FF2B5EF4-FFF2-40B4-BE49-F238E27FC236}">
                <a16:creationId xmlns:a16="http://schemas.microsoft.com/office/drawing/2014/main" id="{F159D348-2C30-4903-B2C8-BAD3B07D7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25" y="1363663"/>
            <a:ext cx="1679575" cy="10795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Rekam Medik</a:t>
            </a:r>
          </a:p>
        </p:txBody>
      </p:sp>
      <p:sp>
        <p:nvSpPr>
          <p:cNvPr id="57" name="AutoShape 25">
            <a:extLst>
              <a:ext uri="{FF2B5EF4-FFF2-40B4-BE49-F238E27FC236}">
                <a16:creationId xmlns:a16="http://schemas.microsoft.com/office/drawing/2014/main" id="{C4D166E6-191F-4249-B1DB-310E808C6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388" y="2732088"/>
            <a:ext cx="1476375" cy="935037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</a:t>
            </a:r>
            <a:r>
              <a:rPr kumimoji="0" lang="id-ID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nit Klaim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Text Box 13">
            <a:hlinkClick r:id="rId5" action="ppaction://hlinksldjump"/>
            <a:extLst>
              <a:ext uri="{FF2B5EF4-FFF2-40B4-BE49-F238E27FC236}">
                <a16:creationId xmlns:a16="http://schemas.microsoft.com/office/drawing/2014/main" id="{B7075619-758C-4460-8CDA-48620D33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3321050"/>
            <a:ext cx="1587500" cy="12319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x/Prosedur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Utama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Sekunder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9" name="Picture 18" descr="ICD10">
            <a:extLst>
              <a:ext uri="{FF2B5EF4-FFF2-40B4-BE49-F238E27FC236}">
                <a16:creationId xmlns:a16="http://schemas.microsoft.com/office/drawing/2014/main" id="{5866B8E6-456E-424D-9B81-5AF5B1E2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7813" y="4692649"/>
            <a:ext cx="763587" cy="1419945"/>
          </a:xfrm>
          <a:prstGeom prst="rect">
            <a:avLst/>
          </a:prstGeom>
          <a:solidFill>
            <a:schemeClr val="hlink"/>
          </a:solidFill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0" name="Picture 3" descr="resume">
            <a:extLst>
              <a:ext uri="{FF2B5EF4-FFF2-40B4-BE49-F238E27FC236}">
                <a16:creationId xmlns:a16="http://schemas.microsoft.com/office/drawing/2014/main" id="{940711FC-4C98-4671-B4FE-54D54480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952625" y="4356100"/>
            <a:ext cx="1238250" cy="122078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1" name="Picture 20" descr="RMRSCM">
            <a:extLst>
              <a:ext uri="{FF2B5EF4-FFF2-40B4-BE49-F238E27FC236}">
                <a16:creationId xmlns:a16="http://schemas.microsoft.com/office/drawing/2014/main" id="{29742B79-269E-4A5E-A4E9-152A2CF30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2525" y="3182938"/>
            <a:ext cx="1292225" cy="1027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2" name="Text Box 21">
            <a:extLst>
              <a:ext uri="{FF2B5EF4-FFF2-40B4-BE49-F238E27FC236}">
                <a16:creationId xmlns:a16="http://schemas.microsoft.com/office/drawing/2014/main" id="{778728C4-4533-4830-9300-E568DCD0C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3392488"/>
            <a:ext cx="774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Rekam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medis</a:t>
            </a:r>
          </a:p>
        </p:txBody>
      </p:sp>
      <p:sp>
        <p:nvSpPr>
          <p:cNvPr id="63" name="TextBox 21">
            <a:extLst>
              <a:ext uri="{FF2B5EF4-FFF2-40B4-BE49-F238E27FC236}">
                <a16:creationId xmlns:a16="http://schemas.microsoft.com/office/drawing/2014/main" id="{5830066E-951C-4F8F-AF70-8FB3695A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4750101"/>
            <a:ext cx="876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B30F2C-42A6-436E-AE13-A5DAE1945BBB}"/>
              </a:ext>
            </a:extLst>
          </p:cNvPr>
          <p:cNvCxnSpPr>
            <a:cxnSpLocks/>
          </p:cNvCxnSpPr>
          <p:nvPr/>
        </p:nvCxnSpPr>
        <p:spPr>
          <a:xfrm flipV="1">
            <a:off x="4052094" y="3844926"/>
            <a:ext cx="306387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0BFF9E7-30FE-4221-9FBB-6975FB778CBD}"/>
              </a:ext>
            </a:extLst>
          </p:cNvPr>
          <p:cNvCxnSpPr/>
          <p:nvPr/>
        </p:nvCxnSpPr>
        <p:spPr>
          <a:xfrm flipV="1">
            <a:off x="4065588" y="4911726"/>
            <a:ext cx="306387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F1A66B-8309-4F92-B95D-2FA6F94D4ACD}"/>
              </a:ext>
            </a:extLst>
          </p:cNvPr>
          <p:cNvCxnSpPr/>
          <p:nvPr/>
        </p:nvCxnSpPr>
        <p:spPr>
          <a:xfrm flipV="1">
            <a:off x="4047332" y="5976939"/>
            <a:ext cx="306387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19" descr="ICD9CM">
            <a:extLst>
              <a:ext uri="{FF2B5EF4-FFF2-40B4-BE49-F238E27FC236}">
                <a16:creationId xmlns:a16="http://schemas.microsoft.com/office/drawing/2014/main" id="{E43AAF65-4B68-4340-B573-CE2A74D5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39038" y="4674204"/>
            <a:ext cx="879475" cy="1449024"/>
          </a:xfrm>
          <a:prstGeom prst="rect">
            <a:avLst/>
          </a:prstGeom>
          <a:noFill/>
          <a:ln w="57150">
            <a:solidFill>
              <a:srgbClr val="41008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94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mpungan Konten 2">
            <a:extLst>
              <a:ext uri="{FF2B5EF4-FFF2-40B4-BE49-F238E27FC236}">
                <a16:creationId xmlns:a16="http://schemas.microsoft.com/office/drawing/2014/main" id="{CDDBF5B4-1FDE-4D4D-B9CC-2245EAA6CD1B}"/>
              </a:ext>
            </a:extLst>
          </p:cNvPr>
          <p:cNvSpPr txBox="1">
            <a:spLocks/>
          </p:cNvSpPr>
          <p:nvPr/>
        </p:nvSpPr>
        <p:spPr>
          <a:xfrm>
            <a:off x="3083017" y="1460827"/>
            <a:ext cx="5547360" cy="944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ambar 20" descr="Sebuah gambar berisi burung&#10;&#10;Deskripsi dihasilkan secara otomatis">
            <a:extLst>
              <a:ext uri="{FF2B5EF4-FFF2-40B4-BE49-F238E27FC236}">
                <a16:creationId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  <p:pic>
        <p:nvPicPr>
          <p:cNvPr id="23" name="Gambar 22" descr="Sebuah gambar berisi burung&#10;&#10;Deskripsi dihasilkan secara otomatis">
            <a:extLst>
              <a:ext uri="{FF2B5EF4-FFF2-40B4-BE49-F238E27FC236}">
                <a16:creationId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44F74788-22CF-460C-A954-28F52957B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5544" y="78489"/>
            <a:ext cx="8340911" cy="633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0606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678273" y="202526"/>
            <a:ext cx="7975600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Minimum Data Set for Case-Mix</a:t>
            </a: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156697" y="806632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3542767-7240-4FB7-8538-E4A457763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46" y="1712783"/>
            <a:ext cx="3393254" cy="469359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Patient’s Particulars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Tx/>
              <a:buFont typeface="Monotype Sorts" pitchFamily="2" charset="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Identifier (Name, RN, AN, Race, Ward,                      Disciplines) 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Tx/>
              <a:buFont typeface="Monotype Sorts" pitchFamily="2" charset="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Age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Tx/>
              <a:buFont typeface="Monotype Sorts" pitchFamily="2" charset="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Gender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Tx/>
              <a:buFont typeface="Monotype Sorts" pitchFamily="2" charset="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Date of Birth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Tx/>
              <a:buFont typeface="Monotype Sorts" pitchFamily="2" charset="2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Birth Weight (for Neonate)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D13FE1-5A5D-4156-B8E9-9259EF7F7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414" y="1712783"/>
            <a:ext cx="3501861" cy="42565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Admission Particulars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Monotype Sorts" pitchFamily="2" charset="2"/>
              <a:buAutoNum type="arabicPeriod" startAt="6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Date of Admission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Monotype Sorts" pitchFamily="2" charset="2"/>
              <a:buAutoNum type="arabicPeriod" startAt="6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Date of Discharge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Monotype Sorts" pitchFamily="2" charset="2"/>
              <a:buAutoNum type="arabicPeriod" startAt="6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Length of Stay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Pct val="95000"/>
              <a:buFont typeface="Monotype Sorts" pitchFamily="2" charset="2"/>
              <a:buAutoNum type="arabicPeriod" startAt="6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Discharge Disposition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D610478E-D2C5-4191-83A6-0D6A7D287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145" y="1712783"/>
            <a:ext cx="3414706" cy="4819781"/>
          </a:xfrm>
          <a:prstGeom prst="rect">
            <a:avLst/>
          </a:prstGeom>
          <a:solidFill>
            <a:srgbClr val="CC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44546A"/>
              </a:buClr>
              <a:buSzPct val="75000"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Clinical Particulars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Tx/>
              <a:buFont typeface="Monotype Sorts" pitchFamily="2" charset="2"/>
              <a:buAutoNum type="arabicPeriod" startAt="1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Principle Diagnosis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Tx/>
              <a:buFont typeface="Monotype Sorts" pitchFamily="2" charset="2"/>
              <a:buAutoNum type="arabicPeriod" startAt="1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Secondary Diagnoses (Co-morbidities, Complications) – up to 14 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Tx/>
              <a:buFont typeface="Monotype Sorts" pitchFamily="2" charset="2"/>
              <a:buAutoNum type="arabicPeriod" startAt="1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Principle Procedure /Operation</a:t>
            </a:r>
          </a:p>
          <a:p>
            <a:pPr marL="457200" marR="0" lvl="0" indent="-457200" algn="l" defTabSz="914400" rtl="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SzTx/>
              <a:buFont typeface="Monotype Sorts" pitchFamily="2" charset="2"/>
              <a:buAutoNum type="arabicPeriod" startAt="1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Other Procedures /Operations – up to 14 </a:t>
            </a:r>
          </a:p>
        </p:txBody>
      </p:sp>
    </p:spTree>
    <p:extLst>
      <p:ext uri="{BB962C8B-B14F-4D97-AF65-F5344CB8AC3E}">
        <p14:creationId xmlns:p14="http://schemas.microsoft.com/office/powerpoint/2010/main" val="405402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1321449-BB88-4713-AF2A-938D1B49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385" y="371926"/>
            <a:ext cx="7858934" cy="611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8729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udul 1">
            <a:extLst>
              <a:ext uri="{FF2B5EF4-FFF2-40B4-BE49-F238E27FC236}">
                <a16:creationId xmlns:a16="http://schemas.microsoft.com/office/drawing/2014/main" id="{F998A77E-E804-4602-A324-D226F2CD97BA}"/>
              </a:ext>
            </a:extLst>
          </p:cNvPr>
          <p:cNvSpPr txBox="1">
            <a:spLocks/>
          </p:cNvSpPr>
          <p:nvPr/>
        </p:nvSpPr>
        <p:spPr>
          <a:xfrm>
            <a:off x="0" y="-147431"/>
            <a:ext cx="12191999" cy="173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004A74"/>
                </a:solidFill>
                <a:latin typeface="+mn-lt"/>
              </a:rPr>
              <a:t>STRUKTUR INA-CBG</a:t>
            </a:r>
            <a:endParaRPr lang="en-US" sz="6000" dirty="0">
              <a:latin typeface="+mn-lt"/>
            </a:endParaRPr>
          </a:p>
        </p:txBody>
      </p:sp>
      <p:pic>
        <p:nvPicPr>
          <p:cNvPr id="21" name="Gambar 20" descr="Sebuah gambar berisi burung&#10;&#10;Deskripsi dihasilkan secara otomatis">
            <a:extLst>
              <a:ext uri="{FF2B5EF4-FFF2-40B4-BE49-F238E27FC236}">
                <a16:creationId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  <p:pic>
        <p:nvPicPr>
          <p:cNvPr id="23" name="Gambar 22" descr="Sebuah gambar berisi burung&#10;&#10;Deskripsi dihasilkan secara otomatis">
            <a:extLst>
              <a:ext uri="{FF2B5EF4-FFF2-40B4-BE49-F238E27FC236}">
                <a16:creationId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2FFA85E-8E47-44B5-AEBB-EF0E9EE7D66D}"/>
              </a:ext>
            </a:extLst>
          </p:cNvPr>
          <p:cNvSpPr/>
          <p:nvPr/>
        </p:nvSpPr>
        <p:spPr>
          <a:xfrm>
            <a:off x="2275120" y="2919569"/>
            <a:ext cx="1643852" cy="1324864"/>
          </a:xfrm>
          <a:prstGeom prst="roundRect">
            <a:avLst/>
          </a:prstGeom>
          <a:gradFill rotWithShape="1">
            <a:gsLst>
              <a:gs pos="0">
                <a:srgbClr val="A379BB">
                  <a:shade val="60000"/>
                </a:srgbClr>
              </a:gs>
              <a:gs pos="33000">
                <a:srgbClr val="A379BB">
                  <a:tint val="86500"/>
                </a:srgbClr>
              </a:gs>
              <a:gs pos="46750">
                <a:srgbClr val="A379BB">
                  <a:tint val="71000"/>
                  <a:satMod val="112000"/>
                </a:srgbClr>
              </a:gs>
              <a:gs pos="53000">
                <a:srgbClr val="A379BB">
                  <a:tint val="71000"/>
                  <a:satMod val="112000"/>
                </a:srgbClr>
              </a:gs>
              <a:gs pos="68000">
                <a:srgbClr val="A379BB">
                  <a:tint val="86000"/>
                </a:srgbClr>
              </a:gs>
              <a:gs pos="100000">
                <a:srgbClr val="A379BB"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K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E5B2E63C-595C-4AD3-B132-3D0C41098084}"/>
              </a:ext>
            </a:extLst>
          </p:cNvPr>
          <p:cNvSpPr/>
          <p:nvPr/>
        </p:nvSpPr>
        <p:spPr>
          <a:xfrm>
            <a:off x="4346822" y="2919569"/>
            <a:ext cx="1643852" cy="1324864"/>
          </a:xfrm>
          <a:prstGeom prst="roundRect">
            <a:avLst/>
          </a:prstGeom>
          <a:gradFill rotWithShape="1">
            <a:gsLst>
              <a:gs pos="0">
                <a:srgbClr val="6585CF">
                  <a:shade val="60000"/>
                </a:srgbClr>
              </a:gs>
              <a:gs pos="33000">
                <a:srgbClr val="6585CF">
                  <a:tint val="86500"/>
                </a:srgbClr>
              </a:gs>
              <a:gs pos="46750">
                <a:srgbClr val="6585CF">
                  <a:tint val="71000"/>
                  <a:satMod val="112000"/>
                </a:srgbClr>
              </a:gs>
              <a:gs pos="53000">
                <a:srgbClr val="6585CF">
                  <a:tint val="71000"/>
                  <a:satMod val="112000"/>
                </a:srgbClr>
              </a:gs>
              <a:gs pos="68000">
                <a:srgbClr val="6585CF">
                  <a:tint val="86000"/>
                </a:srgbClr>
              </a:gs>
              <a:gs pos="100000">
                <a:srgbClr val="6585CF"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4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9EF9A119-B752-4804-B60F-3F30C74BF2A7}"/>
              </a:ext>
            </a:extLst>
          </p:cNvPr>
          <p:cNvSpPr/>
          <p:nvPr/>
        </p:nvSpPr>
        <p:spPr>
          <a:xfrm>
            <a:off x="6380424" y="2919569"/>
            <a:ext cx="1643852" cy="1324864"/>
          </a:xfrm>
          <a:prstGeom prst="roundRect">
            <a:avLst/>
          </a:prstGeom>
          <a:gradFill rotWithShape="1">
            <a:gsLst>
              <a:gs pos="0">
                <a:srgbClr val="9CB084">
                  <a:shade val="60000"/>
                </a:srgbClr>
              </a:gs>
              <a:gs pos="33000">
                <a:srgbClr val="9CB084">
                  <a:tint val="86500"/>
                </a:srgbClr>
              </a:gs>
              <a:gs pos="46750">
                <a:srgbClr val="9CB084">
                  <a:tint val="71000"/>
                  <a:satMod val="112000"/>
                </a:srgbClr>
              </a:gs>
              <a:gs pos="53000">
                <a:srgbClr val="9CB084">
                  <a:tint val="71000"/>
                  <a:satMod val="112000"/>
                </a:srgbClr>
              </a:gs>
              <a:gs pos="68000">
                <a:srgbClr val="9CB084">
                  <a:tint val="86000"/>
                </a:srgbClr>
              </a:gs>
              <a:gs pos="100000">
                <a:srgbClr val="9CB084"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17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3F3ED1BA-8197-40B3-99CE-FD00222887DB}"/>
              </a:ext>
            </a:extLst>
          </p:cNvPr>
          <p:cNvSpPr/>
          <p:nvPr/>
        </p:nvSpPr>
        <p:spPr>
          <a:xfrm>
            <a:off x="8523564" y="2919569"/>
            <a:ext cx="1643852" cy="1324864"/>
          </a:xfrm>
          <a:prstGeom prst="roundRect">
            <a:avLst/>
          </a:prstGeom>
          <a:gradFill rotWithShape="1">
            <a:gsLst>
              <a:gs pos="0">
                <a:srgbClr val="6BB1C9">
                  <a:shade val="60000"/>
                </a:srgbClr>
              </a:gs>
              <a:gs pos="33000">
                <a:srgbClr val="6BB1C9">
                  <a:tint val="86500"/>
                </a:srgbClr>
              </a:gs>
              <a:gs pos="46750">
                <a:srgbClr val="6BB1C9">
                  <a:tint val="71000"/>
                  <a:satMod val="112000"/>
                </a:srgbClr>
              </a:gs>
              <a:gs pos="53000">
                <a:srgbClr val="6BB1C9">
                  <a:tint val="71000"/>
                  <a:satMod val="112000"/>
                </a:srgbClr>
              </a:gs>
              <a:gs pos="68000">
                <a:srgbClr val="6BB1C9">
                  <a:tint val="86000"/>
                </a:srgbClr>
              </a:gs>
              <a:gs pos="100000">
                <a:srgbClr val="6BB1C9">
                  <a:shade val="60000"/>
                </a:srgbClr>
              </a:gs>
            </a:gsLst>
            <a:lin ang="8350000" scaled="1"/>
          </a:gra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I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B74ABE-6B4C-4171-AFFE-4B419F79BDF9}"/>
              </a:ext>
            </a:extLst>
          </p:cNvPr>
          <p:cNvSpPr/>
          <p:nvPr/>
        </p:nvSpPr>
        <p:spPr>
          <a:xfrm>
            <a:off x="8023498" y="3562511"/>
            <a:ext cx="657541" cy="189266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E99CB5-6F28-4F96-ACD2-20310BA81172}"/>
              </a:ext>
            </a:extLst>
          </p:cNvPr>
          <p:cNvSpPr/>
          <p:nvPr/>
        </p:nvSpPr>
        <p:spPr>
          <a:xfrm>
            <a:off x="6023234" y="3562511"/>
            <a:ext cx="657541" cy="189266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F2D8C1-3BBF-4ECC-A3E4-CC1E215E7965}"/>
              </a:ext>
            </a:extLst>
          </p:cNvPr>
          <p:cNvSpPr/>
          <p:nvPr/>
        </p:nvSpPr>
        <p:spPr>
          <a:xfrm>
            <a:off x="3846756" y="3562511"/>
            <a:ext cx="657541" cy="189266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9" name="Oval Callout 13">
            <a:extLst>
              <a:ext uri="{FF2B5EF4-FFF2-40B4-BE49-F238E27FC236}">
                <a16:creationId xmlns:a16="http://schemas.microsoft.com/office/drawing/2014/main" id="{C830F075-C410-4B60-A0CF-48B1E80A8251}"/>
              </a:ext>
            </a:extLst>
          </p:cNvPr>
          <p:cNvSpPr/>
          <p:nvPr/>
        </p:nvSpPr>
        <p:spPr>
          <a:xfrm>
            <a:off x="7309118" y="1419371"/>
            <a:ext cx="854803" cy="757065"/>
          </a:xfrm>
          <a:prstGeom prst="wedgeEllipseCallout">
            <a:avLst>
              <a:gd name="adj1" fmla="val -66294"/>
              <a:gd name="adj2" fmla="val 124195"/>
            </a:avLst>
          </a:prstGeom>
          <a:solidFill>
            <a:sysClr val="windowText" lastClr="000000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0" name="Oval Callout 14">
            <a:extLst>
              <a:ext uri="{FF2B5EF4-FFF2-40B4-BE49-F238E27FC236}">
                <a16:creationId xmlns:a16="http://schemas.microsoft.com/office/drawing/2014/main" id="{193BC369-B9F8-47E2-840E-3D1CA6237C6C}"/>
              </a:ext>
            </a:extLst>
          </p:cNvPr>
          <p:cNvSpPr/>
          <p:nvPr/>
        </p:nvSpPr>
        <p:spPr>
          <a:xfrm>
            <a:off x="2203682" y="1490809"/>
            <a:ext cx="854803" cy="757065"/>
          </a:xfrm>
          <a:prstGeom prst="wedgeEllipseCallout">
            <a:avLst>
              <a:gd name="adj1" fmla="val 34758"/>
              <a:gd name="adj2" fmla="val 124195"/>
            </a:avLst>
          </a:prstGeom>
          <a:solidFill>
            <a:sysClr val="windowText" lastClr="000000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1" name="Oval Callout 15">
            <a:extLst>
              <a:ext uri="{FF2B5EF4-FFF2-40B4-BE49-F238E27FC236}">
                <a16:creationId xmlns:a16="http://schemas.microsoft.com/office/drawing/2014/main" id="{A9424603-68BA-4BA4-B915-B7F80117799E}"/>
              </a:ext>
            </a:extLst>
          </p:cNvPr>
          <p:cNvSpPr/>
          <p:nvPr/>
        </p:nvSpPr>
        <p:spPr>
          <a:xfrm>
            <a:off x="4275384" y="5205585"/>
            <a:ext cx="854803" cy="757065"/>
          </a:xfrm>
          <a:prstGeom prst="wedgeEllipseCallout">
            <a:avLst>
              <a:gd name="adj1" fmla="val 32167"/>
              <a:gd name="adj2" fmla="val -139663"/>
            </a:avLst>
          </a:prstGeom>
          <a:solidFill>
            <a:sysClr val="windowText" lastClr="000000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2" name="Oval Callout 16">
            <a:extLst>
              <a:ext uri="{FF2B5EF4-FFF2-40B4-BE49-F238E27FC236}">
                <a16:creationId xmlns:a16="http://schemas.microsoft.com/office/drawing/2014/main" id="{B9B0427E-E4C9-4BC1-B9E9-8FDF9C749E83}"/>
              </a:ext>
            </a:extLst>
          </p:cNvPr>
          <p:cNvSpPr/>
          <p:nvPr/>
        </p:nvSpPr>
        <p:spPr>
          <a:xfrm>
            <a:off x="9365522" y="5205585"/>
            <a:ext cx="854803" cy="757065"/>
          </a:xfrm>
          <a:prstGeom prst="wedgeEllipseCallout">
            <a:avLst>
              <a:gd name="adj1" fmla="val -40383"/>
              <a:gd name="adj2" fmla="val -142470"/>
            </a:avLst>
          </a:prstGeom>
          <a:solidFill>
            <a:sysClr val="windowText" lastClr="000000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866059D-3767-4B1E-98DC-A9B402863DB4}"/>
              </a:ext>
            </a:extLst>
          </p:cNvPr>
          <p:cNvSpPr/>
          <p:nvPr/>
        </p:nvSpPr>
        <p:spPr>
          <a:xfrm>
            <a:off x="1047750" y="245044"/>
            <a:ext cx="10563226" cy="3703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479E540-5B8F-4348-8EA5-69F7E05503A7}"/>
              </a:ext>
            </a:extLst>
          </p:cNvPr>
          <p:cNvSpPr/>
          <p:nvPr/>
        </p:nvSpPr>
        <p:spPr>
          <a:xfrm>
            <a:off x="1147098" y="2574193"/>
            <a:ext cx="1862412" cy="7670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6AA9EF5-5BD0-448D-8D7C-532A2BDC95FE}"/>
              </a:ext>
            </a:extLst>
          </p:cNvPr>
          <p:cNvSpPr/>
          <p:nvPr/>
        </p:nvSpPr>
        <p:spPr>
          <a:xfrm>
            <a:off x="1162177" y="569794"/>
            <a:ext cx="1862412" cy="7670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2B6BE3F6-4200-43BC-8CA8-2019CAD2B4CF}"/>
              </a:ext>
            </a:extLst>
          </p:cNvPr>
          <p:cNvSpPr/>
          <p:nvPr/>
        </p:nvSpPr>
        <p:spPr>
          <a:xfrm>
            <a:off x="1536573" y="5009901"/>
            <a:ext cx="1943862" cy="79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4C8233A-B83F-45DD-AAA3-C8748C120F68}"/>
              </a:ext>
            </a:extLst>
          </p:cNvPr>
          <p:cNvSpPr/>
          <p:nvPr/>
        </p:nvSpPr>
        <p:spPr>
          <a:xfrm>
            <a:off x="3740895" y="4996953"/>
            <a:ext cx="1937766" cy="816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419D8EF1-0129-433D-805D-314620459450}"/>
              </a:ext>
            </a:extLst>
          </p:cNvPr>
          <p:cNvSpPr/>
          <p:nvPr/>
        </p:nvSpPr>
        <p:spPr>
          <a:xfrm>
            <a:off x="6096000" y="5022849"/>
            <a:ext cx="1966721" cy="787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CC5C9601-2963-4B5A-93C0-2A60A2747E87}"/>
              </a:ext>
            </a:extLst>
          </p:cNvPr>
          <p:cNvSpPr/>
          <p:nvPr/>
        </p:nvSpPr>
        <p:spPr>
          <a:xfrm>
            <a:off x="8366380" y="5022849"/>
            <a:ext cx="2061209" cy="7902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7" name="Tampungan Konten 2">
            <a:extLst>
              <a:ext uri="{FF2B5EF4-FFF2-40B4-BE49-F238E27FC236}">
                <a16:creationId xmlns:a16="http://schemas.microsoft.com/office/drawing/2014/main" id="{CDDBF5B4-1FDE-4D4D-B9CC-2245EAA6CD1B}"/>
              </a:ext>
            </a:extLst>
          </p:cNvPr>
          <p:cNvSpPr txBox="1">
            <a:spLocks/>
          </p:cNvSpPr>
          <p:nvPr/>
        </p:nvSpPr>
        <p:spPr>
          <a:xfrm>
            <a:off x="3083017" y="1460827"/>
            <a:ext cx="5547360" cy="944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ambar 20" descr="Sebuah gambar berisi burung&#10;&#10;Deskripsi dihasilkan secara otomatis">
            <a:extLst>
              <a:ext uri="{FF2B5EF4-FFF2-40B4-BE49-F238E27FC236}">
                <a16:creationId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  <p:pic>
        <p:nvPicPr>
          <p:cNvPr id="23" name="Gambar 22" descr="Sebuah gambar berisi burung&#10;&#10;Deskripsi dihasilkan secara otomatis">
            <a:extLst>
              <a:ext uri="{FF2B5EF4-FFF2-40B4-BE49-F238E27FC236}">
                <a16:creationId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sp>
        <p:nvSpPr>
          <p:cNvPr id="10" name="object 22">
            <a:extLst>
              <a:ext uri="{FF2B5EF4-FFF2-40B4-BE49-F238E27FC236}">
                <a16:creationId xmlns:a16="http://schemas.microsoft.com/office/drawing/2014/main" id="{CA5D8B44-BB69-4C71-BB52-341A7AF836CD}"/>
              </a:ext>
            </a:extLst>
          </p:cNvPr>
          <p:cNvSpPr/>
          <p:nvPr/>
        </p:nvSpPr>
        <p:spPr>
          <a:xfrm>
            <a:off x="3559648" y="4033052"/>
            <a:ext cx="4594098" cy="895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9A9C157F-9531-4A57-94C1-6699A7074656}"/>
              </a:ext>
            </a:extLst>
          </p:cNvPr>
          <p:cNvSpPr txBox="1"/>
          <p:nvPr/>
        </p:nvSpPr>
        <p:spPr>
          <a:xfrm>
            <a:off x="5325058" y="4189847"/>
            <a:ext cx="1063278" cy="292404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100" b="1" spc="-1" dirty="0">
                <a:solidFill>
                  <a:srgbClr val="FFFFFF"/>
                </a:solidFill>
                <a:cs typeface="Calibri"/>
              </a:rPr>
              <a:t>DICABUT</a:t>
            </a:r>
            <a:endParaRPr sz="21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A709F1BD-07C4-407B-B5C3-AC2A2E5EB2A9}"/>
              </a:ext>
            </a:extLst>
          </p:cNvPr>
          <p:cNvSpPr txBox="1"/>
          <p:nvPr/>
        </p:nvSpPr>
        <p:spPr>
          <a:xfrm>
            <a:off x="1536573" y="5083434"/>
            <a:ext cx="8985504" cy="669036"/>
          </a:xfrm>
          <a:prstGeom prst="rect">
            <a:avLst/>
          </a:prstGeom>
        </p:spPr>
        <p:txBody>
          <a:bodyPr wrap="square" lIns="0" tIns="3549" rIns="0" bIns="0" rtlCol="0">
            <a:noAutofit/>
          </a:bodyPr>
          <a:lstStyle/>
          <a:p>
            <a:pPr>
              <a:lnSpc>
                <a:spcPts val="800"/>
              </a:lnSpc>
            </a:pPr>
            <a:endParaRPr sz="800" dirty="0">
              <a:latin typeface="Book Antiqua"/>
            </a:endParaRPr>
          </a:p>
          <a:p>
            <a:pPr marL="404002">
              <a:lnSpc>
                <a:spcPts val="1736"/>
              </a:lnSpc>
            </a:pPr>
            <a:r>
              <a:rPr sz="1350" spc="-29" dirty="0">
                <a:cs typeface="Calibri"/>
              </a:rPr>
              <a:t>P</a:t>
            </a:r>
            <a:r>
              <a:rPr sz="1350" dirty="0">
                <a:cs typeface="Calibri"/>
              </a:rPr>
              <a:t>e</a:t>
            </a:r>
            <a:r>
              <a:rPr sz="1350" spc="-4" dirty="0">
                <a:cs typeface="Calibri"/>
              </a:rPr>
              <a:t>r</a:t>
            </a:r>
            <a:r>
              <a:rPr sz="1350" dirty="0">
                <a:cs typeface="Calibri"/>
              </a:rPr>
              <a:t>p</a:t>
            </a:r>
            <a:r>
              <a:rPr sz="1350" spc="-19" dirty="0">
                <a:cs typeface="Calibri"/>
              </a:rPr>
              <a:t>r</a:t>
            </a:r>
            <a:r>
              <a:rPr sz="1350" dirty="0">
                <a:cs typeface="Calibri"/>
              </a:rPr>
              <a:t>es</a:t>
            </a:r>
            <a:r>
              <a:rPr sz="1350" spc="4" dirty="0">
                <a:cs typeface="Calibri"/>
              </a:rPr>
              <a:t> </a:t>
            </a:r>
            <a:r>
              <a:rPr sz="1350" dirty="0">
                <a:cs typeface="Calibri"/>
              </a:rPr>
              <a:t>No 12                               </a:t>
            </a:r>
            <a:r>
              <a:rPr sz="1350" spc="305" dirty="0">
                <a:cs typeface="Calibri"/>
              </a:rPr>
              <a:t> </a:t>
            </a:r>
            <a:r>
              <a:rPr sz="1350" spc="-29" dirty="0">
                <a:cs typeface="Calibri"/>
              </a:rPr>
              <a:t>P</a:t>
            </a:r>
            <a:r>
              <a:rPr sz="1350" dirty="0">
                <a:cs typeface="Calibri"/>
              </a:rPr>
              <a:t>e</a:t>
            </a:r>
            <a:r>
              <a:rPr sz="1350" spc="-4" dirty="0">
                <a:cs typeface="Calibri"/>
              </a:rPr>
              <a:t>r</a:t>
            </a:r>
            <a:r>
              <a:rPr sz="1350" dirty="0">
                <a:cs typeface="Calibri"/>
              </a:rPr>
              <a:t>p</a:t>
            </a:r>
            <a:r>
              <a:rPr sz="1350" spc="-19" dirty="0">
                <a:cs typeface="Calibri"/>
              </a:rPr>
              <a:t>r</a:t>
            </a:r>
            <a:r>
              <a:rPr sz="1350" dirty="0">
                <a:cs typeface="Calibri"/>
              </a:rPr>
              <a:t>es No 1</a:t>
            </a:r>
            <a:r>
              <a:rPr sz="1350" spc="-4" dirty="0">
                <a:cs typeface="Calibri"/>
              </a:rPr>
              <a:t>1</a:t>
            </a:r>
            <a:r>
              <a:rPr sz="1350" dirty="0">
                <a:cs typeface="Calibri"/>
              </a:rPr>
              <a:t>1                                 </a:t>
            </a:r>
            <a:r>
              <a:rPr sz="1350" spc="240" dirty="0">
                <a:cs typeface="Calibri"/>
              </a:rPr>
              <a:t> </a:t>
            </a:r>
            <a:r>
              <a:rPr sz="1350" spc="-29" dirty="0">
                <a:cs typeface="Calibri"/>
              </a:rPr>
              <a:t>P</a:t>
            </a:r>
            <a:r>
              <a:rPr sz="1350" dirty="0">
                <a:cs typeface="Calibri"/>
              </a:rPr>
              <a:t>e</a:t>
            </a:r>
            <a:r>
              <a:rPr sz="1350" spc="-4" dirty="0">
                <a:cs typeface="Calibri"/>
              </a:rPr>
              <a:t>r</a:t>
            </a:r>
            <a:r>
              <a:rPr sz="1350" dirty="0">
                <a:cs typeface="Calibri"/>
              </a:rPr>
              <a:t>p</a:t>
            </a:r>
            <a:r>
              <a:rPr sz="1350" spc="-19" dirty="0">
                <a:cs typeface="Calibri"/>
              </a:rPr>
              <a:t>r</a:t>
            </a:r>
            <a:r>
              <a:rPr sz="1350" dirty="0">
                <a:cs typeface="Calibri"/>
              </a:rPr>
              <a:t>es No 19                               </a:t>
            </a:r>
            <a:r>
              <a:rPr lang="en-US" sz="1350" dirty="0">
                <a:cs typeface="Calibri"/>
              </a:rPr>
              <a:t>	</a:t>
            </a:r>
            <a:r>
              <a:rPr sz="1500" spc="-19" dirty="0" err="1">
                <a:solidFill>
                  <a:schemeClr val="bg1"/>
                </a:solidFill>
                <a:cs typeface="Calibri"/>
              </a:rPr>
              <a:t>P</a:t>
            </a:r>
            <a:r>
              <a:rPr sz="1500" dirty="0" err="1">
                <a:solidFill>
                  <a:schemeClr val="bg1"/>
                </a:solidFill>
                <a:cs typeface="Calibri"/>
              </a:rPr>
              <a:t>er</a:t>
            </a:r>
            <a:r>
              <a:rPr sz="1500" spc="4" dirty="0" err="1">
                <a:solidFill>
                  <a:schemeClr val="bg1"/>
                </a:solidFill>
                <a:cs typeface="Calibri"/>
              </a:rPr>
              <a:t>p</a:t>
            </a:r>
            <a:r>
              <a:rPr sz="1500" spc="-19" dirty="0" err="1">
                <a:solidFill>
                  <a:schemeClr val="bg1"/>
                </a:solidFill>
                <a:cs typeface="Calibri"/>
              </a:rPr>
              <a:t>r</a:t>
            </a:r>
            <a:r>
              <a:rPr sz="1500" dirty="0" err="1">
                <a:solidFill>
                  <a:schemeClr val="bg1"/>
                </a:solidFill>
                <a:cs typeface="Calibri"/>
              </a:rPr>
              <a:t>es</a:t>
            </a:r>
            <a:r>
              <a:rPr sz="15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500" dirty="0">
                <a:solidFill>
                  <a:schemeClr val="bg1"/>
                </a:solidFill>
                <a:cs typeface="Calibri"/>
              </a:rPr>
              <a:t>2</a:t>
            </a:r>
            <a:r>
              <a:rPr sz="1500" spc="-4" dirty="0">
                <a:solidFill>
                  <a:schemeClr val="bg1"/>
                </a:solidFill>
                <a:cs typeface="Calibri"/>
              </a:rPr>
              <a:t>8</a:t>
            </a:r>
            <a:endParaRPr sz="1500" dirty="0">
              <a:solidFill>
                <a:schemeClr val="bg1"/>
              </a:solidFill>
              <a:cs typeface="Calibri"/>
            </a:endParaRPr>
          </a:p>
          <a:p>
            <a:pPr marL="509156">
              <a:lnSpc>
                <a:spcPts val="1810"/>
              </a:lnSpc>
              <a:spcBef>
                <a:spcPts val="190"/>
              </a:spcBef>
            </a:pPr>
            <a:r>
              <a:rPr sz="1350" spc="-109" dirty="0">
                <a:cs typeface="Calibri"/>
              </a:rPr>
              <a:t>T</a:t>
            </a:r>
            <a:r>
              <a:rPr sz="1350" dirty="0">
                <a:cs typeface="Calibri"/>
              </a:rPr>
              <a:t>a</a:t>
            </a:r>
            <a:r>
              <a:rPr sz="1350" spc="-4" dirty="0">
                <a:cs typeface="Calibri"/>
              </a:rPr>
              <a:t>h</a:t>
            </a:r>
            <a:r>
              <a:rPr sz="1350" dirty="0">
                <a:cs typeface="Calibri"/>
              </a:rPr>
              <a:t>un</a:t>
            </a:r>
            <a:r>
              <a:rPr sz="1350" spc="14" dirty="0">
                <a:cs typeface="Calibri"/>
              </a:rPr>
              <a:t> </a:t>
            </a:r>
            <a:r>
              <a:rPr sz="1350" spc="-4" dirty="0">
                <a:cs typeface="Calibri"/>
              </a:rPr>
              <a:t>201</a:t>
            </a:r>
            <a:r>
              <a:rPr sz="1350" dirty="0">
                <a:cs typeface="Calibri"/>
              </a:rPr>
              <a:t>3                                     </a:t>
            </a:r>
            <a:r>
              <a:rPr sz="1350" spc="34" dirty="0">
                <a:cs typeface="Calibri"/>
              </a:rPr>
              <a:t> </a:t>
            </a:r>
            <a:r>
              <a:rPr sz="2025" spc="-109" baseline="10113" dirty="0">
                <a:cs typeface="Calibri"/>
              </a:rPr>
              <a:t>T</a:t>
            </a:r>
            <a:r>
              <a:rPr sz="2025" baseline="10113" dirty="0">
                <a:cs typeface="Calibri"/>
              </a:rPr>
              <a:t>a</a:t>
            </a:r>
            <a:r>
              <a:rPr sz="2025" spc="-4" baseline="10113" dirty="0">
                <a:cs typeface="Calibri"/>
              </a:rPr>
              <a:t>h</a:t>
            </a:r>
            <a:r>
              <a:rPr sz="2025" baseline="10113" dirty="0">
                <a:cs typeface="Calibri"/>
              </a:rPr>
              <a:t>un</a:t>
            </a:r>
            <a:r>
              <a:rPr sz="2025" spc="9" baseline="10113" dirty="0">
                <a:cs typeface="Calibri"/>
              </a:rPr>
              <a:t> </a:t>
            </a:r>
            <a:r>
              <a:rPr sz="2025" spc="-4" baseline="10113" dirty="0">
                <a:cs typeface="Calibri"/>
              </a:rPr>
              <a:t>201</a:t>
            </a:r>
            <a:r>
              <a:rPr sz="2025" baseline="10113" dirty="0">
                <a:cs typeface="Calibri"/>
              </a:rPr>
              <a:t>3                                       </a:t>
            </a:r>
            <a:r>
              <a:rPr sz="2025" spc="124" baseline="10113" dirty="0">
                <a:cs typeface="Calibri"/>
              </a:rPr>
              <a:t> </a:t>
            </a:r>
            <a:r>
              <a:rPr sz="1350" spc="-109" dirty="0">
                <a:cs typeface="Calibri"/>
              </a:rPr>
              <a:t>T</a:t>
            </a:r>
            <a:r>
              <a:rPr sz="1350" dirty="0">
                <a:cs typeface="Calibri"/>
              </a:rPr>
              <a:t>a</a:t>
            </a:r>
            <a:r>
              <a:rPr sz="1350" spc="-4" dirty="0">
                <a:cs typeface="Calibri"/>
              </a:rPr>
              <a:t>h</a:t>
            </a:r>
            <a:r>
              <a:rPr sz="1350" dirty="0">
                <a:cs typeface="Calibri"/>
              </a:rPr>
              <a:t>un</a:t>
            </a:r>
            <a:r>
              <a:rPr sz="1350" spc="9" dirty="0">
                <a:cs typeface="Calibri"/>
              </a:rPr>
              <a:t> </a:t>
            </a:r>
            <a:r>
              <a:rPr sz="1350" spc="-4" dirty="0">
                <a:cs typeface="Calibri"/>
              </a:rPr>
              <a:t>201</a:t>
            </a:r>
            <a:r>
              <a:rPr sz="1350" dirty="0">
                <a:cs typeface="Calibri"/>
              </a:rPr>
              <a:t>6                                     </a:t>
            </a:r>
            <a:r>
              <a:rPr sz="1500" spc="-119" dirty="0" err="1">
                <a:solidFill>
                  <a:schemeClr val="bg1"/>
                </a:solidFill>
                <a:cs typeface="Calibri"/>
              </a:rPr>
              <a:t>T</a:t>
            </a:r>
            <a:r>
              <a:rPr sz="1500" dirty="0" err="1">
                <a:solidFill>
                  <a:schemeClr val="bg1"/>
                </a:solidFill>
                <a:cs typeface="Calibri"/>
              </a:rPr>
              <a:t>a</a:t>
            </a:r>
            <a:r>
              <a:rPr sz="1500" spc="4" dirty="0" err="1">
                <a:solidFill>
                  <a:schemeClr val="bg1"/>
                </a:solidFill>
                <a:cs typeface="Calibri"/>
              </a:rPr>
              <a:t>h</a:t>
            </a:r>
            <a:r>
              <a:rPr sz="1500" dirty="0" err="1">
                <a:solidFill>
                  <a:schemeClr val="bg1"/>
                </a:solidFill>
                <a:cs typeface="Calibri"/>
              </a:rPr>
              <a:t>un</a:t>
            </a:r>
            <a:r>
              <a:rPr sz="1500" spc="-19" dirty="0">
                <a:solidFill>
                  <a:schemeClr val="bg1"/>
                </a:solidFill>
                <a:cs typeface="Calibri"/>
              </a:rPr>
              <a:t> </a:t>
            </a:r>
            <a:r>
              <a:rPr sz="1500" spc="-4" dirty="0">
                <a:solidFill>
                  <a:prstClr val="white"/>
                </a:solidFill>
                <a:cs typeface="Calibri"/>
              </a:rPr>
              <a:t>201</a:t>
            </a:r>
            <a:r>
              <a:rPr lang="en-US" sz="1500" spc="-4" dirty="0">
                <a:solidFill>
                  <a:prstClr val="white"/>
                </a:solidFill>
                <a:cs typeface="Calibri"/>
              </a:rPr>
              <a:t>6</a:t>
            </a:r>
            <a:endParaRPr sz="15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DA6AA2CE-18CB-4422-A7B8-A8C10A8CD47A}"/>
              </a:ext>
            </a:extLst>
          </p:cNvPr>
          <p:cNvSpPr/>
          <p:nvPr/>
        </p:nvSpPr>
        <p:spPr>
          <a:xfrm>
            <a:off x="3643091" y="642710"/>
            <a:ext cx="2426192" cy="26186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21A1D8-4E88-4B51-81FD-9F48EA8748BE}"/>
              </a:ext>
            </a:extLst>
          </p:cNvPr>
          <p:cNvSpPr txBox="1"/>
          <p:nvPr/>
        </p:nvSpPr>
        <p:spPr>
          <a:xfrm>
            <a:off x="1106373" y="2579691"/>
            <a:ext cx="1943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2 </a:t>
            </a:r>
            <a:r>
              <a:rPr lang="es-ES" sz="2000" b="1" dirty="0" err="1"/>
              <a:t>Pasal</a:t>
            </a:r>
            <a:endParaRPr lang="es-ES" sz="2000" b="1" dirty="0"/>
          </a:p>
          <a:p>
            <a:pPr algn="ctr"/>
            <a:r>
              <a:rPr lang="es-ES" sz="2000" b="1" dirty="0"/>
              <a:t>UU No.24/2011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0CB86D-A18F-45E5-BCDB-CB97BC749D50}"/>
              </a:ext>
            </a:extLst>
          </p:cNvPr>
          <p:cNvSpPr txBox="1"/>
          <p:nvPr/>
        </p:nvSpPr>
        <p:spPr>
          <a:xfrm>
            <a:off x="408824" y="617976"/>
            <a:ext cx="2753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3242" marR="0" lvl="0" indent="0" algn="ctr" defTabSz="914400" rtl="0" eaLnBrk="1" fontAlgn="auto" latinLnBrk="0" hangingPunct="1">
              <a:spcBef>
                <a:spcPts val="1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7</a:t>
            </a:r>
            <a:r>
              <a:rPr kumimoji="0" lang="en-ID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ID" sz="2000" b="1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</a:t>
            </a:r>
            <a:r>
              <a:rPr kumimoji="0" lang="en-ID" sz="2000" b="1" i="0" u="none" strike="noStrike" kern="1200" cap="none" spc="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al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                                                                  </a:t>
            </a:r>
            <a:r>
              <a:rPr kumimoji="0" lang="en-ID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</a:t>
            </a:r>
            <a:r>
              <a:rPr kumimoji="0" lang="en-ID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No.</a:t>
            </a:r>
            <a:r>
              <a:rPr kumimoji="0" lang="en-ID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4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0</a:t>
            </a:r>
            <a:r>
              <a:rPr kumimoji="0" lang="en-ID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/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</a:t>
            </a:r>
            <a:r>
              <a:rPr kumimoji="0" lang="en-ID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0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04 </a:t>
            </a:r>
            <a:endParaRPr lang="en-ID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4CD6FD-106D-44A9-94C6-C62BBE52D6DB}"/>
              </a:ext>
            </a:extLst>
          </p:cNvPr>
          <p:cNvSpPr txBox="1"/>
          <p:nvPr/>
        </p:nvSpPr>
        <p:spPr>
          <a:xfrm>
            <a:off x="7150240" y="282097"/>
            <a:ext cx="4460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 err="1"/>
              <a:t>Kebijakan</a:t>
            </a:r>
            <a:endParaRPr lang="en-ID" sz="1400" b="1" dirty="0"/>
          </a:p>
          <a:p>
            <a:pPr marL="342900" indent="-342900">
              <a:buAutoNum type="arabicPeriod"/>
            </a:pPr>
            <a:r>
              <a:rPr lang="en-ID" sz="1400" dirty="0" err="1"/>
              <a:t>Cakupan</a:t>
            </a:r>
            <a:r>
              <a:rPr lang="en-ID" sz="1400" dirty="0"/>
              <a:t> PBI 92,4 Juta Jiwa, </a:t>
            </a:r>
            <a:r>
              <a:rPr lang="en-ID" sz="1400" dirty="0" err="1"/>
              <a:t>iuran</a:t>
            </a:r>
            <a:r>
              <a:rPr lang="en-ID" sz="1400" dirty="0"/>
              <a:t> PBI Rp.23.000 (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ada</a:t>
            </a:r>
            <a:r>
              <a:rPr lang="en-ID" sz="1400" dirty="0"/>
              <a:t> </a:t>
            </a:r>
            <a:r>
              <a:rPr lang="en-ID" sz="1400" dirty="0" err="1"/>
              <a:t>kenaikan</a:t>
            </a:r>
            <a:r>
              <a:rPr lang="en-ID" sz="1400" dirty="0"/>
              <a:t>)</a:t>
            </a:r>
          </a:p>
          <a:p>
            <a:pPr marL="342900" indent="-342900">
              <a:buAutoNum type="arabicPeriod" startAt="2"/>
            </a:pPr>
            <a:r>
              <a:rPr lang="en-ID" sz="1400" dirty="0" err="1"/>
              <a:t>Pemotongan</a:t>
            </a:r>
            <a:r>
              <a:rPr lang="en-ID" sz="1400" dirty="0"/>
              <a:t> Dana Transfer Daerah </a:t>
            </a:r>
            <a:r>
              <a:rPr lang="en-ID" sz="1400" dirty="0" err="1"/>
              <a:t>atas</a:t>
            </a:r>
            <a:r>
              <a:rPr lang="en-ID" sz="1400" dirty="0"/>
              <a:t> </a:t>
            </a:r>
            <a:r>
              <a:rPr lang="en-ID" sz="1400" dirty="0" err="1"/>
              <a:t>Tunggakan</a:t>
            </a:r>
            <a:r>
              <a:rPr lang="en-ID" sz="1400" dirty="0"/>
              <a:t> </a:t>
            </a:r>
            <a:r>
              <a:rPr lang="en-ID" sz="1400" dirty="0" err="1"/>
              <a:t>Iuran</a:t>
            </a:r>
            <a:r>
              <a:rPr lang="en-ID" sz="1400" dirty="0"/>
              <a:t> </a:t>
            </a:r>
            <a:r>
              <a:rPr lang="en-ID" sz="1400" dirty="0" err="1"/>
              <a:t>Pemda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dirty="0" err="1"/>
              <a:t>Pemberi</a:t>
            </a:r>
            <a:r>
              <a:rPr lang="en-ID" sz="1400" dirty="0"/>
              <a:t> </a:t>
            </a:r>
          </a:p>
          <a:p>
            <a:pPr marL="342900" indent="-342900">
              <a:buAutoNum type="arabicPeriod" startAt="2"/>
            </a:pPr>
            <a:r>
              <a:rPr lang="en-ID" sz="1400" dirty="0" err="1"/>
              <a:t>Pembatasan</a:t>
            </a:r>
            <a:r>
              <a:rPr lang="en-ID" sz="1400" dirty="0"/>
              <a:t> Dana </a:t>
            </a:r>
            <a:r>
              <a:rPr lang="en-ID" sz="1400" dirty="0" err="1"/>
              <a:t>Operasional</a:t>
            </a:r>
            <a:r>
              <a:rPr lang="en-ID" sz="1400" dirty="0"/>
              <a:t> BPJS Kesehatan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Iuran</a:t>
            </a:r>
            <a:r>
              <a:rPr lang="en-ID" sz="1400" dirty="0"/>
              <a:t> </a:t>
            </a:r>
            <a:r>
              <a:rPr lang="en-ID" sz="1400" dirty="0" err="1"/>
              <a:t>sebesar</a:t>
            </a:r>
            <a:r>
              <a:rPr lang="en-ID" sz="1400" dirty="0"/>
              <a:t> </a:t>
            </a:r>
            <a:r>
              <a:rPr lang="en-ID" sz="1400" dirty="0" err="1"/>
              <a:t>maksimal</a:t>
            </a:r>
            <a:r>
              <a:rPr lang="en-ID" sz="1400" dirty="0"/>
              <a:t> 4,8%</a:t>
            </a:r>
          </a:p>
          <a:p>
            <a:pPr marL="342900" indent="-342900">
              <a:buAutoNum type="arabicPeriod" startAt="2"/>
            </a:pPr>
            <a:r>
              <a:rPr lang="en-ID" sz="1400" dirty="0" err="1"/>
              <a:t>Peningkatan</a:t>
            </a:r>
            <a:r>
              <a:rPr lang="en-ID" sz="1400" dirty="0"/>
              <a:t> Peran </a:t>
            </a:r>
            <a:r>
              <a:rPr lang="en-ID" sz="1400" dirty="0" err="1"/>
              <a:t>Pemda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penggunaan</a:t>
            </a:r>
            <a:r>
              <a:rPr lang="en-ID" sz="1400" dirty="0"/>
              <a:t> dana </a:t>
            </a:r>
            <a:r>
              <a:rPr lang="en-ID" sz="1400" dirty="0" err="1"/>
              <a:t>pajak</a:t>
            </a:r>
            <a:r>
              <a:rPr lang="en-ID" sz="1400" dirty="0"/>
              <a:t> </a:t>
            </a:r>
            <a:r>
              <a:rPr lang="en-ID" sz="1400" dirty="0" err="1"/>
              <a:t>rokok</a:t>
            </a:r>
            <a:r>
              <a:rPr lang="en-ID" sz="1400" dirty="0"/>
              <a:t> (75% </a:t>
            </a:r>
            <a:r>
              <a:rPr lang="en-ID" sz="1400" dirty="0" err="1"/>
              <a:t>dari</a:t>
            </a:r>
            <a:r>
              <a:rPr lang="en-ID" sz="1400" dirty="0"/>
              <a:t> 50% earmarked)</a:t>
            </a:r>
          </a:p>
          <a:p>
            <a:pPr marL="342900" indent="-342900">
              <a:buAutoNum type="arabicPeriod" startAt="2"/>
            </a:pPr>
            <a:r>
              <a:rPr lang="en-ID" sz="1400" dirty="0" err="1"/>
              <a:t>Perbaikan</a:t>
            </a:r>
            <a:r>
              <a:rPr lang="en-ID" sz="1400" dirty="0"/>
              <a:t> </a:t>
            </a:r>
            <a:r>
              <a:rPr lang="en-ID" sz="1400" dirty="0" err="1"/>
              <a:t>manajemen</a:t>
            </a:r>
            <a:r>
              <a:rPr lang="en-ID" sz="1400" dirty="0"/>
              <a:t> </a:t>
            </a:r>
            <a:r>
              <a:rPr lang="en-ID" sz="1400" dirty="0" err="1"/>
              <a:t>klaim</a:t>
            </a:r>
            <a:r>
              <a:rPr lang="en-ID" sz="1400" dirty="0"/>
              <a:t> </a:t>
            </a:r>
            <a:r>
              <a:rPr lang="en-ID" sz="1400" dirty="0" err="1"/>
              <a:t>faskes</a:t>
            </a:r>
            <a:r>
              <a:rPr lang="en-ID" sz="1400" dirty="0"/>
              <a:t>(</a:t>
            </a:r>
            <a:r>
              <a:rPr lang="en-ID" sz="1400" dirty="0" err="1"/>
              <a:t>mitigasi</a:t>
            </a:r>
            <a:r>
              <a:rPr lang="en-ID" sz="1400" dirty="0"/>
              <a:t> fraud)</a:t>
            </a:r>
          </a:p>
          <a:p>
            <a:pPr marL="342900" indent="-342900">
              <a:buAutoNum type="arabicPeriod" startAt="2"/>
            </a:pPr>
            <a:r>
              <a:rPr lang="en-ID" sz="1400" dirty="0" err="1"/>
              <a:t>Perbaikan</a:t>
            </a:r>
            <a:r>
              <a:rPr lang="en-ID" sz="1400" dirty="0"/>
              <a:t> </a:t>
            </a:r>
            <a:r>
              <a:rPr lang="en-ID" sz="1400" dirty="0" err="1"/>
              <a:t>sistem</a:t>
            </a:r>
            <a:r>
              <a:rPr lang="en-ID" sz="1400" dirty="0"/>
              <a:t> </a:t>
            </a:r>
            <a:r>
              <a:rPr lang="en-ID" sz="1400" dirty="0" err="1"/>
              <a:t>rujukan</a:t>
            </a:r>
            <a:r>
              <a:rPr lang="en-ID" sz="1400" dirty="0"/>
              <a:t> dan </a:t>
            </a:r>
            <a:r>
              <a:rPr lang="en-ID" sz="1400" dirty="0" err="1"/>
              <a:t>rujuk</a:t>
            </a:r>
            <a:r>
              <a:rPr lang="en-ID" sz="1400" dirty="0"/>
              <a:t> </a:t>
            </a:r>
            <a:r>
              <a:rPr lang="en-ID" sz="1400" dirty="0" err="1"/>
              <a:t>balik</a:t>
            </a:r>
            <a:endParaRPr lang="en-ID" sz="1400" dirty="0"/>
          </a:p>
          <a:p>
            <a:pPr marL="342900" indent="-342900">
              <a:buAutoNum type="arabicPeriod" startAt="2"/>
            </a:pPr>
            <a:r>
              <a:rPr lang="en-ID" sz="1400" dirty="0"/>
              <a:t>Cost sharing pada </a:t>
            </a:r>
            <a:r>
              <a:rPr lang="en-ID" sz="1400" dirty="0" err="1"/>
              <a:t>pelayanan</a:t>
            </a:r>
            <a:r>
              <a:rPr lang="en-ID" sz="1400" dirty="0"/>
              <a:t> yang </a:t>
            </a:r>
            <a:r>
              <a:rPr lang="en-ID" sz="1400" dirty="0" err="1"/>
              <a:t>berpotensi</a:t>
            </a:r>
            <a:r>
              <a:rPr lang="en-ID" sz="1400" dirty="0"/>
              <a:t> moral hazard.</a:t>
            </a:r>
          </a:p>
          <a:p>
            <a:pPr marL="342900" indent="-342900">
              <a:buAutoNum type="arabicPeriod" startAt="2"/>
            </a:pPr>
            <a:r>
              <a:rPr lang="en-ID" sz="1400" dirty="0"/>
              <a:t>Strategic Purchasing</a:t>
            </a:r>
          </a:p>
          <a:p>
            <a:pPr marL="342900" indent="-342900">
              <a:buAutoNum type="arabicPeriod" startAt="2"/>
            </a:pPr>
            <a:r>
              <a:rPr lang="en-ID" sz="1400" dirty="0" err="1"/>
              <a:t>Sinergitas</a:t>
            </a:r>
            <a:r>
              <a:rPr lang="en-ID" sz="1400" dirty="0"/>
              <a:t> </a:t>
            </a:r>
            <a:r>
              <a:rPr lang="en-ID" sz="1400" dirty="0" err="1"/>
              <a:t>Penyelenggara</a:t>
            </a:r>
            <a:r>
              <a:rPr lang="en-ID" sz="1400" dirty="0"/>
              <a:t> </a:t>
            </a:r>
            <a:r>
              <a:rPr lang="en-ID" sz="1400" dirty="0" err="1"/>
              <a:t>Jaminan</a:t>
            </a:r>
            <a:r>
              <a:rPr lang="en-ID" sz="1400" dirty="0"/>
              <a:t> Sosial (BPJS </a:t>
            </a:r>
            <a:r>
              <a:rPr lang="en-ID" sz="1400" dirty="0" err="1"/>
              <a:t>Ketenagakerjaan</a:t>
            </a:r>
            <a:r>
              <a:rPr lang="en-ID" sz="1400" dirty="0"/>
              <a:t>, ASABRI, Jasa </a:t>
            </a:r>
            <a:r>
              <a:rPr lang="en-ID" sz="1400" dirty="0" err="1"/>
              <a:t>Raharja</a:t>
            </a:r>
            <a:r>
              <a:rPr lang="en-ID" sz="1400" dirty="0"/>
              <a:t>, TASPEN)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93F498-22D9-4250-AEC5-8AD47548D51D}"/>
              </a:ext>
            </a:extLst>
          </p:cNvPr>
          <p:cNvSpPr/>
          <p:nvPr/>
        </p:nvSpPr>
        <p:spPr>
          <a:xfrm>
            <a:off x="1147098" y="1470816"/>
            <a:ext cx="2333337" cy="962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0874A0C-2EAA-4261-9F14-C4ADC7F8CA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6290986" y="1607416"/>
            <a:ext cx="676741" cy="689268"/>
          </a:xfrm>
          <a:prstGeom prst="rect">
            <a:avLst/>
          </a:prstGeom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id="{CBEB2098-2623-478B-A116-0AC322F78F21}"/>
              </a:ext>
            </a:extLst>
          </p:cNvPr>
          <p:cNvSpPr/>
          <p:nvPr/>
        </p:nvSpPr>
        <p:spPr>
          <a:xfrm>
            <a:off x="3480434" y="5276850"/>
            <a:ext cx="260461" cy="28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269ABF7-294E-4FD5-8801-C7FD512C3EFB}"/>
              </a:ext>
            </a:extLst>
          </p:cNvPr>
          <p:cNvSpPr/>
          <p:nvPr/>
        </p:nvSpPr>
        <p:spPr>
          <a:xfrm>
            <a:off x="5733883" y="5276850"/>
            <a:ext cx="260461" cy="28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D77EF7A-0095-4F4A-AAF0-7A4C5F074EA0}"/>
              </a:ext>
            </a:extLst>
          </p:cNvPr>
          <p:cNvSpPr/>
          <p:nvPr/>
        </p:nvSpPr>
        <p:spPr>
          <a:xfrm>
            <a:off x="8081890" y="5328297"/>
            <a:ext cx="260461" cy="28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07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Judul 1">
            <a:extLst>
              <a:ext uri="{FF2B5EF4-FFF2-40B4-BE49-F238E27FC236}">
                <a16:creationId xmlns:a16="http://schemas.microsoft.com/office/drawing/2014/main" id="{DDDA250A-B6AE-4338-A6FD-0A17063D9D2D}"/>
              </a:ext>
            </a:extLst>
          </p:cNvPr>
          <p:cNvSpPr txBox="1">
            <a:spLocks/>
          </p:cNvSpPr>
          <p:nvPr/>
        </p:nvSpPr>
        <p:spPr>
          <a:xfrm>
            <a:off x="525068" y="517651"/>
            <a:ext cx="476633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Keterangan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4" name="Tampungan Konten 2">
            <a:extLst>
              <a:ext uri="{FF2B5EF4-FFF2-40B4-BE49-F238E27FC236}">
                <a16:creationId xmlns:a16="http://schemas.microsoft.com/office/drawing/2014/main" id="{560BBBDE-8638-4BC7-8061-71BB2F8CEFC3}"/>
              </a:ext>
            </a:extLst>
          </p:cNvPr>
          <p:cNvSpPr txBox="1">
            <a:spLocks/>
          </p:cNvSpPr>
          <p:nvPr/>
        </p:nvSpPr>
        <p:spPr>
          <a:xfrm>
            <a:off x="391942" y="2334597"/>
            <a:ext cx="558138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Digit ke-1 </a:t>
            </a:r>
            <a:r>
              <a:rPr lang="en-US" dirty="0" err="1">
                <a:solidFill>
                  <a:srgbClr val="000000"/>
                </a:solidFill>
              </a:rPr>
              <a:t>merupakan</a:t>
            </a:r>
            <a:r>
              <a:rPr lang="en-US" dirty="0">
                <a:solidFill>
                  <a:srgbClr val="000000"/>
                </a:solidFill>
              </a:rPr>
              <a:t> CMG (</a:t>
            </a:r>
            <a:r>
              <a:rPr lang="en-US" dirty="0" err="1">
                <a:solidFill>
                  <a:srgbClr val="000000"/>
                </a:solidFill>
              </a:rPr>
              <a:t>Casemix</a:t>
            </a:r>
            <a:r>
              <a:rPr lang="en-US" dirty="0">
                <a:solidFill>
                  <a:srgbClr val="000000"/>
                </a:solidFill>
              </a:rPr>
              <a:t> Main Groups)</a:t>
            </a:r>
          </a:p>
          <a:p>
            <a:pPr marL="51435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Digit ke-2 </a:t>
            </a:r>
            <a:r>
              <a:rPr lang="en-US" dirty="0" err="1">
                <a:solidFill>
                  <a:srgbClr val="000000"/>
                </a:solidFill>
              </a:rPr>
              <a:t>merupakan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tipe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kasus</a:t>
            </a:r>
            <a:endParaRPr lang="en-US" dirty="0">
              <a:solidFill>
                <a:srgbClr val="000000"/>
              </a:solidFill>
            </a:endParaRPr>
          </a:p>
          <a:p>
            <a:pPr marL="51435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Digit ke-3 </a:t>
            </a:r>
            <a:r>
              <a:rPr lang="en-US" dirty="0" err="1">
                <a:solidFill>
                  <a:srgbClr val="000000"/>
                </a:solidFill>
              </a:rPr>
              <a:t>merupakan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spesifik</a:t>
            </a:r>
            <a:r>
              <a:rPr lang="en-US" dirty="0">
                <a:solidFill>
                  <a:srgbClr val="000000"/>
                </a:solidFill>
              </a:rPr>
              <a:t> CBG </a:t>
            </a:r>
            <a:r>
              <a:rPr lang="en-US" dirty="0" err="1">
                <a:solidFill>
                  <a:srgbClr val="000000"/>
                </a:solidFill>
              </a:rPr>
              <a:t>kasus</a:t>
            </a:r>
            <a:endParaRPr lang="en-US" dirty="0">
              <a:solidFill>
                <a:srgbClr val="000000"/>
              </a:solidFill>
            </a:endParaRPr>
          </a:p>
          <a:p>
            <a:pPr marL="51435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Digit ke-4 </a:t>
            </a:r>
            <a:r>
              <a:rPr lang="en-US" dirty="0" err="1">
                <a:solidFill>
                  <a:srgbClr val="000000"/>
                </a:solidFill>
              </a:rPr>
              <a:t>berupa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angka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romawi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merupakan</a:t>
            </a:r>
            <a:r>
              <a:rPr lang="en-US" dirty="0">
                <a:solidFill>
                  <a:srgbClr val="000000"/>
                </a:solidFill>
              </a:rPr>
              <a:t> severity level </a:t>
            </a:r>
          </a:p>
        </p:txBody>
      </p:sp>
      <p:sp>
        <p:nvSpPr>
          <p:cNvPr id="77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Code.org - Home | Facebook">
            <a:extLst>
              <a:ext uri="{FF2B5EF4-FFF2-40B4-BE49-F238E27FC236}">
                <a16:creationId xmlns:a16="http://schemas.microsoft.com/office/drawing/2014/main" id="{78AA95D4-2321-448B-9D35-58694E6B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1819656"/>
            <a:ext cx="4142232" cy="41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rsegi Panjang 3">
            <a:extLst>
              <a:ext uri="{FF2B5EF4-FFF2-40B4-BE49-F238E27FC236}">
                <a16:creationId xmlns:a16="http://schemas.microsoft.com/office/drawing/2014/main" id="{D557BE75-C31F-4A64-AC33-381E58303859}"/>
              </a:ext>
            </a:extLst>
          </p:cNvPr>
          <p:cNvSpPr/>
          <p:nvPr/>
        </p:nvSpPr>
        <p:spPr>
          <a:xfrm>
            <a:off x="1" y="0"/>
            <a:ext cx="934720" cy="3556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41608813-002E-4320-98C2-FACE9BB2C58E}"/>
              </a:ext>
            </a:extLst>
          </p:cNvPr>
          <p:cNvSpPr/>
          <p:nvPr/>
        </p:nvSpPr>
        <p:spPr>
          <a:xfrm>
            <a:off x="934721" y="0"/>
            <a:ext cx="182879" cy="35560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id="{14EF2278-8256-443C-BAC6-D8AC9EF5C836}"/>
              </a:ext>
            </a:extLst>
          </p:cNvPr>
          <p:cNvSpPr/>
          <p:nvPr/>
        </p:nvSpPr>
        <p:spPr>
          <a:xfrm flipV="1">
            <a:off x="611190" y="1669761"/>
            <a:ext cx="2787618" cy="7689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id="{25E6C256-E7D4-4CCD-B277-40D32AD361F0}"/>
              </a:ext>
            </a:extLst>
          </p:cNvPr>
          <p:cNvSpPr/>
          <p:nvPr/>
        </p:nvSpPr>
        <p:spPr>
          <a:xfrm>
            <a:off x="0" y="6675120"/>
            <a:ext cx="5455919" cy="19812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ersegi Panjang 11">
            <a:extLst>
              <a:ext uri="{FF2B5EF4-FFF2-40B4-BE49-F238E27FC236}">
                <a16:creationId xmlns:a16="http://schemas.microsoft.com/office/drawing/2014/main" id="{9FE058F5-622D-4C2B-B567-BD4349F84143}"/>
              </a:ext>
            </a:extLst>
          </p:cNvPr>
          <p:cNvSpPr/>
          <p:nvPr/>
        </p:nvSpPr>
        <p:spPr>
          <a:xfrm>
            <a:off x="5364479" y="6675120"/>
            <a:ext cx="182879" cy="19812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ersegi Panjang 12">
            <a:extLst>
              <a:ext uri="{FF2B5EF4-FFF2-40B4-BE49-F238E27FC236}">
                <a16:creationId xmlns:a16="http://schemas.microsoft.com/office/drawing/2014/main" id="{BDE75ADC-C04B-4A80-8FAE-2C912CE6E7CE}"/>
              </a:ext>
            </a:extLst>
          </p:cNvPr>
          <p:cNvSpPr/>
          <p:nvPr/>
        </p:nvSpPr>
        <p:spPr>
          <a:xfrm>
            <a:off x="7571043" y="0"/>
            <a:ext cx="792480" cy="6891230"/>
          </a:xfrm>
          <a:prstGeom prst="rect">
            <a:avLst/>
          </a:prstGeom>
          <a:solidFill>
            <a:srgbClr val="004A7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375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807720" y="415534"/>
            <a:ext cx="10064630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4A74"/>
                </a:solidFill>
                <a:latin typeface="+mn-lt"/>
              </a:rPr>
              <a:t>Digit 1. Case-Mix Main Groups (CMGs)</a:t>
            </a:r>
          </a:p>
        </p:txBody>
      </p:sp>
      <p:sp>
        <p:nvSpPr>
          <p:cNvPr id="8" name="Tampungan Konten 2">
            <a:extLst>
              <a:ext uri="{FF2B5EF4-FFF2-40B4-BE49-F238E27FC236}">
                <a16:creationId xmlns:a16="http://schemas.microsoft.com/office/drawing/2014/main" id="{05333AB1-1579-48C3-8363-686D4FECD416}"/>
              </a:ext>
            </a:extLst>
          </p:cNvPr>
          <p:cNvSpPr txBox="1">
            <a:spLocks/>
          </p:cNvSpPr>
          <p:nvPr/>
        </p:nvSpPr>
        <p:spPr>
          <a:xfrm>
            <a:off x="1265333" y="2627304"/>
            <a:ext cx="9182148" cy="944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en-US" dirty="0" err="1"/>
              <a:t>Dilabelkan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Alphabet (A to Z)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9" name="Tampungan Konten 2">
            <a:extLst>
              <a:ext uri="{FF2B5EF4-FFF2-40B4-BE49-F238E27FC236}">
                <a16:creationId xmlns:a16="http://schemas.microsoft.com/office/drawing/2014/main" id="{92B070DD-7AC4-485F-A6C8-AA551C9A6808}"/>
              </a:ext>
            </a:extLst>
          </p:cNvPr>
          <p:cNvSpPr txBox="1">
            <a:spLocks/>
          </p:cNvSpPr>
          <p:nvPr/>
        </p:nvSpPr>
        <p:spPr>
          <a:xfrm>
            <a:off x="1290319" y="3378768"/>
            <a:ext cx="8992367" cy="444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organ </a:t>
            </a:r>
            <a:r>
              <a:rPr lang="en-US" dirty="0" err="1"/>
              <a:t>tubuh</a:t>
            </a:r>
            <a:r>
              <a:rPr lang="en-US" dirty="0"/>
              <a:t> </a:t>
            </a: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222635" y="1033335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ambar 11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61C9216-1E0F-4110-84D7-C2A2561C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3442020"/>
            <a:ext cx="445009" cy="448057"/>
          </a:xfrm>
          <a:prstGeom prst="rect">
            <a:avLst/>
          </a:prstGeom>
        </p:spPr>
      </p:pic>
      <p:sp>
        <p:nvSpPr>
          <p:cNvPr id="13" name="Tampungan Konten 2">
            <a:extLst>
              <a:ext uri="{FF2B5EF4-FFF2-40B4-BE49-F238E27FC236}">
                <a16:creationId xmlns:a16="http://schemas.microsoft.com/office/drawing/2014/main" id="{758F8C13-325A-4E09-B273-04998B74221D}"/>
              </a:ext>
            </a:extLst>
          </p:cNvPr>
          <p:cNvSpPr txBox="1">
            <a:spLocks/>
          </p:cNvSpPr>
          <p:nvPr/>
        </p:nvSpPr>
        <p:spPr>
          <a:xfrm>
            <a:off x="1290318" y="4075170"/>
            <a:ext cx="9389183" cy="869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en-US" dirty="0" err="1"/>
              <a:t>Pemberian</a:t>
            </a:r>
            <a:r>
              <a:rPr lang="en-US" dirty="0"/>
              <a:t> Label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pada ICD 10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organ </a:t>
            </a:r>
          </a:p>
        </p:txBody>
      </p:sp>
      <p:pic>
        <p:nvPicPr>
          <p:cNvPr id="15" name="Gambar 14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7F32098-5AA2-4284-B8E0-D7B16CA1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4165515"/>
            <a:ext cx="445009" cy="448057"/>
          </a:xfrm>
          <a:prstGeom prst="rect">
            <a:avLst/>
          </a:prstGeom>
        </p:spPr>
      </p:pic>
      <p:sp>
        <p:nvSpPr>
          <p:cNvPr id="16" name="Tampungan Konten 2">
            <a:extLst>
              <a:ext uri="{FF2B5EF4-FFF2-40B4-BE49-F238E27FC236}">
                <a16:creationId xmlns:a16="http://schemas.microsoft.com/office/drawing/2014/main" id="{22A9D337-3018-4305-8A2D-734DC3FFF84B}"/>
              </a:ext>
            </a:extLst>
          </p:cNvPr>
          <p:cNvSpPr txBox="1">
            <a:spLocks/>
          </p:cNvSpPr>
          <p:nvPr/>
        </p:nvSpPr>
        <p:spPr>
          <a:xfrm>
            <a:off x="1290319" y="5112445"/>
            <a:ext cx="10303582" cy="1145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en-US" dirty="0" err="1"/>
              <a:t>Terdapat</a:t>
            </a:r>
            <a:r>
              <a:rPr lang="en-US" dirty="0"/>
              <a:t> 30 CMGs </a:t>
            </a:r>
            <a:r>
              <a:rPr lang="en-US" dirty="0" err="1"/>
              <a:t>dalam</a:t>
            </a:r>
            <a:r>
              <a:rPr lang="en-US" dirty="0"/>
              <a:t> UNU </a:t>
            </a:r>
            <a:r>
              <a:rPr lang="en-US" i="1" dirty="0"/>
              <a:t>Grouper (22 Acute Care CMGs, 2 Ambulatory CMGs, 1 Subacute CMGs, 1 Chronic CMGs, 4 Special CMGs dan 1 Error CMGs) </a:t>
            </a:r>
          </a:p>
        </p:txBody>
      </p:sp>
      <p:pic>
        <p:nvPicPr>
          <p:cNvPr id="18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CC0C56A5-180F-4D1F-9AE5-C3B80EAE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5112445"/>
            <a:ext cx="445009" cy="448057"/>
          </a:xfrm>
          <a:prstGeom prst="rect">
            <a:avLst/>
          </a:prstGeom>
        </p:spPr>
      </p:pic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ampungan Konten 2">
            <a:extLst>
              <a:ext uri="{FF2B5EF4-FFF2-40B4-BE49-F238E27FC236}">
                <a16:creationId xmlns:a16="http://schemas.microsoft.com/office/drawing/2014/main" id="{C66F93A2-DE5F-4B8A-B59C-2E8469728DC2}"/>
              </a:ext>
            </a:extLst>
          </p:cNvPr>
          <p:cNvSpPr txBox="1">
            <a:spLocks/>
          </p:cNvSpPr>
          <p:nvPr/>
        </p:nvSpPr>
        <p:spPr>
          <a:xfrm>
            <a:off x="1290319" y="1958180"/>
            <a:ext cx="6710122" cy="944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3" name="Gambar 11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ED7653A5-CEA2-4311-89E2-7F6E28169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4" y="2713093"/>
            <a:ext cx="445009" cy="448057"/>
          </a:xfrm>
          <a:prstGeom prst="rect">
            <a:avLst/>
          </a:prstGeom>
        </p:spPr>
      </p:pic>
      <p:pic>
        <p:nvPicPr>
          <p:cNvPr id="26" name="Gambar 11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96EC53BF-56E7-48A3-A70E-B126A6507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9" y="2025206"/>
            <a:ext cx="445009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64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1">
            <a:extLst>
              <a:ext uri="{FF2B5EF4-FFF2-40B4-BE49-F238E27FC236}">
                <a16:creationId xmlns:a16="http://schemas.microsoft.com/office/drawing/2014/main" id="{189061D2-FB2B-4ED7-BB1C-573854C63EC3}"/>
              </a:ext>
            </a:extLst>
          </p:cNvPr>
          <p:cNvSpPr txBox="1">
            <a:spLocks/>
          </p:cNvSpPr>
          <p:nvPr/>
        </p:nvSpPr>
        <p:spPr>
          <a:xfrm>
            <a:off x="133165" y="313860"/>
            <a:ext cx="10815392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latin typeface="+mn-lt"/>
              </a:rPr>
              <a:t>Case-Mix Main Groups (CMGs</a:t>
            </a:r>
            <a:r>
              <a:rPr lang="id-ID" b="1" i="1" dirty="0">
                <a:latin typeface="+mn-lt"/>
              </a:rPr>
              <a:t>)</a:t>
            </a:r>
            <a:endParaRPr lang="en-US" b="1" dirty="0">
              <a:latin typeface="+mn-lt"/>
            </a:endParaRPr>
          </a:p>
        </p:txBody>
      </p:sp>
      <p:sp>
        <p:nvSpPr>
          <p:cNvPr id="26" name="Persegi Panjang 25">
            <a:extLst>
              <a:ext uri="{FF2B5EF4-FFF2-40B4-BE49-F238E27FC236}">
                <a16:creationId xmlns:a16="http://schemas.microsoft.com/office/drawing/2014/main" id="{5866D542-7300-4720-A06C-825EEBBAAD6B}"/>
              </a:ext>
            </a:extLst>
          </p:cNvPr>
          <p:cNvSpPr/>
          <p:nvPr/>
        </p:nvSpPr>
        <p:spPr>
          <a:xfrm>
            <a:off x="133165" y="-23616"/>
            <a:ext cx="337352" cy="1009037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rsegi Panjang 26">
            <a:extLst>
              <a:ext uri="{FF2B5EF4-FFF2-40B4-BE49-F238E27FC236}">
                <a16:creationId xmlns:a16="http://schemas.microsoft.com/office/drawing/2014/main" id="{0808185C-53AC-443B-8F6A-919BDBED585C}"/>
              </a:ext>
            </a:extLst>
          </p:cNvPr>
          <p:cNvSpPr/>
          <p:nvPr/>
        </p:nvSpPr>
        <p:spPr>
          <a:xfrm>
            <a:off x="11141476" y="0"/>
            <a:ext cx="1103827" cy="685800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ersegi Panjang 27">
            <a:extLst>
              <a:ext uri="{FF2B5EF4-FFF2-40B4-BE49-F238E27FC236}">
                <a16:creationId xmlns:a16="http://schemas.microsoft.com/office/drawing/2014/main" id="{AA0B2364-775B-4880-ADBB-CD48A80FFD6C}"/>
              </a:ext>
            </a:extLst>
          </p:cNvPr>
          <p:cNvSpPr/>
          <p:nvPr/>
        </p:nvSpPr>
        <p:spPr>
          <a:xfrm>
            <a:off x="10948557" y="-11808"/>
            <a:ext cx="223031" cy="688161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DE027416-32D2-4603-AADE-F68FC041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1204" y="1552916"/>
            <a:ext cx="8176666" cy="4930516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33273B-F72D-46EF-8E22-234CB2A0D3DA}"/>
              </a:ext>
            </a:extLst>
          </p:cNvPr>
          <p:cNvCxnSpPr>
            <a:cxnSpLocks/>
          </p:cNvCxnSpPr>
          <p:nvPr/>
        </p:nvCxnSpPr>
        <p:spPr>
          <a:xfrm>
            <a:off x="9779719" y="1587923"/>
            <a:ext cx="0" cy="48605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5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1">
            <a:extLst>
              <a:ext uri="{FF2B5EF4-FFF2-40B4-BE49-F238E27FC236}">
                <a16:creationId xmlns:a16="http://schemas.microsoft.com/office/drawing/2014/main" id="{189061D2-FB2B-4ED7-BB1C-573854C63EC3}"/>
              </a:ext>
            </a:extLst>
          </p:cNvPr>
          <p:cNvSpPr txBox="1">
            <a:spLocks/>
          </p:cNvSpPr>
          <p:nvPr/>
        </p:nvSpPr>
        <p:spPr>
          <a:xfrm>
            <a:off x="133165" y="313860"/>
            <a:ext cx="10815392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Case-Mix Main Groups (CMGs</a:t>
            </a:r>
            <a:r>
              <a:rPr kumimoji="0" lang="id-ID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6" name="Persegi Panjang 25">
            <a:extLst>
              <a:ext uri="{FF2B5EF4-FFF2-40B4-BE49-F238E27FC236}">
                <a16:creationId xmlns:a16="http://schemas.microsoft.com/office/drawing/2014/main" id="{5866D542-7300-4720-A06C-825EEBBAAD6B}"/>
              </a:ext>
            </a:extLst>
          </p:cNvPr>
          <p:cNvSpPr/>
          <p:nvPr/>
        </p:nvSpPr>
        <p:spPr>
          <a:xfrm>
            <a:off x="133165" y="-23616"/>
            <a:ext cx="337352" cy="1009037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ersegi Panjang 26">
            <a:extLst>
              <a:ext uri="{FF2B5EF4-FFF2-40B4-BE49-F238E27FC236}">
                <a16:creationId xmlns:a16="http://schemas.microsoft.com/office/drawing/2014/main" id="{0808185C-53AC-443B-8F6A-919BDBED585C}"/>
              </a:ext>
            </a:extLst>
          </p:cNvPr>
          <p:cNvSpPr/>
          <p:nvPr/>
        </p:nvSpPr>
        <p:spPr>
          <a:xfrm>
            <a:off x="11141476" y="0"/>
            <a:ext cx="1103827" cy="685800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ersegi Panjang 27">
            <a:extLst>
              <a:ext uri="{FF2B5EF4-FFF2-40B4-BE49-F238E27FC236}">
                <a16:creationId xmlns:a16="http://schemas.microsoft.com/office/drawing/2014/main" id="{AA0B2364-775B-4880-ADBB-CD48A80FFD6C}"/>
              </a:ext>
            </a:extLst>
          </p:cNvPr>
          <p:cNvSpPr/>
          <p:nvPr/>
        </p:nvSpPr>
        <p:spPr>
          <a:xfrm>
            <a:off x="10948557" y="-11808"/>
            <a:ext cx="223031" cy="688161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AE77579-1128-48DB-A6D4-2946DD3C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472" y="1925400"/>
            <a:ext cx="8215370" cy="4143404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4603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1">
            <a:extLst>
              <a:ext uri="{FF2B5EF4-FFF2-40B4-BE49-F238E27FC236}">
                <a16:creationId xmlns:a16="http://schemas.microsoft.com/office/drawing/2014/main" id="{189061D2-FB2B-4ED7-BB1C-573854C63EC3}"/>
              </a:ext>
            </a:extLst>
          </p:cNvPr>
          <p:cNvSpPr txBox="1">
            <a:spLocks/>
          </p:cNvSpPr>
          <p:nvPr/>
        </p:nvSpPr>
        <p:spPr>
          <a:xfrm>
            <a:off x="133165" y="313860"/>
            <a:ext cx="10815392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Case-Mix Main Groups (CMGs</a:t>
            </a:r>
            <a:r>
              <a:rPr kumimoji="0" lang="id-ID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6" name="Persegi Panjang 25">
            <a:extLst>
              <a:ext uri="{FF2B5EF4-FFF2-40B4-BE49-F238E27FC236}">
                <a16:creationId xmlns:a16="http://schemas.microsoft.com/office/drawing/2014/main" id="{5866D542-7300-4720-A06C-825EEBBAAD6B}"/>
              </a:ext>
            </a:extLst>
          </p:cNvPr>
          <p:cNvSpPr/>
          <p:nvPr/>
        </p:nvSpPr>
        <p:spPr>
          <a:xfrm>
            <a:off x="133165" y="-23616"/>
            <a:ext cx="337352" cy="1009037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ersegi Panjang 26">
            <a:extLst>
              <a:ext uri="{FF2B5EF4-FFF2-40B4-BE49-F238E27FC236}">
                <a16:creationId xmlns:a16="http://schemas.microsoft.com/office/drawing/2014/main" id="{0808185C-53AC-443B-8F6A-919BDBED585C}"/>
              </a:ext>
            </a:extLst>
          </p:cNvPr>
          <p:cNvSpPr/>
          <p:nvPr/>
        </p:nvSpPr>
        <p:spPr>
          <a:xfrm>
            <a:off x="11141476" y="0"/>
            <a:ext cx="1103827" cy="685800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ersegi Panjang 27">
            <a:extLst>
              <a:ext uri="{FF2B5EF4-FFF2-40B4-BE49-F238E27FC236}">
                <a16:creationId xmlns:a16="http://schemas.microsoft.com/office/drawing/2014/main" id="{AA0B2364-775B-4880-ADBB-CD48A80FFD6C}"/>
              </a:ext>
            </a:extLst>
          </p:cNvPr>
          <p:cNvSpPr/>
          <p:nvPr/>
        </p:nvSpPr>
        <p:spPr>
          <a:xfrm>
            <a:off x="10948557" y="-11808"/>
            <a:ext cx="223031" cy="688161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F594C53-02EC-4BE3-BF4A-AD49B29D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614" y="1744309"/>
            <a:ext cx="8370228" cy="422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491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B179437E-1ACE-4C2F-9E41-4AD1712C5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35068"/>
              </p:ext>
            </p:extLst>
          </p:nvPr>
        </p:nvGraphicFramePr>
        <p:xfrm>
          <a:off x="2187575" y="1316641"/>
          <a:ext cx="7816850" cy="481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131">
                  <a:extLst>
                    <a:ext uri="{9D8B030D-6E8A-4147-A177-3AD203B41FA5}">
                      <a16:colId xmlns:a16="http://schemas.microsoft.com/office/drawing/2014/main" val="3891692776"/>
                    </a:ext>
                  </a:extLst>
                </a:gridCol>
                <a:gridCol w="4621102">
                  <a:extLst>
                    <a:ext uri="{9D8B030D-6E8A-4147-A177-3AD203B41FA5}">
                      <a16:colId xmlns:a16="http://schemas.microsoft.com/office/drawing/2014/main" val="2211826707"/>
                    </a:ext>
                  </a:extLst>
                </a:gridCol>
                <a:gridCol w="2605617">
                  <a:extLst>
                    <a:ext uri="{9D8B030D-6E8A-4147-A177-3AD203B41FA5}">
                      <a16:colId xmlns:a16="http://schemas.microsoft.com/office/drawing/2014/main" val="350675893"/>
                    </a:ext>
                  </a:extLst>
                </a:gridCol>
              </a:tblGrid>
              <a:tr h="410444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Gama-Sans" panose="00000500000000000000" pitchFamily="50" charset="0"/>
                      </a:endParaRPr>
                    </a:p>
                  </a:txBody>
                  <a:tcPr anchor="ctr">
                    <a:solidFill>
                      <a:srgbClr val="004A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TIPE KASUS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>
                    <a:solidFill>
                      <a:srgbClr val="004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>
                    <a:solidFill>
                      <a:srgbClr val="004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13838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ma-Sans" panose="00000500000000000000" pitchFamily="50" charset="0"/>
                        </a:rPr>
                        <a:t>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Prosedur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 Rawat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Inap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Group-1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extLst>
                  <a:ext uri="{0D108BD9-81ED-4DB2-BD59-A6C34878D82A}">
                    <a16:rowId xmlns:a16="http://schemas.microsoft.com/office/drawing/2014/main" val="4153707356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ma-Sans" panose="00000500000000000000" pitchFamily="50" charset="0"/>
                        </a:rPr>
                        <a:t>b.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Prosedur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Besar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 Rawat Jalan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Group-2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extLst>
                  <a:ext uri="{0D108BD9-81ED-4DB2-BD59-A6C34878D82A}">
                    <a16:rowId xmlns:a16="http://schemas.microsoft.com/office/drawing/2014/main" val="2218859096"/>
                  </a:ext>
                </a:extLst>
              </a:tr>
              <a:tr h="45501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ma-Sans" panose="00000500000000000000" pitchFamily="50" charset="0"/>
                        </a:rPr>
                        <a:t>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Prosedur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Signifikan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 Rawat Jalan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Group-3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extLst>
                  <a:ext uri="{0D108BD9-81ED-4DB2-BD59-A6C34878D82A}">
                    <a16:rowId xmlns:a16="http://schemas.microsoft.com/office/drawing/2014/main" val="2454360556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ma-Sans" panose="00000500000000000000" pitchFamily="50" charset="0"/>
                        </a:rPr>
                        <a:t>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Rawat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Inap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Bukan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Prosedur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Group-4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extLst>
                  <a:ext uri="{0D108BD9-81ED-4DB2-BD59-A6C34878D82A}">
                    <a16:rowId xmlns:a16="http://schemas.microsoft.com/office/drawing/2014/main" val="411204419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ma-Sans" panose="00000500000000000000" pitchFamily="50" charset="0"/>
                        </a:rPr>
                        <a:t>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2800" u="none" strike="noStrike" dirty="0">
                          <a:solidFill>
                            <a:schemeClr val="tx1"/>
                          </a:solidFill>
                        </a:rPr>
                        <a:t>Rawat Jalan Bukan Prosedur</a:t>
                      </a:r>
                      <a:endParaRPr lang="fi-FI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Group-5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extLst>
                  <a:ext uri="{0D108BD9-81ED-4DB2-BD59-A6C34878D82A}">
                    <a16:rowId xmlns:a16="http://schemas.microsoft.com/office/drawing/2014/main" val="2496522443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ma-Sans" panose="00000500000000000000" pitchFamily="50" charset="0"/>
                        </a:rPr>
                        <a:t>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Rawat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Inap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Kebidanan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Group-6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extLst>
                  <a:ext uri="{0D108BD9-81ED-4DB2-BD59-A6C34878D82A}">
                    <a16:rowId xmlns:a16="http://schemas.microsoft.com/office/drawing/2014/main" val="3581934953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ma-Sans" panose="00000500000000000000" pitchFamily="50" charset="0"/>
                        </a:rPr>
                        <a:t>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Rawat Jalan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kebidanan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Group-7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extLst>
                  <a:ext uri="{0D108BD9-81ED-4DB2-BD59-A6C34878D82A}">
                    <a16:rowId xmlns:a16="http://schemas.microsoft.com/office/drawing/2014/main" val="1648635439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ma-Sans" panose="00000500000000000000" pitchFamily="50" charset="0"/>
                        </a:rPr>
                        <a:t>h.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Rawat </a:t>
                      </a:r>
                      <a:r>
                        <a:rPr lang="en-US" sz="2800" u="none" strike="noStrike" dirty="0" err="1">
                          <a:solidFill>
                            <a:schemeClr val="tx1"/>
                          </a:solidFill>
                        </a:rPr>
                        <a:t>Inap</a:t>
                      </a:r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 Neonatal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Group-8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extLst>
                  <a:ext uri="{0D108BD9-81ED-4DB2-BD59-A6C34878D82A}">
                    <a16:rowId xmlns:a16="http://schemas.microsoft.com/office/drawing/2014/main" val="3983216626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Gama-Sans" panose="00000500000000000000" pitchFamily="50" charset="0"/>
                        </a:rPr>
                        <a:t>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ma-Sans" panose="00000500000000000000" pitchFamily="50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Rawat Jalan Neonatal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Group-9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extLst>
                  <a:ext uri="{0D108BD9-81ED-4DB2-BD59-A6C34878D82A}">
                    <a16:rowId xmlns:a16="http://schemas.microsoft.com/office/drawing/2014/main" val="2259140338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ma-Sans" panose="00000500000000000000" pitchFamily="50" charset="0"/>
                        </a:rPr>
                        <a:t>j.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Error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tx1"/>
                          </a:solidFill>
                        </a:rPr>
                        <a:t>Group-0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614" marR="9614" marT="9525" marB="0" anchor="b"/>
                </a:tc>
                <a:extLst>
                  <a:ext uri="{0D108BD9-81ED-4DB2-BD59-A6C34878D82A}">
                    <a16:rowId xmlns:a16="http://schemas.microsoft.com/office/drawing/2014/main" val="2184738849"/>
                  </a:ext>
                </a:extLst>
              </a:tr>
            </a:tbl>
          </a:graphicData>
        </a:graphic>
      </p:graphicFrame>
      <p:sp>
        <p:nvSpPr>
          <p:cNvPr id="4" name="Judul 1">
            <a:extLst>
              <a:ext uri="{FF2B5EF4-FFF2-40B4-BE49-F238E27FC236}">
                <a16:creationId xmlns:a16="http://schemas.microsoft.com/office/drawing/2014/main" id="{EEBDF1BF-715B-4824-BE48-BD54FD8B77E1}"/>
              </a:ext>
            </a:extLst>
          </p:cNvPr>
          <p:cNvSpPr txBox="1">
            <a:spLocks/>
          </p:cNvSpPr>
          <p:nvPr/>
        </p:nvSpPr>
        <p:spPr>
          <a:xfrm>
            <a:off x="-1" y="-34652"/>
            <a:ext cx="11443317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4A74"/>
                </a:solidFill>
                <a:latin typeface="+mn-lt"/>
              </a:rPr>
              <a:t>Digit 2. </a:t>
            </a:r>
            <a:r>
              <a:rPr lang="en-US" b="1" dirty="0" err="1">
                <a:solidFill>
                  <a:srgbClr val="004A74"/>
                </a:solidFill>
                <a:latin typeface="+mn-lt"/>
              </a:rPr>
              <a:t>Tipe</a:t>
            </a:r>
            <a:r>
              <a:rPr lang="en-US" b="1" dirty="0">
                <a:solidFill>
                  <a:srgbClr val="004A74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4A74"/>
                </a:solidFill>
                <a:latin typeface="+mn-lt"/>
              </a:rPr>
              <a:t>Kasus</a:t>
            </a:r>
            <a:endParaRPr lang="en-US" dirty="0">
              <a:latin typeface="+mn-lt"/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id="{EEFD6A5B-FFA7-4A8E-B04F-27929EAB9AC4}"/>
              </a:ext>
            </a:extLst>
          </p:cNvPr>
          <p:cNvSpPr/>
          <p:nvPr/>
        </p:nvSpPr>
        <p:spPr>
          <a:xfrm rot="5400000" flipV="1">
            <a:off x="2932784" y="579521"/>
            <a:ext cx="1020154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ambar 16">
            <a:extLst>
              <a:ext uri="{FF2B5EF4-FFF2-40B4-BE49-F238E27FC236}">
                <a16:creationId xmlns:a16="http://schemas.microsoft.com/office/drawing/2014/main" id="{8B294B3C-0562-485D-BB86-56AB99027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" y="6228651"/>
            <a:ext cx="1433070" cy="626810"/>
          </a:xfrm>
          <a:prstGeom prst="rect">
            <a:avLst/>
          </a:prstGeom>
        </p:spPr>
      </p:pic>
      <p:sp>
        <p:nvSpPr>
          <p:cNvPr id="18" name="Persegi Panjang 17">
            <a:extLst>
              <a:ext uri="{FF2B5EF4-FFF2-40B4-BE49-F238E27FC236}">
                <a16:creationId xmlns:a16="http://schemas.microsoft.com/office/drawing/2014/main" id="{1EDCD92B-0B95-440F-89CB-4DBA7E49D947}"/>
              </a:ext>
            </a:extLst>
          </p:cNvPr>
          <p:cNvSpPr/>
          <p:nvPr/>
        </p:nvSpPr>
        <p:spPr>
          <a:xfrm>
            <a:off x="11443317" y="0"/>
            <a:ext cx="748683" cy="1455938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114B860C-9FCD-4A27-A4FB-40A935257068}"/>
              </a:ext>
            </a:extLst>
          </p:cNvPr>
          <p:cNvSpPr/>
          <p:nvPr/>
        </p:nvSpPr>
        <p:spPr>
          <a:xfrm>
            <a:off x="12020365" y="0"/>
            <a:ext cx="171635" cy="70133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0819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ODE (@CodeUniversity) | Twitter">
            <a:extLst>
              <a:ext uri="{FF2B5EF4-FFF2-40B4-BE49-F238E27FC236}">
                <a16:creationId xmlns:a16="http://schemas.microsoft.com/office/drawing/2014/main" id="{45315797-1E7A-4C57-B5D4-021318A9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283" y="192765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rsegi Panjang 3">
            <a:extLst>
              <a:ext uri="{FF2B5EF4-FFF2-40B4-BE49-F238E27FC236}">
                <a16:creationId xmlns:a16="http://schemas.microsoft.com/office/drawing/2014/main" id="{D557BE75-C31F-4A64-AC33-381E58303859}"/>
              </a:ext>
            </a:extLst>
          </p:cNvPr>
          <p:cNvSpPr/>
          <p:nvPr/>
        </p:nvSpPr>
        <p:spPr>
          <a:xfrm>
            <a:off x="1" y="0"/>
            <a:ext cx="934720" cy="3556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41608813-002E-4320-98C2-FACE9BB2C58E}"/>
              </a:ext>
            </a:extLst>
          </p:cNvPr>
          <p:cNvSpPr/>
          <p:nvPr/>
        </p:nvSpPr>
        <p:spPr>
          <a:xfrm>
            <a:off x="934721" y="0"/>
            <a:ext cx="182879" cy="35560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DDDA250A-B6AE-4338-A6FD-0A17063D9D2D}"/>
              </a:ext>
            </a:extLst>
          </p:cNvPr>
          <p:cNvSpPr txBox="1">
            <a:spLocks/>
          </p:cNvSpPr>
          <p:nvPr/>
        </p:nvSpPr>
        <p:spPr>
          <a:xfrm>
            <a:off x="1113934" y="-32583"/>
            <a:ext cx="6286056" cy="200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b="1" dirty="0">
                <a:latin typeface="+mn-lt"/>
              </a:rPr>
              <a:t>Digit 3. </a:t>
            </a:r>
            <a:r>
              <a:rPr lang="en-US" sz="4400" b="1" dirty="0">
                <a:latin typeface="+mn-lt"/>
              </a:rPr>
              <a:t>Kode CBGs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id="{14EF2278-8256-443C-BAC6-D8AC9EF5C836}"/>
              </a:ext>
            </a:extLst>
          </p:cNvPr>
          <p:cNvSpPr/>
          <p:nvPr/>
        </p:nvSpPr>
        <p:spPr>
          <a:xfrm rot="5400000" flipV="1">
            <a:off x="548073" y="951663"/>
            <a:ext cx="929246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CC560-2108-4F19-86F2-C45169E2F8B4}"/>
              </a:ext>
            </a:extLst>
          </p:cNvPr>
          <p:cNvSpPr/>
          <p:nvPr/>
        </p:nvSpPr>
        <p:spPr>
          <a:xfrm>
            <a:off x="853184" y="3722188"/>
            <a:ext cx="521497" cy="514742"/>
          </a:xfrm>
          <a:prstGeom prst="ellipse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id="{25E6C256-E7D4-4CCD-B277-40D32AD361F0}"/>
              </a:ext>
            </a:extLst>
          </p:cNvPr>
          <p:cNvSpPr/>
          <p:nvPr/>
        </p:nvSpPr>
        <p:spPr>
          <a:xfrm>
            <a:off x="0" y="6675120"/>
            <a:ext cx="5455919" cy="19812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ersegi Panjang 11">
            <a:extLst>
              <a:ext uri="{FF2B5EF4-FFF2-40B4-BE49-F238E27FC236}">
                <a16:creationId xmlns:a16="http://schemas.microsoft.com/office/drawing/2014/main" id="{9FE058F5-622D-4C2B-B567-BD4349F84143}"/>
              </a:ext>
            </a:extLst>
          </p:cNvPr>
          <p:cNvSpPr/>
          <p:nvPr/>
        </p:nvSpPr>
        <p:spPr>
          <a:xfrm>
            <a:off x="5364479" y="6675120"/>
            <a:ext cx="182879" cy="19812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ampungan Konten 2">
            <a:extLst>
              <a:ext uri="{FF2B5EF4-FFF2-40B4-BE49-F238E27FC236}">
                <a16:creationId xmlns:a16="http://schemas.microsoft.com/office/drawing/2014/main" id="{560BBBDE-8638-4BC7-8061-71BB2F8CEFC3}"/>
              </a:ext>
            </a:extLst>
          </p:cNvPr>
          <p:cNvSpPr txBox="1">
            <a:spLocks/>
          </p:cNvSpPr>
          <p:nvPr/>
        </p:nvSpPr>
        <p:spPr>
          <a:xfrm>
            <a:off x="1474509" y="3685849"/>
            <a:ext cx="5236842" cy="1236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en-US" sz="4000" dirty="0" err="1"/>
              <a:t>Dilambangkan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numerik</a:t>
            </a:r>
            <a:r>
              <a:rPr lang="en-US" sz="4000" dirty="0"/>
              <a:t> </a:t>
            </a:r>
            <a:endParaRPr lang="id-ID" sz="4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42709E-1824-49C9-9652-16C866D8B1CF}"/>
              </a:ext>
            </a:extLst>
          </p:cNvPr>
          <p:cNvSpPr/>
          <p:nvPr/>
        </p:nvSpPr>
        <p:spPr>
          <a:xfrm>
            <a:off x="853184" y="5078154"/>
            <a:ext cx="521497" cy="514742"/>
          </a:xfrm>
          <a:prstGeom prst="ellipse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ampungan Konten 2">
            <a:extLst>
              <a:ext uri="{FF2B5EF4-FFF2-40B4-BE49-F238E27FC236}">
                <a16:creationId xmlns:a16="http://schemas.microsoft.com/office/drawing/2014/main" id="{10A9277D-2A6D-4052-A0E9-C145E8CA28AA}"/>
              </a:ext>
            </a:extLst>
          </p:cNvPr>
          <p:cNvSpPr txBox="1">
            <a:spLocks/>
          </p:cNvSpPr>
          <p:nvPr/>
        </p:nvSpPr>
        <p:spPr>
          <a:xfrm>
            <a:off x="1474510" y="5034616"/>
            <a:ext cx="5754426" cy="1406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en-US" sz="4000" dirty="0" err="1"/>
              <a:t>Mulai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01 </a:t>
            </a:r>
            <a:r>
              <a:rPr lang="en-US" sz="4000" dirty="0" err="1"/>
              <a:t>sampai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99.</a:t>
            </a:r>
          </a:p>
        </p:txBody>
      </p:sp>
      <p:sp>
        <p:nvSpPr>
          <p:cNvPr id="13" name="Persegi Panjang 12">
            <a:extLst>
              <a:ext uri="{FF2B5EF4-FFF2-40B4-BE49-F238E27FC236}">
                <a16:creationId xmlns:a16="http://schemas.microsoft.com/office/drawing/2014/main" id="{BDE75ADC-C04B-4A80-8FAE-2C912CE6E7CE}"/>
              </a:ext>
            </a:extLst>
          </p:cNvPr>
          <p:cNvSpPr/>
          <p:nvPr/>
        </p:nvSpPr>
        <p:spPr>
          <a:xfrm>
            <a:off x="7571043" y="0"/>
            <a:ext cx="792480" cy="6891230"/>
          </a:xfrm>
          <a:prstGeom prst="rect">
            <a:avLst/>
          </a:prstGeom>
          <a:solidFill>
            <a:srgbClr val="004A7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3969ED0-08B4-4C29-80B6-B4AC26FBCB4A}"/>
              </a:ext>
            </a:extLst>
          </p:cNvPr>
          <p:cNvSpPr/>
          <p:nvPr/>
        </p:nvSpPr>
        <p:spPr>
          <a:xfrm>
            <a:off x="853185" y="1762755"/>
            <a:ext cx="521497" cy="514742"/>
          </a:xfrm>
          <a:prstGeom prst="ellipse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A1F619-EE34-4E6F-A05F-67206C3ACF55}"/>
              </a:ext>
            </a:extLst>
          </p:cNvPr>
          <p:cNvSpPr txBox="1"/>
          <p:nvPr/>
        </p:nvSpPr>
        <p:spPr>
          <a:xfrm>
            <a:off x="1340757" y="1618597"/>
            <a:ext cx="55997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65000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Sub-group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ketiga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menunjukkan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spesifik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CBGs 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44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1">
            <a:extLst>
              <a:ext uri="{FF2B5EF4-FFF2-40B4-BE49-F238E27FC236}">
                <a16:creationId xmlns:a16="http://schemas.microsoft.com/office/drawing/2014/main" id="{C7606DB1-00D9-4C31-ADE8-FF5635D11264}"/>
              </a:ext>
            </a:extLst>
          </p:cNvPr>
          <p:cNvSpPr txBox="1">
            <a:spLocks/>
          </p:cNvSpPr>
          <p:nvPr/>
        </p:nvSpPr>
        <p:spPr>
          <a:xfrm>
            <a:off x="716028" y="179624"/>
            <a:ext cx="5722874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-100" normalizeH="0" baseline="0" noProof="0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Digit 4. Severity Level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Tampungan Konten 2">
            <a:extLst>
              <a:ext uri="{FF2B5EF4-FFF2-40B4-BE49-F238E27FC236}">
                <a16:creationId xmlns:a16="http://schemas.microsoft.com/office/drawing/2014/main" id="{78B26DF0-E5C0-4126-BB9B-78980A129AE2}"/>
              </a:ext>
            </a:extLst>
          </p:cNvPr>
          <p:cNvSpPr txBox="1">
            <a:spLocks/>
          </p:cNvSpPr>
          <p:nvPr/>
        </p:nvSpPr>
        <p:spPr>
          <a:xfrm>
            <a:off x="1290320" y="2483231"/>
            <a:ext cx="5201920" cy="55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id="{A98A6B7E-27A0-4FE8-AE2B-62DFDCB91D44}"/>
              </a:ext>
            </a:extLst>
          </p:cNvPr>
          <p:cNvSpPr/>
          <p:nvPr/>
        </p:nvSpPr>
        <p:spPr>
          <a:xfrm rot="16200000" flipV="1">
            <a:off x="254658" y="780838"/>
            <a:ext cx="872258" cy="5048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ampungan Konten 2">
            <a:extLst>
              <a:ext uri="{FF2B5EF4-FFF2-40B4-BE49-F238E27FC236}">
                <a16:creationId xmlns:a16="http://schemas.microsoft.com/office/drawing/2014/main" id="{D35B21F3-ACAF-4FEF-8183-3FBAB281F3EF}"/>
              </a:ext>
            </a:extLst>
          </p:cNvPr>
          <p:cNvSpPr txBox="1">
            <a:spLocks/>
          </p:cNvSpPr>
          <p:nvPr/>
        </p:nvSpPr>
        <p:spPr>
          <a:xfrm>
            <a:off x="1290320" y="1401933"/>
            <a:ext cx="10115513" cy="6280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i="1" dirty="0"/>
              <a:t>resource intensity level </a:t>
            </a:r>
            <a:endParaRPr lang="id-ID" sz="3200" i="1" dirty="0"/>
          </a:p>
          <a:p>
            <a:r>
              <a:rPr lang="en-US" sz="3200" dirty="0" err="1"/>
              <a:t>menunjukkan</a:t>
            </a:r>
            <a:r>
              <a:rPr lang="en-US" sz="3200" dirty="0"/>
              <a:t> </a:t>
            </a:r>
            <a:r>
              <a:rPr lang="en-US" sz="3200" dirty="0" err="1"/>
              <a:t>tingkat</a:t>
            </a:r>
            <a:r>
              <a:rPr lang="en-US" sz="3200" dirty="0"/>
              <a:t> </a:t>
            </a:r>
            <a:r>
              <a:rPr lang="en-US" sz="3200" dirty="0" err="1"/>
              <a:t>keparahan</a:t>
            </a:r>
            <a:r>
              <a:rPr lang="en-US" sz="3200" dirty="0"/>
              <a:t> </a:t>
            </a:r>
            <a:r>
              <a:rPr lang="en-US" sz="3200" dirty="0" err="1"/>
              <a:t>kasus</a:t>
            </a:r>
            <a:r>
              <a:rPr lang="en-US" sz="3200" dirty="0"/>
              <a:t> </a:t>
            </a:r>
            <a:endParaRPr lang="id-ID" sz="3200" dirty="0"/>
          </a:p>
          <a:p>
            <a:r>
              <a:rPr lang="en-US" sz="3200" dirty="0" err="1"/>
              <a:t>dipengaruhi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komorbiditas</a:t>
            </a:r>
            <a:r>
              <a:rPr lang="en-US" sz="3200" dirty="0"/>
              <a:t> </a:t>
            </a:r>
            <a:r>
              <a:rPr lang="en-US" sz="3200" dirty="0" err="1"/>
              <a:t>ataupun</a:t>
            </a:r>
            <a:r>
              <a:rPr lang="en-US" sz="3200" dirty="0"/>
              <a:t> </a:t>
            </a:r>
            <a:r>
              <a:rPr lang="en-US" sz="3200" dirty="0" err="1"/>
              <a:t>komplikasi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masa </a:t>
            </a:r>
            <a:r>
              <a:rPr lang="en-US" sz="3200" dirty="0" err="1"/>
              <a:t>perawatan</a:t>
            </a:r>
            <a:r>
              <a:rPr lang="en-US" sz="3200" dirty="0"/>
              <a:t>. </a:t>
            </a:r>
            <a:endParaRPr lang="id-ID" sz="3200" dirty="0"/>
          </a:p>
          <a:p>
            <a:r>
              <a:rPr lang="en-US" sz="3200" dirty="0" err="1"/>
              <a:t>Keparahan</a:t>
            </a:r>
            <a:r>
              <a:rPr lang="en-US" sz="3200" dirty="0"/>
              <a:t> </a:t>
            </a:r>
            <a:r>
              <a:rPr lang="en-US" sz="3200" dirty="0" err="1"/>
              <a:t>kasus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INA-CBG </a:t>
            </a:r>
            <a:r>
              <a:rPr lang="en-US" sz="3200" dirty="0" err="1"/>
              <a:t>terbagi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: </a:t>
            </a:r>
          </a:p>
          <a:p>
            <a:pPr marL="1108710" lvl="2" indent="-514350">
              <a:buNone/>
            </a:pPr>
            <a:r>
              <a:rPr lang="fi-FI" sz="2400" dirty="0"/>
              <a:t>“0” Untuk </a:t>
            </a:r>
            <a:r>
              <a:rPr lang="fi-FI" sz="2400" b="1" dirty="0"/>
              <a:t>Rawat jalan </a:t>
            </a:r>
          </a:p>
          <a:p>
            <a:pPr marL="1085850" lvl="2" indent="-492125">
              <a:buNone/>
            </a:pPr>
            <a:r>
              <a:rPr lang="sv-SE" sz="2400" dirty="0"/>
              <a:t>“I</a:t>
            </a:r>
            <a:r>
              <a:rPr lang="id-ID" sz="2400" dirty="0"/>
              <a:t>”</a:t>
            </a:r>
            <a:r>
              <a:rPr lang="sv-SE" sz="2400" dirty="0"/>
              <a:t> - </a:t>
            </a:r>
            <a:r>
              <a:rPr lang="sv-SE" sz="2400" b="1" dirty="0"/>
              <a:t>Ringan</a:t>
            </a:r>
            <a:r>
              <a:rPr lang="sv-SE" sz="2400" dirty="0"/>
              <a:t> untuk rawat inap dengan tingkat keparahan 1 (tanpa komplikasi maupun komorbiditi) </a:t>
            </a:r>
          </a:p>
          <a:p>
            <a:pPr marL="1085850" lvl="2" indent="-492125">
              <a:buNone/>
            </a:pPr>
            <a:r>
              <a:rPr lang="en-US" sz="2400" dirty="0"/>
              <a:t>“II</a:t>
            </a:r>
            <a:r>
              <a:rPr lang="id-ID" sz="2400" dirty="0"/>
              <a:t>”</a:t>
            </a:r>
            <a:r>
              <a:rPr lang="en-US" sz="2400" dirty="0"/>
              <a:t> - </a:t>
            </a:r>
            <a:r>
              <a:rPr lang="en-US" sz="2400" b="1" dirty="0" err="1"/>
              <a:t>Sedang</a:t>
            </a:r>
            <a:r>
              <a:rPr lang="en-US" sz="2400" dirty="0"/>
              <a:t>”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rawat</a:t>
            </a:r>
            <a:r>
              <a:rPr lang="en-US" sz="2400" dirty="0"/>
              <a:t> </a:t>
            </a:r>
            <a:r>
              <a:rPr lang="en-US" sz="2400" dirty="0" err="1"/>
              <a:t>inap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keparahan</a:t>
            </a:r>
            <a:r>
              <a:rPr lang="en-US" sz="2400" dirty="0"/>
              <a:t> 2 (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mild </a:t>
            </a:r>
            <a:r>
              <a:rPr lang="en-US" sz="2400" i="1" dirty="0" err="1"/>
              <a:t>komplikasi</a:t>
            </a:r>
            <a:r>
              <a:rPr lang="en-US" sz="2400" i="1" dirty="0"/>
              <a:t> dan </a:t>
            </a:r>
            <a:r>
              <a:rPr lang="en-US" sz="2400" i="1" dirty="0" err="1"/>
              <a:t>komorbiditi</a:t>
            </a:r>
            <a:r>
              <a:rPr lang="en-US" sz="2400" i="1" dirty="0"/>
              <a:t>) </a:t>
            </a:r>
          </a:p>
          <a:p>
            <a:pPr marL="1085850" lvl="2" indent="-492125">
              <a:buNone/>
            </a:pPr>
            <a:r>
              <a:rPr lang="en-US" sz="2400" dirty="0"/>
              <a:t>“III</a:t>
            </a:r>
            <a:r>
              <a:rPr lang="id-ID" sz="2400" dirty="0"/>
              <a:t>”</a:t>
            </a:r>
            <a:r>
              <a:rPr lang="en-US" sz="2400" dirty="0"/>
              <a:t>- </a:t>
            </a:r>
            <a:r>
              <a:rPr lang="en-US" sz="2400" b="1" dirty="0" err="1"/>
              <a:t>Berat</a:t>
            </a:r>
            <a:r>
              <a:rPr lang="en-US" sz="2400" dirty="0"/>
              <a:t>”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rawat</a:t>
            </a:r>
            <a:r>
              <a:rPr lang="en-US" sz="2400" dirty="0"/>
              <a:t> </a:t>
            </a:r>
            <a:r>
              <a:rPr lang="en-US" sz="2400" dirty="0" err="1"/>
              <a:t>inap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keparahan</a:t>
            </a:r>
            <a:r>
              <a:rPr lang="en-US" sz="2400" dirty="0"/>
              <a:t> 3 (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major </a:t>
            </a:r>
            <a:r>
              <a:rPr lang="en-US" sz="2400" i="1" dirty="0" err="1"/>
              <a:t>komplikasi</a:t>
            </a:r>
            <a:r>
              <a:rPr lang="en-US" sz="2400" i="1" dirty="0"/>
              <a:t> dan </a:t>
            </a:r>
            <a:r>
              <a:rPr lang="en-US" sz="2400" i="1" dirty="0" err="1"/>
              <a:t>komorbiditi</a:t>
            </a:r>
            <a:r>
              <a:rPr lang="en-US" sz="2400" i="1" dirty="0"/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ambar 16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FDCAD296-8591-4C8D-AA7F-3EFCC4497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23" y="1453688"/>
            <a:ext cx="445009" cy="448057"/>
          </a:xfrm>
          <a:prstGeom prst="rect">
            <a:avLst/>
          </a:prstGeom>
        </p:spPr>
      </p:pic>
      <p:pic>
        <p:nvPicPr>
          <p:cNvPr id="23" name="Gambar 22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958D1818-7C33-4B7F-9BED-E3A98C342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2050531"/>
            <a:ext cx="445009" cy="448057"/>
          </a:xfrm>
          <a:prstGeom prst="rect">
            <a:avLst/>
          </a:prstGeom>
        </p:spPr>
      </p:pic>
      <p:pic>
        <p:nvPicPr>
          <p:cNvPr id="31" name="Gambar 30">
            <a:extLst>
              <a:ext uri="{FF2B5EF4-FFF2-40B4-BE49-F238E27FC236}">
                <a16:creationId xmlns:a16="http://schemas.microsoft.com/office/drawing/2014/main" id="{A724566C-CAA4-4723-AD22-AA9E62A98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" y="6228651"/>
            <a:ext cx="1433070" cy="626810"/>
          </a:xfrm>
          <a:prstGeom prst="rect">
            <a:avLst/>
          </a:prstGeom>
        </p:spPr>
      </p:pic>
      <p:sp>
        <p:nvSpPr>
          <p:cNvPr id="7" name="Tampungan Konten 2">
            <a:extLst>
              <a:ext uri="{FF2B5EF4-FFF2-40B4-BE49-F238E27FC236}">
                <a16:creationId xmlns:a16="http://schemas.microsoft.com/office/drawing/2014/main" id="{0847D134-A50E-40EB-8BA3-732E7B5000E7}"/>
              </a:ext>
            </a:extLst>
          </p:cNvPr>
          <p:cNvSpPr txBox="1">
            <a:spLocks/>
          </p:cNvSpPr>
          <p:nvPr/>
        </p:nvSpPr>
        <p:spPr>
          <a:xfrm>
            <a:off x="1308354" y="5422945"/>
            <a:ext cx="5201920" cy="276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ct val="85000"/>
              <a:buFont typeface="Wingdings 2"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1" name="Gambar 22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3F712A6D-0863-4C4D-B211-1538A54E9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5" y="3579972"/>
            <a:ext cx="445009" cy="448057"/>
          </a:xfrm>
          <a:prstGeom prst="rect">
            <a:avLst/>
          </a:prstGeom>
        </p:spPr>
      </p:pic>
      <p:pic>
        <p:nvPicPr>
          <p:cNvPr id="12" name="Gambar 22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88170FDA-F05C-44CB-AD23-0DBB66CD8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5" y="2606465"/>
            <a:ext cx="445009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1">
            <a:extLst>
              <a:ext uri="{FF2B5EF4-FFF2-40B4-BE49-F238E27FC236}">
                <a16:creationId xmlns:a16="http://schemas.microsoft.com/office/drawing/2014/main" id="{189061D2-FB2B-4ED7-BB1C-573854C63EC3}"/>
              </a:ext>
            </a:extLst>
          </p:cNvPr>
          <p:cNvSpPr txBox="1">
            <a:spLocks/>
          </p:cNvSpPr>
          <p:nvPr/>
        </p:nvSpPr>
        <p:spPr>
          <a:xfrm>
            <a:off x="133165" y="313860"/>
            <a:ext cx="10815392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Contoh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INA-CBG</a:t>
            </a:r>
          </a:p>
        </p:txBody>
      </p:sp>
      <p:sp>
        <p:nvSpPr>
          <p:cNvPr id="26" name="Persegi Panjang 25">
            <a:extLst>
              <a:ext uri="{FF2B5EF4-FFF2-40B4-BE49-F238E27FC236}">
                <a16:creationId xmlns:a16="http://schemas.microsoft.com/office/drawing/2014/main" id="{5866D542-7300-4720-A06C-825EEBBAAD6B}"/>
              </a:ext>
            </a:extLst>
          </p:cNvPr>
          <p:cNvSpPr/>
          <p:nvPr/>
        </p:nvSpPr>
        <p:spPr>
          <a:xfrm>
            <a:off x="133165" y="-23616"/>
            <a:ext cx="337352" cy="1009037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ersegi Panjang 26">
            <a:extLst>
              <a:ext uri="{FF2B5EF4-FFF2-40B4-BE49-F238E27FC236}">
                <a16:creationId xmlns:a16="http://schemas.microsoft.com/office/drawing/2014/main" id="{0808185C-53AC-443B-8F6A-919BDBED585C}"/>
              </a:ext>
            </a:extLst>
          </p:cNvPr>
          <p:cNvSpPr/>
          <p:nvPr/>
        </p:nvSpPr>
        <p:spPr>
          <a:xfrm>
            <a:off x="11141476" y="0"/>
            <a:ext cx="1103827" cy="685800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ersegi Panjang 27">
            <a:extLst>
              <a:ext uri="{FF2B5EF4-FFF2-40B4-BE49-F238E27FC236}">
                <a16:creationId xmlns:a16="http://schemas.microsoft.com/office/drawing/2014/main" id="{AA0B2364-775B-4880-ADBB-CD48A80FFD6C}"/>
              </a:ext>
            </a:extLst>
          </p:cNvPr>
          <p:cNvSpPr/>
          <p:nvPr/>
        </p:nvSpPr>
        <p:spPr>
          <a:xfrm>
            <a:off x="10948557" y="-11808"/>
            <a:ext cx="223031" cy="688161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AB1C0-1326-4DD9-88B6-4D81615E4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794" y="1501659"/>
            <a:ext cx="8179652" cy="488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5461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1">
            <a:extLst>
              <a:ext uri="{FF2B5EF4-FFF2-40B4-BE49-F238E27FC236}">
                <a16:creationId xmlns:a16="http://schemas.microsoft.com/office/drawing/2014/main" id="{C7606DB1-00D9-4C31-ADE8-FF5635D11264}"/>
              </a:ext>
            </a:extLst>
          </p:cNvPr>
          <p:cNvSpPr txBox="1">
            <a:spLocks/>
          </p:cNvSpPr>
          <p:nvPr/>
        </p:nvSpPr>
        <p:spPr>
          <a:xfrm>
            <a:off x="770024" y="544855"/>
            <a:ext cx="6804280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-100" normalizeH="0" baseline="0" noProof="0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4A7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Kode INA-CBGs dan </a:t>
            </a:r>
            <a:r>
              <a:rPr kumimoji="0" lang="en-US" sz="4000" b="1" i="0" u="none" strike="noStrike" kern="1200" cap="none" spc="-100" normalizeH="0" baseline="0" noProof="0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4A7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D</a:t>
            </a:r>
            <a:r>
              <a:rPr kumimoji="0" lang="id-ID" sz="4000" b="1" i="0" u="none" strike="noStrike" kern="1200" cap="none" spc="-100" normalizeH="0" baseline="0" noProof="0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4A7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eskripsinya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Tampungan Konten 2">
            <a:extLst>
              <a:ext uri="{FF2B5EF4-FFF2-40B4-BE49-F238E27FC236}">
                <a16:creationId xmlns:a16="http://schemas.microsoft.com/office/drawing/2014/main" id="{78B26DF0-E5C0-4126-BB9B-78980A129AE2}"/>
              </a:ext>
            </a:extLst>
          </p:cNvPr>
          <p:cNvSpPr txBox="1">
            <a:spLocks/>
          </p:cNvSpPr>
          <p:nvPr/>
        </p:nvSpPr>
        <p:spPr>
          <a:xfrm>
            <a:off x="1290320" y="2483231"/>
            <a:ext cx="5201920" cy="55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id="{A98A6B7E-27A0-4FE8-AE2B-62DFDCB91D44}"/>
              </a:ext>
            </a:extLst>
          </p:cNvPr>
          <p:cNvSpPr/>
          <p:nvPr/>
        </p:nvSpPr>
        <p:spPr>
          <a:xfrm>
            <a:off x="863345" y="1708995"/>
            <a:ext cx="4902317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ampungan Konten 2">
            <a:extLst>
              <a:ext uri="{FF2B5EF4-FFF2-40B4-BE49-F238E27FC236}">
                <a16:creationId xmlns:a16="http://schemas.microsoft.com/office/drawing/2014/main" id="{D35B21F3-ACAF-4FEF-8183-3FBAB281F3EF}"/>
              </a:ext>
            </a:extLst>
          </p:cNvPr>
          <p:cNvSpPr txBox="1">
            <a:spLocks/>
          </p:cNvSpPr>
          <p:nvPr/>
        </p:nvSpPr>
        <p:spPr>
          <a:xfrm>
            <a:off x="1308354" y="2148271"/>
            <a:ext cx="5201920" cy="276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diagnosis </a:t>
            </a:r>
            <a:r>
              <a:rPr lang="en-US" dirty="0" err="1"/>
              <a:t>tunggal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17" name="Gambar 16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FDCAD296-8591-4C8D-AA7F-3EFCC4497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45" y="2175336"/>
            <a:ext cx="445009" cy="448057"/>
          </a:xfrm>
          <a:prstGeom prst="rect">
            <a:avLst/>
          </a:prstGeom>
        </p:spPr>
      </p:pic>
      <p:pic>
        <p:nvPicPr>
          <p:cNvPr id="23" name="Gambar 22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958D1818-7C33-4B7F-9BED-E3A98C342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1" y="3464637"/>
            <a:ext cx="445009" cy="448057"/>
          </a:xfrm>
          <a:prstGeom prst="rect">
            <a:avLst/>
          </a:prstGeom>
        </p:spPr>
      </p:pic>
      <p:pic>
        <p:nvPicPr>
          <p:cNvPr id="27" name="Gambar 26" descr="Sebuah gambar berisi orang, dalam ruangan, meja, pria&#10;&#10;Deskripsi dihasilkan secara otomatis">
            <a:extLst>
              <a:ext uri="{FF2B5EF4-FFF2-40B4-BE49-F238E27FC236}">
                <a16:creationId xmlns:a16="http://schemas.microsoft.com/office/drawing/2014/main" id="{8E48C2A4-C53E-4433-9F98-6BD008361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95" y="172720"/>
            <a:ext cx="2438600" cy="3030728"/>
          </a:xfrm>
          <a:prstGeom prst="rect">
            <a:avLst/>
          </a:prstGeom>
        </p:spPr>
      </p:pic>
      <p:pic>
        <p:nvPicPr>
          <p:cNvPr id="29" name="Gambar 28" descr="Sebuah gambar berisi orang, dalam ruangan, wanita, melihat&#10;&#10;Deskripsi dihasilkan secara otomatis">
            <a:extLst>
              <a:ext uri="{FF2B5EF4-FFF2-40B4-BE49-F238E27FC236}">
                <a16:creationId xmlns:a16="http://schemas.microsoft.com/office/drawing/2014/main" id="{18A0BEA8-CBAA-4C46-8D75-7075F1335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74" y="3376168"/>
            <a:ext cx="5008848" cy="3309112"/>
          </a:xfrm>
          <a:prstGeom prst="rect">
            <a:avLst/>
          </a:prstGeom>
        </p:spPr>
      </p:pic>
      <p:pic>
        <p:nvPicPr>
          <p:cNvPr id="31" name="Gambar 30">
            <a:extLst>
              <a:ext uri="{FF2B5EF4-FFF2-40B4-BE49-F238E27FC236}">
                <a16:creationId xmlns:a16="http://schemas.microsoft.com/office/drawing/2014/main" id="{A724566C-CAA4-4723-AD22-AA9E62A98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" y="6228651"/>
            <a:ext cx="1433070" cy="626810"/>
          </a:xfrm>
          <a:prstGeom prst="rect">
            <a:avLst/>
          </a:prstGeom>
        </p:spPr>
      </p:pic>
      <p:sp>
        <p:nvSpPr>
          <p:cNvPr id="8" name="Tampungan Konten 2">
            <a:extLst>
              <a:ext uri="{FF2B5EF4-FFF2-40B4-BE49-F238E27FC236}">
                <a16:creationId xmlns:a16="http://schemas.microsoft.com/office/drawing/2014/main" id="{2C7982DE-6A4E-4653-91C9-FCE5E11D5C15}"/>
              </a:ext>
            </a:extLst>
          </p:cNvPr>
          <p:cNvSpPr txBox="1">
            <a:spLocks/>
          </p:cNvSpPr>
          <p:nvPr/>
        </p:nvSpPr>
        <p:spPr>
          <a:xfrm>
            <a:off x="1308354" y="3411805"/>
            <a:ext cx="5201920" cy="276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Bisa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diagnosis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diagnosis dan </a:t>
            </a:r>
            <a:r>
              <a:rPr lang="en-US" dirty="0" err="1"/>
              <a:t>prosedur</a:t>
            </a:r>
            <a:r>
              <a:rPr lang="en-US" dirty="0"/>
              <a:t>.</a:t>
            </a:r>
            <a:r>
              <a:rPr kumimoji="0" lang="id-ID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13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RATURAN / REGULASI | Balai Karantina Pertanian Kelas II Gorontalo">
            <a:extLst>
              <a:ext uri="{FF2B5EF4-FFF2-40B4-BE49-F238E27FC236}">
                <a16:creationId xmlns:a16="http://schemas.microsoft.com/office/drawing/2014/main" id="{31287D18-D814-4D0B-8E91-A759A83B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283" y="1856093"/>
            <a:ext cx="4015167" cy="40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rsegi Panjang 3">
            <a:extLst>
              <a:ext uri="{FF2B5EF4-FFF2-40B4-BE49-F238E27FC236}">
                <a16:creationId xmlns:a16="http://schemas.microsoft.com/office/drawing/2014/main" id="{D557BE75-C31F-4A64-AC33-381E58303859}"/>
              </a:ext>
            </a:extLst>
          </p:cNvPr>
          <p:cNvSpPr/>
          <p:nvPr/>
        </p:nvSpPr>
        <p:spPr>
          <a:xfrm>
            <a:off x="1" y="0"/>
            <a:ext cx="934720" cy="3556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41608813-002E-4320-98C2-FACE9BB2C58E}"/>
              </a:ext>
            </a:extLst>
          </p:cNvPr>
          <p:cNvSpPr/>
          <p:nvPr/>
        </p:nvSpPr>
        <p:spPr>
          <a:xfrm>
            <a:off x="934721" y="0"/>
            <a:ext cx="182879" cy="35560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DDDA250A-B6AE-4338-A6FD-0A17063D9D2D}"/>
              </a:ext>
            </a:extLst>
          </p:cNvPr>
          <p:cNvSpPr txBox="1">
            <a:spLocks/>
          </p:cNvSpPr>
          <p:nvPr/>
        </p:nvSpPr>
        <p:spPr>
          <a:xfrm>
            <a:off x="563387" y="264367"/>
            <a:ext cx="7800135" cy="200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solidFill>
                  <a:srgbClr val="004A74"/>
                </a:solidFill>
                <a:latin typeface="+mn-lt"/>
              </a:rPr>
              <a:t>Regulasi</a:t>
            </a:r>
            <a:r>
              <a:rPr lang="en-US" sz="4400" b="1" dirty="0">
                <a:solidFill>
                  <a:srgbClr val="004A74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4A74"/>
                </a:solidFill>
                <a:latin typeface="+mn-lt"/>
              </a:rPr>
              <a:t>Terkait</a:t>
            </a:r>
            <a:r>
              <a:rPr lang="en-US" sz="4400" b="1" dirty="0">
                <a:solidFill>
                  <a:srgbClr val="004A74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4A74"/>
                </a:solidFill>
                <a:latin typeface="+mn-lt"/>
              </a:rPr>
              <a:t>Pembayaran</a:t>
            </a:r>
            <a:r>
              <a:rPr lang="en-US" b="1" dirty="0">
                <a:solidFill>
                  <a:srgbClr val="004A74"/>
                </a:solidFill>
                <a:latin typeface="+mn-lt"/>
              </a:rPr>
              <a:t> </a:t>
            </a:r>
            <a:r>
              <a:rPr lang="en-US" sz="4400" b="1" dirty="0">
                <a:solidFill>
                  <a:srgbClr val="004A74"/>
                </a:solidFill>
                <a:latin typeface="+mn-lt"/>
              </a:rPr>
              <a:t>INA-CBG</a:t>
            </a:r>
            <a:endParaRPr lang="en-US" b="1" dirty="0">
              <a:solidFill>
                <a:srgbClr val="004A74"/>
              </a:solidFill>
              <a:latin typeface="+mn-lt"/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id="{14EF2278-8256-443C-BAC6-D8AC9EF5C836}"/>
              </a:ext>
            </a:extLst>
          </p:cNvPr>
          <p:cNvSpPr/>
          <p:nvPr/>
        </p:nvSpPr>
        <p:spPr>
          <a:xfrm flipV="1">
            <a:off x="634379" y="1970315"/>
            <a:ext cx="5484811" cy="7093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CC560-2108-4F19-86F2-C45169E2F8B4}"/>
              </a:ext>
            </a:extLst>
          </p:cNvPr>
          <p:cNvSpPr/>
          <p:nvPr/>
        </p:nvSpPr>
        <p:spPr>
          <a:xfrm>
            <a:off x="599600" y="2247765"/>
            <a:ext cx="702520" cy="693420"/>
          </a:xfrm>
          <a:prstGeom prst="ellipse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id="{25E6C256-E7D4-4CCD-B277-40D32AD361F0}"/>
              </a:ext>
            </a:extLst>
          </p:cNvPr>
          <p:cNvSpPr/>
          <p:nvPr/>
        </p:nvSpPr>
        <p:spPr>
          <a:xfrm>
            <a:off x="0" y="6675120"/>
            <a:ext cx="5455919" cy="19812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rsegi Panjang 11">
            <a:extLst>
              <a:ext uri="{FF2B5EF4-FFF2-40B4-BE49-F238E27FC236}">
                <a16:creationId xmlns:a16="http://schemas.microsoft.com/office/drawing/2014/main" id="{9FE058F5-622D-4C2B-B567-BD4349F84143}"/>
              </a:ext>
            </a:extLst>
          </p:cNvPr>
          <p:cNvSpPr/>
          <p:nvPr/>
        </p:nvSpPr>
        <p:spPr>
          <a:xfrm>
            <a:off x="5364479" y="6675120"/>
            <a:ext cx="182879" cy="19812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ampungan Konten 2">
            <a:extLst>
              <a:ext uri="{FF2B5EF4-FFF2-40B4-BE49-F238E27FC236}">
                <a16:creationId xmlns:a16="http://schemas.microsoft.com/office/drawing/2014/main" id="{560BBBDE-8638-4BC7-8061-71BB2F8CEFC3}"/>
              </a:ext>
            </a:extLst>
          </p:cNvPr>
          <p:cNvSpPr txBox="1">
            <a:spLocks/>
          </p:cNvSpPr>
          <p:nvPr/>
        </p:nvSpPr>
        <p:spPr>
          <a:xfrm>
            <a:off x="1368555" y="2247765"/>
            <a:ext cx="5899020" cy="3488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500" dirty="0" err="1"/>
              <a:t>Perpres</a:t>
            </a:r>
            <a:r>
              <a:rPr lang="en-US" sz="2500" dirty="0"/>
              <a:t> no. 82 </a:t>
            </a:r>
            <a:r>
              <a:rPr lang="en-US" sz="2500" dirty="0" err="1"/>
              <a:t>tahun</a:t>
            </a:r>
            <a:r>
              <a:rPr lang="en-US" sz="2500" dirty="0"/>
              <a:t> 2018 </a:t>
            </a:r>
            <a:r>
              <a:rPr lang="en-US" sz="2500" dirty="0" err="1"/>
              <a:t>tentang</a:t>
            </a:r>
            <a:r>
              <a:rPr lang="en-US" sz="2500" dirty="0"/>
              <a:t> </a:t>
            </a:r>
            <a:r>
              <a:rPr lang="en-US" sz="2500" dirty="0" err="1"/>
              <a:t>Jaminan</a:t>
            </a:r>
            <a:r>
              <a:rPr lang="en-US" sz="2500" dirty="0"/>
              <a:t> Kesehatan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500" dirty="0" err="1"/>
              <a:t>Permenkes</a:t>
            </a:r>
            <a:r>
              <a:rPr lang="en-US" sz="2500" dirty="0"/>
              <a:t> no. 52 </a:t>
            </a:r>
            <a:r>
              <a:rPr lang="en-US" sz="2500" dirty="0" err="1"/>
              <a:t>Tahun</a:t>
            </a:r>
            <a:r>
              <a:rPr lang="en-US" sz="2500" dirty="0"/>
              <a:t> 2016 </a:t>
            </a:r>
            <a:r>
              <a:rPr lang="en-US" sz="2500" dirty="0" err="1"/>
              <a:t>tentang</a:t>
            </a:r>
            <a:r>
              <a:rPr lang="en-US" sz="2500" dirty="0"/>
              <a:t> </a:t>
            </a:r>
            <a:r>
              <a:rPr lang="en-US" sz="2500" dirty="0" err="1"/>
              <a:t>Standar</a:t>
            </a:r>
            <a:r>
              <a:rPr lang="en-US" sz="2500" dirty="0"/>
              <a:t> Tarif </a:t>
            </a:r>
            <a:r>
              <a:rPr lang="en-US" sz="2500" dirty="0" err="1"/>
              <a:t>Pelayanan</a:t>
            </a:r>
            <a:r>
              <a:rPr lang="en-US" sz="2500" dirty="0"/>
              <a:t> Kesehatan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Jaminan</a:t>
            </a:r>
            <a:r>
              <a:rPr lang="en-US" sz="2500" dirty="0"/>
              <a:t> Kesehatan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500" dirty="0" err="1"/>
              <a:t>Permenkes</a:t>
            </a:r>
            <a:r>
              <a:rPr lang="en-US" sz="2500" dirty="0"/>
              <a:t> no. 64 </a:t>
            </a:r>
            <a:r>
              <a:rPr lang="en-US" sz="2500" dirty="0" err="1"/>
              <a:t>Tahun</a:t>
            </a:r>
            <a:r>
              <a:rPr lang="en-US" sz="2500" dirty="0"/>
              <a:t> 2016 </a:t>
            </a:r>
            <a:r>
              <a:rPr lang="en-US" sz="2500" dirty="0" err="1"/>
              <a:t>tentang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Permenkes</a:t>
            </a:r>
            <a:r>
              <a:rPr lang="en-US" sz="2500" dirty="0"/>
              <a:t> No 52 </a:t>
            </a:r>
            <a:r>
              <a:rPr lang="en-US" sz="2500" dirty="0" err="1"/>
              <a:t>tahun</a:t>
            </a:r>
            <a:r>
              <a:rPr lang="en-US" sz="2500" dirty="0"/>
              <a:t> 2018 </a:t>
            </a:r>
            <a:r>
              <a:rPr lang="en-US" sz="2500" dirty="0" err="1"/>
              <a:t>Standar</a:t>
            </a:r>
            <a:r>
              <a:rPr lang="en-US" sz="2500" dirty="0"/>
              <a:t> Tarif </a:t>
            </a:r>
            <a:r>
              <a:rPr lang="en-US" sz="2500" dirty="0" err="1"/>
              <a:t>Pelayanan</a:t>
            </a:r>
            <a:r>
              <a:rPr lang="en-US" sz="2500" dirty="0"/>
              <a:t> Kesehatan </a:t>
            </a:r>
            <a:r>
              <a:rPr lang="en-US" sz="2500" dirty="0" err="1"/>
              <a:t>dalam</a:t>
            </a:r>
            <a:r>
              <a:rPr lang="en-US" sz="2500" dirty="0"/>
              <a:t> </a:t>
            </a:r>
            <a:r>
              <a:rPr lang="en-US" sz="2500" dirty="0" err="1"/>
              <a:t>Jaminan</a:t>
            </a:r>
            <a:r>
              <a:rPr lang="en-US" sz="2500" dirty="0"/>
              <a:t> Kesehatan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500" dirty="0" err="1"/>
              <a:t>Permenkes</a:t>
            </a:r>
            <a:r>
              <a:rPr lang="en-US" sz="2500" dirty="0"/>
              <a:t> no. 76 </a:t>
            </a:r>
            <a:r>
              <a:rPr lang="en-US" sz="2500" dirty="0" err="1"/>
              <a:t>tahun</a:t>
            </a:r>
            <a:r>
              <a:rPr lang="en-US" sz="2500" dirty="0"/>
              <a:t> 2016 </a:t>
            </a:r>
            <a:r>
              <a:rPr lang="en-US" sz="2500" dirty="0" err="1"/>
              <a:t>tentang</a:t>
            </a:r>
            <a:r>
              <a:rPr lang="en-US" sz="2500" dirty="0"/>
              <a:t> </a:t>
            </a:r>
            <a:r>
              <a:rPr lang="en-US" sz="2500" dirty="0" err="1"/>
              <a:t>Petunjuk</a:t>
            </a:r>
            <a:r>
              <a:rPr lang="en-US" sz="2500" dirty="0"/>
              <a:t> Teknis </a:t>
            </a:r>
            <a:r>
              <a:rPr lang="en-US" sz="2500" dirty="0" err="1"/>
              <a:t>Sistem</a:t>
            </a:r>
            <a:r>
              <a:rPr lang="en-US" sz="2500" dirty="0"/>
              <a:t> INA-CBG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42709E-1824-49C9-9652-16C866D8B1CF}"/>
              </a:ext>
            </a:extLst>
          </p:cNvPr>
          <p:cNvSpPr/>
          <p:nvPr/>
        </p:nvSpPr>
        <p:spPr>
          <a:xfrm>
            <a:off x="599600" y="4272600"/>
            <a:ext cx="702520" cy="693420"/>
          </a:xfrm>
          <a:prstGeom prst="ellipse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7A25F3-F79F-4D7D-BF08-93F9AF94CED1}"/>
              </a:ext>
            </a:extLst>
          </p:cNvPr>
          <p:cNvSpPr/>
          <p:nvPr/>
        </p:nvSpPr>
        <p:spPr>
          <a:xfrm>
            <a:off x="583461" y="3133404"/>
            <a:ext cx="702520" cy="693420"/>
          </a:xfrm>
          <a:prstGeom prst="ellipse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A4FF568-DC1E-41F8-8A1B-3AB1A12068B6}"/>
              </a:ext>
            </a:extLst>
          </p:cNvPr>
          <p:cNvSpPr/>
          <p:nvPr/>
        </p:nvSpPr>
        <p:spPr>
          <a:xfrm>
            <a:off x="599600" y="5704250"/>
            <a:ext cx="702520" cy="693420"/>
          </a:xfrm>
          <a:prstGeom prst="ellipse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Persegi Panjang 12">
            <a:extLst>
              <a:ext uri="{FF2B5EF4-FFF2-40B4-BE49-F238E27FC236}">
                <a16:creationId xmlns:a16="http://schemas.microsoft.com/office/drawing/2014/main" id="{BDE75ADC-C04B-4A80-8FAE-2C912CE6E7CE}"/>
              </a:ext>
            </a:extLst>
          </p:cNvPr>
          <p:cNvSpPr/>
          <p:nvPr/>
        </p:nvSpPr>
        <p:spPr>
          <a:xfrm>
            <a:off x="7571043" y="0"/>
            <a:ext cx="792480" cy="6891230"/>
          </a:xfrm>
          <a:prstGeom prst="rect">
            <a:avLst/>
          </a:prstGeom>
          <a:solidFill>
            <a:srgbClr val="004A7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84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914123" y="32666"/>
            <a:ext cx="10856218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Tarif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Meliputi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534452" y="568805"/>
            <a:ext cx="675522" cy="8382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14401F0-7A10-4F03-AD52-237C8A3E24BF}"/>
              </a:ext>
            </a:extLst>
          </p:cNvPr>
          <p:cNvSpPr txBox="1">
            <a:spLocks/>
          </p:cNvSpPr>
          <p:nvPr/>
        </p:nvSpPr>
        <p:spPr>
          <a:xfrm>
            <a:off x="1114310" y="1189678"/>
            <a:ext cx="9716453" cy="51765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0" indent="-361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pemeriksaan, pengobatan, dan konsultasi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pemeriksaan, pengobatan, dan konsultasi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spesialistik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tindakan medis spesialistik, baik bedah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maupun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sesuai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indikasi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bahan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penunjang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lanjutan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sesuai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indikasi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intenspelayanan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 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kedokteran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forensik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klinik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 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jenazah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pasien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meninggal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Fasilitas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Kesehatan;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keluarga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berencana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perawatan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intensif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dan 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perawatan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intensif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8288" marR="0" lvl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68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845308" y="349118"/>
            <a:ext cx="11166475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Pelayanan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kesehatan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yang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tidak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dijamin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meliputi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156698" y="953223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ambar 11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61C9216-1E0F-4110-84D7-C2A2561C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6" y="1665113"/>
            <a:ext cx="445009" cy="448057"/>
          </a:xfrm>
          <a:prstGeom prst="rect">
            <a:avLst/>
          </a:prstGeom>
        </p:spPr>
      </p:pic>
      <p:pic>
        <p:nvPicPr>
          <p:cNvPr id="15" name="Gambar 14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7F32098-5AA2-4284-B8E0-D7B16CA1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2" y="2854630"/>
            <a:ext cx="445009" cy="448057"/>
          </a:xfrm>
          <a:prstGeom prst="rect">
            <a:avLst/>
          </a:prstGeom>
        </p:spPr>
      </p:pic>
      <p:pic>
        <p:nvPicPr>
          <p:cNvPr id="18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CC0C56A5-180F-4D1F-9AE5-C3B80EAE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4" y="4044147"/>
            <a:ext cx="445009" cy="448057"/>
          </a:xfrm>
          <a:prstGeom prst="rect">
            <a:avLst/>
          </a:prstGeom>
        </p:spPr>
      </p:pic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0EDD420-7D4F-48DE-A125-282848674AB6}"/>
              </a:ext>
            </a:extLst>
          </p:cNvPr>
          <p:cNvSpPr txBox="1">
            <a:spLocks/>
          </p:cNvSpPr>
          <p:nvPr/>
        </p:nvSpPr>
        <p:spPr>
          <a:xfrm>
            <a:off x="1348228" y="1576137"/>
            <a:ext cx="10663556" cy="448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 kesehatan yang dilakukan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tanpa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melalui prosedur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sebagaimana diatur dalam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peraturan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B1A237-290C-4F9A-AD35-A61E2B92EAD4}"/>
              </a:ext>
            </a:extLst>
          </p:cNvPr>
          <p:cNvSpPr txBox="1"/>
          <p:nvPr/>
        </p:nvSpPr>
        <p:spPr>
          <a:xfrm>
            <a:off x="1348227" y="2770711"/>
            <a:ext cx="106635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 kesehatan yang dilakukan di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Fasilitas Kesehatan yang tidak bekerja sama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BPJS Kesehatan,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kecuali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keadaan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darurat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</p:txBody>
      </p:sp>
      <p:sp>
        <p:nvSpPr>
          <p:cNvPr id="28" name="Tampungan Konten 2">
            <a:extLst>
              <a:ext uri="{FF2B5EF4-FFF2-40B4-BE49-F238E27FC236}">
                <a16:creationId xmlns:a16="http://schemas.microsoft.com/office/drawing/2014/main" id="{11F7D289-B2FB-48D5-A1EF-6693D3569606}"/>
              </a:ext>
            </a:extLst>
          </p:cNvPr>
          <p:cNvSpPr txBox="1">
            <a:spLocks/>
          </p:cNvSpPr>
          <p:nvPr/>
        </p:nvSpPr>
        <p:spPr>
          <a:xfrm>
            <a:off x="1348228" y="3993596"/>
            <a:ext cx="10663554" cy="1502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 kesehatan yang dijamin oleh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jaminan kecelakaan kerja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terhadap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penyakit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cedera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akibat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kecelakaan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kerja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hubungan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kerja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E7D3E9-0299-406D-BB61-90740666E8CC}"/>
              </a:ext>
            </a:extLst>
          </p:cNvPr>
          <p:cNvSpPr txBox="1"/>
          <p:nvPr/>
        </p:nvSpPr>
        <p:spPr>
          <a:xfrm>
            <a:off x="1348228" y="5431994"/>
            <a:ext cx="108997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bersifat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wajib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nilai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ditanggung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oleh 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jaminan kecelakaan lalu lintas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</p:txBody>
      </p:sp>
      <p:pic>
        <p:nvPicPr>
          <p:cNvPr id="2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88FAA9F6-C50C-4588-9245-9B63F94B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3" y="5520970"/>
            <a:ext cx="445009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3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845308" y="349118"/>
            <a:ext cx="11166475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Pelayanan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kesehatan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yang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tidak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dijamin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meliputi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156698" y="953223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ambar 11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61C9216-1E0F-4110-84D7-C2A2561C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4" y="1653803"/>
            <a:ext cx="445009" cy="448057"/>
          </a:xfrm>
          <a:prstGeom prst="rect">
            <a:avLst/>
          </a:prstGeom>
        </p:spPr>
      </p:pic>
      <p:pic>
        <p:nvPicPr>
          <p:cNvPr id="15" name="Gambar 14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7F32098-5AA2-4284-B8E0-D7B16CA1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4" y="2465335"/>
            <a:ext cx="445009" cy="448057"/>
          </a:xfrm>
          <a:prstGeom prst="rect">
            <a:avLst/>
          </a:prstGeom>
        </p:spPr>
      </p:pic>
      <p:pic>
        <p:nvPicPr>
          <p:cNvPr id="18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CC0C56A5-180F-4D1F-9AE5-C3B80EAE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7" y="3394937"/>
            <a:ext cx="445009" cy="448057"/>
          </a:xfrm>
          <a:prstGeom prst="rect">
            <a:avLst/>
          </a:prstGeom>
        </p:spPr>
      </p:pic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0EDD420-7D4F-48DE-A125-282848674AB6}"/>
              </a:ext>
            </a:extLst>
          </p:cNvPr>
          <p:cNvSpPr txBox="1">
            <a:spLocks/>
          </p:cNvSpPr>
          <p:nvPr/>
        </p:nvSpPr>
        <p:spPr>
          <a:xfrm>
            <a:off x="1348228" y="1576137"/>
            <a:ext cx="10663556" cy="448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kesehatan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dilakukan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negeri;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B1A237-290C-4F9A-AD35-A61E2B92EAD4}"/>
              </a:ext>
            </a:extLst>
          </p:cNvPr>
          <p:cNvSpPr txBox="1"/>
          <p:nvPr/>
        </p:nvSpPr>
        <p:spPr>
          <a:xfrm>
            <a:off x="1362696" y="2386805"/>
            <a:ext cx="106635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 kesehatan untuk tujuan 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estetik</a:t>
            </a:r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</p:txBody>
      </p:sp>
      <p:sp>
        <p:nvSpPr>
          <p:cNvPr id="28" name="Tampungan Konten 2">
            <a:extLst>
              <a:ext uri="{FF2B5EF4-FFF2-40B4-BE49-F238E27FC236}">
                <a16:creationId xmlns:a16="http://schemas.microsoft.com/office/drawing/2014/main" id="{11F7D289-B2FB-48D5-A1EF-6693D3569606}"/>
              </a:ext>
            </a:extLst>
          </p:cNvPr>
          <p:cNvSpPr txBox="1">
            <a:spLocks/>
          </p:cNvSpPr>
          <p:nvPr/>
        </p:nvSpPr>
        <p:spPr>
          <a:xfrm>
            <a:off x="1362697" y="3325258"/>
            <a:ext cx="10663554" cy="1502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mengatasi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infertilitas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E7D3E9-0299-406D-BB61-90740666E8CC}"/>
              </a:ext>
            </a:extLst>
          </p:cNvPr>
          <p:cNvSpPr txBox="1"/>
          <p:nvPr/>
        </p:nvSpPr>
        <p:spPr>
          <a:xfrm>
            <a:off x="1362696" y="4199618"/>
            <a:ext cx="108997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 </a:t>
            </a:r>
            <a:r>
              <a:rPr kumimoji="0" lang="sv-SE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meratakan gigi </a:t>
            </a: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(ortodonsi);</a:t>
            </a:r>
          </a:p>
        </p:txBody>
      </p:sp>
      <p:pic>
        <p:nvPicPr>
          <p:cNvPr id="2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88FAA9F6-C50C-4588-9245-9B63F94B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7" y="4288889"/>
            <a:ext cx="445009" cy="4480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EAEE92-9FC3-49FC-AFDF-2EB3B8589BE8}"/>
              </a:ext>
            </a:extLst>
          </p:cNvPr>
          <p:cNvSpPr txBox="1"/>
          <p:nvPr/>
        </p:nvSpPr>
        <p:spPr>
          <a:xfrm>
            <a:off x="1362696" y="5117979"/>
            <a:ext cx="10524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gangguan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kesehatan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penyakit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akibat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ketergantungan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obat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dan/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alkohol</a:t>
            </a:r>
            <a:endParaRPr kumimoji="0" lang="en-ID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0582BF0D-0B35-4E44-B06E-5690016E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37" y="5218491"/>
            <a:ext cx="445009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91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837173" y="204793"/>
            <a:ext cx="11166475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Pelayanan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kesehatan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yang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tidak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dijamin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meliputi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156698" y="953223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ambar 11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61C9216-1E0F-4110-84D7-C2A2561C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8" y="1577455"/>
            <a:ext cx="445009" cy="448057"/>
          </a:xfrm>
          <a:prstGeom prst="rect">
            <a:avLst/>
          </a:prstGeom>
        </p:spPr>
      </p:pic>
      <p:pic>
        <p:nvPicPr>
          <p:cNvPr id="15" name="Gambar 14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7F32098-5AA2-4284-B8E0-D7B16CA1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8" y="2756914"/>
            <a:ext cx="445009" cy="448057"/>
          </a:xfrm>
          <a:prstGeom prst="rect">
            <a:avLst/>
          </a:prstGeom>
        </p:spPr>
      </p:pic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0EDD420-7D4F-48DE-A125-282848674AB6}"/>
              </a:ext>
            </a:extLst>
          </p:cNvPr>
          <p:cNvSpPr txBox="1">
            <a:spLocks/>
          </p:cNvSpPr>
          <p:nvPr/>
        </p:nvSpPr>
        <p:spPr>
          <a:xfrm>
            <a:off x="1348228" y="1519079"/>
            <a:ext cx="10663556" cy="448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gangguan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kesehatan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akibat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sengaja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menyakiti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sendiri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akibat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melakukan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hobi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membahayakan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sendiri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B1A237-290C-4F9A-AD35-A61E2B92EAD4}"/>
              </a:ext>
            </a:extLst>
          </p:cNvPr>
          <p:cNvSpPr txBox="1"/>
          <p:nvPr/>
        </p:nvSpPr>
        <p:spPr>
          <a:xfrm>
            <a:off x="1348228" y="2611664"/>
            <a:ext cx="106635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pengobatan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komplementer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tradisional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dinyatakan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efektif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penilaian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teknologi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kesehatan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(health technology assessment);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E7D3E9-0299-406D-BB61-90740666E8CC}"/>
              </a:ext>
            </a:extLst>
          </p:cNvPr>
          <p:cNvSpPr txBox="1"/>
          <p:nvPr/>
        </p:nvSpPr>
        <p:spPr>
          <a:xfrm>
            <a:off x="1348228" y="4302438"/>
            <a:ext cx="108997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pengobatan dan tindakan medis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dikategorikan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sebagai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percobaan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eksperimen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</p:txBody>
      </p:sp>
      <p:pic>
        <p:nvPicPr>
          <p:cNvPr id="2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88FAA9F6-C50C-4588-9245-9B63F94B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4" y="4392990"/>
            <a:ext cx="445009" cy="4480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EAEE92-9FC3-49FC-AFDF-2EB3B8589BE8}"/>
              </a:ext>
            </a:extLst>
          </p:cNvPr>
          <p:cNvSpPr txBox="1"/>
          <p:nvPr/>
        </p:nvSpPr>
        <p:spPr>
          <a:xfrm>
            <a:off x="1348228" y="5489058"/>
            <a:ext cx="10524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kontrasepsi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kosmetik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makanan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dan susu;</a:t>
            </a:r>
          </a:p>
        </p:txBody>
      </p:sp>
      <p:pic>
        <p:nvPicPr>
          <p:cNvPr id="9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0582BF0D-0B35-4E44-B06E-5690016E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3" y="5576442"/>
            <a:ext cx="445009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28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837173" y="204793"/>
            <a:ext cx="11166475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Pelayanan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kesehatan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yang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tidak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dijamin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meliputi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156698" y="953223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ambar 11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61C9216-1E0F-4110-84D7-C2A2561C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1" y="1681165"/>
            <a:ext cx="445009" cy="448057"/>
          </a:xfrm>
          <a:prstGeom prst="rect">
            <a:avLst/>
          </a:prstGeom>
        </p:spPr>
      </p:pic>
      <p:pic>
        <p:nvPicPr>
          <p:cNvPr id="15" name="Gambar 14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7F32098-5AA2-4284-B8E0-D7B16CA1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8" y="2564957"/>
            <a:ext cx="445009" cy="448057"/>
          </a:xfrm>
          <a:prstGeom prst="rect">
            <a:avLst/>
          </a:prstGeom>
        </p:spPr>
      </p:pic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0EDD420-7D4F-48DE-A125-282848674AB6}"/>
              </a:ext>
            </a:extLst>
          </p:cNvPr>
          <p:cNvSpPr txBox="1">
            <a:spLocks/>
          </p:cNvSpPr>
          <p:nvPr/>
        </p:nvSpPr>
        <p:spPr>
          <a:xfrm>
            <a:off x="1348228" y="1613654"/>
            <a:ext cx="10663556" cy="448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perbekalan kesehatan rumah tangga;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B1A237-290C-4F9A-AD35-A61E2B92EAD4}"/>
              </a:ext>
            </a:extLst>
          </p:cNvPr>
          <p:cNvSpPr txBox="1"/>
          <p:nvPr/>
        </p:nvSpPr>
        <p:spPr>
          <a:xfrm>
            <a:off x="1348229" y="2434956"/>
            <a:ext cx="106635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 kesehatan akibat bencana pada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tanggap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darurat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kejadian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wabah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E7D3E9-0299-406D-BB61-90740666E8CC}"/>
              </a:ext>
            </a:extLst>
          </p:cNvPr>
          <p:cNvSpPr txBox="1"/>
          <p:nvPr/>
        </p:nvSpPr>
        <p:spPr>
          <a:xfrm>
            <a:off x="1348228" y="3747948"/>
            <a:ext cx="105245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 kesehatan pada kejadian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tak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diharapkan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dicegah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(preventable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aduerse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events);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88FAA9F6-C50C-4588-9245-9B63F94B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9" y="3852767"/>
            <a:ext cx="445009" cy="4480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EAEE92-9FC3-49FC-AFDF-2EB3B8589BE8}"/>
              </a:ext>
            </a:extLst>
          </p:cNvPr>
          <p:cNvSpPr txBox="1"/>
          <p:nvPr/>
        </p:nvSpPr>
        <p:spPr>
          <a:xfrm>
            <a:off x="1348228" y="4952806"/>
            <a:ext cx="10524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</p:txBody>
      </p:sp>
      <p:pic>
        <p:nvPicPr>
          <p:cNvPr id="9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0582BF0D-0B35-4E44-B06E-5690016E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0" y="4952806"/>
            <a:ext cx="445009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92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837173" y="204793"/>
            <a:ext cx="11166475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Pelayanan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kesehatan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yang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tidak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dijamin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meliputi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156698" y="953223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ambar 11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61C9216-1E0F-4110-84D7-C2A2561C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8" y="1577455"/>
            <a:ext cx="445009" cy="448057"/>
          </a:xfrm>
          <a:prstGeom prst="rect">
            <a:avLst/>
          </a:prstGeom>
        </p:spPr>
      </p:pic>
      <p:pic>
        <p:nvPicPr>
          <p:cNvPr id="15" name="Gambar 14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7F32098-5AA2-4284-B8E0-D7B16CA1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8" y="3145627"/>
            <a:ext cx="445009" cy="448057"/>
          </a:xfrm>
          <a:prstGeom prst="rect">
            <a:avLst/>
          </a:prstGeom>
        </p:spPr>
      </p:pic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0EDD420-7D4F-48DE-A125-282848674AB6}"/>
              </a:ext>
            </a:extLst>
          </p:cNvPr>
          <p:cNvSpPr txBox="1">
            <a:spLocks/>
          </p:cNvSpPr>
          <p:nvPr/>
        </p:nvSpPr>
        <p:spPr>
          <a:xfrm>
            <a:off x="1348228" y="1519079"/>
            <a:ext cx="10663556" cy="448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kesehatan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akibat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tindak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pidana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penganiayaan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kekerasan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seksual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korban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terorisme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tindak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pidana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perdagangan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orang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B1A237-290C-4F9A-AD35-A61E2B92EAD4}"/>
              </a:ext>
            </a:extLst>
          </p:cNvPr>
          <p:cNvSpPr txBox="1"/>
          <p:nvPr/>
        </p:nvSpPr>
        <p:spPr>
          <a:xfrm>
            <a:off x="1340093" y="3009245"/>
            <a:ext cx="106635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kesehatan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terkait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Kementrerian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Pertahanan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TNI dan POLRI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E7D3E9-0299-406D-BB61-90740666E8CC}"/>
              </a:ext>
            </a:extLst>
          </p:cNvPr>
          <p:cNvSpPr txBox="1"/>
          <p:nvPr/>
        </p:nvSpPr>
        <p:spPr>
          <a:xfrm>
            <a:off x="1348228" y="4302438"/>
            <a:ext cx="108997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lainnya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tidak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hubungan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manfaat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Jaminan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Kesehatan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diberikan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2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88FAA9F6-C50C-4588-9245-9B63F94B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4" y="4392990"/>
            <a:ext cx="445009" cy="4480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AEAEE92-9FC3-49FC-AFDF-2EB3B8589BE8}"/>
              </a:ext>
            </a:extLst>
          </p:cNvPr>
          <p:cNvSpPr txBox="1"/>
          <p:nvPr/>
        </p:nvSpPr>
        <p:spPr>
          <a:xfrm>
            <a:off x="1348228" y="5489058"/>
            <a:ext cx="10524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pelayanan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ditanggung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program lain</a:t>
            </a:r>
          </a:p>
        </p:txBody>
      </p:sp>
      <p:pic>
        <p:nvPicPr>
          <p:cNvPr id="9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0582BF0D-0B35-4E44-B06E-5690016E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3" y="5576442"/>
            <a:ext cx="445009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4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1008015" y="186087"/>
            <a:ext cx="10856218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Kasus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Trauma /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Cidera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628344" y="768814"/>
            <a:ext cx="675522" cy="8382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C1AAED-A073-438F-B5F2-A81ED58D50EF}"/>
              </a:ext>
            </a:extLst>
          </p:cNvPr>
          <p:cNvGrpSpPr/>
          <p:nvPr/>
        </p:nvGrpSpPr>
        <p:grpSpPr>
          <a:xfrm>
            <a:off x="2516644" y="2496800"/>
            <a:ext cx="52779" cy="1055587"/>
            <a:chOff x="1472120" y="1533259"/>
            <a:chExt cx="52779" cy="1055587"/>
          </a:xfrm>
        </p:grpSpPr>
        <p:sp>
          <p:nvSpPr>
            <p:cNvPr id="96" name="Straight Connector 3">
              <a:extLst>
                <a:ext uri="{FF2B5EF4-FFF2-40B4-BE49-F238E27FC236}">
                  <a16:creationId xmlns:a16="http://schemas.microsoft.com/office/drawing/2014/main" id="{1C5E5570-C39A-4A67-8223-2B8293E4DED9}"/>
                </a:ext>
              </a:extLst>
            </p:cNvPr>
            <p:cNvSpPr/>
            <p:nvPr/>
          </p:nvSpPr>
          <p:spPr>
            <a:xfrm rot="17884130">
              <a:off x="970716" y="2049155"/>
              <a:ext cx="1055587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1055587" y="1189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Straight Connector 4">
              <a:extLst>
                <a:ext uri="{FF2B5EF4-FFF2-40B4-BE49-F238E27FC236}">
                  <a16:creationId xmlns:a16="http://schemas.microsoft.com/office/drawing/2014/main" id="{176C1EBF-3D59-4580-8F4C-CC94D4188BDC}"/>
                </a:ext>
              </a:extLst>
            </p:cNvPr>
            <p:cNvSpPr txBox="1"/>
            <p:nvPr/>
          </p:nvSpPr>
          <p:spPr>
            <a:xfrm rot="17884130">
              <a:off x="1472120" y="2034663"/>
              <a:ext cx="52779" cy="52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91206D-A0E0-45C6-9C3F-E517E307E296}"/>
              </a:ext>
            </a:extLst>
          </p:cNvPr>
          <p:cNvGrpSpPr/>
          <p:nvPr/>
        </p:nvGrpSpPr>
        <p:grpSpPr>
          <a:xfrm>
            <a:off x="2791377" y="2248448"/>
            <a:ext cx="1241719" cy="620859"/>
            <a:chOff x="1746853" y="1284907"/>
            <a:chExt cx="1241719" cy="620859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49EE28F5-B99D-4892-9F91-2382B5491872}"/>
                </a:ext>
              </a:extLst>
            </p:cNvPr>
            <p:cNvSpPr/>
            <p:nvPr/>
          </p:nvSpPr>
          <p:spPr>
            <a:xfrm>
              <a:off x="1746853" y="1284907"/>
              <a:ext cx="1241719" cy="62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ectangle: Rounded Corners 6">
              <a:extLst>
                <a:ext uri="{FF2B5EF4-FFF2-40B4-BE49-F238E27FC236}">
                  <a16:creationId xmlns:a16="http://schemas.microsoft.com/office/drawing/2014/main" id="{A99D9F75-3F38-4AB4-878F-E68D464C17AB}"/>
                </a:ext>
              </a:extLst>
            </p:cNvPr>
            <p:cNvSpPr txBox="1"/>
            <p:nvPr/>
          </p:nvSpPr>
          <p:spPr>
            <a:xfrm>
              <a:off x="1765037" y="1303091"/>
              <a:ext cx="120535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2000" b="1" kern="1200" dirty="0">
                  <a:solidFill>
                    <a:schemeClr val="bg1"/>
                  </a:solidFill>
                </a:rPr>
                <a:t>KLL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831CF1-2479-4161-81D5-9012C5015CA5}"/>
              </a:ext>
            </a:extLst>
          </p:cNvPr>
          <p:cNvGrpSpPr/>
          <p:nvPr/>
        </p:nvGrpSpPr>
        <p:grpSpPr>
          <a:xfrm>
            <a:off x="4263181" y="1925944"/>
            <a:ext cx="36518" cy="730376"/>
            <a:chOff x="3218657" y="962403"/>
            <a:chExt cx="36518" cy="730376"/>
          </a:xfrm>
        </p:grpSpPr>
        <p:sp>
          <p:nvSpPr>
            <p:cNvPr id="102" name="Straight Connector 7">
              <a:extLst>
                <a:ext uri="{FF2B5EF4-FFF2-40B4-BE49-F238E27FC236}">
                  <a16:creationId xmlns:a16="http://schemas.microsoft.com/office/drawing/2014/main" id="{C8559D8D-C03D-40DF-B680-D7AAB9ED04F0}"/>
                </a:ext>
              </a:extLst>
            </p:cNvPr>
            <p:cNvSpPr/>
            <p:nvPr/>
          </p:nvSpPr>
          <p:spPr>
            <a:xfrm rot="18770822">
              <a:off x="2871728" y="1315693"/>
              <a:ext cx="730376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730376" y="11897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" name="Straight Connector 8">
              <a:extLst>
                <a:ext uri="{FF2B5EF4-FFF2-40B4-BE49-F238E27FC236}">
                  <a16:creationId xmlns:a16="http://schemas.microsoft.com/office/drawing/2014/main" id="{214E3465-BC59-4790-B5F2-E98FADE32EE2}"/>
                </a:ext>
              </a:extLst>
            </p:cNvPr>
            <p:cNvSpPr txBox="1"/>
            <p:nvPr/>
          </p:nvSpPr>
          <p:spPr>
            <a:xfrm rot="18770822">
              <a:off x="3218657" y="1309331"/>
              <a:ext cx="36518" cy="36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CDD87F-BBAC-4524-A5CE-311D81757F15}"/>
              </a:ext>
            </a:extLst>
          </p:cNvPr>
          <p:cNvGrpSpPr/>
          <p:nvPr/>
        </p:nvGrpSpPr>
        <p:grpSpPr>
          <a:xfrm>
            <a:off x="4529784" y="1712956"/>
            <a:ext cx="1241719" cy="620859"/>
            <a:chOff x="3485260" y="749415"/>
            <a:chExt cx="1241719" cy="620859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FF9500F0-4CE9-499B-B77D-ED2EB447B1E6}"/>
                </a:ext>
              </a:extLst>
            </p:cNvPr>
            <p:cNvSpPr/>
            <p:nvPr/>
          </p:nvSpPr>
          <p:spPr>
            <a:xfrm>
              <a:off x="3485260" y="749415"/>
              <a:ext cx="1241719" cy="62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Rectangle: Rounded Corners 10">
              <a:extLst>
                <a:ext uri="{FF2B5EF4-FFF2-40B4-BE49-F238E27FC236}">
                  <a16:creationId xmlns:a16="http://schemas.microsoft.com/office/drawing/2014/main" id="{DE23CE94-7BD5-4BD6-801B-8F056174E63A}"/>
                </a:ext>
              </a:extLst>
            </p:cNvPr>
            <p:cNvSpPr txBox="1"/>
            <p:nvPr/>
          </p:nvSpPr>
          <p:spPr>
            <a:xfrm>
              <a:off x="3503444" y="767599"/>
              <a:ext cx="120535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200" b="1" kern="1200" dirty="0">
                  <a:solidFill>
                    <a:schemeClr val="bg1"/>
                  </a:solidFill>
                </a:rPr>
                <a:t>KECELAKAAN KERJA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4196E0A-6FD2-4DBA-BD44-CFEBA9342CFB}"/>
              </a:ext>
            </a:extLst>
          </p:cNvPr>
          <p:cNvGrpSpPr/>
          <p:nvPr/>
        </p:nvGrpSpPr>
        <p:grpSpPr>
          <a:xfrm>
            <a:off x="5707221" y="1817859"/>
            <a:ext cx="625252" cy="31262"/>
            <a:chOff x="4662697" y="854318"/>
            <a:chExt cx="625252" cy="31262"/>
          </a:xfrm>
        </p:grpSpPr>
        <p:sp>
          <p:nvSpPr>
            <p:cNvPr id="108" name="Straight Connector 11">
              <a:extLst>
                <a:ext uri="{FF2B5EF4-FFF2-40B4-BE49-F238E27FC236}">
                  <a16:creationId xmlns:a16="http://schemas.microsoft.com/office/drawing/2014/main" id="{81D0E8F3-63E4-494B-9475-99FD3FDCA071}"/>
                </a:ext>
              </a:extLst>
            </p:cNvPr>
            <p:cNvSpPr/>
            <p:nvPr/>
          </p:nvSpPr>
          <p:spPr>
            <a:xfrm rot="19355800">
              <a:off x="4662697" y="858051"/>
              <a:ext cx="625252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625252" y="1189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Straight Connector 12">
              <a:extLst>
                <a:ext uri="{FF2B5EF4-FFF2-40B4-BE49-F238E27FC236}">
                  <a16:creationId xmlns:a16="http://schemas.microsoft.com/office/drawing/2014/main" id="{B9C92346-1239-4B5F-A25E-532A22EF2758}"/>
                </a:ext>
              </a:extLst>
            </p:cNvPr>
            <p:cNvSpPr txBox="1"/>
            <p:nvPr/>
          </p:nvSpPr>
          <p:spPr>
            <a:xfrm rot="19355800">
              <a:off x="4959692" y="854318"/>
              <a:ext cx="31262" cy="31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AE9CE4D-6D3D-4F61-8CD6-39757347F2CB}"/>
              </a:ext>
            </a:extLst>
          </p:cNvPr>
          <p:cNvGrpSpPr/>
          <p:nvPr/>
        </p:nvGrpSpPr>
        <p:grpSpPr>
          <a:xfrm>
            <a:off x="6268191" y="1333164"/>
            <a:ext cx="1241719" cy="620859"/>
            <a:chOff x="5223667" y="369623"/>
            <a:chExt cx="1241719" cy="620859"/>
          </a:xfrm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AB4B0E6A-0767-4F03-B198-69666C203547}"/>
                </a:ext>
              </a:extLst>
            </p:cNvPr>
            <p:cNvSpPr/>
            <p:nvPr/>
          </p:nvSpPr>
          <p:spPr>
            <a:xfrm>
              <a:off x="5223667" y="369623"/>
              <a:ext cx="1241719" cy="62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Rectangle: Rounded Corners 14">
              <a:extLst>
                <a:ext uri="{FF2B5EF4-FFF2-40B4-BE49-F238E27FC236}">
                  <a16:creationId xmlns:a16="http://schemas.microsoft.com/office/drawing/2014/main" id="{18056D2A-2377-43BE-898B-3DB05026D29E}"/>
                </a:ext>
              </a:extLst>
            </p:cNvPr>
            <p:cNvSpPr txBox="1"/>
            <p:nvPr/>
          </p:nvSpPr>
          <p:spPr>
            <a:xfrm>
              <a:off x="5241851" y="387807"/>
              <a:ext cx="120535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PNS/ASN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2AF3BA0-817A-4D37-8A37-B94B647329C6}"/>
              </a:ext>
            </a:extLst>
          </p:cNvPr>
          <p:cNvGrpSpPr/>
          <p:nvPr/>
        </p:nvGrpSpPr>
        <p:grpSpPr>
          <a:xfrm>
            <a:off x="7817600" y="1323638"/>
            <a:ext cx="2068392" cy="626388"/>
            <a:chOff x="6800675" y="369623"/>
            <a:chExt cx="1911339" cy="626388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D668F364-C7CB-4CDF-934E-0C6B333DDE38}"/>
                </a:ext>
              </a:extLst>
            </p:cNvPr>
            <p:cNvSpPr/>
            <p:nvPr/>
          </p:nvSpPr>
          <p:spPr>
            <a:xfrm>
              <a:off x="6800675" y="369623"/>
              <a:ext cx="1758709" cy="620859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Rectangle: Rounded Corners 16">
              <a:extLst>
                <a:ext uri="{FF2B5EF4-FFF2-40B4-BE49-F238E27FC236}">
                  <a16:creationId xmlns:a16="http://schemas.microsoft.com/office/drawing/2014/main" id="{DC9075A8-185E-44D7-A3FE-3F7B979C3428}"/>
                </a:ext>
              </a:extLst>
            </p:cNvPr>
            <p:cNvSpPr txBox="1"/>
            <p:nvPr/>
          </p:nvSpPr>
          <p:spPr>
            <a:xfrm>
              <a:off x="6989673" y="411520"/>
              <a:ext cx="172234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177800" lvl="0" indent="-1778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1. JASA RAHARJA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2. TASPEN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44E9C6-9B08-4810-8226-582ABBE17CB9}"/>
              </a:ext>
            </a:extLst>
          </p:cNvPr>
          <p:cNvGrpSpPr/>
          <p:nvPr/>
        </p:nvGrpSpPr>
        <p:grpSpPr>
          <a:xfrm>
            <a:off x="5720521" y="2175518"/>
            <a:ext cx="598653" cy="29932"/>
            <a:chOff x="4675997" y="1211977"/>
            <a:chExt cx="598653" cy="29932"/>
          </a:xfrm>
        </p:grpSpPr>
        <p:sp>
          <p:nvSpPr>
            <p:cNvPr id="120" name="Straight Connector 17">
              <a:extLst>
                <a:ext uri="{FF2B5EF4-FFF2-40B4-BE49-F238E27FC236}">
                  <a16:creationId xmlns:a16="http://schemas.microsoft.com/office/drawing/2014/main" id="{4636B9A1-D819-421A-9520-8441D64F9A83}"/>
                </a:ext>
              </a:extLst>
            </p:cNvPr>
            <p:cNvSpPr/>
            <p:nvPr/>
          </p:nvSpPr>
          <p:spPr>
            <a:xfrm rot="2036078">
              <a:off x="4675997" y="1215046"/>
              <a:ext cx="598653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598653" y="1189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1" name="Straight Connector 18">
              <a:extLst>
                <a:ext uri="{FF2B5EF4-FFF2-40B4-BE49-F238E27FC236}">
                  <a16:creationId xmlns:a16="http://schemas.microsoft.com/office/drawing/2014/main" id="{4442C725-B61B-4B90-ACC0-4C4A1AA7A97F}"/>
                </a:ext>
              </a:extLst>
            </p:cNvPr>
            <p:cNvSpPr txBox="1"/>
            <p:nvPr/>
          </p:nvSpPr>
          <p:spPr>
            <a:xfrm rot="2036078">
              <a:off x="4960357" y="1211977"/>
              <a:ext cx="29932" cy="29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03A6C07-FAA6-4556-93E6-B77B2C81B295}"/>
              </a:ext>
            </a:extLst>
          </p:cNvPr>
          <p:cNvGrpSpPr/>
          <p:nvPr/>
        </p:nvGrpSpPr>
        <p:grpSpPr>
          <a:xfrm>
            <a:off x="6268191" y="2047153"/>
            <a:ext cx="1241719" cy="620859"/>
            <a:chOff x="5223667" y="1083612"/>
            <a:chExt cx="1241719" cy="620859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31689C9E-8B56-413B-9EC7-CD8DD54A9F24}"/>
                </a:ext>
              </a:extLst>
            </p:cNvPr>
            <p:cNvSpPr/>
            <p:nvPr/>
          </p:nvSpPr>
          <p:spPr>
            <a:xfrm>
              <a:off x="5223667" y="1083612"/>
              <a:ext cx="1241719" cy="62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5" name="Rectangle: Rounded Corners 20">
              <a:extLst>
                <a:ext uri="{FF2B5EF4-FFF2-40B4-BE49-F238E27FC236}">
                  <a16:creationId xmlns:a16="http://schemas.microsoft.com/office/drawing/2014/main" id="{AE681D95-D258-4E1A-92AF-B71DF9942202}"/>
                </a:ext>
              </a:extLst>
            </p:cNvPr>
            <p:cNvSpPr txBox="1"/>
            <p:nvPr/>
          </p:nvSpPr>
          <p:spPr>
            <a:xfrm>
              <a:off x="5241851" y="1101796"/>
              <a:ext cx="120535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NON PNS/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NON ASN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B7CDC04-0953-44BB-9566-81BB52001D3B}"/>
              </a:ext>
            </a:extLst>
          </p:cNvPr>
          <p:cNvGrpSpPr/>
          <p:nvPr/>
        </p:nvGrpSpPr>
        <p:grpSpPr>
          <a:xfrm>
            <a:off x="7799000" y="2047153"/>
            <a:ext cx="2108809" cy="620859"/>
            <a:chOff x="6800675" y="1083612"/>
            <a:chExt cx="1975155" cy="620859"/>
          </a:xfrm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34A58E5A-C86C-4BE4-A386-5B59A85EDBC1}"/>
                </a:ext>
              </a:extLst>
            </p:cNvPr>
            <p:cNvSpPr/>
            <p:nvPr/>
          </p:nvSpPr>
          <p:spPr>
            <a:xfrm>
              <a:off x="6800675" y="1083612"/>
              <a:ext cx="1777309" cy="620859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Rectangle: Rounded Corners 22">
              <a:extLst>
                <a:ext uri="{FF2B5EF4-FFF2-40B4-BE49-F238E27FC236}">
                  <a16:creationId xmlns:a16="http://schemas.microsoft.com/office/drawing/2014/main" id="{2E49ED55-9422-4DC2-B1C5-7D3FBBC3F37B}"/>
                </a:ext>
              </a:extLst>
            </p:cNvPr>
            <p:cNvSpPr txBox="1"/>
            <p:nvPr/>
          </p:nvSpPr>
          <p:spPr>
            <a:xfrm>
              <a:off x="7034889" y="1113238"/>
              <a:ext cx="174094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177800" lvl="0" indent="-1778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1. JASA RAHARJA</a:t>
              </a:r>
            </a:p>
            <a:p>
              <a:pPr marL="177800" lvl="0" indent="-1778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2. BPJS NAKER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7635D97-3810-4A33-95A5-4C265B02D977}"/>
              </a:ext>
            </a:extLst>
          </p:cNvPr>
          <p:cNvGrpSpPr/>
          <p:nvPr/>
        </p:nvGrpSpPr>
        <p:grpSpPr>
          <a:xfrm>
            <a:off x="4249391" y="2470017"/>
            <a:ext cx="35228" cy="704577"/>
            <a:chOff x="3204867" y="1506476"/>
            <a:chExt cx="35228" cy="704577"/>
          </a:xfrm>
        </p:grpSpPr>
        <p:sp>
          <p:nvSpPr>
            <p:cNvPr id="132" name="Straight Connector 23">
              <a:extLst>
                <a:ext uri="{FF2B5EF4-FFF2-40B4-BE49-F238E27FC236}">
                  <a16:creationId xmlns:a16="http://schemas.microsoft.com/office/drawing/2014/main" id="{5E11834D-22B8-4350-9B15-8076916F1522}"/>
                </a:ext>
              </a:extLst>
            </p:cNvPr>
            <p:cNvSpPr/>
            <p:nvPr/>
          </p:nvSpPr>
          <p:spPr>
            <a:xfrm rot="2903804">
              <a:off x="2870192" y="1846867"/>
              <a:ext cx="704577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704577" y="11897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3" name="Straight Connector 24">
              <a:extLst>
                <a:ext uri="{FF2B5EF4-FFF2-40B4-BE49-F238E27FC236}">
                  <a16:creationId xmlns:a16="http://schemas.microsoft.com/office/drawing/2014/main" id="{B95E5411-65C7-4334-844A-54473AEBF3BB}"/>
                </a:ext>
              </a:extLst>
            </p:cNvPr>
            <p:cNvSpPr txBox="1"/>
            <p:nvPr/>
          </p:nvSpPr>
          <p:spPr>
            <a:xfrm rot="2903804">
              <a:off x="3204867" y="1841150"/>
              <a:ext cx="35228" cy="35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458232E-F62A-40E9-9712-5EE8FA92DDF4}"/>
              </a:ext>
            </a:extLst>
          </p:cNvPr>
          <p:cNvGrpSpPr/>
          <p:nvPr/>
        </p:nvGrpSpPr>
        <p:grpSpPr>
          <a:xfrm>
            <a:off x="4500914" y="2775303"/>
            <a:ext cx="1241719" cy="620859"/>
            <a:chOff x="3456390" y="1811762"/>
            <a:chExt cx="1241719" cy="620859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7A355DB3-6592-4B3E-8C95-D08DDAC1AC89}"/>
                </a:ext>
              </a:extLst>
            </p:cNvPr>
            <p:cNvSpPr/>
            <p:nvPr/>
          </p:nvSpPr>
          <p:spPr>
            <a:xfrm>
              <a:off x="3456390" y="1811762"/>
              <a:ext cx="1241719" cy="62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7" name="Rectangle: Rounded Corners 26">
              <a:extLst>
                <a:ext uri="{FF2B5EF4-FFF2-40B4-BE49-F238E27FC236}">
                  <a16:creationId xmlns:a16="http://schemas.microsoft.com/office/drawing/2014/main" id="{D701F2D3-DA07-4024-805A-B3D9793E7CFF}"/>
                </a:ext>
              </a:extLst>
            </p:cNvPr>
            <p:cNvSpPr txBox="1"/>
            <p:nvPr/>
          </p:nvSpPr>
          <p:spPr>
            <a:xfrm>
              <a:off x="3474574" y="1829946"/>
              <a:ext cx="120535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200" b="1" kern="1200" dirty="0">
                  <a:solidFill>
                    <a:schemeClr val="bg1"/>
                  </a:solidFill>
                </a:rPr>
                <a:t>NON KECELAKAAN KERJA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3B40DFC-E86D-4932-9B44-82B25FC5B095}"/>
              </a:ext>
            </a:extLst>
          </p:cNvPr>
          <p:cNvGrpSpPr/>
          <p:nvPr/>
        </p:nvGrpSpPr>
        <p:grpSpPr>
          <a:xfrm>
            <a:off x="7800994" y="2775427"/>
            <a:ext cx="2084998" cy="620859"/>
            <a:chOff x="6756470" y="1811886"/>
            <a:chExt cx="2084998" cy="620859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C6C2D065-203E-44BD-AFA8-D8C672262B3E}"/>
                </a:ext>
              </a:extLst>
            </p:cNvPr>
            <p:cNvSpPr/>
            <p:nvPr/>
          </p:nvSpPr>
          <p:spPr>
            <a:xfrm>
              <a:off x="6756470" y="1811886"/>
              <a:ext cx="1879342" cy="620859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Rectangle: Rounded Corners 28">
              <a:extLst>
                <a:ext uri="{FF2B5EF4-FFF2-40B4-BE49-F238E27FC236}">
                  <a16:creationId xmlns:a16="http://schemas.microsoft.com/office/drawing/2014/main" id="{EC3A8C29-706D-4D3A-A1C8-611BFE0DD194}"/>
                </a:ext>
              </a:extLst>
            </p:cNvPr>
            <p:cNvSpPr txBox="1"/>
            <p:nvPr/>
          </p:nvSpPr>
          <p:spPr>
            <a:xfrm>
              <a:off x="6998494" y="1843346"/>
              <a:ext cx="1842974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177800" lvl="0" indent="-1778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1. JASA RAHARJA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2. BPJS KESEHATAN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4ADB75A-CDD7-4A72-A0F6-FAFC9231C405}"/>
              </a:ext>
            </a:extLst>
          </p:cNvPr>
          <p:cNvGrpSpPr/>
          <p:nvPr/>
        </p:nvGrpSpPr>
        <p:grpSpPr>
          <a:xfrm>
            <a:off x="2510322" y="3441343"/>
            <a:ext cx="65423" cy="1308468"/>
            <a:chOff x="1465798" y="2477802"/>
            <a:chExt cx="65423" cy="1308468"/>
          </a:xfrm>
        </p:grpSpPr>
        <p:sp>
          <p:nvSpPr>
            <p:cNvPr id="144" name="Straight Connector 29">
              <a:extLst>
                <a:ext uri="{FF2B5EF4-FFF2-40B4-BE49-F238E27FC236}">
                  <a16:creationId xmlns:a16="http://schemas.microsoft.com/office/drawing/2014/main" id="{C1491282-9972-40B2-9589-D422E90077BB}"/>
                </a:ext>
              </a:extLst>
            </p:cNvPr>
            <p:cNvSpPr/>
            <p:nvPr/>
          </p:nvSpPr>
          <p:spPr>
            <a:xfrm rot="4061485">
              <a:off x="844275" y="3120138"/>
              <a:ext cx="1308468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1308468" y="1189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5" name="Straight Connector 30">
              <a:extLst>
                <a:ext uri="{FF2B5EF4-FFF2-40B4-BE49-F238E27FC236}">
                  <a16:creationId xmlns:a16="http://schemas.microsoft.com/office/drawing/2014/main" id="{25A54564-306E-432A-B628-DFCA6EDC0185}"/>
                </a:ext>
              </a:extLst>
            </p:cNvPr>
            <p:cNvSpPr txBox="1"/>
            <p:nvPr/>
          </p:nvSpPr>
          <p:spPr>
            <a:xfrm rot="4061485">
              <a:off x="1465798" y="3099324"/>
              <a:ext cx="65423" cy="65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B40DE41-0B8B-443B-96C3-B3C2829CFDC9}"/>
              </a:ext>
            </a:extLst>
          </p:cNvPr>
          <p:cNvGrpSpPr/>
          <p:nvPr/>
        </p:nvGrpSpPr>
        <p:grpSpPr>
          <a:xfrm>
            <a:off x="2791377" y="4390413"/>
            <a:ext cx="1241719" cy="620859"/>
            <a:chOff x="1746853" y="3426872"/>
            <a:chExt cx="1241719" cy="620859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BB53B04C-B491-43E4-A967-C56855A9FCF8}"/>
                </a:ext>
              </a:extLst>
            </p:cNvPr>
            <p:cNvSpPr/>
            <p:nvPr/>
          </p:nvSpPr>
          <p:spPr>
            <a:xfrm>
              <a:off x="1746853" y="3426872"/>
              <a:ext cx="1241719" cy="62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9" name="Rectangle: Rounded Corners 32">
              <a:extLst>
                <a:ext uri="{FF2B5EF4-FFF2-40B4-BE49-F238E27FC236}">
                  <a16:creationId xmlns:a16="http://schemas.microsoft.com/office/drawing/2014/main" id="{B2CD578A-50D4-44B9-B267-687FB734400D}"/>
                </a:ext>
              </a:extLst>
            </p:cNvPr>
            <p:cNvSpPr txBox="1"/>
            <p:nvPr/>
          </p:nvSpPr>
          <p:spPr>
            <a:xfrm>
              <a:off x="1765037" y="3445056"/>
              <a:ext cx="120535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2000" b="1" kern="1200" dirty="0">
                  <a:solidFill>
                    <a:schemeClr val="bg1"/>
                  </a:solidFill>
                </a:rPr>
                <a:t>NON KLL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4F64E10-72BA-4FF6-9789-A005FB4E2B17}"/>
              </a:ext>
            </a:extLst>
          </p:cNvPr>
          <p:cNvGrpSpPr/>
          <p:nvPr/>
        </p:nvGrpSpPr>
        <p:grpSpPr>
          <a:xfrm>
            <a:off x="4263181" y="4067910"/>
            <a:ext cx="36518" cy="730376"/>
            <a:chOff x="3218657" y="3104369"/>
            <a:chExt cx="36518" cy="730376"/>
          </a:xfrm>
        </p:grpSpPr>
        <p:sp>
          <p:nvSpPr>
            <p:cNvPr id="152" name="Straight Connector 33">
              <a:extLst>
                <a:ext uri="{FF2B5EF4-FFF2-40B4-BE49-F238E27FC236}">
                  <a16:creationId xmlns:a16="http://schemas.microsoft.com/office/drawing/2014/main" id="{09FB85D0-8037-45E0-B602-C686433A074C}"/>
                </a:ext>
              </a:extLst>
            </p:cNvPr>
            <p:cNvSpPr/>
            <p:nvPr/>
          </p:nvSpPr>
          <p:spPr>
            <a:xfrm rot="18770822">
              <a:off x="2871728" y="3457659"/>
              <a:ext cx="730376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730376" y="11897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3" name="Straight Connector 34">
              <a:extLst>
                <a:ext uri="{FF2B5EF4-FFF2-40B4-BE49-F238E27FC236}">
                  <a16:creationId xmlns:a16="http://schemas.microsoft.com/office/drawing/2014/main" id="{4143462A-DACA-4393-8411-E27A67E672C2}"/>
                </a:ext>
              </a:extLst>
            </p:cNvPr>
            <p:cNvSpPr txBox="1"/>
            <p:nvPr/>
          </p:nvSpPr>
          <p:spPr>
            <a:xfrm rot="18770822">
              <a:off x="3218657" y="3451297"/>
              <a:ext cx="36518" cy="36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46EBFF1-C497-4665-856D-A7F68FD32AF3}"/>
              </a:ext>
            </a:extLst>
          </p:cNvPr>
          <p:cNvGrpSpPr/>
          <p:nvPr/>
        </p:nvGrpSpPr>
        <p:grpSpPr>
          <a:xfrm>
            <a:off x="4529784" y="3854922"/>
            <a:ext cx="1241719" cy="620859"/>
            <a:chOff x="3485260" y="2891381"/>
            <a:chExt cx="1241719" cy="620859"/>
          </a:xfrm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5A3068DA-6D0E-4A6D-A5DB-238DC4EEFCE2}"/>
                </a:ext>
              </a:extLst>
            </p:cNvPr>
            <p:cNvSpPr/>
            <p:nvPr/>
          </p:nvSpPr>
          <p:spPr>
            <a:xfrm>
              <a:off x="3485260" y="2891381"/>
              <a:ext cx="1241719" cy="62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7" name="Rectangle: Rounded Corners 36">
              <a:extLst>
                <a:ext uri="{FF2B5EF4-FFF2-40B4-BE49-F238E27FC236}">
                  <a16:creationId xmlns:a16="http://schemas.microsoft.com/office/drawing/2014/main" id="{0E016F64-6346-452B-854D-176F5FF5FD99}"/>
                </a:ext>
              </a:extLst>
            </p:cNvPr>
            <p:cNvSpPr txBox="1"/>
            <p:nvPr/>
          </p:nvSpPr>
          <p:spPr>
            <a:xfrm>
              <a:off x="3503444" y="2909565"/>
              <a:ext cx="120535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200" b="1" kern="1200" dirty="0">
                  <a:solidFill>
                    <a:schemeClr val="bg1"/>
                  </a:solidFill>
                </a:rPr>
                <a:t>KECELAKAAN KERJA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F6127BE-64C9-4F4E-8BE1-D4EC96D65BA3}"/>
              </a:ext>
            </a:extLst>
          </p:cNvPr>
          <p:cNvGrpSpPr/>
          <p:nvPr/>
        </p:nvGrpSpPr>
        <p:grpSpPr>
          <a:xfrm>
            <a:off x="5700985" y="3952786"/>
            <a:ext cx="621073" cy="31053"/>
            <a:chOff x="4656461" y="2989245"/>
            <a:chExt cx="621073" cy="31053"/>
          </a:xfrm>
        </p:grpSpPr>
        <p:sp>
          <p:nvSpPr>
            <p:cNvPr id="160" name="Straight Connector 37">
              <a:extLst>
                <a:ext uri="{FF2B5EF4-FFF2-40B4-BE49-F238E27FC236}">
                  <a16:creationId xmlns:a16="http://schemas.microsoft.com/office/drawing/2014/main" id="{3C94CAF4-D895-46E4-947E-1D1A944903CF}"/>
                </a:ext>
              </a:extLst>
            </p:cNvPr>
            <p:cNvSpPr/>
            <p:nvPr/>
          </p:nvSpPr>
          <p:spPr>
            <a:xfrm rot="19236975">
              <a:off x="4656461" y="2992874"/>
              <a:ext cx="621073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621073" y="1189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1" name="Straight Connector 38">
              <a:extLst>
                <a:ext uri="{FF2B5EF4-FFF2-40B4-BE49-F238E27FC236}">
                  <a16:creationId xmlns:a16="http://schemas.microsoft.com/office/drawing/2014/main" id="{66D9757E-F888-4B6E-A807-6EB5A285821F}"/>
                </a:ext>
              </a:extLst>
            </p:cNvPr>
            <p:cNvSpPr txBox="1"/>
            <p:nvPr/>
          </p:nvSpPr>
          <p:spPr>
            <a:xfrm rot="19236975">
              <a:off x="4951471" y="2989245"/>
              <a:ext cx="31053" cy="31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3E97131-0854-4FBC-BCF6-60EACD038DF5}"/>
              </a:ext>
            </a:extLst>
          </p:cNvPr>
          <p:cNvGrpSpPr/>
          <p:nvPr/>
        </p:nvGrpSpPr>
        <p:grpSpPr>
          <a:xfrm>
            <a:off x="6251540" y="3460844"/>
            <a:ext cx="1241719" cy="620859"/>
            <a:chOff x="5207016" y="2497303"/>
            <a:chExt cx="1241719" cy="620859"/>
          </a:xfrm>
        </p:grpSpPr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F0DCC8A4-6CB5-4A41-A48B-20068EA80B2E}"/>
                </a:ext>
              </a:extLst>
            </p:cNvPr>
            <p:cNvSpPr/>
            <p:nvPr/>
          </p:nvSpPr>
          <p:spPr>
            <a:xfrm>
              <a:off x="5207016" y="2497303"/>
              <a:ext cx="1241719" cy="62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5" name="Rectangle: Rounded Corners 40">
              <a:extLst>
                <a:ext uri="{FF2B5EF4-FFF2-40B4-BE49-F238E27FC236}">
                  <a16:creationId xmlns:a16="http://schemas.microsoft.com/office/drawing/2014/main" id="{25BE922E-E1CE-4C0D-A1DD-DCE92CC7FD77}"/>
                </a:ext>
              </a:extLst>
            </p:cNvPr>
            <p:cNvSpPr txBox="1"/>
            <p:nvPr/>
          </p:nvSpPr>
          <p:spPr>
            <a:xfrm>
              <a:off x="5225200" y="2515487"/>
              <a:ext cx="120535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PNS / ASN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F8C3CAA-6105-4462-A08B-33A62F42F39F}"/>
              </a:ext>
            </a:extLst>
          </p:cNvPr>
          <p:cNvGrpSpPr/>
          <p:nvPr/>
        </p:nvGrpSpPr>
        <p:grpSpPr>
          <a:xfrm>
            <a:off x="7816888" y="3475130"/>
            <a:ext cx="1849950" cy="620859"/>
            <a:chOff x="6772364" y="2511589"/>
            <a:chExt cx="1849950" cy="620859"/>
          </a:xfrm>
        </p:grpSpPr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93C12061-1303-43A8-A7FA-F009228D5518}"/>
                </a:ext>
              </a:extLst>
            </p:cNvPr>
            <p:cNvSpPr/>
            <p:nvPr/>
          </p:nvSpPr>
          <p:spPr>
            <a:xfrm>
              <a:off x="6772364" y="2511589"/>
              <a:ext cx="1849950" cy="620859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9" name="Rectangle: Rounded Corners 42">
              <a:extLst>
                <a:ext uri="{FF2B5EF4-FFF2-40B4-BE49-F238E27FC236}">
                  <a16:creationId xmlns:a16="http://schemas.microsoft.com/office/drawing/2014/main" id="{70107183-72BF-4CA7-94CB-8A14D217145E}"/>
                </a:ext>
              </a:extLst>
            </p:cNvPr>
            <p:cNvSpPr txBox="1"/>
            <p:nvPr/>
          </p:nvSpPr>
          <p:spPr>
            <a:xfrm>
              <a:off x="6790548" y="2529773"/>
              <a:ext cx="1813582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TASPEN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F01D75D-E984-4B08-B265-943340890736}"/>
              </a:ext>
            </a:extLst>
          </p:cNvPr>
          <p:cNvGrpSpPr/>
          <p:nvPr/>
        </p:nvGrpSpPr>
        <p:grpSpPr>
          <a:xfrm>
            <a:off x="5720521" y="4317483"/>
            <a:ext cx="598653" cy="29932"/>
            <a:chOff x="4675997" y="3353942"/>
            <a:chExt cx="598653" cy="29932"/>
          </a:xfrm>
        </p:grpSpPr>
        <p:sp>
          <p:nvSpPr>
            <p:cNvPr id="172" name="Straight Connector 43">
              <a:extLst>
                <a:ext uri="{FF2B5EF4-FFF2-40B4-BE49-F238E27FC236}">
                  <a16:creationId xmlns:a16="http://schemas.microsoft.com/office/drawing/2014/main" id="{F07C601D-4B22-478E-82C1-0FA0F42EEADD}"/>
                </a:ext>
              </a:extLst>
            </p:cNvPr>
            <p:cNvSpPr/>
            <p:nvPr/>
          </p:nvSpPr>
          <p:spPr>
            <a:xfrm rot="2036078">
              <a:off x="4675997" y="3357011"/>
              <a:ext cx="598653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598653" y="1189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3" name="Straight Connector 44">
              <a:extLst>
                <a:ext uri="{FF2B5EF4-FFF2-40B4-BE49-F238E27FC236}">
                  <a16:creationId xmlns:a16="http://schemas.microsoft.com/office/drawing/2014/main" id="{499F1DA2-632D-466E-80FA-FE6C48FC756F}"/>
                </a:ext>
              </a:extLst>
            </p:cNvPr>
            <p:cNvSpPr txBox="1"/>
            <p:nvPr/>
          </p:nvSpPr>
          <p:spPr>
            <a:xfrm rot="2036078">
              <a:off x="4960357" y="3353942"/>
              <a:ext cx="29932" cy="29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159A804-FF0C-4EE8-B1BF-AE00E3FF4846}"/>
              </a:ext>
            </a:extLst>
          </p:cNvPr>
          <p:cNvGrpSpPr/>
          <p:nvPr/>
        </p:nvGrpSpPr>
        <p:grpSpPr>
          <a:xfrm>
            <a:off x="6268191" y="4189118"/>
            <a:ext cx="1241719" cy="620859"/>
            <a:chOff x="5223667" y="3225577"/>
            <a:chExt cx="1241719" cy="620859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DB9EAB53-3208-4568-86E7-3FCBC291AB9A}"/>
                </a:ext>
              </a:extLst>
            </p:cNvPr>
            <p:cNvSpPr/>
            <p:nvPr/>
          </p:nvSpPr>
          <p:spPr>
            <a:xfrm>
              <a:off x="5223667" y="3225577"/>
              <a:ext cx="1241719" cy="62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7" name="Rectangle: Rounded Corners 46">
              <a:extLst>
                <a:ext uri="{FF2B5EF4-FFF2-40B4-BE49-F238E27FC236}">
                  <a16:creationId xmlns:a16="http://schemas.microsoft.com/office/drawing/2014/main" id="{3061A400-32B8-4E52-B4D4-4851DDA6A946}"/>
                </a:ext>
              </a:extLst>
            </p:cNvPr>
            <p:cNvSpPr txBox="1"/>
            <p:nvPr/>
          </p:nvSpPr>
          <p:spPr>
            <a:xfrm>
              <a:off x="5241851" y="3243761"/>
              <a:ext cx="120535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NON PNS/NON ASN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BF5D31E-1FD6-4D39-950E-32A8852BA279}"/>
              </a:ext>
            </a:extLst>
          </p:cNvPr>
          <p:cNvGrpSpPr/>
          <p:nvPr/>
        </p:nvGrpSpPr>
        <p:grpSpPr>
          <a:xfrm>
            <a:off x="7820508" y="4174548"/>
            <a:ext cx="1849950" cy="620859"/>
            <a:chOff x="6787203" y="3225577"/>
            <a:chExt cx="1849950" cy="620859"/>
          </a:xfrm>
        </p:grpSpPr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E256477E-AECC-4CF1-AD58-60FE50A3A1CC}"/>
                </a:ext>
              </a:extLst>
            </p:cNvPr>
            <p:cNvSpPr/>
            <p:nvPr/>
          </p:nvSpPr>
          <p:spPr>
            <a:xfrm>
              <a:off x="6787203" y="3225577"/>
              <a:ext cx="1849950" cy="620859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1" name="Rectangle: Rounded Corners 48">
              <a:extLst>
                <a:ext uri="{FF2B5EF4-FFF2-40B4-BE49-F238E27FC236}">
                  <a16:creationId xmlns:a16="http://schemas.microsoft.com/office/drawing/2014/main" id="{6230153B-0A65-44C3-93A2-D82AFA917055}"/>
                </a:ext>
              </a:extLst>
            </p:cNvPr>
            <p:cNvSpPr txBox="1"/>
            <p:nvPr/>
          </p:nvSpPr>
          <p:spPr>
            <a:xfrm>
              <a:off x="6805387" y="3243761"/>
              <a:ext cx="1813582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BPJS NAKER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7334466-6E02-4D08-8B02-34A8FF90437E}"/>
              </a:ext>
            </a:extLst>
          </p:cNvPr>
          <p:cNvGrpSpPr/>
          <p:nvPr/>
        </p:nvGrpSpPr>
        <p:grpSpPr>
          <a:xfrm>
            <a:off x="4253255" y="4607746"/>
            <a:ext cx="34987" cy="699758"/>
            <a:chOff x="3208731" y="3644205"/>
            <a:chExt cx="34987" cy="699758"/>
          </a:xfrm>
        </p:grpSpPr>
        <p:sp>
          <p:nvSpPr>
            <p:cNvPr id="184" name="Straight Connector 49">
              <a:extLst>
                <a:ext uri="{FF2B5EF4-FFF2-40B4-BE49-F238E27FC236}">
                  <a16:creationId xmlns:a16="http://schemas.microsoft.com/office/drawing/2014/main" id="{3E3382CB-C4CC-44BE-A538-6C8E531A9815}"/>
                </a:ext>
              </a:extLst>
            </p:cNvPr>
            <p:cNvSpPr/>
            <p:nvPr/>
          </p:nvSpPr>
          <p:spPr>
            <a:xfrm rot="2832933">
              <a:off x="2876346" y="3982186"/>
              <a:ext cx="699758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699758" y="11897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5" name="Straight Connector 50">
              <a:extLst>
                <a:ext uri="{FF2B5EF4-FFF2-40B4-BE49-F238E27FC236}">
                  <a16:creationId xmlns:a16="http://schemas.microsoft.com/office/drawing/2014/main" id="{4D59AE08-7025-4B00-A365-8F021B6562CA}"/>
                </a:ext>
              </a:extLst>
            </p:cNvPr>
            <p:cNvSpPr txBox="1"/>
            <p:nvPr/>
          </p:nvSpPr>
          <p:spPr>
            <a:xfrm rot="2832933">
              <a:off x="3208731" y="3976589"/>
              <a:ext cx="34987" cy="34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0B99065-D580-49EC-8583-C04BFA10053D}"/>
              </a:ext>
            </a:extLst>
          </p:cNvPr>
          <p:cNvGrpSpPr/>
          <p:nvPr/>
        </p:nvGrpSpPr>
        <p:grpSpPr>
          <a:xfrm>
            <a:off x="4508402" y="4903976"/>
            <a:ext cx="1241719" cy="620859"/>
            <a:chOff x="3463878" y="3940435"/>
            <a:chExt cx="1241719" cy="620859"/>
          </a:xfrm>
        </p:grpSpPr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554A05DD-9CB9-4029-B976-6A7CBEC61A70}"/>
                </a:ext>
              </a:extLst>
            </p:cNvPr>
            <p:cNvSpPr/>
            <p:nvPr/>
          </p:nvSpPr>
          <p:spPr>
            <a:xfrm>
              <a:off x="3463878" y="3940435"/>
              <a:ext cx="1241719" cy="62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9" name="Rectangle: Rounded Corners 52">
              <a:extLst>
                <a:ext uri="{FF2B5EF4-FFF2-40B4-BE49-F238E27FC236}">
                  <a16:creationId xmlns:a16="http://schemas.microsoft.com/office/drawing/2014/main" id="{ED75C6C1-50B8-4758-BB12-3144B6560033}"/>
                </a:ext>
              </a:extLst>
            </p:cNvPr>
            <p:cNvSpPr txBox="1"/>
            <p:nvPr/>
          </p:nvSpPr>
          <p:spPr>
            <a:xfrm>
              <a:off x="3482062" y="3958619"/>
              <a:ext cx="120535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200" b="1" kern="1200" dirty="0">
                  <a:solidFill>
                    <a:schemeClr val="bg1"/>
                  </a:solidFill>
                </a:rPr>
                <a:t>NON KECELAKAAN KERJA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B393F85-56E9-4038-89F9-DCF43C682809}"/>
              </a:ext>
            </a:extLst>
          </p:cNvPr>
          <p:cNvGrpSpPr/>
          <p:nvPr/>
        </p:nvGrpSpPr>
        <p:grpSpPr>
          <a:xfrm>
            <a:off x="7816888" y="4922160"/>
            <a:ext cx="1877864" cy="620859"/>
            <a:chOff x="6751230" y="3917637"/>
            <a:chExt cx="1877864" cy="620859"/>
          </a:xfrm>
        </p:grpSpPr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645DFF83-4ADF-4BAA-BC68-EB49923FCC65}"/>
                </a:ext>
              </a:extLst>
            </p:cNvPr>
            <p:cNvSpPr/>
            <p:nvPr/>
          </p:nvSpPr>
          <p:spPr>
            <a:xfrm>
              <a:off x="6751230" y="3917637"/>
              <a:ext cx="1877864" cy="620859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3" name="Rectangle: Rounded Corners 54">
              <a:extLst>
                <a:ext uri="{FF2B5EF4-FFF2-40B4-BE49-F238E27FC236}">
                  <a16:creationId xmlns:a16="http://schemas.microsoft.com/office/drawing/2014/main" id="{46F244BD-A4ED-4F25-9673-57F4F1B2559A}"/>
                </a:ext>
              </a:extLst>
            </p:cNvPr>
            <p:cNvSpPr txBox="1"/>
            <p:nvPr/>
          </p:nvSpPr>
          <p:spPr>
            <a:xfrm>
              <a:off x="6769414" y="3935821"/>
              <a:ext cx="1841496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1400" b="1" kern="1200" dirty="0">
                  <a:solidFill>
                    <a:schemeClr val="bg1"/>
                  </a:solidFill>
                </a:rPr>
                <a:t>BPJS KESEHATAN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2491FB6-9230-4D4D-97DC-B99F06CF2A61}"/>
              </a:ext>
            </a:extLst>
          </p:cNvPr>
          <p:cNvGrpSpPr/>
          <p:nvPr/>
        </p:nvGrpSpPr>
        <p:grpSpPr>
          <a:xfrm>
            <a:off x="1008015" y="3182884"/>
            <a:ext cx="1266575" cy="620859"/>
            <a:chOff x="-4497446" y="2248183"/>
            <a:chExt cx="1266575" cy="620859"/>
          </a:xfrm>
        </p:grpSpPr>
        <p:sp>
          <p:nvSpPr>
            <p:cNvPr id="199" name="Rectangle: Rounded Corners 198">
              <a:extLst>
                <a:ext uri="{FF2B5EF4-FFF2-40B4-BE49-F238E27FC236}">
                  <a16:creationId xmlns:a16="http://schemas.microsoft.com/office/drawing/2014/main" id="{2211AAA5-7A0B-4B12-A985-E30EA5BB28C1}"/>
                </a:ext>
              </a:extLst>
            </p:cNvPr>
            <p:cNvSpPr/>
            <p:nvPr/>
          </p:nvSpPr>
          <p:spPr>
            <a:xfrm>
              <a:off x="-4472590" y="2248183"/>
              <a:ext cx="1241719" cy="62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0" name="Rectangle: Rounded Corners 4">
              <a:extLst>
                <a:ext uri="{FF2B5EF4-FFF2-40B4-BE49-F238E27FC236}">
                  <a16:creationId xmlns:a16="http://schemas.microsoft.com/office/drawing/2014/main" id="{D3318E19-A12F-400F-8739-42987F53715F}"/>
                </a:ext>
              </a:extLst>
            </p:cNvPr>
            <p:cNvSpPr txBox="1"/>
            <p:nvPr/>
          </p:nvSpPr>
          <p:spPr>
            <a:xfrm>
              <a:off x="-4497446" y="2266366"/>
              <a:ext cx="1205351" cy="584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d-ID" sz="2000" b="1" kern="1200" dirty="0">
                  <a:solidFill>
                    <a:schemeClr val="bg1"/>
                  </a:solidFill>
                </a:rPr>
                <a:t>CIDERA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89B2CEB2-E7B1-4390-88F4-00A3EBBFC1F6}"/>
              </a:ext>
            </a:extLst>
          </p:cNvPr>
          <p:cNvGrpSpPr/>
          <p:nvPr/>
        </p:nvGrpSpPr>
        <p:grpSpPr>
          <a:xfrm>
            <a:off x="7499277" y="1643504"/>
            <a:ext cx="335289" cy="23795"/>
            <a:chOff x="6465386" y="668155"/>
            <a:chExt cx="335289" cy="23795"/>
          </a:xfrm>
        </p:grpSpPr>
        <p:sp>
          <p:nvSpPr>
            <p:cNvPr id="206" name="Straight Connector 3">
              <a:extLst>
                <a:ext uri="{FF2B5EF4-FFF2-40B4-BE49-F238E27FC236}">
                  <a16:creationId xmlns:a16="http://schemas.microsoft.com/office/drawing/2014/main" id="{83887B93-DB81-433D-9025-7B675CDB9CF4}"/>
                </a:ext>
              </a:extLst>
            </p:cNvPr>
            <p:cNvSpPr/>
            <p:nvPr/>
          </p:nvSpPr>
          <p:spPr>
            <a:xfrm>
              <a:off x="6465386" y="668155"/>
              <a:ext cx="335289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335289" y="1189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7" name="Straight Connector 4">
              <a:extLst>
                <a:ext uri="{FF2B5EF4-FFF2-40B4-BE49-F238E27FC236}">
                  <a16:creationId xmlns:a16="http://schemas.microsoft.com/office/drawing/2014/main" id="{437CAE97-39D6-4756-BD00-2EAC5E3AFE78}"/>
                </a:ext>
              </a:extLst>
            </p:cNvPr>
            <p:cNvSpPr txBox="1"/>
            <p:nvPr/>
          </p:nvSpPr>
          <p:spPr>
            <a:xfrm>
              <a:off x="6624649" y="671671"/>
              <a:ext cx="16764" cy="16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D839935-271E-4E8D-A78C-C796E8558858}"/>
              </a:ext>
            </a:extLst>
          </p:cNvPr>
          <p:cNvGrpSpPr/>
          <p:nvPr/>
        </p:nvGrpSpPr>
        <p:grpSpPr>
          <a:xfrm>
            <a:off x="7492035" y="2361068"/>
            <a:ext cx="335289" cy="23795"/>
            <a:chOff x="6465386" y="668155"/>
            <a:chExt cx="335289" cy="23795"/>
          </a:xfrm>
        </p:grpSpPr>
        <p:sp>
          <p:nvSpPr>
            <p:cNvPr id="210" name="Straight Connector 3">
              <a:extLst>
                <a:ext uri="{FF2B5EF4-FFF2-40B4-BE49-F238E27FC236}">
                  <a16:creationId xmlns:a16="http://schemas.microsoft.com/office/drawing/2014/main" id="{9CA6CE8E-6F0E-49FE-B437-69141FEF7F6D}"/>
                </a:ext>
              </a:extLst>
            </p:cNvPr>
            <p:cNvSpPr/>
            <p:nvPr/>
          </p:nvSpPr>
          <p:spPr>
            <a:xfrm>
              <a:off x="6465386" y="668155"/>
              <a:ext cx="335289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335289" y="1189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1" name="Straight Connector 4">
              <a:extLst>
                <a:ext uri="{FF2B5EF4-FFF2-40B4-BE49-F238E27FC236}">
                  <a16:creationId xmlns:a16="http://schemas.microsoft.com/office/drawing/2014/main" id="{172B6130-86D3-4B0E-AF66-BA91A8ADB1B0}"/>
                </a:ext>
              </a:extLst>
            </p:cNvPr>
            <p:cNvSpPr txBox="1"/>
            <p:nvPr/>
          </p:nvSpPr>
          <p:spPr>
            <a:xfrm>
              <a:off x="6624649" y="671671"/>
              <a:ext cx="16764" cy="16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008EA46-29BA-4911-A999-801F50BE5F71}"/>
              </a:ext>
            </a:extLst>
          </p:cNvPr>
          <p:cNvGrpSpPr/>
          <p:nvPr/>
        </p:nvGrpSpPr>
        <p:grpSpPr>
          <a:xfrm>
            <a:off x="7489960" y="3773024"/>
            <a:ext cx="335289" cy="23795"/>
            <a:chOff x="6465386" y="668155"/>
            <a:chExt cx="335289" cy="23795"/>
          </a:xfrm>
        </p:grpSpPr>
        <p:sp>
          <p:nvSpPr>
            <p:cNvPr id="213" name="Straight Connector 3">
              <a:extLst>
                <a:ext uri="{FF2B5EF4-FFF2-40B4-BE49-F238E27FC236}">
                  <a16:creationId xmlns:a16="http://schemas.microsoft.com/office/drawing/2014/main" id="{A37B6188-9526-4034-A8B3-920E1CB6F647}"/>
                </a:ext>
              </a:extLst>
            </p:cNvPr>
            <p:cNvSpPr/>
            <p:nvPr/>
          </p:nvSpPr>
          <p:spPr>
            <a:xfrm>
              <a:off x="6465386" y="668155"/>
              <a:ext cx="335289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335289" y="1189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4" name="Straight Connector 4">
              <a:extLst>
                <a:ext uri="{FF2B5EF4-FFF2-40B4-BE49-F238E27FC236}">
                  <a16:creationId xmlns:a16="http://schemas.microsoft.com/office/drawing/2014/main" id="{85F166FC-50FA-4C97-8074-4FA0AD1D37FC}"/>
                </a:ext>
              </a:extLst>
            </p:cNvPr>
            <p:cNvSpPr txBox="1"/>
            <p:nvPr/>
          </p:nvSpPr>
          <p:spPr>
            <a:xfrm>
              <a:off x="6624649" y="671671"/>
              <a:ext cx="16764" cy="16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A14AAF5-A977-4E57-AAF9-2C748FFAF92E}"/>
              </a:ext>
            </a:extLst>
          </p:cNvPr>
          <p:cNvGrpSpPr/>
          <p:nvPr/>
        </p:nvGrpSpPr>
        <p:grpSpPr>
          <a:xfrm>
            <a:off x="7495173" y="4474582"/>
            <a:ext cx="335289" cy="23795"/>
            <a:chOff x="6465386" y="668155"/>
            <a:chExt cx="335289" cy="23795"/>
          </a:xfrm>
        </p:grpSpPr>
        <p:sp>
          <p:nvSpPr>
            <p:cNvPr id="216" name="Straight Connector 3">
              <a:extLst>
                <a:ext uri="{FF2B5EF4-FFF2-40B4-BE49-F238E27FC236}">
                  <a16:creationId xmlns:a16="http://schemas.microsoft.com/office/drawing/2014/main" id="{7A94ECF0-6300-4A82-BEC4-5FEDA9A88C51}"/>
                </a:ext>
              </a:extLst>
            </p:cNvPr>
            <p:cNvSpPr/>
            <p:nvPr/>
          </p:nvSpPr>
          <p:spPr>
            <a:xfrm>
              <a:off x="6465386" y="668155"/>
              <a:ext cx="335289" cy="23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335289" y="1189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7" name="Straight Connector 4">
              <a:extLst>
                <a:ext uri="{FF2B5EF4-FFF2-40B4-BE49-F238E27FC236}">
                  <a16:creationId xmlns:a16="http://schemas.microsoft.com/office/drawing/2014/main" id="{15B16218-FB01-4846-AA26-14098C883EF1}"/>
                </a:ext>
              </a:extLst>
            </p:cNvPr>
            <p:cNvSpPr txBox="1"/>
            <p:nvPr/>
          </p:nvSpPr>
          <p:spPr>
            <a:xfrm>
              <a:off x="6624649" y="671671"/>
              <a:ext cx="16764" cy="167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600" b="1" kern="1200">
                <a:solidFill>
                  <a:schemeClr val="bg1"/>
                </a:solidFill>
              </a:endParaRPr>
            </a:p>
          </p:txBody>
        </p:sp>
      </p:grpSp>
      <p:sp>
        <p:nvSpPr>
          <p:cNvPr id="223" name="Straight Connector 4">
            <a:extLst>
              <a:ext uri="{FF2B5EF4-FFF2-40B4-BE49-F238E27FC236}">
                <a16:creationId xmlns:a16="http://schemas.microsoft.com/office/drawing/2014/main" id="{A73FD369-FC59-4EE5-AE8E-560B529A09CF}"/>
              </a:ext>
            </a:extLst>
          </p:cNvPr>
          <p:cNvSpPr txBox="1"/>
          <p:nvPr/>
        </p:nvSpPr>
        <p:spPr>
          <a:xfrm>
            <a:off x="5911557" y="5234825"/>
            <a:ext cx="16764" cy="16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600" b="1" kern="1200">
              <a:solidFill>
                <a:schemeClr val="bg1"/>
              </a:solidFill>
            </a:endParaRP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1656469-14AD-4049-9540-C1156F5F96BD}"/>
              </a:ext>
            </a:extLst>
          </p:cNvPr>
          <p:cNvGrpSpPr/>
          <p:nvPr/>
        </p:nvGrpSpPr>
        <p:grpSpPr>
          <a:xfrm>
            <a:off x="5768305" y="5159835"/>
            <a:ext cx="5348353" cy="108013"/>
            <a:chOff x="4726687" y="4188322"/>
            <a:chExt cx="4613695" cy="120415"/>
          </a:xfrm>
        </p:grpSpPr>
        <p:sp>
          <p:nvSpPr>
            <p:cNvPr id="228" name="Straight Connector 3">
              <a:extLst>
                <a:ext uri="{FF2B5EF4-FFF2-40B4-BE49-F238E27FC236}">
                  <a16:creationId xmlns:a16="http://schemas.microsoft.com/office/drawing/2014/main" id="{34FA29DF-1333-4B6E-9FC3-185B5DF49172}"/>
                </a:ext>
              </a:extLst>
            </p:cNvPr>
            <p:cNvSpPr/>
            <p:nvPr/>
          </p:nvSpPr>
          <p:spPr>
            <a:xfrm>
              <a:off x="4726687" y="4236162"/>
              <a:ext cx="4613695" cy="725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2045760" y="1189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9" name="Straight Connector 4">
              <a:extLst>
                <a:ext uri="{FF2B5EF4-FFF2-40B4-BE49-F238E27FC236}">
                  <a16:creationId xmlns:a16="http://schemas.microsoft.com/office/drawing/2014/main" id="{8F912F1A-DADF-4DDF-9E2B-BB797C62128D}"/>
                </a:ext>
              </a:extLst>
            </p:cNvPr>
            <p:cNvSpPr txBox="1"/>
            <p:nvPr/>
          </p:nvSpPr>
          <p:spPr>
            <a:xfrm rot="21561689">
              <a:off x="5677270" y="4188322"/>
              <a:ext cx="102288" cy="102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0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4B663955-FE17-4053-B04A-8DC7F523394A}"/>
              </a:ext>
            </a:extLst>
          </p:cNvPr>
          <p:cNvGrpSpPr/>
          <p:nvPr/>
        </p:nvGrpSpPr>
        <p:grpSpPr>
          <a:xfrm>
            <a:off x="5760817" y="3038652"/>
            <a:ext cx="5348353" cy="108013"/>
            <a:chOff x="4726687" y="4188322"/>
            <a:chExt cx="4613695" cy="120415"/>
          </a:xfrm>
        </p:grpSpPr>
        <p:sp>
          <p:nvSpPr>
            <p:cNvPr id="232" name="Straight Connector 3">
              <a:extLst>
                <a:ext uri="{FF2B5EF4-FFF2-40B4-BE49-F238E27FC236}">
                  <a16:creationId xmlns:a16="http://schemas.microsoft.com/office/drawing/2014/main" id="{F734128E-081B-4E23-8070-1567B5D1613F}"/>
                </a:ext>
              </a:extLst>
            </p:cNvPr>
            <p:cNvSpPr/>
            <p:nvPr/>
          </p:nvSpPr>
          <p:spPr>
            <a:xfrm>
              <a:off x="4726687" y="4236162"/>
              <a:ext cx="4613695" cy="725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897"/>
                  </a:moveTo>
                  <a:lnTo>
                    <a:pt x="2045760" y="11897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3" name="Straight Connector 4">
              <a:extLst>
                <a:ext uri="{FF2B5EF4-FFF2-40B4-BE49-F238E27FC236}">
                  <a16:creationId xmlns:a16="http://schemas.microsoft.com/office/drawing/2014/main" id="{146C27CF-109C-4198-B38B-A4309366DC8A}"/>
                </a:ext>
              </a:extLst>
            </p:cNvPr>
            <p:cNvSpPr txBox="1"/>
            <p:nvPr/>
          </p:nvSpPr>
          <p:spPr>
            <a:xfrm rot="21561689">
              <a:off x="5677270" y="4188322"/>
              <a:ext cx="102288" cy="1022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d-ID" sz="1000" b="1" kern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88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E22182-E821-4C62-9FD3-2BEC55F280A9}"/>
              </a:ext>
            </a:extLst>
          </p:cNvPr>
          <p:cNvSpPr txBox="1">
            <a:spLocks/>
          </p:cNvSpPr>
          <p:nvPr/>
        </p:nvSpPr>
        <p:spPr>
          <a:xfrm>
            <a:off x="924195" y="1478470"/>
            <a:ext cx="8229600" cy="470916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6585CF"/>
            </a:solidFill>
            <a:prstDash val="solid"/>
          </a:ln>
          <a:effectLst/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a. Rumah Sakit Umum Pusat Nasional (RSUPN) Dr. Cipto Mangunkusumo;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b. Rumah Sakit Jantung dan Pembuluh Darah </a:t>
            </a: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Harapan Kita, tarif Rumah Sakit Kanker Dharmais, </a:t>
            </a: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tarif Rumah Sakit Anak dan Bunda Harapan Kita;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c. Rumah sakit pemerintah dan swasta kelas A;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d. Rumah sakit pemerintah dan swasta kelas B;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e. Rumah sakit pemerintah dan swasta kelas C;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f.  Rumah sakit pemerintah dan swasta kelas 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" name="Judul 1">
            <a:extLst>
              <a:ext uri="{FF2B5EF4-FFF2-40B4-BE49-F238E27FC236}">
                <a16:creationId xmlns:a16="http://schemas.microsoft.com/office/drawing/2014/main" id="{606BF09D-C2C1-4600-8898-B851A2DA456A}"/>
              </a:ext>
            </a:extLst>
          </p:cNvPr>
          <p:cNvSpPr txBox="1">
            <a:spLocks/>
          </p:cNvSpPr>
          <p:nvPr/>
        </p:nvSpPr>
        <p:spPr>
          <a:xfrm>
            <a:off x="1008015" y="186087"/>
            <a:ext cx="10856218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Tarif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Terdiri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dari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6 </a:t>
            </a:r>
            <a:r>
              <a:rPr lang="en-US" b="1" dirty="0">
                <a:solidFill>
                  <a:srgbClr val="004A74"/>
                </a:solidFill>
                <a:latin typeface="Calibri" panose="020F0502020204030204"/>
              </a:rPr>
              <a:t>K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elompok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Persegi Panjang 9">
            <a:extLst>
              <a:ext uri="{FF2B5EF4-FFF2-40B4-BE49-F238E27FC236}">
                <a16:creationId xmlns:a16="http://schemas.microsoft.com/office/drawing/2014/main" id="{7E02A84E-276D-4468-9F9A-0CFED5B9EC01}"/>
              </a:ext>
            </a:extLst>
          </p:cNvPr>
          <p:cNvSpPr/>
          <p:nvPr/>
        </p:nvSpPr>
        <p:spPr>
          <a:xfrm rot="16200000">
            <a:off x="628344" y="768814"/>
            <a:ext cx="675522" cy="8382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437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Is Code Quality? How to Measure &amp; Improve Code Quality | Perforce">
            <a:extLst>
              <a:ext uri="{FF2B5EF4-FFF2-40B4-BE49-F238E27FC236}">
                <a16:creationId xmlns:a16="http://schemas.microsoft.com/office/drawing/2014/main" id="{4BC0906B-EEB2-49B7-ACF5-5E30FC43D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r="14987"/>
          <a:stretch/>
        </p:blipFill>
        <p:spPr bwMode="auto">
          <a:xfrm>
            <a:off x="7967283" y="1247811"/>
            <a:ext cx="4386115" cy="43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rsegi Panjang 3">
            <a:extLst>
              <a:ext uri="{FF2B5EF4-FFF2-40B4-BE49-F238E27FC236}">
                <a16:creationId xmlns:a16="http://schemas.microsoft.com/office/drawing/2014/main" id="{D557BE75-C31F-4A64-AC33-381E58303859}"/>
              </a:ext>
            </a:extLst>
          </p:cNvPr>
          <p:cNvSpPr/>
          <p:nvPr/>
        </p:nvSpPr>
        <p:spPr>
          <a:xfrm>
            <a:off x="1" y="0"/>
            <a:ext cx="934720" cy="3556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41608813-002E-4320-98C2-FACE9BB2C58E}"/>
              </a:ext>
            </a:extLst>
          </p:cNvPr>
          <p:cNvSpPr/>
          <p:nvPr/>
        </p:nvSpPr>
        <p:spPr>
          <a:xfrm>
            <a:off x="934721" y="0"/>
            <a:ext cx="182879" cy="35560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DDDA250A-B6AE-4338-A6FD-0A17063D9D2D}"/>
              </a:ext>
            </a:extLst>
          </p:cNvPr>
          <p:cNvSpPr txBox="1">
            <a:spLocks/>
          </p:cNvSpPr>
          <p:nvPr/>
        </p:nvSpPr>
        <p:spPr>
          <a:xfrm>
            <a:off x="1113934" y="-32583"/>
            <a:ext cx="6286056" cy="200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Digit 3.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Kode CBGs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id="{14EF2278-8256-443C-BAC6-D8AC9EF5C836}"/>
              </a:ext>
            </a:extLst>
          </p:cNvPr>
          <p:cNvSpPr/>
          <p:nvPr/>
        </p:nvSpPr>
        <p:spPr>
          <a:xfrm rot="5400000" flipV="1">
            <a:off x="414723" y="951663"/>
            <a:ext cx="929246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CC560-2108-4F19-86F2-C45169E2F8B4}"/>
              </a:ext>
            </a:extLst>
          </p:cNvPr>
          <p:cNvSpPr/>
          <p:nvPr/>
        </p:nvSpPr>
        <p:spPr>
          <a:xfrm>
            <a:off x="612496" y="3844698"/>
            <a:ext cx="533777" cy="526863"/>
          </a:xfrm>
          <a:prstGeom prst="ellipse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id="{25E6C256-E7D4-4CCD-B277-40D32AD361F0}"/>
              </a:ext>
            </a:extLst>
          </p:cNvPr>
          <p:cNvSpPr/>
          <p:nvPr/>
        </p:nvSpPr>
        <p:spPr>
          <a:xfrm>
            <a:off x="0" y="6675120"/>
            <a:ext cx="5455919" cy="19812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ersegi Panjang 11">
            <a:extLst>
              <a:ext uri="{FF2B5EF4-FFF2-40B4-BE49-F238E27FC236}">
                <a16:creationId xmlns:a16="http://schemas.microsoft.com/office/drawing/2014/main" id="{9FE058F5-622D-4C2B-B567-BD4349F84143}"/>
              </a:ext>
            </a:extLst>
          </p:cNvPr>
          <p:cNvSpPr/>
          <p:nvPr/>
        </p:nvSpPr>
        <p:spPr>
          <a:xfrm>
            <a:off x="5364479" y="6675120"/>
            <a:ext cx="182879" cy="19812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ampungan Konten 2">
            <a:extLst>
              <a:ext uri="{FF2B5EF4-FFF2-40B4-BE49-F238E27FC236}">
                <a16:creationId xmlns:a16="http://schemas.microsoft.com/office/drawing/2014/main" id="{560BBBDE-8638-4BC7-8061-71BB2F8CEFC3}"/>
              </a:ext>
            </a:extLst>
          </p:cNvPr>
          <p:cNvSpPr txBox="1">
            <a:spLocks/>
          </p:cNvSpPr>
          <p:nvPr/>
        </p:nvSpPr>
        <p:spPr>
          <a:xfrm>
            <a:off x="1474509" y="3685849"/>
            <a:ext cx="5236842" cy="1236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ersegi Panjang 12">
            <a:extLst>
              <a:ext uri="{FF2B5EF4-FFF2-40B4-BE49-F238E27FC236}">
                <a16:creationId xmlns:a16="http://schemas.microsoft.com/office/drawing/2014/main" id="{BDE75ADC-C04B-4A80-8FAE-2C912CE6E7CE}"/>
              </a:ext>
            </a:extLst>
          </p:cNvPr>
          <p:cNvSpPr/>
          <p:nvPr/>
        </p:nvSpPr>
        <p:spPr>
          <a:xfrm>
            <a:off x="7571043" y="0"/>
            <a:ext cx="792480" cy="6891230"/>
          </a:xfrm>
          <a:prstGeom prst="rect">
            <a:avLst/>
          </a:prstGeom>
          <a:solidFill>
            <a:srgbClr val="004A74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3969ED0-08B4-4C29-80B6-B4AC26FBCB4A}"/>
              </a:ext>
            </a:extLst>
          </p:cNvPr>
          <p:cNvSpPr/>
          <p:nvPr/>
        </p:nvSpPr>
        <p:spPr>
          <a:xfrm>
            <a:off x="612496" y="1859804"/>
            <a:ext cx="533778" cy="526863"/>
          </a:xfrm>
          <a:prstGeom prst="ellipse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A1F619-EE34-4E6F-A05F-67206C3ACF55}"/>
              </a:ext>
            </a:extLst>
          </p:cNvPr>
          <p:cNvSpPr txBox="1"/>
          <p:nvPr/>
        </p:nvSpPr>
        <p:spPr>
          <a:xfrm>
            <a:off x="1152117" y="1847678"/>
            <a:ext cx="605923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Mengakomodir</a:t>
            </a:r>
            <a:r>
              <a:rPr lang="en-US" sz="3200" b="1" dirty="0"/>
              <a:t> </a:t>
            </a:r>
            <a:r>
              <a:rPr lang="en-US" sz="3200" b="1" dirty="0" err="1"/>
              <a:t>perbedaan</a:t>
            </a:r>
            <a:r>
              <a:rPr lang="en-US" sz="3200" b="1" dirty="0"/>
              <a:t> </a:t>
            </a:r>
            <a:endParaRPr lang="id-ID" sz="3200" b="1" dirty="0"/>
          </a:p>
          <a:p>
            <a:pPr lvl="1"/>
            <a:r>
              <a:rPr lang="en-US" sz="3200" dirty="0" err="1"/>
              <a:t>biaya</a:t>
            </a:r>
            <a:r>
              <a:rPr lang="en-US" sz="3200" dirty="0"/>
              <a:t> </a:t>
            </a:r>
            <a:r>
              <a:rPr lang="en-US" sz="3200" dirty="0" err="1"/>
              <a:t>distribusi</a:t>
            </a:r>
            <a:r>
              <a:rPr lang="en-US" sz="3200" dirty="0"/>
              <a:t> </a:t>
            </a:r>
            <a:r>
              <a:rPr lang="en-US" sz="3200" dirty="0" err="1"/>
              <a:t>obat</a:t>
            </a:r>
            <a:r>
              <a:rPr lang="en-US" sz="3200" dirty="0"/>
              <a:t> dan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r>
              <a:rPr lang="en-US" sz="3200" dirty="0"/>
              <a:t> di Indonesia.</a:t>
            </a:r>
            <a:endParaRPr lang="id-ID" sz="3200" dirty="0"/>
          </a:p>
          <a:p>
            <a:endParaRPr lang="en-US" sz="3200" b="1" dirty="0"/>
          </a:p>
          <a:p>
            <a:r>
              <a:rPr lang="en-US" sz="3200" b="1" dirty="0"/>
              <a:t>Dasar </a:t>
            </a:r>
            <a:r>
              <a:rPr lang="en-US" sz="3200" b="1" dirty="0" err="1"/>
              <a:t>penentuan</a:t>
            </a:r>
            <a:r>
              <a:rPr lang="en-US" sz="3200" b="1" dirty="0"/>
              <a:t> </a:t>
            </a:r>
            <a:endParaRPr lang="id-ID" sz="3200" b="1" dirty="0"/>
          </a:p>
          <a:p>
            <a:pPr lvl="1"/>
            <a:r>
              <a:rPr lang="en-US" sz="3200" dirty="0" err="1"/>
              <a:t>Indeks</a:t>
            </a:r>
            <a:r>
              <a:rPr lang="en-US" sz="3200" dirty="0"/>
              <a:t> Harga </a:t>
            </a:r>
            <a:r>
              <a:rPr lang="en-US" sz="3200" dirty="0" err="1"/>
              <a:t>Konsumen</a:t>
            </a:r>
            <a:r>
              <a:rPr lang="en-US" sz="3200" dirty="0"/>
              <a:t> (IHK) </a:t>
            </a:r>
            <a:r>
              <a:rPr lang="en-US" sz="3200" dirty="0" err="1"/>
              <a:t>dari</a:t>
            </a:r>
            <a:r>
              <a:rPr lang="en-US" sz="3200" dirty="0"/>
              <a:t> Badan Pusat </a:t>
            </a:r>
            <a:r>
              <a:rPr lang="en-US" sz="3200" dirty="0" err="1"/>
              <a:t>Statistik</a:t>
            </a:r>
            <a:r>
              <a:rPr lang="en-US" sz="3200" dirty="0"/>
              <a:t> (BPS). </a:t>
            </a:r>
          </a:p>
        </p:txBody>
      </p:sp>
    </p:spTree>
    <p:extLst>
      <p:ext uri="{BB962C8B-B14F-4D97-AF65-F5344CB8AC3E}">
        <p14:creationId xmlns:p14="http://schemas.microsoft.com/office/powerpoint/2010/main" val="3694037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B179437E-1ACE-4C2F-9E41-4AD1712C5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152833"/>
              </p:ext>
            </p:extLst>
          </p:nvPr>
        </p:nvGraphicFramePr>
        <p:xfrm>
          <a:off x="1977656" y="1966191"/>
          <a:ext cx="883185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192">
                  <a:extLst>
                    <a:ext uri="{9D8B030D-6E8A-4147-A177-3AD203B41FA5}">
                      <a16:colId xmlns:a16="http://schemas.microsoft.com/office/drawing/2014/main" val="3891692776"/>
                    </a:ext>
                  </a:extLst>
                </a:gridCol>
                <a:gridCol w="1694226">
                  <a:extLst>
                    <a:ext uri="{9D8B030D-6E8A-4147-A177-3AD203B41FA5}">
                      <a16:colId xmlns:a16="http://schemas.microsoft.com/office/drawing/2014/main" val="2211826707"/>
                    </a:ext>
                  </a:extLst>
                </a:gridCol>
                <a:gridCol w="1847312">
                  <a:extLst>
                    <a:ext uri="{9D8B030D-6E8A-4147-A177-3AD203B41FA5}">
                      <a16:colId xmlns:a16="http://schemas.microsoft.com/office/drawing/2014/main" val="350675893"/>
                    </a:ext>
                  </a:extLst>
                </a:gridCol>
                <a:gridCol w="1735861">
                  <a:extLst>
                    <a:ext uri="{9D8B030D-6E8A-4147-A177-3AD203B41FA5}">
                      <a16:colId xmlns:a16="http://schemas.microsoft.com/office/drawing/2014/main" val="3819745234"/>
                    </a:ext>
                  </a:extLst>
                </a:gridCol>
                <a:gridCol w="1846268">
                  <a:extLst>
                    <a:ext uri="{9D8B030D-6E8A-4147-A177-3AD203B41FA5}">
                      <a16:colId xmlns:a16="http://schemas.microsoft.com/office/drawing/2014/main" val="2390319818"/>
                    </a:ext>
                  </a:extLst>
                </a:gridCol>
              </a:tblGrid>
              <a:tr h="410444">
                <a:tc>
                  <a:txBody>
                    <a:bodyPr/>
                    <a:lstStyle/>
                    <a:p>
                      <a:r>
                        <a:rPr lang="id-ID" sz="2400" dirty="0"/>
                        <a:t>Reg I</a:t>
                      </a:r>
                      <a:endParaRPr lang="en-US" sz="2400" dirty="0"/>
                    </a:p>
                  </a:txBody>
                  <a:tcPr anchor="ctr">
                    <a:solidFill>
                      <a:srgbClr val="004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/>
                        <a:t>Reg II</a:t>
                      </a:r>
                      <a:endParaRPr lang="en-US" sz="2400" dirty="0"/>
                    </a:p>
                  </a:txBody>
                  <a:tcPr anchor="ctr">
                    <a:solidFill>
                      <a:srgbClr val="004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/>
                        <a:t>Reg III</a:t>
                      </a:r>
                      <a:endParaRPr lang="en-US" sz="2400" dirty="0"/>
                    </a:p>
                  </a:txBody>
                  <a:tcPr anchor="ctr">
                    <a:solidFill>
                      <a:srgbClr val="004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/>
                        <a:t>Reg IV</a:t>
                      </a:r>
                      <a:endParaRPr lang="en-US" sz="2400" dirty="0"/>
                    </a:p>
                  </a:txBody>
                  <a:tcPr anchor="ctr">
                    <a:solidFill>
                      <a:srgbClr val="004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/>
                        <a:t>Reg V</a:t>
                      </a:r>
                      <a:endParaRPr lang="en-US" sz="2400" dirty="0"/>
                    </a:p>
                  </a:txBody>
                  <a:tcPr anchor="ctr">
                    <a:solidFill>
                      <a:srgbClr val="004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13838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l" fontAlgn="b"/>
                      <a:r>
                        <a:rPr lang="id-ID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id-ID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Jawa</a:t>
                      </a:r>
                      <a:endParaRPr lang="sv-SE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Sebagian</a:t>
                      </a:r>
                      <a:r>
                        <a:rPr lang="id-ID" sz="2800" baseline="0" dirty="0"/>
                        <a:t> </a:t>
                      </a:r>
                      <a:r>
                        <a:rPr lang="id-ID" sz="2800" dirty="0"/>
                        <a:t>Sumatra, Bali dan NTB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Sebagian Sumatra, Bangka</a:t>
                      </a:r>
                      <a:r>
                        <a:rPr lang="id-ID" sz="2800" baseline="0" dirty="0"/>
                        <a:t> belit</a:t>
                      </a:r>
                      <a:r>
                        <a:rPr lang="en-US" sz="2800" baseline="0" dirty="0"/>
                        <a:t>u</a:t>
                      </a:r>
                      <a:r>
                        <a:rPr lang="id-ID" sz="2800" baseline="0" dirty="0"/>
                        <a:t>ng</a:t>
                      </a:r>
                      <a:r>
                        <a:rPr lang="en-US" sz="2800" baseline="0" dirty="0"/>
                        <a:t>, </a:t>
                      </a:r>
                      <a:r>
                        <a:rPr lang="id-ID" sz="2800" baseline="0" dirty="0"/>
                        <a:t>Kalimantan</a:t>
                      </a:r>
                      <a:r>
                        <a:rPr lang="en-US" sz="2800" baseline="0" dirty="0"/>
                        <a:t> Barat</a:t>
                      </a:r>
                      <a:r>
                        <a:rPr lang="id-ID" sz="2800" baseline="0" dirty="0"/>
                        <a:t>, Sulawesi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/>
                        <a:t>Kalimantan Selatan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Timur</a:t>
                      </a:r>
                      <a:r>
                        <a:rPr lang="en-US" sz="2800" dirty="0"/>
                        <a:t>, Utara</a:t>
                      </a:r>
                      <a:r>
                        <a:rPr lang="id-ID" sz="2800" baseline="0" dirty="0"/>
                        <a:t> dan Tengah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aseline="0" dirty="0"/>
                        <a:t>NTT, Maluku</a:t>
                      </a:r>
                      <a:r>
                        <a:rPr lang="en-US" sz="2800" baseline="0" dirty="0"/>
                        <a:t>,</a:t>
                      </a:r>
                      <a:r>
                        <a:rPr lang="id-ID" sz="2800" baseline="0" dirty="0"/>
                        <a:t> Maluku Utara, Papua dan Papua Barat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707356"/>
                  </a:ext>
                </a:extLst>
              </a:tr>
            </a:tbl>
          </a:graphicData>
        </a:graphic>
      </p:graphicFrame>
      <p:sp>
        <p:nvSpPr>
          <p:cNvPr id="4" name="Judul 1">
            <a:extLst>
              <a:ext uri="{FF2B5EF4-FFF2-40B4-BE49-F238E27FC236}">
                <a16:creationId xmlns:a16="http://schemas.microsoft.com/office/drawing/2014/main" id="{EEBDF1BF-715B-4824-BE48-BD54FD8B77E1}"/>
              </a:ext>
            </a:extLst>
          </p:cNvPr>
          <p:cNvSpPr txBox="1">
            <a:spLocks/>
          </p:cNvSpPr>
          <p:nvPr/>
        </p:nvSpPr>
        <p:spPr>
          <a:xfrm>
            <a:off x="0" y="475426"/>
            <a:ext cx="11443317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Regionalisasi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id="{EEFD6A5B-FFA7-4A8E-B04F-27929EAB9AC4}"/>
              </a:ext>
            </a:extLst>
          </p:cNvPr>
          <p:cNvSpPr/>
          <p:nvPr/>
        </p:nvSpPr>
        <p:spPr>
          <a:xfrm rot="5400000" flipV="1">
            <a:off x="3432515" y="1089599"/>
            <a:ext cx="1020154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ambar 16">
            <a:extLst>
              <a:ext uri="{FF2B5EF4-FFF2-40B4-BE49-F238E27FC236}">
                <a16:creationId xmlns:a16="http://schemas.microsoft.com/office/drawing/2014/main" id="{8B294B3C-0562-485D-BB86-56AB99027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" y="6228651"/>
            <a:ext cx="1433070" cy="626810"/>
          </a:xfrm>
          <a:prstGeom prst="rect">
            <a:avLst/>
          </a:prstGeom>
        </p:spPr>
      </p:pic>
      <p:sp>
        <p:nvSpPr>
          <p:cNvPr id="18" name="Persegi Panjang 17">
            <a:extLst>
              <a:ext uri="{FF2B5EF4-FFF2-40B4-BE49-F238E27FC236}">
                <a16:creationId xmlns:a16="http://schemas.microsoft.com/office/drawing/2014/main" id="{1EDCD92B-0B95-440F-89CB-4DBA7E49D947}"/>
              </a:ext>
            </a:extLst>
          </p:cNvPr>
          <p:cNvSpPr/>
          <p:nvPr/>
        </p:nvSpPr>
        <p:spPr>
          <a:xfrm>
            <a:off x="11443317" y="0"/>
            <a:ext cx="748683" cy="1455938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114B860C-9FCD-4A27-A4FB-40A935257068}"/>
              </a:ext>
            </a:extLst>
          </p:cNvPr>
          <p:cNvSpPr/>
          <p:nvPr/>
        </p:nvSpPr>
        <p:spPr>
          <a:xfrm>
            <a:off x="12020365" y="0"/>
            <a:ext cx="171635" cy="70133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41081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11A1920-BFDB-4177-8377-35A9534EF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520" y="1351258"/>
            <a:ext cx="6288234" cy="5353686"/>
          </a:xfrm>
        </p:spPr>
        <p:txBody>
          <a:bodyPr>
            <a:noAutofit/>
          </a:bodyPr>
          <a:lstStyle/>
          <a:p>
            <a:pPr marL="355600" indent="-355600"/>
            <a:r>
              <a:rPr lang="en-US" sz="1600" dirty="0" err="1">
                <a:latin typeface="Arial Rounded MT Bold" panose="020F0704030504030204" pitchFamily="34" charset="0"/>
              </a:rPr>
              <a:t>Pasal</a:t>
            </a:r>
            <a:r>
              <a:rPr lang="en-US" sz="1600" dirty="0">
                <a:latin typeface="Arial Rounded MT Bold" panose="020F0704030504030204" pitchFamily="34" charset="0"/>
              </a:rPr>
              <a:t> 69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1600" dirty="0" err="1">
                <a:latin typeface="Arial Rounded MT Bold" panose="020F0704030504030204" pitchFamily="34" charset="0"/>
              </a:rPr>
              <a:t>Standar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tarif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pelayanan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kesehatan</a:t>
            </a:r>
            <a:r>
              <a:rPr lang="en-US" sz="1600" dirty="0">
                <a:latin typeface="Arial Rounded MT Bold" panose="020F0704030504030204" pitchFamily="34" charset="0"/>
              </a:rPr>
              <a:t> di FKTP dan FKRTL </a:t>
            </a:r>
            <a:r>
              <a:rPr lang="en-US" sz="1600" dirty="0" err="1">
                <a:latin typeface="Arial Rounded MT Bold" panose="020F0704030504030204" pitchFamily="34" charset="0"/>
              </a:rPr>
              <a:t>ditetapkan</a:t>
            </a:r>
            <a:r>
              <a:rPr lang="en-US" sz="1600" dirty="0">
                <a:latin typeface="Arial Rounded MT Bold" panose="020F0704030504030204" pitchFamily="34" charset="0"/>
              </a:rPr>
              <a:t> oleh Menteri.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en-US" sz="1600" dirty="0">
                <a:latin typeface="Arial Rounded MT Bold" panose="020F0704030504030204" pitchFamily="34" charset="0"/>
              </a:rPr>
              <a:t>Menteri </a:t>
            </a:r>
            <a:r>
              <a:rPr lang="en-US" sz="1600" dirty="0" err="1">
                <a:latin typeface="Arial Rounded MT Bold" panose="020F0704030504030204" pitchFamily="34" charset="0"/>
              </a:rPr>
              <a:t>menetapkan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standar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tarif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sebagaimana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dimaksud</a:t>
            </a:r>
            <a:r>
              <a:rPr lang="en-US" sz="1600" dirty="0">
                <a:latin typeface="Arial Rounded MT Bold" panose="020F0704030504030204" pitchFamily="34" charset="0"/>
              </a:rPr>
              <a:t> pada </a:t>
            </a:r>
            <a:r>
              <a:rPr lang="en-US" sz="1600" dirty="0" err="1">
                <a:latin typeface="Arial Rounded MT Bold" panose="020F0704030504030204" pitchFamily="34" charset="0"/>
              </a:rPr>
              <a:t>ayat</a:t>
            </a:r>
            <a:r>
              <a:rPr lang="en-US" sz="1600" dirty="0">
                <a:latin typeface="Arial Rounded MT Bold" panose="020F0704030504030204" pitchFamily="34" charset="0"/>
              </a:rPr>
              <a:t> (1) </a:t>
            </a:r>
            <a:r>
              <a:rPr lang="en-US" sz="1600" dirty="0" err="1">
                <a:latin typeface="Arial Rounded MT Bold" panose="020F0704030504030204" pitchFamily="34" charset="0"/>
              </a:rPr>
              <a:t>setelah</a:t>
            </a:r>
            <a:r>
              <a:rPr lang="en-US" sz="1600" dirty="0">
                <a:latin typeface="Arial Rounded MT Bold" panose="020F0704030504030204" pitchFamily="34" charset="0"/>
              </a:rPr>
              <a:t>: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1600" dirty="0" err="1">
                <a:latin typeface="Arial Rounded MT Bold" panose="020F0704030504030204" pitchFamily="34" charset="0"/>
              </a:rPr>
              <a:t>mendapatkan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masukan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dari</a:t>
            </a:r>
            <a:r>
              <a:rPr lang="en-US" sz="1600" dirty="0">
                <a:latin typeface="Arial Rounded MT Bold" panose="020F0704030504030204" pitchFamily="34" charset="0"/>
              </a:rPr>
              <a:t> BPJS Kesehatan </a:t>
            </a:r>
            <a:r>
              <a:rPr lang="en-US" sz="1600" dirty="0" err="1">
                <a:latin typeface="Arial Rounded MT Bold" panose="020F0704030504030204" pitchFamily="34" charset="0"/>
              </a:rPr>
              <a:t>bersama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dengan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asosiasi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fasilitas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kesehatan</a:t>
            </a:r>
            <a:r>
              <a:rPr lang="en-US" sz="1600" dirty="0">
                <a:latin typeface="Arial Rounded MT Bold" panose="020F0704030504030204" pitchFamily="34" charset="0"/>
              </a:rPr>
              <a:t>; dan </a:t>
            </a:r>
            <a:r>
              <a:rPr lang="en-US" sz="1600" dirty="0" err="1">
                <a:latin typeface="Arial Rounded MT Bold" panose="020F0704030504030204" pitchFamily="34" charset="0"/>
              </a:rPr>
              <a:t>mempertimbangkan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ketersediaan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Fasilitas</a:t>
            </a:r>
            <a:r>
              <a:rPr lang="en-US" sz="1600" dirty="0">
                <a:latin typeface="Arial Rounded MT Bold" panose="020F0704030504030204" pitchFamily="34" charset="0"/>
              </a:rPr>
              <a:t> Kesehatan, </a:t>
            </a:r>
            <a:r>
              <a:rPr lang="en-US" sz="1600" dirty="0" err="1">
                <a:latin typeface="Arial Rounded MT Bold" panose="020F0704030504030204" pitchFamily="34" charset="0"/>
              </a:rPr>
              <a:t>indeks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harga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konsumen</a:t>
            </a:r>
            <a:r>
              <a:rPr lang="en-US" sz="1600" dirty="0">
                <a:latin typeface="Arial Rounded MT Bold" panose="020F0704030504030204" pitchFamily="34" charset="0"/>
              </a:rPr>
              <a:t>, dan </a:t>
            </a:r>
            <a:r>
              <a:rPr lang="en-US" sz="1600" dirty="0" err="1">
                <a:latin typeface="Arial Rounded MT Bold" panose="020F0704030504030204" pitchFamily="34" charset="0"/>
              </a:rPr>
              <a:t>indeks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kemahalan</a:t>
            </a:r>
            <a:r>
              <a:rPr lang="en-US" sz="1600" dirty="0">
                <a:latin typeface="Arial Rounded MT Bold" panose="020F0704030504030204" pitchFamily="34" charset="0"/>
              </a:rPr>
              <a:t> Daerah.</a:t>
            </a:r>
          </a:p>
          <a:p>
            <a:pPr marL="914400" lvl="2" indent="0">
              <a:buNone/>
            </a:pPr>
            <a:endParaRPr lang="en-US" sz="1600" dirty="0">
              <a:latin typeface="Arial Rounded MT Bold" panose="020F0704030504030204" pitchFamily="34" charset="0"/>
            </a:endParaRPr>
          </a:p>
          <a:p>
            <a:pPr algn="just"/>
            <a:endParaRPr lang="en-US" sz="1600" dirty="0">
              <a:latin typeface="Arial Rounded MT Bold" panose="020F0704030504030204" pitchFamily="34" charset="0"/>
            </a:endParaRPr>
          </a:p>
          <a:p>
            <a:pPr algn="just"/>
            <a:r>
              <a:rPr lang="en-US" sz="1600" dirty="0" err="1">
                <a:latin typeface="Arial Rounded MT Bold" panose="020F0704030504030204" pitchFamily="34" charset="0"/>
              </a:rPr>
              <a:t>Pasal</a:t>
            </a:r>
            <a:r>
              <a:rPr lang="en-US" sz="1600" dirty="0">
                <a:latin typeface="Arial Rounded MT Bold" panose="020F0704030504030204" pitchFamily="34" charset="0"/>
              </a:rPr>
              <a:t> 70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 err="1">
                <a:latin typeface="Arial Rounded MT Bold" panose="020F0704030504030204" pitchFamily="34" charset="0"/>
              </a:rPr>
              <a:t>Standar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tarif</a:t>
            </a:r>
            <a:r>
              <a:rPr lang="en-US" sz="1600" dirty="0">
                <a:latin typeface="Arial Rounded MT Bold" panose="020F0704030504030204" pitchFamily="34" charset="0"/>
              </a:rPr>
              <a:t> yang </a:t>
            </a:r>
            <a:r>
              <a:rPr lang="en-US" sz="1600" dirty="0" err="1">
                <a:latin typeface="Arial Rounded MT Bold" panose="020F0704030504030204" pitchFamily="34" charset="0"/>
              </a:rPr>
              <a:t>ditetapkan</a:t>
            </a:r>
            <a:r>
              <a:rPr lang="en-US" sz="1600" dirty="0">
                <a:latin typeface="Arial Rounded MT Bold" panose="020F0704030504030204" pitchFamily="34" charset="0"/>
              </a:rPr>
              <a:t> oleh Menteri </a:t>
            </a:r>
            <a:r>
              <a:rPr lang="en-US" sz="1600" dirty="0" err="1">
                <a:latin typeface="Arial Rounded MT Bold" panose="020F0704030504030204" pitchFamily="34" charset="0"/>
              </a:rPr>
              <a:t>sebagaimana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dimaksud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dalam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Pasal</a:t>
            </a:r>
            <a:r>
              <a:rPr lang="en-US" sz="1600" dirty="0">
                <a:latin typeface="Arial Rounded MT Bold" panose="020F0704030504030204" pitchFamily="34" charset="0"/>
              </a:rPr>
              <a:t> 69 </a:t>
            </a:r>
            <a:r>
              <a:rPr lang="en-US" sz="1600" dirty="0" err="1">
                <a:latin typeface="Arial Rounded MT Bold" panose="020F0704030504030204" pitchFamily="34" charset="0"/>
              </a:rPr>
              <a:t>digunakan</a:t>
            </a:r>
            <a:r>
              <a:rPr lang="en-US" sz="1600" dirty="0">
                <a:latin typeface="Arial Rounded MT Bold" panose="020F0704030504030204" pitchFamily="34" charset="0"/>
              </a:rPr>
              <a:t> oleh BPJS Kesehatan </a:t>
            </a:r>
            <a:r>
              <a:rPr lang="en-US" sz="1600" dirty="0" err="1">
                <a:latin typeface="Arial Rounded MT Bold" panose="020F0704030504030204" pitchFamily="34" charset="0"/>
              </a:rPr>
              <a:t>sebagai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besaran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pembayaran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ke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fasilitas</a:t>
            </a:r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err="1">
                <a:latin typeface="Arial Rounded MT Bold" panose="020F0704030504030204" pitchFamily="34" charset="0"/>
              </a:rPr>
              <a:t>kesehatan</a:t>
            </a:r>
            <a:r>
              <a:rPr lang="en-US" sz="1600" dirty="0"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23" name="Persegi Panjang 22">
            <a:extLst>
              <a:ext uri="{FF2B5EF4-FFF2-40B4-BE49-F238E27FC236}">
                <a16:creationId xmlns:a16="http://schemas.microsoft.com/office/drawing/2014/main" id="{6D0D3C26-1E72-4125-920C-3BBF32FC1FE8}"/>
              </a:ext>
            </a:extLst>
          </p:cNvPr>
          <p:cNvSpPr/>
          <p:nvPr/>
        </p:nvSpPr>
        <p:spPr>
          <a:xfrm>
            <a:off x="11443317" y="0"/>
            <a:ext cx="748683" cy="1455938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rsegi Panjang 23">
            <a:extLst>
              <a:ext uri="{FF2B5EF4-FFF2-40B4-BE49-F238E27FC236}">
                <a16:creationId xmlns:a16="http://schemas.microsoft.com/office/drawing/2014/main" id="{E56E8253-1029-4396-B059-4C8C6D98B53B}"/>
              </a:ext>
            </a:extLst>
          </p:cNvPr>
          <p:cNvSpPr/>
          <p:nvPr/>
        </p:nvSpPr>
        <p:spPr>
          <a:xfrm>
            <a:off x="12020365" y="0"/>
            <a:ext cx="171635" cy="70133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rsegi Panjang 24">
            <a:extLst>
              <a:ext uri="{FF2B5EF4-FFF2-40B4-BE49-F238E27FC236}">
                <a16:creationId xmlns:a16="http://schemas.microsoft.com/office/drawing/2014/main" id="{89EF4017-5079-4EC9-A4C1-2C43ED7D0C89}"/>
              </a:ext>
            </a:extLst>
          </p:cNvPr>
          <p:cNvSpPr/>
          <p:nvPr/>
        </p:nvSpPr>
        <p:spPr>
          <a:xfrm>
            <a:off x="11441413" y="6116714"/>
            <a:ext cx="748683" cy="741285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ambar 29" descr="Sebuah gambar berisi roda&#10;&#10;Deskripsi dihasilkan secara otomatis">
            <a:extLst>
              <a:ext uri="{FF2B5EF4-FFF2-40B4-BE49-F238E27FC236}">
                <a16:creationId xmlns:a16="http://schemas.microsoft.com/office/drawing/2014/main" id="{7F302FCF-3D20-4724-9CC4-EAC4182DC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11" y="1396829"/>
            <a:ext cx="192024" cy="188976"/>
          </a:xfrm>
          <a:prstGeom prst="rect">
            <a:avLst/>
          </a:prstGeom>
        </p:spPr>
      </p:pic>
      <p:pic>
        <p:nvPicPr>
          <p:cNvPr id="32" name="Gambar 31" descr="Sebuah gambar berisi roda&#10;&#10;Deskripsi dihasilkan secara otomatis">
            <a:extLst>
              <a:ext uri="{FF2B5EF4-FFF2-40B4-BE49-F238E27FC236}">
                <a16:creationId xmlns:a16="http://schemas.microsoft.com/office/drawing/2014/main" id="{5C3305C6-D8AD-428A-96E8-0188E159E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97" y="5336160"/>
            <a:ext cx="192024" cy="188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B8977-DA09-4633-9658-221EFB06691A}"/>
              </a:ext>
            </a:extLst>
          </p:cNvPr>
          <p:cNvSpPr txBox="1"/>
          <p:nvPr/>
        </p:nvSpPr>
        <p:spPr>
          <a:xfrm>
            <a:off x="4762501" y="255610"/>
            <a:ext cx="6544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ahoma" pitchFamily="34" charset="0"/>
              </a:rPr>
              <a:t>PERPRES 82 TAHUN 2018 TENTANG J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ahoma" pitchFamily="34" charset="0"/>
              </a:rPr>
              <a:t>AMINAN </a:t>
            </a: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ahoma" pitchFamily="34" charset="0"/>
              </a:rPr>
              <a:t>K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ahoma" pitchFamily="34" charset="0"/>
              </a:rPr>
              <a:t>ESEHATAN </a:t>
            </a: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ahoma" pitchFamily="34" charset="0"/>
              </a:rPr>
              <a:t>(1)</a:t>
            </a:r>
          </a:p>
        </p:txBody>
      </p:sp>
      <p:pic>
        <p:nvPicPr>
          <p:cNvPr id="2050" name="Picture 2" descr="Regulasi Aset Kripto: Bitcoin dan Crypto LEGAL di Indonesia! | Coinvestasi">
            <a:extLst>
              <a:ext uri="{FF2B5EF4-FFF2-40B4-BE49-F238E27FC236}">
                <a16:creationId xmlns:a16="http://schemas.microsoft.com/office/drawing/2014/main" id="{002C297B-1D01-4CF7-8A3B-A96CB6BD6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r="30644" b="10738"/>
          <a:stretch/>
        </p:blipFill>
        <p:spPr bwMode="auto">
          <a:xfrm>
            <a:off x="-1427141" y="0"/>
            <a:ext cx="66163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56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etting an IBD diagnosis | IBDrelief">
            <a:extLst>
              <a:ext uri="{FF2B5EF4-FFF2-40B4-BE49-F238E27FC236}">
                <a16:creationId xmlns:a16="http://schemas.microsoft.com/office/drawing/2014/main" id="{D12D9049-B99D-47F4-B2E6-0DF1341F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9044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DB8977-DA09-4633-9658-221EFB06691A}"/>
              </a:ext>
            </a:extLst>
          </p:cNvPr>
          <p:cNvSpPr txBox="1"/>
          <p:nvPr/>
        </p:nvSpPr>
        <p:spPr>
          <a:xfrm>
            <a:off x="371094" y="1197865"/>
            <a:ext cx="8021792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500" b="1" i="0" u="none" strike="noStrike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ea typeface="+mj-ea"/>
                <a:cs typeface="+mj-cs"/>
              </a:rPr>
              <a:t>SPECIAL CMG DALAM INA-CBGs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11A1920-BFDB-4177-8377-35A9534EF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6254"/>
            <a:ext cx="7906131" cy="42021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/>
              <a:t>Dibuat</a:t>
            </a:r>
            <a:r>
              <a:rPr lang="en-US" sz="2400" dirty="0"/>
              <a:t> agar </a:t>
            </a:r>
            <a:r>
              <a:rPr lang="en-US" sz="2400" b="1" dirty="0" err="1"/>
              <a:t>mengurangi</a:t>
            </a:r>
            <a:r>
              <a:rPr lang="en-US" sz="2400" b="1" dirty="0"/>
              <a:t> </a:t>
            </a:r>
            <a:r>
              <a:rPr lang="en-US" sz="2400" b="1" dirty="0" err="1"/>
              <a:t>resiko</a:t>
            </a:r>
            <a:r>
              <a:rPr lang="en-US" sz="2400" b="1" dirty="0"/>
              <a:t> </a:t>
            </a:r>
            <a:r>
              <a:rPr lang="en-US" sz="2400" b="1" dirty="0" err="1"/>
              <a:t>keuangan</a:t>
            </a:r>
            <a:r>
              <a:rPr lang="en-US" sz="2400" b="1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, </a:t>
            </a:r>
            <a:r>
              <a:rPr lang="en-US" sz="2400" dirty="0" err="1"/>
              <a:t>alat</a:t>
            </a:r>
            <a:r>
              <a:rPr lang="en-US" sz="2400" dirty="0"/>
              <a:t>, </a:t>
            </a:r>
            <a:r>
              <a:rPr lang="en-US" sz="2400" dirty="0" err="1"/>
              <a:t>prosedur</a:t>
            </a:r>
            <a:r>
              <a:rPr lang="en-US" sz="2400" dirty="0"/>
              <a:t>, </a:t>
            </a:r>
            <a:r>
              <a:rPr lang="en-US" sz="2400" dirty="0" err="1"/>
              <a:t>pemeriksaan</a:t>
            </a:r>
            <a:r>
              <a:rPr lang="en-US" sz="2400" dirty="0"/>
              <a:t> </a:t>
            </a:r>
            <a:r>
              <a:rPr lang="en-US" sz="2400" dirty="0" err="1"/>
              <a:t>penunjang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kasus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subakut</a:t>
            </a:r>
            <a:r>
              <a:rPr lang="en-US" sz="2400" dirty="0"/>
              <a:t> dan </a:t>
            </a:r>
            <a:r>
              <a:rPr lang="en-US" sz="2400" dirty="0" err="1"/>
              <a:t>kronis</a:t>
            </a:r>
            <a:r>
              <a:rPr lang="en-US" sz="2400" dirty="0"/>
              <a:t> yang </a:t>
            </a:r>
            <a:r>
              <a:rPr lang="en-US" sz="2400" b="1" dirty="0" err="1"/>
              <a:t>selisih</a:t>
            </a:r>
            <a:r>
              <a:rPr lang="en-US" sz="2400" b="1" dirty="0"/>
              <a:t> </a:t>
            </a:r>
            <a:r>
              <a:rPr lang="en-US" sz="2400" b="1" dirty="0" err="1"/>
              <a:t>tarif</a:t>
            </a:r>
            <a:r>
              <a:rPr lang="en-US" sz="2400" b="1" dirty="0"/>
              <a:t> </a:t>
            </a:r>
            <a:r>
              <a:rPr lang="en-US" sz="2400" dirty="0"/>
              <a:t>INA-CBGs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rumah</a:t>
            </a:r>
            <a:r>
              <a:rPr lang="en-US" sz="2400" dirty="0"/>
              <a:t> </a:t>
            </a:r>
            <a:r>
              <a:rPr lang="en-US" sz="2400" dirty="0" err="1"/>
              <a:t>sakit</a:t>
            </a:r>
            <a:r>
              <a:rPr lang="en-US" sz="2400" dirty="0"/>
              <a:t> </a:t>
            </a:r>
            <a:r>
              <a:rPr lang="en-US" sz="2400" dirty="0" err="1"/>
              <a:t>masih</a:t>
            </a:r>
            <a:r>
              <a:rPr lang="en-US" sz="2400" dirty="0"/>
              <a:t> </a:t>
            </a:r>
            <a:r>
              <a:rPr lang="en-US" sz="2400" b="1" dirty="0" err="1"/>
              <a:t>cukup</a:t>
            </a:r>
            <a:r>
              <a:rPr lang="en-US" sz="2400" b="1" dirty="0"/>
              <a:t> </a:t>
            </a:r>
            <a:r>
              <a:rPr lang="en-US" sz="2400" b="1" dirty="0" err="1"/>
              <a:t>besar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Besaran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pada </a:t>
            </a:r>
            <a:r>
              <a:rPr lang="en-US" sz="2400" dirty="0" err="1"/>
              <a:t>tarif</a:t>
            </a:r>
            <a:r>
              <a:rPr lang="en-US" sz="2400" dirty="0"/>
              <a:t> special CMG </a:t>
            </a:r>
            <a:r>
              <a:rPr lang="en-US" sz="2400" b="1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dimaksudkan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/>
              <a:t>mengganti</a:t>
            </a:r>
            <a:r>
              <a:rPr lang="en-US" sz="2400" b="1" dirty="0"/>
              <a:t> </a:t>
            </a:r>
            <a:r>
              <a:rPr lang="en-US" sz="2400" b="1" dirty="0" err="1"/>
              <a:t>biaya</a:t>
            </a:r>
            <a:r>
              <a:rPr lang="en-US" sz="2400" b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,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. </a:t>
            </a:r>
          </a:p>
          <a:p>
            <a:pPr mar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020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0EDD420-7D4F-48DE-A125-282848674AB6}"/>
              </a:ext>
            </a:extLst>
          </p:cNvPr>
          <p:cNvSpPr txBox="1">
            <a:spLocks/>
          </p:cNvSpPr>
          <p:nvPr/>
        </p:nvSpPr>
        <p:spPr>
          <a:xfrm>
            <a:off x="2464646" y="2269464"/>
            <a:ext cx="10663556" cy="1490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None/>
            </a:pPr>
            <a:r>
              <a:rPr lang="en-US" sz="3200" dirty="0"/>
              <a:t>a. Special </a:t>
            </a:r>
            <a:r>
              <a:rPr lang="en-US" sz="3200" i="1" dirty="0" err="1"/>
              <a:t>Prosedure</a:t>
            </a:r>
            <a:r>
              <a:rPr lang="en-US" sz="3200" i="1" dirty="0"/>
              <a:t> </a:t>
            </a:r>
          </a:p>
          <a:p>
            <a:pPr>
              <a:spcBef>
                <a:spcPts val="1800"/>
              </a:spcBef>
              <a:buNone/>
            </a:pPr>
            <a:r>
              <a:rPr lang="en-US" sz="3200" dirty="0"/>
              <a:t>b. Special </a:t>
            </a:r>
            <a:r>
              <a:rPr lang="en-US" sz="3200" i="1" dirty="0"/>
              <a:t>Drugs </a:t>
            </a:r>
          </a:p>
          <a:p>
            <a:pPr>
              <a:spcBef>
                <a:spcPts val="1800"/>
              </a:spcBef>
              <a:buNone/>
            </a:pPr>
            <a:r>
              <a:rPr lang="en-US" sz="3200" dirty="0"/>
              <a:t>c. Special </a:t>
            </a:r>
            <a:r>
              <a:rPr lang="en-US" sz="3200" i="1" dirty="0"/>
              <a:t>Investigation </a:t>
            </a:r>
          </a:p>
          <a:p>
            <a:pPr>
              <a:spcBef>
                <a:spcPts val="1800"/>
              </a:spcBef>
              <a:buNone/>
            </a:pPr>
            <a:r>
              <a:rPr lang="en-US" sz="3200" dirty="0"/>
              <a:t>d. Special </a:t>
            </a:r>
            <a:r>
              <a:rPr lang="en-US" sz="3200" i="1" dirty="0"/>
              <a:t>Prosthesis </a:t>
            </a:r>
          </a:p>
          <a:p>
            <a:pPr marL="533400" indent="-533400">
              <a:spcBef>
                <a:spcPts val="1800"/>
              </a:spcBef>
              <a:buNone/>
            </a:pPr>
            <a:r>
              <a:rPr lang="en-US" sz="3200" dirty="0"/>
              <a:t>e. Special </a:t>
            </a:r>
            <a:r>
              <a:rPr lang="en-US" sz="3200" i="1" dirty="0"/>
              <a:t>Groups Subacute dan </a:t>
            </a:r>
            <a:r>
              <a:rPr lang="en-US" sz="3200" i="1" dirty="0" err="1"/>
              <a:t>Kronis</a:t>
            </a:r>
            <a:r>
              <a:rPr lang="en-US" sz="3200" i="1" dirty="0"/>
              <a:t> </a:t>
            </a:r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1475930" y="768924"/>
            <a:ext cx="9981745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4A74"/>
                </a:solidFill>
                <a:latin typeface="+mn-lt"/>
                <a:cs typeface="Arial" pitchFamily="34" charset="0"/>
              </a:rPr>
              <a:t>SPECIAL CMG DALAM INA-CBGs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745407" y="1389782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ambar 11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61C9216-1E0F-4110-84D7-C2A2561C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46" y="2307200"/>
            <a:ext cx="445009" cy="448057"/>
          </a:xfrm>
          <a:prstGeom prst="rect">
            <a:avLst/>
          </a:prstGeom>
        </p:spPr>
      </p:pic>
      <p:pic>
        <p:nvPicPr>
          <p:cNvPr id="15" name="Gambar 14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7F32098-5AA2-4284-B8E0-D7B16CA1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45" y="3020423"/>
            <a:ext cx="445009" cy="448057"/>
          </a:xfrm>
          <a:prstGeom prst="rect">
            <a:avLst/>
          </a:prstGeom>
        </p:spPr>
      </p:pic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88FAA9F6-C50C-4588-9245-9B63F94B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44" y="3699704"/>
            <a:ext cx="445009" cy="448057"/>
          </a:xfrm>
          <a:prstGeom prst="rect">
            <a:avLst/>
          </a:prstGeom>
        </p:spPr>
      </p:pic>
      <p:pic>
        <p:nvPicPr>
          <p:cNvPr id="9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0582BF0D-0B35-4E44-B06E-5690016E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43" y="4343294"/>
            <a:ext cx="445009" cy="448057"/>
          </a:xfrm>
          <a:prstGeom prst="rect">
            <a:avLst/>
          </a:prstGeom>
        </p:spPr>
      </p:pic>
      <p:pic>
        <p:nvPicPr>
          <p:cNvPr id="8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356B130E-E934-4CB7-953F-BD4EE5745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42" y="4987234"/>
            <a:ext cx="445009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21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13F88792-9B03-4D21-B7D6-6D5E8659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088" y="5216483"/>
            <a:ext cx="7564477" cy="99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9CCA2A6-9181-4795-BDB9-6009A337F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4089" y="3018711"/>
            <a:ext cx="757242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11AE2D8-9E40-4228-9BF9-D76E95965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6138" y="4636301"/>
            <a:ext cx="7591011" cy="6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Judul 1">
            <a:extLst>
              <a:ext uri="{FF2B5EF4-FFF2-40B4-BE49-F238E27FC236}">
                <a16:creationId xmlns:a16="http://schemas.microsoft.com/office/drawing/2014/main" id="{EEBDF1BF-715B-4824-BE48-BD54FD8B77E1}"/>
              </a:ext>
            </a:extLst>
          </p:cNvPr>
          <p:cNvSpPr txBox="1">
            <a:spLocks/>
          </p:cNvSpPr>
          <p:nvPr/>
        </p:nvSpPr>
        <p:spPr>
          <a:xfrm>
            <a:off x="-510" y="318472"/>
            <a:ext cx="11443317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Digit 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Tipe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Kasus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id="{EEFD6A5B-FFA7-4A8E-B04F-27929EAB9AC4}"/>
              </a:ext>
            </a:extLst>
          </p:cNvPr>
          <p:cNvSpPr/>
          <p:nvPr/>
        </p:nvSpPr>
        <p:spPr>
          <a:xfrm rot="5400000" flipV="1">
            <a:off x="2932785" y="883593"/>
            <a:ext cx="1020154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ambar 16">
            <a:extLst>
              <a:ext uri="{FF2B5EF4-FFF2-40B4-BE49-F238E27FC236}">
                <a16:creationId xmlns:a16="http://schemas.microsoft.com/office/drawing/2014/main" id="{8B294B3C-0562-485D-BB86-56AB99027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" y="6228651"/>
            <a:ext cx="1433070" cy="626810"/>
          </a:xfrm>
          <a:prstGeom prst="rect">
            <a:avLst/>
          </a:prstGeom>
        </p:spPr>
      </p:pic>
      <p:sp>
        <p:nvSpPr>
          <p:cNvPr id="18" name="Persegi Panjang 17">
            <a:extLst>
              <a:ext uri="{FF2B5EF4-FFF2-40B4-BE49-F238E27FC236}">
                <a16:creationId xmlns:a16="http://schemas.microsoft.com/office/drawing/2014/main" id="{1EDCD92B-0B95-440F-89CB-4DBA7E49D947}"/>
              </a:ext>
            </a:extLst>
          </p:cNvPr>
          <p:cNvSpPr/>
          <p:nvPr/>
        </p:nvSpPr>
        <p:spPr>
          <a:xfrm>
            <a:off x="11443317" y="0"/>
            <a:ext cx="748683" cy="1455938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114B860C-9FCD-4A27-A4FB-40A935257068}"/>
              </a:ext>
            </a:extLst>
          </p:cNvPr>
          <p:cNvSpPr/>
          <p:nvPr/>
        </p:nvSpPr>
        <p:spPr>
          <a:xfrm>
            <a:off x="12020365" y="0"/>
            <a:ext cx="171635" cy="70133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CB876D74-C654-4D55-BE41-20E8E62A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6772" y="3718915"/>
            <a:ext cx="7551162" cy="97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2B8365-DC81-48CA-9760-4FD2A34A1CDA}"/>
              </a:ext>
            </a:extLst>
          </p:cNvPr>
          <p:cNvCxnSpPr>
            <a:cxnSpLocks/>
          </p:cNvCxnSpPr>
          <p:nvPr/>
        </p:nvCxnSpPr>
        <p:spPr>
          <a:xfrm>
            <a:off x="10110615" y="1622617"/>
            <a:ext cx="0" cy="45821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DBA9E8-CD68-4F9F-9B49-87B66DE78540}"/>
              </a:ext>
            </a:extLst>
          </p:cNvPr>
          <p:cNvCxnSpPr>
            <a:cxnSpLocks/>
          </p:cNvCxnSpPr>
          <p:nvPr/>
        </p:nvCxnSpPr>
        <p:spPr>
          <a:xfrm>
            <a:off x="2575823" y="1622617"/>
            <a:ext cx="0" cy="4581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1D8F66C8-4E65-4DC8-B3F5-6C1B944C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6771" y="1613803"/>
            <a:ext cx="757242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4C2F66-45AC-4C9D-9F86-C6712E58433B}"/>
              </a:ext>
            </a:extLst>
          </p:cNvPr>
          <p:cNvCxnSpPr>
            <a:cxnSpLocks/>
          </p:cNvCxnSpPr>
          <p:nvPr/>
        </p:nvCxnSpPr>
        <p:spPr>
          <a:xfrm>
            <a:off x="6536898" y="1649056"/>
            <a:ext cx="0" cy="45546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24122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0EDD420-7D4F-48DE-A125-282848674AB6}"/>
              </a:ext>
            </a:extLst>
          </p:cNvPr>
          <p:cNvSpPr txBox="1">
            <a:spLocks/>
          </p:cNvSpPr>
          <p:nvPr/>
        </p:nvSpPr>
        <p:spPr>
          <a:xfrm>
            <a:off x="1796646" y="2189258"/>
            <a:ext cx="9815072" cy="3535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/>
              <a:t>Diperuntukkan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kasus-kasus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ketentuan</a:t>
            </a:r>
            <a:r>
              <a:rPr lang="en-US" sz="3600" dirty="0"/>
              <a:t> lama </a:t>
            </a:r>
            <a:r>
              <a:rPr lang="en-US" sz="3600" dirty="0" err="1"/>
              <a:t>hari</a:t>
            </a:r>
            <a:r>
              <a:rPr lang="en-US" sz="3600" dirty="0"/>
              <a:t> </a:t>
            </a:r>
            <a:r>
              <a:rPr lang="en-US" sz="3600" dirty="0" err="1"/>
              <a:t>rawat</a:t>
            </a:r>
            <a:r>
              <a:rPr lang="en-US" sz="3600" dirty="0"/>
              <a:t> (LOS) </a:t>
            </a:r>
            <a:r>
              <a:rPr lang="en-US" sz="3600" dirty="0" err="1"/>
              <a:t>dirumah</a:t>
            </a:r>
            <a:r>
              <a:rPr lang="en-US" sz="3600" dirty="0"/>
              <a:t> </a:t>
            </a:r>
            <a:r>
              <a:rPr lang="en-US" sz="3600" dirty="0" err="1"/>
              <a:t>sakit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berikut</a:t>
            </a:r>
            <a:r>
              <a:rPr lang="en-US" sz="3600" dirty="0"/>
              <a:t> : </a:t>
            </a:r>
          </a:p>
          <a:p>
            <a:pPr lvl="1"/>
            <a:r>
              <a:rPr lang="en-US" sz="3200" dirty="0" err="1"/>
              <a:t>Fase</a:t>
            </a:r>
            <a:r>
              <a:rPr lang="en-US" sz="3200" dirty="0"/>
              <a:t> </a:t>
            </a:r>
            <a:r>
              <a:rPr lang="en-US" sz="3200" dirty="0" err="1"/>
              <a:t>Akut</a:t>
            </a:r>
            <a:r>
              <a:rPr lang="en-US" sz="3200" dirty="0"/>
              <a:t> : 1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42 Hari </a:t>
            </a:r>
          </a:p>
          <a:p>
            <a:pPr lvl="1"/>
            <a:r>
              <a:rPr lang="da-DK" sz="3200" dirty="0"/>
              <a:t>Fase sub akut : 43 sampai dengan 103 Hari </a:t>
            </a:r>
          </a:p>
          <a:p>
            <a:pPr lvl="1"/>
            <a:r>
              <a:rPr lang="en-US" sz="3200" dirty="0" err="1"/>
              <a:t>Fase</a:t>
            </a:r>
            <a:r>
              <a:rPr lang="en-US" sz="3200" dirty="0"/>
              <a:t> </a:t>
            </a:r>
            <a:r>
              <a:rPr lang="en-US" sz="3200" dirty="0" err="1"/>
              <a:t>Kronis</a:t>
            </a:r>
            <a:r>
              <a:rPr lang="en-US" sz="3200" dirty="0"/>
              <a:t> : 104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180 Hari </a:t>
            </a:r>
            <a:endParaRPr lang="id-ID" sz="3200" dirty="0"/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1" y="632476"/>
            <a:ext cx="12190096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4A74"/>
                </a:solidFill>
                <a:latin typeface="+mn-lt"/>
              </a:rPr>
              <a:t>Special CMG </a:t>
            </a:r>
            <a:r>
              <a:rPr lang="en-US" sz="4400" b="1" dirty="0" err="1">
                <a:solidFill>
                  <a:srgbClr val="004A74"/>
                </a:solidFill>
                <a:latin typeface="+mn-lt"/>
              </a:rPr>
              <a:t>Subakut</a:t>
            </a:r>
            <a:r>
              <a:rPr lang="en-US" sz="4400" b="1" dirty="0">
                <a:solidFill>
                  <a:srgbClr val="004A74"/>
                </a:solidFill>
                <a:latin typeface="+mn-lt"/>
              </a:rPr>
              <a:t> dan </a:t>
            </a:r>
            <a:r>
              <a:rPr lang="en-US" b="1" dirty="0" err="1">
                <a:solidFill>
                  <a:srgbClr val="004A74"/>
                </a:solidFill>
                <a:latin typeface="+mn-lt"/>
              </a:rPr>
              <a:t>K</a:t>
            </a:r>
            <a:r>
              <a:rPr lang="en-US" sz="4400" b="1" dirty="0" err="1">
                <a:solidFill>
                  <a:srgbClr val="004A74"/>
                </a:solidFill>
                <a:latin typeface="+mn-lt"/>
              </a:rPr>
              <a:t>ronis</a:t>
            </a:r>
            <a:r>
              <a:rPr lang="en-US" sz="4400" b="1" dirty="0">
                <a:solidFill>
                  <a:srgbClr val="004A74"/>
                </a:solidFill>
                <a:latin typeface="+mn-lt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flipV="1">
            <a:off x="1889918" y="1729506"/>
            <a:ext cx="8410259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ambar 14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7F32098-5AA2-4284-B8E0-D7B16CA1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08" y="3718168"/>
            <a:ext cx="445009" cy="448057"/>
          </a:xfrm>
          <a:prstGeom prst="rect">
            <a:avLst/>
          </a:prstGeom>
        </p:spPr>
      </p:pic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88FAA9F6-C50C-4588-9245-9B63F94B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07" y="4273416"/>
            <a:ext cx="445009" cy="448057"/>
          </a:xfrm>
          <a:prstGeom prst="rect">
            <a:avLst/>
          </a:prstGeom>
        </p:spPr>
      </p:pic>
      <p:pic>
        <p:nvPicPr>
          <p:cNvPr id="9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0582BF0D-0B35-4E44-B06E-5690016E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07" y="4811257"/>
            <a:ext cx="445009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29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B179437E-1ACE-4C2F-9E41-4AD1712C5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045328"/>
              </p:ext>
            </p:extLst>
          </p:nvPr>
        </p:nvGraphicFramePr>
        <p:xfrm>
          <a:off x="1870601" y="2022411"/>
          <a:ext cx="9242299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739">
                  <a:extLst>
                    <a:ext uri="{9D8B030D-6E8A-4147-A177-3AD203B41FA5}">
                      <a16:colId xmlns:a16="http://schemas.microsoft.com/office/drawing/2014/main" val="3891692776"/>
                    </a:ext>
                  </a:extLst>
                </a:gridCol>
                <a:gridCol w="1854645">
                  <a:extLst>
                    <a:ext uri="{9D8B030D-6E8A-4147-A177-3AD203B41FA5}">
                      <a16:colId xmlns:a16="http://schemas.microsoft.com/office/drawing/2014/main" val="2211826707"/>
                    </a:ext>
                  </a:extLst>
                </a:gridCol>
                <a:gridCol w="2000567">
                  <a:extLst>
                    <a:ext uri="{9D8B030D-6E8A-4147-A177-3AD203B41FA5}">
                      <a16:colId xmlns:a16="http://schemas.microsoft.com/office/drawing/2014/main" val="350675893"/>
                    </a:ext>
                  </a:extLst>
                </a:gridCol>
                <a:gridCol w="3669348">
                  <a:extLst>
                    <a:ext uri="{9D8B030D-6E8A-4147-A177-3AD203B41FA5}">
                      <a16:colId xmlns:a16="http://schemas.microsoft.com/office/drawing/2014/main" val="1392950072"/>
                    </a:ext>
                  </a:extLst>
                </a:gridCol>
              </a:tblGrid>
              <a:tr h="410444">
                <a:tc>
                  <a:txBody>
                    <a:bodyPr/>
                    <a:lstStyle/>
                    <a:p>
                      <a:r>
                        <a:rPr lang="en-US" sz="2800" dirty="0"/>
                        <a:t>FASE</a:t>
                      </a:r>
                    </a:p>
                  </a:txBody>
                  <a:tcPr>
                    <a:solidFill>
                      <a:srgbClr val="004A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LOS (HARI)</a:t>
                      </a:r>
                    </a:p>
                  </a:txBody>
                  <a:tcPr>
                    <a:solidFill>
                      <a:srgbClr val="004A7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</a:t>
                      </a:r>
                      <a:r>
                        <a:rPr lang="en-US" sz="2800" baseline="0" dirty="0"/>
                        <a:t> TARIF</a:t>
                      </a:r>
                      <a:endParaRPr lang="en-US" sz="2800" dirty="0"/>
                    </a:p>
                  </a:txBody>
                  <a:tcPr>
                    <a:solidFill>
                      <a:srgbClr val="004A7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04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13838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r>
                        <a:rPr lang="en-US" sz="2800" dirty="0"/>
                        <a:t>AKUT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1- 42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Hasil</a:t>
                      </a:r>
                      <a:r>
                        <a:rPr lang="en-US" sz="2800" baseline="0" dirty="0"/>
                        <a:t> grouping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707356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r>
                        <a:rPr lang="en-US" sz="2800" dirty="0"/>
                        <a:t>SUB AKUT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43 - 103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Hasil</a:t>
                      </a:r>
                      <a:r>
                        <a:rPr lang="en-US" sz="2800" baseline="0"/>
                        <a:t> grouping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Top up payment </a:t>
                      </a:r>
                      <a:r>
                        <a:rPr kumimoji="0" lang="en-US" sz="2800" i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kumimoji="0" lang="en-US" sz="2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Sub </a:t>
                      </a:r>
                      <a:r>
                        <a:rPr kumimoji="0" lang="en-US" sz="2800" i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</a:t>
                      </a:r>
                      <a:r>
                        <a:rPr kumimoji="0" lang="en-US" sz="2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859096"/>
                  </a:ext>
                </a:extLst>
              </a:tr>
              <a:tr h="455010">
                <a:tc>
                  <a:txBody>
                    <a:bodyPr/>
                    <a:lstStyle/>
                    <a:p>
                      <a:r>
                        <a:rPr lang="en-US" sz="2800" dirty="0"/>
                        <a:t>KRONIS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&gt; 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Hasil</a:t>
                      </a:r>
                      <a:r>
                        <a:rPr lang="en-US" sz="2800" baseline="0" dirty="0"/>
                        <a:t> grouping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en-US" sz="2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 up payment </a:t>
                      </a:r>
                      <a:r>
                        <a:rPr kumimoji="0" lang="en-US" sz="2800" i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kumimoji="0" lang="en-US" sz="2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Sub </a:t>
                      </a:r>
                      <a:r>
                        <a:rPr kumimoji="0" lang="en-US" sz="2800" i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Akut</a:t>
                      </a:r>
                      <a:r>
                        <a:rPr kumimoji="0" lang="en-US" sz="2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kumimoji="0" lang="en-US" sz="28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Top up payment </a:t>
                      </a:r>
                      <a:r>
                        <a:rPr kumimoji="0"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kumimoji="0"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Kronis</a:t>
                      </a:r>
                      <a:r>
                        <a:rPr kumimoji="0" lang="en-US" sz="2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60556"/>
                  </a:ext>
                </a:extLst>
              </a:tr>
            </a:tbl>
          </a:graphicData>
        </a:graphic>
      </p:graphicFrame>
      <p:sp>
        <p:nvSpPr>
          <p:cNvPr id="4" name="Judul 1">
            <a:extLst>
              <a:ext uri="{FF2B5EF4-FFF2-40B4-BE49-F238E27FC236}">
                <a16:creationId xmlns:a16="http://schemas.microsoft.com/office/drawing/2014/main" id="{EEBDF1BF-715B-4824-BE48-BD54FD8B77E1}"/>
              </a:ext>
            </a:extLst>
          </p:cNvPr>
          <p:cNvSpPr txBox="1">
            <a:spLocks/>
          </p:cNvSpPr>
          <p:nvPr/>
        </p:nvSpPr>
        <p:spPr>
          <a:xfrm>
            <a:off x="1870602" y="419557"/>
            <a:ext cx="9242298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PERHITUNGAN TARIF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SPECIAL GROUPS UNTUK KASUS SUB-AKUT DAN KRONIS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7" name="Gambar 16">
            <a:extLst>
              <a:ext uri="{FF2B5EF4-FFF2-40B4-BE49-F238E27FC236}">
                <a16:creationId xmlns:a16="http://schemas.microsoft.com/office/drawing/2014/main" id="{8B294B3C-0562-485D-BB86-56AB99027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" y="6228651"/>
            <a:ext cx="1433070" cy="626810"/>
          </a:xfrm>
          <a:prstGeom prst="rect">
            <a:avLst/>
          </a:prstGeom>
        </p:spPr>
      </p:pic>
      <p:sp>
        <p:nvSpPr>
          <p:cNvPr id="18" name="Persegi Panjang 17">
            <a:extLst>
              <a:ext uri="{FF2B5EF4-FFF2-40B4-BE49-F238E27FC236}">
                <a16:creationId xmlns:a16="http://schemas.microsoft.com/office/drawing/2014/main" id="{1EDCD92B-0B95-440F-89CB-4DBA7E49D947}"/>
              </a:ext>
            </a:extLst>
          </p:cNvPr>
          <p:cNvSpPr/>
          <p:nvPr/>
        </p:nvSpPr>
        <p:spPr>
          <a:xfrm>
            <a:off x="11443317" y="0"/>
            <a:ext cx="748683" cy="1455938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114B860C-9FCD-4A27-A4FB-40A935257068}"/>
              </a:ext>
            </a:extLst>
          </p:cNvPr>
          <p:cNvSpPr/>
          <p:nvPr/>
        </p:nvSpPr>
        <p:spPr>
          <a:xfrm>
            <a:off x="12020365" y="0"/>
            <a:ext cx="171635" cy="70133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37328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rsegi Panjang 25">
            <a:extLst>
              <a:ext uri="{FF2B5EF4-FFF2-40B4-BE49-F238E27FC236}">
                <a16:creationId xmlns:a16="http://schemas.microsoft.com/office/drawing/2014/main" id="{5866D542-7300-4720-A06C-825EEBBAAD6B}"/>
              </a:ext>
            </a:extLst>
          </p:cNvPr>
          <p:cNvSpPr/>
          <p:nvPr/>
        </p:nvSpPr>
        <p:spPr>
          <a:xfrm>
            <a:off x="133165" y="-23616"/>
            <a:ext cx="337352" cy="1009037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ersegi Panjang 26">
            <a:extLst>
              <a:ext uri="{FF2B5EF4-FFF2-40B4-BE49-F238E27FC236}">
                <a16:creationId xmlns:a16="http://schemas.microsoft.com/office/drawing/2014/main" id="{0808185C-53AC-443B-8F6A-919BDBED585C}"/>
              </a:ext>
            </a:extLst>
          </p:cNvPr>
          <p:cNvSpPr/>
          <p:nvPr/>
        </p:nvSpPr>
        <p:spPr>
          <a:xfrm>
            <a:off x="11141476" y="0"/>
            <a:ext cx="1103827" cy="685800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ersegi Panjang 27">
            <a:extLst>
              <a:ext uri="{FF2B5EF4-FFF2-40B4-BE49-F238E27FC236}">
                <a16:creationId xmlns:a16="http://schemas.microsoft.com/office/drawing/2014/main" id="{AA0B2364-775B-4880-ADBB-CD48A80FFD6C}"/>
              </a:ext>
            </a:extLst>
          </p:cNvPr>
          <p:cNvSpPr/>
          <p:nvPr/>
        </p:nvSpPr>
        <p:spPr>
          <a:xfrm>
            <a:off x="10948557" y="-11808"/>
            <a:ext cx="223031" cy="688161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65D77-E5D5-48B1-8566-C94B246025C9}"/>
              </a:ext>
            </a:extLst>
          </p:cNvPr>
          <p:cNvSpPr txBox="1"/>
          <p:nvPr/>
        </p:nvSpPr>
        <p:spPr>
          <a:xfrm>
            <a:off x="3032125" y="1882423"/>
            <a:ext cx="612775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id-ID" sz="6500" b="1" i="0" u="none" strike="noStrike" kern="1200" cap="none" spc="0" normalizeH="0" baseline="0" noProof="0" dirty="0">
                <a:ln w="6350">
                  <a:noFill/>
                </a:ln>
                <a:solidFill>
                  <a:srgbClr val="004A74"/>
                </a:solidFill>
                <a:uLnTx/>
                <a:uFillTx/>
                <a:latin typeface="Lucida Sans"/>
                <a:ea typeface="+mj-ea"/>
                <a:cs typeface="+mj-cs"/>
              </a:rPr>
              <a:t>Sumber </a:t>
            </a:r>
            <a:r>
              <a:rPr kumimoji="0" lang="en-US" sz="6500" b="1" i="0" u="none" strike="noStrike" kern="1200" cap="none" spc="0" normalizeH="0" baseline="0" noProof="0" dirty="0">
                <a:ln w="6350">
                  <a:noFill/>
                </a:ln>
                <a:solidFill>
                  <a:srgbClr val="004A74"/>
                </a:solidFill>
                <a:uLnTx/>
                <a:uFillTx/>
                <a:latin typeface="Lucida Sans"/>
                <a:ea typeface="+mj-ea"/>
                <a:cs typeface="+mj-cs"/>
              </a:rPr>
              <a:t>D</a:t>
            </a:r>
            <a:r>
              <a:rPr kumimoji="0" lang="id-ID" sz="6500" b="1" i="0" u="none" strike="noStrike" kern="1200" cap="none" spc="0" normalizeH="0" baseline="0" noProof="0" dirty="0">
                <a:ln w="6350">
                  <a:noFill/>
                </a:ln>
                <a:solidFill>
                  <a:srgbClr val="004A74"/>
                </a:solidFill>
                <a:uLnTx/>
                <a:uFillTx/>
                <a:latin typeface="Lucida Sans"/>
                <a:ea typeface="+mj-ea"/>
                <a:cs typeface="+mj-cs"/>
              </a:rPr>
              <a:t>ata </a:t>
            </a:r>
            <a:r>
              <a:rPr lang="en-US" sz="6500" b="1" dirty="0">
                <a:ln w="6350">
                  <a:noFill/>
                </a:ln>
                <a:solidFill>
                  <a:srgbClr val="004A74"/>
                </a:solidFill>
                <a:latin typeface="Lucida Sans"/>
                <a:ea typeface="+mj-ea"/>
                <a:cs typeface="+mj-cs"/>
              </a:rPr>
              <a:t>K</a:t>
            </a:r>
            <a:r>
              <a:rPr kumimoji="0" lang="id-ID" sz="6500" b="1" i="0" u="none" strike="noStrike" kern="1200" cap="none" spc="0" normalizeH="0" baseline="0" noProof="0" dirty="0">
                <a:ln w="6350">
                  <a:noFill/>
                </a:ln>
                <a:solidFill>
                  <a:srgbClr val="004A74"/>
                </a:solidFill>
                <a:uLnTx/>
                <a:uFillTx/>
                <a:latin typeface="Lucida Sans"/>
                <a:ea typeface="+mj-ea"/>
                <a:cs typeface="+mj-cs"/>
              </a:rPr>
              <a:t>oding</a:t>
            </a:r>
            <a:r>
              <a:rPr kumimoji="0" lang="en-US" sz="6500" b="1" i="0" u="none" strike="noStrike" kern="1200" cap="none" spc="0" normalizeH="0" baseline="0" noProof="0" dirty="0">
                <a:ln w="6350">
                  <a:noFill/>
                </a:ln>
                <a:solidFill>
                  <a:srgbClr val="004A74"/>
                </a:solidFill>
                <a:uLnTx/>
                <a:uFillTx/>
                <a:latin typeface="Lucida Sans"/>
                <a:ea typeface="+mj-ea"/>
                <a:cs typeface="+mj-cs"/>
              </a:rPr>
              <a:t> </a:t>
            </a:r>
            <a:r>
              <a:rPr kumimoji="0" lang="en-US" sz="6500" b="1" i="0" u="none" strike="noStrike" kern="1200" cap="none" spc="0" normalizeH="0" baseline="0" noProof="0" dirty="0" err="1">
                <a:ln w="6350">
                  <a:noFill/>
                </a:ln>
                <a:solidFill>
                  <a:srgbClr val="004A74"/>
                </a:solidFill>
                <a:uLnTx/>
                <a:uFillTx/>
                <a:latin typeface="Lucida Sans"/>
                <a:ea typeface="+mj-ea"/>
                <a:cs typeface="+mj-cs"/>
              </a:rPr>
              <a:t>untuk</a:t>
            </a:r>
            <a:r>
              <a:rPr kumimoji="0" lang="en-US" sz="6500" b="1" i="0" u="none" strike="noStrike" kern="1200" cap="none" spc="0" normalizeH="0" baseline="0" noProof="0" dirty="0">
                <a:ln w="6350">
                  <a:noFill/>
                </a:ln>
                <a:solidFill>
                  <a:srgbClr val="004A74"/>
                </a:solidFill>
                <a:uLnTx/>
                <a:uFillTx/>
                <a:latin typeface="Lucida Sans"/>
                <a:ea typeface="+mj-ea"/>
                <a:cs typeface="+mj-cs"/>
              </a:rPr>
              <a:t> </a:t>
            </a:r>
            <a:r>
              <a:rPr kumimoji="0" lang="en-US" sz="6500" b="1" i="0" u="none" strike="noStrike" kern="1200" cap="none" spc="0" normalizeH="0" baseline="0" noProof="0" dirty="0">
                <a:ln w="6350">
                  <a:noFill/>
                </a:ln>
                <a:solidFill>
                  <a:srgbClr val="004A74"/>
                </a:solidFill>
                <a:uLnTx/>
                <a:uFillTx/>
                <a:ea typeface="+mj-ea"/>
                <a:cs typeface="+mj-cs"/>
              </a:rPr>
              <a:t>Grouping</a:t>
            </a:r>
            <a:endParaRPr lang="en-ID" sz="6500" dirty="0">
              <a:solidFill>
                <a:srgbClr val="004A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4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D:\CASEMIX\CBG\SOSIALISASI INA CBG\SCAN RM 22 APRIL 2013\NO. 01551681\blangko monitoring ranap.jpg">
            <a:extLst>
              <a:ext uri="{FF2B5EF4-FFF2-40B4-BE49-F238E27FC236}">
                <a16:creationId xmlns:a16="http://schemas.microsoft.com/office/drawing/2014/main" id="{FE5C586D-640D-4533-BCDF-36B36EDF9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71536" y="398881"/>
            <a:ext cx="5327664" cy="6060238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3D9344-621E-40CF-A9D5-269491546E22}"/>
              </a:ext>
            </a:extLst>
          </p:cNvPr>
          <p:cNvSpPr txBox="1"/>
          <p:nvPr/>
        </p:nvSpPr>
        <p:spPr>
          <a:xfrm>
            <a:off x="6087746" y="2998113"/>
            <a:ext cx="61023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it-IT" sz="50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BORANG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66282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D:\CASEMIX\CBG\SOSIALISASI INA CBG\SCAN RM 22 APRIL 2013\NO. 01551681\riwayat masuk dan keluar RS.jpg">
            <a:extLst>
              <a:ext uri="{FF2B5EF4-FFF2-40B4-BE49-F238E27FC236}">
                <a16:creationId xmlns:a16="http://schemas.microsoft.com/office/drawing/2014/main" id="{85D3F6D2-4B42-4835-8757-676A4C8B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78779" y="388974"/>
            <a:ext cx="5782921" cy="609318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3394FD-0CF7-44A7-B3A7-7D7EDE6F19B0}"/>
              </a:ext>
            </a:extLst>
          </p:cNvPr>
          <p:cNvSpPr txBox="1"/>
          <p:nvPr/>
        </p:nvSpPr>
        <p:spPr>
          <a:xfrm>
            <a:off x="-650158" y="2690336"/>
            <a:ext cx="65012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RINGKASAN RIWAYAT </a:t>
            </a:r>
          </a:p>
          <a:p>
            <a:pPr algn="ctr"/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MASUK DAN </a:t>
            </a:r>
            <a:b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KELUAR RS</a:t>
            </a:r>
          </a:p>
        </p:txBody>
      </p:sp>
    </p:spTree>
    <p:extLst>
      <p:ext uri="{BB962C8B-B14F-4D97-AF65-F5344CB8AC3E}">
        <p14:creationId xmlns:p14="http://schemas.microsoft.com/office/powerpoint/2010/main" val="15447702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A0B0E39-4AFA-4B02-B361-59EC1074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61099" y="447990"/>
            <a:ext cx="535475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F5F4D5-ABAE-49EA-8919-E29FEE41F3F8}"/>
              </a:ext>
            </a:extLst>
          </p:cNvPr>
          <p:cNvSpPr txBox="1"/>
          <p:nvPr/>
        </p:nvSpPr>
        <p:spPr>
          <a:xfrm>
            <a:off x="6342232" y="2558587"/>
            <a:ext cx="610235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5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RINGKASAN SETELAH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5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KELUAR</a:t>
            </a:r>
            <a:br>
              <a:rPr kumimoji="0" lang="fi-FI" sz="35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35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RUMAH SAKIT</a:t>
            </a:r>
          </a:p>
        </p:txBody>
      </p:sp>
    </p:spTree>
    <p:extLst>
      <p:ext uri="{BB962C8B-B14F-4D97-AF65-F5344CB8AC3E}">
        <p14:creationId xmlns:p14="http://schemas.microsoft.com/office/powerpoint/2010/main" val="1668596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0D77C48-B40E-4A34-A261-B98380B64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7084" y="361745"/>
            <a:ext cx="5468768" cy="613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D40BA1-2B38-4A67-9D3D-85BFB864CE99}"/>
              </a:ext>
            </a:extLst>
          </p:cNvPr>
          <p:cNvSpPr txBox="1"/>
          <p:nvPr/>
        </p:nvSpPr>
        <p:spPr>
          <a:xfrm>
            <a:off x="6235700" y="2574920"/>
            <a:ext cx="610235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5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RINGKASAN SETELAH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5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KELUAR</a:t>
            </a:r>
            <a:br>
              <a:rPr kumimoji="0" lang="fi-FI" sz="35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35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RUMAH SAKIT</a:t>
            </a:r>
          </a:p>
        </p:txBody>
      </p:sp>
    </p:spTree>
    <p:extLst>
      <p:ext uri="{BB962C8B-B14F-4D97-AF65-F5344CB8AC3E}">
        <p14:creationId xmlns:p14="http://schemas.microsoft.com/office/powerpoint/2010/main" val="83297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11A1920-BFDB-4177-8377-35A9534EF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232" y="1317510"/>
            <a:ext cx="5671181" cy="62021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900" dirty="0" err="1">
                <a:latin typeface="Arial Rounded MT Bold" panose="020F0704030504030204" pitchFamily="34" charset="0"/>
              </a:rPr>
              <a:t>Pasal</a:t>
            </a:r>
            <a:r>
              <a:rPr lang="en-US" sz="4900" dirty="0">
                <a:latin typeface="Arial Rounded MT Bold" panose="020F0704030504030204" pitchFamily="34" charset="0"/>
              </a:rPr>
              <a:t> 71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4900" dirty="0">
                <a:latin typeface="Arial Rounded MT Bold" panose="020F0704030504030204" pitchFamily="34" charset="0"/>
              </a:rPr>
              <a:t>BPJS Kesehatan </a:t>
            </a:r>
            <a:r>
              <a:rPr lang="en-US" sz="4900" dirty="0" err="1">
                <a:latin typeface="Arial Rounded MT Bold" panose="020F0704030504030204" pitchFamily="34" charset="0"/>
              </a:rPr>
              <a:t>melakukan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pembayaran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kepada</a:t>
            </a:r>
            <a:r>
              <a:rPr lang="en-US" sz="4900" dirty="0">
                <a:latin typeface="Arial Rounded MT Bold" panose="020F0704030504030204" pitchFamily="34" charset="0"/>
              </a:rPr>
              <a:t>: </a:t>
            </a:r>
          </a:p>
          <a:p>
            <a:pPr marL="10668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4900" dirty="0">
                <a:latin typeface="Arial Rounded MT Bold" panose="020F0704030504030204" pitchFamily="34" charset="0"/>
              </a:rPr>
              <a:t>FKTP </a:t>
            </a:r>
            <a:r>
              <a:rPr lang="en-US" sz="4900" dirty="0" err="1">
                <a:latin typeface="Arial Rounded MT Bold" panose="020F0704030504030204" pitchFamily="34" charset="0"/>
              </a:rPr>
              <a:t>secara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praupaya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atau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kapitasi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berdasarkan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jumlah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Peserta</a:t>
            </a:r>
            <a:r>
              <a:rPr lang="en-US" sz="4900" dirty="0">
                <a:latin typeface="Arial Rounded MT Bold" panose="020F0704030504030204" pitchFamily="34" charset="0"/>
              </a:rPr>
              <a:t> yang </a:t>
            </a:r>
            <a:r>
              <a:rPr lang="en-US" sz="4900" dirty="0" err="1">
                <a:latin typeface="Arial Rounded MT Bold" panose="020F0704030504030204" pitchFamily="34" charset="0"/>
              </a:rPr>
              <a:t>terdaftar</a:t>
            </a:r>
            <a:r>
              <a:rPr lang="en-US" sz="4900" dirty="0">
                <a:latin typeface="Arial Rounded MT Bold" panose="020F0704030504030204" pitchFamily="34" charset="0"/>
              </a:rPr>
              <a:t> di FKTP; dan </a:t>
            </a:r>
          </a:p>
          <a:p>
            <a:pPr marL="1066800" lvl="1" indent="-342900">
              <a:lnSpc>
                <a:spcPct val="150000"/>
              </a:lnSpc>
              <a:buFont typeface="+mj-lt"/>
              <a:buAutoNum type="alphaLcPeriod"/>
            </a:pPr>
            <a:r>
              <a:rPr lang="en-US" sz="4900" dirty="0">
                <a:latin typeface="Arial Rounded MT Bold" panose="020F0704030504030204" pitchFamily="34" charset="0"/>
              </a:rPr>
              <a:t>FKRTL </a:t>
            </a:r>
            <a:r>
              <a:rPr lang="en-US" sz="4900" dirty="0" err="1">
                <a:latin typeface="Arial Rounded MT Bold" panose="020F0704030504030204" pitchFamily="34" charset="0"/>
              </a:rPr>
              <a:t>secara</a:t>
            </a:r>
            <a:r>
              <a:rPr lang="en-US" sz="4900" dirty="0">
                <a:latin typeface="Arial Rounded MT Bold" panose="020F0704030504030204" pitchFamily="34" charset="0"/>
              </a:rPr>
              <a:t> Indonesian Case Based Groups.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4900" dirty="0" err="1">
                <a:latin typeface="Arial Rounded MT Bold" panose="020F0704030504030204" pitchFamily="34" charset="0"/>
              </a:rPr>
              <a:t>Dalam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kondisi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tertentu</a:t>
            </a:r>
            <a:r>
              <a:rPr lang="en-US" sz="4900" dirty="0">
                <a:latin typeface="Arial Rounded MT Bold" panose="020F0704030504030204" pitchFamily="34" charset="0"/>
              </a:rPr>
              <a:t> dan/</a:t>
            </a:r>
            <a:r>
              <a:rPr lang="en-US" sz="4900" dirty="0" err="1">
                <a:latin typeface="Arial Rounded MT Bold" panose="020F0704030504030204" pitchFamily="34" charset="0"/>
              </a:rPr>
              <a:t>atau</a:t>
            </a:r>
            <a:r>
              <a:rPr lang="en-US" sz="4900" dirty="0">
                <a:latin typeface="Arial Rounded MT Bold" panose="020F0704030504030204" pitchFamily="34" charset="0"/>
              </a:rPr>
              <a:t> di </a:t>
            </a:r>
            <a:r>
              <a:rPr lang="en-US" sz="4900" dirty="0" err="1">
                <a:latin typeface="Arial Rounded MT Bold" panose="020F0704030504030204" pitchFamily="34" charset="0"/>
              </a:rPr>
              <a:t>suatu</a:t>
            </a:r>
            <a:r>
              <a:rPr lang="en-US" sz="4900" dirty="0">
                <a:latin typeface="Arial Rounded MT Bold" panose="020F0704030504030204" pitchFamily="34" charset="0"/>
              </a:rPr>
              <a:t> Daerah, FKTP </a:t>
            </a:r>
            <a:r>
              <a:rPr lang="en-US" sz="4900" dirty="0" err="1">
                <a:latin typeface="Arial Rounded MT Bold" panose="020F0704030504030204" pitchFamily="34" charset="0"/>
              </a:rPr>
              <a:t>tidak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memungkinkan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pembayaran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secara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praupaya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atau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kapitasi</a:t>
            </a:r>
            <a:r>
              <a:rPr lang="en-US" sz="4900" dirty="0">
                <a:latin typeface="Arial Rounded MT Bold" panose="020F0704030504030204" pitchFamily="34" charset="0"/>
              </a:rPr>
              <a:t>, BPJS Kesehatan </a:t>
            </a:r>
            <a:r>
              <a:rPr lang="en-US" sz="4900" dirty="0" err="1">
                <a:latin typeface="Arial Rounded MT Bold" panose="020F0704030504030204" pitchFamily="34" charset="0"/>
              </a:rPr>
              <a:t>dapat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mengembangkan</a:t>
            </a:r>
            <a:r>
              <a:rPr lang="en-US" sz="4900" dirty="0">
                <a:latin typeface="Arial Rounded MT Bold" panose="020F0704030504030204" pitchFamily="34" charset="0"/>
              </a:rPr>
              <a:t>  </a:t>
            </a:r>
            <a:r>
              <a:rPr lang="en-US" sz="4900" dirty="0" err="1">
                <a:latin typeface="Arial Rounded MT Bold" panose="020F0704030504030204" pitchFamily="34" charset="0"/>
              </a:rPr>
              <a:t>sistem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pembayaran</a:t>
            </a:r>
            <a:r>
              <a:rPr lang="en-US" sz="4900" dirty="0">
                <a:latin typeface="Arial Rounded MT Bold" panose="020F0704030504030204" pitchFamily="34" charset="0"/>
              </a:rPr>
              <a:t> lain.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4900" dirty="0">
                <a:latin typeface="Arial Rounded MT Bold" panose="020F0704030504030204" pitchFamily="34" charset="0"/>
              </a:rPr>
              <a:t>BPJS Kesehatan </a:t>
            </a:r>
            <a:r>
              <a:rPr lang="en-US" sz="4900" dirty="0" err="1">
                <a:latin typeface="Arial Rounded MT Bold" panose="020F0704030504030204" pitchFamily="34" charset="0"/>
              </a:rPr>
              <a:t>dapat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mengembangkan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sistem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pembayaran</a:t>
            </a:r>
            <a:r>
              <a:rPr lang="en-US" sz="4900" dirty="0">
                <a:latin typeface="Arial Rounded MT Bold" panose="020F0704030504030204" pitchFamily="34" charset="0"/>
              </a:rPr>
              <a:t> di FKRTL yang </a:t>
            </a:r>
            <a:r>
              <a:rPr lang="en-US" sz="4900" dirty="0" err="1">
                <a:latin typeface="Arial Rounded MT Bold" panose="020F0704030504030204" pitchFamily="34" charset="0"/>
              </a:rPr>
              <a:t>lebih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berhasil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guna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dengan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tetap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mengacu</a:t>
            </a:r>
            <a:r>
              <a:rPr lang="en-US" sz="4900" dirty="0">
                <a:latin typeface="Arial Rounded MT Bold" panose="020F0704030504030204" pitchFamily="34" charset="0"/>
              </a:rPr>
              <a:t> pada </a:t>
            </a:r>
            <a:r>
              <a:rPr lang="en-US" sz="4900" i="1" dirty="0">
                <a:latin typeface="Arial Rounded MT Bold" panose="020F0704030504030204" pitchFamily="34" charset="0"/>
              </a:rPr>
              <a:t>Indonesian Case Based Groups.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3" name="Persegi Panjang 22">
            <a:extLst>
              <a:ext uri="{FF2B5EF4-FFF2-40B4-BE49-F238E27FC236}">
                <a16:creationId xmlns:a16="http://schemas.microsoft.com/office/drawing/2014/main" id="{6D0D3C26-1E72-4125-920C-3BBF32FC1FE8}"/>
              </a:ext>
            </a:extLst>
          </p:cNvPr>
          <p:cNvSpPr/>
          <p:nvPr/>
        </p:nvSpPr>
        <p:spPr>
          <a:xfrm>
            <a:off x="11443317" y="0"/>
            <a:ext cx="748683" cy="1455938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rsegi Panjang 23">
            <a:extLst>
              <a:ext uri="{FF2B5EF4-FFF2-40B4-BE49-F238E27FC236}">
                <a16:creationId xmlns:a16="http://schemas.microsoft.com/office/drawing/2014/main" id="{E56E8253-1029-4396-B059-4C8C6D98B53B}"/>
              </a:ext>
            </a:extLst>
          </p:cNvPr>
          <p:cNvSpPr/>
          <p:nvPr/>
        </p:nvSpPr>
        <p:spPr>
          <a:xfrm>
            <a:off x="12020365" y="0"/>
            <a:ext cx="171635" cy="70133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rsegi Panjang 24">
            <a:extLst>
              <a:ext uri="{FF2B5EF4-FFF2-40B4-BE49-F238E27FC236}">
                <a16:creationId xmlns:a16="http://schemas.microsoft.com/office/drawing/2014/main" id="{89EF4017-5079-4EC9-A4C1-2C43ED7D0C89}"/>
              </a:ext>
            </a:extLst>
          </p:cNvPr>
          <p:cNvSpPr/>
          <p:nvPr/>
        </p:nvSpPr>
        <p:spPr>
          <a:xfrm>
            <a:off x="11441413" y="6116714"/>
            <a:ext cx="748683" cy="741285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ambar 29" descr="Sebuah gambar berisi roda&#10;&#10;Deskripsi dihasilkan secara otomatis">
            <a:extLst>
              <a:ext uri="{FF2B5EF4-FFF2-40B4-BE49-F238E27FC236}">
                <a16:creationId xmlns:a16="http://schemas.microsoft.com/office/drawing/2014/main" id="{7F302FCF-3D20-4724-9CC4-EAC4182DC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03" y="1422106"/>
            <a:ext cx="192024" cy="188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B8977-DA09-4633-9658-221EFB06691A}"/>
              </a:ext>
            </a:extLst>
          </p:cNvPr>
          <p:cNvSpPr txBox="1"/>
          <p:nvPr/>
        </p:nvSpPr>
        <p:spPr>
          <a:xfrm>
            <a:off x="5189206" y="255609"/>
            <a:ext cx="6117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PERPRES 82 TAHUN 2018 TENTANG J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AMINAN </a:t>
            </a: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K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ESEHATAN </a:t>
            </a: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(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2</a:t>
            </a: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)</a:t>
            </a:r>
          </a:p>
        </p:txBody>
      </p:sp>
      <p:pic>
        <p:nvPicPr>
          <p:cNvPr id="4" name="Picture 2" descr="Regulasi Aset Kripto: Bitcoin dan Crypto LEGAL di Indonesia! | Coinvestasi">
            <a:extLst>
              <a:ext uri="{FF2B5EF4-FFF2-40B4-BE49-F238E27FC236}">
                <a16:creationId xmlns:a16="http://schemas.microsoft.com/office/drawing/2014/main" id="{6478B8BF-01D7-40A1-A1E7-41C010ECA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r="30644" b="10738"/>
          <a:stretch/>
        </p:blipFill>
        <p:spPr bwMode="auto">
          <a:xfrm>
            <a:off x="-1427141" y="0"/>
            <a:ext cx="66163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36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ED159C7-7523-4DBD-BDDF-B01C3913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25296" y="334884"/>
            <a:ext cx="5370981" cy="61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BA7411-20DD-4A31-A501-447B014CC593}"/>
              </a:ext>
            </a:extLst>
          </p:cNvPr>
          <p:cNvSpPr txBox="1"/>
          <p:nvPr/>
        </p:nvSpPr>
        <p:spPr>
          <a:xfrm>
            <a:off x="-325268" y="2844224"/>
            <a:ext cx="61023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5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LAPORAN OPERASI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500" b="1" dirty="0">
                <a:solidFill>
                  <a:srgbClr val="004A74"/>
                </a:solidFill>
                <a:latin typeface="Calibri" panose="020F0502020204030204"/>
              </a:rPr>
              <a:t>ATAU</a:t>
            </a:r>
            <a:r>
              <a:rPr kumimoji="0" lang="fi-FI" sz="35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TINDAKAN</a:t>
            </a:r>
          </a:p>
        </p:txBody>
      </p:sp>
    </p:spTree>
    <p:extLst>
      <p:ext uri="{BB962C8B-B14F-4D97-AF65-F5344CB8AC3E}">
        <p14:creationId xmlns:p14="http://schemas.microsoft.com/office/powerpoint/2010/main" val="1260182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0EDD420-7D4F-48DE-A125-282848674AB6}"/>
              </a:ext>
            </a:extLst>
          </p:cNvPr>
          <p:cNvSpPr txBox="1">
            <a:spLocks/>
          </p:cNvSpPr>
          <p:nvPr/>
        </p:nvSpPr>
        <p:spPr>
          <a:xfrm>
            <a:off x="1727390" y="2285453"/>
            <a:ext cx="10663556" cy="1490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id-ID" sz="3200" dirty="0"/>
              <a:t>Penentuan Diagnosis Primer (Utama)</a:t>
            </a:r>
          </a:p>
          <a:p>
            <a:pPr marL="109728" indent="0">
              <a:buNone/>
            </a:pPr>
            <a:r>
              <a:rPr lang="id-ID" sz="3200" dirty="0"/>
              <a:t>Penentuan Diagnosis Sekunder (Lain, Komplikasi)</a:t>
            </a:r>
          </a:p>
          <a:p>
            <a:pPr marL="109728" indent="0">
              <a:buNone/>
            </a:pPr>
            <a:r>
              <a:rPr lang="id-ID" sz="3200" dirty="0"/>
              <a:t>Penunjang yang mendukung diagnosis</a:t>
            </a:r>
          </a:p>
          <a:p>
            <a:pPr marL="109728" indent="0">
              <a:buNone/>
            </a:pPr>
            <a:r>
              <a:rPr lang="id-ID" sz="3200" dirty="0"/>
              <a:t>Tindakan kedokteran / operasi</a:t>
            </a:r>
          </a:p>
          <a:p>
            <a:pPr marL="109728" indent="0">
              <a:buNone/>
            </a:pPr>
            <a:r>
              <a:rPr lang="id-ID" sz="3200" dirty="0"/>
              <a:t>Obat yang diberikan selama dan lanjutan setelah keluar RS</a:t>
            </a:r>
          </a:p>
          <a:p>
            <a:pPr marL="533400" indent="-533400">
              <a:spcBef>
                <a:spcPts val="1800"/>
              </a:spcBef>
              <a:buNone/>
            </a:pPr>
            <a:endParaRPr lang="en-US" sz="3200" i="1" dirty="0"/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1727389" y="698658"/>
            <a:ext cx="9981745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4A74"/>
                </a:solidFill>
                <a:latin typeface="+mn-lt"/>
                <a:cs typeface="Arial" pitchFamily="34" charset="0"/>
              </a:rPr>
              <a:t>POIN PENTING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1018393" y="1307561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ambar 11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61C9216-1E0F-4110-84D7-C2A2561C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81" y="2285453"/>
            <a:ext cx="445009" cy="448057"/>
          </a:xfrm>
          <a:prstGeom prst="rect">
            <a:avLst/>
          </a:prstGeom>
        </p:spPr>
      </p:pic>
      <p:pic>
        <p:nvPicPr>
          <p:cNvPr id="15" name="Gambar 14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7F32098-5AA2-4284-B8E0-D7B16CA1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80" y="2891965"/>
            <a:ext cx="445009" cy="448057"/>
          </a:xfrm>
          <a:prstGeom prst="rect">
            <a:avLst/>
          </a:prstGeom>
        </p:spPr>
      </p:pic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88FAA9F6-C50C-4588-9245-9B63F94BB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80" y="3459968"/>
            <a:ext cx="445009" cy="448057"/>
          </a:xfrm>
          <a:prstGeom prst="rect">
            <a:avLst/>
          </a:prstGeom>
        </p:spPr>
      </p:pic>
      <p:pic>
        <p:nvPicPr>
          <p:cNvPr id="9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0582BF0D-0B35-4E44-B06E-5690016E6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80" y="4068763"/>
            <a:ext cx="445009" cy="448057"/>
          </a:xfrm>
          <a:prstGeom prst="rect">
            <a:avLst/>
          </a:prstGeom>
        </p:spPr>
      </p:pic>
      <p:pic>
        <p:nvPicPr>
          <p:cNvPr id="8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356B130E-E934-4CB7-953F-BD4EE5745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80" y="4636766"/>
            <a:ext cx="445009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08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B179437E-1ACE-4C2F-9E41-4AD1712C5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005076"/>
              </p:ext>
            </p:extLst>
          </p:nvPr>
        </p:nvGraphicFramePr>
        <p:xfrm>
          <a:off x="2131060" y="1656580"/>
          <a:ext cx="8435340" cy="4772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740">
                  <a:extLst>
                    <a:ext uri="{9D8B030D-6E8A-4147-A177-3AD203B41FA5}">
                      <a16:colId xmlns:a16="http://schemas.microsoft.com/office/drawing/2014/main" val="3891692776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21182670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50675893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72145297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91796445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94441475"/>
                    </a:ext>
                  </a:extLst>
                </a:gridCol>
              </a:tblGrid>
              <a:tr h="43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Dutama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13838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I619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K279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J80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J168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E110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07356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I619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G935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E785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J159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59096"/>
                  </a:ext>
                </a:extLst>
              </a:tr>
              <a:tr h="44698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I619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G935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K279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60556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I619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E876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N390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E780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4419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I619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D892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522443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I619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E119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934953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I619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35439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I619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A419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R579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J189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D649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K831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16626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I619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G936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J80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40338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I619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J189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I119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D500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A419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E880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738849"/>
                  </a:ext>
                </a:extLst>
              </a:tr>
            </a:tbl>
          </a:graphicData>
        </a:graphic>
      </p:graphicFrame>
      <p:sp>
        <p:nvSpPr>
          <p:cNvPr id="4" name="Judul 1">
            <a:extLst>
              <a:ext uri="{FF2B5EF4-FFF2-40B4-BE49-F238E27FC236}">
                <a16:creationId xmlns:a16="http://schemas.microsoft.com/office/drawing/2014/main" id="{EEBDF1BF-715B-4824-BE48-BD54FD8B77E1}"/>
              </a:ext>
            </a:extLst>
          </p:cNvPr>
          <p:cNvSpPr txBox="1">
            <a:spLocks/>
          </p:cNvSpPr>
          <p:nvPr/>
        </p:nvSpPr>
        <p:spPr>
          <a:xfrm>
            <a:off x="374341" y="343548"/>
            <a:ext cx="11443317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DIAGNOSIS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7" name="Gambar 16">
            <a:extLst>
              <a:ext uri="{FF2B5EF4-FFF2-40B4-BE49-F238E27FC236}">
                <a16:creationId xmlns:a16="http://schemas.microsoft.com/office/drawing/2014/main" id="{8B294B3C-0562-485D-BB86-56AB99027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" y="6228651"/>
            <a:ext cx="1433070" cy="626810"/>
          </a:xfrm>
          <a:prstGeom prst="rect">
            <a:avLst/>
          </a:prstGeom>
        </p:spPr>
      </p:pic>
      <p:sp>
        <p:nvSpPr>
          <p:cNvPr id="18" name="Persegi Panjang 17">
            <a:extLst>
              <a:ext uri="{FF2B5EF4-FFF2-40B4-BE49-F238E27FC236}">
                <a16:creationId xmlns:a16="http://schemas.microsoft.com/office/drawing/2014/main" id="{1EDCD92B-0B95-440F-89CB-4DBA7E49D947}"/>
              </a:ext>
            </a:extLst>
          </p:cNvPr>
          <p:cNvSpPr/>
          <p:nvPr/>
        </p:nvSpPr>
        <p:spPr>
          <a:xfrm>
            <a:off x="11443317" y="0"/>
            <a:ext cx="748683" cy="1455938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114B860C-9FCD-4A27-A4FB-40A935257068}"/>
              </a:ext>
            </a:extLst>
          </p:cNvPr>
          <p:cNvSpPr/>
          <p:nvPr/>
        </p:nvSpPr>
        <p:spPr>
          <a:xfrm>
            <a:off x="12020365" y="0"/>
            <a:ext cx="171635" cy="70133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509905"/>
      </p:ext>
    </p:extLst>
  </p:cSld>
  <p:clrMapOvr>
    <a:masterClrMapping/>
  </p:clrMapOvr>
  <p:transition spd="med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B179437E-1ACE-4C2F-9E41-4AD1712C5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971872"/>
              </p:ext>
            </p:extLst>
          </p:nvPr>
        </p:nvGraphicFramePr>
        <p:xfrm>
          <a:off x="2423160" y="1465322"/>
          <a:ext cx="8041640" cy="480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140">
                  <a:extLst>
                    <a:ext uri="{9D8B030D-6E8A-4147-A177-3AD203B41FA5}">
                      <a16:colId xmlns:a16="http://schemas.microsoft.com/office/drawing/2014/main" val="389169277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21182670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50675893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721452973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3917964453"/>
                    </a:ext>
                  </a:extLst>
                </a:gridCol>
              </a:tblGrid>
              <a:tr h="432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13838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8703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707356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9960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59096"/>
                  </a:ext>
                </a:extLst>
              </a:tr>
              <a:tr h="446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8703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8952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8744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9960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9396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60556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4419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8703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522443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9394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8952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8744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934953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8703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9671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9904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35439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9672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9904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16626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9604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40338"/>
                  </a:ext>
                </a:extLst>
              </a:tr>
              <a:tr h="432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9672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8703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9915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738849"/>
                  </a:ext>
                </a:extLst>
              </a:tr>
            </a:tbl>
          </a:graphicData>
        </a:graphic>
      </p:graphicFrame>
      <p:sp>
        <p:nvSpPr>
          <p:cNvPr id="4" name="Judul 1">
            <a:extLst>
              <a:ext uri="{FF2B5EF4-FFF2-40B4-BE49-F238E27FC236}">
                <a16:creationId xmlns:a16="http://schemas.microsoft.com/office/drawing/2014/main" id="{EEBDF1BF-715B-4824-BE48-BD54FD8B77E1}"/>
              </a:ext>
            </a:extLst>
          </p:cNvPr>
          <p:cNvSpPr txBox="1">
            <a:spLocks/>
          </p:cNvSpPr>
          <p:nvPr/>
        </p:nvSpPr>
        <p:spPr>
          <a:xfrm>
            <a:off x="748683" y="191258"/>
            <a:ext cx="11443317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TINDAKAN PROSEDUR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7" name="Gambar 16">
            <a:extLst>
              <a:ext uri="{FF2B5EF4-FFF2-40B4-BE49-F238E27FC236}">
                <a16:creationId xmlns:a16="http://schemas.microsoft.com/office/drawing/2014/main" id="{8B294B3C-0562-485D-BB86-56AB99027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" y="6228651"/>
            <a:ext cx="1433070" cy="626810"/>
          </a:xfrm>
          <a:prstGeom prst="rect">
            <a:avLst/>
          </a:prstGeom>
        </p:spPr>
      </p:pic>
      <p:sp>
        <p:nvSpPr>
          <p:cNvPr id="18" name="Persegi Panjang 17">
            <a:extLst>
              <a:ext uri="{FF2B5EF4-FFF2-40B4-BE49-F238E27FC236}">
                <a16:creationId xmlns:a16="http://schemas.microsoft.com/office/drawing/2014/main" id="{1EDCD92B-0B95-440F-89CB-4DBA7E49D947}"/>
              </a:ext>
            </a:extLst>
          </p:cNvPr>
          <p:cNvSpPr/>
          <p:nvPr/>
        </p:nvSpPr>
        <p:spPr>
          <a:xfrm>
            <a:off x="11443317" y="0"/>
            <a:ext cx="748683" cy="1455938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114B860C-9FCD-4A27-A4FB-40A935257068}"/>
              </a:ext>
            </a:extLst>
          </p:cNvPr>
          <p:cNvSpPr/>
          <p:nvPr/>
        </p:nvSpPr>
        <p:spPr>
          <a:xfrm>
            <a:off x="12020365" y="0"/>
            <a:ext cx="171635" cy="70133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356614"/>
      </p:ext>
    </p:extLst>
  </p:cSld>
  <p:clrMapOvr>
    <a:masterClrMapping/>
  </p:clrMapOvr>
  <p:transition spd="med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B179437E-1ACE-4C2F-9E41-4AD1712C5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401424"/>
              </p:ext>
            </p:extLst>
          </p:nvPr>
        </p:nvGraphicFramePr>
        <p:xfrm>
          <a:off x="2372360" y="1455938"/>
          <a:ext cx="8447507" cy="485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788">
                  <a:extLst>
                    <a:ext uri="{9D8B030D-6E8A-4147-A177-3AD203B41FA5}">
                      <a16:colId xmlns:a16="http://schemas.microsoft.com/office/drawing/2014/main" val="3891692776"/>
                    </a:ext>
                  </a:extLst>
                </a:gridCol>
                <a:gridCol w="5725477">
                  <a:extLst>
                    <a:ext uri="{9D8B030D-6E8A-4147-A177-3AD203B41FA5}">
                      <a16:colId xmlns:a16="http://schemas.microsoft.com/office/drawing/2014/main" val="2211826707"/>
                    </a:ext>
                  </a:extLst>
                </a:gridCol>
                <a:gridCol w="1501242">
                  <a:extLst>
                    <a:ext uri="{9D8B030D-6E8A-4147-A177-3AD203B41FA5}">
                      <a16:colId xmlns:a16="http://schemas.microsoft.com/office/drawing/2014/main" val="350675893"/>
                    </a:ext>
                  </a:extLst>
                </a:gridCol>
              </a:tblGrid>
              <a:tr h="410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INA-CBG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Deskripsi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Tarif</a:t>
                      </a:r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13838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G-4-13-III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PERDARAHAN INTRA KRANIAL BUKAN TRAUMATIK BERAT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10.990.596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3707356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G-4-13-III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PERDARAHAN INTRA KRANIAL BUKAN TRAUMATIK BERAT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10.990.596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8859096"/>
                  </a:ext>
                </a:extLst>
              </a:tr>
              <a:tr h="455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G-4-13-II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PERDARAHAN INTRA KRANIAL BUKAN TRAUMATIK SEDANG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6.619.132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4360556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G-4-13-II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PERDARAHAN INTRA KRANIAL BUKAN TRAUMATIK SEDANG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6.619.132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204419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G-4-13-I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PERDARAHAN INTRA KRANIAL BUKAN TRAUMATIK RINGAN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5.314.207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6522443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G-4-13-I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PERDARAHAN INTRA KRANIAL BUKAN TRAUMATIK RINGAN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5.314.207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1934953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G-1-10-I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PROSEDUR KRANIOTOMI RINGAN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18.240.128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8635439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J-1-02-III</a:t>
                      </a: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PROSEDUR VENTILASI MEKANIKAL LONG TERM TANPA TRAKEOSTOMI BERAT</a:t>
                      </a: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86.037.043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16626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G-1-10-II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PROSEDUR KRANIOTOMI SEDANG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21.597.673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40338"/>
                  </a:ext>
                </a:extLst>
              </a:tr>
              <a:tr h="4104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J-1-02-III</a:t>
                      </a: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PROSEDUR VENTILASI MEKANIKAL LONG TERM TANPA TRAKEOSTOMI BERAT</a:t>
                      </a:r>
                    </a:p>
                  </a:txBody>
                  <a:tcPr marL="9525" marR="9525" marT="9525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86.037.043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738849"/>
                  </a:ext>
                </a:extLst>
              </a:tr>
            </a:tbl>
          </a:graphicData>
        </a:graphic>
      </p:graphicFrame>
      <p:sp>
        <p:nvSpPr>
          <p:cNvPr id="4" name="Judul 1">
            <a:extLst>
              <a:ext uri="{FF2B5EF4-FFF2-40B4-BE49-F238E27FC236}">
                <a16:creationId xmlns:a16="http://schemas.microsoft.com/office/drawing/2014/main" id="{EEBDF1BF-715B-4824-BE48-BD54FD8B77E1}"/>
              </a:ext>
            </a:extLst>
          </p:cNvPr>
          <p:cNvSpPr txBox="1">
            <a:spLocks/>
          </p:cNvSpPr>
          <p:nvPr/>
        </p:nvSpPr>
        <p:spPr>
          <a:xfrm>
            <a:off x="12910" y="181874"/>
            <a:ext cx="11443317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		HASIL GROUPING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7" name="Gambar 16">
            <a:extLst>
              <a:ext uri="{FF2B5EF4-FFF2-40B4-BE49-F238E27FC236}">
                <a16:creationId xmlns:a16="http://schemas.microsoft.com/office/drawing/2014/main" id="{8B294B3C-0562-485D-BB86-56AB99027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" y="6228651"/>
            <a:ext cx="1433070" cy="626810"/>
          </a:xfrm>
          <a:prstGeom prst="rect">
            <a:avLst/>
          </a:prstGeom>
        </p:spPr>
      </p:pic>
      <p:sp>
        <p:nvSpPr>
          <p:cNvPr id="18" name="Persegi Panjang 17">
            <a:extLst>
              <a:ext uri="{FF2B5EF4-FFF2-40B4-BE49-F238E27FC236}">
                <a16:creationId xmlns:a16="http://schemas.microsoft.com/office/drawing/2014/main" id="{1EDCD92B-0B95-440F-89CB-4DBA7E49D947}"/>
              </a:ext>
            </a:extLst>
          </p:cNvPr>
          <p:cNvSpPr/>
          <p:nvPr/>
        </p:nvSpPr>
        <p:spPr>
          <a:xfrm>
            <a:off x="11443317" y="0"/>
            <a:ext cx="748683" cy="1455938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114B860C-9FCD-4A27-A4FB-40A935257068}"/>
              </a:ext>
            </a:extLst>
          </p:cNvPr>
          <p:cNvSpPr/>
          <p:nvPr/>
        </p:nvSpPr>
        <p:spPr>
          <a:xfrm>
            <a:off x="12020365" y="0"/>
            <a:ext cx="171635" cy="70133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40677"/>
      </p:ext>
    </p:extLst>
  </p:cSld>
  <p:clrMapOvr>
    <a:masterClrMapping/>
  </p:clrMapOvr>
  <p:transition spd="med">
    <p:pull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segi Panjang 5">
            <a:extLst>
              <a:ext uri="{FF2B5EF4-FFF2-40B4-BE49-F238E27FC236}">
                <a16:creationId xmlns:a16="http://schemas.microsoft.com/office/drawing/2014/main" id="{759330BC-A55E-4B5C-B5AF-CE9F8CDE370B}"/>
              </a:ext>
            </a:extLst>
          </p:cNvPr>
          <p:cNvSpPr/>
          <p:nvPr/>
        </p:nvSpPr>
        <p:spPr>
          <a:xfrm>
            <a:off x="-1" y="0"/>
            <a:ext cx="7026177" cy="685800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3FC1F765-E31D-4D2A-8B48-BA40C56681CD}"/>
              </a:ext>
            </a:extLst>
          </p:cNvPr>
          <p:cNvSpPr/>
          <p:nvPr/>
        </p:nvSpPr>
        <p:spPr>
          <a:xfrm>
            <a:off x="0" y="0"/>
            <a:ext cx="825623" cy="825623"/>
          </a:xfrm>
          <a:prstGeom prst="rect">
            <a:avLst/>
          </a:prstGeom>
          <a:solidFill>
            <a:srgbClr val="FDD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Judul 1">
            <a:extLst>
              <a:ext uri="{FF2B5EF4-FFF2-40B4-BE49-F238E27FC236}">
                <a16:creationId xmlns:a16="http://schemas.microsoft.com/office/drawing/2014/main" id="{583397FD-9CD1-4947-B621-CD6B313C285B}"/>
              </a:ext>
            </a:extLst>
          </p:cNvPr>
          <p:cNvSpPr txBox="1">
            <a:spLocks/>
          </p:cNvSpPr>
          <p:nvPr/>
        </p:nvSpPr>
        <p:spPr>
          <a:xfrm>
            <a:off x="825623" y="1975282"/>
            <a:ext cx="5547360" cy="64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Thank You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A27B85FD-CA36-4B6B-9C60-425E5B18E259}"/>
              </a:ext>
            </a:extLst>
          </p:cNvPr>
          <p:cNvSpPr/>
          <p:nvPr/>
        </p:nvSpPr>
        <p:spPr>
          <a:xfrm>
            <a:off x="957703" y="2673339"/>
            <a:ext cx="3817398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ambar 12" descr="Sebuah gambar berisi dalam ruangan, meja, teratas, duduk&#10;&#10;Deskripsi dihasilkan secara otomatis">
            <a:extLst>
              <a:ext uri="{FF2B5EF4-FFF2-40B4-BE49-F238E27FC236}">
                <a16:creationId xmlns:a16="http://schemas.microsoft.com/office/drawing/2014/main" id="{49821A7D-AA5D-4D93-8434-B1CB1939E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77" y="0"/>
            <a:ext cx="5164871" cy="6858000"/>
          </a:xfrm>
          <a:prstGeom prst="rect">
            <a:avLst/>
          </a:prstGeom>
        </p:spPr>
      </p:pic>
      <p:sp>
        <p:nvSpPr>
          <p:cNvPr id="11" name="Persegi Panjang 10">
            <a:extLst>
              <a:ext uri="{FF2B5EF4-FFF2-40B4-BE49-F238E27FC236}">
                <a16:creationId xmlns:a16="http://schemas.microsoft.com/office/drawing/2014/main" id="{81826A7C-F238-4FC5-8404-0B774B0DDA2F}"/>
              </a:ext>
            </a:extLst>
          </p:cNvPr>
          <p:cNvSpPr/>
          <p:nvPr/>
        </p:nvSpPr>
        <p:spPr>
          <a:xfrm>
            <a:off x="10999433" y="0"/>
            <a:ext cx="1191615" cy="6858000"/>
          </a:xfrm>
          <a:prstGeom prst="rect">
            <a:avLst/>
          </a:prstGeom>
          <a:solidFill>
            <a:srgbClr val="FDD300">
              <a:alpha val="4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ambar 14" descr="Sebuah gambar berisi computer, komputer, meja, air&#10;&#10;Deskripsi dihasilkan secara otomatis">
            <a:extLst>
              <a:ext uri="{FF2B5EF4-FFF2-40B4-BE49-F238E27FC236}">
                <a16:creationId xmlns:a16="http://schemas.microsoft.com/office/drawing/2014/main" id="{D852AC2A-B5B9-42AD-B80D-442D6E8B1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7" y="5752674"/>
            <a:ext cx="4140293" cy="9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5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11A1920-BFDB-4177-8377-35A9534EF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104" y="1499900"/>
            <a:ext cx="5846459" cy="53340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900" dirty="0" err="1">
                <a:latin typeface="Arial Rounded MT Bold" panose="020F0704030504030204" pitchFamily="34" charset="0"/>
              </a:rPr>
              <a:t>Pasal</a:t>
            </a:r>
            <a:r>
              <a:rPr lang="en-US" sz="4900" dirty="0">
                <a:latin typeface="Arial Rounded MT Bold" panose="020F0704030504030204" pitchFamily="34" charset="0"/>
              </a:rPr>
              <a:t> 71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4"/>
            </a:pPr>
            <a:r>
              <a:rPr lang="en-US" sz="4900" dirty="0" err="1">
                <a:latin typeface="Arial Rounded MT Bold" panose="020F0704030504030204" pitchFamily="34" charset="0"/>
              </a:rPr>
              <a:t>Ketentuan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lebih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lanjut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mengenai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pengembangan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sistem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pembayaran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sebagaimana</a:t>
            </a:r>
            <a:r>
              <a:rPr lang="en-US" sz="4900" dirty="0">
                <a:latin typeface="Arial Rounded MT Bold" panose="020F0704030504030204" pitchFamily="34" charset="0"/>
              </a:rPr>
              <a:t>  </a:t>
            </a:r>
            <a:r>
              <a:rPr lang="en-US" sz="4900" dirty="0" err="1">
                <a:latin typeface="Arial Rounded MT Bold" panose="020F0704030504030204" pitchFamily="34" charset="0"/>
              </a:rPr>
              <a:t>dimaksud</a:t>
            </a:r>
            <a:r>
              <a:rPr lang="en-US" sz="4900" dirty="0">
                <a:latin typeface="Arial Rounded MT Bold" panose="020F0704030504030204" pitchFamily="34" charset="0"/>
              </a:rPr>
              <a:t> pada </a:t>
            </a:r>
            <a:r>
              <a:rPr lang="en-US" sz="4900" dirty="0" err="1">
                <a:latin typeface="Arial Rounded MT Bold" panose="020F0704030504030204" pitchFamily="34" charset="0"/>
              </a:rPr>
              <a:t>ayat</a:t>
            </a:r>
            <a:r>
              <a:rPr lang="en-US" sz="4900" dirty="0">
                <a:latin typeface="Arial Rounded MT Bold" panose="020F0704030504030204" pitchFamily="34" charset="0"/>
              </a:rPr>
              <a:t> (2) dan </a:t>
            </a:r>
            <a:r>
              <a:rPr lang="en-US" sz="4900" dirty="0" err="1">
                <a:latin typeface="Arial Rounded MT Bold" panose="020F0704030504030204" pitchFamily="34" charset="0"/>
              </a:rPr>
              <a:t>ayat</a:t>
            </a:r>
            <a:r>
              <a:rPr lang="en-US" sz="4900" dirty="0">
                <a:latin typeface="Arial Rounded MT Bold" panose="020F0704030504030204" pitchFamily="34" charset="0"/>
              </a:rPr>
              <a:t> (3) </a:t>
            </a:r>
            <a:r>
              <a:rPr lang="en-US" sz="4900" dirty="0" err="1">
                <a:latin typeface="Arial Rounded MT Bold" panose="020F0704030504030204" pitchFamily="34" charset="0"/>
              </a:rPr>
              <a:t>diatur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dengan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Peraturan</a:t>
            </a:r>
            <a:r>
              <a:rPr lang="en-US" sz="4900" dirty="0">
                <a:latin typeface="Arial Rounded MT Bold" panose="020F0704030504030204" pitchFamily="34" charset="0"/>
              </a:rPr>
              <a:t> BPJS Kesehatan </a:t>
            </a:r>
            <a:r>
              <a:rPr lang="en-US" sz="4900" dirty="0" err="1">
                <a:latin typeface="Arial Rounded MT Bold" panose="020F0704030504030204" pitchFamily="34" charset="0"/>
              </a:rPr>
              <a:t>setelah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mendapat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persetujuan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dari</a:t>
            </a:r>
            <a:r>
              <a:rPr lang="en-US" sz="4900" dirty="0">
                <a:latin typeface="Arial Rounded MT Bold" panose="020F0704030504030204" pitchFamily="34" charset="0"/>
              </a:rPr>
              <a:t> Menteri.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4"/>
            </a:pPr>
            <a:r>
              <a:rPr lang="en-US" sz="4900" dirty="0" err="1">
                <a:latin typeface="Arial Rounded MT Bold" panose="020F0704030504030204" pitchFamily="34" charset="0"/>
              </a:rPr>
              <a:t>Persetujuan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sebagaimana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dimaksud</a:t>
            </a:r>
            <a:r>
              <a:rPr lang="en-US" sz="4900" dirty="0">
                <a:latin typeface="Arial Rounded MT Bold" panose="020F0704030504030204" pitchFamily="34" charset="0"/>
              </a:rPr>
              <a:t> pada </a:t>
            </a:r>
            <a:r>
              <a:rPr lang="en-US" sz="4900" dirty="0" err="1">
                <a:latin typeface="Arial Rounded MT Bold" panose="020F0704030504030204" pitchFamily="34" charset="0"/>
              </a:rPr>
              <a:t>ayat</a:t>
            </a:r>
            <a:r>
              <a:rPr lang="en-US" sz="4900" dirty="0">
                <a:latin typeface="Arial Rounded MT Bold" panose="020F0704030504030204" pitchFamily="34" charset="0"/>
              </a:rPr>
              <a:t> (4) </a:t>
            </a:r>
            <a:r>
              <a:rPr lang="en-US" sz="4900" dirty="0" err="1">
                <a:latin typeface="Arial Rounded MT Bold" panose="020F0704030504030204" pitchFamily="34" charset="0"/>
              </a:rPr>
              <a:t>diberikan</a:t>
            </a:r>
            <a:r>
              <a:rPr lang="en-US" sz="4900" dirty="0">
                <a:latin typeface="Arial Rounded MT Bold" panose="020F0704030504030204" pitchFamily="34" charset="0"/>
              </a:rPr>
              <a:t> paling </a:t>
            </a:r>
            <a:r>
              <a:rPr lang="en-US" sz="4900" dirty="0" err="1">
                <a:latin typeface="Arial Rounded MT Bold" panose="020F0704030504030204" pitchFamily="34" charset="0"/>
              </a:rPr>
              <a:t>lambat</a:t>
            </a:r>
            <a:r>
              <a:rPr lang="en-US" sz="4900" dirty="0">
                <a:latin typeface="Arial Rounded MT Bold" panose="020F0704030504030204" pitchFamily="34" charset="0"/>
              </a:rPr>
              <a:t> 30 (</a:t>
            </a:r>
            <a:r>
              <a:rPr lang="en-US" sz="4900" dirty="0" err="1">
                <a:latin typeface="Arial Rounded MT Bold" panose="020F0704030504030204" pitchFamily="34" charset="0"/>
              </a:rPr>
              <a:t>tiga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puluh</a:t>
            </a:r>
            <a:r>
              <a:rPr lang="en-US" sz="4900" dirty="0">
                <a:latin typeface="Arial Rounded MT Bold" panose="020F0704030504030204" pitchFamily="34" charset="0"/>
              </a:rPr>
              <a:t>) </a:t>
            </a:r>
            <a:r>
              <a:rPr lang="en-US" sz="4900" dirty="0" err="1">
                <a:latin typeface="Arial Rounded MT Bold" panose="020F0704030504030204" pitchFamily="34" charset="0"/>
              </a:rPr>
              <a:t>hari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sejak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tanggal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penyampaian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dari</a:t>
            </a:r>
            <a:r>
              <a:rPr lang="en-US" sz="4900" dirty="0">
                <a:latin typeface="Arial Rounded MT Bold" panose="020F0704030504030204" pitchFamily="34" charset="0"/>
              </a:rPr>
              <a:t> BPJS Kesehatan </a:t>
            </a:r>
            <a:r>
              <a:rPr lang="en-US" sz="4900" dirty="0" err="1">
                <a:latin typeface="Arial Rounded MT Bold" panose="020F0704030504030204" pitchFamily="34" charset="0"/>
              </a:rPr>
              <a:t>kepada</a:t>
            </a:r>
            <a:r>
              <a:rPr lang="en-US" sz="4900" dirty="0">
                <a:latin typeface="Arial Rounded MT Bold" panose="020F0704030504030204" pitchFamily="34" charset="0"/>
              </a:rPr>
              <a:t> Menteri.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4"/>
            </a:pPr>
            <a:r>
              <a:rPr lang="en-US" sz="4900" dirty="0" err="1">
                <a:latin typeface="Arial Rounded MT Bold" panose="020F0704030504030204" pitchFamily="34" charset="0"/>
              </a:rPr>
              <a:t>Apabila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dalam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waktu</a:t>
            </a:r>
            <a:r>
              <a:rPr lang="en-US" sz="4900" dirty="0">
                <a:latin typeface="Arial Rounded MT Bold" panose="020F0704030504030204" pitchFamily="34" charset="0"/>
              </a:rPr>
              <a:t> 30 (</a:t>
            </a:r>
            <a:r>
              <a:rPr lang="en-US" sz="4900" dirty="0" err="1">
                <a:latin typeface="Arial Rounded MT Bold" panose="020F0704030504030204" pitchFamily="34" charset="0"/>
              </a:rPr>
              <a:t>tiga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puluh</a:t>
            </a:r>
            <a:r>
              <a:rPr lang="en-US" sz="4900" dirty="0">
                <a:latin typeface="Arial Rounded MT Bold" panose="020F0704030504030204" pitchFamily="34" charset="0"/>
              </a:rPr>
              <a:t>) </a:t>
            </a:r>
            <a:r>
              <a:rPr lang="en-US" sz="4900" dirty="0" err="1">
                <a:latin typeface="Arial Rounded MT Bold" panose="020F0704030504030204" pitchFamily="34" charset="0"/>
              </a:rPr>
              <a:t>hari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persetujuan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sebagaimana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dimaksud</a:t>
            </a:r>
            <a:r>
              <a:rPr lang="en-US" sz="4900" dirty="0">
                <a:latin typeface="Arial Rounded MT Bold" panose="020F0704030504030204" pitchFamily="34" charset="0"/>
              </a:rPr>
              <a:t> pada </a:t>
            </a:r>
            <a:r>
              <a:rPr lang="en-US" sz="4900" dirty="0" err="1">
                <a:latin typeface="Arial Rounded MT Bold" panose="020F0704030504030204" pitchFamily="34" charset="0"/>
              </a:rPr>
              <a:t>ayat</a:t>
            </a:r>
            <a:r>
              <a:rPr lang="en-US" sz="4900" dirty="0">
                <a:latin typeface="Arial Rounded MT Bold" panose="020F0704030504030204" pitchFamily="34" charset="0"/>
              </a:rPr>
              <a:t> (4) </a:t>
            </a:r>
            <a:r>
              <a:rPr lang="en-US" sz="4900" dirty="0" err="1">
                <a:latin typeface="Arial Rounded MT Bold" panose="020F0704030504030204" pitchFamily="34" charset="0"/>
              </a:rPr>
              <a:t>tidak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diperoleh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maka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Peraturan</a:t>
            </a:r>
            <a:r>
              <a:rPr lang="en-US" sz="4900" dirty="0">
                <a:latin typeface="Arial Rounded MT Bold" panose="020F0704030504030204" pitchFamily="34" charset="0"/>
              </a:rPr>
              <a:t> BPJS Kesehatan </a:t>
            </a:r>
            <a:r>
              <a:rPr lang="en-US" sz="4900" dirty="0" err="1">
                <a:latin typeface="Arial Rounded MT Bold" panose="020F0704030504030204" pitchFamily="34" charset="0"/>
              </a:rPr>
              <a:t>mengenai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pengembangan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sistem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pembayaran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sebagaimana</a:t>
            </a:r>
            <a:r>
              <a:rPr lang="en-US" sz="4900" dirty="0">
                <a:latin typeface="Arial Rounded MT Bold" panose="020F0704030504030204" pitchFamily="34" charset="0"/>
              </a:rPr>
              <a:t> </a:t>
            </a:r>
            <a:r>
              <a:rPr lang="en-US" sz="4900" dirty="0" err="1">
                <a:latin typeface="Arial Rounded MT Bold" panose="020F0704030504030204" pitchFamily="34" charset="0"/>
              </a:rPr>
              <a:t>dimaksud</a:t>
            </a:r>
            <a:r>
              <a:rPr lang="en-US" sz="4900" dirty="0">
                <a:latin typeface="Arial Rounded MT Bold" panose="020F0704030504030204" pitchFamily="34" charset="0"/>
              </a:rPr>
              <a:t> pada </a:t>
            </a:r>
            <a:r>
              <a:rPr lang="en-US" sz="4900" dirty="0" err="1">
                <a:latin typeface="Arial Rounded MT Bold" panose="020F0704030504030204" pitchFamily="34" charset="0"/>
              </a:rPr>
              <a:t>ayat</a:t>
            </a:r>
            <a:r>
              <a:rPr lang="en-US" sz="4900" dirty="0">
                <a:latin typeface="Arial Rounded MT Bold" panose="020F0704030504030204" pitchFamily="34" charset="0"/>
              </a:rPr>
              <a:t> (2) dan </a:t>
            </a:r>
            <a:r>
              <a:rPr lang="en-US" sz="4900" dirty="0" err="1">
                <a:latin typeface="Arial Rounded MT Bold" panose="020F0704030504030204" pitchFamily="34" charset="0"/>
              </a:rPr>
              <a:t>ayat</a:t>
            </a:r>
            <a:r>
              <a:rPr lang="en-US" sz="4900" dirty="0">
                <a:latin typeface="Arial Rounded MT Bold" panose="020F0704030504030204" pitchFamily="34" charset="0"/>
              </a:rPr>
              <a:t> (3) </a:t>
            </a:r>
            <a:r>
              <a:rPr lang="en-US" sz="4900" dirty="0" err="1">
                <a:latin typeface="Arial Rounded MT Bold" panose="020F0704030504030204" pitchFamily="34" charset="0"/>
              </a:rPr>
              <a:t>berlaku</a:t>
            </a:r>
            <a:r>
              <a:rPr lang="en-US" sz="4900" dirty="0">
                <a:latin typeface="Arial Rounded MT Bold" panose="020F0704030504030204" pitchFamily="34" charset="0"/>
              </a:rPr>
              <a:t>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3" name="Persegi Panjang 22">
            <a:extLst>
              <a:ext uri="{FF2B5EF4-FFF2-40B4-BE49-F238E27FC236}">
                <a16:creationId xmlns:a16="http://schemas.microsoft.com/office/drawing/2014/main" id="{6D0D3C26-1E72-4125-920C-3BBF32FC1FE8}"/>
              </a:ext>
            </a:extLst>
          </p:cNvPr>
          <p:cNvSpPr/>
          <p:nvPr/>
        </p:nvSpPr>
        <p:spPr>
          <a:xfrm>
            <a:off x="11443317" y="0"/>
            <a:ext cx="748683" cy="1455938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ersegi Panjang 23">
            <a:extLst>
              <a:ext uri="{FF2B5EF4-FFF2-40B4-BE49-F238E27FC236}">
                <a16:creationId xmlns:a16="http://schemas.microsoft.com/office/drawing/2014/main" id="{E56E8253-1029-4396-B059-4C8C6D98B53B}"/>
              </a:ext>
            </a:extLst>
          </p:cNvPr>
          <p:cNvSpPr/>
          <p:nvPr/>
        </p:nvSpPr>
        <p:spPr>
          <a:xfrm>
            <a:off x="12020365" y="0"/>
            <a:ext cx="171635" cy="70133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ersegi Panjang 24">
            <a:extLst>
              <a:ext uri="{FF2B5EF4-FFF2-40B4-BE49-F238E27FC236}">
                <a16:creationId xmlns:a16="http://schemas.microsoft.com/office/drawing/2014/main" id="{89EF4017-5079-4EC9-A4C1-2C43ED7D0C89}"/>
              </a:ext>
            </a:extLst>
          </p:cNvPr>
          <p:cNvSpPr/>
          <p:nvPr/>
        </p:nvSpPr>
        <p:spPr>
          <a:xfrm>
            <a:off x="11441413" y="6116714"/>
            <a:ext cx="748683" cy="741285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ambar 29" descr="Sebuah gambar berisi roda&#10;&#10;Deskripsi dihasilkan secara otomatis">
            <a:extLst>
              <a:ext uri="{FF2B5EF4-FFF2-40B4-BE49-F238E27FC236}">
                <a16:creationId xmlns:a16="http://schemas.microsoft.com/office/drawing/2014/main" id="{7F302FCF-3D20-4724-9CC4-EAC4182DC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04" y="1618762"/>
            <a:ext cx="192024" cy="188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B8977-DA09-4633-9658-221EFB06691A}"/>
              </a:ext>
            </a:extLst>
          </p:cNvPr>
          <p:cNvSpPr txBox="1"/>
          <p:nvPr/>
        </p:nvSpPr>
        <p:spPr>
          <a:xfrm>
            <a:off x="5189206" y="255609"/>
            <a:ext cx="6117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PERPRES 82 TAHUN 2018 TENTANG J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AMINAN </a:t>
            </a: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K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ESEHATAN </a:t>
            </a: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(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3</a:t>
            </a: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)</a:t>
            </a:r>
          </a:p>
        </p:txBody>
      </p:sp>
      <p:pic>
        <p:nvPicPr>
          <p:cNvPr id="4" name="Picture 2" descr="Regulasi Aset Kripto: Bitcoin dan Crypto LEGAL di Indonesia! | Coinvestasi">
            <a:extLst>
              <a:ext uri="{FF2B5EF4-FFF2-40B4-BE49-F238E27FC236}">
                <a16:creationId xmlns:a16="http://schemas.microsoft.com/office/drawing/2014/main" id="{CBD327A9-F8A4-4BA1-9798-2B1B833F6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r="30644" b="10738"/>
          <a:stretch/>
        </p:blipFill>
        <p:spPr bwMode="auto">
          <a:xfrm>
            <a:off x="-1427141" y="0"/>
            <a:ext cx="66163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4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11A1920-BFDB-4177-8377-35A9534EF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104" y="1474500"/>
            <a:ext cx="5846459" cy="4735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Arial Rounded MT Bold" panose="020F0704030504030204" pitchFamily="34" charset="0"/>
              </a:rPr>
              <a:t>Pasal</a:t>
            </a:r>
            <a:r>
              <a:rPr lang="en-US" sz="2600" dirty="0">
                <a:latin typeface="Arial Rounded MT Bold" panose="020F0704030504030204" pitchFamily="34" charset="0"/>
              </a:rPr>
              <a:t> 73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600" dirty="0">
                <a:latin typeface="Arial Rounded MT Bold" panose="020F0704030504030204" pitchFamily="34" charset="0"/>
              </a:rPr>
              <a:t> </a:t>
            </a:r>
            <a:r>
              <a:rPr lang="en-US" sz="2600" dirty="0" err="1">
                <a:latin typeface="Arial Rounded MT Bold" panose="020F0704030504030204" pitchFamily="34" charset="0"/>
              </a:rPr>
              <a:t>Standar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tarif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sebagaimana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dimaksud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dalam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Pasal</a:t>
            </a:r>
            <a:r>
              <a:rPr lang="en-US" sz="2600" dirty="0">
                <a:latin typeface="Arial Rounded MT Bold" panose="020F0704030504030204" pitchFamily="34" charset="0"/>
              </a:rPr>
              <a:t> 69 </a:t>
            </a:r>
            <a:r>
              <a:rPr lang="en-US" sz="2600" dirty="0" err="1">
                <a:latin typeface="Arial Rounded MT Bold" panose="020F0704030504030204" pitchFamily="34" charset="0"/>
              </a:rPr>
              <a:t>ditinjau</a:t>
            </a:r>
            <a:r>
              <a:rPr lang="en-US" sz="2600" dirty="0">
                <a:latin typeface="Arial Rounded MT Bold" panose="020F0704030504030204" pitchFamily="34" charset="0"/>
              </a:rPr>
              <a:t> paling </a:t>
            </a:r>
            <a:r>
              <a:rPr lang="en-US" sz="2600" dirty="0" err="1">
                <a:latin typeface="Arial Rounded MT Bold" panose="020F0704030504030204" pitchFamily="34" charset="0"/>
              </a:rPr>
              <a:t>cepat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setiap</a:t>
            </a:r>
            <a:r>
              <a:rPr lang="en-US" sz="2600" dirty="0">
                <a:latin typeface="Arial Rounded MT Bold" panose="020F0704030504030204" pitchFamily="34" charset="0"/>
              </a:rPr>
              <a:t> 2  (</a:t>
            </a:r>
            <a:r>
              <a:rPr lang="en-US" sz="2600" dirty="0" err="1">
                <a:latin typeface="Arial Rounded MT Bold" panose="020F0704030504030204" pitchFamily="34" charset="0"/>
              </a:rPr>
              <a:t>dua</a:t>
            </a:r>
            <a:r>
              <a:rPr lang="en-US" sz="2600" dirty="0">
                <a:latin typeface="Arial Rounded MT Bold" panose="020F0704030504030204" pitchFamily="34" charset="0"/>
              </a:rPr>
              <a:t>) </a:t>
            </a:r>
            <a:r>
              <a:rPr lang="en-US" sz="2600" dirty="0" err="1">
                <a:latin typeface="Arial Rounded MT Bold" panose="020F0704030504030204" pitchFamily="34" charset="0"/>
              </a:rPr>
              <a:t>tahun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sekali</a:t>
            </a:r>
            <a:r>
              <a:rPr lang="en-US" sz="2600" dirty="0">
                <a:latin typeface="Arial Rounded MT Bold" panose="020F0704030504030204" pitchFamily="34" charset="0"/>
              </a:rPr>
              <a:t> oleh Menteri.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600" dirty="0">
                <a:latin typeface="Arial Rounded MT Bold" panose="020F0704030504030204" pitchFamily="34" charset="0"/>
              </a:rPr>
              <a:t>Menteri </a:t>
            </a:r>
            <a:r>
              <a:rPr lang="en-US" sz="2600" dirty="0" err="1">
                <a:latin typeface="Arial Rounded MT Bold" panose="020F0704030504030204" pitchFamily="34" charset="0"/>
              </a:rPr>
              <a:t>dalam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meninjau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standar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tarif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sebagaimana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dimaksud</a:t>
            </a:r>
            <a:r>
              <a:rPr lang="en-US" sz="2600" dirty="0">
                <a:latin typeface="Arial Rounded MT Bold" panose="020F0704030504030204" pitchFamily="34" charset="0"/>
              </a:rPr>
              <a:t> pada </a:t>
            </a:r>
            <a:r>
              <a:rPr lang="en-US" sz="2600" dirty="0" err="1">
                <a:latin typeface="Arial Rounded MT Bold" panose="020F0704030504030204" pitchFamily="34" charset="0"/>
              </a:rPr>
              <a:t>ayat</a:t>
            </a:r>
            <a:r>
              <a:rPr lang="en-US" sz="2600" dirty="0">
                <a:latin typeface="Arial Rounded MT Bold" panose="020F0704030504030204" pitchFamily="34" charset="0"/>
              </a:rPr>
              <a:t> (1) </a:t>
            </a:r>
            <a:r>
              <a:rPr lang="en-US" sz="2600" dirty="0" err="1">
                <a:latin typeface="Arial Rounded MT Bold" panose="020F0704030504030204" pitchFamily="34" charset="0"/>
              </a:rPr>
              <a:t>dilakukan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dengan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memperhitungkan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kecukupan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Iuran</a:t>
            </a:r>
            <a:r>
              <a:rPr lang="en-US" sz="2600" dirty="0">
                <a:latin typeface="Arial Rounded MT Bold" panose="020F0704030504030204" pitchFamily="34" charset="0"/>
              </a:rPr>
              <a:t> dan </a:t>
            </a:r>
            <a:r>
              <a:rPr lang="en-US" sz="2600" dirty="0" err="1">
                <a:latin typeface="Arial Rounded MT Bold" panose="020F0704030504030204" pitchFamily="34" charset="0"/>
              </a:rPr>
              <a:t>kesinambungan</a:t>
            </a:r>
            <a:r>
              <a:rPr lang="en-US" sz="2600" dirty="0">
                <a:latin typeface="Arial Rounded MT Bold" panose="020F0704030504030204" pitchFamily="34" charset="0"/>
              </a:rPr>
              <a:t> program yang </a:t>
            </a:r>
            <a:r>
              <a:rPr lang="en-US" sz="2600" dirty="0" err="1">
                <a:latin typeface="Arial Rounded MT Bold" panose="020F0704030504030204" pitchFamily="34" charset="0"/>
              </a:rPr>
              <a:t>dilakukan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bersama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dengan</a:t>
            </a:r>
            <a:r>
              <a:rPr lang="en-US" sz="2600" dirty="0">
                <a:latin typeface="Arial Rounded MT Bold" panose="020F0704030504030204" pitchFamily="34" charset="0"/>
              </a:rPr>
              <a:t> BPJS Kesehatan, Dewan </a:t>
            </a:r>
            <a:r>
              <a:rPr lang="en-US" sz="2600" dirty="0" err="1">
                <a:latin typeface="Arial Rounded MT Bold" panose="020F0704030504030204" pitchFamily="34" charset="0"/>
              </a:rPr>
              <a:t>Jaminan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Sosial</a:t>
            </a:r>
            <a:r>
              <a:rPr lang="en-US" sz="2600" dirty="0">
                <a:latin typeface="Arial Rounded MT Bold" panose="020F0704030504030204" pitchFamily="34" charset="0"/>
              </a:rPr>
              <a:t> Nasional, dan  </a:t>
            </a:r>
            <a:r>
              <a:rPr lang="en-US" sz="2600" dirty="0" err="1">
                <a:latin typeface="Arial Rounded MT Bold" panose="020F0704030504030204" pitchFamily="34" charset="0"/>
              </a:rPr>
              <a:t>menteri</a:t>
            </a:r>
            <a:r>
              <a:rPr lang="en-US" sz="2600" dirty="0">
                <a:latin typeface="Arial Rounded MT Bold" panose="020F0704030504030204" pitchFamily="34" charset="0"/>
              </a:rPr>
              <a:t> yang </a:t>
            </a:r>
            <a:r>
              <a:rPr lang="en-US" sz="2600" dirty="0" err="1">
                <a:latin typeface="Arial Rounded MT Bold" panose="020F0704030504030204" pitchFamily="34" charset="0"/>
              </a:rPr>
              <a:t>menyelenggarakan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urusan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pemerintahan</a:t>
            </a:r>
            <a:r>
              <a:rPr lang="en-US" sz="2600" dirty="0">
                <a:latin typeface="Arial Rounded MT Bold" panose="020F0704030504030204" pitchFamily="34" charset="0"/>
              </a:rPr>
              <a:t> di </a:t>
            </a:r>
            <a:r>
              <a:rPr lang="en-US" sz="2600" dirty="0" err="1">
                <a:latin typeface="Arial Rounded MT Bold" panose="020F0704030504030204" pitchFamily="34" charset="0"/>
              </a:rPr>
              <a:t>bidang</a:t>
            </a:r>
            <a:r>
              <a:rPr lang="en-US" sz="2600" dirty="0">
                <a:latin typeface="Arial Rounded MT Bold" panose="020F0704030504030204" pitchFamily="34" charset="0"/>
              </a:rPr>
              <a:t> </a:t>
            </a:r>
            <a:r>
              <a:rPr lang="en-US" sz="2600" dirty="0" err="1">
                <a:latin typeface="Arial Rounded MT Bold" panose="020F0704030504030204" pitchFamily="34" charset="0"/>
              </a:rPr>
              <a:t>keuangan</a:t>
            </a:r>
            <a:r>
              <a:rPr lang="en-US" sz="2600" dirty="0">
                <a:latin typeface="Arial Rounded MT Bold" panose="020F0704030504030204" pitchFamily="34" charset="0"/>
              </a:rPr>
              <a:t>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3" name="Persegi Panjang 22">
            <a:extLst>
              <a:ext uri="{FF2B5EF4-FFF2-40B4-BE49-F238E27FC236}">
                <a16:creationId xmlns:a16="http://schemas.microsoft.com/office/drawing/2014/main" id="{6D0D3C26-1E72-4125-920C-3BBF32FC1FE8}"/>
              </a:ext>
            </a:extLst>
          </p:cNvPr>
          <p:cNvSpPr/>
          <p:nvPr/>
        </p:nvSpPr>
        <p:spPr>
          <a:xfrm>
            <a:off x="11443317" y="0"/>
            <a:ext cx="748683" cy="1455938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ersegi Panjang 23">
            <a:extLst>
              <a:ext uri="{FF2B5EF4-FFF2-40B4-BE49-F238E27FC236}">
                <a16:creationId xmlns:a16="http://schemas.microsoft.com/office/drawing/2014/main" id="{E56E8253-1029-4396-B059-4C8C6D98B53B}"/>
              </a:ext>
            </a:extLst>
          </p:cNvPr>
          <p:cNvSpPr/>
          <p:nvPr/>
        </p:nvSpPr>
        <p:spPr>
          <a:xfrm>
            <a:off x="12020365" y="0"/>
            <a:ext cx="171635" cy="701336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ersegi Panjang 24">
            <a:extLst>
              <a:ext uri="{FF2B5EF4-FFF2-40B4-BE49-F238E27FC236}">
                <a16:creationId xmlns:a16="http://schemas.microsoft.com/office/drawing/2014/main" id="{89EF4017-5079-4EC9-A4C1-2C43ED7D0C89}"/>
              </a:ext>
            </a:extLst>
          </p:cNvPr>
          <p:cNvSpPr/>
          <p:nvPr/>
        </p:nvSpPr>
        <p:spPr>
          <a:xfrm>
            <a:off x="11441413" y="6116714"/>
            <a:ext cx="748683" cy="741285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ambar 29" descr="Sebuah gambar berisi roda&#10;&#10;Deskripsi dihasilkan secara otomatis">
            <a:extLst>
              <a:ext uri="{FF2B5EF4-FFF2-40B4-BE49-F238E27FC236}">
                <a16:creationId xmlns:a16="http://schemas.microsoft.com/office/drawing/2014/main" id="{7F302FCF-3D20-4724-9CC4-EAC4182DC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04" y="1618762"/>
            <a:ext cx="192024" cy="188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DB8977-DA09-4633-9658-221EFB06691A}"/>
              </a:ext>
            </a:extLst>
          </p:cNvPr>
          <p:cNvSpPr txBox="1"/>
          <p:nvPr/>
        </p:nvSpPr>
        <p:spPr>
          <a:xfrm>
            <a:off x="5189206" y="255609"/>
            <a:ext cx="6117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PERPRES 82 TAHUN 2018 TENTANG J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AMINAN </a:t>
            </a: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K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ESEHATAN </a:t>
            </a: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(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/>
                <a:cs typeface="Tahoma" pitchFamily="34" charset="0"/>
              </a:rPr>
              <a:t>4</a:t>
            </a:r>
            <a:r>
              <a:rPr kumimoji="0" lang="id-ID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ahoma" pitchFamily="34" charset="0"/>
              </a:rPr>
              <a:t>)</a:t>
            </a:r>
          </a:p>
        </p:txBody>
      </p:sp>
      <p:pic>
        <p:nvPicPr>
          <p:cNvPr id="4" name="Picture 2" descr="Regulasi Aset Kripto: Bitcoin dan Crypto LEGAL di Indonesia! | Coinvestasi">
            <a:extLst>
              <a:ext uri="{FF2B5EF4-FFF2-40B4-BE49-F238E27FC236}">
                <a16:creationId xmlns:a16="http://schemas.microsoft.com/office/drawing/2014/main" id="{D6C1678B-5C73-4AAF-9B96-3E29C5134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r="30644" b="10738"/>
          <a:stretch/>
        </p:blipFill>
        <p:spPr bwMode="auto">
          <a:xfrm>
            <a:off x="-1427141" y="0"/>
            <a:ext cx="66163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3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787400" y="967511"/>
            <a:ext cx="8582846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04A7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Proses Penetapan Tarif dalam JKN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Tampungan Konten 2">
            <a:extLst>
              <a:ext uri="{FF2B5EF4-FFF2-40B4-BE49-F238E27FC236}">
                <a16:creationId xmlns:a16="http://schemas.microsoft.com/office/drawing/2014/main" id="{05333AB1-1579-48C3-8363-686D4FECD416}"/>
              </a:ext>
            </a:extLst>
          </p:cNvPr>
          <p:cNvSpPr txBox="1">
            <a:spLocks/>
          </p:cNvSpPr>
          <p:nvPr/>
        </p:nvSpPr>
        <p:spPr>
          <a:xfrm>
            <a:off x="7777080" y="2193457"/>
            <a:ext cx="4125096" cy="38478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dirty="0" err="1"/>
              <a:t>Peninjauan</a:t>
            </a:r>
            <a:r>
              <a:rPr lang="en-US" sz="3000" dirty="0"/>
              <a:t> Tarif </a:t>
            </a:r>
            <a:r>
              <a:rPr lang="en-US" sz="3000" dirty="0" err="1"/>
              <a:t>dilakukan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memperhitungkan</a:t>
            </a:r>
            <a:r>
              <a:rPr lang="en-US" sz="3000" dirty="0"/>
              <a:t> </a:t>
            </a:r>
            <a:r>
              <a:rPr lang="en-US" sz="3000" dirty="0" err="1"/>
              <a:t>kecukupan</a:t>
            </a:r>
            <a:r>
              <a:rPr lang="en-US" sz="3000" dirty="0"/>
              <a:t> </a:t>
            </a:r>
            <a:r>
              <a:rPr lang="en-US" sz="3000" dirty="0" err="1"/>
              <a:t>iuran</a:t>
            </a:r>
            <a:r>
              <a:rPr lang="en-US" sz="3000" dirty="0"/>
              <a:t> dan </a:t>
            </a:r>
            <a:r>
              <a:rPr lang="en-US" sz="3000" dirty="0" err="1"/>
              <a:t>kesinambungan</a:t>
            </a:r>
            <a:r>
              <a:rPr lang="en-US" sz="3000" dirty="0"/>
              <a:t> program </a:t>
            </a:r>
            <a:r>
              <a:rPr lang="en-US" sz="3000" dirty="0" err="1"/>
              <a:t>sampai</a:t>
            </a:r>
            <a:r>
              <a:rPr lang="en-US" sz="3000" dirty="0"/>
              <a:t> 2 (</a:t>
            </a:r>
            <a:r>
              <a:rPr lang="en-US" sz="3000" dirty="0" err="1"/>
              <a:t>dua</a:t>
            </a:r>
            <a:r>
              <a:rPr lang="en-US" sz="3000" dirty="0"/>
              <a:t>) </a:t>
            </a:r>
            <a:r>
              <a:rPr lang="en-US" sz="3000" dirty="0" err="1"/>
              <a:t>tahun</a:t>
            </a:r>
            <a:r>
              <a:rPr lang="en-US" sz="3000" dirty="0"/>
              <a:t> </a:t>
            </a:r>
            <a:r>
              <a:rPr lang="en-US" sz="3000" dirty="0" err="1"/>
              <a:t>ke</a:t>
            </a:r>
            <a:r>
              <a:rPr lang="en-US" sz="3000" dirty="0"/>
              <a:t> </a:t>
            </a:r>
            <a:r>
              <a:rPr lang="en-US" sz="3000" dirty="0" err="1"/>
              <a:t>depan</a:t>
            </a:r>
            <a:r>
              <a:rPr lang="en-US" sz="3000" dirty="0"/>
              <a:t> </a:t>
            </a:r>
          </a:p>
          <a:p>
            <a:pPr marL="257168" indent="-257168">
              <a:buFont typeface="Wingdings" panose="05000000000000000000" pitchFamily="2" charset="2"/>
              <a:buChar char="Ø"/>
              <a:defRPr/>
            </a:pPr>
            <a:endParaRPr lang="en-US" sz="3000" dirty="0"/>
          </a:p>
          <a:p>
            <a:pPr marL="0" indent="0">
              <a:buNone/>
              <a:defRPr/>
            </a:pPr>
            <a:r>
              <a:rPr lang="en-US" sz="3000" dirty="0" err="1"/>
              <a:t>Dilakukan</a:t>
            </a:r>
            <a:r>
              <a:rPr lang="en-US" sz="3000" dirty="0"/>
              <a:t> Kementerian Kesehatan Bersama </a:t>
            </a:r>
            <a:r>
              <a:rPr lang="en-US" sz="3000" dirty="0" err="1"/>
              <a:t>dengan</a:t>
            </a:r>
            <a:r>
              <a:rPr lang="en-US" sz="3000" dirty="0"/>
              <a:t> BPJS </a:t>
            </a:r>
            <a:r>
              <a:rPr lang="en-US" sz="3000" dirty="0" err="1"/>
              <a:t>Kesehataan</a:t>
            </a:r>
            <a:r>
              <a:rPr lang="en-US" sz="3000" dirty="0"/>
              <a:t>, DJSN dan Menteri </a:t>
            </a:r>
            <a:r>
              <a:rPr lang="en-US" sz="3000" dirty="0" err="1"/>
              <a:t>Keuangan</a:t>
            </a:r>
            <a:endParaRPr lang="en-US" sz="30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156696" y="1588247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ambar 14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67F32098-5AA2-4284-B8E0-D7B16CA1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70" y="4609597"/>
            <a:ext cx="445009" cy="448057"/>
          </a:xfrm>
          <a:prstGeom prst="rect">
            <a:avLst/>
          </a:prstGeom>
        </p:spPr>
      </p:pic>
      <p:pic>
        <p:nvPicPr>
          <p:cNvPr id="18" name="Gambar 17" descr="Sebuah gambar berisi menggambar&#10;&#10;Deskripsi dihasilkan secara otomatis">
            <a:extLst>
              <a:ext uri="{FF2B5EF4-FFF2-40B4-BE49-F238E27FC236}">
                <a16:creationId xmlns:a16="http://schemas.microsoft.com/office/drawing/2014/main" id="{CC0C56A5-180F-4D1F-9AE5-C3B80EAE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70" y="2167703"/>
            <a:ext cx="445009" cy="448057"/>
          </a:xfrm>
          <a:prstGeom prst="rect">
            <a:avLst/>
          </a:prstGeom>
        </p:spPr>
      </p:pic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83FD1244-FAF5-4652-BDFD-536EF03E264B}"/>
              </a:ext>
            </a:extLst>
          </p:cNvPr>
          <p:cNvSpPr/>
          <p:nvPr/>
        </p:nvSpPr>
        <p:spPr>
          <a:xfrm flipV="1">
            <a:off x="2239027" y="4291296"/>
            <a:ext cx="1433297" cy="1553016"/>
          </a:xfrm>
          <a:custGeom>
            <a:avLst/>
            <a:gdLst/>
            <a:ahLst/>
            <a:cxnLst/>
            <a:rect l="l" t="t" r="r" b="b"/>
            <a:pathLst>
              <a:path w="2810606" h="2810244">
                <a:moveTo>
                  <a:pt x="2102268" y="310"/>
                </a:moveTo>
                <a:lnTo>
                  <a:pt x="2105680" y="310"/>
                </a:lnTo>
                <a:lnTo>
                  <a:pt x="2105680" y="0"/>
                </a:lnTo>
                <a:lnTo>
                  <a:pt x="2099193" y="0"/>
                </a:lnTo>
                <a:close/>
                <a:moveTo>
                  <a:pt x="1443664" y="310"/>
                </a:moveTo>
                <a:lnTo>
                  <a:pt x="2097646" y="310"/>
                </a:lnTo>
                <a:cubicBezTo>
                  <a:pt x="2098155" y="2"/>
                  <a:pt x="2098668" y="0"/>
                  <a:pt x="2099181" y="0"/>
                </a:cubicBezTo>
                <a:lnTo>
                  <a:pt x="1443664" y="0"/>
                </a:lnTo>
                <a:close/>
                <a:moveTo>
                  <a:pt x="2810606" y="1348996"/>
                </a:moveTo>
                <a:lnTo>
                  <a:pt x="2810606" y="693479"/>
                </a:lnTo>
                <a:lnTo>
                  <a:pt x="2810554" y="693479"/>
                </a:lnTo>
                <a:lnTo>
                  <a:pt x="2810554" y="1348739"/>
                </a:lnTo>
                <a:cubicBezTo>
                  <a:pt x="2810606" y="1348824"/>
                  <a:pt x="2810606" y="1348910"/>
                  <a:pt x="2810606" y="1348996"/>
                </a:cubicBezTo>
                <a:close/>
                <a:moveTo>
                  <a:pt x="2810554" y="1355495"/>
                </a:moveTo>
                <a:lnTo>
                  <a:pt x="2810606" y="1355495"/>
                </a:lnTo>
                <a:lnTo>
                  <a:pt x="2810606" y="1349008"/>
                </a:lnTo>
                <a:lnTo>
                  <a:pt x="2810554" y="1349523"/>
                </a:lnTo>
                <a:close/>
                <a:moveTo>
                  <a:pt x="1750900" y="2810244"/>
                </a:moveTo>
                <a:cubicBezTo>
                  <a:pt x="1911128" y="2810244"/>
                  <a:pt x="2041019" y="2680354"/>
                  <a:pt x="2041019" y="2520125"/>
                </a:cubicBezTo>
                <a:cubicBezTo>
                  <a:pt x="2041019" y="2475945"/>
                  <a:pt x="2031143" y="2434072"/>
                  <a:pt x="2012451" y="2397088"/>
                </a:cubicBezTo>
                <a:cubicBezTo>
                  <a:pt x="1960503" y="2324951"/>
                  <a:pt x="1915104" y="2313393"/>
                  <a:pt x="1915104" y="2246234"/>
                </a:cubicBezTo>
                <a:cubicBezTo>
                  <a:pt x="1915104" y="2155500"/>
                  <a:pt x="1987831" y="2081754"/>
                  <a:pt x="2078182" y="2080700"/>
                </a:cubicBezTo>
                <a:lnTo>
                  <a:pt x="2087414" y="2080700"/>
                </a:lnTo>
                <a:lnTo>
                  <a:pt x="2087751" y="2080734"/>
                </a:lnTo>
                <a:lnTo>
                  <a:pt x="2087751" y="2080700"/>
                </a:lnTo>
                <a:lnTo>
                  <a:pt x="2810554" y="2080700"/>
                </a:lnTo>
                <a:lnTo>
                  <a:pt x="2810554" y="1355495"/>
                </a:lnTo>
                <a:lnTo>
                  <a:pt x="2809952" y="1355495"/>
                </a:lnTo>
                <a:lnTo>
                  <a:pt x="2810554" y="1349523"/>
                </a:lnTo>
                <a:lnTo>
                  <a:pt x="2810554" y="1348739"/>
                </a:lnTo>
                <a:cubicBezTo>
                  <a:pt x="2810465" y="1257095"/>
                  <a:pt x="2736129" y="1182847"/>
                  <a:pt x="2644452" y="1182847"/>
                </a:cubicBezTo>
                <a:cubicBezTo>
                  <a:pt x="2577293" y="1182847"/>
                  <a:pt x="2565735" y="1228247"/>
                  <a:pt x="2493599" y="1280194"/>
                </a:cubicBezTo>
                <a:cubicBezTo>
                  <a:pt x="2456614" y="1298887"/>
                  <a:pt x="2414741" y="1308763"/>
                  <a:pt x="2370561" y="1308763"/>
                </a:cubicBezTo>
                <a:cubicBezTo>
                  <a:pt x="2210333" y="1308763"/>
                  <a:pt x="2080442" y="1178872"/>
                  <a:pt x="2080442" y="1018644"/>
                </a:cubicBezTo>
                <a:cubicBezTo>
                  <a:pt x="2080442" y="858416"/>
                  <a:pt x="2210333" y="728525"/>
                  <a:pt x="2370561" y="728525"/>
                </a:cubicBezTo>
                <a:cubicBezTo>
                  <a:pt x="2414410" y="728525"/>
                  <a:pt x="2455987" y="738253"/>
                  <a:pt x="2492719" y="756773"/>
                </a:cubicBezTo>
                <a:cubicBezTo>
                  <a:pt x="2547943" y="791042"/>
                  <a:pt x="2576639" y="855739"/>
                  <a:pt x="2644452" y="855739"/>
                </a:cubicBezTo>
                <a:cubicBezTo>
                  <a:pt x="2734912" y="855739"/>
                  <a:pt x="2808488" y="783449"/>
                  <a:pt x="2810214" y="693479"/>
                </a:cubicBezTo>
                <a:lnTo>
                  <a:pt x="2810554" y="693479"/>
                </a:lnTo>
                <a:lnTo>
                  <a:pt x="2810554" y="310"/>
                </a:lnTo>
                <a:lnTo>
                  <a:pt x="2105680" y="310"/>
                </a:lnTo>
                <a:lnTo>
                  <a:pt x="2105680" y="654"/>
                </a:lnTo>
                <a:lnTo>
                  <a:pt x="2102268" y="310"/>
                </a:lnTo>
                <a:lnTo>
                  <a:pt x="2097646" y="310"/>
                </a:lnTo>
                <a:cubicBezTo>
                  <a:pt x="2006590" y="835"/>
                  <a:pt x="1933033" y="74904"/>
                  <a:pt x="1933033" y="166154"/>
                </a:cubicBezTo>
                <a:cubicBezTo>
                  <a:pt x="1933033" y="233314"/>
                  <a:pt x="1978432" y="244871"/>
                  <a:pt x="2030380" y="317008"/>
                </a:cubicBezTo>
                <a:cubicBezTo>
                  <a:pt x="2049072" y="353992"/>
                  <a:pt x="2058948" y="395865"/>
                  <a:pt x="2058948" y="440045"/>
                </a:cubicBezTo>
                <a:cubicBezTo>
                  <a:pt x="2058948" y="600274"/>
                  <a:pt x="1929057" y="730164"/>
                  <a:pt x="1768829" y="730164"/>
                </a:cubicBezTo>
                <a:cubicBezTo>
                  <a:pt x="1608601" y="730164"/>
                  <a:pt x="1478710" y="600274"/>
                  <a:pt x="1478710" y="440045"/>
                </a:cubicBezTo>
                <a:cubicBezTo>
                  <a:pt x="1478710" y="396196"/>
                  <a:pt x="1488438" y="354619"/>
                  <a:pt x="1506958" y="317888"/>
                </a:cubicBezTo>
                <a:cubicBezTo>
                  <a:pt x="1541227" y="262663"/>
                  <a:pt x="1605924" y="233967"/>
                  <a:pt x="1605924" y="166155"/>
                </a:cubicBezTo>
                <a:cubicBezTo>
                  <a:pt x="1605924" y="75694"/>
                  <a:pt x="1533634" y="2118"/>
                  <a:pt x="1443664" y="393"/>
                </a:cubicBezTo>
                <a:lnTo>
                  <a:pt x="1443664" y="310"/>
                </a:lnTo>
                <a:lnTo>
                  <a:pt x="730164" y="310"/>
                </a:lnTo>
                <a:lnTo>
                  <a:pt x="730164" y="702023"/>
                </a:lnTo>
                <a:lnTo>
                  <a:pt x="729771" y="702023"/>
                </a:lnTo>
                <a:cubicBezTo>
                  <a:pt x="728046" y="791993"/>
                  <a:pt x="654470" y="864283"/>
                  <a:pt x="564009" y="864283"/>
                </a:cubicBezTo>
                <a:cubicBezTo>
                  <a:pt x="496197" y="864283"/>
                  <a:pt x="467501" y="799586"/>
                  <a:pt x="412276" y="765317"/>
                </a:cubicBezTo>
                <a:cubicBezTo>
                  <a:pt x="375545" y="746797"/>
                  <a:pt x="333968" y="737069"/>
                  <a:pt x="290119" y="737069"/>
                </a:cubicBezTo>
                <a:cubicBezTo>
                  <a:pt x="129890" y="737069"/>
                  <a:pt x="0" y="866960"/>
                  <a:pt x="0" y="1027188"/>
                </a:cubicBezTo>
                <a:cubicBezTo>
                  <a:pt x="0" y="1187416"/>
                  <a:pt x="129890" y="1317307"/>
                  <a:pt x="290119" y="1317307"/>
                </a:cubicBezTo>
                <a:cubicBezTo>
                  <a:pt x="334299" y="1317307"/>
                  <a:pt x="376172" y="1307431"/>
                  <a:pt x="413156" y="1288738"/>
                </a:cubicBezTo>
                <a:cubicBezTo>
                  <a:pt x="485293" y="1236791"/>
                  <a:pt x="496851" y="1191391"/>
                  <a:pt x="564010" y="1191391"/>
                </a:cubicBezTo>
                <a:cubicBezTo>
                  <a:pt x="655773" y="1191391"/>
                  <a:pt x="730162" y="1265778"/>
                  <a:pt x="730164" y="1357540"/>
                </a:cubicBezTo>
                <a:lnTo>
                  <a:pt x="730164" y="1357552"/>
                </a:lnTo>
                <a:lnTo>
                  <a:pt x="729510" y="1364039"/>
                </a:lnTo>
                <a:lnTo>
                  <a:pt x="730164" y="1364039"/>
                </a:lnTo>
                <a:lnTo>
                  <a:pt x="730164" y="2080700"/>
                </a:lnTo>
                <a:lnTo>
                  <a:pt x="1426770" y="2080700"/>
                </a:lnTo>
                <a:cubicBezTo>
                  <a:pt x="1516262" y="2082766"/>
                  <a:pt x="1587995" y="2156123"/>
                  <a:pt x="1587995" y="2246235"/>
                </a:cubicBezTo>
                <a:cubicBezTo>
                  <a:pt x="1587995" y="2314047"/>
                  <a:pt x="1523298" y="2342743"/>
                  <a:pt x="1489029" y="2397968"/>
                </a:cubicBezTo>
                <a:cubicBezTo>
                  <a:pt x="1470509" y="2434699"/>
                  <a:pt x="1460781" y="2476276"/>
                  <a:pt x="1460781" y="2520125"/>
                </a:cubicBezTo>
                <a:cubicBezTo>
                  <a:pt x="1460781" y="2680354"/>
                  <a:pt x="1590672" y="2810244"/>
                  <a:pt x="1750900" y="2810244"/>
                </a:cubicBezTo>
                <a:close/>
              </a:path>
            </a:pathLst>
          </a:custGeom>
          <a:gradFill flip="none" rotWithShape="1">
            <a:gsLst>
              <a:gs pos="0">
                <a:srgbClr val="99CC00"/>
              </a:gs>
              <a:gs pos="100000">
                <a:srgbClr val="669900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bliqueTopRight"/>
            <a:lightRig rig="balanced" dir="t">
              <a:rot lat="0" lon="0" rev="8700000"/>
            </a:lightRig>
          </a:scene3d>
          <a:sp3d extrusionH="317500">
            <a:bevelT w="127000" h="254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890EFBEA-3D3A-49E0-ABD6-9D9AE516D1EB}"/>
              </a:ext>
            </a:extLst>
          </p:cNvPr>
          <p:cNvSpPr/>
          <p:nvPr/>
        </p:nvSpPr>
        <p:spPr>
          <a:xfrm flipV="1">
            <a:off x="3147432" y="4289184"/>
            <a:ext cx="1433297" cy="1553016"/>
          </a:xfrm>
          <a:custGeom>
            <a:avLst/>
            <a:gdLst/>
            <a:ahLst/>
            <a:cxnLst/>
            <a:rect l="l" t="t" r="r" b="b"/>
            <a:pathLst>
              <a:path w="2810606" h="2810244">
                <a:moveTo>
                  <a:pt x="2102268" y="310"/>
                </a:moveTo>
                <a:lnTo>
                  <a:pt x="2105680" y="310"/>
                </a:lnTo>
                <a:lnTo>
                  <a:pt x="2105680" y="0"/>
                </a:lnTo>
                <a:lnTo>
                  <a:pt x="2099193" y="0"/>
                </a:lnTo>
                <a:close/>
                <a:moveTo>
                  <a:pt x="1443664" y="310"/>
                </a:moveTo>
                <a:lnTo>
                  <a:pt x="2097646" y="310"/>
                </a:lnTo>
                <a:cubicBezTo>
                  <a:pt x="2098155" y="2"/>
                  <a:pt x="2098668" y="0"/>
                  <a:pt x="2099181" y="0"/>
                </a:cubicBezTo>
                <a:lnTo>
                  <a:pt x="1443664" y="0"/>
                </a:lnTo>
                <a:close/>
                <a:moveTo>
                  <a:pt x="2810606" y="1348996"/>
                </a:moveTo>
                <a:lnTo>
                  <a:pt x="2810606" y="693479"/>
                </a:lnTo>
                <a:lnTo>
                  <a:pt x="2810554" y="693479"/>
                </a:lnTo>
                <a:lnTo>
                  <a:pt x="2810554" y="1348739"/>
                </a:lnTo>
                <a:cubicBezTo>
                  <a:pt x="2810606" y="1348824"/>
                  <a:pt x="2810606" y="1348910"/>
                  <a:pt x="2810606" y="1348996"/>
                </a:cubicBezTo>
                <a:close/>
                <a:moveTo>
                  <a:pt x="2810554" y="1355495"/>
                </a:moveTo>
                <a:lnTo>
                  <a:pt x="2810606" y="1355495"/>
                </a:lnTo>
                <a:lnTo>
                  <a:pt x="2810606" y="1349008"/>
                </a:lnTo>
                <a:lnTo>
                  <a:pt x="2810554" y="1349523"/>
                </a:lnTo>
                <a:close/>
                <a:moveTo>
                  <a:pt x="1750900" y="2810244"/>
                </a:moveTo>
                <a:cubicBezTo>
                  <a:pt x="1911128" y="2810244"/>
                  <a:pt x="2041019" y="2680354"/>
                  <a:pt x="2041019" y="2520125"/>
                </a:cubicBezTo>
                <a:cubicBezTo>
                  <a:pt x="2041019" y="2475945"/>
                  <a:pt x="2031143" y="2434072"/>
                  <a:pt x="2012451" y="2397088"/>
                </a:cubicBezTo>
                <a:cubicBezTo>
                  <a:pt x="1960503" y="2324951"/>
                  <a:pt x="1915104" y="2313393"/>
                  <a:pt x="1915104" y="2246234"/>
                </a:cubicBezTo>
                <a:cubicBezTo>
                  <a:pt x="1915104" y="2155500"/>
                  <a:pt x="1987831" y="2081754"/>
                  <a:pt x="2078182" y="2080700"/>
                </a:cubicBezTo>
                <a:lnTo>
                  <a:pt x="2087414" y="2080700"/>
                </a:lnTo>
                <a:lnTo>
                  <a:pt x="2087751" y="2080734"/>
                </a:lnTo>
                <a:lnTo>
                  <a:pt x="2087751" y="2080700"/>
                </a:lnTo>
                <a:lnTo>
                  <a:pt x="2810554" y="2080700"/>
                </a:lnTo>
                <a:lnTo>
                  <a:pt x="2810554" y="1355495"/>
                </a:lnTo>
                <a:lnTo>
                  <a:pt x="2809952" y="1355495"/>
                </a:lnTo>
                <a:lnTo>
                  <a:pt x="2810554" y="1349523"/>
                </a:lnTo>
                <a:lnTo>
                  <a:pt x="2810554" y="1348739"/>
                </a:lnTo>
                <a:cubicBezTo>
                  <a:pt x="2810465" y="1257095"/>
                  <a:pt x="2736129" y="1182847"/>
                  <a:pt x="2644452" y="1182847"/>
                </a:cubicBezTo>
                <a:cubicBezTo>
                  <a:pt x="2577293" y="1182847"/>
                  <a:pt x="2565735" y="1228247"/>
                  <a:pt x="2493599" y="1280194"/>
                </a:cubicBezTo>
                <a:cubicBezTo>
                  <a:pt x="2456614" y="1298887"/>
                  <a:pt x="2414741" y="1308763"/>
                  <a:pt x="2370561" y="1308763"/>
                </a:cubicBezTo>
                <a:cubicBezTo>
                  <a:pt x="2210333" y="1308763"/>
                  <a:pt x="2080442" y="1178872"/>
                  <a:pt x="2080442" y="1018644"/>
                </a:cubicBezTo>
                <a:cubicBezTo>
                  <a:pt x="2080442" y="858416"/>
                  <a:pt x="2210333" y="728525"/>
                  <a:pt x="2370561" y="728525"/>
                </a:cubicBezTo>
                <a:cubicBezTo>
                  <a:pt x="2414410" y="728525"/>
                  <a:pt x="2455987" y="738253"/>
                  <a:pt x="2492719" y="756773"/>
                </a:cubicBezTo>
                <a:cubicBezTo>
                  <a:pt x="2547943" y="791042"/>
                  <a:pt x="2576639" y="855739"/>
                  <a:pt x="2644452" y="855739"/>
                </a:cubicBezTo>
                <a:cubicBezTo>
                  <a:pt x="2734912" y="855739"/>
                  <a:pt x="2808488" y="783449"/>
                  <a:pt x="2810214" y="693479"/>
                </a:cubicBezTo>
                <a:lnTo>
                  <a:pt x="2810554" y="693479"/>
                </a:lnTo>
                <a:lnTo>
                  <a:pt x="2810554" y="310"/>
                </a:lnTo>
                <a:lnTo>
                  <a:pt x="2105680" y="310"/>
                </a:lnTo>
                <a:lnTo>
                  <a:pt x="2105680" y="654"/>
                </a:lnTo>
                <a:lnTo>
                  <a:pt x="2102268" y="310"/>
                </a:lnTo>
                <a:lnTo>
                  <a:pt x="2097646" y="310"/>
                </a:lnTo>
                <a:cubicBezTo>
                  <a:pt x="2006590" y="835"/>
                  <a:pt x="1933033" y="74904"/>
                  <a:pt x="1933033" y="166154"/>
                </a:cubicBezTo>
                <a:cubicBezTo>
                  <a:pt x="1933033" y="233314"/>
                  <a:pt x="1978432" y="244871"/>
                  <a:pt x="2030380" y="317008"/>
                </a:cubicBezTo>
                <a:cubicBezTo>
                  <a:pt x="2049072" y="353992"/>
                  <a:pt x="2058948" y="395865"/>
                  <a:pt x="2058948" y="440045"/>
                </a:cubicBezTo>
                <a:cubicBezTo>
                  <a:pt x="2058948" y="600274"/>
                  <a:pt x="1929057" y="730164"/>
                  <a:pt x="1768829" y="730164"/>
                </a:cubicBezTo>
                <a:cubicBezTo>
                  <a:pt x="1608601" y="730164"/>
                  <a:pt x="1478710" y="600274"/>
                  <a:pt x="1478710" y="440045"/>
                </a:cubicBezTo>
                <a:cubicBezTo>
                  <a:pt x="1478710" y="396196"/>
                  <a:pt x="1488438" y="354619"/>
                  <a:pt x="1506958" y="317888"/>
                </a:cubicBezTo>
                <a:cubicBezTo>
                  <a:pt x="1541227" y="262663"/>
                  <a:pt x="1605924" y="233967"/>
                  <a:pt x="1605924" y="166155"/>
                </a:cubicBezTo>
                <a:cubicBezTo>
                  <a:pt x="1605924" y="75694"/>
                  <a:pt x="1533634" y="2118"/>
                  <a:pt x="1443664" y="393"/>
                </a:cubicBezTo>
                <a:lnTo>
                  <a:pt x="1443664" y="310"/>
                </a:lnTo>
                <a:lnTo>
                  <a:pt x="730164" y="310"/>
                </a:lnTo>
                <a:lnTo>
                  <a:pt x="730164" y="702023"/>
                </a:lnTo>
                <a:lnTo>
                  <a:pt x="729771" y="702023"/>
                </a:lnTo>
                <a:cubicBezTo>
                  <a:pt x="728046" y="791993"/>
                  <a:pt x="654470" y="864283"/>
                  <a:pt x="564009" y="864283"/>
                </a:cubicBezTo>
                <a:cubicBezTo>
                  <a:pt x="496197" y="864283"/>
                  <a:pt x="467501" y="799586"/>
                  <a:pt x="412276" y="765317"/>
                </a:cubicBezTo>
                <a:cubicBezTo>
                  <a:pt x="375545" y="746797"/>
                  <a:pt x="333968" y="737069"/>
                  <a:pt x="290119" y="737069"/>
                </a:cubicBezTo>
                <a:cubicBezTo>
                  <a:pt x="129890" y="737069"/>
                  <a:pt x="0" y="866960"/>
                  <a:pt x="0" y="1027188"/>
                </a:cubicBezTo>
                <a:cubicBezTo>
                  <a:pt x="0" y="1187416"/>
                  <a:pt x="129890" y="1317307"/>
                  <a:pt x="290119" y="1317307"/>
                </a:cubicBezTo>
                <a:cubicBezTo>
                  <a:pt x="334299" y="1317307"/>
                  <a:pt x="376172" y="1307431"/>
                  <a:pt x="413156" y="1288738"/>
                </a:cubicBezTo>
                <a:cubicBezTo>
                  <a:pt x="485293" y="1236791"/>
                  <a:pt x="496851" y="1191391"/>
                  <a:pt x="564010" y="1191391"/>
                </a:cubicBezTo>
                <a:cubicBezTo>
                  <a:pt x="655773" y="1191391"/>
                  <a:pt x="730162" y="1265778"/>
                  <a:pt x="730164" y="1357540"/>
                </a:cubicBezTo>
                <a:lnTo>
                  <a:pt x="730164" y="1357552"/>
                </a:lnTo>
                <a:lnTo>
                  <a:pt x="729510" y="1364039"/>
                </a:lnTo>
                <a:lnTo>
                  <a:pt x="730164" y="1364039"/>
                </a:lnTo>
                <a:lnTo>
                  <a:pt x="730164" y="2080700"/>
                </a:lnTo>
                <a:lnTo>
                  <a:pt x="1426770" y="2080700"/>
                </a:lnTo>
                <a:cubicBezTo>
                  <a:pt x="1516262" y="2082766"/>
                  <a:pt x="1587995" y="2156123"/>
                  <a:pt x="1587995" y="2246235"/>
                </a:cubicBezTo>
                <a:cubicBezTo>
                  <a:pt x="1587995" y="2314047"/>
                  <a:pt x="1523298" y="2342743"/>
                  <a:pt x="1489029" y="2397968"/>
                </a:cubicBezTo>
                <a:cubicBezTo>
                  <a:pt x="1470509" y="2434699"/>
                  <a:pt x="1460781" y="2476276"/>
                  <a:pt x="1460781" y="2520125"/>
                </a:cubicBezTo>
                <a:cubicBezTo>
                  <a:pt x="1460781" y="2680354"/>
                  <a:pt x="1590672" y="2810244"/>
                  <a:pt x="1750900" y="2810244"/>
                </a:cubicBezTo>
                <a:close/>
              </a:path>
            </a:pathLst>
          </a:custGeom>
          <a:gradFill>
            <a:gsLst>
              <a:gs pos="2000">
                <a:srgbClr val="FF9900"/>
              </a:gs>
              <a:gs pos="100000">
                <a:srgbClr val="FFC000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  <a:scene3d>
            <a:camera prst="obliqueTopRight"/>
            <a:lightRig rig="balanced" dir="t">
              <a:rot lat="0" lon="0" rev="8700000"/>
            </a:lightRig>
          </a:scene3d>
          <a:sp3d extrusionH="317500">
            <a:bevelT w="127000" h="254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64ED4AB-3FE5-49CC-A61C-59A2827DDA82}"/>
              </a:ext>
            </a:extLst>
          </p:cNvPr>
          <p:cNvSpPr/>
          <p:nvPr/>
        </p:nvSpPr>
        <p:spPr>
          <a:xfrm flipV="1">
            <a:off x="4669978" y="2250369"/>
            <a:ext cx="1690827" cy="1671461"/>
          </a:xfrm>
          <a:custGeom>
            <a:avLst/>
            <a:gdLst/>
            <a:ahLst/>
            <a:cxnLst/>
            <a:rect l="l" t="t" r="r" b="b"/>
            <a:pathLst>
              <a:path w="2810606" h="2810244">
                <a:moveTo>
                  <a:pt x="2102268" y="310"/>
                </a:moveTo>
                <a:lnTo>
                  <a:pt x="2105680" y="310"/>
                </a:lnTo>
                <a:lnTo>
                  <a:pt x="2105680" y="0"/>
                </a:lnTo>
                <a:lnTo>
                  <a:pt x="2099193" y="0"/>
                </a:lnTo>
                <a:close/>
                <a:moveTo>
                  <a:pt x="1443664" y="310"/>
                </a:moveTo>
                <a:lnTo>
                  <a:pt x="2097646" y="310"/>
                </a:lnTo>
                <a:cubicBezTo>
                  <a:pt x="2098155" y="2"/>
                  <a:pt x="2098668" y="0"/>
                  <a:pt x="2099181" y="0"/>
                </a:cubicBezTo>
                <a:lnTo>
                  <a:pt x="1443664" y="0"/>
                </a:lnTo>
                <a:close/>
                <a:moveTo>
                  <a:pt x="2810606" y="1348996"/>
                </a:moveTo>
                <a:lnTo>
                  <a:pt x="2810606" y="693479"/>
                </a:lnTo>
                <a:lnTo>
                  <a:pt x="2810554" y="693479"/>
                </a:lnTo>
                <a:lnTo>
                  <a:pt x="2810554" y="1348739"/>
                </a:lnTo>
                <a:cubicBezTo>
                  <a:pt x="2810606" y="1348824"/>
                  <a:pt x="2810606" y="1348910"/>
                  <a:pt x="2810606" y="1348996"/>
                </a:cubicBezTo>
                <a:close/>
                <a:moveTo>
                  <a:pt x="2810554" y="1355495"/>
                </a:moveTo>
                <a:lnTo>
                  <a:pt x="2810606" y="1355495"/>
                </a:lnTo>
                <a:lnTo>
                  <a:pt x="2810606" y="1349008"/>
                </a:lnTo>
                <a:lnTo>
                  <a:pt x="2810554" y="1349523"/>
                </a:lnTo>
                <a:close/>
                <a:moveTo>
                  <a:pt x="1750900" y="2810244"/>
                </a:moveTo>
                <a:cubicBezTo>
                  <a:pt x="1911128" y="2810244"/>
                  <a:pt x="2041019" y="2680354"/>
                  <a:pt x="2041019" y="2520125"/>
                </a:cubicBezTo>
                <a:cubicBezTo>
                  <a:pt x="2041019" y="2475945"/>
                  <a:pt x="2031143" y="2434072"/>
                  <a:pt x="2012451" y="2397088"/>
                </a:cubicBezTo>
                <a:cubicBezTo>
                  <a:pt x="1960503" y="2324951"/>
                  <a:pt x="1915104" y="2313393"/>
                  <a:pt x="1915104" y="2246234"/>
                </a:cubicBezTo>
                <a:cubicBezTo>
                  <a:pt x="1915104" y="2155500"/>
                  <a:pt x="1987831" y="2081754"/>
                  <a:pt x="2078182" y="2080700"/>
                </a:cubicBezTo>
                <a:lnTo>
                  <a:pt x="2087414" y="2080700"/>
                </a:lnTo>
                <a:lnTo>
                  <a:pt x="2087751" y="2080734"/>
                </a:lnTo>
                <a:lnTo>
                  <a:pt x="2087751" y="2080700"/>
                </a:lnTo>
                <a:lnTo>
                  <a:pt x="2810554" y="2080700"/>
                </a:lnTo>
                <a:lnTo>
                  <a:pt x="2810554" y="1355495"/>
                </a:lnTo>
                <a:lnTo>
                  <a:pt x="2809952" y="1355495"/>
                </a:lnTo>
                <a:lnTo>
                  <a:pt x="2810554" y="1349523"/>
                </a:lnTo>
                <a:lnTo>
                  <a:pt x="2810554" y="1348739"/>
                </a:lnTo>
                <a:cubicBezTo>
                  <a:pt x="2810465" y="1257095"/>
                  <a:pt x="2736129" y="1182847"/>
                  <a:pt x="2644452" y="1182847"/>
                </a:cubicBezTo>
                <a:cubicBezTo>
                  <a:pt x="2577293" y="1182847"/>
                  <a:pt x="2565735" y="1228247"/>
                  <a:pt x="2493599" y="1280194"/>
                </a:cubicBezTo>
                <a:cubicBezTo>
                  <a:pt x="2456614" y="1298887"/>
                  <a:pt x="2414741" y="1308763"/>
                  <a:pt x="2370561" y="1308763"/>
                </a:cubicBezTo>
                <a:cubicBezTo>
                  <a:pt x="2210333" y="1308763"/>
                  <a:pt x="2080442" y="1178872"/>
                  <a:pt x="2080442" y="1018644"/>
                </a:cubicBezTo>
                <a:cubicBezTo>
                  <a:pt x="2080442" y="858416"/>
                  <a:pt x="2210333" y="728525"/>
                  <a:pt x="2370561" y="728525"/>
                </a:cubicBezTo>
                <a:cubicBezTo>
                  <a:pt x="2414410" y="728525"/>
                  <a:pt x="2455987" y="738253"/>
                  <a:pt x="2492719" y="756773"/>
                </a:cubicBezTo>
                <a:cubicBezTo>
                  <a:pt x="2547943" y="791042"/>
                  <a:pt x="2576639" y="855739"/>
                  <a:pt x="2644452" y="855739"/>
                </a:cubicBezTo>
                <a:cubicBezTo>
                  <a:pt x="2734912" y="855739"/>
                  <a:pt x="2808488" y="783449"/>
                  <a:pt x="2810214" y="693479"/>
                </a:cubicBezTo>
                <a:lnTo>
                  <a:pt x="2810554" y="693479"/>
                </a:lnTo>
                <a:lnTo>
                  <a:pt x="2810554" y="310"/>
                </a:lnTo>
                <a:lnTo>
                  <a:pt x="2105680" y="310"/>
                </a:lnTo>
                <a:lnTo>
                  <a:pt x="2105680" y="654"/>
                </a:lnTo>
                <a:lnTo>
                  <a:pt x="2102268" y="310"/>
                </a:lnTo>
                <a:lnTo>
                  <a:pt x="2097646" y="310"/>
                </a:lnTo>
                <a:cubicBezTo>
                  <a:pt x="2006590" y="835"/>
                  <a:pt x="1933033" y="74904"/>
                  <a:pt x="1933033" y="166154"/>
                </a:cubicBezTo>
                <a:cubicBezTo>
                  <a:pt x="1933033" y="233314"/>
                  <a:pt x="1978432" y="244871"/>
                  <a:pt x="2030380" y="317008"/>
                </a:cubicBezTo>
                <a:cubicBezTo>
                  <a:pt x="2049072" y="353992"/>
                  <a:pt x="2058948" y="395865"/>
                  <a:pt x="2058948" y="440045"/>
                </a:cubicBezTo>
                <a:cubicBezTo>
                  <a:pt x="2058948" y="600274"/>
                  <a:pt x="1929057" y="730164"/>
                  <a:pt x="1768829" y="730164"/>
                </a:cubicBezTo>
                <a:cubicBezTo>
                  <a:pt x="1608601" y="730164"/>
                  <a:pt x="1478710" y="600274"/>
                  <a:pt x="1478710" y="440045"/>
                </a:cubicBezTo>
                <a:cubicBezTo>
                  <a:pt x="1478710" y="396196"/>
                  <a:pt x="1488438" y="354619"/>
                  <a:pt x="1506958" y="317888"/>
                </a:cubicBezTo>
                <a:cubicBezTo>
                  <a:pt x="1541227" y="262663"/>
                  <a:pt x="1605924" y="233967"/>
                  <a:pt x="1605924" y="166155"/>
                </a:cubicBezTo>
                <a:cubicBezTo>
                  <a:pt x="1605924" y="75694"/>
                  <a:pt x="1533634" y="2118"/>
                  <a:pt x="1443664" y="393"/>
                </a:cubicBezTo>
                <a:lnTo>
                  <a:pt x="1443664" y="310"/>
                </a:lnTo>
                <a:lnTo>
                  <a:pt x="730164" y="310"/>
                </a:lnTo>
                <a:lnTo>
                  <a:pt x="730164" y="702023"/>
                </a:lnTo>
                <a:lnTo>
                  <a:pt x="729771" y="702023"/>
                </a:lnTo>
                <a:cubicBezTo>
                  <a:pt x="728046" y="791993"/>
                  <a:pt x="654470" y="864283"/>
                  <a:pt x="564009" y="864283"/>
                </a:cubicBezTo>
                <a:cubicBezTo>
                  <a:pt x="496197" y="864283"/>
                  <a:pt x="467501" y="799586"/>
                  <a:pt x="412276" y="765317"/>
                </a:cubicBezTo>
                <a:cubicBezTo>
                  <a:pt x="375545" y="746797"/>
                  <a:pt x="333968" y="737069"/>
                  <a:pt x="290119" y="737069"/>
                </a:cubicBezTo>
                <a:cubicBezTo>
                  <a:pt x="129890" y="737069"/>
                  <a:pt x="0" y="866960"/>
                  <a:pt x="0" y="1027188"/>
                </a:cubicBezTo>
                <a:cubicBezTo>
                  <a:pt x="0" y="1187416"/>
                  <a:pt x="129890" y="1317307"/>
                  <a:pt x="290119" y="1317307"/>
                </a:cubicBezTo>
                <a:cubicBezTo>
                  <a:pt x="334299" y="1317307"/>
                  <a:pt x="376172" y="1307431"/>
                  <a:pt x="413156" y="1288738"/>
                </a:cubicBezTo>
                <a:cubicBezTo>
                  <a:pt x="485293" y="1236791"/>
                  <a:pt x="496851" y="1191391"/>
                  <a:pt x="564010" y="1191391"/>
                </a:cubicBezTo>
                <a:cubicBezTo>
                  <a:pt x="655773" y="1191391"/>
                  <a:pt x="730162" y="1265778"/>
                  <a:pt x="730164" y="1357540"/>
                </a:cubicBezTo>
                <a:lnTo>
                  <a:pt x="730164" y="1357552"/>
                </a:lnTo>
                <a:lnTo>
                  <a:pt x="729510" y="1364039"/>
                </a:lnTo>
                <a:lnTo>
                  <a:pt x="730164" y="1364039"/>
                </a:lnTo>
                <a:lnTo>
                  <a:pt x="730164" y="2080700"/>
                </a:lnTo>
                <a:lnTo>
                  <a:pt x="1426770" y="2080700"/>
                </a:lnTo>
                <a:cubicBezTo>
                  <a:pt x="1516262" y="2082766"/>
                  <a:pt x="1587995" y="2156123"/>
                  <a:pt x="1587995" y="2246235"/>
                </a:cubicBezTo>
                <a:cubicBezTo>
                  <a:pt x="1587995" y="2314047"/>
                  <a:pt x="1523298" y="2342743"/>
                  <a:pt x="1489029" y="2397968"/>
                </a:cubicBezTo>
                <a:cubicBezTo>
                  <a:pt x="1470509" y="2434699"/>
                  <a:pt x="1460781" y="2476276"/>
                  <a:pt x="1460781" y="2520125"/>
                </a:cubicBezTo>
                <a:cubicBezTo>
                  <a:pt x="1460781" y="2680354"/>
                  <a:pt x="1590672" y="2810244"/>
                  <a:pt x="1750900" y="2810244"/>
                </a:cubicBezTo>
                <a:close/>
              </a:path>
            </a:pathLst>
          </a:custGeom>
          <a:gradFill>
            <a:gsLst>
              <a:gs pos="2000">
                <a:srgbClr val="FF9900"/>
              </a:gs>
              <a:gs pos="100000">
                <a:srgbClr val="FFC000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  <a:scene3d>
            <a:camera prst="obliqueTopRight"/>
            <a:lightRig rig="balanced" dir="t">
              <a:rot lat="0" lon="0" rev="8700000"/>
            </a:lightRig>
          </a:scene3d>
          <a:sp3d extrusionH="317500">
            <a:bevelT w="127000" h="254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AD7AEC-1390-4DD5-87B3-B2A7E1732CB3}"/>
              </a:ext>
            </a:extLst>
          </p:cNvPr>
          <p:cNvSpPr txBox="1"/>
          <p:nvPr/>
        </p:nvSpPr>
        <p:spPr>
          <a:xfrm>
            <a:off x="5020176" y="2555344"/>
            <a:ext cx="143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Estimation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2A37C06A-FB2E-471D-8551-ED09879CC2DC}"/>
              </a:ext>
            </a:extLst>
          </p:cNvPr>
          <p:cNvSpPr/>
          <p:nvPr/>
        </p:nvSpPr>
        <p:spPr>
          <a:xfrm flipV="1">
            <a:off x="723727" y="2319843"/>
            <a:ext cx="1621084" cy="1585504"/>
          </a:xfrm>
          <a:custGeom>
            <a:avLst/>
            <a:gdLst/>
            <a:ahLst/>
            <a:cxnLst/>
            <a:rect l="l" t="t" r="r" b="b"/>
            <a:pathLst>
              <a:path w="2810606" h="2810244">
                <a:moveTo>
                  <a:pt x="2102268" y="310"/>
                </a:moveTo>
                <a:lnTo>
                  <a:pt x="2105680" y="310"/>
                </a:lnTo>
                <a:lnTo>
                  <a:pt x="2105680" y="0"/>
                </a:lnTo>
                <a:lnTo>
                  <a:pt x="2099193" y="0"/>
                </a:lnTo>
                <a:close/>
                <a:moveTo>
                  <a:pt x="1443664" y="310"/>
                </a:moveTo>
                <a:lnTo>
                  <a:pt x="2097646" y="310"/>
                </a:lnTo>
                <a:cubicBezTo>
                  <a:pt x="2098155" y="2"/>
                  <a:pt x="2098668" y="0"/>
                  <a:pt x="2099181" y="0"/>
                </a:cubicBezTo>
                <a:lnTo>
                  <a:pt x="1443664" y="0"/>
                </a:lnTo>
                <a:close/>
                <a:moveTo>
                  <a:pt x="2810606" y="1348996"/>
                </a:moveTo>
                <a:lnTo>
                  <a:pt x="2810606" y="693479"/>
                </a:lnTo>
                <a:lnTo>
                  <a:pt x="2810554" y="693479"/>
                </a:lnTo>
                <a:lnTo>
                  <a:pt x="2810554" y="1348739"/>
                </a:lnTo>
                <a:cubicBezTo>
                  <a:pt x="2810606" y="1348824"/>
                  <a:pt x="2810606" y="1348910"/>
                  <a:pt x="2810606" y="1348996"/>
                </a:cubicBezTo>
                <a:close/>
                <a:moveTo>
                  <a:pt x="2810554" y="1355495"/>
                </a:moveTo>
                <a:lnTo>
                  <a:pt x="2810606" y="1355495"/>
                </a:lnTo>
                <a:lnTo>
                  <a:pt x="2810606" y="1349008"/>
                </a:lnTo>
                <a:lnTo>
                  <a:pt x="2810554" y="1349523"/>
                </a:lnTo>
                <a:close/>
                <a:moveTo>
                  <a:pt x="1750900" y="2810244"/>
                </a:moveTo>
                <a:cubicBezTo>
                  <a:pt x="1911128" y="2810244"/>
                  <a:pt x="2041019" y="2680354"/>
                  <a:pt x="2041019" y="2520125"/>
                </a:cubicBezTo>
                <a:cubicBezTo>
                  <a:pt x="2041019" y="2475945"/>
                  <a:pt x="2031143" y="2434072"/>
                  <a:pt x="2012451" y="2397088"/>
                </a:cubicBezTo>
                <a:cubicBezTo>
                  <a:pt x="1960503" y="2324951"/>
                  <a:pt x="1915104" y="2313393"/>
                  <a:pt x="1915104" y="2246234"/>
                </a:cubicBezTo>
                <a:cubicBezTo>
                  <a:pt x="1915104" y="2155500"/>
                  <a:pt x="1987831" y="2081754"/>
                  <a:pt x="2078182" y="2080700"/>
                </a:cubicBezTo>
                <a:lnTo>
                  <a:pt x="2087414" y="2080700"/>
                </a:lnTo>
                <a:lnTo>
                  <a:pt x="2087751" y="2080734"/>
                </a:lnTo>
                <a:lnTo>
                  <a:pt x="2087751" y="2080700"/>
                </a:lnTo>
                <a:lnTo>
                  <a:pt x="2810554" y="2080700"/>
                </a:lnTo>
                <a:lnTo>
                  <a:pt x="2810554" y="1355495"/>
                </a:lnTo>
                <a:lnTo>
                  <a:pt x="2809952" y="1355495"/>
                </a:lnTo>
                <a:lnTo>
                  <a:pt x="2810554" y="1349523"/>
                </a:lnTo>
                <a:lnTo>
                  <a:pt x="2810554" y="1348739"/>
                </a:lnTo>
                <a:cubicBezTo>
                  <a:pt x="2810465" y="1257095"/>
                  <a:pt x="2736129" y="1182847"/>
                  <a:pt x="2644452" y="1182847"/>
                </a:cubicBezTo>
                <a:cubicBezTo>
                  <a:pt x="2577293" y="1182847"/>
                  <a:pt x="2565735" y="1228247"/>
                  <a:pt x="2493599" y="1280194"/>
                </a:cubicBezTo>
                <a:cubicBezTo>
                  <a:pt x="2456614" y="1298887"/>
                  <a:pt x="2414741" y="1308763"/>
                  <a:pt x="2370561" y="1308763"/>
                </a:cubicBezTo>
                <a:cubicBezTo>
                  <a:pt x="2210333" y="1308763"/>
                  <a:pt x="2080442" y="1178872"/>
                  <a:pt x="2080442" y="1018644"/>
                </a:cubicBezTo>
                <a:cubicBezTo>
                  <a:pt x="2080442" y="858416"/>
                  <a:pt x="2210333" y="728525"/>
                  <a:pt x="2370561" y="728525"/>
                </a:cubicBezTo>
                <a:cubicBezTo>
                  <a:pt x="2414410" y="728525"/>
                  <a:pt x="2455987" y="738253"/>
                  <a:pt x="2492719" y="756773"/>
                </a:cubicBezTo>
                <a:cubicBezTo>
                  <a:pt x="2547943" y="791042"/>
                  <a:pt x="2576639" y="855739"/>
                  <a:pt x="2644452" y="855739"/>
                </a:cubicBezTo>
                <a:cubicBezTo>
                  <a:pt x="2734912" y="855739"/>
                  <a:pt x="2808488" y="783449"/>
                  <a:pt x="2810214" y="693479"/>
                </a:cubicBezTo>
                <a:lnTo>
                  <a:pt x="2810554" y="693479"/>
                </a:lnTo>
                <a:lnTo>
                  <a:pt x="2810554" y="310"/>
                </a:lnTo>
                <a:lnTo>
                  <a:pt x="2105680" y="310"/>
                </a:lnTo>
                <a:lnTo>
                  <a:pt x="2105680" y="654"/>
                </a:lnTo>
                <a:lnTo>
                  <a:pt x="2102268" y="310"/>
                </a:lnTo>
                <a:lnTo>
                  <a:pt x="2097646" y="310"/>
                </a:lnTo>
                <a:cubicBezTo>
                  <a:pt x="2006590" y="835"/>
                  <a:pt x="1933033" y="74904"/>
                  <a:pt x="1933033" y="166154"/>
                </a:cubicBezTo>
                <a:cubicBezTo>
                  <a:pt x="1933033" y="233314"/>
                  <a:pt x="1978432" y="244871"/>
                  <a:pt x="2030380" y="317008"/>
                </a:cubicBezTo>
                <a:cubicBezTo>
                  <a:pt x="2049072" y="353992"/>
                  <a:pt x="2058948" y="395865"/>
                  <a:pt x="2058948" y="440045"/>
                </a:cubicBezTo>
                <a:cubicBezTo>
                  <a:pt x="2058948" y="600274"/>
                  <a:pt x="1929057" y="730164"/>
                  <a:pt x="1768829" y="730164"/>
                </a:cubicBezTo>
                <a:cubicBezTo>
                  <a:pt x="1608601" y="730164"/>
                  <a:pt x="1478710" y="600274"/>
                  <a:pt x="1478710" y="440045"/>
                </a:cubicBezTo>
                <a:cubicBezTo>
                  <a:pt x="1478710" y="396196"/>
                  <a:pt x="1488438" y="354619"/>
                  <a:pt x="1506958" y="317888"/>
                </a:cubicBezTo>
                <a:cubicBezTo>
                  <a:pt x="1541227" y="262663"/>
                  <a:pt x="1605924" y="233967"/>
                  <a:pt x="1605924" y="166155"/>
                </a:cubicBezTo>
                <a:cubicBezTo>
                  <a:pt x="1605924" y="75694"/>
                  <a:pt x="1533634" y="2118"/>
                  <a:pt x="1443664" y="393"/>
                </a:cubicBezTo>
                <a:lnTo>
                  <a:pt x="1443664" y="310"/>
                </a:lnTo>
                <a:lnTo>
                  <a:pt x="730164" y="310"/>
                </a:lnTo>
                <a:lnTo>
                  <a:pt x="730164" y="702023"/>
                </a:lnTo>
                <a:lnTo>
                  <a:pt x="729771" y="702023"/>
                </a:lnTo>
                <a:cubicBezTo>
                  <a:pt x="728046" y="791993"/>
                  <a:pt x="654470" y="864283"/>
                  <a:pt x="564009" y="864283"/>
                </a:cubicBezTo>
                <a:cubicBezTo>
                  <a:pt x="496197" y="864283"/>
                  <a:pt x="467501" y="799586"/>
                  <a:pt x="412276" y="765317"/>
                </a:cubicBezTo>
                <a:cubicBezTo>
                  <a:pt x="375545" y="746797"/>
                  <a:pt x="333968" y="737069"/>
                  <a:pt x="290119" y="737069"/>
                </a:cubicBezTo>
                <a:cubicBezTo>
                  <a:pt x="129890" y="737069"/>
                  <a:pt x="0" y="866960"/>
                  <a:pt x="0" y="1027188"/>
                </a:cubicBezTo>
                <a:cubicBezTo>
                  <a:pt x="0" y="1187416"/>
                  <a:pt x="129890" y="1317307"/>
                  <a:pt x="290119" y="1317307"/>
                </a:cubicBezTo>
                <a:cubicBezTo>
                  <a:pt x="334299" y="1317307"/>
                  <a:pt x="376172" y="1307431"/>
                  <a:pt x="413156" y="1288738"/>
                </a:cubicBezTo>
                <a:cubicBezTo>
                  <a:pt x="485293" y="1236791"/>
                  <a:pt x="496851" y="1191391"/>
                  <a:pt x="564010" y="1191391"/>
                </a:cubicBezTo>
                <a:cubicBezTo>
                  <a:pt x="655773" y="1191391"/>
                  <a:pt x="730162" y="1265778"/>
                  <a:pt x="730164" y="1357540"/>
                </a:cubicBezTo>
                <a:lnTo>
                  <a:pt x="730164" y="1357552"/>
                </a:lnTo>
                <a:lnTo>
                  <a:pt x="729510" y="1364039"/>
                </a:lnTo>
                <a:lnTo>
                  <a:pt x="730164" y="1364039"/>
                </a:lnTo>
                <a:lnTo>
                  <a:pt x="730164" y="2080700"/>
                </a:lnTo>
                <a:lnTo>
                  <a:pt x="1426770" y="2080700"/>
                </a:lnTo>
                <a:cubicBezTo>
                  <a:pt x="1516262" y="2082766"/>
                  <a:pt x="1587995" y="2156123"/>
                  <a:pt x="1587995" y="2246235"/>
                </a:cubicBezTo>
                <a:cubicBezTo>
                  <a:pt x="1587995" y="2314047"/>
                  <a:pt x="1523298" y="2342743"/>
                  <a:pt x="1489029" y="2397968"/>
                </a:cubicBezTo>
                <a:cubicBezTo>
                  <a:pt x="1470509" y="2434699"/>
                  <a:pt x="1460781" y="2476276"/>
                  <a:pt x="1460781" y="2520125"/>
                </a:cubicBezTo>
                <a:cubicBezTo>
                  <a:pt x="1460781" y="2680354"/>
                  <a:pt x="1590672" y="2810244"/>
                  <a:pt x="1750900" y="2810244"/>
                </a:cubicBezTo>
                <a:close/>
              </a:path>
            </a:pathLst>
          </a:custGeom>
          <a:gradFill flip="none" rotWithShape="1">
            <a:gsLst>
              <a:gs pos="0">
                <a:srgbClr val="99CC00"/>
              </a:gs>
              <a:gs pos="100000">
                <a:srgbClr val="669900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bliqueTopRight"/>
            <a:lightRig rig="balanced" dir="t">
              <a:rot lat="0" lon="0" rev="8700000"/>
            </a:lightRig>
          </a:scene3d>
          <a:sp3d extrusionH="317500">
            <a:bevelT w="127000" h="254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000541-08D1-4C9A-AF82-A0A67FBEEB92}"/>
              </a:ext>
            </a:extLst>
          </p:cNvPr>
          <p:cNvSpPr txBox="1"/>
          <p:nvPr/>
        </p:nvSpPr>
        <p:spPr>
          <a:xfrm>
            <a:off x="1043103" y="2633877"/>
            <a:ext cx="125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of Tariff </a:t>
            </a:r>
          </a:p>
        </p:txBody>
      </p:sp>
      <p:sp>
        <p:nvSpPr>
          <p:cNvPr id="45" name="Left-Right-Up Arrow 27">
            <a:extLst>
              <a:ext uri="{FF2B5EF4-FFF2-40B4-BE49-F238E27FC236}">
                <a16:creationId xmlns:a16="http://schemas.microsoft.com/office/drawing/2014/main" id="{95732132-3D80-4A06-B6C2-1367F3080DD7}"/>
              </a:ext>
            </a:extLst>
          </p:cNvPr>
          <p:cNvSpPr/>
          <p:nvPr/>
        </p:nvSpPr>
        <p:spPr>
          <a:xfrm rot="10800000">
            <a:off x="2583003" y="2633876"/>
            <a:ext cx="1988738" cy="1547805"/>
          </a:xfrm>
          <a:prstGeom prst="leftRightUpArrow">
            <a:avLst>
              <a:gd name="adj1" fmla="val 34413"/>
              <a:gd name="adj2" fmla="val 32844"/>
              <a:gd name="adj3" fmla="val 25000"/>
            </a:avLst>
          </a:prstGeom>
          <a:solidFill>
            <a:srgbClr val="7E6BC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912CD0-3664-4B78-87D6-3814D6889411}"/>
              </a:ext>
            </a:extLst>
          </p:cNvPr>
          <p:cNvSpPr txBox="1"/>
          <p:nvPr/>
        </p:nvSpPr>
        <p:spPr>
          <a:xfrm>
            <a:off x="2641607" y="2913311"/>
            <a:ext cx="187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of Contribution Adequacy</a:t>
            </a:r>
          </a:p>
        </p:txBody>
      </p:sp>
      <p:sp>
        <p:nvSpPr>
          <p:cNvPr id="47" name="Rounded Rectangle 3">
            <a:extLst>
              <a:ext uri="{FF2B5EF4-FFF2-40B4-BE49-F238E27FC236}">
                <a16:creationId xmlns:a16="http://schemas.microsoft.com/office/drawing/2014/main" id="{E3139F4F-3E54-451C-B9F9-2CEC03C71673}"/>
              </a:ext>
            </a:extLst>
          </p:cNvPr>
          <p:cNvSpPr/>
          <p:nvPr/>
        </p:nvSpPr>
        <p:spPr>
          <a:xfrm>
            <a:off x="2678050" y="4819171"/>
            <a:ext cx="1433297" cy="436993"/>
          </a:xfrm>
          <a:prstGeom prst="roundRect">
            <a:avLst/>
          </a:prstGeom>
          <a:solidFill>
            <a:srgbClr val="CEB966"/>
          </a:solidFill>
          <a:ln w="2540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Final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tarif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99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3">
            <a:extLst>
              <a:ext uri="{FF2B5EF4-FFF2-40B4-BE49-F238E27FC236}">
                <a16:creationId xmlns:a16="http://schemas.microsoft.com/office/drawing/2014/main" id="{0C8C8784-6E5C-48C5-B4B3-E715A01D6F42}"/>
              </a:ext>
            </a:extLst>
          </p:cNvPr>
          <p:cNvSpPr/>
          <p:nvPr/>
        </p:nvSpPr>
        <p:spPr>
          <a:xfrm>
            <a:off x="0" y="0"/>
            <a:ext cx="5972537" cy="231494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id="{364DA2D0-9B59-46FD-BE77-F5F9ED5A65E4}"/>
              </a:ext>
            </a:extLst>
          </p:cNvPr>
          <p:cNvSpPr/>
          <p:nvPr/>
        </p:nvSpPr>
        <p:spPr>
          <a:xfrm>
            <a:off x="5972537" y="0"/>
            <a:ext cx="1086631" cy="2314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FAECAB23-DFA0-4E1E-914C-62084EC184E5}"/>
              </a:ext>
            </a:extLst>
          </p:cNvPr>
          <p:cNvSpPr/>
          <p:nvPr/>
        </p:nvSpPr>
        <p:spPr>
          <a:xfrm>
            <a:off x="0" y="6593840"/>
            <a:ext cx="12190096" cy="26416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id="{66120B30-5B45-455E-9C19-BDBDD6FA3D1E}"/>
              </a:ext>
            </a:extLst>
          </p:cNvPr>
          <p:cNvSpPr txBox="1">
            <a:spLocks/>
          </p:cNvSpPr>
          <p:nvPr/>
        </p:nvSpPr>
        <p:spPr>
          <a:xfrm>
            <a:off x="787400" y="967511"/>
            <a:ext cx="12672246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004A74"/>
                </a:solidFill>
                <a:latin typeface="+mn-lt"/>
              </a:rPr>
              <a:t>Metode</a:t>
            </a:r>
            <a:r>
              <a:rPr lang="en-US" sz="4400" b="1" dirty="0">
                <a:solidFill>
                  <a:srgbClr val="004A74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004A74"/>
                </a:solidFill>
                <a:latin typeface="+mn-lt"/>
              </a:rPr>
              <a:t>Pembayaran</a:t>
            </a:r>
            <a:r>
              <a:rPr lang="en-US" sz="4400" b="1" dirty="0">
                <a:solidFill>
                  <a:srgbClr val="004A74"/>
                </a:solidFill>
                <a:latin typeface="+mn-lt"/>
              </a:rPr>
              <a:t> INA CBG dan Non INA-CBG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id="{D9619875-F856-4A52-9D1D-600108285852}"/>
              </a:ext>
            </a:extLst>
          </p:cNvPr>
          <p:cNvSpPr/>
          <p:nvPr/>
        </p:nvSpPr>
        <p:spPr>
          <a:xfrm rot="16200000">
            <a:off x="156696" y="1588247"/>
            <a:ext cx="1043152" cy="65853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id="{D2B8AE76-DE34-437F-8D93-9023BAB91F09}"/>
              </a:ext>
            </a:extLst>
          </p:cNvPr>
          <p:cNvSpPr/>
          <p:nvPr/>
        </p:nvSpPr>
        <p:spPr>
          <a:xfrm>
            <a:off x="0" y="0"/>
            <a:ext cx="5972537" cy="26416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ersegi Panjang 19">
            <a:extLst>
              <a:ext uri="{FF2B5EF4-FFF2-40B4-BE49-F238E27FC236}">
                <a16:creationId xmlns:a16="http://schemas.microsoft.com/office/drawing/2014/main" id="{0AD776CE-24EE-45DE-94B7-64FA80A80C88}"/>
              </a:ext>
            </a:extLst>
          </p:cNvPr>
          <p:cNvSpPr/>
          <p:nvPr/>
        </p:nvSpPr>
        <p:spPr>
          <a:xfrm>
            <a:off x="5625296" y="0"/>
            <a:ext cx="1433872" cy="26416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id="{03E10024-636E-482E-BB21-E517D8713B76}"/>
              </a:ext>
            </a:extLst>
          </p:cNvPr>
          <p:cNvSpPr/>
          <p:nvPr/>
        </p:nvSpPr>
        <p:spPr>
          <a:xfrm>
            <a:off x="0" y="6602634"/>
            <a:ext cx="12192000" cy="222700"/>
          </a:xfrm>
          <a:prstGeom prst="rect">
            <a:avLst/>
          </a:prstGeom>
          <a:solidFill>
            <a:srgbClr val="004A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모서리가 둥근 직사각형 4">
            <a:extLst>
              <a:ext uri="{FF2B5EF4-FFF2-40B4-BE49-F238E27FC236}">
                <a16:creationId xmlns:a16="http://schemas.microsoft.com/office/drawing/2014/main" id="{5FDE6CE0-8250-440D-994F-77FB19FA3BB1}"/>
              </a:ext>
            </a:extLst>
          </p:cNvPr>
          <p:cNvSpPr/>
          <p:nvPr/>
        </p:nvSpPr>
        <p:spPr>
          <a:xfrm>
            <a:off x="6964690" y="3318939"/>
            <a:ext cx="3127542" cy="1213858"/>
          </a:xfrm>
          <a:prstGeom prst="roundRect">
            <a:avLst>
              <a:gd name="adj" fmla="val 7000"/>
            </a:avLst>
          </a:prstGeom>
          <a:gradFill>
            <a:gsLst>
              <a:gs pos="0">
                <a:srgbClr val="CEB966">
                  <a:shade val="51000"/>
                  <a:satMod val="130000"/>
                </a:srgbClr>
              </a:gs>
              <a:gs pos="80000">
                <a:srgbClr val="CEB966">
                  <a:shade val="93000"/>
                  <a:satMod val="130000"/>
                </a:srgbClr>
              </a:gs>
              <a:gs pos="100000">
                <a:srgbClr val="CEB966">
                  <a:shade val="94000"/>
                  <a:satMod val="13500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txBody>
          <a:bodyPr anchor="ctr"/>
          <a:lstStyle/>
          <a:p>
            <a:pPr marL="273837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Special CMG</a:t>
            </a:r>
            <a:r>
              <a:rPr kumimoji="0" lang="en-AU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</a:t>
            </a:r>
          </a:p>
          <a:p>
            <a:pPr marL="273837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Drugs, Investigation, Procedures, </a:t>
            </a:r>
            <a:r>
              <a:rPr kumimoji="0" lang="en-AU" altLang="ko-K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SubAcute</a:t>
            </a:r>
            <a:r>
              <a:rPr kumimoji="0" lang="en-AU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&amp; Chronic, </a:t>
            </a:r>
            <a:r>
              <a:rPr kumimoji="0" lang="en-AU" altLang="ko-K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Proshesis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돋움" panose="020B0600000101010101" pitchFamily="34" charset="-127"/>
              <a:cs typeface="Arial" pitchFamily="34" charset="0"/>
            </a:endParaRPr>
          </a:p>
        </p:txBody>
      </p:sp>
      <p:sp>
        <p:nvSpPr>
          <p:cNvPr id="23" name="모서리가 둥근 직사각형 6">
            <a:extLst>
              <a:ext uri="{FF2B5EF4-FFF2-40B4-BE49-F238E27FC236}">
                <a16:creationId xmlns:a16="http://schemas.microsoft.com/office/drawing/2014/main" id="{A24CFBCF-FAC1-407C-B96D-B969B70BED48}"/>
              </a:ext>
            </a:extLst>
          </p:cNvPr>
          <p:cNvSpPr/>
          <p:nvPr/>
        </p:nvSpPr>
        <p:spPr>
          <a:xfrm>
            <a:off x="8664786" y="5030030"/>
            <a:ext cx="2854892" cy="1213858"/>
          </a:xfrm>
          <a:prstGeom prst="roundRect">
            <a:avLst>
              <a:gd name="adj" fmla="val 7000"/>
            </a:avLst>
          </a:prstGeom>
          <a:solidFill>
            <a:srgbClr val="CEB96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NON INA-CBG</a:t>
            </a:r>
            <a:endParaRPr kumimoji="0" lang="en-AU" altLang="ko-KR" sz="1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돋움" panose="020B0600000101010101" pitchFamily="34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200" b="0" i="1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(FFS - Separately reimbursed)</a:t>
            </a:r>
            <a:endParaRPr kumimoji="0" lang="en-AU" altLang="ko-KR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돋움" panose="020B0600000101010101" pitchFamily="34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Some medical supply, </a:t>
            </a:r>
            <a:r>
              <a:rPr kumimoji="0" lang="en-AU" altLang="ko-K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CAPD,Chemo</a:t>
            </a:r>
            <a:r>
              <a:rPr kumimoji="0" lang="en-AU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 drugs, </a:t>
            </a:r>
            <a:r>
              <a:rPr kumimoji="0" lang="en-AU" altLang="ko-K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Petscan</a:t>
            </a:r>
            <a:r>
              <a:rPr kumimoji="0" lang="en-AU" altLang="ko-K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rPr>
              <a:t>, some chronic medicine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돋움" panose="020B0600000101010101" pitchFamily="34" charset="-127"/>
              <a:cs typeface="Arial" pitchFamily="34" charset="0"/>
            </a:endParaRPr>
          </a:p>
        </p:txBody>
      </p:sp>
      <p:sp>
        <p:nvSpPr>
          <p:cNvPr id="24" name="모서리가 둥근 직사각형 8">
            <a:extLst>
              <a:ext uri="{FF2B5EF4-FFF2-40B4-BE49-F238E27FC236}">
                <a16:creationId xmlns:a16="http://schemas.microsoft.com/office/drawing/2014/main" id="{C7D675BB-343D-4896-9D01-D0FD321E8FC1}"/>
              </a:ext>
            </a:extLst>
          </p:cNvPr>
          <p:cNvSpPr/>
          <p:nvPr/>
        </p:nvSpPr>
        <p:spPr>
          <a:xfrm>
            <a:off x="4489043" y="2675469"/>
            <a:ext cx="2539539" cy="2595362"/>
          </a:xfrm>
          <a:prstGeom prst="roundRect">
            <a:avLst>
              <a:gd name="adj" fmla="val 15913"/>
            </a:avLst>
          </a:prstGeom>
          <a:gradFill>
            <a:gsLst>
              <a:gs pos="0">
                <a:srgbClr val="CEB966">
                  <a:shade val="51000"/>
                  <a:satMod val="130000"/>
                </a:srgbClr>
              </a:gs>
              <a:gs pos="80000">
                <a:srgbClr val="CEB966">
                  <a:shade val="93000"/>
                  <a:satMod val="130000"/>
                </a:srgbClr>
              </a:gs>
              <a:gs pos="100000">
                <a:srgbClr val="CEB966">
                  <a:shade val="94000"/>
                  <a:satMod val="135000"/>
                </a:srgb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balanced" dir="t"/>
          </a:scene3d>
          <a:sp3d prstMaterial="plastic">
            <a:bevelT w="0" h="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돋움" panose="020B0600000101010101" pitchFamily="34" charset="-127"/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34D457-7F85-46F7-A659-6F5DFDE343A3}"/>
              </a:ext>
            </a:extLst>
          </p:cNvPr>
          <p:cNvGrpSpPr/>
          <p:nvPr/>
        </p:nvGrpSpPr>
        <p:grpSpPr>
          <a:xfrm>
            <a:off x="4466090" y="2902648"/>
            <a:ext cx="2546371" cy="2164550"/>
            <a:chOff x="3682868" y="1557175"/>
            <a:chExt cx="1870785" cy="177184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B3A2F23-4A12-453B-AF90-87EC241CF00F}"/>
                </a:ext>
              </a:extLst>
            </p:cNvPr>
            <p:cNvGrpSpPr/>
            <p:nvPr/>
          </p:nvGrpSpPr>
          <p:grpSpPr>
            <a:xfrm>
              <a:off x="3682868" y="1557175"/>
              <a:ext cx="1870785" cy="1771848"/>
              <a:chOff x="4003679" y="1777313"/>
              <a:chExt cx="1084192" cy="1084192"/>
            </a:xfrm>
          </p:grpSpPr>
          <p:sp>
            <p:nvSpPr>
              <p:cNvPr id="28" name="타원 11">
                <a:extLst>
                  <a:ext uri="{FF2B5EF4-FFF2-40B4-BE49-F238E27FC236}">
                    <a16:creationId xmlns:a16="http://schemas.microsoft.com/office/drawing/2014/main" id="{FB63BC0E-945E-4A90-A224-E82CB2ED7EAE}"/>
                  </a:ext>
                </a:extLst>
              </p:cNvPr>
              <p:cNvSpPr/>
              <p:nvPr/>
            </p:nvSpPr>
            <p:spPr bwMode="auto">
              <a:xfrm>
                <a:off x="4003679" y="1777313"/>
                <a:ext cx="1084192" cy="1084192"/>
              </a:xfrm>
              <a:prstGeom prst="ellipse">
                <a:avLst/>
              </a:prstGeom>
              <a:solidFill>
                <a:sysClr val="windowText" lastClr="000000">
                  <a:alpha val="33000"/>
                </a:sysClr>
              </a:solidFill>
              <a:ln w="2032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돋움" panose="020B0600000101010101" pitchFamily="34" charset="-127"/>
                  <a:cs typeface="Arial" pitchFamily="34" charset="0"/>
                </a:endParaRPr>
              </a:p>
            </p:txBody>
          </p:sp>
          <p:sp>
            <p:nvSpPr>
              <p:cNvPr id="29" name="타원 12">
                <a:extLst>
                  <a:ext uri="{FF2B5EF4-FFF2-40B4-BE49-F238E27FC236}">
                    <a16:creationId xmlns:a16="http://schemas.microsoft.com/office/drawing/2014/main" id="{F8C68E4E-1879-4D44-8900-1FFCBB49F43D}"/>
                  </a:ext>
                </a:extLst>
              </p:cNvPr>
              <p:cNvSpPr/>
              <p:nvPr/>
            </p:nvSpPr>
            <p:spPr bwMode="auto">
              <a:xfrm>
                <a:off x="4117339" y="1897835"/>
                <a:ext cx="832977" cy="832977"/>
              </a:xfrm>
              <a:prstGeom prst="ellipse">
                <a:avLst/>
              </a:prstGeom>
              <a:solidFill>
                <a:sysClr val="windowText" lastClr="000000"/>
              </a:solidFill>
              <a:ln w="203200" cap="flat" cmpd="sng" algn="ctr">
                <a:solidFill>
                  <a:sysClr val="windowText" lastClr="000000">
                    <a:alpha val="47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돋움" panose="020B0600000101010101" pitchFamily="34" charset="-127"/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9FF558-4134-4505-8BE1-5FF083205764}"/>
                </a:ext>
              </a:extLst>
            </p:cNvPr>
            <p:cNvSpPr txBox="1"/>
            <p:nvPr/>
          </p:nvSpPr>
          <p:spPr>
            <a:xfrm>
              <a:off x="3949883" y="2039288"/>
              <a:ext cx="1295523" cy="7936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ko-KR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  <a:lumOff val="1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itchFamily="34" charset="0"/>
                  <a:ea typeface="돋움" panose="020B0600000101010101" pitchFamily="34" charset="-127"/>
                  <a:cs typeface="Arial" pitchFamily="34" charset="0"/>
                </a:rPr>
                <a:t>INA-</a:t>
              </a:r>
              <a:r>
                <a:rPr kumimoji="0" lang="en-AU" altLang="ko-KR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85000"/>
                      <a:lumOff val="1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itchFamily="34" charset="0"/>
                  <a:ea typeface="돋움" panose="020B0600000101010101" pitchFamily="34" charset="-127"/>
                  <a:cs typeface="Arial" pitchFamily="34" charset="0"/>
                </a:rPr>
                <a:t>CBG</a:t>
              </a:r>
              <a:endParaRPr kumimoji="0" lang="en-AU" altLang="ko-KR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ko-KR" sz="18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85000"/>
                      <a:lumOff val="1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itchFamily="34" charset="0"/>
                  <a:ea typeface="돋움" panose="020B0600000101010101" pitchFamily="34" charset="-127"/>
                  <a:cs typeface="Arial" pitchFamily="34" charset="0"/>
                </a:rPr>
                <a:t>1075 Groups</a:t>
              </a:r>
              <a:endParaRPr kumimoji="0" lang="en-AU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ko-KR" sz="150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85000"/>
                      <a:lumOff val="1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itchFamily="34" charset="0"/>
                  <a:ea typeface="돋움" panose="020B0600000101010101" pitchFamily="34" charset="-127"/>
                  <a:cs typeface="Arial" pitchFamily="34" charset="0"/>
                </a:rPr>
                <a:t>(289 </a:t>
              </a:r>
              <a:r>
                <a:rPr kumimoji="0" lang="en-AU" altLang="ko-KR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  <a:lumOff val="1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itchFamily="34" charset="0"/>
                  <a:ea typeface="돋움" panose="020B0600000101010101" pitchFamily="34" charset="-127"/>
                  <a:cs typeface="Arial" pitchFamily="34" charset="0"/>
                </a:rPr>
                <a:t>IP &amp; 286 OP</a:t>
              </a:r>
              <a:r>
                <a:rPr kumimoji="0" lang="en-AU" altLang="ko-KR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  <a:lumOff val="15000"/>
                    </a:prst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itchFamily="34" charset="0"/>
                  <a:ea typeface="돋움" panose="020B0600000101010101" pitchFamily="34" charset="-127"/>
                  <a:cs typeface="Arial" pitchFamily="34" charset="0"/>
                </a:rPr>
                <a:t>)</a:t>
              </a:r>
              <a:endParaRPr kumimoji="0" lang="en-US" altLang="ko-KR" sz="15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endParaRPr>
            </a:p>
          </p:txBody>
        </p:sp>
      </p:grpSp>
      <p:sp>
        <p:nvSpPr>
          <p:cNvPr id="30" name="갈매기형 수장 10">
            <a:extLst>
              <a:ext uri="{FF2B5EF4-FFF2-40B4-BE49-F238E27FC236}">
                <a16:creationId xmlns:a16="http://schemas.microsoft.com/office/drawing/2014/main" id="{0BABE059-825F-4581-A82E-2B97B3A5976C}"/>
              </a:ext>
            </a:extLst>
          </p:cNvPr>
          <p:cNvSpPr/>
          <p:nvPr/>
        </p:nvSpPr>
        <p:spPr>
          <a:xfrm>
            <a:off x="1087070" y="2205116"/>
            <a:ext cx="3362899" cy="1665835"/>
          </a:xfrm>
          <a:prstGeom prst="chevron">
            <a:avLst>
              <a:gd name="adj" fmla="val 25142"/>
            </a:avLst>
          </a:prstGeom>
          <a:solidFill>
            <a:srgbClr val="9CB084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dist="50800" dir="2700000" algn="tl" rotWithShape="0">
              <a:prstClr val="black">
                <a:alpha val="40000"/>
              </a:prstClr>
            </a:outerShdw>
          </a:effectLst>
        </p:spPr>
        <p:txBody>
          <a:bodyPr lIns="283670" tIns="44006" rIns="239663" bIns="44006" spcCol="1270" anchor="ctr"/>
          <a:lstStyle/>
          <a:p>
            <a:pPr marL="0" marR="0" lvl="0" indent="0" algn="just" defTabSz="73340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돋움" panose="020B0600000101010101" pitchFamily="34" charset="-127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6A44B3-3D6E-425A-99E5-24CD0A002AE7}"/>
              </a:ext>
            </a:extLst>
          </p:cNvPr>
          <p:cNvGrpSpPr/>
          <p:nvPr/>
        </p:nvGrpSpPr>
        <p:grpSpPr>
          <a:xfrm>
            <a:off x="1082064" y="2440624"/>
            <a:ext cx="10761261" cy="3448818"/>
            <a:chOff x="-283109" y="3116896"/>
            <a:chExt cx="14152793" cy="2603175"/>
          </a:xfrm>
          <a:solidFill>
            <a:srgbClr val="9CB084">
              <a:lumMod val="60000"/>
              <a:lumOff val="40000"/>
            </a:srgbClr>
          </a:solidFill>
        </p:grpSpPr>
        <p:sp>
          <p:nvSpPr>
            <p:cNvPr id="32" name="갈매기형 수장 10">
              <a:extLst>
                <a:ext uri="{FF2B5EF4-FFF2-40B4-BE49-F238E27FC236}">
                  <a16:creationId xmlns:a16="http://schemas.microsoft.com/office/drawing/2014/main" id="{A7800A65-8C41-4E88-AEC8-910FB8928C14}"/>
                </a:ext>
              </a:extLst>
            </p:cNvPr>
            <p:cNvSpPr/>
            <p:nvPr/>
          </p:nvSpPr>
          <p:spPr>
            <a:xfrm>
              <a:off x="-283109" y="4431691"/>
              <a:ext cx="4459525" cy="1288380"/>
            </a:xfrm>
            <a:prstGeom prst="chevron">
              <a:avLst>
                <a:gd name="adj" fmla="val 25142"/>
              </a:avLst>
            </a:prstGeom>
            <a:grpFill/>
            <a:ln w="9525" cap="flat" cmpd="sng" algn="ctr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3670" tIns="44006" rIns="239663" bIns="44006" spcCol="127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돋움" panose="020B0600000101010101" pitchFamily="34" charset="-127"/>
                <a:cs typeface="Arial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4D7EAE1-4363-481B-9C85-29FE988CCC9E}"/>
                </a:ext>
              </a:extLst>
            </p:cNvPr>
            <p:cNvSpPr/>
            <p:nvPr/>
          </p:nvSpPr>
          <p:spPr>
            <a:xfrm>
              <a:off x="10729697" y="3116896"/>
              <a:ext cx="3139987" cy="209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D321E95-B6FC-429E-B8B4-9130413FF340}"/>
              </a:ext>
            </a:extLst>
          </p:cNvPr>
          <p:cNvSpPr/>
          <p:nvPr/>
        </p:nvSpPr>
        <p:spPr>
          <a:xfrm>
            <a:off x="1460355" y="2340983"/>
            <a:ext cx="2909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548" indent="-120548">
              <a:spcBef>
                <a:spcPts val="254"/>
              </a:spcBef>
              <a:spcAft>
                <a:spcPts val="254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pple Symbols"/>
                <a:cs typeface="Arial"/>
              </a:rPr>
              <a:t>INA-CBG </a:t>
            </a:r>
            <a:r>
              <a:rPr lang="en-US" dirty="0" err="1">
                <a:solidFill>
                  <a:prstClr val="black"/>
                </a:solidFill>
                <a:latin typeface="Apple Symbols"/>
                <a:cs typeface="Arial"/>
              </a:rPr>
              <a:t>merupakan</a:t>
            </a:r>
            <a:r>
              <a:rPr lang="en-US" dirty="0">
                <a:solidFill>
                  <a:prstClr val="black"/>
                </a:solidFill>
                <a:latin typeface="Apple Symbols"/>
                <a:cs typeface="Arial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ple Symbols"/>
                <a:cs typeface="Arial"/>
              </a:rPr>
              <a:t>tarif</a:t>
            </a:r>
            <a:r>
              <a:rPr lang="en-US" b="1" dirty="0">
                <a:solidFill>
                  <a:prstClr val="black"/>
                </a:solidFill>
                <a:latin typeface="Apple Symbols"/>
                <a:cs typeface="Arial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ple Symbols"/>
                <a:cs typeface="Arial"/>
              </a:rPr>
              <a:t>paket</a:t>
            </a:r>
            <a:r>
              <a:rPr lang="en-US" dirty="0">
                <a:solidFill>
                  <a:prstClr val="black"/>
                </a:solidFill>
                <a:latin typeface="Apple Symbols"/>
                <a:cs typeface="Arial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pple Symbols"/>
                <a:cs typeface="Arial"/>
              </a:rPr>
              <a:t>meliputi</a:t>
            </a:r>
            <a:r>
              <a:rPr lang="en-US" dirty="0">
                <a:solidFill>
                  <a:prstClr val="black"/>
                </a:solidFill>
                <a:latin typeface="Apple Symbols"/>
                <a:cs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Symbols"/>
                <a:cs typeface="Arial"/>
              </a:rPr>
              <a:t>seluruh</a:t>
            </a:r>
            <a:r>
              <a:rPr lang="en-US" dirty="0">
                <a:solidFill>
                  <a:prstClr val="black"/>
                </a:solidFill>
                <a:latin typeface="Apple Symbols"/>
                <a:cs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Symbols"/>
                <a:cs typeface="Arial"/>
              </a:rPr>
              <a:t>komponen</a:t>
            </a:r>
            <a:r>
              <a:rPr lang="en-US" dirty="0">
                <a:solidFill>
                  <a:prstClr val="black"/>
                </a:solidFill>
                <a:latin typeface="Apple Symbols"/>
                <a:cs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Symbols"/>
                <a:cs typeface="Arial"/>
              </a:rPr>
              <a:t>biaya</a:t>
            </a:r>
            <a:r>
              <a:rPr lang="en-US" dirty="0">
                <a:solidFill>
                  <a:prstClr val="black"/>
                </a:solidFill>
                <a:latin typeface="Apple Symbols"/>
                <a:cs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Symbols"/>
                <a:cs typeface="Arial"/>
              </a:rPr>
              <a:t>pelayanan</a:t>
            </a:r>
            <a:r>
              <a:rPr lang="en-US" dirty="0">
                <a:solidFill>
                  <a:prstClr val="black"/>
                </a:solidFill>
                <a:latin typeface="Apple Symbols"/>
                <a:cs typeface="Arial"/>
              </a:rPr>
              <a:t> yang </a:t>
            </a:r>
            <a:r>
              <a:rPr lang="en-US" dirty="0" err="1">
                <a:solidFill>
                  <a:prstClr val="black"/>
                </a:solidFill>
                <a:latin typeface="Apple Symbols"/>
                <a:cs typeface="Arial"/>
              </a:rPr>
              <a:t>diberikan</a:t>
            </a:r>
            <a:r>
              <a:rPr lang="en-US" dirty="0">
                <a:solidFill>
                  <a:prstClr val="black"/>
                </a:solidFill>
                <a:latin typeface="Apple Symbols"/>
                <a:cs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Symbols"/>
                <a:cs typeface="Arial"/>
              </a:rPr>
              <a:t>kepada</a:t>
            </a:r>
            <a:r>
              <a:rPr lang="en-US" dirty="0">
                <a:solidFill>
                  <a:prstClr val="black"/>
                </a:solidFill>
                <a:latin typeface="Apple Symbols"/>
                <a:cs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pple Symbols"/>
                <a:cs typeface="Arial"/>
              </a:rPr>
              <a:t>pasien</a:t>
            </a:r>
            <a:endParaRPr lang="en-US" dirty="0">
              <a:solidFill>
                <a:prstClr val="black"/>
              </a:solidFill>
              <a:latin typeface="Apple Symbols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6C5101-D1B1-4102-8CB3-8CE42CE465AF}"/>
              </a:ext>
            </a:extLst>
          </p:cNvPr>
          <p:cNvSpPr txBox="1"/>
          <p:nvPr/>
        </p:nvSpPr>
        <p:spPr>
          <a:xfrm>
            <a:off x="1460355" y="4561372"/>
            <a:ext cx="28548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INA-CBG Tariff is divided by :</a:t>
            </a:r>
          </a:p>
          <a:p>
            <a:pPr marL="136919" marR="0" lvl="0" indent="-13691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Kelas RS  (A , B, C, D)</a:t>
            </a:r>
          </a:p>
          <a:p>
            <a:pPr marL="136919" marR="0" lvl="0" indent="-13691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Severity Level  (1,2,3)</a:t>
            </a:r>
          </a:p>
          <a:p>
            <a:pPr marL="136919" marR="0" lvl="0" indent="-136919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ko-K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Regional (1 - 5)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5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2559</Words>
  <Application>Microsoft Office PowerPoint</Application>
  <PresentationFormat>Widescreen</PresentationFormat>
  <Paragraphs>506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Apple Symbols</vt:lpstr>
      <vt:lpstr>Arial</vt:lpstr>
      <vt:lpstr>Arial Narrow</vt:lpstr>
      <vt:lpstr>Arial Rounded MT Bold</vt:lpstr>
      <vt:lpstr>Book Antiqua</vt:lpstr>
      <vt:lpstr>Calibri</vt:lpstr>
      <vt:lpstr>Calibri Light</vt:lpstr>
      <vt:lpstr>Constantia</vt:lpstr>
      <vt:lpstr>Courier New</vt:lpstr>
      <vt:lpstr>Gama-Sans</vt:lpstr>
      <vt:lpstr>Lucida Sans</vt:lpstr>
      <vt:lpstr>Monotype Sorts</vt:lpstr>
      <vt:lpstr>Wingdings</vt:lpstr>
      <vt:lpstr>Wingdings 2</vt:lpstr>
      <vt:lpstr>Tema Office</vt:lpstr>
      <vt:lpstr>APLIKASI INA CBG’s DI 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INA CBG’s DI RS</dc:title>
  <dc:creator>ester.febe</dc:creator>
  <cp:lastModifiedBy>ester.febe</cp:lastModifiedBy>
  <cp:revision>4</cp:revision>
  <dcterms:created xsi:type="dcterms:W3CDTF">2020-09-07T16:22:20Z</dcterms:created>
  <dcterms:modified xsi:type="dcterms:W3CDTF">2020-09-10T06:52:17Z</dcterms:modified>
</cp:coreProperties>
</file>