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75" r:id="rId6"/>
    <p:sldId id="382" r:id="rId7"/>
    <p:sldId id="276" r:id="rId8"/>
    <p:sldId id="260" r:id="rId9"/>
    <p:sldId id="357" r:id="rId10"/>
    <p:sldId id="27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7" r:id="rId19"/>
    <p:sldId id="369" r:id="rId20"/>
    <p:sldId id="370" r:id="rId21"/>
    <p:sldId id="371" r:id="rId22"/>
    <p:sldId id="372" r:id="rId23"/>
    <p:sldId id="381" r:id="rId24"/>
    <p:sldId id="263" r:id="rId25"/>
    <p:sldId id="373" r:id="rId26"/>
    <p:sldId id="374" r:id="rId27"/>
    <p:sldId id="375" r:id="rId28"/>
    <p:sldId id="376" r:id="rId29"/>
    <p:sldId id="377" r:id="rId30"/>
    <p:sldId id="261" r:id="rId31"/>
    <p:sldId id="264" r:id="rId32"/>
    <p:sldId id="378" r:id="rId33"/>
    <p:sldId id="258" r:id="rId34"/>
    <p:sldId id="379" r:id="rId35"/>
    <p:sldId id="380" r:id="rId36"/>
    <p:sldId id="26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4"/>
    <a:srgbClr val="FD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Gaya Medium 2 - Akse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Gaya Terang 2 - Akse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2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83ED055-0F79-4D83-80C4-33D6AD7F1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755EA372-9E1A-441C-9045-7B58AFC6C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8E5E2ED4-EBDD-4655-8F37-67FABAE8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3A777315-E893-4318-B804-B07588DD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731905A-93C8-451E-858F-B113B22D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9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8F17C96-9097-400F-AF3F-E3FD0862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21371D42-A087-41F6-BE62-9862AA170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07C8ACE5-40FC-48EC-AFC6-522B9BCC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29E5DD2-0CC0-43C7-9BFF-CC2A0201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D71F99F-403B-4509-9159-04174209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617EB1C0-D07F-4BF3-B60E-C9733576E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ACA4F09D-B761-42FD-8EF6-F7CBE77B2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1C588F90-C98D-4841-9605-6070B336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19AC82D5-5408-4E4C-B3F9-B179FBBA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0ACB9AEF-27DC-4DD4-A9AB-18FD90A1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0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68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51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51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1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1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01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9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7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D922B0D-988E-433A-A09B-C6665B13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DD9A303-BDED-4375-8B82-14A19A94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E9C8AE39-70DB-4B33-A960-88846F96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25D8FA10-835A-4D86-8167-AE915E90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796A547D-D78B-4603-B382-7D34E462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52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58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34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3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5272F39-F618-4584-9AA0-106B0059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4253B6A7-1A25-41FE-B6B7-4CCA1C7C2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A69E15FE-7C30-47A5-8C61-BC9A1F97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6171E95-1435-4433-B7EC-6F6BE673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37A86639-EAA0-405E-8544-4A07B94C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1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C45951C-F0DF-4FC4-B71F-258CB1E6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E051F33-9A5C-4795-8AEA-B8FB2B9DE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8718D659-4E43-433A-B860-7300E13A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D343370C-8C5C-4FAA-8933-FC5E2EB0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E5980FEC-CAB5-4A35-A83C-9138E546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70F4ABD2-348A-48C8-9A9A-EC8CFD25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344B59B-27F9-4774-841F-C6313C92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CCFE64A1-3F0F-436E-899F-EDA57E5EE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E1860131-461F-4C13-8F67-F8250353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56DBB1BA-A48A-4ED8-9B14-275CD2F21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9B8311B0-BB94-4B8C-96B9-7F2792D0A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62AF6C78-E735-497B-B417-184DD980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5E3BA2CD-44FF-477F-B412-8F4F531C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4C408857-D96D-4790-8AA8-A3699979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9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6EBECD7-4228-4C3E-BDD2-AFDA95D6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2242B46A-6140-40F6-A1AE-89EDE476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D251FC1F-8641-485D-B4C7-D048136D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3D087ADE-0335-41F8-99D2-64A72FBB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0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F69B5FBD-FDE8-4E1E-823E-82F1B60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FAC639D6-F7C5-4BE1-88CF-9B643302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CC448825-466B-481B-95D2-68FC03C5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E03041D-618B-4A93-AECA-13BC9CF9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A3548DB-4970-43A4-ADEA-4D80762B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B6B015D1-E1E9-4E91-9C6A-1785D1BDA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4647E9C9-8384-4B83-BC57-A02F11B2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436BA5D4-9DDF-4C91-AB29-38490E02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B08F6355-144F-4888-B75F-804F25C2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6B2394D-FAD9-4EB7-BC55-6E238E95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5F4AC490-A185-4F43-99F7-776767715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1551E396-22EB-4C98-B932-1DF57B057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6A4DE16A-A11C-4EC3-AF68-3BFEC1E3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DF2856BF-A12D-4632-B4F4-ADDAF317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28C1BB1D-6036-4D09-AB20-5753356D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4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4A32F969-4399-40DA-B4C9-555FA59A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E4407794-FD80-4669-884F-447765A07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92086BEB-DAD3-4A4B-A543-6CF23C479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EFD9C-193E-47F4-9DC8-E025FD84318D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10BEBA8-BAB4-4774-A2B9-16D9CE9E9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CB024E0-A1D5-42C0-AB30-139FA3ECD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9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2546A-24BE-ED41-996E-FBB36CEF23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F85D-B474-034F-BE10-3A65E44B3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5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CDCECEB6-5867-41A4-BA80-9511583F9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991" y="517194"/>
            <a:ext cx="5489359" cy="1691200"/>
          </a:xfrm>
        </p:spPr>
        <p:txBody>
          <a:bodyPr>
            <a:normAutofit/>
          </a:bodyPr>
          <a:lstStyle/>
          <a:p>
            <a:pPr algn="l"/>
            <a:r>
              <a:rPr lang="en-US" sz="5000" b="1" dirty="0">
                <a:solidFill>
                  <a:srgbClr val="004A74"/>
                </a:solidFill>
                <a:latin typeface="+mn-lt"/>
              </a:rPr>
              <a:t>Audit </a:t>
            </a:r>
            <a:r>
              <a:rPr lang="en-US" sz="5000" b="1" dirty="0" err="1">
                <a:solidFill>
                  <a:srgbClr val="004A74"/>
                </a:solidFill>
                <a:latin typeface="+mn-lt"/>
              </a:rPr>
              <a:t>Klinis</a:t>
            </a:r>
            <a:endParaRPr lang="en-US" sz="5000" b="1" dirty="0">
              <a:solidFill>
                <a:srgbClr val="004A74"/>
              </a:solidFill>
              <a:latin typeface="+mn-lt"/>
            </a:endParaRPr>
          </a:p>
        </p:txBody>
      </p:sp>
      <p:sp>
        <p:nvSpPr>
          <p:cNvPr id="6" name="Subjudul 2">
            <a:extLst>
              <a:ext uri="{FF2B5EF4-FFF2-40B4-BE49-F238E27FC236}">
                <a16:creationId xmlns:a16="http://schemas.microsoft.com/office/drawing/2014/main" id="{3EBEA9EF-3AF6-41AB-A168-045B13FDFF26}"/>
              </a:ext>
            </a:extLst>
          </p:cNvPr>
          <p:cNvSpPr txBox="1">
            <a:spLocks/>
          </p:cNvSpPr>
          <p:nvPr/>
        </p:nvSpPr>
        <p:spPr>
          <a:xfrm>
            <a:off x="509388" y="2473432"/>
            <a:ext cx="6225404" cy="95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dr. 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Tjahjono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Kuntjoro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MPH, DrPH</a:t>
            </a:r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4AEDC01A-BE31-4DFC-8057-E83E934DE22A}"/>
              </a:ext>
            </a:extLst>
          </p:cNvPr>
          <p:cNvSpPr/>
          <p:nvPr/>
        </p:nvSpPr>
        <p:spPr>
          <a:xfrm>
            <a:off x="633459" y="2251574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id="{5F813701-B59E-41C6-B472-1FE8CD18001B}"/>
              </a:ext>
            </a:extLst>
          </p:cNvPr>
          <p:cNvSpPr/>
          <p:nvPr/>
        </p:nvSpPr>
        <p:spPr>
          <a:xfrm>
            <a:off x="10413507" y="0"/>
            <a:ext cx="1778493" cy="68580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ambar 12" descr="Sebuah gambar berisi monitor, komputer, computer&#10;&#10;Deskripsi dihasilkan secara otomatis">
            <a:extLst>
              <a:ext uri="{FF2B5EF4-FFF2-40B4-BE49-F238E27FC236}">
                <a16:creationId xmlns:a16="http://schemas.microsoft.com/office/drawing/2014/main" id="{6DA27C9A-D04B-4462-93FA-D3A91726F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71" y="126999"/>
            <a:ext cx="6627029" cy="6731001"/>
          </a:xfrm>
          <a:prstGeom prst="rect">
            <a:avLst/>
          </a:prstGeom>
        </p:spPr>
      </p:pic>
      <p:pic>
        <p:nvPicPr>
          <p:cNvPr id="17" name="Gambar 16">
            <a:extLst>
              <a:ext uri="{FF2B5EF4-FFF2-40B4-BE49-F238E27FC236}">
                <a16:creationId xmlns:a16="http://schemas.microsoft.com/office/drawing/2014/main" id="{7BD594FF-7500-4CB2-8741-CC0425AA4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8" y="149860"/>
            <a:ext cx="3420362" cy="781655"/>
          </a:xfrm>
          <a:prstGeom prst="rect">
            <a:avLst/>
          </a:prstGeom>
        </p:spPr>
      </p:pic>
      <p:pic>
        <p:nvPicPr>
          <p:cNvPr id="1026" name="Picture 2" descr="How To Conduct Audit For Small Business - Great Initiative">
            <a:extLst>
              <a:ext uri="{FF2B5EF4-FFF2-40B4-BE49-F238E27FC236}">
                <a16:creationId xmlns:a16="http://schemas.microsoft.com/office/drawing/2014/main" id="{6A52AC4E-13A0-42E6-A7E6-7093F0ECE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r="18130"/>
          <a:stretch/>
        </p:blipFill>
        <p:spPr bwMode="auto">
          <a:xfrm>
            <a:off x="5708706" y="228600"/>
            <a:ext cx="6483293" cy="6530975"/>
          </a:xfrm>
          <a:prstGeom prst="parallelogram">
            <a:avLst>
              <a:gd name="adj" fmla="val 2316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F530D9-86FD-44E7-A1CA-3B7D2CEF5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4" b="15535"/>
          <a:stretch/>
        </p:blipFill>
        <p:spPr>
          <a:xfrm>
            <a:off x="1191310" y="351598"/>
            <a:ext cx="9807476" cy="607097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3819CB-9483-448B-923B-297254F91705}"/>
              </a:ext>
            </a:extLst>
          </p:cNvPr>
          <p:cNvSpPr txBox="1">
            <a:spLocks/>
          </p:cNvSpPr>
          <p:nvPr/>
        </p:nvSpPr>
        <p:spPr>
          <a:xfrm>
            <a:off x="1191310" y="4941308"/>
            <a:ext cx="4610776" cy="140506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Asuhan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Asuhan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Keperawatan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Asuhan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Kebidanan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FFD6972-9A8E-4099-98C2-1A5D1DD27F73}"/>
              </a:ext>
            </a:extLst>
          </p:cNvPr>
          <p:cNvSpPr txBox="1">
            <a:spLocks/>
          </p:cNvSpPr>
          <p:nvPr/>
        </p:nvSpPr>
        <p:spPr>
          <a:xfrm>
            <a:off x="5802086" y="4941308"/>
            <a:ext cx="5196700" cy="140506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Asuhan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Farmasi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Asuhan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Gizi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Asuhan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kesehatan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lain</a:t>
            </a:r>
          </a:p>
        </p:txBody>
      </p:sp>
    </p:spTree>
    <p:extLst>
      <p:ext uri="{BB962C8B-B14F-4D97-AF65-F5344CB8AC3E}">
        <p14:creationId xmlns:p14="http://schemas.microsoft.com/office/powerpoint/2010/main" val="663323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662C28-18F0-4464-9B68-9E21229A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189" y="2374590"/>
            <a:ext cx="3933381" cy="4110384"/>
          </a:xfrm>
          <a:prstGeom prst="rect">
            <a:avLst/>
          </a:prstGeom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5202EB-826B-4E97-8AE3-7346FC560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11" y="2298390"/>
            <a:ext cx="6259286" cy="4186584"/>
          </a:xfrm>
          <a:prstGeom prst="rect">
            <a:avLst/>
          </a:prstGeom>
        </p:spPr>
      </p:pic>
      <p:sp>
        <p:nvSpPr>
          <p:cNvPr id="2" name="Judul 1">
            <a:extLst>
              <a:ext uri="{FF2B5EF4-FFF2-40B4-BE49-F238E27FC236}">
                <a16:creationId xmlns:a16="http://schemas.microsoft.com/office/drawing/2014/main" id="{66748DDC-695C-4298-BA21-F8DC160A0EA6}"/>
              </a:ext>
            </a:extLst>
          </p:cNvPr>
          <p:cNvSpPr txBox="1">
            <a:spLocks/>
          </p:cNvSpPr>
          <p:nvPr/>
        </p:nvSpPr>
        <p:spPr>
          <a:xfrm>
            <a:off x="0" y="490359"/>
            <a:ext cx="1219200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4A74"/>
                </a:solidFill>
                <a:latin typeface="+mn-lt"/>
              </a:rPr>
              <a:t>Penerapan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Audit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Klinis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untuk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Meningkatkan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Pelayanan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Pasien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dan Outcome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Klinis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4469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59C790-AEFB-4576-8A44-2F4474491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954"/>
          <a:stretch/>
        </p:blipFill>
        <p:spPr>
          <a:xfrm>
            <a:off x="16235" y="0"/>
            <a:ext cx="5436528" cy="6857999"/>
          </a:xfrm>
          <a:prstGeom prst="rect">
            <a:avLst/>
          </a:prstGeom>
        </p:spPr>
      </p:pic>
      <p:sp>
        <p:nvSpPr>
          <p:cNvPr id="2" name="Judul 1">
            <a:extLst>
              <a:ext uri="{FF2B5EF4-FFF2-40B4-BE49-F238E27FC236}">
                <a16:creationId xmlns:a16="http://schemas.microsoft.com/office/drawing/2014/main" id="{92FB7007-EE06-480A-AD18-012ABE1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60" y="514666"/>
            <a:ext cx="5547360" cy="2103755"/>
          </a:xfrm>
        </p:spPr>
        <p:txBody>
          <a:bodyPr/>
          <a:lstStyle/>
          <a:p>
            <a:r>
              <a:rPr lang="en-US" b="1" dirty="0">
                <a:solidFill>
                  <a:srgbClr val="004A74"/>
                </a:solidFill>
                <a:latin typeface="+mn-lt"/>
              </a:rPr>
              <a:t>Audit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Klinis</a:t>
            </a:r>
            <a:endParaRPr lang="en-US" dirty="0">
              <a:latin typeface="+mn-lt"/>
            </a:endParaRPr>
          </a:p>
        </p:txBody>
      </p:sp>
      <p:sp>
        <p:nvSpPr>
          <p:cNvPr id="20" name="Tampungan Konten 2">
            <a:extLst>
              <a:ext uri="{FF2B5EF4-FFF2-40B4-BE49-F238E27FC236}">
                <a16:creationId xmlns:a16="http://schemas.microsoft.com/office/drawing/2014/main" id="{2666365D-4498-4834-BDA7-BB98E0B861E8}"/>
              </a:ext>
            </a:extLst>
          </p:cNvPr>
          <p:cNvSpPr txBox="1">
            <a:spLocks/>
          </p:cNvSpPr>
          <p:nvPr/>
        </p:nvSpPr>
        <p:spPr>
          <a:xfrm>
            <a:off x="6391164" y="2247169"/>
            <a:ext cx="5350335" cy="3078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audit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a quality improvement process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seeks to improve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 care and outcomes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systematic review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care against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explicit criteria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the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implementasion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(National Institute for Clinical Excellence – NHS)</a:t>
            </a: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72ACA993-FCEB-4EC1-BBB0-6D89E519A1CB}"/>
              </a:ext>
            </a:extLst>
          </p:cNvPr>
          <p:cNvSpPr/>
          <p:nvPr/>
        </p:nvSpPr>
        <p:spPr>
          <a:xfrm>
            <a:off x="5806440" y="1995485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ambar 29" descr="Sebuah gambar berisi roda&#10;&#10;Deskripsi dihasilkan secara otomatis">
            <a:extLst>
              <a:ext uri="{FF2B5EF4-FFF2-40B4-BE49-F238E27FC236}">
                <a16:creationId xmlns:a16="http://schemas.microsoft.com/office/drawing/2014/main" id="{95F09361-D4B6-42DA-AA4E-014F5194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898" y="2420367"/>
            <a:ext cx="192024" cy="1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64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66748DDC-695C-4298-BA21-F8DC160A0EA6}"/>
              </a:ext>
            </a:extLst>
          </p:cNvPr>
          <p:cNvSpPr txBox="1">
            <a:spLocks/>
          </p:cNvSpPr>
          <p:nvPr/>
        </p:nvSpPr>
        <p:spPr>
          <a:xfrm>
            <a:off x="-1904" y="330150"/>
            <a:ext cx="1219200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en-US" sz="3000" dirty="0">
                <a:solidFill>
                  <a:srgbClr val="004A74"/>
                </a:solidFill>
                <a:latin typeface="+mn-lt"/>
              </a:rPr>
              <a:t> Aspect of the structure, processes, and outcomes of care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004A74"/>
                </a:solidFill>
                <a:latin typeface="+mn-lt"/>
              </a:rPr>
              <a:t> are selected and systematically evaluate against explicit criteria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56F07-1004-4691-80C3-F7B265813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15" b="1947"/>
          <a:stretch/>
        </p:blipFill>
        <p:spPr>
          <a:xfrm>
            <a:off x="1877910" y="1670204"/>
            <a:ext cx="8434275" cy="48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7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>
            <a:extLst>
              <a:ext uri="{FF2B5EF4-FFF2-40B4-BE49-F238E27FC236}">
                <a16:creationId xmlns:a16="http://schemas.microsoft.com/office/drawing/2014/main" id="{4533AB2E-A7B1-434B-9225-396554156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5"/>
          <a:stretch/>
        </p:blipFill>
        <p:spPr bwMode="auto">
          <a:xfrm>
            <a:off x="7944422" y="-32675"/>
            <a:ext cx="4899708" cy="692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100356" y="1992812"/>
            <a:ext cx="7002314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500" dirty="0">
                <a:latin typeface="+mn-lt"/>
              </a:rPr>
              <a:t>Where indicated, </a:t>
            </a:r>
            <a:r>
              <a:rPr lang="en-US" sz="3500" b="1" dirty="0">
                <a:latin typeface="+mn-lt"/>
              </a:rPr>
              <a:t>changes</a:t>
            </a:r>
            <a:r>
              <a:rPr lang="en-US" sz="3500" dirty="0">
                <a:latin typeface="+mn-lt"/>
              </a:rPr>
              <a:t> are implemented at an </a:t>
            </a:r>
            <a:r>
              <a:rPr lang="en-US" sz="3500" b="1" dirty="0">
                <a:latin typeface="+mn-lt"/>
              </a:rPr>
              <a:t>individual, team, or service level </a:t>
            </a:r>
            <a:r>
              <a:rPr lang="en-US" sz="3500" dirty="0">
                <a:latin typeface="+mn-lt"/>
              </a:rPr>
              <a:t>and further </a:t>
            </a:r>
            <a:r>
              <a:rPr lang="en-US" sz="3500" b="1" dirty="0">
                <a:latin typeface="+mn-lt"/>
              </a:rPr>
              <a:t>monitoring</a:t>
            </a:r>
            <a:r>
              <a:rPr lang="en-US" sz="3500" dirty="0">
                <a:latin typeface="+mn-lt"/>
              </a:rPr>
              <a:t> is used to confirm improvement in health care delivery</a:t>
            </a: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 flipV="1">
            <a:off x="934722" y="4358820"/>
            <a:ext cx="6152006" cy="7093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45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C7F35-DEC4-4EA2-9901-62D6D6B73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48" y="288151"/>
            <a:ext cx="7874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49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CC4E22-CEC4-4411-99EB-8A7B0C703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09" y="704491"/>
            <a:ext cx="9722446" cy="54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B8977-DA09-4633-9658-221EFB06691A}"/>
              </a:ext>
            </a:extLst>
          </p:cNvPr>
          <p:cNvSpPr txBox="1"/>
          <p:nvPr/>
        </p:nvSpPr>
        <p:spPr>
          <a:xfrm>
            <a:off x="5935391" y="738619"/>
            <a:ext cx="5091837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500" b="1" i="0" u="none" strike="noStrike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ea typeface="+mj-ea"/>
                <a:cs typeface="+mj-cs"/>
              </a:rPr>
              <a:t>Langkah-</a:t>
            </a:r>
            <a:r>
              <a:rPr kumimoji="0" lang="en-US" sz="3500" b="1" i="0" u="none" strike="noStrike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ea typeface="+mj-ea"/>
                <a:cs typeface="+mj-cs"/>
              </a:rPr>
              <a:t>langkah</a:t>
            </a:r>
            <a:r>
              <a:rPr kumimoji="0" lang="en-US" sz="3500" b="1" i="0" u="none" strike="noStrike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ea typeface="+mj-ea"/>
                <a:cs typeface="+mj-cs"/>
              </a:rPr>
              <a:t> Audit </a:t>
            </a:r>
            <a:r>
              <a:rPr kumimoji="0" lang="en-US" sz="3500" b="1" i="0" u="none" strike="noStrike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ea typeface="+mj-ea"/>
                <a:cs typeface="+mj-cs"/>
              </a:rPr>
              <a:t>Klinik</a:t>
            </a:r>
            <a:endParaRPr kumimoji="0" lang="en-US" sz="3500" b="1" i="0" u="none" strike="noStrike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i="0" u="none" strike="noStrike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Ogilvie, G., Walsh, A., Rice, S: The Problem-based Medical Audit Program: Influence on Family Practice Residents’ Knowledge and skills: Fam Med 1998:30(6):417-20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7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Grow Your Trade On Instagram With These 3 Easy Steps - Got Capital - Welcome">
            <a:extLst>
              <a:ext uri="{FF2B5EF4-FFF2-40B4-BE49-F238E27FC236}">
                <a16:creationId xmlns:a16="http://schemas.microsoft.com/office/drawing/2014/main" id="{1F821853-A008-4570-9F3F-D89B39D02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r="24965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11A1920-BFDB-4177-8377-35A9534E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809" y="2540924"/>
            <a:ext cx="6620410" cy="41201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1.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Memilih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topik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audit</a:t>
            </a:r>
          </a:p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2.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Menetapkan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standar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kriteria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audit</a:t>
            </a:r>
          </a:p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3. Menyusun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lembar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kerja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dan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instrumen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audit</a:t>
            </a:r>
          </a:p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4.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Melaksanakan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audit</a:t>
            </a:r>
          </a:p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5.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Membandingkan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kinerja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dengan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target</a:t>
            </a:r>
          </a:p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    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standar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kriteria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cari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peluang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perbaikan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</a:t>
            </a:r>
          </a:p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    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lakukan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paparan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hasil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audit</a:t>
            </a:r>
          </a:p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6.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Implementasi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perubahan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7. Kembali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ke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langkah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1</a:t>
            </a:r>
          </a:p>
          <a:p>
            <a:pPr lvl="1"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97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9B27-F06A-4B17-A779-54F6CB15F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537" y="2738120"/>
            <a:ext cx="8572500" cy="3987800"/>
          </a:xfrm>
          <a:prstGeom prst="rect">
            <a:avLst/>
          </a:prstGeom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ampungan Konten 2">
            <a:extLst>
              <a:ext uri="{FF2B5EF4-FFF2-40B4-BE49-F238E27FC236}">
                <a16:creationId xmlns:a16="http://schemas.microsoft.com/office/drawing/2014/main" id="{4D7BAC43-39F1-4E17-8B74-C0899EC901A7}"/>
              </a:ext>
            </a:extLst>
          </p:cNvPr>
          <p:cNvSpPr txBox="1">
            <a:spLocks/>
          </p:cNvSpPr>
          <p:nvPr/>
        </p:nvSpPr>
        <p:spPr>
          <a:xfrm>
            <a:off x="337457" y="1695776"/>
            <a:ext cx="7116229" cy="4120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Melibatkan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dan </a:t>
            </a:r>
            <a:r>
              <a:rPr lang="en-US" dirty="0" err="1"/>
              <a:t>pihak-pihak</a:t>
            </a:r>
            <a:r>
              <a:rPr lang="en-US" dirty="0"/>
              <a:t> yang </a:t>
            </a:r>
            <a:r>
              <a:rPr lang="en-US" dirty="0" err="1"/>
              <a:t>terkait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proses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pasien</a:t>
            </a:r>
            <a:endParaRPr lang="en-US" dirty="0"/>
          </a:p>
          <a:p>
            <a:r>
              <a:rPr lang="en-US" dirty="0" err="1"/>
              <a:t>Pemilihan</a:t>
            </a:r>
            <a:r>
              <a:rPr lang="en-US" dirty="0"/>
              <a:t> </a:t>
            </a:r>
            <a:r>
              <a:rPr lang="en-US" dirty="0" err="1"/>
              <a:t>judul</a:t>
            </a:r>
            <a:r>
              <a:rPr lang="en-US" dirty="0"/>
              <a:t> (</a:t>
            </a:r>
            <a:r>
              <a:rPr lang="en-US" dirty="0" err="1"/>
              <a:t>topik</a:t>
            </a:r>
            <a:r>
              <a:rPr lang="en-US" dirty="0"/>
              <a:t> audit)</a:t>
            </a:r>
          </a:p>
          <a:p>
            <a:r>
              <a:rPr lang="en-US" dirty="0" err="1"/>
              <a:t>Menetapkan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audit </a:t>
            </a:r>
            <a:r>
              <a:rPr lang="en-US" dirty="0" err="1"/>
              <a:t>klinis</a:t>
            </a:r>
            <a:endParaRPr lang="en-US" dirty="0"/>
          </a:p>
          <a:p>
            <a:r>
              <a:rPr lang="en-US" dirty="0" err="1"/>
              <a:t>Dukungan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audit: </a:t>
            </a:r>
          </a:p>
          <a:p>
            <a:pPr lvl="1"/>
            <a:r>
              <a:rPr lang="en-US" dirty="0" err="1"/>
              <a:t>Kebijakan</a:t>
            </a:r>
            <a:r>
              <a:rPr lang="en-US" dirty="0"/>
              <a:t> dan </a:t>
            </a:r>
            <a:r>
              <a:rPr lang="en-US" dirty="0" err="1"/>
              <a:t>prosedur</a:t>
            </a:r>
            <a:r>
              <a:rPr lang="en-US" dirty="0"/>
              <a:t> audit </a:t>
            </a:r>
            <a:r>
              <a:rPr lang="en-US" dirty="0" err="1"/>
              <a:t>klinis</a:t>
            </a:r>
            <a:endParaRPr lang="en-US" dirty="0"/>
          </a:p>
          <a:p>
            <a:pPr lvl="1"/>
            <a:r>
              <a:rPr lang="en-US" dirty="0" err="1"/>
              <a:t>Pembentukan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audit </a:t>
            </a:r>
            <a:r>
              <a:rPr lang="en-US" dirty="0" err="1"/>
              <a:t>klinis</a:t>
            </a:r>
            <a:endParaRPr lang="en-US" dirty="0"/>
          </a:p>
          <a:p>
            <a:pPr lvl="1"/>
            <a:r>
              <a:rPr lang="en-US" dirty="0" err="1"/>
              <a:t>Pembiayaan</a:t>
            </a:r>
            <a:endParaRPr lang="en-US" dirty="0"/>
          </a:p>
          <a:p>
            <a:pPr lvl="1"/>
            <a:r>
              <a:rPr lang="en-US" dirty="0"/>
              <a:t>Waktu</a:t>
            </a:r>
          </a:p>
          <a:p>
            <a:r>
              <a:rPr lang="en-US" dirty="0" err="1"/>
              <a:t>Menyiapkan</a:t>
            </a:r>
            <a:r>
              <a:rPr lang="en-US" dirty="0"/>
              <a:t> </a:t>
            </a:r>
            <a:r>
              <a:rPr lang="en-US" dirty="0" err="1"/>
              <a:t>tenaga</a:t>
            </a:r>
            <a:r>
              <a:rPr lang="en-US" dirty="0"/>
              <a:t> yang </a:t>
            </a:r>
            <a:r>
              <a:rPr lang="en-US" dirty="0" err="1"/>
              <a:t>kompeten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audit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8C498-39FC-4CEE-A03D-4F64FB749D9A}"/>
              </a:ext>
            </a:extLst>
          </p:cNvPr>
          <p:cNvSpPr txBox="1"/>
          <p:nvPr/>
        </p:nvSpPr>
        <p:spPr>
          <a:xfrm>
            <a:off x="337457" y="473488"/>
            <a:ext cx="5091837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Persiapan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Audit </a:t>
            </a:r>
            <a:r>
              <a:rPr lang="en-US" sz="3500" b="1" dirty="0">
                <a:solidFill>
                  <a:srgbClr val="004A74"/>
                </a:solidFill>
                <a:latin typeface="Calibri" panose="020F0502020204030204"/>
              </a:rPr>
              <a:t>K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linis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85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A821D-730F-406D-A2F5-B1BBCB39DEA4}"/>
              </a:ext>
            </a:extLst>
          </p:cNvPr>
          <p:cNvSpPr txBox="1"/>
          <p:nvPr/>
        </p:nvSpPr>
        <p:spPr>
          <a:xfrm>
            <a:off x="440349" y="576763"/>
            <a:ext cx="5091837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Pemilihan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C1D087-15B8-499F-926A-6002577527BE}"/>
              </a:ext>
            </a:extLst>
          </p:cNvPr>
          <p:cNvSpPr txBox="1">
            <a:spLocks/>
          </p:cNvSpPr>
          <p:nvPr/>
        </p:nvSpPr>
        <p:spPr>
          <a:xfrm>
            <a:off x="851202" y="2035211"/>
            <a:ext cx="477409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H + 1 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Adanya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komplain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klaim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Adanya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insiden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keselamatan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pasien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Adanya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inefisiensi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pelayanan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ow to Choose your Presentation Topic">
            <a:extLst>
              <a:ext uri="{FF2B5EF4-FFF2-40B4-BE49-F238E27FC236}">
                <a16:creationId xmlns:a16="http://schemas.microsoft.com/office/drawing/2014/main" id="{FF24F274-C0F8-415E-B722-1CC9323C0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r="12534"/>
          <a:stretch/>
        </p:blipFill>
        <p:spPr bwMode="auto">
          <a:xfrm>
            <a:off x="5943039" y="920102"/>
            <a:ext cx="5877192" cy="48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rsegi Panjang 27">
            <a:extLst>
              <a:ext uri="{FF2B5EF4-FFF2-40B4-BE49-F238E27FC236}">
                <a16:creationId xmlns:a16="http://schemas.microsoft.com/office/drawing/2014/main" id="{42CC81F0-1349-4010-B10B-D5F44CE89632}"/>
              </a:ext>
            </a:extLst>
          </p:cNvPr>
          <p:cNvSpPr/>
          <p:nvPr/>
        </p:nvSpPr>
        <p:spPr>
          <a:xfrm>
            <a:off x="548640" y="1685056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35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2FB7007-EE06-480A-AD18-012ABE1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60" y="514666"/>
            <a:ext cx="5547360" cy="2103755"/>
          </a:xfrm>
        </p:spPr>
        <p:txBody>
          <a:bodyPr/>
          <a:lstStyle/>
          <a:p>
            <a:r>
              <a:rPr lang="en-US" b="1" dirty="0">
                <a:solidFill>
                  <a:srgbClr val="004A74"/>
                </a:solidFill>
                <a:latin typeface="+mn-lt"/>
              </a:rPr>
              <a:t>Current issues</a:t>
            </a:r>
            <a:endParaRPr lang="en-US" dirty="0">
              <a:latin typeface="+mn-lt"/>
            </a:endParaRPr>
          </a:p>
        </p:txBody>
      </p:sp>
      <p:sp>
        <p:nvSpPr>
          <p:cNvPr id="20" name="Tampungan Konten 2">
            <a:extLst>
              <a:ext uri="{FF2B5EF4-FFF2-40B4-BE49-F238E27FC236}">
                <a16:creationId xmlns:a16="http://schemas.microsoft.com/office/drawing/2014/main" id="{2666365D-4498-4834-BDA7-BB98E0B861E8}"/>
              </a:ext>
            </a:extLst>
          </p:cNvPr>
          <p:cNvSpPr txBox="1">
            <a:spLocks/>
          </p:cNvSpPr>
          <p:nvPr/>
        </p:nvSpPr>
        <p:spPr>
          <a:xfrm>
            <a:off x="6343650" y="2498650"/>
            <a:ext cx="5676715" cy="3078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Patient Centered Care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 err="1">
                <a:sym typeface="Wingdings"/>
              </a:rPr>
              <a:t>Hak-hak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pasien</a:t>
            </a:r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Patient Safety &amp; Quality</a:t>
            </a:r>
          </a:p>
          <a:p>
            <a:r>
              <a:rPr lang="en-US" sz="2400" dirty="0">
                <a:sym typeface="Wingdings"/>
              </a:rPr>
              <a:t>Cost Containment</a:t>
            </a:r>
          </a:p>
          <a:p>
            <a:r>
              <a:rPr lang="en-US" sz="2400" dirty="0">
                <a:sym typeface="Wingdings"/>
              </a:rPr>
              <a:t>Complaint &amp; Claim (</a:t>
            </a:r>
            <a:r>
              <a:rPr lang="en-US" sz="2400" dirty="0" err="1">
                <a:sym typeface="Wingdings"/>
              </a:rPr>
              <a:t>aspek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hukum</a:t>
            </a:r>
            <a:r>
              <a:rPr lang="en-US" sz="2400" dirty="0">
                <a:sym typeface="Wingdings"/>
              </a:rPr>
              <a:t>)</a:t>
            </a:r>
          </a:p>
          <a:p>
            <a:r>
              <a:rPr lang="en-US" sz="2400" dirty="0" err="1">
                <a:sym typeface="Wingdings"/>
              </a:rPr>
              <a:t>Bebas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dari</a:t>
            </a:r>
            <a:r>
              <a:rPr lang="en-US" sz="2400" dirty="0">
                <a:sym typeface="Wingdings"/>
              </a:rPr>
              <a:t> fraud</a:t>
            </a: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id="{6D0D3C26-1E72-4125-920C-3BBF32FC1FE8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id="{E56E8253-1029-4396-B059-4C8C6D98B53B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id="{89EF4017-5079-4EC9-A4C1-2C43ED7D0C89}"/>
              </a:ext>
            </a:extLst>
          </p:cNvPr>
          <p:cNvSpPr/>
          <p:nvPr/>
        </p:nvSpPr>
        <p:spPr>
          <a:xfrm>
            <a:off x="11441413" y="6116714"/>
            <a:ext cx="748683" cy="741285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ambar 26" descr="Sebuah gambar berisi orang, ruang, pria, wanita&#10;&#10;Deskripsi dihasilkan secara otomatis">
            <a:extLst>
              <a:ext uri="{FF2B5EF4-FFF2-40B4-BE49-F238E27FC236}">
                <a16:creationId xmlns:a16="http://schemas.microsoft.com/office/drawing/2014/main" id="{E59A47FB-86B0-4882-B064-9CBFA5CF2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8702" cy="6858000"/>
          </a:xfrm>
          <a:prstGeom prst="rect">
            <a:avLst/>
          </a:prstGeom>
        </p:spPr>
      </p:pic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72ACA993-FCEB-4EC1-BBB0-6D89E519A1CB}"/>
              </a:ext>
            </a:extLst>
          </p:cNvPr>
          <p:cNvSpPr/>
          <p:nvPr/>
        </p:nvSpPr>
        <p:spPr>
          <a:xfrm>
            <a:off x="5806440" y="1995485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ambar 29" descr="Sebuah gambar berisi roda&#10;&#10;Deskripsi dihasilkan secara otomatis">
            <a:extLst>
              <a:ext uri="{FF2B5EF4-FFF2-40B4-BE49-F238E27FC236}">
                <a16:creationId xmlns:a16="http://schemas.microsoft.com/office/drawing/2014/main" id="{7F302FCF-3D20-4724-9CC4-EAC4182DC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64" y="3496548"/>
            <a:ext cx="192024" cy="188976"/>
          </a:xfrm>
          <a:prstGeom prst="rect">
            <a:avLst/>
          </a:prstGeom>
        </p:spPr>
      </p:pic>
      <p:pic>
        <p:nvPicPr>
          <p:cNvPr id="31" name="Gambar 30" descr="Sebuah gambar berisi roda&#10;&#10;Deskripsi dihasilkan secara otomatis">
            <a:extLst>
              <a:ext uri="{FF2B5EF4-FFF2-40B4-BE49-F238E27FC236}">
                <a16:creationId xmlns:a16="http://schemas.microsoft.com/office/drawing/2014/main" id="{CF9EFC3D-328E-4984-8E0E-CE3FDBDF7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90" y="3041368"/>
            <a:ext cx="192024" cy="188976"/>
          </a:xfrm>
          <a:prstGeom prst="rect">
            <a:avLst/>
          </a:prstGeom>
        </p:spPr>
      </p:pic>
      <p:pic>
        <p:nvPicPr>
          <p:cNvPr id="32" name="Gambar 31" descr="Sebuah gambar berisi roda&#10;&#10;Deskripsi dihasilkan secara otomatis">
            <a:extLst>
              <a:ext uri="{FF2B5EF4-FFF2-40B4-BE49-F238E27FC236}">
                <a16:creationId xmlns:a16="http://schemas.microsoft.com/office/drawing/2014/main" id="{5C3305C6-D8AD-428A-96E8-0188E159E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90" y="4412775"/>
            <a:ext cx="192024" cy="188976"/>
          </a:xfrm>
          <a:prstGeom prst="rect">
            <a:avLst/>
          </a:prstGeom>
        </p:spPr>
      </p:pic>
      <p:pic>
        <p:nvPicPr>
          <p:cNvPr id="6" name="Gambar 29" descr="Sebuah gambar berisi roda&#10;&#10;Deskripsi dihasilkan secara otomatis">
            <a:extLst>
              <a:ext uri="{FF2B5EF4-FFF2-40B4-BE49-F238E27FC236}">
                <a16:creationId xmlns:a16="http://schemas.microsoft.com/office/drawing/2014/main" id="{95F09361-D4B6-42DA-AA4E-014F5194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90" y="2578256"/>
            <a:ext cx="192024" cy="188976"/>
          </a:xfrm>
          <a:prstGeom prst="rect">
            <a:avLst/>
          </a:prstGeom>
        </p:spPr>
      </p:pic>
      <p:pic>
        <p:nvPicPr>
          <p:cNvPr id="7" name="Gambar 29" descr="Sebuah gambar berisi roda&#10;&#10;Deskripsi dihasilkan secara otomatis">
            <a:extLst>
              <a:ext uri="{FF2B5EF4-FFF2-40B4-BE49-F238E27FC236}">
                <a16:creationId xmlns:a16="http://schemas.microsoft.com/office/drawing/2014/main" id="{AFC296B5-F292-461B-AF3D-35C03D047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91" y="3967120"/>
            <a:ext cx="192024" cy="1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56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353527" y="286274"/>
            <a:ext cx="5547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Contoh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Topik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: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Kepatuhan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Melakukan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Informed Consent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Sebelum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Tindakan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Tampungan Konten 2">
            <a:extLst>
              <a:ext uri="{FF2B5EF4-FFF2-40B4-BE49-F238E27FC236}">
                <a16:creationId xmlns:a16="http://schemas.microsoft.com/office/drawing/2014/main" id="{78B26DF0-E5C0-4126-BB9B-78980A129AE2}"/>
              </a:ext>
            </a:extLst>
          </p:cNvPr>
          <p:cNvSpPr txBox="1">
            <a:spLocks/>
          </p:cNvSpPr>
          <p:nvPr/>
        </p:nvSpPr>
        <p:spPr>
          <a:xfrm>
            <a:off x="0" y="1890912"/>
            <a:ext cx="7076440" cy="553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  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PMK 290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tahun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2008: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 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penjelasan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Diagnosis dan tata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kedokteran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Tujuan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kedokteran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yang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dilakukan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Alternatif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lain, dan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risikonya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Risiko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komplikasi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yang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mungkin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terjadi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Prognosis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terhadap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yang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dilakukan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Perkiraan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pembiayaan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13: Yang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berhak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memberi</a:t>
            </a:r>
            <a:r>
              <a:rPr lang="en-US" sz="26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persetujuan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A98A6B7E-27A0-4FE8-AE2B-62DFDCB91D44}"/>
              </a:ext>
            </a:extLst>
          </p:cNvPr>
          <p:cNvSpPr/>
          <p:nvPr/>
        </p:nvSpPr>
        <p:spPr>
          <a:xfrm flipV="1">
            <a:off x="545760" y="1462457"/>
            <a:ext cx="5283539" cy="580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FDCAD296-8591-4C8D-AA7F-3EFCC449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" y="2444634"/>
            <a:ext cx="406884" cy="409671"/>
          </a:xfrm>
          <a:prstGeom prst="rect">
            <a:avLst/>
          </a:prstGeom>
        </p:spPr>
      </p:pic>
      <p:pic>
        <p:nvPicPr>
          <p:cNvPr id="25" name="Gambar 24" descr="Sebuah gambar berisi dalam ruangan, meja, cangkir, duduk&#10;&#10;Deskripsi dihasilkan secara otomatis">
            <a:extLst>
              <a:ext uri="{FF2B5EF4-FFF2-40B4-BE49-F238E27FC236}">
                <a16:creationId xmlns:a16="http://schemas.microsoft.com/office/drawing/2014/main" id="{C6E0DFA7-7E66-46FA-828D-DA9E13044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175721"/>
            <a:ext cx="2438600" cy="3027727"/>
          </a:xfrm>
          <a:prstGeom prst="rect">
            <a:avLst/>
          </a:prstGeom>
        </p:spPr>
      </p:pic>
      <p:pic>
        <p:nvPicPr>
          <p:cNvPr id="27" name="Gambar 26" descr="Sebuah gambar berisi orang, dalam ruangan, meja, pria&#10;&#10;Deskripsi dihasilkan secara otomatis">
            <a:extLst>
              <a:ext uri="{FF2B5EF4-FFF2-40B4-BE49-F238E27FC236}">
                <a16:creationId xmlns:a16="http://schemas.microsoft.com/office/drawing/2014/main" id="{8E48C2A4-C53E-4433-9F98-6BD008361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95" y="172720"/>
            <a:ext cx="2438600" cy="3030728"/>
          </a:xfrm>
          <a:prstGeom prst="rect">
            <a:avLst/>
          </a:prstGeom>
        </p:spPr>
      </p:pic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3376168"/>
            <a:ext cx="5008848" cy="3309112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pic>
        <p:nvPicPr>
          <p:cNvPr id="3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F377CE5-2DAC-4A8A-8568-73325609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" y="5395192"/>
            <a:ext cx="402248" cy="4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63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F408804-7457-43C2-B4C5-67D85EAA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150" y="397511"/>
            <a:ext cx="9832794" cy="6457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004A74"/>
                </a:solidFill>
              </a:rPr>
              <a:t>Standar akreditasi klinik</a:t>
            </a:r>
          </a:p>
          <a:p>
            <a:pPr marL="0" indent="0">
              <a:buNone/>
            </a:pPr>
            <a:r>
              <a:rPr lang="it-IT" sz="2400" dirty="0"/>
              <a:t>7..4.4. </a:t>
            </a:r>
            <a:r>
              <a:rPr lang="en-US" sz="2400" i="1" dirty="0" err="1"/>
              <a:t>Persetujuan</a:t>
            </a:r>
            <a:r>
              <a:rPr lang="en-US" sz="2400" i="1" dirty="0"/>
              <a:t> </a:t>
            </a:r>
            <a:r>
              <a:rPr lang="en-US" sz="2400" i="1" dirty="0" err="1"/>
              <a:t>tindakan</a:t>
            </a:r>
            <a:r>
              <a:rPr lang="en-US" sz="2400" i="1" dirty="0"/>
              <a:t> </a:t>
            </a:r>
            <a:r>
              <a:rPr lang="en-US" sz="2400" i="1" dirty="0" err="1"/>
              <a:t>medik</a:t>
            </a:r>
            <a:r>
              <a:rPr lang="en-US" sz="2400" i="1" dirty="0"/>
              <a:t> </a:t>
            </a:r>
            <a:r>
              <a:rPr lang="en-US" sz="2400" i="1" dirty="0" err="1"/>
              <a:t>diminta</a:t>
            </a:r>
            <a:r>
              <a:rPr lang="en-US" sz="2400" i="1" dirty="0"/>
              <a:t> </a:t>
            </a:r>
            <a:r>
              <a:rPr lang="en-US" sz="2400" i="1" dirty="0" err="1"/>
              <a:t>sebelum</a:t>
            </a:r>
            <a:r>
              <a:rPr lang="en-US" sz="2400" i="1" dirty="0"/>
              <a:t> </a:t>
            </a:r>
            <a:r>
              <a:rPr lang="en-US" sz="2400" i="1" dirty="0" err="1"/>
              <a:t>pelaksanaan</a:t>
            </a:r>
            <a:r>
              <a:rPr lang="en-US" sz="2400" i="1" dirty="0"/>
              <a:t> </a:t>
            </a:r>
            <a:r>
              <a:rPr lang="en-US" sz="2400" i="1" dirty="0" err="1"/>
              <a:t>tindakan</a:t>
            </a:r>
            <a:r>
              <a:rPr lang="en-US" sz="2400" i="1" dirty="0"/>
              <a:t> </a:t>
            </a:r>
            <a:r>
              <a:rPr lang="en-US" sz="2400" i="1" dirty="0" err="1"/>
              <a:t>bagi</a:t>
            </a:r>
            <a:r>
              <a:rPr lang="en-US" sz="2400" i="1" dirty="0"/>
              <a:t> yang </a:t>
            </a:r>
            <a:r>
              <a:rPr lang="en-US" sz="2400" i="1" dirty="0" err="1"/>
              <a:t>membutuhkan</a:t>
            </a:r>
            <a:r>
              <a:rPr lang="en-US" sz="2400" i="1" dirty="0"/>
              <a:t> </a:t>
            </a:r>
            <a:r>
              <a:rPr lang="en-US" sz="2400" i="1" dirty="0" err="1"/>
              <a:t>persetujuan</a:t>
            </a:r>
            <a:r>
              <a:rPr lang="en-US" sz="2400" i="1" dirty="0"/>
              <a:t> </a:t>
            </a:r>
            <a:r>
              <a:rPr lang="en-US" sz="2400" i="1" dirty="0" err="1"/>
              <a:t>tindakan</a:t>
            </a:r>
            <a:r>
              <a:rPr lang="en-US" sz="2400" i="1" dirty="0"/>
              <a:t> </a:t>
            </a:r>
            <a:r>
              <a:rPr lang="en-US" sz="2400" i="1" dirty="0" err="1"/>
              <a:t>medik</a:t>
            </a:r>
            <a:r>
              <a:rPr lang="en-US" sz="2400" i="1" dirty="0"/>
              <a:t>.</a:t>
            </a: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 </a:t>
            </a:r>
            <a:endParaRPr lang="en-US" sz="2400" dirty="0"/>
          </a:p>
          <a:p>
            <a:pPr marL="0" indent="0">
              <a:buNone/>
            </a:pPr>
            <a:r>
              <a:rPr lang="en-US" sz="2400" b="1" i="1" dirty="0" err="1"/>
              <a:t>Pokok</a:t>
            </a:r>
            <a:r>
              <a:rPr lang="en-US" sz="2400" b="1" i="1" dirty="0"/>
              <a:t> </a:t>
            </a:r>
            <a:r>
              <a:rPr lang="en-US" sz="2400" b="1" i="1" dirty="0" err="1"/>
              <a:t>Pikiran</a:t>
            </a:r>
            <a:r>
              <a:rPr lang="en-US" sz="2400" b="1" i="1" dirty="0"/>
              <a:t>:</a:t>
            </a: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Salah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melibatkan</a:t>
            </a:r>
            <a:r>
              <a:rPr lang="en-US" sz="2400" dirty="0"/>
              <a:t> </a:t>
            </a:r>
            <a:r>
              <a:rPr lang="en-US" sz="2400" dirty="0" err="1"/>
              <a:t>pasien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pengambilan</a:t>
            </a:r>
            <a:r>
              <a:rPr lang="en-US" sz="2400" dirty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pelayanan</a:t>
            </a:r>
            <a:r>
              <a:rPr lang="en-US" sz="2400" dirty="0"/>
              <a:t> yang </a:t>
            </a:r>
            <a:r>
              <a:rPr lang="en-US" sz="2400" dirty="0" err="1"/>
              <a:t>diterimanya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sz="2400" i="1" dirty="0"/>
              <a:t>informed consent/informed choice</a:t>
            </a:r>
            <a:r>
              <a:rPr lang="en-US" sz="2400" dirty="0"/>
              <a:t>.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menyetujui</a:t>
            </a:r>
            <a:r>
              <a:rPr lang="en-US" sz="2400" dirty="0"/>
              <a:t>/</a:t>
            </a:r>
            <a:r>
              <a:rPr lang="en-US" sz="2400" dirty="0" err="1"/>
              <a:t>memilih</a:t>
            </a:r>
            <a:r>
              <a:rPr lang="en-US" sz="2400" dirty="0"/>
              <a:t> </a:t>
            </a:r>
            <a:r>
              <a:rPr lang="en-US" sz="2400" dirty="0" err="1"/>
              <a:t>tindakan</a:t>
            </a:r>
            <a:r>
              <a:rPr lang="en-US" sz="2400" dirty="0"/>
              <a:t>, </a:t>
            </a:r>
            <a:r>
              <a:rPr lang="en-US" sz="2400" dirty="0" err="1"/>
              <a:t>pasien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diberi</a:t>
            </a:r>
            <a:r>
              <a:rPr lang="en-US" sz="2400" dirty="0"/>
              <a:t> </a:t>
            </a:r>
            <a:r>
              <a:rPr lang="en-US" sz="2400" dirty="0" err="1"/>
              <a:t>penjelasan</a:t>
            </a:r>
            <a:r>
              <a:rPr lang="en-US" sz="2400" dirty="0"/>
              <a:t>/</a:t>
            </a:r>
            <a:r>
              <a:rPr lang="en-US" sz="2400" dirty="0" err="1"/>
              <a:t>konseling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hal</a:t>
            </a:r>
            <a:r>
              <a:rPr lang="en-US" sz="2400" dirty="0"/>
              <a:t> yang </a:t>
            </a:r>
            <a:r>
              <a:rPr lang="en-US" sz="2400" dirty="0" err="1"/>
              <a:t>berhubungan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pelayanan</a:t>
            </a:r>
            <a:r>
              <a:rPr lang="en-US" sz="2400" dirty="0"/>
              <a:t> yang </a:t>
            </a:r>
            <a:r>
              <a:rPr lang="en-US" sz="2400" dirty="0" err="1"/>
              <a:t>direncanakan</a:t>
            </a:r>
            <a:r>
              <a:rPr lang="en-US" sz="2400" dirty="0"/>
              <a:t>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diperlukan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 </a:t>
            </a:r>
            <a:r>
              <a:rPr lang="en-US" sz="2400" dirty="0" err="1"/>
              <a:t>persetujuan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lvl="0" indent="0">
              <a:buNone/>
            </a:pPr>
            <a:r>
              <a:rPr lang="en-US" sz="2400" i="1" dirty="0" err="1"/>
              <a:t>lnformed</a:t>
            </a:r>
            <a:r>
              <a:rPr lang="en-US" sz="2400" i="1" dirty="0"/>
              <a:t> consent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diperoleh</a:t>
            </a:r>
            <a:r>
              <a:rPr lang="en-US" sz="2400" dirty="0"/>
              <a:t> pada </a:t>
            </a:r>
            <a:r>
              <a:rPr lang="en-US" sz="2400" dirty="0" err="1"/>
              <a:t>berbagai</a:t>
            </a:r>
            <a:r>
              <a:rPr lang="en-US" sz="2400" dirty="0"/>
              <a:t> </a:t>
            </a:r>
            <a:r>
              <a:rPr lang="en-US" sz="2400" dirty="0" err="1"/>
              <a:t>titik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proses </a:t>
            </a:r>
            <a:r>
              <a:rPr lang="en-US" sz="2400" dirty="0" err="1"/>
              <a:t>pelayanan</a:t>
            </a:r>
            <a:r>
              <a:rPr lang="en-US" sz="2400" dirty="0"/>
              <a:t>. </a:t>
            </a:r>
            <a:r>
              <a:rPr lang="en-US" sz="2400" dirty="0" err="1"/>
              <a:t>Misalnya</a:t>
            </a:r>
            <a:r>
              <a:rPr lang="en-US" sz="2400" dirty="0"/>
              <a:t>, informed consent </a:t>
            </a:r>
            <a:r>
              <a:rPr lang="en-US" sz="2400" dirty="0" err="1"/>
              <a:t>diperoleh</a:t>
            </a:r>
            <a:r>
              <a:rPr lang="en-US" sz="2400" dirty="0"/>
              <a:t> </a:t>
            </a:r>
            <a:r>
              <a:rPr lang="en-US" sz="2400" dirty="0" err="1"/>
              <a:t>ketika</a:t>
            </a:r>
            <a:r>
              <a:rPr lang="en-US" sz="2400" dirty="0"/>
              <a:t> </a:t>
            </a:r>
            <a:r>
              <a:rPr lang="en-US" sz="2400" dirty="0" err="1"/>
              <a:t>pasien</a:t>
            </a:r>
            <a:r>
              <a:rPr lang="en-US" sz="2400" dirty="0"/>
              <a:t> </a:t>
            </a:r>
            <a:r>
              <a:rPr lang="en-US" sz="2400" dirty="0" err="1"/>
              <a:t>masuk</a:t>
            </a:r>
            <a:r>
              <a:rPr lang="en-US" sz="2400" dirty="0"/>
              <a:t> </a:t>
            </a:r>
            <a:r>
              <a:rPr lang="en-US" sz="2400" dirty="0" err="1"/>
              <a:t>rawat</a:t>
            </a:r>
            <a:r>
              <a:rPr lang="en-US" sz="2400" dirty="0"/>
              <a:t> </a:t>
            </a:r>
            <a:r>
              <a:rPr lang="en-US" sz="2400" dirty="0" err="1"/>
              <a:t>inap</a:t>
            </a:r>
            <a:r>
              <a:rPr lang="en-US" sz="2400" dirty="0"/>
              <a:t> dan </a:t>
            </a:r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tindakan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pengobatan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yang </a:t>
            </a:r>
            <a:r>
              <a:rPr lang="en-US" sz="2400" dirty="0" err="1"/>
              <a:t>berisiko</a:t>
            </a:r>
            <a:r>
              <a:rPr lang="en-US" sz="2400" dirty="0"/>
              <a:t>. Proses </a:t>
            </a:r>
            <a:r>
              <a:rPr lang="en-US" sz="2400" dirty="0" err="1"/>
              <a:t>persetujuan</a:t>
            </a:r>
            <a:r>
              <a:rPr lang="en-US" sz="2400" dirty="0"/>
              <a:t> </a:t>
            </a:r>
            <a:r>
              <a:rPr lang="en-US" sz="2400" dirty="0" err="1"/>
              <a:t>ditetapkan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jelas</a:t>
            </a:r>
            <a:r>
              <a:rPr lang="en-US" sz="2400" dirty="0"/>
              <a:t> oleh </a:t>
            </a:r>
            <a:r>
              <a:rPr lang="en-US" sz="2400" dirty="0" err="1"/>
              <a:t>klinik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kebijakan</a:t>
            </a:r>
            <a:r>
              <a:rPr lang="en-US" sz="2400" dirty="0"/>
              <a:t> dan </a:t>
            </a:r>
            <a:r>
              <a:rPr lang="en-US" sz="2400" dirty="0" err="1"/>
              <a:t>prosedur</a:t>
            </a:r>
            <a:r>
              <a:rPr lang="en-US" sz="2400" dirty="0"/>
              <a:t>, yang </a:t>
            </a:r>
            <a:r>
              <a:rPr lang="en-US" sz="2400" dirty="0" err="1"/>
              <a:t>mengacu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undang-undang</a:t>
            </a:r>
            <a:r>
              <a:rPr lang="en-US" sz="2400" dirty="0"/>
              <a:t> dan </a:t>
            </a:r>
            <a:r>
              <a:rPr lang="en-US" sz="2400" dirty="0" err="1"/>
              <a:t>peraturan</a:t>
            </a:r>
            <a:r>
              <a:rPr lang="en-US" sz="2400" dirty="0"/>
              <a:t> yang </a:t>
            </a:r>
            <a:r>
              <a:rPr lang="en-US" sz="2400" dirty="0" err="1"/>
              <a:t>berlaku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594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F408804-7457-43C2-B4C5-67D85EAA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074" y="200025"/>
            <a:ext cx="10104936" cy="6457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 </a:t>
            </a:r>
          </a:p>
          <a:p>
            <a:pPr marL="0" lvl="0" indent="0">
              <a:buNone/>
            </a:pPr>
            <a:r>
              <a:rPr lang="en-US" sz="2200" dirty="0" err="1"/>
              <a:t>Pasien</a:t>
            </a:r>
            <a:r>
              <a:rPr lang="en-US" sz="2200" dirty="0"/>
              <a:t> dan </a:t>
            </a:r>
            <a:r>
              <a:rPr lang="en-US" sz="2200" dirty="0" err="1"/>
              <a:t>keluarga</a:t>
            </a:r>
            <a:r>
              <a:rPr lang="en-US" sz="2200" dirty="0"/>
              <a:t> </a:t>
            </a:r>
            <a:r>
              <a:rPr lang="en-US" sz="2200" dirty="0" err="1"/>
              <a:t>dijelaskan</a:t>
            </a:r>
            <a:r>
              <a:rPr lang="en-US" sz="2200" dirty="0"/>
              <a:t> </a:t>
            </a:r>
            <a:r>
              <a:rPr lang="en-US" sz="2200" dirty="0" err="1"/>
              <a:t>tentang</a:t>
            </a:r>
            <a:r>
              <a:rPr lang="en-US" sz="2200" dirty="0"/>
              <a:t> </a:t>
            </a:r>
            <a:r>
              <a:rPr lang="en-US" sz="2200" dirty="0" err="1"/>
              <a:t>tes</a:t>
            </a:r>
            <a:r>
              <a:rPr lang="en-US" sz="2200" dirty="0"/>
              <a:t>/</a:t>
            </a:r>
            <a:r>
              <a:rPr lang="en-US" sz="2200" dirty="0" err="1"/>
              <a:t>tindakan</a:t>
            </a:r>
            <a:r>
              <a:rPr lang="en-US" sz="2200" dirty="0"/>
              <a:t>, </a:t>
            </a:r>
            <a:r>
              <a:rPr lang="en-US" sz="2200" dirty="0" err="1"/>
              <a:t>prosedur</a:t>
            </a:r>
            <a:r>
              <a:rPr lang="en-US" sz="2200" dirty="0"/>
              <a:t>, dan </a:t>
            </a:r>
            <a:r>
              <a:rPr lang="en-US" sz="2200" dirty="0" err="1"/>
              <a:t>pengobatan</a:t>
            </a:r>
            <a:r>
              <a:rPr lang="en-US" sz="2200" dirty="0"/>
              <a:t> mana yang </a:t>
            </a:r>
            <a:r>
              <a:rPr lang="en-US" sz="2200" dirty="0" err="1"/>
              <a:t>memerlukan</a:t>
            </a:r>
            <a:r>
              <a:rPr lang="en-US" sz="2200" dirty="0"/>
              <a:t> </a:t>
            </a:r>
            <a:r>
              <a:rPr lang="en-US" sz="2200" dirty="0" err="1"/>
              <a:t>persetujuan</a:t>
            </a:r>
            <a:r>
              <a:rPr lang="en-US" sz="2200" dirty="0"/>
              <a:t> dan </a:t>
            </a:r>
            <a:r>
              <a:rPr lang="en-US" sz="2200" dirty="0" err="1"/>
              <a:t>bagaimana</a:t>
            </a:r>
            <a:r>
              <a:rPr lang="en-US" sz="2200" dirty="0"/>
              <a:t> </a:t>
            </a:r>
            <a:r>
              <a:rPr lang="en-US" sz="2200" dirty="0" err="1"/>
              <a:t>mereka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memberikan</a:t>
            </a:r>
            <a:r>
              <a:rPr lang="en-US" sz="2200" dirty="0"/>
              <a:t> </a:t>
            </a:r>
            <a:r>
              <a:rPr lang="en-US" sz="2200" dirty="0" err="1"/>
              <a:t>persetujuan</a:t>
            </a:r>
            <a:r>
              <a:rPr lang="en-US" sz="2200" dirty="0"/>
              <a:t> (</a:t>
            </a:r>
            <a:r>
              <a:rPr lang="en-US" sz="2200" dirty="0" err="1"/>
              <a:t>misalnya</a:t>
            </a:r>
            <a:r>
              <a:rPr lang="en-US" sz="2200" dirty="0"/>
              <a:t>, </a:t>
            </a:r>
            <a:r>
              <a:rPr lang="en-US" sz="2200" dirty="0" err="1"/>
              <a:t>diberikan</a:t>
            </a:r>
            <a:r>
              <a:rPr lang="en-US" sz="2200" dirty="0"/>
              <a:t> </a:t>
            </a:r>
            <a:r>
              <a:rPr lang="en-US" sz="2200" dirty="0" err="1"/>
              <a:t>secara</a:t>
            </a:r>
            <a:r>
              <a:rPr lang="en-US" sz="2200" dirty="0"/>
              <a:t> </a:t>
            </a:r>
            <a:r>
              <a:rPr lang="en-US" sz="2200" dirty="0" err="1"/>
              <a:t>lisan</a:t>
            </a:r>
            <a:r>
              <a:rPr lang="en-US" sz="2200" dirty="0"/>
              <a:t>,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menandatangani</a:t>
            </a:r>
            <a:r>
              <a:rPr lang="en-US" sz="2200" dirty="0"/>
              <a:t> </a:t>
            </a:r>
            <a:r>
              <a:rPr lang="en-US" sz="2200" dirty="0" err="1"/>
              <a:t>formulir</a:t>
            </a:r>
            <a:r>
              <a:rPr lang="en-US" sz="2200" dirty="0"/>
              <a:t> </a:t>
            </a:r>
            <a:r>
              <a:rPr lang="en-US" sz="2200" dirty="0" err="1"/>
              <a:t>persetujuan</a:t>
            </a:r>
            <a:r>
              <a:rPr lang="en-US" sz="2200" dirty="0"/>
              <a:t>,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cara</a:t>
            </a:r>
            <a:r>
              <a:rPr lang="en-US" sz="2200" dirty="0"/>
              <a:t> lain). </a:t>
            </a:r>
            <a:r>
              <a:rPr lang="en-US" sz="2200" dirty="0" err="1"/>
              <a:t>Pasien</a:t>
            </a:r>
            <a:r>
              <a:rPr lang="en-US" sz="2200" dirty="0"/>
              <a:t> dan </a:t>
            </a:r>
            <a:r>
              <a:rPr lang="en-US" sz="2200" dirty="0" err="1"/>
              <a:t>keluarga</a:t>
            </a:r>
            <a:r>
              <a:rPr lang="en-US" sz="2200" dirty="0"/>
              <a:t> </a:t>
            </a:r>
            <a:r>
              <a:rPr lang="en-US" sz="2200" dirty="0" err="1"/>
              <a:t>memahami</a:t>
            </a:r>
            <a:r>
              <a:rPr lang="en-US" sz="2200" dirty="0"/>
              <a:t> </a:t>
            </a:r>
            <a:r>
              <a:rPr lang="en-US" sz="2200" dirty="0" err="1"/>
              <a:t>siapa</a:t>
            </a:r>
            <a:r>
              <a:rPr lang="en-US" sz="2200" dirty="0"/>
              <a:t> yang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memberikan</a:t>
            </a:r>
            <a:r>
              <a:rPr lang="en-US" sz="2200" dirty="0"/>
              <a:t> </a:t>
            </a:r>
            <a:r>
              <a:rPr lang="en-US" sz="2200" dirty="0" err="1"/>
              <a:t>persetujuan</a:t>
            </a:r>
            <a:r>
              <a:rPr lang="en-US" sz="2200" dirty="0"/>
              <a:t> </a:t>
            </a:r>
            <a:r>
              <a:rPr lang="en-US" sz="2200" dirty="0" err="1"/>
              <a:t>selain</a:t>
            </a:r>
            <a:r>
              <a:rPr lang="en-US" sz="2200" dirty="0"/>
              <a:t> </a:t>
            </a:r>
            <a:r>
              <a:rPr lang="en-US" sz="2200" dirty="0" err="1"/>
              <a:t>pasien</a:t>
            </a:r>
            <a:r>
              <a:rPr lang="en-US" sz="2200" dirty="0"/>
              <a:t>. </a:t>
            </a:r>
            <a:r>
              <a:rPr lang="en-US" sz="2200" dirty="0" err="1"/>
              <a:t>Petugas</a:t>
            </a:r>
            <a:r>
              <a:rPr lang="en-US" sz="2200" dirty="0"/>
              <a:t> </a:t>
            </a:r>
            <a:r>
              <a:rPr lang="en-US" sz="2200" dirty="0" err="1"/>
              <a:t>pelaksana</a:t>
            </a:r>
            <a:r>
              <a:rPr lang="en-US" sz="2200" dirty="0"/>
              <a:t> </a:t>
            </a:r>
            <a:r>
              <a:rPr lang="en-US" sz="2200" dirty="0" err="1"/>
              <a:t>tindakan</a:t>
            </a:r>
            <a:r>
              <a:rPr lang="en-US" sz="2200" dirty="0"/>
              <a:t> yang </a:t>
            </a:r>
            <a:r>
              <a:rPr lang="en-US" sz="2200" dirty="0" err="1"/>
              <a:t>diberi</a:t>
            </a:r>
            <a:r>
              <a:rPr lang="en-US" sz="2200" dirty="0"/>
              <a:t> </a:t>
            </a:r>
            <a:r>
              <a:rPr lang="en-US" sz="2200" dirty="0" err="1"/>
              <a:t>kewenangan</a:t>
            </a:r>
            <a:r>
              <a:rPr lang="en-US" sz="2200" dirty="0"/>
              <a:t> </a:t>
            </a:r>
            <a:r>
              <a:rPr lang="en-US" sz="2200" dirty="0" err="1"/>
              <a:t>telah</a:t>
            </a:r>
            <a:r>
              <a:rPr lang="en-US" sz="2200" dirty="0"/>
              <a:t> </a:t>
            </a:r>
            <a:r>
              <a:rPr lang="en-US" sz="2200" dirty="0" err="1"/>
              <a:t>terlatih</a:t>
            </a:r>
            <a:r>
              <a:rPr lang="en-US" sz="2200" dirty="0"/>
              <a:t> </a:t>
            </a:r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memberikan</a:t>
            </a:r>
            <a:r>
              <a:rPr lang="en-US" sz="2200" dirty="0"/>
              <a:t> </a:t>
            </a:r>
            <a:r>
              <a:rPr lang="en-US" sz="2200" dirty="0" err="1"/>
              <a:t>penjelasan</a:t>
            </a:r>
            <a:r>
              <a:rPr lang="en-US" sz="2200" dirty="0"/>
              <a:t> </a:t>
            </a:r>
            <a:r>
              <a:rPr lang="en-US" sz="2200" dirty="0" err="1"/>
              <a:t>kepada</a:t>
            </a:r>
            <a:r>
              <a:rPr lang="en-US" sz="2200" dirty="0"/>
              <a:t> </a:t>
            </a:r>
            <a:r>
              <a:rPr lang="en-US" sz="2200" dirty="0" err="1"/>
              <a:t>pasien</a:t>
            </a:r>
            <a:r>
              <a:rPr lang="en-US" sz="2200" dirty="0"/>
              <a:t> dan </a:t>
            </a:r>
            <a:r>
              <a:rPr lang="en-US" sz="2200" dirty="0" err="1"/>
              <a:t>mendokumentasikan</a:t>
            </a:r>
            <a:r>
              <a:rPr lang="en-US" sz="2200" dirty="0"/>
              <a:t> </a:t>
            </a:r>
            <a:r>
              <a:rPr lang="en-US" sz="2200" dirty="0" err="1"/>
              <a:t>persetujuan</a:t>
            </a:r>
            <a:r>
              <a:rPr lang="en-US" sz="2200" dirty="0"/>
              <a:t> </a:t>
            </a:r>
            <a:r>
              <a:rPr lang="en-US" sz="2200" dirty="0" err="1"/>
              <a:t>tersebut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 </a:t>
            </a:r>
          </a:p>
          <a:p>
            <a:pPr marL="0" indent="0">
              <a:buNone/>
            </a:pPr>
            <a:r>
              <a:rPr lang="en-US" sz="2200" b="1" i="1" dirty="0" err="1"/>
              <a:t>Elemen</a:t>
            </a:r>
            <a:r>
              <a:rPr lang="en-US" sz="2200" b="1" i="1" dirty="0"/>
              <a:t> </a:t>
            </a:r>
            <a:r>
              <a:rPr lang="en-US" sz="2200" b="1" i="1" dirty="0" err="1"/>
              <a:t>Penilaian</a:t>
            </a:r>
            <a:r>
              <a:rPr lang="en-US" sz="2200" b="1" i="1" dirty="0"/>
              <a:t>:</a:t>
            </a:r>
            <a:endParaRPr lang="en-US" sz="2200" dirty="0"/>
          </a:p>
          <a:p>
            <a:pPr marL="742950" lvl="0" indent="-742950">
              <a:buFont typeface="+mj-lt"/>
              <a:buAutoNum type="arabicPeriod"/>
            </a:pPr>
            <a:r>
              <a:rPr lang="en-US" sz="2200" dirty="0" err="1"/>
              <a:t>Pasien</a:t>
            </a:r>
            <a:r>
              <a:rPr lang="en-US" sz="2200" dirty="0"/>
              <a:t>/</a:t>
            </a:r>
            <a:r>
              <a:rPr lang="en-US" sz="2200" dirty="0" err="1"/>
              <a:t>keluarga</a:t>
            </a:r>
            <a:r>
              <a:rPr lang="en-US" sz="2200" dirty="0"/>
              <a:t> </a:t>
            </a:r>
            <a:r>
              <a:rPr lang="en-US" sz="2200" dirty="0" err="1"/>
              <a:t>pasien</a:t>
            </a:r>
            <a:r>
              <a:rPr lang="en-US" sz="2200" dirty="0"/>
              <a:t> </a:t>
            </a:r>
            <a:r>
              <a:rPr lang="en-US" sz="2200" dirty="0" err="1"/>
              <a:t>memperoleh</a:t>
            </a:r>
            <a:r>
              <a:rPr lang="en-US" sz="2200" dirty="0"/>
              <a:t> </a:t>
            </a:r>
            <a:r>
              <a:rPr lang="en-US" sz="2200" dirty="0" err="1"/>
              <a:t>informasi</a:t>
            </a:r>
            <a:r>
              <a:rPr lang="en-US" sz="2200" dirty="0"/>
              <a:t> </a:t>
            </a:r>
            <a:r>
              <a:rPr lang="en-US" sz="2200" dirty="0" err="1"/>
              <a:t>mengenai</a:t>
            </a:r>
            <a:r>
              <a:rPr lang="en-US" sz="2200" dirty="0"/>
              <a:t> </a:t>
            </a:r>
            <a:r>
              <a:rPr lang="en-US" sz="2200" dirty="0" err="1"/>
              <a:t>tindakan</a:t>
            </a:r>
            <a:r>
              <a:rPr lang="en-US" sz="2200" dirty="0"/>
              <a:t> </a:t>
            </a:r>
            <a:r>
              <a:rPr lang="en-US" sz="2200" dirty="0" err="1"/>
              <a:t>medis</a:t>
            </a:r>
            <a:r>
              <a:rPr lang="en-US" sz="2200" dirty="0"/>
              <a:t>/</a:t>
            </a:r>
            <a:r>
              <a:rPr lang="en-US" sz="2200" dirty="0" err="1"/>
              <a:t>pengobatan</a:t>
            </a:r>
            <a:r>
              <a:rPr lang="en-US" sz="2200" dirty="0"/>
              <a:t> </a:t>
            </a:r>
            <a:r>
              <a:rPr lang="en-US" sz="2200" dirty="0" err="1"/>
              <a:t>tertentu</a:t>
            </a:r>
            <a:r>
              <a:rPr lang="en-US" sz="2200" dirty="0"/>
              <a:t> yang </a:t>
            </a:r>
            <a:r>
              <a:rPr lang="en-US" sz="2200" dirty="0" err="1"/>
              <a:t>berisiko</a:t>
            </a:r>
            <a:r>
              <a:rPr lang="en-US" sz="2200" dirty="0"/>
              <a:t> yang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dilakukan</a:t>
            </a:r>
            <a:endParaRPr lang="en-US" sz="2200" dirty="0"/>
          </a:p>
          <a:p>
            <a:pPr marL="742950" lvl="0" indent="-742950">
              <a:buFont typeface="+mj-lt"/>
              <a:buAutoNum type="arabicPeriod"/>
            </a:pPr>
            <a:r>
              <a:rPr lang="en-US" sz="2200" dirty="0" err="1"/>
              <a:t>Tersedia</a:t>
            </a:r>
            <a:r>
              <a:rPr lang="en-US" sz="2200" dirty="0"/>
              <a:t> </a:t>
            </a:r>
            <a:r>
              <a:rPr lang="en-US" sz="2200" dirty="0" err="1"/>
              <a:t>formulir</a:t>
            </a:r>
            <a:r>
              <a:rPr lang="en-US" sz="2200" dirty="0"/>
              <a:t> </a:t>
            </a:r>
            <a:r>
              <a:rPr lang="en-US" sz="2200" dirty="0" err="1"/>
              <a:t>persetujuan</a:t>
            </a:r>
            <a:r>
              <a:rPr lang="en-US" sz="2200" dirty="0"/>
              <a:t> </a:t>
            </a:r>
            <a:r>
              <a:rPr lang="en-US" sz="2200" dirty="0" err="1"/>
              <a:t>tindakan</a:t>
            </a:r>
            <a:r>
              <a:rPr lang="en-US" sz="2200" dirty="0"/>
              <a:t> </a:t>
            </a:r>
            <a:r>
              <a:rPr lang="en-US" sz="2200" dirty="0" err="1"/>
              <a:t>medis</a:t>
            </a:r>
            <a:r>
              <a:rPr lang="en-US" sz="2200" dirty="0"/>
              <a:t>/</a:t>
            </a:r>
            <a:r>
              <a:rPr lang="en-US" sz="2200" dirty="0" err="1"/>
              <a:t>pengobatan</a:t>
            </a:r>
            <a:r>
              <a:rPr lang="en-US" sz="2200" dirty="0"/>
              <a:t> </a:t>
            </a:r>
            <a:r>
              <a:rPr lang="en-US" sz="2200" dirty="0" err="1"/>
              <a:t>tertentu</a:t>
            </a:r>
            <a:r>
              <a:rPr lang="en-US" sz="2200" dirty="0"/>
              <a:t> yang </a:t>
            </a:r>
            <a:r>
              <a:rPr lang="en-US" sz="2200" dirty="0" err="1"/>
              <a:t>berisiko</a:t>
            </a:r>
            <a:r>
              <a:rPr lang="en-US" sz="2200" dirty="0"/>
              <a:t> 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2200" dirty="0" err="1"/>
              <a:t>Tersedia</a:t>
            </a:r>
            <a:r>
              <a:rPr lang="en-US" sz="2200" dirty="0"/>
              <a:t> </a:t>
            </a:r>
            <a:r>
              <a:rPr lang="en-US" sz="2200" dirty="0" err="1"/>
              <a:t>prosedur</a:t>
            </a:r>
            <a:r>
              <a:rPr lang="en-US" sz="2200" dirty="0"/>
              <a:t> </a:t>
            </a:r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memperoleh</a:t>
            </a:r>
            <a:r>
              <a:rPr lang="en-US" sz="2200" dirty="0"/>
              <a:t> </a:t>
            </a:r>
            <a:r>
              <a:rPr lang="en-US" sz="2200" dirty="0" err="1"/>
              <a:t>persetujuan</a:t>
            </a:r>
            <a:r>
              <a:rPr lang="en-US" sz="2200" dirty="0"/>
              <a:t> </a:t>
            </a:r>
            <a:r>
              <a:rPr lang="en-US" sz="2200" dirty="0" err="1"/>
              <a:t>tersebut</a:t>
            </a:r>
            <a:r>
              <a:rPr lang="en-US" sz="2200" dirty="0"/>
              <a:t> 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2200" dirty="0" err="1"/>
              <a:t>Pelaksanaan</a:t>
            </a:r>
            <a:r>
              <a:rPr lang="en-US" sz="2200" dirty="0"/>
              <a:t> informed consent </a:t>
            </a:r>
            <a:r>
              <a:rPr lang="en-US" sz="2200" dirty="0" err="1"/>
              <a:t>didokumentasikan</a:t>
            </a:r>
            <a:r>
              <a:rPr lang="en-US" sz="2200" dirty="0"/>
              <a:t>.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2200" dirty="0" err="1"/>
              <a:t>Dilakukan</a:t>
            </a:r>
            <a:r>
              <a:rPr lang="en-US" sz="2200" dirty="0"/>
              <a:t> </a:t>
            </a:r>
            <a:r>
              <a:rPr lang="en-US" sz="2200" dirty="0" err="1"/>
              <a:t>evaluasi</a:t>
            </a:r>
            <a:r>
              <a:rPr lang="en-US" sz="2200" dirty="0"/>
              <a:t> dan </a:t>
            </a:r>
            <a:r>
              <a:rPr lang="en-US" sz="2200" dirty="0" err="1"/>
              <a:t>tindak</a:t>
            </a:r>
            <a:r>
              <a:rPr lang="en-US" sz="2200" dirty="0"/>
              <a:t> </a:t>
            </a:r>
            <a:r>
              <a:rPr lang="en-US" sz="2200" dirty="0" err="1"/>
              <a:t>lanjut</a:t>
            </a:r>
            <a:r>
              <a:rPr lang="en-US" sz="2200" dirty="0"/>
              <a:t> </a:t>
            </a:r>
            <a:r>
              <a:rPr lang="en-US" sz="2200" dirty="0" err="1"/>
              <a:t>terhadap</a:t>
            </a:r>
            <a:r>
              <a:rPr lang="en-US" sz="2200" dirty="0"/>
              <a:t> </a:t>
            </a:r>
            <a:r>
              <a:rPr lang="en-US" sz="2200" dirty="0" err="1"/>
              <a:t>pelaksanaan</a:t>
            </a:r>
            <a:r>
              <a:rPr lang="en-US" sz="2200" dirty="0"/>
              <a:t> informed consent.</a:t>
            </a:r>
          </a:p>
        </p:txBody>
      </p:sp>
    </p:spTree>
    <p:extLst>
      <p:ext uri="{BB962C8B-B14F-4D97-AF65-F5344CB8AC3E}">
        <p14:creationId xmlns:p14="http://schemas.microsoft.com/office/powerpoint/2010/main" val="3153378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 Tips To Prepare Your LMS Records For A Compliance Audit - eLearning  Industry">
            <a:extLst>
              <a:ext uri="{FF2B5EF4-FFF2-40B4-BE49-F238E27FC236}">
                <a16:creationId xmlns:a16="http://schemas.microsoft.com/office/drawing/2014/main" id="{92BFCE5A-7EDF-4ACB-B02F-BC9AE74EE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r="45122"/>
          <a:stretch/>
        </p:blipFill>
        <p:spPr bwMode="auto">
          <a:xfrm>
            <a:off x="7926464" y="0"/>
            <a:ext cx="5643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686243" y="666570"/>
            <a:ext cx="6543231" cy="1418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4A74"/>
                </a:solidFill>
                <a:latin typeface="+mn-lt"/>
              </a:rPr>
              <a:t>Menetapkan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Tujuan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Audit</a:t>
            </a:r>
            <a:endParaRPr lang="en-US" dirty="0">
              <a:latin typeface="+mn-lt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787384" y="1764078"/>
            <a:ext cx="6105633" cy="88084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CC560-2108-4F19-86F2-C45169E2F8B4}"/>
              </a:ext>
            </a:extLst>
          </p:cNvPr>
          <p:cNvSpPr/>
          <p:nvPr/>
        </p:nvSpPr>
        <p:spPr>
          <a:xfrm>
            <a:off x="1013459" y="3053087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ampungan Konten 2">
            <a:extLst>
              <a:ext uri="{FF2B5EF4-FFF2-40B4-BE49-F238E27FC236}">
                <a16:creationId xmlns:a16="http://schemas.microsoft.com/office/drawing/2014/main" id="{560BBBDE-8638-4BC7-8061-71BB2F8CEFC3}"/>
              </a:ext>
            </a:extLst>
          </p:cNvPr>
          <p:cNvSpPr txBox="1">
            <a:spLocks/>
          </p:cNvSpPr>
          <p:nvPr/>
        </p:nvSpPr>
        <p:spPr>
          <a:xfrm>
            <a:off x="1498982" y="2949670"/>
            <a:ext cx="5375071" cy="3122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dirty="0"/>
              <a:t>To improve/ to enhance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500" dirty="0"/>
              <a:t>To ensure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500" dirty="0"/>
              <a:t>To change</a:t>
            </a:r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EF3508-D35D-403E-BAA6-81BF62CBA937}"/>
              </a:ext>
            </a:extLst>
          </p:cNvPr>
          <p:cNvSpPr/>
          <p:nvPr/>
        </p:nvSpPr>
        <p:spPr>
          <a:xfrm>
            <a:off x="1026160" y="3656108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238E4A-648D-4399-9A18-A51A0E9034FA}"/>
              </a:ext>
            </a:extLst>
          </p:cNvPr>
          <p:cNvSpPr/>
          <p:nvPr/>
        </p:nvSpPr>
        <p:spPr>
          <a:xfrm>
            <a:off x="1013459" y="4284463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0684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 Tips To Prepare Your LMS Records For A Compliance Audit - eLearning  Industry">
            <a:extLst>
              <a:ext uri="{FF2B5EF4-FFF2-40B4-BE49-F238E27FC236}">
                <a16:creationId xmlns:a16="http://schemas.microsoft.com/office/drawing/2014/main" id="{8D331C0B-DD2C-4E13-BDC5-8A499DC3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r="45122"/>
          <a:stretch/>
        </p:blipFill>
        <p:spPr bwMode="auto">
          <a:xfrm>
            <a:off x="7926464" y="0"/>
            <a:ext cx="5643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686243" y="666570"/>
            <a:ext cx="5981257" cy="1418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Menetapkan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Kriteria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Audit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Klinis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768420" y="1983666"/>
            <a:ext cx="6105633" cy="88084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ampungan Konten 2">
            <a:extLst>
              <a:ext uri="{FF2B5EF4-FFF2-40B4-BE49-F238E27FC236}">
                <a16:creationId xmlns:a16="http://schemas.microsoft.com/office/drawing/2014/main" id="{560BBBDE-8638-4BC7-8061-71BB2F8CEFC3}"/>
              </a:ext>
            </a:extLst>
          </p:cNvPr>
          <p:cNvSpPr txBox="1">
            <a:spLocks/>
          </p:cNvSpPr>
          <p:nvPr/>
        </p:nvSpPr>
        <p:spPr>
          <a:xfrm>
            <a:off x="686243" y="2396314"/>
            <a:ext cx="6105633" cy="3834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Sesuatu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mengkaji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yang </a:t>
            </a:r>
            <a:r>
              <a:rPr lang="en-US" dirty="0" err="1"/>
              <a:t>disediakan</a:t>
            </a:r>
            <a:r>
              <a:rPr lang="en-US" dirty="0"/>
              <a:t> (oleh </a:t>
            </a:r>
            <a:r>
              <a:rPr lang="en-US" dirty="0" err="1"/>
              <a:t>individu</a:t>
            </a:r>
            <a:r>
              <a:rPr lang="en-US" dirty="0"/>
              <a:t>, </a:t>
            </a:r>
            <a:r>
              <a:rPr lang="en-US" dirty="0" err="1"/>
              <a:t>tim</a:t>
            </a:r>
            <a:r>
              <a:rPr lang="en-US" dirty="0"/>
              <a:t>, unit </a:t>
            </a:r>
            <a:r>
              <a:rPr lang="en-US" dirty="0" err="1"/>
              <a:t>kerja</a:t>
            </a:r>
            <a:r>
              <a:rPr lang="en-US" dirty="0"/>
              <a:t>, </a:t>
            </a:r>
            <a:r>
              <a:rPr lang="en-US" dirty="0" err="1"/>
              <a:t>organisasi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Pernyataan</a:t>
            </a:r>
            <a:r>
              <a:rPr lang="en-US" dirty="0"/>
              <a:t> yang </a:t>
            </a:r>
            <a:r>
              <a:rPr lang="en-US" dirty="0" err="1"/>
              <a:t>menetapkan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diukur</a:t>
            </a:r>
            <a:endParaRPr lang="en-US" dirty="0"/>
          </a:p>
          <a:p>
            <a:pPr lvl="1"/>
            <a:r>
              <a:rPr lang="en-US" dirty="0" err="1"/>
              <a:t>Representasi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elemen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diukur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objektif</a:t>
            </a:r>
            <a:endParaRPr lang="en-US" dirty="0"/>
          </a:p>
          <a:p>
            <a:pPr lvl="1"/>
            <a:r>
              <a:rPr lang="en-US" dirty="0"/>
              <a:t>Tingkat </a:t>
            </a:r>
            <a:r>
              <a:rPr lang="en-US" dirty="0" err="1"/>
              <a:t>kinerja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acuan</a:t>
            </a:r>
            <a:r>
              <a:rPr lang="en-US" dirty="0"/>
              <a:t> (</a:t>
            </a:r>
            <a:r>
              <a:rPr lang="en-US" i="1" dirty="0"/>
              <a:t>level of performance</a:t>
            </a:r>
            <a:r>
              <a:rPr lang="en-US" dirty="0"/>
              <a:t>)</a:t>
            </a:r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964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275205" y="705829"/>
            <a:ext cx="5547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Kriteria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Tampungan Konten 2">
            <a:extLst>
              <a:ext uri="{FF2B5EF4-FFF2-40B4-BE49-F238E27FC236}">
                <a16:creationId xmlns:a16="http://schemas.microsoft.com/office/drawing/2014/main" id="{78B26DF0-E5C0-4126-BB9B-78980A129AE2}"/>
              </a:ext>
            </a:extLst>
          </p:cNvPr>
          <p:cNvSpPr txBox="1">
            <a:spLocks/>
          </p:cNvSpPr>
          <p:nvPr/>
        </p:nvSpPr>
        <p:spPr>
          <a:xfrm>
            <a:off x="545760" y="2627258"/>
            <a:ext cx="5925570" cy="2422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Struktur</a:t>
            </a:r>
            <a:r>
              <a:rPr lang="en-US" dirty="0"/>
              <a:t> : </a:t>
            </a:r>
            <a:r>
              <a:rPr lang="en-US" dirty="0" err="1"/>
              <a:t>ketersediaan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daya</a:t>
            </a:r>
            <a:endParaRPr lang="en-US" dirty="0"/>
          </a:p>
          <a:p>
            <a:r>
              <a:rPr lang="en-US" dirty="0"/>
              <a:t>Proses : </a:t>
            </a:r>
            <a:r>
              <a:rPr lang="en-US" dirty="0" err="1"/>
              <a:t>kesesuaian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panduan</a:t>
            </a:r>
            <a:r>
              <a:rPr lang="en-US" dirty="0"/>
              <a:t> </a:t>
            </a:r>
            <a:r>
              <a:rPr lang="en-US" dirty="0" err="1"/>
              <a:t>praktik</a:t>
            </a:r>
            <a:r>
              <a:rPr lang="en-US" dirty="0"/>
              <a:t> </a:t>
            </a:r>
            <a:r>
              <a:rPr lang="en-US" dirty="0" err="1"/>
              <a:t>klinis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SPO</a:t>
            </a:r>
          </a:p>
          <a:p>
            <a:r>
              <a:rPr lang="en-US" dirty="0"/>
              <a:t>Outcome : outcome </a:t>
            </a:r>
            <a:r>
              <a:rPr lang="en-US" dirty="0" err="1"/>
              <a:t>klinis</a:t>
            </a:r>
            <a:endParaRPr lang="en-US" dirty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A98A6B7E-27A0-4FE8-AE2B-62DFDCB91D44}"/>
              </a:ext>
            </a:extLst>
          </p:cNvPr>
          <p:cNvSpPr/>
          <p:nvPr/>
        </p:nvSpPr>
        <p:spPr>
          <a:xfrm flipV="1">
            <a:off x="353526" y="1759298"/>
            <a:ext cx="2769279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FDCAD296-8591-4C8D-AA7F-3EFCC449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6" y="2627258"/>
            <a:ext cx="406884" cy="409671"/>
          </a:xfrm>
          <a:prstGeom prst="rect">
            <a:avLst/>
          </a:prstGeom>
        </p:spPr>
      </p:pic>
      <p:pic>
        <p:nvPicPr>
          <p:cNvPr id="25" name="Gambar 24" descr="Sebuah gambar berisi dalam ruangan, meja, cangkir, duduk&#10;&#10;Deskripsi dihasilkan secara otomatis">
            <a:extLst>
              <a:ext uri="{FF2B5EF4-FFF2-40B4-BE49-F238E27FC236}">
                <a16:creationId xmlns:a16="http://schemas.microsoft.com/office/drawing/2014/main" id="{C6E0DFA7-7E66-46FA-828D-DA9E13044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175721"/>
            <a:ext cx="2438600" cy="3027727"/>
          </a:xfrm>
          <a:prstGeom prst="rect">
            <a:avLst/>
          </a:prstGeom>
        </p:spPr>
      </p:pic>
      <p:pic>
        <p:nvPicPr>
          <p:cNvPr id="27" name="Gambar 26" descr="Sebuah gambar berisi orang, dalam ruangan, meja, pria&#10;&#10;Deskripsi dihasilkan secara otomatis">
            <a:extLst>
              <a:ext uri="{FF2B5EF4-FFF2-40B4-BE49-F238E27FC236}">
                <a16:creationId xmlns:a16="http://schemas.microsoft.com/office/drawing/2014/main" id="{8E48C2A4-C53E-4433-9F98-6BD008361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95" y="172720"/>
            <a:ext cx="2438600" cy="3030728"/>
          </a:xfrm>
          <a:prstGeom prst="rect">
            <a:avLst/>
          </a:prstGeom>
        </p:spPr>
      </p:pic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3376168"/>
            <a:ext cx="5008848" cy="3309112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pic>
        <p:nvPicPr>
          <p:cNvPr id="3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F377CE5-2DAC-4A8A-8568-73325609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6" y="3129321"/>
            <a:ext cx="402248" cy="405003"/>
          </a:xfrm>
          <a:prstGeom prst="rect">
            <a:avLst/>
          </a:prstGeom>
        </p:spPr>
      </p:pic>
      <p:pic>
        <p:nvPicPr>
          <p:cNvPr id="2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CEA770EB-8A26-4072-9482-83DC3E301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3" y="4025285"/>
            <a:ext cx="402248" cy="4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57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275205" y="705829"/>
            <a:ext cx="6496948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04A74"/>
                </a:solidFill>
                <a:latin typeface="Calibri" panose="020F0502020204030204"/>
              </a:rPr>
              <a:t>Mengukur</a:t>
            </a:r>
            <a:r>
              <a:rPr lang="en-US" b="1" dirty="0">
                <a:solidFill>
                  <a:srgbClr val="004A74"/>
                </a:solidFill>
                <a:latin typeface="Calibri" panose="020F0502020204030204"/>
              </a:rPr>
              <a:t>  Tingkat Kinerja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Measuring Level of Performance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Tampungan Konten 2">
            <a:extLst>
              <a:ext uri="{FF2B5EF4-FFF2-40B4-BE49-F238E27FC236}">
                <a16:creationId xmlns:a16="http://schemas.microsoft.com/office/drawing/2014/main" id="{78B26DF0-E5C0-4126-BB9B-78980A129AE2}"/>
              </a:ext>
            </a:extLst>
          </p:cNvPr>
          <p:cNvSpPr txBox="1">
            <a:spLocks/>
          </p:cNvSpPr>
          <p:nvPr/>
        </p:nvSpPr>
        <p:spPr>
          <a:xfrm>
            <a:off x="980304" y="2217829"/>
            <a:ext cx="5925570" cy="2422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Merencanakan</a:t>
            </a:r>
            <a:r>
              <a:rPr lang="en-US" sz="2000" dirty="0"/>
              <a:t> </a:t>
            </a:r>
            <a:r>
              <a:rPr lang="en-US" sz="2000" dirty="0" err="1"/>
              <a:t>pengumpulan</a:t>
            </a:r>
            <a:r>
              <a:rPr lang="en-US" sz="2000" dirty="0"/>
              <a:t> data:</a:t>
            </a:r>
          </a:p>
          <a:p>
            <a:pPr lvl="1"/>
            <a:r>
              <a:rPr lang="en-US" sz="2000" dirty="0" err="1"/>
              <a:t>Menetapkan</a:t>
            </a:r>
            <a:r>
              <a:rPr lang="en-US" sz="2000" dirty="0"/>
              <a:t> </a:t>
            </a:r>
            <a:r>
              <a:rPr lang="en-US" sz="2000" dirty="0" err="1"/>
              <a:t>waktu</a:t>
            </a:r>
            <a:r>
              <a:rPr lang="en-US" sz="2000" dirty="0"/>
              <a:t> </a:t>
            </a:r>
            <a:r>
              <a:rPr lang="en-US" sz="2000" dirty="0" err="1"/>
              <a:t>pengumpulan</a:t>
            </a:r>
            <a:r>
              <a:rPr lang="en-US" sz="2000" dirty="0"/>
              <a:t> data</a:t>
            </a:r>
          </a:p>
          <a:p>
            <a:pPr lvl="1"/>
            <a:r>
              <a:rPr lang="en-US" sz="2000" dirty="0"/>
              <a:t>Menyusun </a:t>
            </a:r>
            <a:r>
              <a:rPr lang="en-US" sz="2000" dirty="0" err="1"/>
              <a:t>instrumen</a:t>
            </a:r>
            <a:r>
              <a:rPr lang="en-US" sz="2000" dirty="0"/>
              <a:t> </a:t>
            </a:r>
            <a:r>
              <a:rPr lang="en-US" sz="2000" dirty="0" err="1"/>
              <a:t>pengumpulan</a:t>
            </a:r>
            <a:r>
              <a:rPr lang="en-US" sz="2000" dirty="0"/>
              <a:t> data</a:t>
            </a:r>
          </a:p>
          <a:p>
            <a:pPr lvl="1"/>
            <a:r>
              <a:rPr lang="en-US" sz="2000" dirty="0" err="1"/>
              <a:t>Menetapkan</a:t>
            </a:r>
            <a:r>
              <a:rPr lang="en-US" sz="2000" dirty="0"/>
              <a:t> </a:t>
            </a:r>
            <a:r>
              <a:rPr lang="en-US" sz="2000" dirty="0" err="1"/>
              <a:t>sumber</a:t>
            </a:r>
            <a:r>
              <a:rPr lang="en-US" sz="2000" dirty="0"/>
              <a:t> data</a:t>
            </a:r>
          </a:p>
          <a:p>
            <a:pPr lvl="1"/>
            <a:r>
              <a:rPr lang="en-US" sz="2000" dirty="0" err="1"/>
              <a:t>Menetapkan</a:t>
            </a:r>
            <a:r>
              <a:rPr lang="en-US" sz="2000" dirty="0"/>
              <a:t> </a:t>
            </a:r>
            <a:r>
              <a:rPr lang="en-US" sz="2000" dirty="0" err="1"/>
              <a:t>jumlah</a:t>
            </a:r>
            <a:r>
              <a:rPr lang="en-US" sz="2000" dirty="0"/>
              <a:t> </a:t>
            </a:r>
            <a:r>
              <a:rPr lang="en-US" sz="2000" dirty="0" err="1"/>
              <a:t>sampel</a:t>
            </a:r>
            <a:endParaRPr lang="en-US" sz="2000" dirty="0"/>
          </a:p>
          <a:p>
            <a:pPr lvl="1"/>
            <a:r>
              <a:rPr lang="en-US" sz="2000" dirty="0" err="1"/>
              <a:t>Menetapkan</a:t>
            </a:r>
            <a:r>
              <a:rPr lang="en-US" sz="2000" dirty="0"/>
              <a:t> </a:t>
            </a:r>
            <a:r>
              <a:rPr lang="en-US" sz="2000" dirty="0" err="1"/>
              <a:t>cara</a:t>
            </a:r>
            <a:r>
              <a:rPr lang="en-US" sz="2000" dirty="0"/>
              <a:t> </a:t>
            </a:r>
            <a:r>
              <a:rPr lang="en-US" sz="2000" dirty="0" err="1"/>
              <a:t>pengumpulan</a:t>
            </a:r>
            <a:r>
              <a:rPr lang="en-US" sz="2000" dirty="0"/>
              <a:t> data: </a:t>
            </a:r>
            <a:r>
              <a:rPr lang="en-US" sz="2000" dirty="0" err="1"/>
              <a:t>retrospektif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konkuren</a:t>
            </a:r>
            <a:r>
              <a:rPr lang="en-US" sz="2000" dirty="0"/>
              <a:t> ?</a:t>
            </a:r>
          </a:p>
          <a:p>
            <a:pPr lvl="1"/>
            <a:r>
              <a:rPr lang="en-US" sz="2000" dirty="0" err="1"/>
              <a:t>Menetapkan</a:t>
            </a:r>
            <a:r>
              <a:rPr lang="en-US" sz="2000" dirty="0"/>
              <a:t> </a:t>
            </a:r>
            <a:r>
              <a:rPr lang="en-US" sz="2000" dirty="0" err="1"/>
              <a:t>cara</a:t>
            </a:r>
            <a:r>
              <a:rPr lang="en-US" sz="2000" dirty="0"/>
              <a:t> </a:t>
            </a:r>
            <a:r>
              <a:rPr lang="en-US" sz="2000" dirty="0" err="1"/>
              <a:t>analisis</a:t>
            </a:r>
            <a:r>
              <a:rPr lang="en-US" sz="2000" dirty="0"/>
              <a:t> data</a:t>
            </a:r>
          </a:p>
          <a:p>
            <a:r>
              <a:rPr lang="en-US" sz="2000" dirty="0" err="1"/>
              <a:t>Melaksanakan</a:t>
            </a:r>
            <a:r>
              <a:rPr lang="en-US" sz="2000" dirty="0"/>
              <a:t> </a:t>
            </a:r>
            <a:r>
              <a:rPr lang="en-US" sz="2000" dirty="0" err="1"/>
              <a:t>pengumpulan</a:t>
            </a:r>
            <a:r>
              <a:rPr lang="en-US" sz="2000" dirty="0"/>
              <a:t> data</a:t>
            </a:r>
          </a:p>
          <a:p>
            <a:r>
              <a:rPr lang="en-US" sz="2000" dirty="0" err="1"/>
              <a:t>Melakukan</a:t>
            </a:r>
            <a:r>
              <a:rPr lang="en-US" sz="2000" dirty="0"/>
              <a:t> </a:t>
            </a:r>
            <a:r>
              <a:rPr lang="en-US" sz="2000" dirty="0" err="1"/>
              <a:t>analisis</a:t>
            </a:r>
            <a:r>
              <a:rPr lang="en-US" sz="2000" dirty="0"/>
              <a:t> data: </a:t>
            </a:r>
            <a:r>
              <a:rPr lang="en-US" sz="2000" dirty="0" err="1"/>
              <a:t>kesesuaian</a:t>
            </a:r>
            <a:r>
              <a:rPr lang="en-US" sz="2000" dirty="0"/>
              <a:t>/</a:t>
            </a:r>
            <a:r>
              <a:rPr lang="en-US" sz="2000" dirty="0" err="1"/>
              <a:t>ketidak</a:t>
            </a:r>
            <a:r>
              <a:rPr lang="en-US" sz="2000" dirty="0"/>
              <a:t> </a:t>
            </a:r>
            <a:r>
              <a:rPr lang="en-US" sz="2000" dirty="0" err="1"/>
              <a:t>sesuaian</a:t>
            </a:r>
            <a:r>
              <a:rPr lang="en-US" sz="2000" dirty="0"/>
              <a:t>, </a:t>
            </a:r>
            <a:r>
              <a:rPr lang="en-US" sz="2000" dirty="0" err="1"/>
              <a:t>analisis</a:t>
            </a:r>
            <a:r>
              <a:rPr lang="en-US" sz="2000" dirty="0"/>
              <a:t> </a:t>
            </a:r>
            <a:r>
              <a:rPr lang="en-US" sz="2000" dirty="0" err="1"/>
              <a:t>sebab</a:t>
            </a:r>
            <a:r>
              <a:rPr lang="en-US" sz="2000" dirty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</a:t>
            </a:r>
            <a:r>
              <a:rPr lang="en-US" sz="2000" dirty="0" err="1"/>
              <a:t>ketidak</a:t>
            </a:r>
            <a:r>
              <a:rPr lang="en-US" sz="2000" dirty="0"/>
              <a:t> </a:t>
            </a:r>
            <a:r>
              <a:rPr lang="en-US" sz="2000" dirty="0" err="1"/>
              <a:t>sesuaian</a:t>
            </a:r>
            <a:endParaRPr lang="en-US" sz="2000" dirty="0"/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A98A6B7E-27A0-4FE8-AE2B-62DFDCB91D44}"/>
              </a:ext>
            </a:extLst>
          </p:cNvPr>
          <p:cNvSpPr/>
          <p:nvPr/>
        </p:nvSpPr>
        <p:spPr>
          <a:xfrm flipV="1">
            <a:off x="353526" y="1883507"/>
            <a:ext cx="6018699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FDCAD296-8591-4C8D-AA7F-3EFCC449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2" y="2217829"/>
            <a:ext cx="406884" cy="409671"/>
          </a:xfrm>
          <a:prstGeom prst="rect">
            <a:avLst/>
          </a:prstGeom>
        </p:spPr>
      </p:pic>
      <p:pic>
        <p:nvPicPr>
          <p:cNvPr id="25" name="Gambar 24" descr="Sebuah gambar berisi dalam ruangan, meja, cangkir, duduk&#10;&#10;Deskripsi dihasilkan secara otomatis">
            <a:extLst>
              <a:ext uri="{FF2B5EF4-FFF2-40B4-BE49-F238E27FC236}">
                <a16:creationId xmlns:a16="http://schemas.microsoft.com/office/drawing/2014/main" id="{C6E0DFA7-7E66-46FA-828D-DA9E13044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175721"/>
            <a:ext cx="2438600" cy="3027727"/>
          </a:xfrm>
          <a:prstGeom prst="rect">
            <a:avLst/>
          </a:prstGeom>
        </p:spPr>
      </p:pic>
      <p:pic>
        <p:nvPicPr>
          <p:cNvPr id="27" name="Gambar 26" descr="Sebuah gambar berisi orang, dalam ruangan, meja, pria&#10;&#10;Deskripsi dihasilkan secara otomatis">
            <a:extLst>
              <a:ext uri="{FF2B5EF4-FFF2-40B4-BE49-F238E27FC236}">
                <a16:creationId xmlns:a16="http://schemas.microsoft.com/office/drawing/2014/main" id="{8E48C2A4-C53E-4433-9F98-6BD008361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95" y="172720"/>
            <a:ext cx="2438600" cy="3030728"/>
          </a:xfrm>
          <a:prstGeom prst="rect">
            <a:avLst/>
          </a:prstGeom>
        </p:spPr>
      </p:pic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3376168"/>
            <a:ext cx="5008848" cy="3309112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pic>
        <p:nvPicPr>
          <p:cNvPr id="3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F377CE5-2DAC-4A8A-8568-73325609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8" y="4802259"/>
            <a:ext cx="402248" cy="405003"/>
          </a:xfrm>
          <a:prstGeom prst="rect">
            <a:avLst/>
          </a:prstGeom>
        </p:spPr>
      </p:pic>
      <p:pic>
        <p:nvPicPr>
          <p:cNvPr id="2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CEA770EB-8A26-4072-9482-83DC3E301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8" y="5322546"/>
            <a:ext cx="402248" cy="4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47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mart Audit: the digital transformation of audit | by European Court of  Auditors | #ECAjournal | Medium">
            <a:extLst>
              <a:ext uri="{FF2B5EF4-FFF2-40B4-BE49-F238E27FC236}">
                <a16:creationId xmlns:a16="http://schemas.microsoft.com/office/drawing/2014/main" id="{8819C165-2E46-4B76-ACDE-E0C3C7FA9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35086"/>
          <a:stretch/>
        </p:blipFill>
        <p:spPr bwMode="auto">
          <a:xfrm>
            <a:off x="7967283" y="0"/>
            <a:ext cx="463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679317" y="766187"/>
            <a:ext cx="6543231" cy="1418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Mengupayakan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Perbaikan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810329" y="1949418"/>
            <a:ext cx="6105633" cy="88084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CC560-2108-4F19-86F2-C45169E2F8B4}"/>
              </a:ext>
            </a:extLst>
          </p:cNvPr>
          <p:cNvSpPr/>
          <p:nvPr/>
        </p:nvSpPr>
        <p:spPr>
          <a:xfrm>
            <a:off x="1361954" y="2774631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ampungan Konten 2">
            <a:extLst>
              <a:ext uri="{FF2B5EF4-FFF2-40B4-BE49-F238E27FC236}">
                <a16:creationId xmlns:a16="http://schemas.microsoft.com/office/drawing/2014/main" id="{560BBBDE-8638-4BC7-8061-71BB2F8CEFC3}"/>
              </a:ext>
            </a:extLst>
          </p:cNvPr>
          <p:cNvSpPr txBox="1">
            <a:spLocks/>
          </p:cNvSpPr>
          <p:nvPr/>
        </p:nvSpPr>
        <p:spPr>
          <a:xfrm>
            <a:off x="1795554" y="2684564"/>
            <a:ext cx="5375071" cy="3122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/>
              <a:t>Perubahan</a:t>
            </a:r>
            <a:r>
              <a:rPr lang="en-US" sz="3200" dirty="0"/>
              <a:t> </a:t>
            </a:r>
            <a:r>
              <a:rPr lang="en-US" sz="3200" dirty="0" err="1"/>
              <a:t>perilaku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pelayanan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Merencanakan</a:t>
            </a:r>
            <a:r>
              <a:rPr lang="en-US" sz="3200" dirty="0"/>
              <a:t> </a:t>
            </a:r>
            <a:r>
              <a:rPr lang="en-US" sz="3200" dirty="0" err="1"/>
              <a:t>perubahan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/>
              <a:t>Melakukan</a:t>
            </a:r>
            <a:r>
              <a:rPr lang="en-US" sz="3200" dirty="0"/>
              <a:t> </a:t>
            </a:r>
            <a:r>
              <a:rPr lang="en-US" sz="3200" dirty="0" err="1"/>
              <a:t>perubahan</a:t>
            </a:r>
            <a:endParaRPr lang="en-US" sz="3200" dirty="0"/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EF3508-D35D-403E-BAA6-81BF62CBA937}"/>
              </a:ext>
            </a:extLst>
          </p:cNvPr>
          <p:cNvSpPr/>
          <p:nvPr/>
        </p:nvSpPr>
        <p:spPr>
          <a:xfrm>
            <a:off x="1361954" y="3698691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238E4A-648D-4399-9A18-A51A0E9034FA}"/>
              </a:ext>
            </a:extLst>
          </p:cNvPr>
          <p:cNvSpPr/>
          <p:nvPr/>
        </p:nvSpPr>
        <p:spPr>
          <a:xfrm>
            <a:off x="1361954" y="4296893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35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mart Audit: the digital transformation of audit | by European Court of  Auditors | #ECAjournal | Medium">
            <a:extLst>
              <a:ext uri="{FF2B5EF4-FFF2-40B4-BE49-F238E27FC236}">
                <a16:creationId xmlns:a16="http://schemas.microsoft.com/office/drawing/2014/main" id="{97FECD04-2ABB-4BAA-8B3A-F1C09F3B7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35086"/>
          <a:stretch/>
        </p:blipFill>
        <p:spPr bwMode="auto">
          <a:xfrm>
            <a:off x="7967283" y="0"/>
            <a:ext cx="463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ampungan Konten 2">
            <a:extLst>
              <a:ext uri="{FF2B5EF4-FFF2-40B4-BE49-F238E27FC236}">
                <a16:creationId xmlns:a16="http://schemas.microsoft.com/office/drawing/2014/main" id="{560BBBDE-8638-4BC7-8061-71BB2F8CEFC3}"/>
              </a:ext>
            </a:extLst>
          </p:cNvPr>
          <p:cNvSpPr txBox="1">
            <a:spLocks/>
          </p:cNvSpPr>
          <p:nvPr/>
        </p:nvSpPr>
        <p:spPr>
          <a:xfrm>
            <a:off x="1578754" y="2577569"/>
            <a:ext cx="5375071" cy="3122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Monitoring dan </a:t>
            </a: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perubahan</a:t>
            </a:r>
            <a:endParaRPr lang="en-US" dirty="0"/>
          </a:p>
          <a:p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audit</a:t>
            </a:r>
          </a:p>
          <a:p>
            <a:r>
              <a:rPr lang="en-US" dirty="0" err="1"/>
              <a:t>Memelihara</a:t>
            </a:r>
            <a:r>
              <a:rPr lang="en-US" dirty="0"/>
              <a:t> dan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dilakukannya</a:t>
            </a:r>
            <a:r>
              <a:rPr lang="en-US" dirty="0"/>
              <a:t> </a:t>
            </a:r>
            <a:r>
              <a:rPr lang="en-US" dirty="0" err="1"/>
              <a:t>perbaikan</a:t>
            </a:r>
            <a:r>
              <a:rPr lang="en-US" dirty="0"/>
              <a:t> yang </a:t>
            </a:r>
            <a:r>
              <a:rPr lang="en-US" dirty="0" err="1"/>
              <a:t>berkesinambungan</a:t>
            </a:r>
            <a:endParaRPr lang="en-US" dirty="0"/>
          </a:p>
        </p:txBody>
      </p:sp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719203" y="683143"/>
            <a:ext cx="6543231" cy="1418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Memelihara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Semangat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Perbaikan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Berkesinambungan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(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Sustaining Improvement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848192" y="2166505"/>
            <a:ext cx="6105633" cy="88084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CC560-2108-4F19-86F2-C45169E2F8B4}"/>
              </a:ext>
            </a:extLst>
          </p:cNvPr>
          <p:cNvSpPr/>
          <p:nvPr/>
        </p:nvSpPr>
        <p:spPr>
          <a:xfrm>
            <a:off x="1361954" y="2617880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EF3508-D35D-403E-BAA6-81BF62CBA937}"/>
              </a:ext>
            </a:extLst>
          </p:cNvPr>
          <p:cNvSpPr/>
          <p:nvPr/>
        </p:nvSpPr>
        <p:spPr>
          <a:xfrm>
            <a:off x="1361954" y="3462572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238E4A-648D-4399-9A18-A51A0E9034FA}"/>
              </a:ext>
            </a:extLst>
          </p:cNvPr>
          <p:cNvSpPr/>
          <p:nvPr/>
        </p:nvSpPr>
        <p:spPr>
          <a:xfrm>
            <a:off x="1361954" y="4367293"/>
            <a:ext cx="433600" cy="427983"/>
          </a:xfrm>
          <a:prstGeom prst="ellipse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36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2216528" y="313860"/>
            <a:ext cx="7013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4A74"/>
                </a:solidFill>
                <a:latin typeface="+mn-lt"/>
              </a:rPr>
              <a:t>Penugasan</a:t>
            </a:r>
            <a:endParaRPr lang="en-US" dirty="0">
              <a:latin typeface="+mn-lt"/>
            </a:endParaRPr>
          </a:p>
        </p:txBody>
      </p:sp>
      <p:sp>
        <p:nvSpPr>
          <p:cNvPr id="5" name="Tampungan Konten 2">
            <a:extLst>
              <a:ext uri="{FF2B5EF4-FFF2-40B4-BE49-F238E27FC236}">
                <a16:creationId xmlns:a16="http://schemas.microsoft.com/office/drawing/2014/main" id="{FABD8B4C-FF0E-4900-BE17-C8D525DB2F4D}"/>
              </a:ext>
            </a:extLst>
          </p:cNvPr>
          <p:cNvSpPr txBox="1">
            <a:spLocks/>
          </p:cNvSpPr>
          <p:nvPr/>
        </p:nvSpPr>
        <p:spPr>
          <a:xfrm>
            <a:off x="2423604" y="1292233"/>
            <a:ext cx="6206773" cy="94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7" name="Tampungan Konten 2">
            <a:extLst>
              <a:ext uri="{FF2B5EF4-FFF2-40B4-BE49-F238E27FC236}">
                <a16:creationId xmlns:a16="http://schemas.microsoft.com/office/drawing/2014/main" id="{D190CD58-2B8B-4B97-8F00-BB7AEC56C1BE}"/>
              </a:ext>
            </a:extLst>
          </p:cNvPr>
          <p:cNvSpPr txBox="1">
            <a:spLocks/>
          </p:cNvSpPr>
          <p:nvPr/>
        </p:nvSpPr>
        <p:spPr>
          <a:xfrm>
            <a:off x="2880718" y="2486741"/>
            <a:ext cx="4253507" cy="1070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err="1"/>
              <a:t>Susun</a:t>
            </a:r>
            <a:r>
              <a:rPr lang="en-US" sz="3000" dirty="0"/>
              <a:t> </a:t>
            </a:r>
            <a:r>
              <a:rPr lang="en-US" sz="3000" dirty="0" err="1"/>
              <a:t>rencana</a:t>
            </a:r>
            <a:r>
              <a:rPr lang="en-US" sz="3000" dirty="0"/>
              <a:t> audit </a:t>
            </a:r>
            <a:r>
              <a:rPr lang="en-US" sz="3000" dirty="0" err="1"/>
              <a:t>klinis</a:t>
            </a:r>
            <a:endParaRPr lang="en-US" sz="3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AE2D57-7A8B-4F93-BA4D-9762092263AB}"/>
              </a:ext>
            </a:extLst>
          </p:cNvPr>
          <p:cNvSpPr/>
          <p:nvPr/>
        </p:nvSpPr>
        <p:spPr>
          <a:xfrm>
            <a:off x="2006352" y="2417886"/>
            <a:ext cx="612559" cy="604067"/>
          </a:xfrm>
          <a:prstGeom prst="ellipse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01</a:t>
            </a:r>
          </a:p>
        </p:txBody>
      </p:sp>
      <p:sp>
        <p:nvSpPr>
          <p:cNvPr id="12" name="Tampungan Konten 2">
            <a:extLst>
              <a:ext uri="{FF2B5EF4-FFF2-40B4-BE49-F238E27FC236}">
                <a16:creationId xmlns:a16="http://schemas.microsoft.com/office/drawing/2014/main" id="{16E7B9AA-26F4-4CFF-A073-87156DBA7A65}"/>
              </a:ext>
            </a:extLst>
          </p:cNvPr>
          <p:cNvSpPr txBox="1">
            <a:spLocks/>
          </p:cNvSpPr>
          <p:nvPr/>
        </p:nvSpPr>
        <p:spPr>
          <a:xfrm>
            <a:off x="2884978" y="3634253"/>
            <a:ext cx="4570365" cy="1663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err="1"/>
              <a:t>Susun</a:t>
            </a:r>
            <a:r>
              <a:rPr lang="en-US" sz="3000" dirty="0"/>
              <a:t> </a:t>
            </a:r>
            <a:r>
              <a:rPr lang="en-US" sz="3000" dirty="0" err="1"/>
              <a:t>instrumen</a:t>
            </a:r>
            <a:r>
              <a:rPr lang="en-US" sz="3000" dirty="0"/>
              <a:t> audit </a:t>
            </a:r>
            <a:r>
              <a:rPr lang="en-US" sz="3000" dirty="0" err="1"/>
              <a:t>klinis</a:t>
            </a:r>
            <a:endParaRPr lang="en-US" sz="3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2CC860-1AAA-4396-B25D-424BA5C30FDF}"/>
              </a:ext>
            </a:extLst>
          </p:cNvPr>
          <p:cNvSpPr/>
          <p:nvPr/>
        </p:nvSpPr>
        <p:spPr>
          <a:xfrm>
            <a:off x="2006352" y="3634253"/>
            <a:ext cx="612559" cy="604067"/>
          </a:xfrm>
          <a:prstGeom prst="ellipse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02</a:t>
            </a: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855662" y="473262"/>
            <a:ext cx="10480676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4A74"/>
                </a:solidFill>
                <a:latin typeface="+mn-lt"/>
              </a:rPr>
              <a:t>Peraturan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Perundangan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Terkait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Dengan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Hak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dan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Kewajiban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4A74"/>
                </a:solidFill>
                <a:latin typeface="+mn-lt"/>
              </a:rPr>
              <a:t>Pasien</a:t>
            </a:r>
            <a:endParaRPr lang="en-US" dirty="0">
              <a:latin typeface="+mn-lt"/>
            </a:endParaRPr>
          </a:p>
        </p:txBody>
      </p:sp>
      <p:sp>
        <p:nvSpPr>
          <p:cNvPr id="6" name="Tampungan Konten 2">
            <a:extLst>
              <a:ext uri="{FF2B5EF4-FFF2-40B4-BE49-F238E27FC236}">
                <a16:creationId xmlns:a16="http://schemas.microsoft.com/office/drawing/2014/main" id="{78B26DF0-E5C0-4126-BB9B-78980A129AE2}"/>
              </a:ext>
            </a:extLst>
          </p:cNvPr>
          <p:cNvSpPr txBox="1">
            <a:spLocks/>
          </p:cNvSpPr>
          <p:nvPr/>
        </p:nvSpPr>
        <p:spPr>
          <a:xfrm>
            <a:off x="1608455" y="2250451"/>
            <a:ext cx="5201920" cy="553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UU No 36 </a:t>
            </a:r>
            <a:r>
              <a:rPr lang="en-US" sz="2400" dirty="0" err="1"/>
              <a:t>tahun</a:t>
            </a:r>
            <a:r>
              <a:rPr lang="en-US" sz="2400" dirty="0"/>
              <a:t> 2009 </a:t>
            </a:r>
            <a:r>
              <a:rPr lang="en-US" sz="2400" dirty="0" err="1"/>
              <a:t>tentang</a:t>
            </a:r>
            <a:r>
              <a:rPr lang="en-US" sz="2400" dirty="0"/>
              <a:t> Kesehatan </a:t>
            </a:r>
            <a:r>
              <a:rPr lang="en-US" sz="2400" dirty="0" err="1"/>
              <a:t>Pasal</a:t>
            </a:r>
            <a:r>
              <a:rPr lang="en-US" sz="2400" dirty="0"/>
              <a:t> 4 </a:t>
            </a:r>
            <a:r>
              <a:rPr lang="en-US" sz="2400" dirty="0" err="1"/>
              <a:t>sd</a:t>
            </a:r>
            <a:r>
              <a:rPr lang="en-US" sz="2400" dirty="0"/>
              <a:t> </a:t>
            </a:r>
            <a:r>
              <a:rPr lang="en-US" sz="2400" dirty="0" err="1"/>
              <a:t>Pasal</a:t>
            </a:r>
            <a:r>
              <a:rPr lang="en-US" sz="2400" dirty="0"/>
              <a:t> 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UU No 29 </a:t>
            </a:r>
            <a:r>
              <a:rPr lang="en-US" sz="2400" dirty="0" err="1"/>
              <a:t>tahun</a:t>
            </a:r>
            <a:r>
              <a:rPr lang="en-US" sz="2400" dirty="0"/>
              <a:t> 2004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Praktik</a:t>
            </a:r>
            <a:r>
              <a:rPr lang="en-US" sz="2400" dirty="0"/>
              <a:t> </a:t>
            </a:r>
            <a:r>
              <a:rPr lang="en-US" sz="2400" dirty="0" err="1"/>
              <a:t>Kedokteran</a:t>
            </a:r>
            <a:r>
              <a:rPr lang="en-US" sz="2400" dirty="0"/>
              <a:t> </a:t>
            </a:r>
            <a:r>
              <a:rPr lang="en-US" sz="2400" dirty="0" err="1"/>
              <a:t>Pasal</a:t>
            </a:r>
            <a:r>
              <a:rPr lang="en-US" sz="2400" dirty="0"/>
              <a:t> 52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PMK No 75 </a:t>
            </a:r>
            <a:r>
              <a:rPr lang="en-US" sz="2400" dirty="0" err="1"/>
              <a:t>tahun</a:t>
            </a:r>
            <a:r>
              <a:rPr lang="en-US" sz="2400" dirty="0"/>
              <a:t> 2014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/>
              <a:t>Kodeki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2012 </a:t>
            </a:r>
            <a:r>
              <a:rPr lang="en-US" sz="2400" dirty="0" err="1"/>
              <a:t>Penjelasan</a:t>
            </a:r>
            <a:r>
              <a:rPr lang="en-US" sz="2400" dirty="0"/>
              <a:t> </a:t>
            </a:r>
            <a:r>
              <a:rPr lang="en-US" sz="2400" dirty="0" err="1"/>
              <a:t>Pasal</a:t>
            </a:r>
            <a:r>
              <a:rPr lang="en-US" sz="2400" dirty="0"/>
              <a:t> 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Lampiran PMK No 46 </a:t>
            </a:r>
            <a:r>
              <a:rPr lang="en-US" sz="2400" dirty="0" err="1"/>
              <a:t>tahun</a:t>
            </a:r>
            <a:r>
              <a:rPr lang="en-US" sz="2400" dirty="0"/>
              <a:t> 2015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Akreditasi</a:t>
            </a:r>
            <a:r>
              <a:rPr lang="en-US" sz="2400" dirty="0"/>
              <a:t> FKTP, pada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akreditasi</a:t>
            </a:r>
            <a:r>
              <a:rPr lang="en-US" sz="2400" dirty="0"/>
              <a:t> </a:t>
            </a:r>
            <a:r>
              <a:rPr lang="en-US" sz="2400" dirty="0" err="1"/>
              <a:t>Pusk</a:t>
            </a:r>
            <a:r>
              <a:rPr lang="en-US" sz="2400" dirty="0"/>
              <a:t> Bab 7: </a:t>
            </a:r>
            <a:r>
              <a:rPr lang="en-US" sz="2400" dirty="0" err="1"/>
              <a:t>kewajiban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memperhatikan</a:t>
            </a:r>
            <a:r>
              <a:rPr lang="en-US" sz="2400" dirty="0"/>
              <a:t> </a:t>
            </a:r>
            <a:r>
              <a:rPr lang="en-US" sz="2400" dirty="0" err="1"/>
              <a:t>hak</a:t>
            </a:r>
            <a:r>
              <a:rPr lang="en-US" sz="2400" dirty="0"/>
              <a:t> dan </a:t>
            </a:r>
            <a:r>
              <a:rPr lang="en-US" sz="2400" dirty="0" err="1"/>
              <a:t>kewajiban</a:t>
            </a:r>
            <a:r>
              <a:rPr lang="en-US" sz="2400" dirty="0"/>
              <a:t> </a:t>
            </a:r>
            <a:r>
              <a:rPr lang="en-US" sz="2400" dirty="0" err="1"/>
              <a:t>pasien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pelayanan</a:t>
            </a:r>
            <a:endParaRPr lang="en-US" sz="2400" dirty="0"/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A98A6B7E-27A0-4FE8-AE2B-62DFDCB91D44}"/>
              </a:ext>
            </a:extLst>
          </p:cNvPr>
          <p:cNvSpPr/>
          <p:nvPr/>
        </p:nvSpPr>
        <p:spPr>
          <a:xfrm>
            <a:off x="855662" y="1803629"/>
            <a:ext cx="6471920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FDCAD296-8591-4C8D-AA7F-3EFCC449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6" y="2303283"/>
            <a:ext cx="406884" cy="409671"/>
          </a:xfrm>
          <a:prstGeom prst="rect">
            <a:avLst/>
          </a:prstGeom>
        </p:spPr>
      </p:pic>
      <p:pic>
        <p:nvPicPr>
          <p:cNvPr id="20" name="Gambar 19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67DCE4D9-452F-468C-A56D-EE2064341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6" y="3136916"/>
            <a:ext cx="406884" cy="409671"/>
          </a:xfrm>
          <a:prstGeom prst="rect">
            <a:avLst/>
          </a:prstGeom>
        </p:spPr>
      </p:pic>
      <p:pic>
        <p:nvPicPr>
          <p:cNvPr id="23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58D1818-7C33-4B7F-9BED-E3A98C342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4" y="3780141"/>
            <a:ext cx="406885" cy="409672"/>
          </a:xfrm>
          <a:prstGeom prst="rect">
            <a:avLst/>
          </a:prstGeom>
        </p:spPr>
      </p:pic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24" y="2250451"/>
            <a:ext cx="5008848" cy="3309112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pic>
        <p:nvPicPr>
          <p:cNvPr id="2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0F77150-81A0-4739-93BF-A911555D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2" y="4271328"/>
            <a:ext cx="402247" cy="405002"/>
          </a:xfrm>
          <a:prstGeom prst="rect">
            <a:avLst/>
          </a:prstGeom>
        </p:spPr>
      </p:pic>
      <p:pic>
        <p:nvPicPr>
          <p:cNvPr id="3" name="Gambar 22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F377CE5-2DAC-4A8A-8568-73325609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5" y="4755565"/>
            <a:ext cx="402248" cy="4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97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0" y="617941"/>
            <a:ext cx="1219200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4A74"/>
                </a:solidFill>
                <a:latin typeface="+mn-lt"/>
              </a:rPr>
              <a:t>Rencana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Audit</a:t>
            </a:r>
          </a:p>
        </p:txBody>
      </p:sp>
      <p:sp>
        <p:nvSpPr>
          <p:cNvPr id="9" name="Tampungan Konten 2">
            <a:extLst>
              <a:ext uri="{FF2B5EF4-FFF2-40B4-BE49-F238E27FC236}">
                <a16:creationId xmlns:a16="http://schemas.microsoft.com/office/drawing/2014/main" id="{92B070DD-7AC4-485F-A6C8-AA551C9A6808}"/>
              </a:ext>
            </a:extLst>
          </p:cNvPr>
          <p:cNvSpPr txBox="1">
            <a:spLocks/>
          </p:cNvSpPr>
          <p:nvPr/>
        </p:nvSpPr>
        <p:spPr>
          <a:xfrm>
            <a:off x="1646068" y="2186908"/>
            <a:ext cx="6053455" cy="2062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Topik</a:t>
            </a:r>
            <a:r>
              <a:rPr lang="en-US" dirty="0"/>
              <a:t> audit:…………………</a:t>
            </a:r>
          </a:p>
          <a:p>
            <a:r>
              <a:rPr lang="en-US" dirty="0" err="1"/>
              <a:t>Tujuan</a:t>
            </a:r>
            <a:r>
              <a:rPr lang="en-US" dirty="0"/>
              <a:t> audit:……………….</a:t>
            </a:r>
          </a:p>
          <a:p>
            <a:r>
              <a:rPr lang="en-US" dirty="0" err="1"/>
              <a:t>Standar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:…………….</a:t>
            </a:r>
          </a:p>
          <a:p>
            <a:r>
              <a:rPr lang="en-US" dirty="0" err="1"/>
              <a:t>Sasaran</a:t>
            </a:r>
            <a:r>
              <a:rPr lang="en-US" dirty="0"/>
              <a:t> audit:………….</a:t>
            </a:r>
          </a:p>
          <a:p>
            <a:r>
              <a:rPr lang="en-US" dirty="0"/>
              <a:t>Waktu </a:t>
            </a:r>
            <a:r>
              <a:rPr lang="en-US" dirty="0" err="1"/>
              <a:t>pelaksanaan</a:t>
            </a:r>
            <a:r>
              <a:rPr lang="en-US" dirty="0"/>
              <a:t> audit:……………</a:t>
            </a:r>
          </a:p>
          <a:p>
            <a:r>
              <a:rPr lang="en-US" dirty="0"/>
              <a:t>Auditor:…………………………..</a:t>
            </a:r>
          </a:p>
          <a:p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pengumpulan</a:t>
            </a:r>
            <a:r>
              <a:rPr lang="en-US" dirty="0"/>
              <a:t> data:…………</a:t>
            </a:r>
          </a:p>
        </p:txBody>
      </p:sp>
      <p:pic>
        <p:nvPicPr>
          <p:cNvPr id="18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CC0C56A5-180F-4D1F-9AE5-C3B80EAE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08" y="2202695"/>
            <a:ext cx="386703" cy="389352"/>
          </a:xfrm>
          <a:prstGeom prst="rect">
            <a:avLst/>
          </a:prstGeom>
        </p:spPr>
      </p:pic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FF524E46-7E13-4BC4-916C-9C5554178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12" y="5259867"/>
            <a:ext cx="386703" cy="389352"/>
          </a:xfrm>
          <a:prstGeom prst="rect">
            <a:avLst/>
          </a:prstGeom>
        </p:spPr>
      </p:pic>
      <p:pic>
        <p:nvPicPr>
          <p:cNvPr id="3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EE676079-A26C-47F9-940A-9EA3777DF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12" y="4804343"/>
            <a:ext cx="386703" cy="389352"/>
          </a:xfrm>
          <a:prstGeom prst="rect">
            <a:avLst/>
          </a:prstGeom>
        </p:spPr>
      </p:pic>
      <p:pic>
        <p:nvPicPr>
          <p:cNvPr id="26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8A271140-AEFD-452E-A80D-06F2BFDE9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11" y="4257868"/>
            <a:ext cx="386703" cy="389352"/>
          </a:xfrm>
          <a:prstGeom prst="rect">
            <a:avLst/>
          </a:prstGeom>
        </p:spPr>
      </p:pic>
      <p:pic>
        <p:nvPicPr>
          <p:cNvPr id="28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13A417FF-5ED8-4CE1-9AC7-62DA18675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40" y="3743608"/>
            <a:ext cx="386703" cy="389352"/>
          </a:xfrm>
          <a:prstGeom prst="rect">
            <a:avLst/>
          </a:prstGeom>
        </p:spPr>
      </p:pic>
      <p:pic>
        <p:nvPicPr>
          <p:cNvPr id="30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E23F586D-A3FB-4F21-BB83-C4024D0FD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10" y="3255869"/>
            <a:ext cx="386703" cy="389352"/>
          </a:xfrm>
          <a:prstGeom prst="rect">
            <a:avLst/>
          </a:prstGeom>
        </p:spPr>
      </p:pic>
      <p:pic>
        <p:nvPicPr>
          <p:cNvPr id="32" name="Gambar 17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DD920266-B6A3-45A7-A9FC-003A51213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09" y="2787956"/>
            <a:ext cx="386703" cy="3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64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337644" y="573012"/>
            <a:ext cx="8537198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Rencana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Audit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Kepatuhan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Informed Consent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Jika Akan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Melakukan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Tindakan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ampungan Konten 2">
            <a:extLst>
              <a:ext uri="{FF2B5EF4-FFF2-40B4-BE49-F238E27FC236}">
                <a16:creationId xmlns:a16="http://schemas.microsoft.com/office/drawing/2014/main" id="{FABD8B4C-FF0E-4900-BE17-C8D525DB2F4D}"/>
              </a:ext>
            </a:extLst>
          </p:cNvPr>
          <p:cNvSpPr txBox="1">
            <a:spLocks/>
          </p:cNvSpPr>
          <p:nvPr/>
        </p:nvSpPr>
        <p:spPr>
          <a:xfrm>
            <a:off x="2423604" y="1292233"/>
            <a:ext cx="6206773" cy="944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ampungan Konten 2">
            <a:extLst>
              <a:ext uri="{FF2B5EF4-FFF2-40B4-BE49-F238E27FC236}">
                <a16:creationId xmlns:a16="http://schemas.microsoft.com/office/drawing/2014/main" id="{89227FB8-3987-4B92-AA7F-E91B034ABED8}"/>
              </a:ext>
            </a:extLst>
          </p:cNvPr>
          <p:cNvSpPr txBox="1">
            <a:spLocks/>
          </p:cNvSpPr>
          <p:nvPr/>
        </p:nvSpPr>
        <p:spPr>
          <a:xfrm>
            <a:off x="1636516" y="1972392"/>
            <a:ext cx="8775184" cy="2062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Topik</a:t>
            </a:r>
            <a:r>
              <a:rPr lang="en-US" sz="2400" dirty="0"/>
              <a:t> audit: </a:t>
            </a:r>
            <a:r>
              <a:rPr lang="en-US" sz="2400" dirty="0" err="1"/>
              <a:t>kepatuhan</a:t>
            </a:r>
            <a:r>
              <a:rPr lang="en-US" sz="2400" dirty="0"/>
              <a:t> </a:t>
            </a:r>
            <a:r>
              <a:rPr lang="en-US" sz="2400" dirty="0" err="1"/>
              <a:t>pelaksanaan</a:t>
            </a:r>
            <a:r>
              <a:rPr lang="en-US" sz="2400" dirty="0"/>
              <a:t> informed consent</a:t>
            </a:r>
          </a:p>
          <a:p>
            <a:pPr marL="0" indent="0">
              <a:buNone/>
            </a:pPr>
            <a:r>
              <a:rPr lang="en-US" sz="2400" dirty="0" err="1"/>
              <a:t>Tujuan</a:t>
            </a:r>
            <a:r>
              <a:rPr lang="en-US" sz="2400" dirty="0"/>
              <a:t> audit: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dilaksanakannya</a:t>
            </a:r>
            <a:r>
              <a:rPr lang="en-US" sz="2400" dirty="0"/>
              <a:t> informed consent </a:t>
            </a:r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tindakan</a:t>
            </a:r>
            <a:r>
              <a:rPr lang="en-US" sz="2400" dirty="0"/>
              <a:t> yang </a:t>
            </a:r>
            <a:r>
              <a:rPr lang="en-US" sz="2400" dirty="0" err="1"/>
              <a:t>memerlukan</a:t>
            </a:r>
            <a:r>
              <a:rPr lang="en-US" sz="2400" dirty="0"/>
              <a:t> informed consent</a:t>
            </a:r>
          </a:p>
          <a:p>
            <a:pPr marL="0" indent="0">
              <a:buNone/>
            </a:pPr>
            <a:r>
              <a:rPr lang="en-US" sz="2400" dirty="0" err="1"/>
              <a:t>Standar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: SOP informed consent</a:t>
            </a:r>
          </a:p>
          <a:p>
            <a:pPr marL="0" indent="0">
              <a:buNone/>
            </a:pPr>
            <a:r>
              <a:rPr lang="en-US" sz="2400" dirty="0" err="1"/>
              <a:t>Sasaran</a:t>
            </a:r>
            <a:r>
              <a:rPr lang="en-US" sz="2400" dirty="0"/>
              <a:t> audit: </a:t>
            </a:r>
            <a:r>
              <a:rPr lang="en-US" sz="2400" dirty="0" err="1"/>
              <a:t>Dokter</a:t>
            </a:r>
            <a:r>
              <a:rPr lang="en-US" sz="2400" dirty="0"/>
              <a:t> dan </a:t>
            </a:r>
            <a:r>
              <a:rPr lang="en-US" sz="2400" dirty="0" err="1"/>
              <a:t>pasien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Waktu </a:t>
            </a:r>
            <a:r>
              <a:rPr lang="en-US" sz="2400" dirty="0" err="1"/>
              <a:t>pelaksanaan</a:t>
            </a:r>
            <a:r>
              <a:rPr lang="en-US" sz="2400" dirty="0"/>
              <a:t> audit: 20 </a:t>
            </a:r>
            <a:r>
              <a:rPr lang="en-US" sz="2400" dirty="0" err="1"/>
              <a:t>sd</a:t>
            </a:r>
            <a:r>
              <a:rPr lang="en-US" sz="2400" dirty="0"/>
              <a:t> 25 Feb 2017</a:t>
            </a:r>
          </a:p>
          <a:p>
            <a:pPr marL="0" indent="0">
              <a:buNone/>
            </a:pPr>
            <a:r>
              <a:rPr lang="en-US" sz="2400" dirty="0"/>
              <a:t>Auditor: dr. A, </a:t>
            </a:r>
            <a:r>
              <a:rPr lang="en-US" sz="2400" dirty="0" err="1"/>
              <a:t>Perawat</a:t>
            </a:r>
            <a:r>
              <a:rPr lang="en-US" sz="2400" dirty="0"/>
              <a:t> B, </a:t>
            </a:r>
            <a:r>
              <a:rPr lang="en-US" sz="2400" dirty="0" err="1"/>
              <a:t>Perawat</a:t>
            </a:r>
            <a:r>
              <a:rPr lang="en-US" sz="2400" dirty="0"/>
              <a:t> C</a:t>
            </a:r>
          </a:p>
          <a:p>
            <a:pPr marL="0" indent="0">
              <a:buNone/>
            </a:pP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pengumpulan</a:t>
            </a:r>
            <a:r>
              <a:rPr lang="en-US" sz="2400" dirty="0"/>
              <a:t> data: </a:t>
            </a:r>
          </a:p>
          <a:p>
            <a:pPr marL="457200" lvl="1" indent="0">
              <a:buNone/>
            </a:pP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rekam</a:t>
            </a:r>
            <a:r>
              <a:rPr lang="en-US" dirty="0"/>
              <a:t> </a:t>
            </a:r>
            <a:r>
              <a:rPr lang="en-US" dirty="0" err="1"/>
              <a:t>medis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yang </a:t>
            </a: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medis</a:t>
            </a:r>
            <a:r>
              <a:rPr lang="en-US" dirty="0"/>
              <a:t> yang </a:t>
            </a:r>
            <a:r>
              <a:rPr lang="en-US" dirty="0" err="1"/>
              <a:t>memerlukan</a:t>
            </a:r>
            <a:r>
              <a:rPr lang="en-US" dirty="0"/>
              <a:t> informed consent</a:t>
            </a:r>
          </a:p>
          <a:p>
            <a:pPr marL="0" indent="0">
              <a:buNone/>
            </a:pPr>
            <a:r>
              <a:rPr lang="en-US" sz="2400" dirty="0" err="1"/>
              <a:t>Instrumen</a:t>
            </a:r>
            <a:r>
              <a:rPr lang="en-US" sz="2400" dirty="0"/>
              <a:t> audit (</a:t>
            </a:r>
            <a:r>
              <a:rPr lang="en-US" sz="2400" dirty="0" err="1"/>
              <a:t>terlampir</a:t>
            </a:r>
            <a:r>
              <a:rPr lang="en-US" sz="2400" dirty="0"/>
              <a:t>)</a:t>
            </a:r>
          </a:p>
        </p:txBody>
      </p:sp>
      <p:pic>
        <p:nvPicPr>
          <p:cNvPr id="3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52FFD6C0-22F2-49D1-A766-9C8F9517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80" y="1972392"/>
            <a:ext cx="406884" cy="409671"/>
          </a:xfrm>
          <a:prstGeom prst="rect">
            <a:avLst/>
          </a:prstGeom>
        </p:spPr>
      </p:pic>
      <p:pic>
        <p:nvPicPr>
          <p:cNvPr id="6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D77ABC9A-2414-49E8-AFE5-65C9A129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80" y="2460912"/>
            <a:ext cx="406884" cy="409671"/>
          </a:xfrm>
          <a:prstGeom prst="rect">
            <a:avLst/>
          </a:prstGeom>
        </p:spPr>
      </p:pic>
      <p:pic>
        <p:nvPicPr>
          <p:cNvPr id="8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77233A65-C913-462F-8F35-203993A73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55" y="3158710"/>
            <a:ext cx="406884" cy="409671"/>
          </a:xfrm>
          <a:prstGeom prst="rect">
            <a:avLst/>
          </a:prstGeom>
        </p:spPr>
      </p:pic>
      <p:pic>
        <p:nvPicPr>
          <p:cNvPr id="9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B6F243E7-0001-437D-AA4D-31F16D1A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80" y="3672027"/>
            <a:ext cx="406884" cy="409671"/>
          </a:xfrm>
          <a:prstGeom prst="rect">
            <a:avLst/>
          </a:prstGeom>
        </p:spPr>
      </p:pic>
      <p:pic>
        <p:nvPicPr>
          <p:cNvPr id="16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B70BE290-0ECC-462E-B8B0-34C0C5B55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80" y="4142912"/>
            <a:ext cx="406884" cy="409671"/>
          </a:xfrm>
          <a:prstGeom prst="rect">
            <a:avLst/>
          </a:prstGeom>
        </p:spPr>
      </p:pic>
      <p:pic>
        <p:nvPicPr>
          <p:cNvPr id="18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8C81A288-A0EA-4202-B94F-5EDD59209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80" y="4604192"/>
            <a:ext cx="406884" cy="409671"/>
          </a:xfrm>
          <a:prstGeom prst="rect">
            <a:avLst/>
          </a:prstGeom>
        </p:spPr>
      </p:pic>
      <p:pic>
        <p:nvPicPr>
          <p:cNvPr id="20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CAB2C153-F224-45F7-BC22-611997AD0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1" y="5065472"/>
            <a:ext cx="406884" cy="409671"/>
          </a:xfrm>
          <a:prstGeom prst="rect">
            <a:avLst/>
          </a:prstGeom>
        </p:spPr>
      </p:pic>
      <p:pic>
        <p:nvPicPr>
          <p:cNvPr id="22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55BD4B14-F0DE-453E-ACF8-7970BADDE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27" y="6208246"/>
            <a:ext cx="406884" cy="40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84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941340"/>
              </p:ext>
            </p:extLst>
          </p:nvPr>
        </p:nvGraphicFramePr>
        <p:xfrm>
          <a:off x="919480" y="2056839"/>
          <a:ext cx="10358119" cy="4042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509">
                  <a:extLst>
                    <a:ext uri="{9D8B030D-6E8A-4147-A177-3AD203B41FA5}">
                      <a16:colId xmlns:a16="http://schemas.microsoft.com/office/drawing/2014/main" val="3891692776"/>
                    </a:ext>
                  </a:extLst>
                </a:gridCol>
                <a:gridCol w="2379161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067589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100709834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10596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354640901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153303454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712421025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47082554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960320866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val="1845509739"/>
                    </a:ext>
                  </a:extLst>
                </a:gridCol>
              </a:tblGrid>
              <a:tr h="57750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 err="1"/>
                        <a:t>Kriteria</a:t>
                      </a:r>
                      <a:r>
                        <a:rPr lang="en-US" sz="1800" dirty="0"/>
                        <a:t> Audit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/>
                        <a:t>SOP Informed Consent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09284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No</a:t>
                      </a:r>
                    </a:p>
                  </a:txBody>
                  <a:tcPr anchor="ctr"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Unsur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 yang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Dinilai</a:t>
                      </a:r>
                      <a:endParaRPr lang="en-US" sz="1600" dirty="0">
                        <a:solidFill>
                          <a:schemeClr val="bg1"/>
                        </a:solidFill>
                        <a:latin typeface="Gama-Sans" panose="00000500000000000000"/>
                      </a:endParaRP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RM1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RM2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RM3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RM4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RM5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RM6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RM7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RM8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RM9</a:t>
                      </a:r>
                    </a:p>
                  </a:txBody>
                  <a:tcPr>
                    <a:solidFill>
                      <a:srgbClr val="004A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ma-Sans" panose="00000500000000000000" pitchFamily="50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Pemeriskaan</a:t>
                      </a:r>
                      <a:r>
                        <a:rPr lang="en-US" sz="1400" baseline="0" dirty="0" err="1"/>
                        <a:t>kondisi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pasien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sebelum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tindakan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ma-Sans" panose="00000500000000000000" pitchFamily="50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Edukasi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pasien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ttg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kondisi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penyakitnya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ma-Sans" panose="00000500000000000000" pitchFamily="50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Penjelasan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ttg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tindakan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ama-Sans" panose="00000500000000000000" pitchFamily="50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Penjelasan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ttg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risiko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tindakan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ama-Sans" panose="00000500000000000000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dst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</a:tbl>
          </a:graphicData>
        </a:graphic>
      </p:graphicFrame>
      <p:sp>
        <p:nvSpPr>
          <p:cNvPr id="4" name="Judul 1">
            <a:extLst>
              <a:ext uri="{FF2B5EF4-FFF2-40B4-BE49-F238E27FC236}">
                <a16:creationId xmlns:a16="http://schemas.microsoft.com/office/drawing/2014/main" id="{EEBDF1BF-715B-4824-BE48-BD54FD8B77E1}"/>
              </a:ext>
            </a:extLst>
          </p:cNvPr>
          <p:cNvSpPr txBox="1">
            <a:spLocks/>
          </p:cNvSpPr>
          <p:nvPr/>
        </p:nvSpPr>
        <p:spPr>
          <a:xfrm>
            <a:off x="806450" y="519595"/>
            <a:ext cx="5547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4A74"/>
                </a:solidFill>
                <a:latin typeface="+mn-lt"/>
              </a:rPr>
              <a:t>Instrument Audit</a:t>
            </a:r>
            <a:endParaRPr lang="en-US" dirty="0">
              <a:latin typeface="+mn-lt"/>
            </a:endParaRPr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id="{EEFD6A5B-FFA7-4A8E-B04F-27929EAB9AC4}"/>
              </a:ext>
            </a:extLst>
          </p:cNvPr>
          <p:cNvSpPr/>
          <p:nvPr/>
        </p:nvSpPr>
        <p:spPr>
          <a:xfrm>
            <a:off x="919480" y="1484759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30819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784251"/>
              </p:ext>
            </p:extLst>
          </p:nvPr>
        </p:nvGraphicFramePr>
        <p:xfrm>
          <a:off x="929892" y="2065801"/>
          <a:ext cx="10332215" cy="371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5558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  <a:gridCol w="5366657">
                  <a:extLst>
                    <a:ext uri="{9D8B030D-6E8A-4147-A177-3AD203B41FA5}">
                      <a16:colId xmlns:a16="http://schemas.microsoft.com/office/drawing/2014/main" val="350675893"/>
                    </a:ext>
                  </a:extLst>
                </a:gridCol>
              </a:tblGrid>
              <a:tr h="5775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Unsur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 yang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Dinilai</a:t>
                      </a:r>
                      <a:endParaRPr lang="en-US" sz="3000" dirty="0">
                        <a:solidFill>
                          <a:schemeClr val="bg1"/>
                        </a:solidFill>
                        <a:latin typeface="Gama-Sans" panose="00000500000000000000"/>
                      </a:endParaRP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Temuan</a:t>
                      </a:r>
                      <a:endParaRPr lang="en-US" sz="3000" dirty="0">
                        <a:solidFill>
                          <a:schemeClr val="bg1"/>
                        </a:solidFill>
                        <a:latin typeface="Gama-Sans" panose="00000500000000000000"/>
                      </a:endParaRPr>
                    </a:p>
                  </a:txBody>
                  <a:tcPr>
                    <a:solidFill>
                      <a:srgbClr val="004A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r>
                        <a:rPr lang="en-US" sz="2400" dirty="0" err="1"/>
                        <a:t>Pemeriskaan</a:t>
                      </a:r>
                      <a:r>
                        <a:rPr lang="en-US" sz="2400" baseline="0" dirty="0" err="1"/>
                        <a:t>kondisi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pasien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sebelum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tindakan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Hanya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3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dari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10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pasien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dilakukan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pemeriksaan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ulang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sebelum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tindakan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r>
                        <a:rPr lang="en-US" sz="2400" dirty="0" err="1"/>
                        <a:t>Edukasi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pasien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ttg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kondisi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penyakitnya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dari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10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pasien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mendapat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edukasi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r>
                        <a:rPr lang="en-US" sz="2400" dirty="0" err="1"/>
                        <a:t>dst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</a:tbl>
          </a:graphicData>
        </a:graphic>
      </p:graphicFrame>
      <p:sp>
        <p:nvSpPr>
          <p:cNvPr id="4" name="Judul 1">
            <a:extLst>
              <a:ext uri="{FF2B5EF4-FFF2-40B4-BE49-F238E27FC236}">
                <a16:creationId xmlns:a16="http://schemas.microsoft.com/office/drawing/2014/main" id="{EEBDF1BF-715B-4824-BE48-BD54FD8B77E1}"/>
              </a:ext>
            </a:extLst>
          </p:cNvPr>
          <p:cNvSpPr txBox="1">
            <a:spLocks/>
          </p:cNvSpPr>
          <p:nvPr/>
        </p:nvSpPr>
        <p:spPr>
          <a:xfrm>
            <a:off x="929892" y="444697"/>
            <a:ext cx="554736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4A74"/>
                </a:solidFill>
                <a:latin typeface="+mn-lt"/>
              </a:rPr>
              <a:t>Ringkasan</a:t>
            </a:r>
            <a:r>
              <a:rPr lang="en-US" b="1" dirty="0">
                <a:solidFill>
                  <a:srgbClr val="004A74"/>
                </a:solidFill>
                <a:latin typeface="+mn-lt"/>
              </a:rPr>
              <a:t> Audit</a:t>
            </a:r>
            <a:endParaRPr lang="en-US" dirty="0">
              <a:latin typeface="+mn-lt"/>
            </a:endParaRPr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id="{EEFD6A5B-FFA7-4A8E-B04F-27929EAB9AC4}"/>
              </a:ext>
            </a:extLst>
          </p:cNvPr>
          <p:cNvSpPr/>
          <p:nvPr/>
        </p:nvSpPr>
        <p:spPr>
          <a:xfrm>
            <a:off x="1039223" y="1567702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66238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B179437E-1ACE-4C2F-9E41-4AD1712C50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211269"/>
              </p:ext>
            </p:extLst>
          </p:nvPr>
        </p:nvGraphicFramePr>
        <p:xfrm>
          <a:off x="929892" y="2065801"/>
          <a:ext cx="10332215" cy="3465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5558">
                  <a:extLst>
                    <a:ext uri="{9D8B030D-6E8A-4147-A177-3AD203B41FA5}">
                      <a16:colId xmlns:a16="http://schemas.microsoft.com/office/drawing/2014/main" val="2211826707"/>
                    </a:ext>
                  </a:extLst>
                </a:gridCol>
                <a:gridCol w="5366657">
                  <a:extLst>
                    <a:ext uri="{9D8B030D-6E8A-4147-A177-3AD203B41FA5}">
                      <a16:colId xmlns:a16="http://schemas.microsoft.com/office/drawing/2014/main" val="350675893"/>
                    </a:ext>
                  </a:extLst>
                </a:gridCol>
              </a:tblGrid>
              <a:tr h="5775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Unsur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 yang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Dinilai</a:t>
                      </a:r>
                      <a:endParaRPr lang="en-US" sz="3000" dirty="0">
                        <a:solidFill>
                          <a:schemeClr val="bg1"/>
                        </a:solidFill>
                        <a:latin typeface="Gama-Sans" panose="00000500000000000000"/>
                      </a:endParaRPr>
                    </a:p>
                  </a:txBody>
                  <a:tcPr>
                    <a:solidFill>
                      <a:srgbClr val="004A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Gama-Sans" panose="00000500000000000000"/>
                        </a:rPr>
                        <a:t>Rekomendasi</a:t>
                      </a:r>
                      <a:endParaRPr lang="en-US" sz="3000" dirty="0">
                        <a:solidFill>
                          <a:schemeClr val="bg1"/>
                        </a:solidFill>
                        <a:latin typeface="Gama-Sans" panose="00000500000000000000"/>
                      </a:endParaRPr>
                    </a:p>
                  </a:txBody>
                  <a:tcPr>
                    <a:solidFill>
                      <a:srgbClr val="004A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713838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70735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85909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60556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04419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22443"/>
                  </a:ext>
                </a:extLst>
              </a:tr>
            </a:tbl>
          </a:graphicData>
        </a:graphic>
      </p:graphicFrame>
      <p:sp>
        <p:nvSpPr>
          <p:cNvPr id="4" name="Judul 1">
            <a:extLst>
              <a:ext uri="{FF2B5EF4-FFF2-40B4-BE49-F238E27FC236}">
                <a16:creationId xmlns:a16="http://schemas.microsoft.com/office/drawing/2014/main" id="{EEBDF1BF-715B-4824-BE48-BD54FD8B77E1}"/>
              </a:ext>
            </a:extLst>
          </p:cNvPr>
          <p:cNvSpPr txBox="1">
            <a:spLocks/>
          </p:cNvSpPr>
          <p:nvPr/>
        </p:nvSpPr>
        <p:spPr>
          <a:xfrm>
            <a:off x="929891" y="444697"/>
            <a:ext cx="10222885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Rekomendasi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Hasil Audit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id="{EEFD6A5B-FFA7-4A8E-B04F-27929EAB9AC4}"/>
              </a:ext>
            </a:extLst>
          </p:cNvPr>
          <p:cNvSpPr/>
          <p:nvPr/>
        </p:nvSpPr>
        <p:spPr>
          <a:xfrm>
            <a:off x="1039223" y="1567702"/>
            <a:ext cx="5775234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0439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rsegi Panjang 5">
            <a:extLst>
              <a:ext uri="{FF2B5EF4-FFF2-40B4-BE49-F238E27FC236}">
                <a16:creationId xmlns:a16="http://schemas.microsoft.com/office/drawing/2014/main" id="{759330BC-A55E-4B5C-B5AF-CE9F8CDE370B}"/>
              </a:ext>
            </a:extLst>
          </p:cNvPr>
          <p:cNvSpPr/>
          <p:nvPr/>
        </p:nvSpPr>
        <p:spPr>
          <a:xfrm>
            <a:off x="-1" y="0"/>
            <a:ext cx="702617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3FC1F765-E31D-4D2A-8B48-BA40C56681CD}"/>
              </a:ext>
            </a:extLst>
          </p:cNvPr>
          <p:cNvSpPr/>
          <p:nvPr/>
        </p:nvSpPr>
        <p:spPr>
          <a:xfrm>
            <a:off x="0" y="0"/>
            <a:ext cx="825623" cy="825623"/>
          </a:xfrm>
          <a:prstGeom prst="rect">
            <a:avLst/>
          </a:prstGeom>
          <a:solidFill>
            <a:srgbClr val="FDD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Judul 1">
            <a:extLst>
              <a:ext uri="{FF2B5EF4-FFF2-40B4-BE49-F238E27FC236}">
                <a16:creationId xmlns:a16="http://schemas.microsoft.com/office/drawing/2014/main" id="{583397FD-9CD1-4947-B621-CD6B313C285B}"/>
              </a:ext>
            </a:extLst>
          </p:cNvPr>
          <p:cNvSpPr txBox="1">
            <a:spLocks/>
          </p:cNvSpPr>
          <p:nvPr/>
        </p:nvSpPr>
        <p:spPr>
          <a:xfrm>
            <a:off x="825623" y="1975282"/>
            <a:ext cx="5547360" cy="644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Thank You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ampungan Konten 2">
            <a:extLst>
              <a:ext uri="{FF2B5EF4-FFF2-40B4-BE49-F238E27FC236}">
                <a16:creationId xmlns:a16="http://schemas.microsoft.com/office/drawing/2014/main" id="{735F7D4C-0221-4D1D-87D3-C0CF92CF0E0E}"/>
              </a:ext>
            </a:extLst>
          </p:cNvPr>
          <p:cNvSpPr txBox="1">
            <a:spLocks/>
          </p:cNvSpPr>
          <p:nvPr/>
        </p:nvSpPr>
        <p:spPr>
          <a:xfrm>
            <a:off x="901823" y="2904799"/>
            <a:ext cx="3965852" cy="1216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Persegi Panjang 9">
            <a:extLst>
              <a:ext uri="{FF2B5EF4-FFF2-40B4-BE49-F238E27FC236}">
                <a16:creationId xmlns:a16="http://schemas.microsoft.com/office/drawing/2014/main" id="{A27B85FD-CA36-4B6B-9C60-425E5B18E259}"/>
              </a:ext>
            </a:extLst>
          </p:cNvPr>
          <p:cNvSpPr/>
          <p:nvPr/>
        </p:nvSpPr>
        <p:spPr>
          <a:xfrm>
            <a:off x="957703" y="2673339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ambar 12" descr="Sebuah gambar berisi dalam ruangan, meja, teratas, duduk&#10;&#10;Deskripsi dihasilkan secara otomatis">
            <a:extLst>
              <a:ext uri="{FF2B5EF4-FFF2-40B4-BE49-F238E27FC236}">
                <a16:creationId xmlns:a16="http://schemas.microsoft.com/office/drawing/2014/main" id="{49821A7D-AA5D-4D93-8434-B1CB1939E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77" y="0"/>
            <a:ext cx="5164871" cy="6858000"/>
          </a:xfrm>
          <a:prstGeom prst="rect">
            <a:avLst/>
          </a:prstGeom>
        </p:spPr>
      </p:pic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81826A7C-F238-4FC5-8404-0B774B0DDA2F}"/>
              </a:ext>
            </a:extLst>
          </p:cNvPr>
          <p:cNvSpPr/>
          <p:nvPr/>
        </p:nvSpPr>
        <p:spPr>
          <a:xfrm>
            <a:off x="10999433" y="0"/>
            <a:ext cx="1191615" cy="6858000"/>
          </a:xfrm>
          <a:prstGeom prst="rect">
            <a:avLst/>
          </a:prstGeom>
          <a:solidFill>
            <a:srgbClr val="FDD300">
              <a:alpha val="4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ambar 14" descr="Sebuah gambar berisi computer, komputer, meja, air&#10;&#10;Deskripsi dihasilkan secara otomatis">
            <a:extLst>
              <a:ext uri="{FF2B5EF4-FFF2-40B4-BE49-F238E27FC236}">
                <a16:creationId xmlns:a16="http://schemas.microsoft.com/office/drawing/2014/main" id="{D852AC2A-B5B9-42AD-B80D-442D6E8B1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7" y="5752674"/>
            <a:ext cx="4140293" cy="9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5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F408804-7457-43C2-B4C5-67D85EAA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825" y="397511"/>
            <a:ext cx="10666350" cy="645795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4900" b="1" dirty="0" err="1"/>
              <a:t>Penjelasan</a:t>
            </a:r>
            <a:r>
              <a:rPr lang="en-US" sz="4900" b="1" dirty="0"/>
              <a:t> </a:t>
            </a:r>
            <a:r>
              <a:rPr lang="en-US" sz="4900" b="1" dirty="0" err="1"/>
              <a:t>cakupan</a:t>
            </a:r>
            <a:r>
              <a:rPr lang="en-US" sz="4900" b="1" dirty="0"/>
              <a:t> </a:t>
            </a:r>
            <a:r>
              <a:rPr lang="en-US" sz="4900" b="1" dirty="0" err="1"/>
              <a:t>pasal</a:t>
            </a:r>
            <a:r>
              <a:rPr lang="en-US" sz="4900" b="1" dirty="0"/>
              <a:t>  (KODEKI  PS 10)</a:t>
            </a:r>
            <a:endParaRPr lang="en-US" sz="4900"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700" dirty="0"/>
              <a:t>(1)  </a:t>
            </a:r>
            <a:r>
              <a:rPr lang="en-US" sz="3700" dirty="0" err="1"/>
              <a:t>Cukup</a:t>
            </a:r>
            <a:r>
              <a:rPr lang="en-US" sz="3700" dirty="0"/>
              <a:t> </a:t>
            </a:r>
            <a:r>
              <a:rPr lang="en-US" sz="3700" dirty="0" err="1"/>
              <a:t>jelas</a:t>
            </a:r>
            <a:r>
              <a:rPr lang="en-US" sz="3700" dirty="0"/>
              <a:t>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700" dirty="0"/>
              <a:t>(2)  </a:t>
            </a:r>
            <a:r>
              <a:rPr lang="en-US" sz="3700" dirty="0" err="1"/>
              <a:t>Sesuai</a:t>
            </a:r>
            <a:r>
              <a:rPr lang="en-US" sz="3700" dirty="0"/>
              <a:t> </a:t>
            </a:r>
            <a:r>
              <a:rPr lang="en-US" sz="3700" dirty="0" err="1"/>
              <a:t>dengan</a:t>
            </a:r>
            <a:r>
              <a:rPr lang="en-US" sz="3700" dirty="0"/>
              <a:t> </a:t>
            </a:r>
            <a:r>
              <a:rPr lang="en-US" sz="3700" dirty="0" err="1"/>
              <a:t>anjuran</a:t>
            </a:r>
            <a:r>
              <a:rPr lang="en-US" sz="3700" dirty="0"/>
              <a:t> WHO </a:t>
            </a:r>
            <a:r>
              <a:rPr lang="en-US" sz="3700" dirty="0" err="1"/>
              <a:t>tentang</a:t>
            </a:r>
            <a:r>
              <a:rPr lang="en-US" sz="3700" dirty="0"/>
              <a:t> </a:t>
            </a:r>
            <a:r>
              <a:rPr lang="en-US" sz="3700" dirty="0" err="1"/>
              <a:t>hak</a:t>
            </a:r>
            <a:r>
              <a:rPr lang="en-US" sz="3700" dirty="0"/>
              <a:t> </a:t>
            </a:r>
            <a:r>
              <a:rPr lang="en-US" sz="3700" dirty="0" err="1"/>
              <a:t>atas</a:t>
            </a:r>
            <a:r>
              <a:rPr lang="en-US" sz="3700" dirty="0"/>
              <a:t> </a:t>
            </a:r>
            <a:r>
              <a:rPr lang="en-US" sz="3700" dirty="0" err="1"/>
              <a:t>kesehatan</a:t>
            </a:r>
            <a:r>
              <a:rPr lang="en-US" sz="3700" dirty="0"/>
              <a:t>. </a:t>
            </a:r>
            <a:r>
              <a:rPr lang="en-US" sz="3700" dirty="0" err="1"/>
              <a:t>Pelaksanaannya</a:t>
            </a:r>
            <a:r>
              <a:rPr lang="en-US" sz="3700" dirty="0"/>
              <a:t> </a:t>
            </a:r>
            <a:r>
              <a:rPr lang="en-US" sz="3700" dirty="0" err="1"/>
              <a:t>adalah</a:t>
            </a:r>
            <a:r>
              <a:rPr lang="en-US" sz="3700" dirty="0"/>
              <a:t> </a:t>
            </a:r>
            <a:r>
              <a:rPr lang="en-US" sz="3700" dirty="0" err="1"/>
              <a:t>dokter</a:t>
            </a:r>
            <a:r>
              <a:rPr lang="en-US" sz="3700" dirty="0"/>
              <a:t> </a:t>
            </a:r>
            <a:r>
              <a:rPr lang="en-US" sz="3700" dirty="0" err="1"/>
              <a:t>dengan</a:t>
            </a:r>
            <a:r>
              <a:rPr lang="en-US" sz="3700" dirty="0"/>
              <a:t> </a:t>
            </a:r>
            <a:r>
              <a:rPr lang="en-US" sz="3700" dirty="0" err="1"/>
              <a:t>penuh</a:t>
            </a:r>
            <a:r>
              <a:rPr lang="en-US" sz="3700" dirty="0"/>
              <a:t> </a:t>
            </a:r>
            <a:r>
              <a:rPr lang="en-US" sz="3700" dirty="0" err="1"/>
              <a:t>kejujuran</a:t>
            </a:r>
            <a:r>
              <a:rPr lang="en-US" sz="3700" dirty="0"/>
              <a:t>, </a:t>
            </a:r>
            <a:r>
              <a:rPr lang="en-US" sz="3700" dirty="0" err="1"/>
              <a:t>martabat</a:t>
            </a:r>
            <a:r>
              <a:rPr lang="en-US" sz="3700" dirty="0"/>
              <a:t> </a:t>
            </a:r>
            <a:r>
              <a:rPr lang="en-US" sz="3700" dirty="0" err="1"/>
              <a:t>kehormatan</a:t>
            </a:r>
            <a:r>
              <a:rPr lang="en-US" sz="3700" dirty="0"/>
              <a:t> </a:t>
            </a:r>
            <a:r>
              <a:rPr lang="en-US" sz="3700" dirty="0" err="1"/>
              <a:t>dan</a:t>
            </a:r>
            <a:r>
              <a:rPr lang="en-US" sz="3700" dirty="0"/>
              <a:t> </a:t>
            </a:r>
            <a:r>
              <a:rPr lang="en-US" sz="3700" dirty="0" err="1"/>
              <a:t>penuh</a:t>
            </a:r>
            <a:r>
              <a:rPr lang="en-US" sz="3700" dirty="0"/>
              <a:t> </a:t>
            </a:r>
            <a:r>
              <a:rPr lang="en-US" sz="3700" dirty="0" err="1"/>
              <a:t>pertimbangan</a:t>
            </a:r>
            <a:r>
              <a:rPr lang="en-US" sz="3700" dirty="0"/>
              <a:t> </a:t>
            </a:r>
            <a:r>
              <a:rPr lang="en-US" sz="3700" dirty="0" err="1"/>
              <a:t>ia</a:t>
            </a:r>
            <a:r>
              <a:rPr lang="en-US" sz="3700" dirty="0"/>
              <a:t> </a:t>
            </a:r>
            <a:r>
              <a:rPr lang="en-US" sz="3700" dirty="0" err="1"/>
              <a:t>menjunjung</a:t>
            </a:r>
            <a:r>
              <a:rPr lang="en-US" sz="3700" dirty="0"/>
              <a:t> </a:t>
            </a:r>
            <a:r>
              <a:rPr lang="en-US" sz="3700" dirty="0" err="1"/>
              <a:t>tinggi</a:t>
            </a:r>
            <a:r>
              <a:rPr lang="en-US" sz="3700" dirty="0"/>
              <a:t> </a:t>
            </a:r>
            <a:r>
              <a:rPr lang="en-US" sz="3700" dirty="0" err="1"/>
              <a:t>hak</a:t>
            </a:r>
            <a:r>
              <a:rPr lang="en-US" sz="3700" dirty="0"/>
              <a:t> </a:t>
            </a:r>
            <a:r>
              <a:rPr lang="en-US" sz="3700" dirty="0" err="1"/>
              <a:t>atasperolehan</a:t>
            </a:r>
            <a:r>
              <a:rPr lang="en-US" sz="3700" dirty="0"/>
              <a:t> </a:t>
            </a:r>
            <a:r>
              <a:rPr lang="en-US" sz="3700" dirty="0" err="1"/>
              <a:t>informasi</a:t>
            </a:r>
            <a:r>
              <a:rPr lang="en-US" sz="3700" dirty="0"/>
              <a:t> </a:t>
            </a:r>
            <a:r>
              <a:rPr lang="en-US" sz="3700" dirty="0" err="1"/>
              <a:t>secara</a:t>
            </a:r>
            <a:r>
              <a:rPr lang="en-US" sz="3700" dirty="0"/>
              <a:t> </a:t>
            </a:r>
            <a:r>
              <a:rPr lang="en-US" sz="3700" dirty="0" err="1"/>
              <a:t>memadai</a:t>
            </a:r>
            <a:r>
              <a:rPr lang="en-US" sz="3700" dirty="0"/>
              <a:t> </a:t>
            </a:r>
            <a:r>
              <a:rPr lang="en-US" sz="3700" dirty="0" err="1"/>
              <a:t>dan</a:t>
            </a:r>
            <a:r>
              <a:rPr lang="en-US" sz="3700" dirty="0"/>
              <a:t> </a:t>
            </a:r>
            <a:r>
              <a:rPr lang="en-US" sz="3700" dirty="0" err="1"/>
              <a:t>hak</a:t>
            </a:r>
            <a:r>
              <a:rPr lang="en-US" sz="3700" dirty="0"/>
              <a:t> </a:t>
            </a:r>
            <a:r>
              <a:rPr lang="en-US" sz="3700" dirty="0" err="1"/>
              <a:t>untuk</a:t>
            </a:r>
            <a:r>
              <a:rPr lang="en-US" sz="3700" dirty="0"/>
              <a:t> </a:t>
            </a:r>
            <a:r>
              <a:rPr lang="en-US" sz="3700" dirty="0" err="1"/>
              <a:t>menentukan</a:t>
            </a:r>
            <a:r>
              <a:rPr lang="en-US" sz="3700" dirty="0"/>
              <a:t> </a:t>
            </a:r>
            <a:r>
              <a:rPr lang="en-US" sz="3700" dirty="0" err="1"/>
              <a:t>diri</a:t>
            </a:r>
            <a:r>
              <a:rPr lang="en-US" sz="3700" dirty="0"/>
              <a:t> </a:t>
            </a:r>
            <a:r>
              <a:rPr lang="en-US" sz="3700" dirty="0" err="1"/>
              <a:t>sendiri</a:t>
            </a:r>
            <a:r>
              <a:rPr lang="en-US" sz="3700" dirty="0"/>
              <a:t>. </a:t>
            </a:r>
            <a:r>
              <a:rPr lang="en-US" sz="3700" dirty="0" err="1"/>
              <a:t>Termasuk</a:t>
            </a:r>
            <a:r>
              <a:rPr lang="en-US" sz="3700" dirty="0"/>
              <a:t> </a:t>
            </a:r>
            <a:r>
              <a:rPr lang="en-US" sz="3700" dirty="0" err="1"/>
              <a:t>hak-hak</a:t>
            </a:r>
            <a:r>
              <a:rPr lang="en-US" sz="3700" dirty="0"/>
              <a:t> </a:t>
            </a:r>
            <a:r>
              <a:rPr lang="en-US" sz="3700" dirty="0" err="1"/>
              <a:t>pasien</a:t>
            </a:r>
            <a:r>
              <a:rPr lang="en-US" sz="3700" dirty="0"/>
              <a:t> </a:t>
            </a:r>
            <a:r>
              <a:rPr lang="en-US" sz="3700" dirty="0" err="1"/>
              <a:t>adalah</a:t>
            </a:r>
            <a:r>
              <a:rPr lang="en-US" sz="3700" dirty="0"/>
              <a:t> :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</a:t>
            </a:r>
            <a:r>
              <a:rPr lang="en-US" sz="3700" b="1" dirty="0" err="1"/>
              <a:t>medis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perawatan</a:t>
            </a:r>
            <a:r>
              <a:rPr lang="en-US" sz="3700" b="1" dirty="0"/>
              <a:t> (</a:t>
            </a:r>
            <a:r>
              <a:rPr lang="en-US" sz="3700" b="1" i="1" dirty="0" err="1"/>
              <a:t>acces</a:t>
            </a:r>
            <a:r>
              <a:rPr lang="en-US" sz="3700" b="1" i="1" dirty="0"/>
              <a:t> to medical care</a:t>
            </a:r>
            <a:r>
              <a:rPr lang="en-US" sz="3700" b="1" dirty="0"/>
              <a:t>), </a:t>
            </a:r>
            <a:r>
              <a:rPr lang="en-US" sz="3700" b="1" dirty="0" err="1"/>
              <a:t>bebas</a:t>
            </a:r>
            <a:r>
              <a:rPr lang="en-US" sz="3700" b="1" dirty="0"/>
              <a:t> </a:t>
            </a:r>
            <a:r>
              <a:rPr lang="en-US" sz="3700" b="1" dirty="0" err="1"/>
              <a:t>memilih</a:t>
            </a:r>
            <a:r>
              <a:rPr lang="en-US" sz="3700" b="1" dirty="0"/>
              <a:t> </a:t>
            </a:r>
            <a:r>
              <a:rPr lang="en-US" sz="3700" b="1" dirty="0" err="1"/>
              <a:t>dokter</a:t>
            </a:r>
            <a:r>
              <a:rPr lang="en-US" sz="3700" b="1" dirty="0"/>
              <a:t>, </a:t>
            </a:r>
            <a:r>
              <a:rPr lang="en-US" sz="3700" b="1" dirty="0" err="1"/>
              <a:t>konsultan</a:t>
            </a:r>
            <a:r>
              <a:rPr lang="en-US" sz="3700" b="1" dirty="0"/>
              <a:t>, </a:t>
            </a:r>
            <a:r>
              <a:rPr lang="en-US" sz="3700" b="1" dirty="0" err="1"/>
              <a:t>rumah</a:t>
            </a:r>
            <a:r>
              <a:rPr lang="en-US" sz="3700" b="1" dirty="0"/>
              <a:t> </a:t>
            </a:r>
            <a:r>
              <a:rPr lang="en-US" sz="3700" b="1" dirty="0" err="1"/>
              <a:t>sakit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kelas</a:t>
            </a:r>
            <a:r>
              <a:rPr lang="en-US" sz="3700" b="1" dirty="0"/>
              <a:t> </a:t>
            </a:r>
            <a:r>
              <a:rPr lang="en-US" sz="3700" b="1" dirty="0" err="1"/>
              <a:t>perawatan</a:t>
            </a:r>
            <a:r>
              <a:rPr lang="en-US" sz="3700" b="1" dirty="0"/>
              <a:t> (</a:t>
            </a:r>
            <a:r>
              <a:rPr lang="en-US" sz="3700" b="1" i="1" dirty="0"/>
              <a:t>free choice of physician, consultant and hospital</a:t>
            </a:r>
            <a:r>
              <a:rPr lang="en-US" sz="3700" b="1" dirty="0"/>
              <a:t>),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penjelasan</a:t>
            </a:r>
            <a:r>
              <a:rPr lang="en-US" sz="3700" b="1" dirty="0"/>
              <a:t> </a:t>
            </a:r>
            <a:r>
              <a:rPr lang="en-US" sz="3700" b="1" dirty="0" err="1"/>
              <a:t>secukupnya</a:t>
            </a:r>
            <a:r>
              <a:rPr lang="en-US" sz="3700" b="1" dirty="0"/>
              <a:t> (</a:t>
            </a:r>
            <a:r>
              <a:rPr lang="en-US" sz="3700" b="1" i="1" dirty="0"/>
              <a:t>adequate information</a:t>
            </a:r>
            <a:r>
              <a:rPr lang="en-US" sz="3700" b="1" dirty="0"/>
              <a:t>), </a:t>
            </a:r>
            <a:r>
              <a:rPr lang="en-US" sz="3700" b="1" dirty="0" err="1"/>
              <a:t>mengambil</a:t>
            </a:r>
            <a:r>
              <a:rPr lang="en-US" sz="3700" b="1" dirty="0"/>
              <a:t> </a:t>
            </a:r>
            <a:r>
              <a:rPr lang="en-US" sz="3700" b="1" dirty="0" err="1"/>
              <a:t>keputusan</a:t>
            </a:r>
            <a:r>
              <a:rPr lang="en-US" sz="3700" b="1" dirty="0"/>
              <a:t> </a:t>
            </a:r>
            <a:r>
              <a:rPr lang="en-US" sz="3700" b="1" dirty="0" err="1"/>
              <a:t>untuk</a:t>
            </a:r>
            <a:r>
              <a:rPr lang="en-US" sz="3700" b="1" dirty="0"/>
              <a:t> </a:t>
            </a:r>
            <a:r>
              <a:rPr lang="en-US" sz="3700" b="1" dirty="0" err="1"/>
              <a:t>persetujuan</a:t>
            </a:r>
            <a:r>
              <a:rPr lang="en-US" sz="3700" b="1" dirty="0"/>
              <a:t> </a:t>
            </a:r>
            <a:r>
              <a:rPr lang="en-US" sz="3700" b="1" dirty="0" err="1"/>
              <a:t>atau</a:t>
            </a:r>
            <a:r>
              <a:rPr lang="en-US" sz="3700" b="1" dirty="0"/>
              <a:t> </a:t>
            </a:r>
            <a:r>
              <a:rPr lang="en-US" sz="3700" b="1" dirty="0" err="1"/>
              <a:t>penolakan</a:t>
            </a:r>
            <a:r>
              <a:rPr lang="en-US" sz="3700" b="1" dirty="0"/>
              <a:t>, </a:t>
            </a:r>
            <a:r>
              <a:rPr lang="en-US" sz="3700" b="1" dirty="0" err="1"/>
              <a:t>setelah</a:t>
            </a:r>
            <a:r>
              <a:rPr lang="en-US" sz="3700" b="1" dirty="0"/>
              <a:t> </a:t>
            </a:r>
            <a:r>
              <a:rPr lang="en-US" sz="3700" b="1" dirty="0" err="1"/>
              <a:t>memahami</a:t>
            </a:r>
            <a:r>
              <a:rPr lang="en-US" sz="3700" b="1" dirty="0"/>
              <a:t> </a:t>
            </a:r>
            <a:r>
              <a:rPr lang="en-US" sz="3700" b="1" dirty="0" err="1"/>
              <a:t>informasi</a:t>
            </a:r>
            <a:r>
              <a:rPr lang="en-US" sz="3700" b="1" dirty="0"/>
              <a:t> yang </a:t>
            </a:r>
            <a:r>
              <a:rPr lang="en-US" sz="3700" b="1" dirty="0" err="1"/>
              <a:t>diberikan</a:t>
            </a:r>
            <a:r>
              <a:rPr lang="en-US" sz="3700" b="1" dirty="0"/>
              <a:t> (</a:t>
            </a:r>
            <a:r>
              <a:rPr lang="en-US" sz="3700" b="1" i="1" dirty="0"/>
              <a:t>informed consent</a:t>
            </a:r>
            <a:r>
              <a:rPr lang="en-US" sz="3700" b="1" dirty="0"/>
              <a:t>), </a:t>
            </a:r>
            <a:r>
              <a:rPr lang="en-US" sz="3700" b="1" dirty="0" err="1"/>
              <a:t>menolak</a:t>
            </a:r>
            <a:r>
              <a:rPr lang="en-US" sz="3700" b="1" dirty="0"/>
              <a:t> </a:t>
            </a:r>
            <a:r>
              <a:rPr lang="en-US" sz="3700" b="1" dirty="0" err="1"/>
              <a:t>tindakan</a:t>
            </a:r>
            <a:r>
              <a:rPr lang="en-US" sz="3700" b="1" dirty="0"/>
              <a:t> </a:t>
            </a:r>
            <a:r>
              <a:rPr lang="en-US" sz="3700" b="1" dirty="0" err="1"/>
              <a:t>pemeriksaan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pengobatan</a:t>
            </a:r>
            <a:r>
              <a:rPr lang="en-US" sz="3700" b="1" dirty="0"/>
              <a:t> (</a:t>
            </a:r>
            <a:r>
              <a:rPr lang="en-US" sz="3700" b="1" i="1" dirty="0"/>
              <a:t>refusal of treatment</a:t>
            </a:r>
            <a:r>
              <a:rPr lang="en-US" sz="3700" b="1" dirty="0"/>
              <a:t>),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alih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kesinambungan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</a:t>
            </a:r>
            <a:r>
              <a:rPr lang="en-US" sz="3700" b="1" dirty="0" err="1"/>
              <a:t>medis</a:t>
            </a:r>
            <a:r>
              <a:rPr lang="en-US" sz="3700" b="1" dirty="0"/>
              <a:t> (</a:t>
            </a:r>
            <a:r>
              <a:rPr lang="en-US" sz="3700" b="1" i="1" dirty="0"/>
              <a:t>transfer and continuity of care</a:t>
            </a:r>
            <a:r>
              <a:rPr lang="en-US" sz="3700" b="1" dirty="0"/>
              <a:t>), </a:t>
            </a:r>
            <a:r>
              <a:rPr lang="en-US" sz="3700" b="1" dirty="0" err="1"/>
              <a:t>mengetahui</a:t>
            </a:r>
            <a:r>
              <a:rPr lang="en-US" sz="3700" b="1" dirty="0"/>
              <a:t> </a:t>
            </a:r>
            <a:r>
              <a:rPr lang="en-US" sz="3700" b="1" dirty="0" err="1"/>
              <a:t>identitas</a:t>
            </a:r>
            <a:r>
              <a:rPr lang="en-US" sz="3700" b="1" dirty="0"/>
              <a:t> </a:t>
            </a:r>
            <a:r>
              <a:rPr lang="en-US" sz="3700" b="1" dirty="0" err="1"/>
              <a:t>pemberi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</a:t>
            </a:r>
            <a:r>
              <a:rPr lang="en-US" sz="3700" b="1" dirty="0" err="1"/>
              <a:t>medis</a:t>
            </a:r>
            <a:r>
              <a:rPr lang="en-US" sz="3700" b="1" dirty="0"/>
              <a:t> (</a:t>
            </a:r>
            <a:r>
              <a:rPr lang="en-US" sz="3700" b="1" i="1" dirty="0"/>
              <a:t>identity of medical care providers</a:t>
            </a:r>
            <a:r>
              <a:rPr lang="en-US" sz="3700" b="1" dirty="0"/>
              <a:t>), </a:t>
            </a:r>
            <a:r>
              <a:rPr lang="en-US" sz="3700" b="1" dirty="0" err="1"/>
              <a:t>berhubungan</a:t>
            </a:r>
            <a:r>
              <a:rPr lang="en-US" sz="3700" b="1" dirty="0"/>
              <a:t> </a:t>
            </a:r>
            <a:r>
              <a:rPr lang="en-US" sz="3700" b="1" dirty="0" err="1"/>
              <a:t>bebas</a:t>
            </a:r>
            <a:r>
              <a:rPr lang="en-US" sz="3700" b="1" dirty="0"/>
              <a:t> </a:t>
            </a:r>
            <a:r>
              <a:rPr lang="en-US" sz="3700" b="1" dirty="0" err="1"/>
              <a:t>dengan</a:t>
            </a:r>
            <a:r>
              <a:rPr lang="en-US" sz="3700" b="1" dirty="0"/>
              <a:t> </a:t>
            </a:r>
            <a:r>
              <a:rPr lang="en-US" sz="3700" b="1" dirty="0" err="1"/>
              <a:t>siapa</a:t>
            </a:r>
            <a:r>
              <a:rPr lang="en-US" sz="3700" b="1" dirty="0"/>
              <a:t> pun (</a:t>
            </a:r>
            <a:r>
              <a:rPr lang="en-US" sz="3700" b="1" i="1" dirty="0"/>
              <a:t>privacy and free communication</a:t>
            </a:r>
            <a:r>
              <a:rPr lang="en-US" sz="3700" b="1" dirty="0"/>
              <a:t>),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kepribadian</a:t>
            </a:r>
            <a:r>
              <a:rPr lang="en-US" sz="3700" b="1" dirty="0"/>
              <a:t>, </a:t>
            </a:r>
            <a:r>
              <a:rPr lang="en-US" sz="3700" b="1" dirty="0" err="1"/>
              <a:t>kesendirian</a:t>
            </a:r>
            <a:r>
              <a:rPr lang="en-US" sz="3700" b="1" dirty="0"/>
              <a:t> yang </a:t>
            </a:r>
            <a:r>
              <a:rPr lang="en-US" sz="3700" b="1" dirty="0" err="1"/>
              <a:t>tidak</a:t>
            </a:r>
            <a:r>
              <a:rPr lang="en-US" sz="3700" b="1" dirty="0"/>
              <a:t> </a:t>
            </a:r>
            <a:r>
              <a:rPr lang="en-US" sz="3700" b="1" dirty="0" err="1"/>
              <a:t>terganggu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kerahasiaan</a:t>
            </a:r>
            <a:r>
              <a:rPr lang="en-US" sz="3700" b="1" dirty="0"/>
              <a:t> ( </a:t>
            </a:r>
            <a:r>
              <a:rPr lang="en-US" sz="3700" b="1" i="1" dirty="0"/>
              <a:t>privacy and confidentiality</a:t>
            </a:r>
            <a:r>
              <a:rPr lang="en-US" sz="3700" b="1" dirty="0"/>
              <a:t>),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keselamatan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perlindungan</a:t>
            </a:r>
            <a:r>
              <a:rPr lang="en-US" sz="3700" b="1" dirty="0"/>
              <a:t> </a:t>
            </a:r>
            <a:r>
              <a:rPr lang="en-US" sz="3700" b="1" dirty="0" err="1"/>
              <a:t>hukun</a:t>
            </a:r>
            <a:r>
              <a:rPr lang="en-US" sz="3700" b="1" dirty="0"/>
              <a:t> (</a:t>
            </a:r>
            <a:r>
              <a:rPr lang="en-US" sz="3700" b="1" i="1" dirty="0"/>
              <a:t>personal safety and legal protection</a:t>
            </a:r>
            <a:r>
              <a:rPr lang="en-US" sz="3700" b="1" dirty="0"/>
              <a:t>), </a:t>
            </a:r>
            <a:r>
              <a:rPr lang="en-US" sz="3700" b="1" dirty="0" err="1"/>
              <a:t>mengetahui</a:t>
            </a:r>
            <a:r>
              <a:rPr lang="en-US" sz="3700" b="1" dirty="0"/>
              <a:t> </a:t>
            </a:r>
            <a:r>
              <a:rPr lang="en-US" sz="3700" b="1" dirty="0" err="1"/>
              <a:t>biaya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</a:t>
            </a:r>
            <a:r>
              <a:rPr lang="en-US" sz="3700" b="1" dirty="0" err="1"/>
              <a:t>bagi</a:t>
            </a:r>
            <a:r>
              <a:rPr lang="en-US" sz="3700" b="1" dirty="0"/>
              <a:t> </a:t>
            </a:r>
            <a:r>
              <a:rPr lang="en-US" sz="3700" b="1" dirty="0" err="1"/>
              <a:t>dirinya</a:t>
            </a:r>
            <a:r>
              <a:rPr lang="en-US" sz="3700" b="1" dirty="0"/>
              <a:t> (</a:t>
            </a:r>
            <a:r>
              <a:rPr lang="en-US" sz="3700" b="1" i="1" dirty="0"/>
              <a:t>charges</a:t>
            </a:r>
            <a:r>
              <a:rPr lang="en-US" sz="3700" b="1" dirty="0"/>
              <a:t>),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pendapat</a:t>
            </a:r>
            <a:r>
              <a:rPr lang="en-US" sz="3700" b="1" dirty="0"/>
              <a:t> </a:t>
            </a:r>
            <a:r>
              <a:rPr lang="en-US" sz="3700" b="1" dirty="0" err="1"/>
              <a:t>medis</a:t>
            </a:r>
            <a:r>
              <a:rPr lang="en-US" sz="3700" b="1" dirty="0"/>
              <a:t> </a:t>
            </a:r>
            <a:r>
              <a:rPr lang="en-US" sz="3700" b="1" dirty="0" err="1"/>
              <a:t>kedua</a:t>
            </a:r>
            <a:r>
              <a:rPr lang="en-US" sz="3700" b="1" dirty="0"/>
              <a:t> ( </a:t>
            </a:r>
            <a:r>
              <a:rPr lang="en-US" sz="3700" b="1" i="1" dirty="0"/>
              <a:t>second opinion</a:t>
            </a:r>
            <a:r>
              <a:rPr lang="en-US" sz="3700" b="1" dirty="0"/>
              <a:t>), </a:t>
            </a:r>
            <a:r>
              <a:rPr lang="en-US" sz="3700" b="1" dirty="0" err="1"/>
              <a:t>menghentikan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di </a:t>
            </a:r>
            <a:r>
              <a:rPr lang="en-US" sz="3700" b="1" dirty="0" err="1"/>
              <a:t>rumah</a:t>
            </a:r>
            <a:r>
              <a:rPr lang="en-US" sz="3700" b="1" dirty="0"/>
              <a:t> </a:t>
            </a:r>
            <a:r>
              <a:rPr lang="en-US" sz="3700" b="1" dirty="0" err="1"/>
              <a:t>sakit</a:t>
            </a:r>
            <a:r>
              <a:rPr lang="en-US" sz="3700" b="1" dirty="0"/>
              <a:t> </a:t>
            </a:r>
            <a:r>
              <a:rPr lang="en-US" sz="3700" b="1" dirty="0" err="1"/>
              <a:t>atas</a:t>
            </a:r>
            <a:r>
              <a:rPr lang="en-US" sz="3700" b="1" dirty="0"/>
              <a:t> </a:t>
            </a:r>
            <a:r>
              <a:rPr lang="en-US" sz="3700" b="1" dirty="0" err="1"/>
              <a:t>tanggung</a:t>
            </a:r>
            <a:r>
              <a:rPr lang="en-US" sz="3700" b="1" dirty="0"/>
              <a:t> </a:t>
            </a:r>
            <a:r>
              <a:rPr lang="en-US" sz="3700" b="1" dirty="0" err="1"/>
              <a:t>jawab</a:t>
            </a:r>
            <a:r>
              <a:rPr lang="en-US" sz="3700" b="1" dirty="0"/>
              <a:t> </a:t>
            </a:r>
            <a:r>
              <a:rPr lang="en-US" sz="3700" b="1" dirty="0" err="1"/>
              <a:t>sendiri</a:t>
            </a:r>
            <a:r>
              <a:rPr lang="en-US" sz="3700" b="1" dirty="0"/>
              <a:t> </a:t>
            </a:r>
            <a:r>
              <a:rPr lang="en-US" sz="3700" b="1" dirty="0" err="1"/>
              <a:t>setelah</a:t>
            </a:r>
            <a:r>
              <a:rPr lang="en-US" sz="3700" b="1" dirty="0"/>
              <a:t> </a:t>
            </a:r>
            <a:r>
              <a:rPr lang="en-US" sz="3700" b="1" dirty="0" err="1"/>
              <a:t>mendapat</a:t>
            </a:r>
            <a:r>
              <a:rPr lang="en-US" sz="3700" b="1" dirty="0"/>
              <a:t> </a:t>
            </a:r>
            <a:r>
              <a:rPr lang="en-US" sz="3700" b="1" dirty="0" err="1"/>
              <a:t>penjelasan</a:t>
            </a:r>
            <a:r>
              <a:rPr lang="en-US" sz="3700" b="1" dirty="0"/>
              <a:t> </a:t>
            </a:r>
            <a:r>
              <a:rPr lang="en-US" sz="3700" b="1" i="1" dirty="0"/>
              <a:t>termination of hospital care</a:t>
            </a:r>
            <a:r>
              <a:rPr lang="en-US" sz="3700" b="1" dirty="0"/>
              <a:t>), </a:t>
            </a:r>
            <a:r>
              <a:rPr lang="en-US" sz="3700" b="1" dirty="0" err="1"/>
              <a:t>melihat</a:t>
            </a:r>
            <a:r>
              <a:rPr lang="en-US" sz="3700" b="1" dirty="0"/>
              <a:t> </a:t>
            </a:r>
            <a:r>
              <a:rPr lang="en-US" sz="3700" b="1" dirty="0" err="1"/>
              <a:t>isi</a:t>
            </a:r>
            <a:r>
              <a:rPr lang="en-US" sz="3700" b="1" dirty="0"/>
              <a:t> </a:t>
            </a:r>
            <a:r>
              <a:rPr lang="en-US" sz="3700" b="1" dirty="0" err="1"/>
              <a:t>rekam</a:t>
            </a:r>
            <a:r>
              <a:rPr lang="en-US" sz="3700" b="1" dirty="0"/>
              <a:t> </a:t>
            </a:r>
            <a:r>
              <a:rPr lang="en-US" sz="3700" b="1" dirty="0" err="1"/>
              <a:t>medis</a:t>
            </a:r>
            <a:r>
              <a:rPr lang="en-US" sz="3700" b="1" dirty="0"/>
              <a:t> (</a:t>
            </a:r>
            <a:r>
              <a:rPr lang="en-US" sz="3700" b="1" i="1" dirty="0" err="1"/>
              <a:t>inzage</a:t>
            </a:r>
            <a:r>
              <a:rPr lang="en-US" sz="3700" b="1" i="1" dirty="0"/>
              <a:t> </a:t>
            </a:r>
            <a:r>
              <a:rPr lang="en-US" sz="3700" b="1" i="1" dirty="0" err="1"/>
              <a:t>rech</a:t>
            </a:r>
            <a:r>
              <a:rPr lang="en-US" sz="3700" b="1" dirty="0"/>
              <a:t>),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yang </a:t>
            </a:r>
            <a:r>
              <a:rPr lang="en-US" sz="3700" b="1" dirty="0" err="1"/>
              <a:t>manusiawi</a:t>
            </a:r>
            <a:r>
              <a:rPr lang="en-US" sz="3700" b="1" dirty="0"/>
              <a:t>, </a:t>
            </a:r>
            <a:r>
              <a:rPr lang="en-US" sz="3700" b="1" dirty="0" err="1"/>
              <a:t>adil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jujur</a:t>
            </a:r>
            <a:r>
              <a:rPr lang="en-US" sz="3700" b="1" dirty="0"/>
              <a:t>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</a:t>
            </a:r>
            <a:r>
              <a:rPr lang="en-US" sz="3700" b="1" dirty="0" err="1"/>
              <a:t>medis</a:t>
            </a:r>
            <a:r>
              <a:rPr lang="en-US" sz="3700" b="1" dirty="0"/>
              <a:t> yang </a:t>
            </a:r>
            <a:r>
              <a:rPr lang="en-US" sz="3700" b="1" dirty="0" err="1"/>
              <a:t>bermutu</a:t>
            </a:r>
            <a:r>
              <a:rPr lang="en-US" sz="3700" b="1" dirty="0"/>
              <a:t> </a:t>
            </a:r>
            <a:r>
              <a:rPr lang="en-US" sz="3700" b="1" dirty="0" err="1"/>
              <a:t>sesuai</a:t>
            </a:r>
            <a:r>
              <a:rPr lang="en-US" sz="3700" b="1" dirty="0"/>
              <a:t> </a:t>
            </a:r>
            <a:r>
              <a:rPr lang="en-US" sz="3700" b="1" dirty="0" err="1"/>
              <a:t>dengan</a:t>
            </a:r>
            <a:r>
              <a:rPr lang="en-US" sz="3700" b="1" dirty="0"/>
              <a:t> </a:t>
            </a:r>
            <a:r>
              <a:rPr lang="en-US" sz="3700" b="1" dirty="0" err="1"/>
              <a:t>standar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</a:t>
            </a:r>
            <a:r>
              <a:rPr lang="en-US" sz="3700" b="1" dirty="0" err="1"/>
              <a:t>medis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tanpa</a:t>
            </a:r>
            <a:r>
              <a:rPr lang="en-US" sz="3700" b="1" dirty="0"/>
              <a:t> </a:t>
            </a:r>
            <a:r>
              <a:rPr lang="en-US" sz="3700" b="1" dirty="0" err="1"/>
              <a:t>diskriminasi</a:t>
            </a:r>
            <a:r>
              <a:rPr lang="en-US" sz="3700" b="1" dirty="0"/>
              <a:t>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perawatan</a:t>
            </a:r>
            <a:r>
              <a:rPr lang="en-US" sz="3700" b="1" dirty="0"/>
              <a:t> </a:t>
            </a:r>
            <a:r>
              <a:rPr lang="en-US" sz="3700" b="1" dirty="0" err="1"/>
              <a:t>sesuai</a:t>
            </a:r>
            <a:r>
              <a:rPr lang="en-US" sz="3700" b="1" dirty="0"/>
              <a:t> </a:t>
            </a:r>
            <a:r>
              <a:rPr lang="en-US" sz="3700" b="1" dirty="0" err="1"/>
              <a:t>dengan</a:t>
            </a:r>
            <a:r>
              <a:rPr lang="en-US" sz="3700" b="1" dirty="0"/>
              <a:t> </a:t>
            </a:r>
            <a:r>
              <a:rPr lang="en-US" sz="3700" b="1" dirty="0" err="1"/>
              <a:t>standar</a:t>
            </a:r>
            <a:r>
              <a:rPr lang="en-US" sz="3700" b="1" dirty="0"/>
              <a:t> </a:t>
            </a:r>
            <a:r>
              <a:rPr lang="en-US" sz="3700" b="1" dirty="0" err="1"/>
              <a:t>pelayanan</a:t>
            </a:r>
            <a:r>
              <a:rPr lang="en-US" sz="3700" b="1" dirty="0"/>
              <a:t> </a:t>
            </a:r>
            <a:r>
              <a:rPr lang="en-US" sz="3700" b="1" dirty="0" err="1"/>
              <a:t>keperawatan</a:t>
            </a:r>
            <a:r>
              <a:rPr lang="en-US" sz="3700" b="1" dirty="0"/>
              <a:t>, </a:t>
            </a:r>
            <a:r>
              <a:rPr lang="en-US" sz="3700" b="1" dirty="0" err="1"/>
              <a:t>dirawat</a:t>
            </a:r>
            <a:r>
              <a:rPr lang="en-US" sz="3700" b="1" dirty="0"/>
              <a:t> </a:t>
            </a:r>
            <a:r>
              <a:rPr lang="en-US" sz="3700" b="1" dirty="0" err="1"/>
              <a:t>oleh</a:t>
            </a:r>
            <a:r>
              <a:rPr lang="en-US" sz="3700" b="1" dirty="0"/>
              <a:t> </a:t>
            </a:r>
            <a:r>
              <a:rPr lang="en-US" sz="3700" b="1" dirty="0" err="1"/>
              <a:t>dokter</a:t>
            </a:r>
            <a:r>
              <a:rPr lang="en-US" sz="3700" b="1" dirty="0"/>
              <a:t> yang </a:t>
            </a:r>
            <a:r>
              <a:rPr lang="en-US" sz="3700" b="1" dirty="0" err="1"/>
              <a:t>bebas</a:t>
            </a:r>
            <a:r>
              <a:rPr lang="en-US" sz="3700" b="1" dirty="0"/>
              <a:t> </a:t>
            </a:r>
            <a:r>
              <a:rPr lang="en-US" sz="3700" b="1" dirty="0" err="1"/>
              <a:t>menentukan</a:t>
            </a:r>
            <a:r>
              <a:rPr lang="en-US" sz="3700" b="1" dirty="0"/>
              <a:t> </a:t>
            </a:r>
            <a:r>
              <a:rPr lang="en-US" sz="3700" b="1" dirty="0" err="1"/>
              <a:t>pendapat</a:t>
            </a:r>
            <a:r>
              <a:rPr lang="en-US" sz="3700" b="1" dirty="0"/>
              <a:t> </a:t>
            </a:r>
            <a:r>
              <a:rPr lang="en-US" sz="3700" b="1" dirty="0" err="1"/>
              <a:t>etisnya</a:t>
            </a:r>
            <a:r>
              <a:rPr lang="en-US" sz="3700" b="1" dirty="0"/>
              <a:t> </a:t>
            </a:r>
            <a:r>
              <a:rPr lang="en-US" sz="3700" b="1" dirty="0" err="1"/>
              <a:t>tanpa</a:t>
            </a:r>
            <a:r>
              <a:rPr lang="en-US" sz="3700" b="1" dirty="0"/>
              <a:t> </a:t>
            </a:r>
            <a:r>
              <a:rPr lang="en-US" sz="3700" b="1" dirty="0" err="1"/>
              <a:t>campur</a:t>
            </a:r>
            <a:r>
              <a:rPr lang="en-US" sz="3700" b="1" dirty="0"/>
              <a:t> </a:t>
            </a:r>
            <a:r>
              <a:rPr lang="en-US" sz="3700" b="1" dirty="0" err="1"/>
              <a:t>tangan</a:t>
            </a:r>
            <a:r>
              <a:rPr lang="en-US" sz="3700" b="1" dirty="0"/>
              <a:t> </a:t>
            </a:r>
            <a:r>
              <a:rPr lang="en-US" sz="3700" b="1" dirty="0" err="1"/>
              <a:t>pihak</a:t>
            </a:r>
            <a:r>
              <a:rPr lang="en-US" sz="3700" b="1" dirty="0"/>
              <a:t> </a:t>
            </a:r>
            <a:r>
              <a:rPr lang="en-US" sz="3700" b="1" dirty="0" err="1"/>
              <a:t>luar</a:t>
            </a:r>
            <a:r>
              <a:rPr lang="en-US" sz="3700" b="1" dirty="0"/>
              <a:t>, </a:t>
            </a:r>
            <a:r>
              <a:rPr lang="en-US" sz="3700" b="1" dirty="0" err="1"/>
              <a:t>menjalankan</a:t>
            </a:r>
            <a:r>
              <a:rPr lang="en-US" sz="3700" b="1" dirty="0"/>
              <a:t> </a:t>
            </a:r>
            <a:r>
              <a:rPr lang="en-US" sz="3700" b="1" dirty="0" err="1"/>
              <a:t>ibadah</a:t>
            </a:r>
            <a:r>
              <a:rPr lang="en-US" sz="3700" b="1" dirty="0"/>
              <a:t> </a:t>
            </a:r>
            <a:r>
              <a:rPr lang="en-US" sz="3700" b="1" dirty="0" err="1"/>
              <a:t>sesuai</a:t>
            </a:r>
            <a:r>
              <a:rPr lang="en-US" sz="3700" b="1" dirty="0"/>
              <a:t> </a:t>
            </a:r>
            <a:r>
              <a:rPr lang="en-US" sz="3700" b="1" dirty="0" err="1"/>
              <a:t>dengan</a:t>
            </a:r>
            <a:r>
              <a:rPr lang="en-US" sz="3700" b="1" dirty="0"/>
              <a:t> </a:t>
            </a:r>
            <a:r>
              <a:rPr lang="en-US" sz="3700" b="1" dirty="0" err="1"/>
              <a:t>agaman</a:t>
            </a:r>
            <a:r>
              <a:rPr lang="en-US" sz="3700" b="1" dirty="0"/>
              <a:t> </a:t>
            </a:r>
            <a:r>
              <a:rPr lang="en-US" sz="3700" b="1" dirty="0" err="1"/>
              <a:t>atau</a:t>
            </a:r>
            <a:r>
              <a:rPr lang="en-US" sz="3700" b="1" dirty="0"/>
              <a:t> </a:t>
            </a:r>
            <a:r>
              <a:rPr lang="en-US" sz="3700" b="1" dirty="0" err="1"/>
              <a:t>kepercayaan</a:t>
            </a:r>
            <a:r>
              <a:rPr lang="en-US" sz="3700" b="1" dirty="0"/>
              <a:t> yang </a:t>
            </a:r>
            <a:r>
              <a:rPr lang="en-US" sz="3700" b="1" dirty="0" err="1"/>
              <a:t>dianutnya</a:t>
            </a:r>
            <a:r>
              <a:rPr lang="en-US" sz="3700" b="1" dirty="0"/>
              <a:t> </a:t>
            </a:r>
            <a:r>
              <a:rPr lang="en-US" sz="3700" b="1" dirty="0" err="1"/>
              <a:t>selama</a:t>
            </a:r>
            <a:r>
              <a:rPr lang="en-US" sz="3700" b="1" dirty="0"/>
              <a:t> </a:t>
            </a:r>
            <a:r>
              <a:rPr lang="en-US" sz="3700" b="1" dirty="0" err="1"/>
              <a:t>tidak</a:t>
            </a:r>
            <a:r>
              <a:rPr lang="en-US" sz="3700" b="1" dirty="0"/>
              <a:t> </a:t>
            </a:r>
            <a:r>
              <a:rPr lang="en-US" sz="3700" b="1" dirty="0" err="1"/>
              <a:t>mengganggu</a:t>
            </a:r>
            <a:r>
              <a:rPr lang="en-US" sz="3700" b="1" dirty="0"/>
              <a:t> </a:t>
            </a:r>
            <a:r>
              <a:rPr lang="en-US" sz="3700" b="1" dirty="0" err="1"/>
              <a:t>pasien</a:t>
            </a:r>
            <a:r>
              <a:rPr lang="en-US" sz="3700" b="1" dirty="0"/>
              <a:t> </a:t>
            </a:r>
            <a:r>
              <a:rPr lang="en-US" sz="3700" b="1" dirty="0" err="1"/>
              <a:t>lainnya</a:t>
            </a:r>
            <a:r>
              <a:rPr lang="en-US" sz="3700" b="1" dirty="0"/>
              <a:t>, </a:t>
            </a:r>
            <a:r>
              <a:rPr lang="en-US" sz="3700" b="1" dirty="0" err="1"/>
              <a:t>mengajukan</a:t>
            </a:r>
            <a:r>
              <a:rPr lang="en-US" sz="3700" b="1" dirty="0"/>
              <a:t> saran </a:t>
            </a:r>
            <a:r>
              <a:rPr lang="en-US" sz="3700" b="1" dirty="0" err="1"/>
              <a:t>usul</a:t>
            </a:r>
            <a:r>
              <a:rPr lang="en-US" sz="3700" b="1" dirty="0"/>
              <a:t> </a:t>
            </a:r>
            <a:r>
              <a:rPr lang="en-US" sz="3700" b="1" dirty="0" err="1"/>
              <a:t>perbaikan</a:t>
            </a:r>
            <a:r>
              <a:rPr lang="en-US" sz="3700" b="1" dirty="0"/>
              <a:t> </a:t>
            </a:r>
            <a:r>
              <a:rPr lang="en-US" sz="3700" b="1" dirty="0" err="1"/>
              <a:t>atas</a:t>
            </a:r>
            <a:r>
              <a:rPr lang="en-US" sz="3700" b="1" dirty="0"/>
              <a:t> </a:t>
            </a:r>
            <a:r>
              <a:rPr lang="en-US" sz="3700" b="1" dirty="0" err="1"/>
              <a:t>perlakukan</a:t>
            </a:r>
            <a:r>
              <a:rPr lang="en-US" sz="3700" b="1" dirty="0"/>
              <a:t> </a:t>
            </a:r>
            <a:r>
              <a:rPr lang="en-US" sz="3700" b="1" dirty="0" err="1"/>
              <a:t>rumah</a:t>
            </a:r>
            <a:r>
              <a:rPr lang="en-US" sz="3700" b="1" dirty="0"/>
              <a:t> </a:t>
            </a:r>
            <a:r>
              <a:rPr lang="en-US" sz="3700" b="1" dirty="0" err="1"/>
              <a:t>sakit</a:t>
            </a:r>
            <a:r>
              <a:rPr lang="en-US" sz="3700" b="1" dirty="0"/>
              <a:t> </a:t>
            </a:r>
            <a:r>
              <a:rPr lang="en-US" sz="3700" b="1" dirty="0" err="1"/>
              <a:t>terhadap</a:t>
            </a:r>
            <a:r>
              <a:rPr lang="en-US" sz="3700" b="1" dirty="0"/>
              <a:t> </a:t>
            </a:r>
            <a:r>
              <a:rPr lang="en-US" sz="3700" b="1" dirty="0" err="1"/>
              <a:t>dirinya</a:t>
            </a:r>
            <a:r>
              <a:rPr lang="en-US" sz="3700" b="1" dirty="0"/>
              <a:t>, </a:t>
            </a:r>
            <a:r>
              <a:rPr lang="en-US" sz="3700" b="1" dirty="0" err="1"/>
              <a:t>menerima</a:t>
            </a:r>
            <a:r>
              <a:rPr lang="en-US" sz="3700" b="1" dirty="0"/>
              <a:t> </a:t>
            </a:r>
            <a:r>
              <a:rPr lang="en-US" sz="3700" b="1" dirty="0" err="1"/>
              <a:t>atau</a:t>
            </a:r>
            <a:r>
              <a:rPr lang="en-US" sz="3700" b="1" dirty="0"/>
              <a:t> </a:t>
            </a:r>
            <a:r>
              <a:rPr lang="en-US" sz="3700" b="1" dirty="0" err="1"/>
              <a:t>menolak</a:t>
            </a:r>
            <a:r>
              <a:rPr lang="en-US" sz="3700" b="1" dirty="0"/>
              <a:t> </a:t>
            </a:r>
            <a:r>
              <a:rPr lang="en-US" sz="3700" b="1" dirty="0" err="1"/>
              <a:t>bimbingan</a:t>
            </a:r>
            <a:r>
              <a:rPr lang="en-US" sz="3700" b="1" dirty="0"/>
              <a:t> moral </a:t>
            </a:r>
            <a:r>
              <a:rPr lang="en-US" sz="3700" b="1" dirty="0" err="1"/>
              <a:t>maupun</a:t>
            </a:r>
            <a:r>
              <a:rPr lang="en-US" sz="3700" b="1" dirty="0"/>
              <a:t> spiritual,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perlindungan</a:t>
            </a:r>
            <a:r>
              <a:rPr lang="en-US" sz="3700" b="1" dirty="0"/>
              <a:t> </a:t>
            </a:r>
            <a:r>
              <a:rPr lang="en-US" sz="3700" b="1" dirty="0" err="1"/>
              <a:t>sewaktu</a:t>
            </a:r>
            <a:r>
              <a:rPr lang="en-US" sz="3700" b="1" dirty="0"/>
              <a:t> </a:t>
            </a:r>
            <a:r>
              <a:rPr lang="en-US" sz="3700" b="1" dirty="0" err="1"/>
              <a:t>diadakan</a:t>
            </a:r>
            <a:r>
              <a:rPr lang="en-US" sz="3700" b="1" dirty="0"/>
              <a:t> </a:t>
            </a:r>
            <a:r>
              <a:rPr lang="en-US" sz="3700" b="1" dirty="0" err="1"/>
              <a:t>penelitian</a:t>
            </a:r>
            <a:r>
              <a:rPr lang="en-US" sz="3700" b="1" dirty="0"/>
              <a:t> </a:t>
            </a:r>
            <a:r>
              <a:rPr lang="en-US" sz="3700" b="1" dirty="0" err="1"/>
              <a:t>kesehatan</a:t>
            </a:r>
            <a:r>
              <a:rPr lang="en-US" sz="3700" b="1" dirty="0"/>
              <a:t>, </a:t>
            </a:r>
            <a:r>
              <a:rPr lang="en-US" sz="3700" b="1" dirty="0" err="1"/>
              <a:t>memutuskan</a:t>
            </a:r>
            <a:r>
              <a:rPr lang="en-US" sz="3700" b="1" dirty="0"/>
              <a:t> </a:t>
            </a:r>
            <a:r>
              <a:rPr lang="en-US" sz="3700" b="1" dirty="0" err="1"/>
              <a:t>tentang</a:t>
            </a:r>
            <a:r>
              <a:rPr lang="en-US" sz="3700" b="1" dirty="0"/>
              <a:t> </a:t>
            </a:r>
            <a:r>
              <a:rPr lang="en-US" sz="3700" b="1" dirty="0" err="1"/>
              <a:t>penghentian</a:t>
            </a:r>
            <a:r>
              <a:rPr lang="en-US" sz="3700" b="1" dirty="0"/>
              <a:t> </a:t>
            </a:r>
            <a:r>
              <a:rPr lang="en-US" sz="3700" b="1" dirty="0" err="1"/>
              <a:t>kehamilannya</a:t>
            </a:r>
            <a:r>
              <a:rPr lang="en-US" sz="3700" b="1" dirty="0"/>
              <a:t>, </a:t>
            </a:r>
            <a:r>
              <a:rPr lang="en-US" sz="3700" b="1" dirty="0" err="1"/>
              <a:t>memperoleh</a:t>
            </a:r>
            <a:r>
              <a:rPr lang="en-US" sz="3700" b="1" dirty="0"/>
              <a:t> </a:t>
            </a:r>
            <a:r>
              <a:rPr lang="en-US" sz="3700" b="1" dirty="0" err="1"/>
              <a:t>perlindungan</a:t>
            </a:r>
            <a:r>
              <a:rPr lang="en-US" sz="3700" b="1" dirty="0"/>
              <a:t> </a:t>
            </a:r>
            <a:r>
              <a:rPr lang="en-US" sz="3700" b="1" dirty="0" err="1"/>
              <a:t>karena</a:t>
            </a:r>
            <a:r>
              <a:rPr lang="en-US" sz="3700" b="1" dirty="0"/>
              <a:t> </a:t>
            </a:r>
            <a:r>
              <a:rPr lang="en-US" sz="3700" b="1" dirty="0" err="1"/>
              <a:t>terpaksa</a:t>
            </a:r>
            <a:r>
              <a:rPr lang="en-US" sz="3700" b="1" dirty="0"/>
              <a:t> </a:t>
            </a:r>
            <a:r>
              <a:rPr lang="en-US" sz="3700" b="1" dirty="0" err="1"/>
              <a:t>dirawat</a:t>
            </a:r>
            <a:r>
              <a:rPr lang="en-US" sz="3700" b="1" dirty="0"/>
              <a:t> di RS </a:t>
            </a:r>
            <a:r>
              <a:rPr lang="en-US" sz="3700" b="1" dirty="0" err="1"/>
              <a:t>Jiwa</a:t>
            </a:r>
            <a:r>
              <a:rPr lang="en-US" sz="3700" b="1" dirty="0"/>
              <a:t>,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mendapatkan</a:t>
            </a:r>
            <a:r>
              <a:rPr lang="en-US" sz="3700" b="1" dirty="0"/>
              <a:t> </a:t>
            </a:r>
            <a:r>
              <a:rPr lang="en-US" sz="3700" b="1" dirty="0" err="1"/>
              <a:t>upah</a:t>
            </a:r>
            <a:r>
              <a:rPr lang="en-US" sz="3700" b="1" dirty="0"/>
              <a:t> </a:t>
            </a:r>
            <a:r>
              <a:rPr lang="en-US" sz="3700" b="1" dirty="0" err="1"/>
              <a:t>untuk</a:t>
            </a:r>
            <a:r>
              <a:rPr lang="en-US" sz="3700" b="1" dirty="0"/>
              <a:t> </a:t>
            </a:r>
            <a:r>
              <a:rPr lang="en-US" sz="3700" b="1" dirty="0" err="1"/>
              <a:t>pekerjaan</a:t>
            </a:r>
            <a:r>
              <a:rPr lang="en-US" sz="3700" b="1" dirty="0"/>
              <a:t> yang </a:t>
            </a:r>
            <a:r>
              <a:rPr lang="en-US" sz="3700" b="1" dirty="0" err="1"/>
              <a:t>dilakukan</a:t>
            </a:r>
            <a:r>
              <a:rPr lang="en-US" sz="3700" b="1" dirty="0"/>
              <a:t>, </a:t>
            </a:r>
            <a:r>
              <a:rPr lang="en-US" sz="3700" b="1" dirty="0" err="1"/>
              <a:t>penghapusan</a:t>
            </a:r>
            <a:r>
              <a:rPr lang="en-US" sz="3700" b="1" dirty="0"/>
              <a:t> </a:t>
            </a:r>
            <a:r>
              <a:rPr lang="en-US" sz="3700" b="1" dirty="0" err="1"/>
              <a:t>rekam</a:t>
            </a:r>
            <a:r>
              <a:rPr lang="en-US" sz="3700" b="1" dirty="0"/>
              <a:t> </a:t>
            </a:r>
            <a:r>
              <a:rPr lang="en-US" sz="3700" b="1" dirty="0" err="1"/>
              <a:t>medis</a:t>
            </a:r>
            <a:r>
              <a:rPr lang="en-US" sz="3700" b="1" dirty="0"/>
              <a:t> </a:t>
            </a:r>
            <a:r>
              <a:rPr lang="en-US" sz="3700" b="1" dirty="0" err="1"/>
              <a:t>mengenai</a:t>
            </a:r>
            <a:r>
              <a:rPr lang="en-US" sz="3700" b="1" dirty="0"/>
              <a:t> </a:t>
            </a:r>
            <a:r>
              <a:rPr lang="en-US" sz="3700" b="1" dirty="0" err="1"/>
              <a:t>dirinya</a:t>
            </a:r>
            <a:r>
              <a:rPr lang="en-US" sz="3700" b="1" dirty="0"/>
              <a:t> </a:t>
            </a:r>
            <a:r>
              <a:rPr lang="en-US" sz="3700" b="1" dirty="0" err="1"/>
              <a:t>setelah</a:t>
            </a:r>
            <a:r>
              <a:rPr lang="en-US" sz="3700" b="1" dirty="0"/>
              <a:t> </a:t>
            </a:r>
            <a:r>
              <a:rPr lang="en-US" sz="3700" b="1" dirty="0" err="1"/>
              <a:t>tidak</a:t>
            </a:r>
            <a:r>
              <a:rPr lang="en-US" sz="3700" b="1" dirty="0"/>
              <a:t> </a:t>
            </a:r>
            <a:r>
              <a:rPr lang="en-US" sz="3700" b="1" dirty="0" err="1"/>
              <a:t>dirawat</a:t>
            </a:r>
            <a:r>
              <a:rPr lang="en-US" sz="3700" b="1" dirty="0"/>
              <a:t> </a:t>
            </a:r>
            <a:r>
              <a:rPr lang="en-US" sz="3700" b="1" dirty="0" err="1"/>
              <a:t>lagi</a:t>
            </a:r>
            <a:r>
              <a:rPr lang="en-US" sz="3700" b="1" dirty="0"/>
              <a:t>, </a:t>
            </a:r>
            <a:r>
              <a:rPr lang="en-US" sz="3700" b="1" dirty="0" err="1"/>
              <a:t>mengetahui</a:t>
            </a:r>
            <a:r>
              <a:rPr lang="en-US" sz="3700" b="1" dirty="0"/>
              <a:t> </a:t>
            </a:r>
            <a:r>
              <a:rPr lang="en-US" sz="3700" b="1" dirty="0" err="1"/>
              <a:t>keterbatasan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kemampuan</a:t>
            </a:r>
            <a:r>
              <a:rPr lang="en-US" sz="3700" b="1" dirty="0"/>
              <a:t> </a:t>
            </a:r>
            <a:r>
              <a:rPr lang="en-US" sz="3700" b="1" dirty="0" err="1"/>
              <a:t>rumah</a:t>
            </a:r>
            <a:r>
              <a:rPr lang="en-US" sz="3700" b="1" dirty="0"/>
              <a:t> </a:t>
            </a:r>
            <a:r>
              <a:rPr lang="en-US" sz="3700" b="1" dirty="0" err="1"/>
              <a:t>sakit</a:t>
            </a:r>
            <a:r>
              <a:rPr lang="en-US" sz="3700" b="1" dirty="0"/>
              <a:t>,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peraturan</a:t>
            </a:r>
            <a:r>
              <a:rPr lang="en-US" sz="3700" b="1" dirty="0"/>
              <a:t> </a:t>
            </a:r>
            <a:r>
              <a:rPr lang="en-US" sz="3700" b="1" dirty="0" err="1"/>
              <a:t>mengenai</a:t>
            </a:r>
            <a:r>
              <a:rPr lang="en-US" sz="3700" b="1" dirty="0"/>
              <a:t> </a:t>
            </a:r>
            <a:r>
              <a:rPr lang="en-US" sz="3700" b="1" dirty="0" err="1"/>
              <a:t>sikap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tindakan</a:t>
            </a:r>
            <a:r>
              <a:rPr lang="en-US" sz="3700" b="1" dirty="0"/>
              <a:t> di </a:t>
            </a:r>
            <a:r>
              <a:rPr lang="en-US" sz="3700" b="1" dirty="0" err="1"/>
              <a:t>rumah</a:t>
            </a:r>
            <a:r>
              <a:rPr lang="en-US" sz="3700" b="1" dirty="0"/>
              <a:t> </a:t>
            </a:r>
            <a:r>
              <a:rPr lang="en-US" sz="3700" b="1" dirty="0" err="1"/>
              <a:t>sakit</a:t>
            </a:r>
            <a:r>
              <a:rPr lang="en-US" sz="3700" b="1" dirty="0"/>
              <a:t>, </a:t>
            </a:r>
            <a:r>
              <a:rPr lang="en-US" sz="3700" b="1" dirty="0" err="1"/>
              <a:t>memutus</a:t>
            </a:r>
            <a:r>
              <a:rPr lang="en-US" sz="3700" b="1" dirty="0"/>
              <a:t> </a:t>
            </a:r>
            <a:r>
              <a:rPr lang="en-US" sz="3700" b="1" dirty="0" err="1"/>
              <a:t>hubungan</a:t>
            </a:r>
            <a:r>
              <a:rPr lang="en-US" sz="3700" b="1" dirty="0"/>
              <a:t> </a:t>
            </a:r>
            <a:r>
              <a:rPr lang="en-US" sz="3700" b="1" dirty="0" err="1"/>
              <a:t>dengan</a:t>
            </a:r>
            <a:r>
              <a:rPr lang="en-US" sz="3700" b="1" dirty="0"/>
              <a:t> </a:t>
            </a:r>
            <a:r>
              <a:rPr lang="en-US" sz="3700" b="1" dirty="0" err="1"/>
              <a:t>dokter</a:t>
            </a:r>
            <a:r>
              <a:rPr lang="en-US" sz="3700" b="1" dirty="0"/>
              <a:t> di </a:t>
            </a:r>
            <a:r>
              <a:rPr lang="en-US" sz="3700" b="1" dirty="0" err="1"/>
              <a:t>rumah</a:t>
            </a:r>
            <a:r>
              <a:rPr lang="en-US" sz="3700" b="1" dirty="0"/>
              <a:t> </a:t>
            </a:r>
            <a:r>
              <a:rPr lang="en-US" sz="3700" b="1" dirty="0" err="1"/>
              <a:t>sakit</a:t>
            </a:r>
            <a:r>
              <a:rPr lang="en-US" sz="3700" b="1" dirty="0"/>
              <a:t>, </a:t>
            </a:r>
            <a:r>
              <a:rPr lang="en-US" sz="3700" b="1" dirty="0" err="1"/>
              <a:t>menerima</a:t>
            </a:r>
            <a:r>
              <a:rPr lang="en-US" sz="3700" b="1" dirty="0"/>
              <a:t> </a:t>
            </a:r>
            <a:r>
              <a:rPr lang="en-US" sz="3700" b="1" dirty="0" err="1"/>
              <a:t>bantuan</a:t>
            </a:r>
            <a:r>
              <a:rPr lang="en-US" sz="3700" b="1" dirty="0"/>
              <a:t> </a:t>
            </a:r>
            <a:r>
              <a:rPr lang="en-US" sz="3700" b="1" dirty="0" err="1"/>
              <a:t>hukum</a:t>
            </a:r>
            <a:r>
              <a:rPr lang="en-US" sz="3700" b="1" dirty="0"/>
              <a:t>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ganti</a:t>
            </a:r>
            <a:r>
              <a:rPr lang="en-US" sz="3700" b="1" dirty="0"/>
              <a:t> </a:t>
            </a:r>
            <a:r>
              <a:rPr lang="en-US" sz="3700" b="1" dirty="0" err="1"/>
              <a:t>rugi</a:t>
            </a:r>
            <a:r>
              <a:rPr lang="en-US" sz="3700" b="1" dirty="0"/>
              <a:t>, </a:t>
            </a:r>
            <a:r>
              <a:rPr lang="en-US" sz="3700" b="1" dirty="0" err="1"/>
              <a:t>dan</a:t>
            </a:r>
            <a:r>
              <a:rPr lang="en-US" sz="3700" b="1" dirty="0"/>
              <a:t> </a:t>
            </a:r>
            <a:r>
              <a:rPr lang="en-US" sz="3700" b="1" dirty="0" err="1"/>
              <a:t>menolak</a:t>
            </a:r>
            <a:r>
              <a:rPr lang="en-US" sz="3700" b="1" dirty="0"/>
              <a:t> </a:t>
            </a:r>
            <a:r>
              <a:rPr lang="en-US" sz="3700" b="1" dirty="0" err="1"/>
              <a:t>mendapatkan</a:t>
            </a:r>
            <a:r>
              <a:rPr lang="en-US" sz="3700" b="1" dirty="0"/>
              <a:t> </a:t>
            </a:r>
            <a:r>
              <a:rPr lang="en-US" sz="3700" b="1" dirty="0" err="1"/>
              <a:t>informasi</a:t>
            </a:r>
            <a:r>
              <a:rPr lang="en-US" sz="3700" b="1" dirty="0"/>
              <a:t> (</a:t>
            </a:r>
            <a:r>
              <a:rPr lang="en-US" sz="3700" b="1" dirty="0" err="1"/>
              <a:t>hak</a:t>
            </a:r>
            <a:r>
              <a:rPr lang="en-US" sz="3700" b="1" dirty="0"/>
              <a:t> </a:t>
            </a:r>
            <a:r>
              <a:rPr lang="en-US" sz="3700" b="1" i="1" dirty="0"/>
              <a:t>waiver</a:t>
            </a:r>
            <a:r>
              <a:rPr lang="en-US" sz="3700" b="1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79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F408804-7457-43C2-B4C5-67D85EAA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425" y="568961"/>
            <a:ext cx="10209150" cy="493648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dirty="0"/>
              <a:t>(3)  </a:t>
            </a:r>
            <a:r>
              <a:rPr lang="en-US" sz="2400" dirty="0" err="1"/>
              <a:t>Penghormatan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teman</a:t>
            </a:r>
            <a:r>
              <a:rPr lang="en-US" sz="2400" dirty="0"/>
              <a:t> </a:t>
            </a:r>
            <a:r>
              <a:rPr lang="en-US" sz="2400" dirty="0" err="1"/>
              <a:t>sejawat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Pasal</a:t>
            </a:r>
            <a:r>
              <a:rPr lang="en-US" sz="2400" dirty="0"/>
              <a:t> 10 </a:t>
            </a:r>
            <a:r>
              <a:rPr lang="en-US" sz="2400" dirty="0" err="1"/>
              <a:t>dikaitkan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upaya</a:t>
            </a:r>
            <a:r>
              <a:rPr lang="en-US" sz="2400" dirty="0"/>
              <a:t> </a:t>
            </a:r>
            <a:r>
              <a:rPr lang="en-US" sz="2400" dirty="0" err="1"/>
              <a:t>bersama</a:t>
            </a:r>
            <a:r>
              <a:rPr lang="en-US" sz="2400" dirty="0"/>
              <a:t> </a:t>
            </a:r>
            <a:r>
              <a:rPr lang="en-US" sz="2400" dirty="0" err="1"/>
              <a:t>sesama</a:t>
            </a:r>
            <a:r>
              <a:rPr lang="en-US" sz="2400" dirty="0"/>
              <a:t> </a:t>
            </a:r>
            <a:r>
              <a:rPr lang="en-US" sz="2400" dirty="0" err="1"/>
              <a:t>sejawat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pengabdian</a:t>
            </a:r>
            <a:r>
              <a:rPr lang="en-US" sz="2400" dirty="0"/>
              <a:t> </a:t>
            </a:r>
            <a:r>
              <a:rPr lang="en-US" sz="2400" dirty="0" err="1"/>
              <a:t>profesi</a:t>
            </a:r>
            <a:r>
              <a:rPr lang="en-US" sz="2400" dirty="0"/>
              <a:t>.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dirty="0"/>
              <a:t>(4)  </a:t>
            </a:r>
            <a:r>
              <a:rPr lang="en-US" sz="2400" dirty="0" err="1"/>
              <a:t>Pasien</a:t>
            </a:r>
            <a:r>
              <a:rPr lang="en-US" sz="2400" dirty="0"/>
              <a:t> </a:t>
            </a:r>
            <a:r>
              <a:rPr lang="en-US" sz="2400" dirty="0" err="1"/>
              <a:t>berhak</a:t>
            </a:r>
            <a:r>
              <a:rPr lang="en-US" sz="2400" dirty="0"/>
              <a:t> </a:t>
            </a:r>
            <a:r>
              <a:rPr lang="en-US" sz="2400" dirty="0" err="1"/>
              <a:t>memperoleh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dokternya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mendiskusikan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manfaat</a:t>
            </a:r>
            <a:r>
              <a:rPr lang="en-US" sz="2400" dirty="0"/>
              <a:t>, </a:t>
            </a:r>
            <a:r>
              <a:rPr lang="en-US" sz="2400" dirty="0" err="1"/>
              <a:t>risiko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pengobatan</a:t>
            </a:r>
            <a:r>
              <a:rPr lang="en-US" sz="2400" dirty="0"/>
              <a:t> yang </a:t>
            </a:r>
            <a:r>
              <a:rPr lang="en-US" sz="2400" dirty="0" err="1"/>
              <a:t>tepat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dirinya</a:t>
            </a:r>
            <a:r>
              <a:rPr lang="en-US" sz="2400" dirty="0"/>
              <a:t>, </a:t>
            </a:r>
            <a:r>
              <a:rPr lang="en-US" sz="2400" dirty="0" err="1"/>
              <a:t>serta</a:t>
            </a:r>
            <a:r>
              <a:rPr lang="en-US" sz="2400" dirty="0"/>
              <a:t> </a:t>
            </a:r>
            <a:r>
              <a:rPr lang="en-US" sz="2400" dirty="0" err="1"/>
              <a:t>wajib</a:t>
            </a:r>
            <a:r>
              <a:rPr lang="en-US" sz="2400" dirty="0"/>
              <a:t> </a:t>
            </a:r>
            <a:r>
              <a:rPr lang="en-US" sz="2400" dirty="0" err="1"/>
              <a:t>mendapatkan</a:t>
            </a:r>
            <a:r>
              <a:rPr lang="en-US" sz="2400" dirty="0"/>
              <a:t> </a:t>
            </a:r>
            <a:r>
              <a:rPr lang="en-US" sz="2400" dirty="0" err="1"/>
              <a:t>tuntunan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arahan</a:t>
            </a:r>
            <a:r>
              <a:rPr lang="en-US" sz="2400" dirty="0"/>
              <a:t> </a:t>
            </a:r>
            <a:r>
              <a:rPr lang="en-US" sz="2400" dirty="0" err="1"/>
              <a:t>profesional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dokter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membuat</a:t>
            </a:r>
            <a:r>
              <a:rPr lang="en-US" sz="2400" dirty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. </a:t>
            </a:r>
            <a:r>
              <a:rPr lang="en-US" sz="2400" dirty="0" err="1"/>
              <a:t>Pasien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keluarganya</a:t>
            </a:r>
            <a:r>
              <a:rPr lang="en-US" sz="2400" dirty="0"/>
              <a:t> </a:t>
            </a:r>
            <a:r>
              <a:rPr lang="en-US" sz="2400" dirty="0" err="1"/>
              <a:t>berhak</a:t>
            </a:r>
            <a:r>
              <a:rPr lang="en-US" sz="2400" dirty="0"/>
              <a:t> </a:t>
            </a:r>
            <a:r>
              <a:rPr lang="en-US" sz="2400" dirty="0" err="1"/>
              <a:t>mengajukan</a:t>
            </a:r>
            <a:r>
              <a:rPr lang="en-US" sz="2400" dirty="0"/>
              <a:t> </a:t>
            </a:r>
            <a:r>
              <a:rPr lang="en-US" sz="2400" dirty="0" err="1"/>
              <a:t>keluhan</a:t>
            </a:r>
            <a:r>
              <a:rPr lang="en-US" sz="2400" dirty="0"/>
              <a:t>, </a:t>
            </a:r>
            <a:r>
              <a:rPr lang="en-US" sz="2400" dirty="0" err="1"/>
              <a:t>kritik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saran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pelayanan</a:t>
            </a:r>
            <a:r>
              <a:rPr lang="en-US" sz="2400" dirty="0"/>
              <a:t> </a:t>
            </a:r>
            <a:r>
              <a:rPr lang="en-US" sz="2400" dirty="0" err="1"/>
              <a:t>kedokteran</a:t>
            </a:r>
            <a:r>
              <a:rPr lang="en-US" sz="2400" dirty="0"/>
              <a:t>. </a:t>
            </a:r>
            <a:r>
              <a:rPr lang="en-US" sz="2400" dirty="0" err="1"/>
              <a:t>Dokter</a:t>
            </a:r>
            <a:r>
              <a:rPr lang="en-US" sz="2400" dirty="0"/>
              <a:t> </a:t>
            </a:r>
            <a:r>
              <a:rPr lang="en-US" sz="2400" dirty="0" err="1"/>
              <a:t>seharusnya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sz="2400" dirty="0" err="1"/>
              <a:t>perhatian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menanggapi</a:t>
            </a:r>
            <a:r>
              <a:rPr lang="en-US" sz="2400" dirty="0"/>
              <a:t> </a:t>
            </a:r>
            <a:r>
              <a:rPr lang="en-US" sz="2400" dirty="0" err="1"/>
              <a:t>sepenuh</a:t>
            </a:r>
            <a:r>
              <a:rPr lang="en-US" sz="2400" dirty="0"/>
              <a:t> </a:t>
            </a:r>
            <a:r>
              <a:rPr lang="en-US" sz="2400" dirty="0" err="1"/>
              <a:t>hati</a:t>
            </a:r>
            <a:r>
              <a:rPr lang="en-US" sz="2400" dirty="0"/>
              <a:t>.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dirty="0"/>
              <a:t>(5)  </a:t>
            </a:r>
            <a:r>
              <a:rPr lang="en-US" sz="2400" dirty="0" err="1"/>
              <a:t>Cukup</a:t>
            </a:r>
            <a:r>
              <a:rPr lang="en-US" sz="2400" dirty="0"/>
              <a:t> </a:t>
            </a:r>
            <a:r>
              <a:rPr lang="en-US" sz="2400" dirty="0" err="1"/>
              <a:t>jelas</a:t>
            </a:r>
            <a:r>
              <a:rPr lang="en-US" sz="2400" dirty="0"/>
              <a:t>.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400" dirty="0"/>
              <a:t>(6)  </a:t>
            </a:r>
            <a:r>
              <a:rPr lang="en-US" sz="2400" dirty="0" err="1"/>
              <a:t>Cukup</a:t>
            </a:r>
            <a:r>
              <a:rPr lang="en-US" sz="2400" dirty="0"/>
              <a:t> </a:t>
            </a:r>
            <a:r>
              <a:rPr lang="en-US" sz="2400" dirty="0" err="1"/>
              <a:t>jelas</a:t>
            </a:r>
            <a:r>
              <a:rPr lang="en-US" sz="24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0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4" descr="http://www.bridgingthegap.scot.nhs.uk/media/1156/sixdimensions_jpeg_250x188.jpg">
            <a:extLst>
              <a:ext uri="{FF2B5EF4-FFF2-40B4-BE49-F238E27FC236}">
                <a16:creationId xmlns:a16="http://schemas.microsoft.com/office/drawing/2014/main" id="{4A792212-D7F9-4158-A061-B8E0C51A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74" y="340708"/>
            <a:ext cx="8271880" cy="622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://www.phcqa.org/_images/photos/help_you_hospital_2.jpg">
            <a:extLst>
              <a:ext uri="{FF2B5EF4-FFF2-40B4-BE49-F238E27FC236}">
                <a16:creationId xmlns:a16="http://schemas.microsoft.com/office/drawing/2014/main" id="{F5CBCB47-708A-41B0-9EE4-F809E85E5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94" y="2433185"/>
            <a:ext cx="3762640" cy="307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2F0F879E-4DCF-42E4-9A06-690D212AB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012" y="1479098"/>
            <a:ext cx="2400300" cy="954087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IOM Six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Dimensions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1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Judul 1">
            <a:extLst>
              <a:ext uri="{FF2B5EF4-FFF2-40B4-BE49-F238E27FC236}">
                <a16:creationId xmlns:a16="http://schemas.microsoft.com/office/drawing/2014/main" id="{F998A77E-E804-4602-A324-D226F2CD97BA}"/>
              </a:ext>
            </a:extLst>
          </p:cNvPr>
          <p:cNvSpPr txBox="1">
            <a:spLocks/>
          </p:cNvSpPr>
          <p:nvPr/>
        </p:nvSpPr>
        <p:spPr>
          <a:xfrm>
            <a:off x="0" y="490359"/>
            <a:ext cx="1219200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4A74"/>
                </a:solidFill>
                <a:latin typeface="+mn-lt"/>
              </a:rPr>
              <a:t>Safe, Effective, and Efficient Care</a:t>
            </a:r>
            <a:endParaRPr lang="en-US" dirty="0">
              <a:latin typeface="+mn-lt"/>
            </a:endParaRPr>
          </a:p>
        </p:txBody>
      </p:sp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35E8AC-9115-4CD6-9F79-0A9DC8195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320" y="1764423"/>
            <a:ext cx="7013360" cy="443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33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>
            <a:extLst>
              <a:ext uri="{FF2B5EF4-FFF2-40B4-BE49-F238E27FC236}">
                <a16:creationId xmlns:a16="http://schemas.microsoft.com/office/drawing/2014/main" id="{4533AB2E-A7B1-434B-9225-396554156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5"/>
          <a:stretch/>
        </p:blipFill>
        <p:spPr bwMode="auto">
          <a:xfrm>
            <a:off x="7944422" y="-32675"/>
            <a:ext cx="4899708" cy="692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0" y="2428240"/>
            <a:ext cx="7243149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atin typeface="+mn-lt"/>
              </a:rPr>
              <a:t>Bagaimana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mewujudkan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pelayanan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pasien</a:t>
            </a:r>
            <a:r>
              <a:rPr lang="en-US" sz="4000" dirty="0">
                <a:latin typeface="+mn-lt"/>
              </a:rPr>
              <a:t> yang </a:t>
            </a:r>
            <a:r>
              <a:rPr lang="en-US" sz="4000" dirty="0" err="1">
                <a:latin typeface="+mn-lt"/>
              </a:rPr>
              <a:t>aman</a:t>
            </a:r>
            <a:r>
              <a:rPr lang="en-US" sz="4000" dirty="0">
                <a:latin typeface="+mn-lt"/>
              </a:rPr>
              <a:t>, </a:t>
            </a:r>
            <a:r>
              <a:rPr lang="en-US" sz="4000" dirty="0" err="1">
                <a:latin typeface="+mn-lt"/>
              </a:rPr>
              <a:t>efektif</a:t>
            </a:r>
            <a:r>
              <a:rPr lang="en-US" sz="4000" dirty="0">
                <a:latin typeface="+mn-lt"/>
              </a:rPr>
              <a:t>, dan </a:t>
            </a:r>
            <a:r>
              <a:rPr lang="en-US" sz="4000" dirty="0" err="1">
                <a:latin typeface="+mn-lt"/>
              </a:rPr>
              <a:t>efisien</a:t>
            </a:r>
            <a:r>
              <a:rPr lang="en-US" sz="4000" dirty="0">
                <a:latin typeface="+mn-lt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 flipV="1">
            <a:off x="934722" y="4358820"/>
            <a:ext cx="6152006" cy="7093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99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4A74"/>
                </a:solidFill>
              </a:rPr>
              <a:t>Penerapan</a:t>
            </a:r>
            <a:r>
              <a:rPr lang="en-US" dirty="0">
                <a:solidFill>
                  <a:srgbClr val="004A74"/>
                </a:solidFill>
              </a:rPr>
              <a:t> Panduan </a:t>
            </a:r>
            <a:r>
              <a:rPr lang="en-US" dirty="0" err="1">
                <a:solidFill>
                  <a:srgbClr val="004A74"/>
                </a:solidFill>
              </a:rPr>
              <a:t>Praktik</a:t>
            </a:r>
            <a:r>
              <a:rPr lang="en-US" dirty="0">
                <a:solidFill>
                  <a:srgbClr val="004A74"/>
                </a:solidFill>
              </a:rPr>
              <a:t> </a:t>
            </a:r>
            <a:r>
              <a:rPr lang="en-US" dirty="0" err="1">
                <a:solidFill>
                  <a:srgbClr val="004A74"/>
                </a:solidFill>
              </a:rPr>
              <a:t>Klinis</a:t>
            </a:r>
            <a:r>
              <a:rPr lang="en-US" dirty="0">
                <a:solidFill>
                  <a:srgbClr val="004A74"/>
                </a:solidFill>
              </a:rPr>
              <a:t> yang </a:t>
            </a:r>
            <a:r>
              <a:rPr lang="en-US" dirty="0" err="1">
                <a:solidFill>
                  <a:srgbClr val="004A74"/>
                </a:solidFill>
              </a:rPr>
              <a:t>Berbasis</a:t>
            </a:r>
            <a:r>
              <a:rPr lang="en-US" dirty="0">
                <a:solidFill>
                  <a:srgbClr val="004A74"/>
                </a:solidFill>
              </a:rPr>
              <a:t> Bukti </a:t>
            </a:r>
            <a:r>
              <a:rPr lang="en-US" dirty="0" err="1">
                <a:solidFill>
                  <a:srgbClr val="004A74"/>
                </a:solidFill>
              </a:rPr>
              <a:t>Klinis</a:t>
            </a:r>
            <a:r>
              <a:rPr lang="en-US" dirty="0">
                <a:solidFill>
                  <a:srgbClr val="004A74"/>
                </a:solidFill>
              </a:rPr>
              <a:t> </a:t>
            </a:r>
            <a:r>
              <a:rPr lang="en-US" dirty="0" err="1">
                <a:solidFill>
                  <a:srgbClr val="004A74"/>
                </a:solidFill>
              </a:rPr>
              <a:t>Terkini</a:t>
            </a:r>
            <a:br>
              <a:rPr lang="en-US" dirty="0">
                <a:solidFill>
                  <a:srgbClr val="004A74"/>
                </a:solidFill>
              </a:rPr>
            </a:br>
            <a:r>
              <a:rPr lang="en-US" dirty="0">
                <a:solidFill>
                  <a:srgbClr val="004A74"/>
                </a:solidFill>
              </a:rPr>
              <a:t>(</a:t>
            </a:r>
            <a:r>
              <a:rPr lang="en-US" i="1" dirty="0">
                <a:solidFill>
                  <a:srgbClr val="004A74"/>
                </a:solidFill>
              </a:rPr>
              <a:t>Best Available Evidence</a:t>
            </a:r>
            <a:r>
              <a:rPr lang="en-US" dirty="0">
                <a:solidFill>
                  <a:srgbClr val="004A74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25663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433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1570</Words>
  <Application>Microsoft Office PowerPoint</Application>
  <PresentationFormat>Widescreen</PresentationFormat>
  <Paragraphs>183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Constantia</vt:lpstr>
      <vt:lpstr>Gama-Sans</vt:lpstr>
      <vt:lpstr>Tema Office</vt:lpstr>
      <vt:lpstr>Office Theme</vt:lpstr>
      <vt:lpstr>Audit Klinis</vt:lpstr>
      <vt:lpstr>Current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Penerapan Panduan Praktik Klinis yang Berbasis Bukti Klinis Terkini (Best Available Evidence) </vt:lpstr>
      <vt:lpstr>PowerPoint Presentation</vt:lpstr>
      <vt:lpstr>PowerPoint Presentation</vt:lpstr>
      <vt:lpstr>Audit Klinis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 Klinis</dc:title>
  <dc:creator>ester.febe</dc:creator>
  <cp:lastModifiedBy>ester.febe</cp:lastModifiedBy>
  <cp:revision>16</cp:revision>
  <dcterms:created xsi:type="dcterms:W3CDTF">2020-09-06T19:59:07Z</dcterms:created>
  <dcterms:modified xsi:type="dcterms:W3CDTF">2020-09-07T16:57:24Z</dcterms:modified>
</cp:coreProperties>
</file>