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3" r:id="rId47"/>
    <p:sldId id="305" r:id="rId48"/>
    <p:sldId id="306" r:id="rId49"/>
    <p:sldId id="312" r:id="rId50"/>
    <p:sldId id="313" r:id="rId51"/>
    <p:sldId id="314" r:id="rId52"/>
    <p:sldId id="320" r:id="rId53"/>
    <p:sldId id="321" r:id="rId54"/>
    <p:sldId id="322" r:id="rId55"/>
    <p:sldId id="323" r:id="rId56"/>
    <p:sldId id="325" r:id="rId57"/>
    <p:sldId id="324" r:id="rId58"/>
    <p:sldId id="326" r:id="rId59"/>
    <p:sldId id="307" r:id="rId60"/>
    <p:sldId id="308" r:id="rId61"/>
    <p:sldId id="309" r:id="rId62"/>
    <p:sldId id="310" r:id="rId6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1258" y="25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74378-13AD-41B0-9975-3BC69E5BA6E4}" type="datetimeFigureOut">
              <a:rPr lang="en-ID" smtClean="0"/>
              <a:t>25/09/2024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D4828-6DD6-4915-ACA3-2B985D94FE2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890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D4828-6DD6-4915-ACA3-2B985D94FE20}" type="slidenum">
              <a:rPr lang="en-ID" smtClean="0"/>
              <a:t>56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334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1537" y="1648409"/>
            <a:ext cx="5001260" cy="1475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49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49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94347"/>
            <a:ext cx="12190730" cy="264160"/>
          </a:xfrm>
          <a:custGeom>
            <a:avLst/>
            <a:gdLst/>
            <a:ahLst/>
            <a:cxnLst/>
            <a:rect l="l" t="t" r="r" b="b"/>
            <a:pathLst>
              <a:path w="12190730" h="264159">
                <a:moveTo>
                  <a:pt x="12190476" y="0"/>
                </a:moveTo>
                <a:lnTo>
                  <a:pt x="0" y="0"/>
                </a:lnTo>
                <a:lnTo>
                  <a:pt x="0" y="263652"/>
                </a:lnTo>
                <a:lnTo>
                  <a:pt x="12190476" y="263652"/>
                </a:lnTo>
                <a:lnTo>
                  <a:pt x="12190476" y="0"/>
                </a:lnTo>
                <a:close/>
              </a:path>
            </a:pathLst>
          </a:custGeom>
          <a:solidFill>
            <a:srgbClr val="004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594347"/>
            <a:ext cx="12190730" cy="264160"/>
          </a:xfrm>
          <a:custGeom>
            <a:avLst/>
            <a:gdLst/>
            <a:ahLst/>
            <a:cxnLst/>
            <a:rect l="l" t="t" r="r" b="b"/>
            <a:pathLst>
              <a:path w="12190730" h="264159">
                <a:moveTo>
                  <a:pt x="0" y="263652"/>
                </a:moveTo>
                <a:lnTo>
                  <a:pt x="12190476" y="263652"/>
                </a:lnTo>
                <a:lnTo>
                  <a:pt x="12190476" y="0"/>
                </a:lnTo>
                <a:lnTo>
                  <a:pt x="0" y="0"/>
                </a:lnTo>
                <a:lnTo>
                  <a:pt x="0" y="263652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601968"/>
            <a:ext cx="12192000" cy="224154"/>
          </a:xfrm>
          <a:custGeom>
            <a:avLst/>
            <a:gdLst/>
            <a:ahLst/>
            <a:cxnLst/>
            <a:rect l="l" t="t" r="r" b="b"/>
            <a:pathLst>
              <a:path w="12192000" h="224154">
                <a:moveTo>
                  <a:pt x="12192000" y="0"/>
                </a:moveTo>
                <a:lnTo>
                  <a:pt x="0" y="0"/>
                </a:lnTo>
                <a:lnTo>
                  <a:pt x="0" y="224027"/>
                </a:lnTo>
                <a:lnTo>
                  <a:pt x="12192000" y="22402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4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49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49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2913" y="264414"/>
            <a:ext cx="10266172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49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149" y="1356817"/>
            <a:ext cx="11839701" cy="5083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4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07.png"/><Relationship Id="rId7" Type="http://schemas.openxmlformats.org/officeDocument/2006/relationships/image" Target="../media/image18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48.png"/><Relationship Id="rId4" Type="http://schemas.openxmlformats.org/officeDocument/2006/relationships/image" Target="../media/image108.png"/><Relationship Id="rId9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48.pn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jp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700"/>
              </a:lnSpc>
              <a:spcBef>
                <a:spcPts val="105"/>
              </a:spcBef>
            </a:pPr>
            <a:r>
              <a:rPr sz="5000" dirty="0"/>
              <a:t>APLIKASI</a:t>
            </a:r>
            <a:r>
              <a:rPr sz="5000" spc="-30" dirty="0"/>
              <a:t> </a:t>
            </a:r>
            <a:r>
              <a:rPr sz="5000" spc="-25" dirty="0"/>
              <a:t>INA</a:t>
            </a:r>
            <a:endParaRPr sz="5000"/>
          </a:p>
          <a:p>
            <a:pPr marL="12700">
              <a:lnSpc>
                <a:spcPts val="5700"/>
              </a:lnSpc>
              <a:tabLst>
                <a:tab pos="4987290" algn="l"/>
              </a:tabLst>
            </a:pPr>
            <a:r>
              <a:rPr sz="5000" spc="-10" dirty="0"/>
              <a:t>C</a:t>
            </a:r>
            <a:r>
              <a:rPr sz="5000" u="sng" spc="-10" dirty="0">
                <a:uFill>
                  <a:solidFill>
                    <a:srgbClr val="FCD200"/>
                  </a:solidFill>
                </a:uFill>
              </a:rPr>
              <a:t>BG’s</a:t>
            </a:r>
            <a:r>
              <a:rPr sz="5000" u="sng" spc="-135" dirty="0">
                <a:uFill>
                  <a:solidFill>
                    <a:srgbClr val="FCD200"/>
                  </a:solidFill>
                </a:uFill>
              </a:rPr>
              <a:t> </a:t>
            </a:r>
            <a:r>
              <a:rPr sz="5000" u="sng" dirty="0">
                <a:uFill>
                  <a:solidFill>
                    <a:srgbClr val="FCD200"/>
                  </a:solidFill>
                </a:uFill>
              </a:rPr>
              <a:t>DI</a:t>
            </a:r>
            <a:r>
              <a:rPr sz="5000" u="sng" spc="-105" dirty="0">
                <a:uFill>
                  <a:solidFill>
                    <a:srgbClr val="FCD200"/>
                  </a:solidFill>
                </a:uFill>
              </a:rPr>
              <a:t> </a:t>
            </a:r>
            <a:r>
              <a:rPr sz="5000" u="sng" spc="-25" dirty="0">
                <a:uFill>
                  <a:solidFill>
                    <a:srgbClr val="FCD200"/>
                  </a:solidFill>
                </a:uFill>
              </a:rPr>
              <a:t>RS</a:t>
            </a:r>
            <a:r>
              <a:rPr sz="5000" u="sng" dirty="0">
                <a:uFill>
                  <a:solidFill>
                    <a:srgbClr val="FCD200"/>
                  </a:solidFill>
                </a:uFill>
              </a:rPr>
              <a:t>	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866038" y="3388233"/>
            <a:ext cx="48406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75" dirty="0">
                <a:solidFill>
                  <a:srgbClr val="004974"/>
                </a:solidFill>
                <a:latin typeface="Calibri"/>
                <a:cs typeface="Calibri"/>
              </a:rPr>
              <a:t>dr.</a:t>
            </a:r>
            <a:r>
              <a:rPr sz="3200" spc="-30" dirty="0">
                <a:solidFill>
                  <a:srgbClr val="00497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4974"/>
                </a:solidFill>
                <a:latin typeface="Calibri"/>
                <a:cs typeface="Calibri"/>
              </a:rPr>
              <a:t>Endang</a:t>
            </a:r>
            <a:r>
              <a:rPr sz="3200" spc="-30" dirty="0">
                <a:solidFill>
                  <a:srgbClr val="00497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4974"/>
                </a:solidFill>
                <a:latin typeface="Calibri"/>
                <a:cs typeface="Calibri"/>
              </a:rPr>
              <a:t>Suparniati,</a:t>
            </a:r>
            <a:r>
              <a:rPr sz="3200" spc="-10" dirty="0">
                <a:solidFill>
                  <a:srgbClr val="00497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4974"/>
                </a:solidFill>
                <a:latin typeface="Calibri"/>
                <a:cs typeface="Calibri"/>
              </a:rPr>
              <a:t>M.</a:t>
            </a:r>
            <a:r>
              <a:rPr sz="3200" spc="-40" dirty="0">
                <a:solidFill>
                  <a:srgbClr val="004974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4974"/>
                </a:solidFill>
                <a:latin typeface="Calibri"/>
                <a:cs typeface="Calibri"/>
              </a:rPr>
              <a:t>Kes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65647" y="0"/>
            <a:ext cx="6626859" cy="6858000"/>
            <a:chOff x="5565647" y="0"/>
            <a:chExt cx="6626859" cy="6858000"/>
          </a:xfrm>
        </p:grpSpPr>
        <p:sp>
          <p:nvSpPr>
            <p:cNvPr id="5" name="object 5"/>
            <p:cNvSpPr/>
            <p:nvPr/>
          </p:nvSpPr>
          <p:spPr>
            <a:xfrm>
              <a:off x="10413491" y="0"/>
              <a:ext cx="1778635" cy="6858000"/>
            </a:xfrm>
            <a:custGeom>
              <a:avLst/>
              <a:gdLst/>
              <a:ahLst/>
              <a:cxnLst/>
              <a:rect l="l" t="t" r="r" b="b"/>
              <a:pathLst>
                <a:path w="1778634" h="6858000">
                  <a:moveTo>
                    <a:pt x="177850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778507" y="6858000"/>
                  </a:lnTo>
                  <a:lnTo>
                    <a:pt x="1778507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40323" y="149350"/>
              <a:ext cx="6224016" cy="66446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5647" y="64006"/>
              <a:ext cx="6626352" cy="672998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1168" y="149352"/>
            <a:ext cx="3421379" cy="7772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6343" y="1225042"/>
            <a:ext cx="10286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ROADMAP</a:t>
            </a:r>
            <a:r>
              <a:rPr sz="4000" spc="-185" dirty="0"/>
              <a:t> </a:t>
            </a:r>
            <a:r>
              <a:rPr sz="4000" spc="-10" dirty="0"/>
              <a:t>PENGEMBANGAN</a:t>
            </a:r>
            <a:r>
              <a:rPr sz="4000" spc="-165" dirty="0"/>
              <a:t> </a:t>
            </a:r>
            <a:r>
              <a:rPr sz="4000" dirty="0"/>
              <a:t>GROUPER</a:t>
            </a:r>
            <a:r>
              <a:rPr sz="4000" spc="-185" dirty="0"/>
              <a:t> </a:t>
            </a:r>
            <a:r>
              <a:rPr sz="4000" spc="-25" dirty="0"/>
              <a:t>INA-CBG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644651" y="1100327"/>
            <a:ext cx="67310" cy="1042669"/>
          </a:xfrm>
          <a:custGeom>
            <a:avLst/>
            <a:gdLst/>
            <a:ahLst/>
            <a:cxnLst/>
            <a:rect l="l" t="t" r="r" b="b"/>
            <a:pathLst>
              <a:path w="67309" h="1042669">
                <a:moveTo>
                  <a:pt x="67056" y="0"/>
                </a:moveTo>
                <a:lnTo>
                  <a:pt x="0" y="0"/>
                </a:lnTo>
                <a:lnTo>
                  <a:pt x="0" y="1042415"/>
                </a:lnTo>
                <a:lnTo>
                  <a:pt x="67056" y="1042415"/>
                </a:lnTo>
                <a:lnTo>
                  <a:pt x="6705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20" y="2499455"/>
            <a:ext cx="10827511" cy="265141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273667" y="2792349"/>
            <a:ext cx="1731010" cy="200660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635" algn="ctr">
              <a:lnSpc>
                <a:spcPct val="91600"/>
              </a:lnSpc>
              <a:spcBef>
                <a:spcPts val="305"/>
              </a:spcBef>
            </a:pPr>
            <a:r>
              <a:rPr sz="2000" spc="-10" dirty="0">
                <a:latin typeface="Calibri"/>
                <a:cs typeface="Calibri"/>
              </a:rPr>
              <a:t>Finalisasi Indonesian Grouper (termasuk piloting), Penyusunan </a:t>
            </a:r>
            <a:r>
              <a:rPr sz="2000" dirty="0">
                <a:latin typeface="Calibri"/>
                <a:cs typeface="Calibri"/>
              </a:rPr>
              <a:t>Manual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Grouper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00825" y="2931922"/>
            <a:ext cx="1623060" cy="17272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algn="ctr">
              <a:lnSpc>
                <a:spcPct val="91700"/>
              </a:lnSpc>
              <a:spcBef>
                <a:spcPts val="300"/>
              </a:spcBef>
            </a:pPr>
            <a:r>
              <a:rPr sz="2000" spc="-10" dirty="0">
                <a:latin typeface="Calibri"/>
                <a:cs typeface="Calibri"/>
              </a:rPr>
              <a:t>Pengembangan Indonesian Grouper (Reklasifikasi INACBG)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195"/>
              </a:lnSpc>
            </a:pPr>
            <a:r>
              <a:rPr sz="2000" spc="-10" dirty="0">
                <a:latin typeface="Calibri"/>
                <a:cs typeface="Calibri"/>
              </a:rPr>
              <a:t>lanjutan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73246" y="2931922"/>
            <a:ext cx="1623060" cy="17272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ct val="91700"/>
              </a:lnSpc>
              <a:spcBef>
                <a:spcPts val="300"/>
              </a:spcBef>
            </a:pPr>
            <a:r>
              <a:rPr sz="2000" spc="-10" dirty="0">
                <a:latin typeface="Calibri"/>
                <a:cs typeface="Calibri"/>
              </a:rPr>
              <a:t>Pengembangan Indonesian Grouper (Reklasifikasi INACBG)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195"/>
              </a:lnSpc>
            </a:pPr>
            <a:r>
              <a:rPr sz="2000" spc="-10" dirty="0">
                <a:latin typeface="Calibri"/>
                <a:cs typeface="Calibri"/>
              </a:rPr>
              <a:t>lanjutan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4496" y="3071622"/>
            <a:ext cx="1621155" cy="14484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065" marR="5080" algn="ctr">
              <a:lnSpc>
                <a:spcPct val="91600"/>
              </a:lnSpc>
              <a:spcBef>
                <a:spcPts val="305"/>
              </a:spcBef>
            </a:pPr>
            <a:r>
              <a:rPr sz="2000" spc="-10" dirty="0">
                <a:latin typeface="Calibri"/>
                <a:cs typeface="Calibri"/>
              </a:rPr>
              <a:t>Pengembangan Indonesian Grouper (Reklasifikasi INACBG)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91411" y="5202935"/>
            <a:ext cx="1053465" cy="399415"/>
            <a:chOff x="1391411" y="5202935"/>
            <a:chExt cx="1053465" cy="399415"/>
          </a:xfrm>
        </p:grpSpPr>
        <p:sp>
          <p:nvSpPr>
            <p:cNvPr id="17" name="object 17"/>
            <p:cNvSpPr/>
            <p:nvPr/>
          </p:nvSpPr>
          <p:spPr>
            <a:xfrm>
              <a:off x="1397507" y="5209031"/>
              <a:ext cx="1041400" cy="387350"/>
            </a:xfrm>
            <a:custGeom>
              <a:avLst/>
              <a:gdLst/>
              <a:ahLst/>
              <a:cxnLst/>
              <a:rect l="l" t="t" r="r" b="b"/>
              <a:pathLst>
                <a:path w="1041400" h="387350">
                  <a:moveTo>
                    <a:pt x="976375" y="0"/>
                  </a:moveTo>
                  <a:lnTo>
                    <a:pt x="64515" y="0"/>
                  </a:lnTo>
                  <a:lnTo>
                    <a:pt x="39379" y="5062"/>
                  </a:lnTo>
                  <a:lnTo>
                    <a:pt x="18875" y="18875"/>
                  </a:lnTo>
                  <a:lnTo>
                    <a:pt x="5062" y="39379"/>
                  </a:lnTo>
                  <a:lnTo>
                    <a:pt x="0" y="64516"/>
                  </a:lnTo>
                  <a:lnTo>
                    <a:pt x="0" y="322580"/>
                  </a:lnTo>
                  <a:lnTo>
                    <a:pt x="5062" y="347716"/>
                  </a:lnTo>
                  <a:lnTo>
                    <a:pt x="18875" y="368220"/>
                  </a:lnTo>
                  <a:lnTo>
                    <a:pt x="39379" y="382033"/>
                  </a:lnTo>
                  <a:lnTo>
                    <a:pt x="64515" y="387096"/>
                  </a:lnTo>
                  <a:lnTo>
                    <a:pt x="976375" y="387096"/>
                  </a:lnTo>
                  <a:lnTo>
                    <a:pt x="1001512" y="382033"/>
                  </a:lnTo>
                  <a:lnTo>
                    <a:pt x="1022016" y="368220"/>
                  </a:lnTo>
                  <a:lnTo>
                    <a:pt x="1035829" y="347716"/>
                  </a:lnTo>
                  <a:lnTo>
                    <a:pt x="1040891" y="322580"/>
                  </a:lnTo>
                  <a:lnTo>
                    <a:pt x="1040891" y="64516"/>
                  </a:lnTo>
                  <a:lnTo>
                    <a:pt x="1035829" y="39379"/>
                  </a:lnTo>
                  <a:lnTo>
                    <a:pt x="1022016" y="18875"/>
                  </a:lnTo>
                  <a:lnTo>
                    <a:pt x="1001512" y="5062"/>
                  </a:lnTo>
                  <a:lnTo>
                    <a:pt x="9763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97507" y="5209031"/>
              <a:ext cx="1041400" cy="387350"/>
            </a:xfrm>
            <a:custGeom>
              <a:avLst/>
              <a:gdLst/>
              <a:ahLst/>
              <a:cxnLst/>
              <a:rect l="l" t="t" r="r" b="b"/>
              <a:pathLst>
                <a:path w="1041400" h="387350">
                  <a:moveTo>
                    <a:pt x="0" y="64516"/>
                  </a:moveTo>
                  <a:lnTo>
                    <a:pt x="5062" y="39379"/>
                  </a:lnTo>
                  <a:lnTo>
                    <a:pt x="18875" y="18875"/>
                  </a:lnTo>
                  <a:lnTo>
                    <a:pt x="39379" y="5062"/>
                  </a:lnTo>
                  <a:lnTo>
                    <a:pt x="64515" y="0"/>
                  </a:lnTo>
                  <a:lnTo>
                    <a:pt x="976375" y="0"/>
                  </a:lnTo>
                  <a:lnTo>
                    <a:pt x="1001512" y="5062"/>
                  </a:lnTo>
                  <a:lnTo>
                    <a:pt x="1022016" y="18875"/>
                  </a:lnTo>
                  <a:lnTo>
                    <a:pt x="1035829" y="39379"/>
                  </a:lnTo>
                  <a:lnTo>
                    <a:pt x="1040891" y="64516"/>
                  </a:lnTo>
                  <a:lnTo>
                    <a:pt x="1040891" y="322580"/>
                  </a:lnTo>
                  <a:lnTo>
                    <a:pt x="1035829" y="347716"/>
                  </a:lnTo>
                  <a:lnTo>
                    <a:pt x="1022016" y="368220"/>
                  </a:lnTo>
                  <a:lnTo>
                    <a:pt x="1001512" y="382033"/>
                  </a:lnTo>
                  <a:lnTo>
                    <a:pt x="976375" y="387096"/>
                  </a:lnTo>
                  <a:lnTo>
                    <a:pt x="64515" y="387096"/>
                  </a:lnTo>
                  <a:lnTo>
                    <a:pt x="39379" y="382033"/>
                  </a:lnTo>
                  <a:lnTo>
                    <a:pt x="18875" y="368220"/>
                  </a:lnTo>
                  <a:lnTo>
                    <a:pt x="5062" y="347716"/>
                  </a:lnTo>
                  <a:lnTo>
                    <a:pt x="0" y="322580"/>
                  </a:lnTo>
                  <a:lnTo>
                    <a:pt x="0" y="64516"/>
                  </a:lnTo>
                  <a:close/>
                </a:path>
              </a:pathLst>
            </a:custGeom>
            <a:ln w="121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713357" y="5264277"/>
            <a:ext cx="4095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2016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158996" y="5237988"/>
            <a:ext cx="986155" cy="399415"/>
            <a:chOff x="4158996" y="5237988"/>
            <a:chExt cx="986155" cy="399415"/>
          </a:xfrm>
        </p:grpSpPr>
        <p:sp>
          <p:nvSpPr>
            <p:cNvPr id="21" name="object 21"/>
            <p:cNvSpPr/>
            <p:nvPr/>
          </p:nvSpPr>
          <p:spPr>
            <a:xfrm>
              <a:off x="4165092" y="5244084"/>
              <a:ext cx="974090" cy="387350"/>
            </a:xfrm>
            <a:custGeom>
              <a:avLst/>
              <a:gdLst/>
              <a:ahLst/>
              <a:cxnLst/>
              <a:rect l="l" t="t" r="r" b="b"/>
              <a:pathLst>
                <a:path w="974089" h="387350">
                  <a:moveTo>
                    <a:pt x="909320" y="0"/>
                  </a:moveTo>
                  <a:lnTo>
                    <a:pt x="64516" y="0"/>
                  </a:lnTo>
                  <a:lnTo>
                    <a:pt x="39379" y="5062"/>
                  </a:lnTo>
                  <a:lnTo>
                    <a:pt x="18875" y="18875"/>
                  </a:lnTo>
                  <a:lnTo>
                    <a:pt x="5062" y="39379"/>
                  </a:lnTo>
                  <a:lnTo>
                    <a:pt x="0" y="64515"/>
                  </a:lnTo>
                  <a:lnTo>
                    <a:pt x="0" y="322579"/>
                  </a:lnTo>
                  <a:lnTo>
                    <a:pt x="5062" y="347694"/>
                  </a:lnTo>
                  <a:lnTo>
                    <a:pt x="18875" y="368201"/>
                  </a:lnTo>
                  <a:lnTo>
                    <a:pt x="39379" y="382026"/>
                  </a:lnTo>
                  <a:lnTo>
                    <a:pt x="64516" y="387095"/>
                  </a:lnTo>
                  <a:lnTo>
                    <a:pt x="909320" y="387095"/>
                  </a:lnTo>
                  <a:lnTo>
                    <a:pt x="934456" y="382026"/>
                  </a:lnTo>
                  <a:lnTo>
                    <a:pt x="954960" y="368201"/>
                  </a:lnTo>
                  <a:lnTo>
                    <a:pt x="968773" y="347694"/>
                  </a:lnTo>
                  <a:lnTo>
                    <a:pt x="973836" y="322579"/>
                  </a:lnTo>
                  <a:lnTo>
                    <a:pt x="973836" y="64515"/>
                  </a:lnTo>
                  <a:lnTo>
                    <a:pt x="968773" y="39379"/>
                  </a:lnTo>
                  <a:lnTo>
                    <a:pt x="954960" y="18875"/>
                  </a:lnTo>
                  <a:lnTo>
                    <a:pt x="934456" y="5062"/>
                  </a:lnTo>
                  <a:lnTo>
                    <a:pt x="90932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65092" y="5244084"/>
              <a:ext cx="974090" cy="387350"/>
            </a:xfrm>
            <a:custGeom>
              <a:avLst/>
              <a:gdLst/>
              <a:ahLst/>
              <a:cxnLst/>
              <a:rect l="l" t="t" r="r" b="b"/>
              <a:pathLst>
                <a:path w="974089" h="387350">
                  <a:moveTo>
                    <a:pt x="0" y="64515"/>
                  </a:moveTo>
                  <a:lnTo>
                    <a:pt x="5062" y="39379"/>
                  </a:lnTo>
                  <a:lnTo>
                    <a:pt x="18875" y="18875"/>
                  </a:lnTo>
                  <a:lnTo>
                    <a:pt x="39379" y="5062"/>
                  </a:lnTo>
                  <a:lnTo>
                    <a:pt x="64516" y="0"/>
                  </a:lnTo>
                  <a:lnTo>
                    <a:pt x="909320" y="0"/>
                  </a:lnTo>
                  <a:lnTo>
                    <a:pt x="934456" y="5062"/>
                  </a:lnTo>
                  <a:lnTo>
                    <a:pt x="954960" y="18875"/>
                  </a:lnTo>
                  <a:lnTo>
                    <a:pt x="968773" y="39379"/>
                  </a:lnTo>
                  <a:lnTo>
                    <a:pt x="973836" y="64515"/>
                  </a:lnTo>
                  <a:lnTo>
                    <a:pt x="973836" y="322579"/>
                  </a:lnTo>
                  <a:lnTo>
                    <a:pt x="968773" y="347694"/>
                  </a:lnTo>
                  <a:lnTo>
                    <a:pt x="954960" y="368201"/>
                  </a:lnTo>
                  <a:lnTo>
                    <a:pt x="934456" y="382026"/>
                  </a:lnTo>
                  <a:lnTo>
                    <a:pt x="909320" y="387095"/>
                  </a:lnTo>
                  <a:lnTo>
                    <a:pt x="64516" y="387095"/>
                  </a:lnTo>
                  <a:lnTo>
                    <a:pt x="39379" y="382026"/>
                  </a:lnTo>
                  <a:lnTo>
                    <a:pt x="18875" y="368201"/>
                  </a:lnTo>
                  <a:lnTo>
                    <a:pt x="5062" y="347694"/>
                  </a:lnTo>
                  <a:lnTo>
                    <a:pt x="0" y="322579"/>
                  </a:lnTo>
                  <a:lnTo>
                    <a:pt x="0" y="64515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447159" y="5299328"/>
            <a:ext cx="4095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2017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803135" y="5237988"/>
            <a:ext cx="1146175" cy="399415"/>
            <a:chOff x="6803135" y="5237988"/>
            <a:chExt cx="1146175" cy="399415"/>
          </a:xfrm>
        </p:grpSpPr>
        <p:sp>
          <p:nvSpPr>
            <p:cNvPr id="25" name="object 25"/>
            <p:cNvSpPr/>
            <p:nvPr/>
          </p:nvSpPr>
          <p:spPr>
            <a:xfrm>
              <a:off x="6809231" y="5244084"/>
              <a:ext cx="1134110" cy="387350"/>
            </a:xfrm>
            <a:custGeom>
              <a:avLst/>
              <a:gdLst/>
              <a:ahLst/>
              <a:cxnLst/>
              <a:rect l="l" t="t" r="r" b="b"/>
              <a:pathLst>
                <a:path w="1134109" h="387350">
                  <a:moveTo>
                    <a:pt x="1069340" y="0"/>
                  </a:moveTo>
                  <a:lnTo>
                    <a:pt x="64516" y="0"/>
                  </a:lnTo>
                  <a:lnTo>
                    <a:pt x="39379" y="5062"/>
                  </a:lnTo>
                  <a:lnTo>
                    <a:pt x="18875" y="18875"/>
                  </a:lnTo>
                  <a:lnTo>
                    <a:pt x="5062" y="39379"/>
                  </a:lnTo>
                  <a:lnTo>
                    <a:pt x="0" y="64515"/>
                  </a:lnTo>
                  <a:lnTo>
                    <a:pt x="0" y="322579"/>
                  </a:lnTo>
                  <a:lnTo>
                    <a:pt x="5062" y="347694"/>
                  </a:lnTo>
                  <a:lnTo>
                    <a:pt x="18875" y="368201"/>
                  </a:lnTo>
                  <a:lnTo>
                    <a:pt x="39379" y="382026"/>
                  </a:lnTo>
                  <a:lnTo>
                    <a:pt x="64516" y="387095"/>
                  </a:lnTo>
                  <a:lnTo>
                    <a:pt x="1069340" y="387095"/>
                  </a:lnTo>
                  <a:lnTo>
                    <a:pt x="1094476" y="382026"/>
                  </a:lnTo>
                  <a:lnTo>
                    <a:pt x="1114980" y="368201"/>
                  </a:lnTo>
                  <a:lnTo>
                    <a:pt x="1128793" y="347694"/>
                  </a:lnTo>
                  <a:lnTo>
                    <a:pt x="1133856" y="322579"/>
                  </a:lnTo>
                  <a:lnTo>
                    <a:pt x="1133856" y="64515"/>
                  </a:lnTo>
                  <a:lnTo>
                    <a:pt x="1128793" y="39379"/>
                  </a:lnTo>
                  <a:lnTo>
                    <a:pt x="1114980" y="18875"/>
                  </a:lnTo>
                  <a:lnTo>
                    <a:pt x="1094476" y="5062"/>
                  </a:lnTo>
                  <a:lnTo>
                    <a:pt x="106934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09231" y="5244084"/>
              <a:ext cx="1134110" cy="387350"/>
            </a:xfrm>
            <a:custGeom>
              <a:avLst/>
              <a:gdLst/>
              <a:ahLst/>
              <a:cxnLst/>
              <a:rect l="l" t="t" r="r" b="b"/>
              <a:pathLst>
                <a:path w="1134109" h="387350">
                  <a:moveTo>
                    <a:pt x="0" y="64515"/>
                  </a:moveTo>
                  <a:lnTo>
                    <a:pt x="5062" y="39379"/>
                  </a:lnTo>
                  <a:lnTo>
                    <a:pt x="18875" y="18875"/>
                  </a:lnTo>
                  <a:lnTo>
                    <a:pt x="39379" y="5062"/>
                  </a:lnTo>
                  <a:lnTo>
                    <a:pt x="64516" y="0"/>
                  </a:lnTo>
                  <a:lnTo>
                    <a:pt x="1069340" y="0"/>
                  </a:lnTo>
                  <a:lnTo>
                    <a:pt x="1094476" y="5062"/>
                  </a:lnTo>
                  <a:lnTo>
                    <a:pt x="1114980" y="18875"/>
                  </a:lnTo>
                  <a:lnTo>
                    <a:pt x="1128793" y="39379"/>
                  </a:lnTo>
                  <a:lnTo>
                    <a:pt x="1133856" y="64515"/>
                  </a:lnTo>
                  <a:lnTo>
                    <a:pt x="1133856" y="322579"/>
                  </a:lnTo>
                  <a:lnTo>
                    <a:pt x="1128793" y="347694"/>
                  </a:lnTo>
                  <a:lnTo>
                    <a:pt x="1114980" y="368201"/>
                  </a:lnTo>
                  <a:lnTo>
                    <a:pt x="1094476" y="382026"/>
                  </a:lnTo>
                  <a:lnTo>
                    <a:pt x="1069340" y="387095"/>
                  </a:lnTo>
                  <a:lnTo>
                    <a:pt x="64516" y="387095"/>
                  </a:lnTo>
                  <a:lnTo>
                    <a:pt x="39379" y="382026"/>
                  </a:lnTo>
                  <a:lnTo>
                    <a:pt x="18875" y="368201"/>
                  </a:lnTo>
                  <a:lnTo>
                    <a:pt x="5062" y="347694"/>
                  </a:lnTo>
                  <a:lnTo>
                    <a:pt x="0" y="322579"/>
                  </a:lnTo>
                  <a:lnTo>
                    <a:pt x="0" y="64515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172070" y="5299328"/>
            <a:ext cx="4095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607295" y="5228844"/>
            <a:ext cx="1065530" cy="373380"/>
            <a:chOff x="9607295" y="5228844"/>
            <a:chExt cx="1065530" cy="373380"/>
          </a:xfrm>
        </p:grpSpPr>
        <p:sp>
          <p:nvSpPr>
            <p:cNvPr id="29" name="object 29"/>
            <p:cNvSpPr/>
            <p:nvPr/>
          </p:nvSpPr>
          <p:spPr>
            <a:xfrm>
              <a:off x="9613391" y="5234940"/>
              <a:ext cx="1053465" cy="361315"/>
            </a:xfrm>
            <a:custGeom>
              <a:avLst/>
              <a:gdLst/>
              <a:ahLst/>
              <a:cxnLst/>
              <a:rect l="l" t="t" r="r" b="b"/>
              <a:pathLst>
                <a:path w="1053465" h="361314">
                  <a:moveTo>
                    <a:pt x="992885" y="0"/>
                  </a:moveTo>
                  <a:lnTo>
                    <a:pt x="60198" y="0"/>
                  </a:lnTo>
                  <a:lnTo>
                    <a:pt x="36754" y="4726"/>
                  </a:lnTo>
                  <a:lnTo>
                    <a:pt x="17621" y="17621"/>
                  </a:lnTo>
                  <a:lnTo>
                    <a:pt x="4726" y="36754"/>
                  </a:lnTo>
                  <a:lnTo>
                    <a:pt x="0" y="60198"/>
                  </a:lnTo>
                  <a:lnTo>
                    <a:pt x="0" y="300990"/>
                  </a:lnTo>
                  <a:lnTo>
                    <a:pt x="4726" y="324433"/>
                  </a:lnTo>
                  <a:lnTo>
                    <a:pt x="17621" y="343566"/>
                  </a:lnTo>
                  <a:lnTo>
                    <a:pt x="36754" y="356461"/>
                  </a:lnTo>
                  <a:lnTo>
                    <a:pt x="60198" y="361188"/>
                  </a:lnTo>
                  <a:lnTo>
                    <a:pt x="992885" y="361188"/>
                  </a:lnTo>
                  <a:lnTo>
                    <a:pt x="1016329" y="356461"/>
                  </a:lnTo>
                  <a:lnTo>
                    <a:pt x="1035462" y="343566"/>
                  </a:lnTo>
                  <a:lnTo>
                    <a:pt x="1048357" y="324433"/>
                  </a:lnTo>
                  <a:lnTo>
                    <a:pt x="1053083" y="300990"/>
                  </a:lnTo>
                  <a:lnTo>
                    <a:pt x="1053083" y="60198"/>
                  </a:lnTo>
                  <a:lnTo>
                    <a:pt x="1048357" y="36754"/>
                  </a:lnTo>
                  <a:lnTo>
                    <a:pt x="1035462" y="17621"/>
                  </a:lnTo>
                  <a:lnTo>
                    <a:pt x="1016329" y="4726"/>
                  </a:lnTo>
                  <a:lnTo>
                    <a:pt x="99288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613391" y="5234940"/>
              <a:ext cx="1053465" cy="361315"/>
            </a:xfrm>
            <a:custGeom>
              <a:avLst/>
              <a:gdLst/>
              <a:ahLst/>
              <a:cxnLst/>
              <a:rect l="l" t="t" r="r" b="b"/>
              <a:pathLst>
                <a:path w="1053465" h="361314">
                  <a:moveTo>
                    <a:pt x="0" y="60198"/>
                  </a:moveTo>
                  <a:lnTo>
                    <a:pt x="4726" y="36754"/>
                  </a:lnTo>
                  <a:lnTo>
                    <a:pt x="17621" y="17621"/>
                  </a:lnTo>
                  <a:lnTo>
                    <a:pt x="36754" y="4726"/>
                  </a:lnTo>
                  <a:lnTo>
                    <a:pt x="60198" y="0"/>
                  </a:lnTo>
                  <a:lnTo>
                    <a:pt x="992885" y="0"/>
                  </a:lnTo>
                  <a:lnTo>
                    <a:pt x="1016329" y="4726"/>
                  </a:lnTo>
                  <a:lnTo>
                    <a:pt x="1035462" y="17621"/>
                  </a:lnTo>
                  <a:lnTo>
                    <a:pt x="1048357" y="36754"/>
                  </a:lnTo>
                  <a:lnTo>
                    <a:pt x="1053083" y="60198"/>
                  </a:lnTo>
                  <a:lnTo>
                    <a:pt x="1053083" y="300990"/>
                  </a:lnTo>
                  <a:lnTo>
                    <a:pt x="1048357" y="324433"/>
                  </a:lnTo>
                  <a:lnTo>
                    <a:pt x="1035462" y="343566"/>
                  </a:lnTo>
                  <a:lnTo>
                    <a:pt x="1016329" y="356461"/>
                  </a:lnTo>
                  <a:lnTo>
                    <a:pt x="992885" y="361188"/>
                  </a:lnTo>
                  <a:lnTo>
                    <a:pt x="60198" y="361188"/>
                  </a:lnTo>
                  <a:lnTo>
                    <a:pt x="36754" y="356461"/>
                  </a:lnTo>
                  <a:lnTo>
                    <a:pt x="17621" y="343566"/>
                  </a:lnTo>
                  <a:lnTo>
                    <a:pt x="4726" y="324433"/>
                  </a:lnTo>
                  <a:lnTo>
                    <a:pt x="0" y="300990"/>
                  </a:lnTo>
                  <a:lnTo>
                    <a:pt x="0" y="60198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935971" y="5277739"/>
            <a:ext cx="4095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63132" y="698372"/>
            <a:ext cx="44329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Klasifikasi</a:t>
            </a:r>
            <a:r>
              <a:rPr spc="-85" dirty="0"/>
              <a:t> </a:t>
            </a:r>
            <a:r>
              <a:rPr spc="-10" dirty="0"/>
              <a:t>INA-</a:t>
            </a:r>
            <a:r>
              <a:rPr spc="-25" dirty="0"/>
              <a:t>CBG</a:t>
            </a:r>
          </a:p>
        </p:txBody>
      </p:sp>
      <p:sp>
        <p:nvSpPr>
          <p:cNvPr id="7" name="object 7"/>
          <p:cNvSpPr/>
          <p:nvPr/>
        </p:nvSpPr>
        <p:spPr>
          <a:xfrm>
            <a:off x="6094476" y="527304"/>
            <a:ext cx="67310" cy="1042669"/>
          </a:xfrm>
          <a:custGeom>
            <a:avLst/>
            <a:gdLst/>
            <a:ahLst/>
            <a:cxnLst/>
            <a:rect l="l" t="t" r="r" b="b"/>
            <a:pathLst>
              <a:path w="67310" h="1042669">
                <a:moveTo>
                  <a:pt x="67055" y="0"/>
                </a:moveTo>
                <a:lnTo>
                  <a:pt x="0" y="0"/>
                </a:lnTo>
                <a:lnTo>
                  <a:pt x="0" y="1042415"/>
                </a:lnTo>
                <a:lnTo>
                  <a:pt x="67055" y="1042415"/>
                </a:lnTo>
                <a:lnTo>
                  <a:pt x="67055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68808" y="1464563"/>
            <a:ext cx="4246245" cy="4384675"/>
            <a:chOff x="368808" y="1464563"/>
            <a:chExt cx="4246245" cy="438467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2708" y="3922775"/>
              <a:ext cx="3511295" cy="192633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01852" y="3480815"/>
              <a:ext cx="3512820" cy="1268095"/>
            </a:xfrm>
            <a:custGeom>
              <a:avLst/>
              <a:gdLst/>
              <a:ahLst/>
              <a:cxnLst/>
              <a:rect l="l" t="t" r="r" b="b"/>
              <a:pathLst>
                <a:path w="3512820" h="1268095">
                  <a:moveTo>
                    <a:pt x="3501771" y="0"/>
                  </a:moveTo>
                  <a:lnTo>
                    <a:pt x="3493135" y="82423"/>
                  </a:lnTo>
                  <a:lnTo>
                    <a:pt x="3482086" y="159766"/>
                  </a:lnTo>
                  <a:lnTo>
                    <a:pt x="3466084" y="233299"/>
                  </a:lnTo>
                  <a:lnTo>
                    <a:pt x="3447669" y="303022"/>
                  </a:lnTo>
                  <a:lnTo>
                    <a:pt x="3423031" y="366395"/>
                  </a:lnTo>
                  <a:lnTo>
                    <a:pt x="3395980" y="426085"/>
                  </a:lnTo>
                  <a:lnTo>
                    <a:pt x="3366389" y="481838"/>
                  </a:lnTo>
                  <a:lnTo>
                    <a:pt x="3331972" y="532511"/>
                  </a:lnTo>
                  <a:lnTo>
                    <a:pt x="3296285" y="580771"/>
                  </a:lnTo>
                  <a:lnTo>
                    <a:pt x="3259455" y="623824"/>
                  </a:lnTo>
                  <a:lnTo>
                    <a:pt x="3217672" y="664464"/>
                  </a:lnTo>
                  <a:lnTo>
                    <a:pt x="3175762" y="701167"/>
                  </a:lnTo>
                  <a:lnTo>
                    <a:pt x="3132709" y="734187"/>
                  </a:lnTo>
                  <a:lnTo>
                    <a:pt x="3088513" y="763270"/>
                  </a:lnTo>
                  <a:lnTo>
                    <a:pt x="3044190" y="791210"/>
                  </a:lnTo>
                  <a:lnTo>
                    <a:pt x="2997454" y="815340"/>
                  </a:lnTo>
                  <a:lnTo>
                    <a:pt x="2951988" y="836803"/>
                  </a:lnTo>
                  <a:lnTo>
                    <a:pt x="2905252" y="857123"/>
                  </a:lnTo>
                  <a:lnTo>
                    <a:pt x="2814193" y="887603"/>
                  </a:lnTo>
                  <a:lnTo>
                    <a:pt x="2768727" y="899033"/>
                  </a:lnTo>
                  <a:lnTo>
                    <a:pt x="2726817" y="909193"/>
                  </a:lnTo>
                  <a:lnTo>
                    <a:pt x="2683764" y="919226"/>
                  </a:lnTo>
                  <a:lnTo>
                    <a:pt x="2605151" y="931926"/>
                  </a:lnTo>
                  <a:lnTo>
                    <a:pt x="2569464" y="935736"/>
                  </a:lnTo>
                  <a:lnTo>
                    <a:pt x="2537460" y="939546"/>
                  </a:lnTo>
                  <a:lnTo>
                    <a:pt x="2506726" y="942086"/>
                  </a:lnTo>
                  <a:lnTo>
                    <a:pt x="2455037" y="944626"/>
                  </a:lnTo>
                  <a:lnTo>
                    <a:pt x="654304" y="939546"/>
                  </a:lnTo>
                  <a:lnTo>
                    <a:pt x="541147" y="739267"/>
                  </a:lnTo>
                  <a:lnTo>
                    <a:pt x="432942" y="939546"/>
                  </a:lnTo>
                  <a:lnTo>
                    <a:pt x="120535" y="939546"/>
                  </a:lnTo>
                  <a:lnTo>
                    <a:pt x="118071" y="942086"/>
                  </a:lnTo>
                  <a:lnTo>
                    <a:pt x="111925" y="949706"/>
                  </a:lnTo>
                  <a:lnTo>
                    <a:pt x="104546" y="962406"/>
                  </a:lnTo>
                  <a:lnTo>
                    <a:pt x="94703" y="980186"/>
                  </a:lnTo>
                  <a:lnTo>
                    <a:pt x="82410" y="1001649"/>
                  </a:lnTo>
                  <a:lnTo>
                    <a:pt x="71335" y="1028319"/>
                  </a:lnTo>
                  <a:lnTo>
                    <a:pt x="56578" y="1057529"/>
                  </a:lnTo>
                  <a:lnTo>
                    <a:pt x="44284" y="1091692"/>
                  </a:lnTo>
                  <a:lnTo>
                    <a:pt x="30746" y="1128522"/>
                  </a:lnTo>
                  <a:lnTo>
                    <a:pt x="18453" y="1170305"/>
                  </a:lnTo>
                  <a:lnTo>
                    <a:pt x="8610" y="1214755"/>
                  </a:lnTo>
                  <a:lnTo>
                    <a:pt x="0" y="1261618"/>
                  </a:lnTo>
                  <a:lnTo>
                    <a:pt x="2457450" y="1267968"/>
                  </a:lnTo>
                  <a:lnTo>
                    <a:pt x="2474722" y="1266698"/>
                  </a:lnTo>
                  <a:lnTo>
                    <a:pt x="2498090" y="1265428"/>
                  </a:lnTo>
                  <a:lnTo>
                    <a:pt x="2525141" y="1262888"/>
                  </a:lnTo>
                  <a:lnTo>
                    <a:pt x="2555875" y="1260348"/>
                  </a:lnTo>
                  <a:lnTo>
                    <a:pt x="2591562" y="1255268"/>
                  </a:lnTo>
                  <a:lnTo>
                    <a:pt x="2712085" y="1231138"/>
                  </a:lnTo>
                  <a:lnTo>
                    <a:pt x="2756408" y="1219835"/>
                  </a:lnTo>
                  <a:lnTo>
                    <a:pt x="2803144" y="1205865"/>
                  </a:lnTo>
                  <a:lnTo>
                    <a:pt x="2849880" y="1189355"/>
                  </a:lnTo>
                  <a:lnTo>
                    <a:pt x="2899029" y="1170305"/>
                  </a:lnTo>
                  <a:lnTo>
                    <a:pt x="2948305" y="1148842"/>
                  </a:lnTo>
                  <a:lnTo>
                    <a:pt x="2998724" y="1123442"/>
                  </a:lnTo>
                  <a:lnTo>
                    <a:pt x="3047873" y="1095502"/>
                  </a:lnTo>
                  <a:lnTo>
                    <a:pt x="3097149" y="1063879"/>
                  </a:lnTo>
                  <a:lnTo>
                    <a:pt x="3143885" y="1029589"/>
                  </a:lnTo>
                  <a:lnTo>
                    <a:pt x="3191764" y="990346"/>
                  </a:lnTo>
                  <a:lnTo>
                    <a:pt x="3237357" y="948436"/>
                  </a:lnTo>
                  <a:lnTo>
                    <a:pt x="3280410" y="900303"/>
                  </a:lnTo>
                  <a:lnTo>
                    <a:pt x="3322193" y="849503"/>
                  </a:lnTo>
                  <a:lnTo>
                    <a:pt x="3360293" y="793750"/>
                  </a:lnTo>
                  <a:lnTo>
                    <a:pt x="3395980" y="732917"/>
                  </a:lnTo>
                  <a:lnTo>
                    <a:pt x="3429127" y="668274"/>
                  </a:lnTo>
                  <a:lnTo>
                    <a:pt x="3457448" y="597154"/>
                  </a:lnTo>
                  <a:lnTo>
                    <a:pt x="3482086" y="521081"/>
                  </a:lnTo>
                  <a:lnTo>
                    <a:pt x="3503041" y="441198"/>
                  </a:lnTo>
                  <a:lnTo>
                    <a:pt x="3510407" y="333502"/>
                  </a:lnTo>
                  <a:lnTo>
                    <a:pt x="3512820" y="224409"/>
                  </a:lnTo>
                  <a:lnTo>
                    <a:pt x="3510407" y="111633"/>
                  </a:lnTo>
                  <a:lnTo>
                    <a:pt x="35017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1263" y="1464563"/>
              <a:ext cx="2863596" cy="28575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53311" y="1577339"/>
              <a:ext cx="2664460" cy="2792095"/>
            </a:xfrm>
            <a:custGeom>
              <a:avLst/>
              <a:gdLst/>
              <a:ahLst/>
              <a:cxnLst/>
              <a:rect l="l" t="t" r="r" b="b"/>
              <a:pathLst>
                <a:path w="2664460" h="2792095">
                  <a:moveTo>
                    <a:pt x="686307" y="0"/>
                  </a:moveTo>
                  <a:lnTo>
                    <a:pt x="614933" y="1270"/>
                  </a:lnTo>
                  <a:lnTo>
                    <a:pt x="538733" y="8889"/>
                  </a:lnTo>
                  <a:lnTo>
                    <a:pt x="459994" y="22860"/>
                  </a:lnTo>
                  <a:lnTo>
                    <a:pt x="377570" y="44323"/>
                  </a:lnTo>
                  <a:lnTo>
                    <a:pt x="281686" y="86233"/>
                  </a:lnTo>
                  <a:lnTo>
                    <a:pt x="188213" y="134365"/>
                  </a:lnTo>
                  <a:lnTo>
                    <a:pt x="92201" y="190119"/>
                  </a:lnTo>
                  <a:lnTo>
                    <a:pt x="0" y="249682"/>
                  </a:lnTo>
                  <a:lnTo>
                    <a:pt x="79882" y="216662"/>
                  </a:lnTo>
                  <a:lnTo>
                    <a:pt x="154940" y="188849"/>
                  </a:lnTo>
                  <a:lnTo>
                    <a:pt x="228726" y="168529"/>
                  </a:lnTo>
                  <a:lnTo>
                    <a:pt x="301370" y="154559"/>
                  </a:lnTo>
                  <a:lnTo>
                    <a:pt x="368935" y="145796"/>
                  </a:lnTo>
                  <a:lnTo>
                    <a:pt x="436625" y="143256"/>
                  </a:lnTo>
                  <a:lnTo>
                    <a:pt x="500506" y="145796"/>
                  </a:lnTo>
                  <a:lnTo>
                    <a:pt x="562101" y="154559"/>
                  </a:lnTo>
                  <a:lnTo>
                    <a:pt x="621157" y="165988"/>
                  </a:lnTo>
                  <a:lnTo>
                    <a:pt x="677671" y="182499"/>
                  </a:lnTo>
                  <a:lnTo>
                    <a:pt x="731774" y="201549"/>
                  </a:lnTo>
                  <a:lnTo>
                    <a:pt x="783463" y="224282"/>
                  </a:lnTo>
                  <a:lnTo>
                    <a:pt x="832612" y="250951"/>
                  </a:lnTo>
                  <a:lnTo>
                    <a:pt x="879348" y="278764"/>
                  </a:lnTo>
                  <a:lnTo>
                    <a:pt x="923670" y="309245"/>
                  </a:lnTo>
                  <a:lnTo>
                    <a:pt x="965454" y="342138"/>
                  </a:lnTo>
                  <a:lnTo>
                    <a:pt x="1004824" y="376427"/>
                  </a:lnTo>
                  <a:lnTo>
                    <a:pt x="1041781" y="410590"/>
                  </a:lnTo>
                  <a:lnTo>
                    <a:pt x="1077340" y="446150"/>
                  </a:lnTo>
                  <a:lnTo>
                    <a:pt x="1108075" y="480313"/>
                  </a:lnTo>
                  <a:lnTo>
                    <a:pt x="1138936" y="517017"/>
                  </a:lnTo>
                  <a:lnTo>
                    <a:pt x="1165987" y="551307"/>
                  </a:lnTo>
                  <a:lnTo>
                    <a:pt x="1190498" y="584200"/>
                  </a:lnTo>
                  <a:lnTo>
                    <a:pt x="1213865" y="617220"/>
                  </a:lnTo>
                  <a:lnTo>
                    <a:pt x="1250823" y="675513"/>
                  </a:lnTo>
                  <a:lnTo>
                    <a:pt x="1266825" y="700786"/>
                  </a:lnTo>
                  <a:lnTo>
                    <a:pt x="1279144" y="724915"/>
                  </a:lnTo>
                  <a:lnTo>
                    <a:pt x="1298829" y="759079"/>
                  </a:lnTo>
                  <a:lnTo>
                    <a:pt x="1303655" y="771779"/>
                  </a:lnTo>
                  <a:lnTo>
                    <a:pt x="1307338" y="779399"/>
                  </a:lnTo>
                  <a:lnTo>
                    <a:pt x="2090801" y="2319274"/>
                  </a:lnTo>
                  <a:lnTo>
                    <a:pt x="1970277" y="2510663"/>
                  </a:lnTo>
                  <a:lnTo>
                    <a:pt x="2190496" y="2511933"/>
                  </a:lnTo>
                  <a:lnTo>
                    <a:pt x="2331847" y="2789428"/>
                  </a:lnTo>
                  <a:lnTo>
                    <a:pt x="2336800" y="2789428"/>
                  </a:lnTo>
                  <a:lnTo>
                    <a:pt x="2349118" y="2790698"/>
                  </a:lnTo>
                  <a:lnTo>
                    <a:pt x="2369947" y="2791968"/>
                  </a:lnTo>
                  <a:lnTo>
                    <a:pt x="2397125" y="2791968"/>
                  </a:lnTo>
                  <a:lnTo>
                    <a:pt x="2469641" y="2788158"/>
                  </a:lnTo>
                  <a:lnTo>
                    <a:pt x="2511425" y="2781808"/>
                  </a:lnTo>
                  <a:lnTo>
                    <a:pt x="2559430" y="2772918"/>
                  </a:lnTo>
                  <a:lnTo>
                    <a:pt x="2609850" y="2761615"/>
                  </a:lnTo>
                  <a:lnTo>
                    <a:pt x="2663952" y="2743835"/>
                  </a:lnTo>
                  <a:lnTo>
                    <a:pt x="1571752" y="599439"/>
                  </a:lnTo>
                  <a:lnTo>
                    <a:pt x="1570608" y="596900"/>
                  </a:lnTo>
                  <a:lnTo>
                    <a:pt x="1559560" y="576580"/>
                  </a:lnTo>
                  <a:lnTo>
                    <a:pt x="1548383" y="558926"/>
                  </a:lnTo>
                  <a:lnTo>
                    <a:pt x="1537335" y="537337"/>
                  </a:lnTo>
                  <a:lnTo>
                    <a:pt x="1521333" y="514604"/>
                  </a:lnTo>
                  <a:lnTo>
                    <a:pt x="1502918" y="486663"/>
                  </a:lnTo>
                  <a:lnTo>
                    <a:pt x="1458595" y="424561"/>
                  </a:lnTo>
                  <a:lnTo>
                    <a:pt x="1431544" y="391668"/>
                  </a:lnTo>
                  <a:lnTo>
                    <a:pt x="1402080" y="357377"/>
                  </a:lnTo>
                  <a:lnTo>
                    <a:pt x="1370076" y="321945"/>
                  </a:lnTo>
                  <a:lnTo>
                    <a:pt x="1296289" y="250951"/>
                  </a:lnTo>
                  <a:lnTo>
                    <a:pt x="1254506" y="216662"/>
                  </a:lnTo>
                  <a:lnTo>
                    <a:pt x="1211452" y="182499"/>
                  </a:lnTo>
                  <a:lnTo>
                    <a:pt x="1164717" y="149606"/>
                  </a:lnTo>
                  <a:lnTo>
                    <a:pt x="1114298" y="119125"/>
                  </a:lnTo>
                  <a:lnTo>
                    <a:pt x="1062608" y="91186"/>
                  </a:lnTo>
                  <a:lnTo>
                    <a:pt x="1007237" y="68452"/>
                  </a:lnTo>
                  <a:lnTo>
                    <a:pt x="948308" y="45593"/>
                  </a:lnTo>
                  <a:lnTo>
                    <a:pt x="887983" y="27939"/>
                  </a:lnTo>
                  <a:lnTo>
                    <a:pt x="822832" y="13970"/>
                  </a:lnTo>
                  <a:lnTo>
                    <a:pt x="756412" y="3810"/>
                  </a:lnTo>
                  <a:lnTo>
                    <a:pt x="686307" y="0"/>
                  </a:lnTo>
                  <a:close/>
                </a:path>
              </a:pathLst>
            </a:custGeom>
            <a:solidFill>
              <a:srgbClr val="A6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808" y="1752600"/>
              <a:ext cx="1978152" cy="35844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3627" y="1962912"/>
              <a:ext cx="1709927" cy="36179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0860" y="2271797"/>
              <a:ext cx="807491" cy="14071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9808" y="2622803"/>
              <a:ext cx="565404" cy="6248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04615" y="2366772"/>
              <a:ext cx="845819" cy="8717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59508" y="4872228"/>
              <a:ext cx="746759" cy="7696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30324" y="3086100"/>
              <a:ext cx="1374648" cy="14112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6252" y="3432047"/>
              <a:ext cx="999718" cy="75895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905761" y="3161537"/>
              <a:ext cx="1089660" cy="1126490"/>
            </a:xfrm>
            <a:custGeom>
              <a:avLst/>
              <a:gdLst/>
              <a:ahLst/>
              <a:cxnLst/>
              <a:rect l="l" t="t" r="r" b="b"/>
              <a:pathLst>
                <a:path w="1089660" h="1126489">
                  <a:moveTo>
                    <a:pt x="544830" y="0"/>
                  </a:moveTo>
                  <a:lnTo>
                    <a:pt x="497825" y="2066"/>
                  </a:lnTo>
                  <a:lnTo>
                    <a:pt x="451930" y="8154"/>
                  </a:lnTo>
                  <a:lnTo>
                    <a:pt x="407307" y="18094"/>
                  </a:lnTo>
                  <a:lnTo>
                    <a:pt x="364121" y="31717"/>
                  </a:lnTo>
                  <a:lnTo>
                    <a:pt x="322536" y="48853"/>
                  </a:lnTo>
                  <a:lnTo>
                    <a:pt x="282714" y="69335"/>
                  </a:lnTo>
                  <a:lnTo>
                    <a:pt x="244820" y="92993"/>
                  </a:lnTo>
                  <a:lnTo>
                    <a:pt x="209017" y="119658"/>
                  </a:lnTo>
                  <a:lnTo>
                    <a:pt x="175468" y="149162"/>
                  </a:lnTo>
                  <a:lnTo>
                    <a:pt x="144338" y="181334"/>
                  </a:lnTo>
                  <a:lnTo>
                    <a:pt x="115791" y="216007"/>
                  </a:lnTo>
                  <a:lnTo>
                    <a:pt x="89988" y="253011"/>
                  </a:lnTo>
                  <a:lnTo>
                    <a:pt x="67096" y="292177"/>
                  </a:lnTo>
                  <a:lnTo>
                    <a:pt x="47276" y="333336"/>
                  </a:lnTo>
                  <a:lnTo>
                    <a:pt x="30693" y="376320"/>
                  </a:lnTo>
                  <a:lnTo>
                    <a:pt x="17510" y="420959"/>
                  </a:lnTo>
                  <a:lnTo>
                    <a:pt x="7891" y="467084"/>
                  </a:lnTo>
                  <a:lnTo>
                    <a:pt x="2000" y="514526"/>
                  </a:lnTo>
                  <a:lnTo>
                    <a:pt x="0" y="563118"/>
                  </a:lnTo>
                  <a:lnTo>
                    <a:pt x="2000" y="611709"/>
                  </a:lnTo>
                  <a:lnTo>
                    <a:pt x="7891" y="659151"/>
                  </a:lnTo>
                  <a:lnTo>
                    <a:pt x="17510" y="705276"/>
                  </a:lnTo>
                  <a:lnTo>
                    <a:pt x="30693" y="749915"/>
                  </a:lnTo>
                  <a:lnTo>
                    <a:pt x="47276" y="792899"/>
                  </a:lnTo>
                  <a:lnTo>
                    <a:pt x="67096" y="834058"/>
                  </a:lnTo>
                  <a:lnTo>
                    <a:pt x="89988" y="873224"/>
                  </a:lnTo>
                  <a:lnTo>
                    <a:pt x="115791" y="910228"/>
                  </a:lnTo>
                  <a:lnTo>
                    <a:pt x="144338" y="944901"/>
                  </a:lnTo>
                  <a:lnTo>
                    <a:pt x="175468" y="977073"/>
                  </a:lnTo>
                  <a:lnTo>
                    <a:pt x="209017" y="1006577"/>
                  </a:lnTo>
                  <a:lnTo>
                    <a:pt x="244820" y="1033242"/>
                  </a:lnTo>
                  <a:lnTo>
                    <a:pt x="282714" y="1056900"/>
                  </a:lnTo>
                  <a:lnTo>
                    <a:pt x="322536" y="1077382"/>
                  </a:lnTo>
                  <a:lnTo>
                    <a:pt x="364121" y="1094518"/>
                  </a:lnTo>
                  <a:lnTo>
                    <a:pt x="407307" y="1108141"/>
                  </a:lnTo>
                  <a:lnTo>
                    <a:pt x="451930" y="1118081"/>
                  </a:lnTo>
                  <a:lnTo>
                    <a:pt x="497825" y="1124169"/>
                  </a:lnTo>
                  <a:lnTo>
                    <a:pt x="544830" y="1126236"/>
                  </a:lnTo>
                  <a:lnTo>
                    <a:pt x="591834" y="1124169"/>
                  </a:lnTo>
                  <a:lnTo>
                    <a:pt x="637729" y="1118081"/>
                  </a:lnTo>
                  <a:lnTo>
                    <a:pt x="682352" y="1108141"/>
                  </a:lnTo>
                  <a:lnTo>
                    <a:pt x="725538" y="1094518"/>
                  </a:lnTo>
                  <a:lnTo>
                    <a:pt x="767123" y="1077382"/>
                  </a:lnTo>
                  <a:lnTo>
                    <a:pt x="806945" y="1056900"/>
                  </a:lnTo>
                  <a:lnTo>
                    <a:pt x="844839" y="1033242"/>
                  </a:lnTo>
                  <a:lnTo>
                    <a:pt x="880642" y="1006577"/>
                  </a:lnTo>
                  <a:lnTo>
                    <a:pt x="914191" y="977073"/>
                  </a:lnTo>
                  <a:lnTo>
                    <a:pt x="945321" y="944901"/>
                  </a:lnTo>
                  <a:lnTo>
                    <a:pt x="973868" y="910228"/>
                  </a:lnTo>
                  <a:lnTo>
                    <a:pt x="999671" y="873224"/>
                  </a:lnTo>
                  <a:lnTo>
                    <a:pt x="1022563" y="834058"/>
                  </a:lnTo>
                  <a:lnTo>
                    <a:pt x="1042383" y="792899"/>
                  </a:lnTo>
                  <a:lnTo>
                    <a:pt x="1058966" y="749915"/>
                  </a:lnTo>
                  <a:lnTo>
                    <a:pt x="1072149" y="705276"/>
                  </a:lnTo>
                  <a:lnTo>
                    <a:pt x="1081768" y="659151"/>
                  </a:lnTo>
                  <a:lnTo>
                    <a:pt x="1087659" y="611709"/>
                  </a:lnTo>
                  <a:lnTo>
                    <a:pt x="1089660" y="563118"/>
                  </a:lnTo>
                  <a:lnTo>
                    <a:pt x="1087659" y="514526"/>
                  </a:lnTo>
                  <a:lnTo>
                    <a:pt x="1081768" y="467084"/>
                  </a:lnTo>
                  <a:lnTo>
                    <a:pt x="1072149" y="420959"/>
                  </a:lnTo>
                  <a:lnTo>
                    <a:pt x="1058966" y="376320"/>
                  </a:lnTo>
                  <a:lnTo>
                    <a:pt x="1042383" y="333336"/>
                  </a:lnTo>
                  <a:lnTo>
                    <a:pt x="1022563" y="292177"/>
                  </a:lnTo>
                  <a:lnTo>
                    <a:pt x="999671" y="253011"/>
                  </a:lnTo>
                  <a:lnTo>
                    <a:pt x="973868" y="216007"/>
                  </a:lnTo>
                  <a:lnTo>
                    <a:pt x="945321" y="181334"/>
                  </a:lnTo>
                  <a:lnTo>
                    <a:pt x="914191" y="149162"/>
                  </a:lnTo>
                  <a:lnTo>
                    <a:pt x="880642" y="119658"/>
                  </a:lnTo>
                  <a:lnTo>
                    <a:pt x="844839" y="92993"/>
                  </a:lnTo>
                  <a:lnTo>
                    <a:pt x="806945" y="69335"/>
                  </a:lnTo>
                  <a:lnTo>
                    <a:pt x="767123" y="48853"/>
                  </a:lnTo>
                  <a:lnTo>
                    <a:pt x="725538" y="31717"/>
                  </a:lnTo>
                  <a:lnTo>
                    <a:pt x="682352" y="18094"/>
                  </a:lnTo>
                  <a:lnTo>
                    <a:pt x="637729" y="8154"/>
                  </a:lnTo>
                  <a:lnTo>
                    <a:pt x="591834" y="2066"/>
                  </a:lnTo>
                  <a:lnTo>
                    <a:pt x="54483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05761" y="3161537"/>
              <a:ext cx="1089660" cy="1126490"/>
            </a:xfrm>
            <a:custGeom>
              <a:avLst/>
              <a:gdLst/>
              <a:ahLst/>
              <a:cxnLst/>
              <a:rect l="l" t="t" r="r" b="b"/>
              <a:pathLst>
                <a:path w="1089660" h="1126489">
                  <a:moveTo>
                    <a:pt x="0" y="563118"/>
                  </a:moveTo>
                  <a:lnTo>
                    <a:pt x="2000" y="514526"/>
                  </a:lnTo>
                  <a:lnTo>
                    <a:pt x="7891" y="467084"/>
                  </a:lnTo>
                  <a:lnTo>
                    <a:pt x="17510" y="420959"/>
                  </a:lnTo>
                  <a:lnTo>
                    <a:pt x="30693" y="376320"/>
                  </a:lnTo>
                  <a:lnTo>
                    <a:pt x="47276" y="333336"/>
                  </a:lnTo>
                  <a:lnTo>
                    <a:pt x="67096" y="292177"/>
                  </a:lnTo>
                  <a:lnTo>
                    <a:pt x="89988" y="253011"/>
                  </a:lnTo>
                  <a:lnTo>
                    <a:pt x="115791" y="216007"/>
                  </a:lnTo>
                  <a:lnTo>
                    <a:pt x="144338" y="181334"/>
                  </a:lnTo>
                  <a:lnTo>
                    <a:pt x="175468" y="149162"/>
                  </a:lnTo>
                  <a:lnTo>
                    <a:pt x="209017" y="119658"/>
                  </a:lnTo>
                  <a:lnTo>
                    <a:pt x="244820" y="92993"/>
                  </a:lnTo>
                  <a:lnTo>
                    <a:pt x="282714" y="69335"/>
                  </a:lnTo>
                  <a:lnTo>
                    <a:pt x="322536" y="48853"/>
                  </a:lnTo>
                  <a:lnTo>
                    <a:pt x="364121" y="31717"/>
                  </a:lnTo>
                  <a:lnTo>
                    <a:pt x="407307" y="18094"/>
                  </a:lnTo>
                  <a:lnTo>
                    <a:pt x="451930" y="8154"/>
                  </a:lnTo>
                  <a:lnTo>
                    <a:pt x="497825" y="2066"/>
                  </a:lnTo>
                  <a:lnTo>
                    <a:pt x="544830" y="0"/>
                  </a:lnTo>
                  <a:lnTo>
                    <a:pt x="591834" y="2066"/>
                  </a:lnTo>
                  <a:lnTo>
                    <a:pt x="637729" y="8154"/>
                  </a:lnTo>
                  <a:lnTo>
                    <a:pt x="682352" y="18094"/>
                  </a:lnTo>
                  <a:lnTo>
                    <a:pt x="725538" y="31717"/>
                  </a:lnTo>
                  <a:lnTo>
                    <a:pt x="767123" y="48853"/>
                  </a:lnTo>
                  <a:lnTo>
                    <a:pt x="806945" y="69335"/>
                  </a:lnTo>
                  <a:lnTo>
                    <a:pt x="844839" y="92993"/>
                  </a:lnTo>
                  <a:lnTo>
                    <a:pt x="880642" y="119658"/>
                  </a:lnTo>
                  <a:lnTo>
                    <a:pt x="914191" y="149162"/>
                  </a:lnTo>
                  <a:lnTo>
                    <a:pt x="945321" y="181334"/>
                  </a:lnTo>
                  <a:lnTo>
                    <a:pt x="973868" y="216007"/>
                  </a:lnTo>
                  <a:lnTo>
                    <a:pt x="999671" y="253011"/>
                  </a:lnTo>
                  <a:lnTo>
                    <a:pt x="1022563" y="292177"/>
                  </a:lnTo>
                  <a:lnTo>
                    <a:pt x="1042383" y="333336"/>
                  </a:lnTo>
                  <a:lnTo>
                    <a:pt x="1058966" y="376320"/>
                  </a:lnTo>
                  <a:lnTo>
                    <a:pt x="1072149" y="420959"/>
                  </a:lnTo>
                  <a:lnTo>
                    <a:pt x="1081768" y="467084"/>
                  </a:lnTo>
                  <a:lnTo>
                    <a:pt x="1087659" y="514526"/>
                  </a:lnTo>
                  <a:lnTo>
                    <a:pt x="1089660" y="563118"/>
                  </a:lnTo>
                  <a:lnTo>
                    <a:pt x="1087659" y="611709"/>
                  </a:lnTo>
                  <a:lnTo>
                    <a:pt x="1081768" y="659151"/>
                  </a:lnTo>
                  <a:lnTo>
                    <a:pt x="1072149" y="705276"/>
                  </a:lnTo>
                  <a:lnTo>
                    <a:pt x="1058966" y="749915"/>
                  </a:lnTo>
                  <a:lnTo>
                    <a:pt x="1042383" y="792899"/>
                  </a:lnTo>
                  <a:lnTo>
                    <a:pt x="1022563" y="834058"/>
                  </a:lnTo>
                  <a:lnTo>
                    <a:pt x="999671" y="873224"/>
                  </a:lnTo>
                  <a:lnTo>
                    <a:pt x="973868" y="910228"/>
                  </a:lnTo>
                  <a:lnTo>
                    <a:pt x="945321" y="944901"/>
                  </a:lnTo>
                  <a:lnTo>
                    <a:pt x="914191" y="977073"/>
                  </a:lnTo>
                  <a:lnTo>
                    <a:pt x="880642" y="1006577"/>
                  </a:lnTo>
                  <a:lnTo>
                    <a:pt x="844839" y="1033242"/>
                  </a:lnTo>
                  <a:lnTo>
                    <a:pt x="806945" y="1056900"/>
                  </a:lnTo>
                  <a:lnTo>
                    <a:pt x="767123" y="1077382"/>
                  </a:lnTo>
                  <a:lnTo>
                    <a:pt x="725538" y="1094518"/>
                  </a:lnTo>
                  <a:lnTo>
                    <a:pt x="682352" y="1108141"/>
                  </a:lnTo>
                  <a:lnTo>
                    <a:pt x="637729" y="1118081"/>
                  </a:lnTo>
                  <a:lnTo>
                    <a:pt x="591834" y="1124169"/>
                  </a:lnTo>
                  <a:lnTo>
                    <a:pt x="544830" y="1126236"/>
                  </a:lnTo>
                  <a:lnTo>
                    <a:pt x="497825" y="1124169"/>
                  </a:lnTo>
                  <a:lnTo>
                    <a:pt x="451930" y="1118081"/>
                  </a:lnTo>
                  <a:lnTo>
                    <a:pt x="407307" y="1108141"/>
                  </a:lnTo>
                  <a:lnTo>
                    <a:pt x="364121" y="1094518"/>
                  </a:lnTo>
                  <a:lnTo>
                    <a:pt x="322536" y="1077382"/>
                  </a:lnTo>
                  <a:lnTo>
                    <a:pt x="282714" y="1056900"/>
                  </a:lnTo>
                  <a:lnTo>
                    <a:pt x="244820" y="1033242"/>
                  </a:lnTo>
                  <a:lnTo>
                    <a:pt x="209017" y="1006577"/>
                  </a:lnTo>
                  <a:lnTo>
                    <a:pt x="175468" y="977073"/>
                  </a:lnTo>
                  <a:lnTo>
                    <a:pt x="144338" y="944901"/>
                  </a:lnTo>
                  <a:lnTo>
                    <a:pt x="115791" y="910228"/>
                  </a:lnTo>
                  <a:lnTo>
                    <a:pt x="89988" y="873224"/>
                  </a:lnTo>
                  <a:lnTo>
                    <a:pt x="67096" y="834058"/>
                  </a:lnTo>
                  <a:lnTo>
                    <a:pt x="47276" y="792899"/>
                  </a:lnTo>
                  <a:lnTo>
                    <a:pt x="30693" y="749915"/>
                  </a:lnTo>
                  <a:lnTo>
                    <a:pt x="17510" y="705276"/>
                  </a:lnTo>
                  <a:lnTo>
                    <a:pt x="7891" y="659151"/>
                  </a:lnTo>
                  <a:lnTo>
                    <a:pt x="2000" y="611709"/>
                  </a:lnTo>
                  <a:lnTo>
                    <a:pt x="0" y="563118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156205" y="3524250"/>
            <a:ext cx="586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INA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Grouper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94476" y="1804416"/>
            <a:ext cx="5728970" cy="83058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710" marR="211454" algn="just">
              <a:lnSpc>
                <a:spcPct val="100000"/>
              </a:lnSpc>
              <a:spcBef>
                <a:spcPts val="320"/>
              </a:spcBef>
            </a:pPr>
            <a:r>
              <a:rPr sz="1600" dirty="0">
                <a:latin typeface="Arial"/>
                <a:cs typeface="Arial"/>
              </a:rPr>
              <a:t>Merupakan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proses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pengelompokan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ulang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kasus-</a:t>
            </a:r>
            <a:r>
              <a:rPr sz="1600" dirty="0">
                <a:latin typeface="Arial"/>
                <a:cs typeface="Arial"/>
              </a:rPr>
              <a:t>kasus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yang </a:t>
            </a:r>
            <a:r>
              <a:rPr sz="1600" dirty="0">
                <a:latin typeface="Arial"/>
                <a:cs typeface="Arial"/>
              </a:rPr>
              <a:t>ada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melalui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diagnosis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prosedur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yng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terdapat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dalam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ICD </a:t>
            </a:r>
            <a:r>
              <a:rPr sz="1600" dirty="0">
                <a:latin typeface="Arial"/>
                <a:cs typeface="Arial"/>
              </a:rPr>
              <a:t>untuk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disesuaikan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dengan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kondisi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lokal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Indonesia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74485" y="2974035"/>
            <a:ext cx="56184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Berperan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melakukan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analisis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statistik,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pembuatan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logic dan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grouper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74485" y="5066157"/>
            <a:ext cx="565594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Berperan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menyediakan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billing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data </a:t>
            </a:r>
            <a:r>
              <a:rPr sz="2000" dirty="0">
                <a:latin typeface="Arial"/>
                <a:cs typeface="Arial"/>
              </a:rPr>
              <a:t>costing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akan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digunakan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dalam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analisis </a:t>
            </a:r>
            <a:r>
              <a:rPr sz="2000" dirty="0">
                <a:latin typeface="Arial"/>
                <a:cs typeface="Arial"/>
              </a:rPr>
              <a:t>statistik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untuk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menggambarkan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homogenitas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hasil </a:t>
            </a:r>
            <a:r>
              <a:rPr sz="2000" dirty="0">
                <a:latin typeface="Arial"/>
                <a:cs typeface="Arial"/>
              </a:rPr>
              <a:t>proses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reklasifikasi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48071" y="2926079"/>
            <a:ext cx="875030" cy="739140"/>
          </a:xfrm>
          <a:custGeom>
            <a:avLst/>
            <a:gdLst/>
            <a:ahLst/>
            <a:cxnLst/>
            <a:rect l="l" t="t" r="r" b="b"/>
            <a:pathLst>
              <a:path w="875029" h="739139">
                <a:moveTo>
                  <a:pt x="751586" y="0"/>
                </a:moveTo>
                <a:lnTo>
                  <a:pt x="123189" y="0"/>
                </a:lnTo>
                <a:lnTo>
                  <a:pt x="75223" y="9675"/>
                </a:lnTo>
                <a:lnTo>
                  <a:pt x="36067" y="36068"/>
                </a:lnTo>
                <a:lnTo>
                  <a:pt x="9675" y="75223"/>
                </a:lnTo>
                <a:lnTo>
                  <a:pt x="0" y="123190"/>
                </a:lnTo>
                <a:lnTo>
                  <a:pt x="0" y="615950"/>
                </a:lnTo>
                <a:lnTo>
                  <a:pt x="9675" y="663916"/>
                </a:lnTo>
                <a:lnTo>
                  <a:pt x="36067" y="703072"/>
                </a:lnTo>
                <a:lnTo>
                  <a:pt x="75223" y="729464"/>
                </a:lnTo>
                <a:lnTo>
                  <a:pt x="123189" y="739140"/>
                </a:lnTo>
                <a:lnTo>
                  <a:pt x="751586" y="739140"/>
                </a:lnTo>
                <a:lnTo>
                  <a:pt x="799552" y="729464"/>
                </a:lnTo>
                <a:lnTo>
                  <a:pt x="838707" y="703072"/>
                </a:lnTo>
                <a:lnTo>
                  <a:pt x="865100" y="663916"/>
                </a:lnTo>
                <a:lnTo>
                  <a:pt x="874776" y="615950"/>
                </a:lnTo>
                <a:lnTo>
                  <a:pt x="874776" y="123190"/>
                </a:lnTo>
                <a:lnTo>
                  <a:pt x="865100" y="75223"/>
                </a:lnTo>
                <a:lnTo>
                  <a:pt x="838707" y="36068"/>
                </a:lnTo>
                <a:lnTo>
                  <a:pt x="799552" y="9675"/>
                </a:lnTo>
                <a:lnTo>
                  <a:pt x="751586" y="0"/>
                </a:lnTo>
                <a:close/>
              </a:path>
            </a:pathLst>
          </a:custGeom>
          <a:solidFill>
            <a:srgbClr val="9CA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48071" y="3927347"/>
            <a:ext cx="875030" cy="741045"/>
          </a:xfrm>
          <a:custGeom>
            <a:avLst/>
            <a:gdLst/>
            <a:ahLst/>
            <a:cxnLst/>
            <a:rect l="l" t="t" r="r" b="b"/>
            <a:pathLst>
              <a:path w="875029" h="741045">
                <a:moveTo>
                  <a:pt x="751331" y="0"/>
                </a:moveTo>
                <a:lnTo>
                  <a:pt x="123443" y="0"/>
                </a:lnTo>
                <a:lnTo>
                  <a:pt x="75384" y="9697"/>
                </a:lnTo>
                <a:lnTo>
                  <a:pt x="36147" y="36147"/>
                </a:lnTo>
                <a:lnTo>
                  <a:pt x="9697" y="75384"/>
                </a:lnTo>
                <a:lnTo>
                  <a:pt x="0" y="123443"/>
                </a:lnTo>
                <a:lnTo>
                  <a:pt x="0" y="617219"/>
                </a:lnTo>
                <a:lnTo>
                  <a:pt x="9697" y="665279"/>
                </a:lnTo>
                <a:lnTo>
                  <a:pt x="36147" y="704516"/>
                </a:lnTo>
                <a:lnTo>
                  <a:pt x="75384" y="730966"/>
                </a:lnTo>
                <a:lnTo>
                  <a:pt x="123443" y="740663"/>
                </a:lnTo>
                <a:lnTo>
                  <a:pt x="751331" y="740663"/>
                </a:lnTo>
                <a:lnTo>
                  <a:pt x="799391" y="730966"/>
                </a:lnTo>
                <a:lnTo>
                  <a:pt x="838628" y="704516"/>
                </a:lnTo>
                <a:lnTo>
                  <a:pt x="865078" y="665279"/>
                </a:lnTo>
                <a:lnTo>
                  <a:pt x="874776" y="617219"/>
                </a:lnTo>
                <a:lnTo>
                  <a:pt x="874776" y="123443"/>
                </a:lnTo>
                <a:lnTo>
                  <a:pt x="865078" y="75384"/>
                </a:lnTo>
                <a:lnTo>
                  <a:pt x="838628" y="36147"/>
                </a:lnTo>
                <a:lnTo>
                  <a:pt x="799391" y="9697"/>
                </a:lnTo>
                <a:lnTo>
                  <a:pt x="75133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279390" y="2879344"/>
            <a:ext cx="6565265" cy="19748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70"/>
              </a:spcBef>
            </a:pPr>
            <a:r>
              <a:rPr sz="4000" b="1" spc="-25" dirty="0">
                <a:latin typeface="Arial"/>
                <a:cs typeface="Arial"/>
              </a:rPr>
              <a:t>01</a:t>
            </a:r>
            <a:endParaRPr sz="4000">
              <a:latin typeface="Arial"/>
              <a:cs typeface="Arial"/>
            </a:endParaRPr>
          </a:p>
          <a:p>
            <a:pPr marL="907415" marR="30480" indent="-869950">
              <a:lnSpc>
                <a:spcPct val="92400"/>
              </a:lnSpc>
              <a:spcBef>
                <a:spcPts val="1040"/>
              </a:spcBef>
              <a:tabLst>
                <a:tab pos="907415" algn="l"/>
              </a:tabLst>
            </a:pPr>
            <a:r>
              <a:rPr sz="6000" b="1" spc="-37" baseline="-33333" dirty="0">
                <a:latin typeface="Arial"/>
                <a:cs typeface="Arial"/>
              </a:rPr>
              <a:t>02</a:t>
            </a:r>
            <a:r>
              <a:rPr sz="6000" b="1" baseline="-33333" dirty="0">
                <a:latin typeface="Arial"/>
                <a:cs typeface="Arial"/>
              </a:rPr>
              <a:t>	</a:t>
            </a:r>
            <a:r>
              <a:rPr sz="2000" dirty="0">
                <a:latin typeface="Arial"/>
                <a:cs typeface="Arial"/>
              </a:rPr>
              <a:t>Mempunyai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melakukan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mapping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partisi </a:t>
            </a:r>
            <a:r>
              <a:rPr sz="2000" dirty="0">
                <a:latin typeface="Arial"/>
                <a:cs typeface="Arial"/>
              </a:rPr>
              <a:t>dari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diagnosis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prosedur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serta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menyusun </a:t>
            </a:r>
            <a:r>
              <a:rPr sz="2000" dirty="0">
                <a:latin typeface="Arial"/>
                <a:cs typeface="Arial"/>
              </a:rPr>
              <a:t>algoritma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sesuai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dengan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kompetensinya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148071" y="5106923"/>
            <a:ext cx="875030" cy="741045"/>
          </a:xfrm>
          <a:custGeom>
            <a:avLst/>
            <a:gdLst/>
            <a:ahLst/>
            <a:cxnLst/>
            <a:rect l="l" t="t" r="r" b="b"/>
            <a:pathLst>
              <a:path w="875029" h="741045">
                <a:moveTo>
                  <a:pt x="751331" y="0"/>
                </a:moveTo>
                <a:lnTo>
                  <a:pt x="123443" y="0"/>
                </a:lnTo>
                <a:lnTo>
                  <a:pt x="75384" y="9697"/>
                </a:lnTo>
                <a:lnTo>
                  <a:pt x="36147" y="36147"/>
                </a:lnTo>
                <a:lnTo>
                  <a:pt x="9697" y="75384"/>
                </a:lnTo>
                <a:lnTo>
                  <a:pt x="0" y="123443"/>
                </a:lnTo>
                <a:lnTo>
                  <a:pt x="0" y="617219"/>
                </a:lnTo>
                <a:lnTo>
                  <a:pt x="9697" y="665268"/>
                </a:lnTo>
                <a:lnTo>
                  <a:pt x="36147" y="704507"/>
                </a:lnTo>
                <a:lnTo>
                  <a:pt x="75384" y="730962"/>
                </a:lnTo>
                <a:lnTo>
                  <a:pt x="123443" y="740663"/>
                </a:lnTo>
                <a:lnTo>
                  <a:pt x="751331" y="740663"/>
                </a:lnTo>
                <a:lnTo>
                  <a:pt x="799391" y="730962"/>
                </a:lnTo>
                <a:lnTo>
                  <a:pt x="838628" y="704507"/>
                </a:lnTo>
                <a:lnTo>
                  <a:pt x="865078" y="665268"/>
                </a:lnTo>
                <a:lnTo>
                  <a:pt x="874776" y="617219"/>
                </a:lnTo>
                <a:lnTo>
                  <a:pt x="874776" y="123443"/>
                </a:lnTo>
                <a:lnTo>
                  <a:pt x="865078" y="75384"/>
                </a:lnTo>
                <a:lnTo>
                  <a:pt x="838628" y="36147"/>
                </a:lnTo>
                <a:lnTo>
                  <a:pt x="799391" y="9697"/>
                </a:lnTo>
                <a:lnTo>
                  <a:pt x="75133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304790" y="5146954"/>
            <a:ext cx="563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85" dirty="0">
                <a:latin typeface="Arial"/>
                <a:cs typeface="Arial"/>
              </a:rPr>
              <a:t>03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3257" y="1614043"/>
            <a:ext cx="7383145" cy="508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715" indent="-228600">
              <a:lnSpc>
                <a:spcPct val="150000"/>
              </a:lnSpc>
              <a:spcBef>
                <a:spcPts val="100"/>
              </a:spcBef>
              <a:buFont typeface="Wingdings"/>
              <a:buChar char=""/>
              <a:tabLst>
                <a:tab pos="241300" algn="l"/>
              </a:tabLst>
            </a:pPr>
            <a:r>
              <a:rPr sz="1800" b="1" dirty="0">
                <a:latin typeface="Arial"/>
                <a:cs typeface="Arial"/>
              </a:rPr>
              <a:t>Merupakan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Sistem</a:t>
            </a:r>
            <a:r>
              <a:rPr sz="1800" b="1" spc="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Casemix</a:t>
            </a:r>
            <a:r>
              <a:rPr sz="1800" b="1" spc="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(pengelompokan</a:t>
            </a:r>
            <a:r>
              <a:rPr sz="1800" b="1" i="1" spc="114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kasus</a:t>
            </a:r>
            <a:r>
              <a:rPr sz="1800" b="1" i="1" spc="11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berdasarkan </a:t>
            </a:r>
            <a:r>
              <a:rPr sz="1800" b="1" i="1" dirty="0">
                <a:latin typeface="Arial"/>
                <a:cs typeface="Arial"/>
              </a:rPr>
              <a:t>ciri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klinis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dan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pemakaian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sumber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daya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yang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relative </a:t>
            </a:r>
            <a:r>
              <a:rPr sz="1800" b="1" i="1" spc="-10" dirty="0">
                <a:latin typeface="Arial"/>
                <a:cs typeface="Arial"/>
              </a:rPr>
              <a:t>sama/mirip)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Wingdings"/>
              <a:buChar char=""/>
              <a:tabLst>
                <a:tab pos="240665" algn="l"/>
              </a:tabLst>
            </a:pPr>
            <a:r>
              <a:rPr sz="1800" b="1" dirty="0">
                <a:latin typeface="Arial"/>
                <a:cs typeface="Arial"/>
              </a:rPr>
              <a:t>Dasar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pengelompokan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kasus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dengan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menggunakan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762000" lvl="1" indent="-292100">
              <a:lnSpc>
                <a:spcPct val="100000"/>
              </a:lnSpc>
              <a:spcBef>
                <a:spcPts val="1585"/>
              </a:spcBef>
              <a:buFont typeface="Wingdings"/>
              <a:buChar char=""/>
              <a:tabLst>
                <a:tab pos="762000" algn="l"/>
              </a:tabLst>
            </a:pPr>
            <a:r>
              <a:rPr sz="1800" b="1" dirty="0">
                <a:latin typeface="Arial"/>
                <a:cs typeface="Arial"/>
              </a:rPr>
              <a:t>ICD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10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Untuk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Diagnosis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(±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14.500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kode)</a:t>
            </a:r>
            <a:endParaRPr sz="1800">
              <a:latin typeface="Arial"/>
              <a:cs typeface="Arial"/>
            </a:endParaRPr>
          </a:p>
          <a:p>
            <a:pPr marL="762000" lvl="1" indent="-292100">
              <a:lnSpc>
                <a:spcPct val="100000"/>
              </a:lnSpc>
              <a:spcBef>
                <a:spcPts val="1575"/>
              </a:spcBef>
              <a:buFont typeface="Wingdings"/>
              <a:buChar char=""/>
              <a:tabLst>
                <a:tab pos="762000" algn="l"/>
              </a:tabLst>
            </a:pPr>
            <a:r>
              <a:rPr sz="1800" b="1" dirty="0">
                <a:latin typeface="Arial"/>
                <a:cs typeface="Arial"/>
              </a:rPr>
              <a:t>ICD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9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CM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Untuk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Prosedur/Tindakan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(±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7.500</a:t>
            </a:r>
            <a:r>
              <a:rPr sz="1800" b="1" spc="-10" dirty="0">
                <a:latin typeface="Arial"/>
                <a:cs typeface="Arial"/>
              </a:rPr>
              <a:t> kode)</a:t>
            </a:r>
            <a:endParaRPr sz="1800">
              <a:latin typeface="Arial"/>
              <a:cs typeface="Arial"/>
            </a:endParaRPr>
          </a:p>
          <a:p>
            <a:pPr marL="269875" indent="-257175">
              <a:lnSpc>
                <a:spcPct val="100000"/>
              </a:lnSpc>
              <a:spcBef>
                <a:spcPts val="1280"/>
              </a:spcBef>
              <a:buFont typeface="Wingdings"/>
              <a:buChar char=""/>
              <a:tabLst>
                <a:tab pos="269875" algn="l"/>
                <a:tab pos="1333500" algn="l"/>
                <a:tab pos="2134235" algn="l"/>
                <a:tab pos="3254375" algn="l"/>
                <a:tab pos="3853179" algn="l"/>
                <a:tab pos="4264660" algn="l"/>
                <a:tab pos="5053965" algn="l"/>
                <a:tab pos="5653405" algn="l"/>
                <a:tab pos="6302375" algn="l"/>
              </a:tabLst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DAFTAR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TARIF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INA-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CBG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latin typeface="Arial"/>
                <a:cs typeface="Arial"/>
              </a:rPr>
              <a:t>saat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5" dirty="0">
                <a:latin typeface="Arial"/>
                <a:cs typeface="Arial"/>
              </a:rPr>
              <a:t>ini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terdiri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0" dirty="0">
                <a:latin typeface="Arial"/>
                <a:cs typeface="Arial"/>
              </a:rPr>
              <a:t>atas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0" dirty="0">
                <a:latin typeface="Arial"/>
                <a:cs typeface="Arial"/>
              </a:rPr>
              <a:t>1075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kelompok</a:t>
            </a:r>
            <a:endParaRPr sz="180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  <a:spcBef>
                <a:spcPts val="1085"/>
              </a:spcBef>
            </a:pPr>
            <a:r>
              <a:rPr sz="1800" b="1" dirty="0">
                <a:latin typeface="Arial"/>
                <a:cs typeface="Arial"/>
              </a:rPr>
              <a:t>kasus,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meliputi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527050" indent="-257175">
              <a:lnSpc>
                <a:spcPct val="100000"/>
              </a:lnSpc>
              <a:spcBef>
                <a:spcPts val="1475"/>
              </a:spcBef>
              <a:buFont typeface="Courier New"/>
              <a:buChar char="o"/>
              <a:tabLst>
                <a:tab pos="527050" algn="l"/>
              </a:tabLst>
            </a:pPr>
            <a:r>
              <a:rPr sz="1800" b="1" dirty="0">
                <a:latin typeface="Arial"/>
                <a:cs typeface="Arial"/>
              </a:rPr>
              <a:t>786 kelompok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kasus rawat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inap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Wingdings"/>
                <a:cs typeface="Wingdings"/>
              </a:rPr>
              <a:t>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kelas 1,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2, </a:t>
            </a:r>
            <a:r>
              <a:rPr sz="1800" b="1" spc="-5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527050" indent="-257175">
              <a:lnSpc>
                <a:spcPct val="100000"/>
              </a:lnSpc>
              <a:spcBef>
                <a:spcPts val="1490"/>
              </a:spcBef>
              <a:buFont typeface="Courier New"/>
              <a:buChar char="o"/>
              <a:tabLst>
                <a:tab pos="527050" algn="l"/>
              </a:tabLst>
            </a:pPr>
            <a:r>
              <a:rPr sz="1800" b="1" dirty="0">
                <a:latin typeface="Arial"/>
                <a:cs typeface="Arial"/>
              </a:rPr>
              <a:t>289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kelompok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kasus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rawat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jalan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40665" algn="l"/>
              </a:tabLst>
            </a:pPr>
            <a:r>
              <a:rPr sz="1800" b="1" dirty="0">
                <a:latin typeface="Arial"/>
                <a:cs typeface="Arial"/>
              </a:rPr>
              <a:t>Dijalankan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dengan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menggunakan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teknologi berbasis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computer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0" dirty="0">
                <a:latin typeface="Wingdings"/>
                <a:cs typeface="Wingdings"/>
              </a:rPr>
              <a:t></a:t>
            </a:r>
            <a:endParaRPr sz="1800">
              <a:latin typeface="Wingdings"/>
              <a:cs typeface="Wingdings"/>
            </a:endParaRPr>
          </a:p>
          <a:p>
            <a:pPr marL="2413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Arial"/>
                <a:cs typeface="Arial"/>
              </a:rPr>
              <a:t>Grouper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dirty="0">
                <a:latin typeface="Wingdings"/>
                <a:cs typeface="Wingdings"/>
              </a:rPr>
              <a:t>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saat</a:t>
            </a:r>
            <a:r>
              <a:rPr sz="1800" b="1" spc="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ini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masih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menggunakan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UNU-</a:t>
            </a:r>
            <a:r>
              <a:rPr sz="1800" b="1" dirty="0">
                <a:latin typeface="Arial"/>
                <a:cs typeface="Arial"/>
              </a:rPr>
              <a:t>Grouper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dari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UNU-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2543" y="258318"/>
            <a:ext cx="34378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TARIF</a:t>
            </a:r>
            <a:r>
              <a:rPr spc="-190" dirty="0"/>
              <a:t> </a:t>
            </a:r>
            <a:r>
              <a:rPr spc="-10" dirty="0"/>
              <a:t>INA-</a:t>
            </a:r>
            <a:r>
              <a:rPr spc="-25" dirty="0"/>
              <a:t>CBG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2543" y="896874"/>
            <a:ext cx="472757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solidFill>
                  <a:srgbClr val="004974"/>
                </a:solidFill>
                <a:latin typeface="Calibri"/>
                <a:cs typeface="Calibri"/>
              </a:rPr>
              <a:t>(Indonesia</a:t>
            </a:r>
            <a:r>
              <a:rPr sz="2900" b="1" spc="-60" dirty="0">
                <a:solidFill>
                  <a:srgbClr val="004974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004974"/>
                </a:solidFill>
                <a:latin typeface="Calibri"/>
                <a:cs typeface="Calibri"/>
              </a:rPr>
              <a:t>Case</a:t>
            </a:r>
            <a:r>
              <a:rPr sz="2900" b="1" spc="-15" dirty="0">
                <a:solidFill>
                  <a:srgbClr val="004974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004974"/>
                </a:solidFill>
                <a:latin typeface="Calibri"/>
                <a:cs typeface="Calibri"/>
              </a:rPr>
              <a:t>Based</a:t>
            </a:r>
            <a:r>
              <a:rPr sz="2900" b="1" spc="-5" dirty="0">
                <a:solidFill>
                  <a:srgbClr val="004974"/>
                </a:solidFill>
                <a:latin typeface="Calibri"/>
                <a:cs typeface="Calibri"/>
              </a:rPr>
              <a:t> </a:t>
            </a:r>
            <a:r>
              <a:rPr sz="2900" b="1" spc="-10" dirty="0">
                <a:solidFill>
                  <a:srgbClr val="004974"/>
                </a:solidFill>
                <a:latin typeface="Calibri"/>
                <a:cs typeface="Calibri"/>
              </a:rPr>
              <a:t>Groups)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0788" y="1476755"/>
            <a:ext cx="4729480" cy="70485"/>
          </a:xfrm>
          <a:custGeom>
            <a:avLst/>
            <a:gdLst/>
            <a:ahLst/>
            <a:cxnLst/>
            <a:rect l="l" t="t" r="r" b="b"/>
            <a:pathLst>
              <a:path w="4729480" h="70484">
                <a:moveTo>
                  <a:pt x="4728972" y="0"/>
                </a:moveTo>
                <a:lnTo>
                  <a:pt x="0" y="0"/>
                </a:lnTo>
                <a:lnTo>
                  <a:pt x="0" y="70103"/>
                </a:lnTo>
                <a:lnTo>
                  <a:pt x="4728972" y="70103"/>
                </a:lnTo>
                <a:lnTo>
                  <a:pt x="4728972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3708" y="4049267"/>
            <a:ext cx="445008" cy="4480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9136" y="2621279"/>
            <a:ext cx="445007" cy="4480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5419" y="1706879"/>
            <a:ext cx="445007" cy="4480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7756" y="172212"/>
            <a:ext cx="2438400" cy="303123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228587"/>
            <a:ext cx="1432560" cy="62636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5419" y="5507735"/>
            <a:ext cx="445007" cy="4480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7243" y="3928871"/>
            <a:ext cx="2857500" cy="26441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6255" y="214884"/>
            <a:ext cx="2357628" cy="32857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67828" y="214884"/>
            <a:ext cx="2756916" cy="32857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96255" y="3928871"/>
            <a:ext cx="2456688" cy="26441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08988" y="2570988"/>
            <a:ext cx="3000756" cy="181508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9448" y="214884"/>
            <a:ext cx="3201924" cy="206349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78507" y="4664964"/>
            <a:ext cx="3031236" cy="19065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7861" y="642365"/>
            <a:ext cx="99364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Pembiayaan</a:t>
            </a:r>
            <a:r>
              <a:rPr spc="-120" dirty="0"/>
              <a:t> </a:t>
            </a:r>
            <a:r>
              <a:rPr dirty="0"/>
              <a:t>Pasien</a:t>
            </a:r>
            <a:r>
              <a:rPr spc="-114" dirty="0"/>
              <a:t> </a:t>
            </a:r>
            <a:r>
              <a:rPr dirty="0"/>
              <a:t>Dengan</a:t>
            </a:r>
            <a:r>
              <a:rPr spc="-95" dirty="0"/>
              <a:t> </a:t>
            </a:r>
            <a:r>
              <a:rPr i="1" dirty="0">
                <a:latin typeface="Calibri"/>
                <a:cs typeface="Calibri"/>
              </a:rPr>
              <a:t>Fee</a:t>
            </a:r>
            <a:r>
              <a:rPr i="1" spc="-8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For</a:t>
            </a:r>
            <a:r>
              <a:rPr i="1" spc="-8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Service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07478"/>
            <a:ext cx="12192000" cy="3505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7428" cy="7543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04288" y="2048255"/>
            <a:ext cx="1057910" cy="574675"/>
          </a:xfrm>
          <a:prstGeom prst="rect">
            <a:avLst/>
          </a:prstGeom>
          <a:solidFill>
            <a:srgbClr val="EFBBAD"/>
          </a:solidFill>
          <a:ln w="9144">
            <a:solidFill>
              <a:srgbClr val="000000"/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145"/>
              </a:spcBef>
            </a:pPr>
            <a:r>
              <a:rPr sz="1800" b="1" spc="-10" dirty="0">
                <a:latin typeface="Arial Narrow"/>
                <a:cs typeface="Arial Narrow"/>
              </a:rPr>
              <a:t>UGD/IRJ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25861" y="1929193"/>
            <a:ext cx="2602230" cy="923925"/>
            <a:chOff x="4225861" y="1929193"/>
            <a:chExt cx="2602230" cy="923925"/>
          </a:xfrm>
        </p:grpSpPr>
        <p:sp>
          <p:nvSpPr>
            <p:cNvPr id="7" name="object 7"/>
            <p:cNvSpPr/>
            <p:nvPr/>
          </p:nvSpPr>
          <p:spPr>
            <a:xfrm>
              <a:off x="4230623" y="1933955"/>
              <a:ext cx="2592705" cy="914400"/>
            </a:xfrm>
            <a:custGeom>
              <a:avLst/>
              <a:gdLst/>
              <a:ahLst/>
              <a:cxnLst/>
              <a:rect l="l" t="t" r="r" b="b"/>
              <a:pathLst>
                <a:path w="2592704" h="914400">
                  <a:moveTo>
                    <a:pt x="2592324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592324" y="914400"/>
                  </a:lnTo>
                  <a:lnTo>
                    <a:pt x="2592324" y="0"/>
                  </a:lnTo>
                  <a:close/>
                </a:path>
              </a:pathLst>
            </a:custGeom>
            <a:solidFill>
              <a:srgbClr val="FBFB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30623" y="1933955"/>
              <a:ext cx="2592705" cy="914400"/>
            </a:xfrm>
            <a:custGeom>
              <a:avLst/>
              <a:gdLst/>
              <a:ahLst/>
              <a:cxnLst/>
              <a:rect l="l" t="t" r="r" b="b"/>
              <a:pathLst>
                <a:path w="2592704" h="914400">
                  <a:moveTo>
                    <a:pt x="0" y="914400"/>
                  </a:moveTo>
                  <a:lnTo>
                    <a:pt x="2592324" y="914400"/>
                  </a:lnTo>
                  <a:lnTo>
                    <a:pt x="2592324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51603" y="2236723"/>
            <a:ext cx="115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 Narrow"/>
                <a:cs typeface="Arial Narrow"/>
              </a:rPr>
              <a:t>Ruang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rawat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32185" y="3194113"/>
            <a:ext cx="2096135" cy="923925"/>
            <a:chOff x="4532185" y="3194113"/>
            <a:chExt cx="2096135" cy="923925"/>
          </a:xfrm>
        </p:grpSpPr>
        <p:sp>
          <p:nvSpPr>
            <p:cNvPr id="11" name="object 11"/>
            <p:cNvSpPr/>
            <p:nvPr/>
          </p:nvSpPr>
          <p:spPr>
            <a:xfrm>
              <a:off x="4536947" y="3198876"/>
              <a:ext cx="2086610" cy="914400"/>
            </a:xfrm>
            <a:custGeom>
              <a:avLst/>
              <a:gdLst/>
              <a:ahLst/>
              <a:cxnLst/>
              <a:rect l="l" t="t" r="r" b="b"/>
              <a:pathLst>
                <a:path w="2086609" h="914400">
                  <a:moveTo>
                    <a:pt x="1043177" y="0"/>
                  </a:moveTo>
                  <a:lnTo>
                    <a:pt x="977212" y="899"/>
                  </a:lnTo>
                  <a:lnTo>
                    <a:pt x="912335" y="3562"/>
                  </a:lnTo>
                  <a:lnTo>
                    <a:pt x="848670" y="7935"/>
                  </a:lnTo>
                  <a:lnTo>
                    <a:pt x="786339" y="13965"/>
                  </a:lnTo>
                  <a:lnTo>
                    <a:pt x="725465" y="21597"/>
                  </a:lnTo>
                  <a:lnTo>
                    <a:pt x="666169" y="30778"/>
                  </a:lnTo>
                  <a:lnTo>
                    <a:pt x="608573" y="41455"/>
                  </a:lnTo>
                  <a:lnTo>
                    <a:pt x="552800" y="53573"/>
                  </a:lnTo>
                  <a:lnTo>
                    <a:pt x="498973" y="67080"/>
                  </a:lnTo>
                  <a:lnTo>
                    <a:pt x="447213" y="81922"/>
                  </a:lnTo>
                  <a:lnTo>
                    <a:pt x="397643" y="98045"/>
                  </a:lnTo>
                  <a:lnTo>
                    <a:pt x="350385" y="115396"/>
                  </a:lnTo>
                  <a:lnTo>
                    <a:pt x="305561" y="133921"/>
                  </a:lnTo>
                  <a:lnTo>
                    <a:pt x="263294" y="153566"/>
                  </a:lnTo>
                  <a:lnTo>
                    <a:pt x="223706" y="174278"/>
                  </a:lnTo>
                  <a:lnTo>
                    <a:pt x="186918" y="196004"/>
                  </a:lnTo>
                  <a:lnTo>
                    <a:pt x="153054" y="218689"/>
                  </a:lnTo>
                  <a:lnTo>
                    <a:pt x="122236" y="242280"/>
                  </a:lnTo>
                  <a:lnTo>
                    <a:pt x="70225" y="291967"/>
                  </a:lnTo>
                  <a:lnTo>
                    <a:pt x="31863" y="344634"/>
                  </a:lnTo>
                  <a:lnTo>
                    <a:pt x="8128" y="399855"/>
                  </a:lnTo>
                  <a:lnTo>
                    <a:pt x="0" y="457200"/>
                  </a:lnTo>
                  <a:lnTo>
                    <a:pt x="2052" y="486110"/>
                  </a:lnTo>
                  <a:lnTo>
                    <a:pt x="18106" y="542447"/>
                  </a:lnTo>
                  <a:lnTo>
                    <a:pt x="49276" y="596444"/>
                  </a:lnTo>
                  <a:lnTo>
                    <a:pt x="94585" y="647675"/>
                  </a:lnTo>
                  <a:lnTo>
                    <a:pt x="153054" y="695710"/>
                  </a:lnTo>
                  <a:lnTo>
                    <a:pt x="186918" y="718395"/>
                  </a:lnTo>
                  <a:lnTo>
                    <a:pt x="223706" y="740121"/>
                  </a:lnTo>
                  <a:lnTo>
                    <a:pt x="263294" y="760833"/>
                  </a:lnTo>
                  <a:lnTo>
                    <a:pt x="305562" y="780478"/>
                  </a:lnTo>
                  <a:lnTo>
                    <a:pt x="350385" y="799003"/>
                  </a:lnTo>
                  <a:lnTo>
                    <a:pt x="397643" y="816354"/>
                  </a:lnTo>
                  <a:lnTo>
                    <a:pt x="447213" y="832477"/>
                  </a:lnTo>
                  <a:lnTo>
                    <a:pt x="498973" y="847319"/>
                  </a:lnTo>
                  <a:lnTo>
                    <a:pt x="552800" y="860826"/>
                  </a:lnTo>
                  <a:lnTo>
                    <a:pt x="608573" y="872944"/>
                  </a:lnTo>
                  <a:lnTo>
                    <a:pt x="666169" y="883621"/>
                  </a:lnTo>
                  <a:lnTo>
                    <a:pt x="725465" y="892802"/>
                  </a:lnTo>
                  <a:lnTo>
                    <a:pt x="786339" y="900434"/>
                  </a:lnTo>
                  <a:lnTo>
                    <a:pt x="848670" y="906464"/>
                  </a:lnTo>
                  <a:lnTo>
                    <a:pt x="912335" y="910837"/>
                  </a:lnTo>
                  <a:lnTo>
                    <a:pt x="977212" y="913500"/>
                  </a:lnTo>
                  <a:lnTo>
                    <a:pt x="1043177" y="914400"/>
                  </a:lnTo>
                  <a:lnTo>
                    <a:pt x="1109143" y="913500"/>
                  </a:lnTo>
                  <a:lnTo>
                    <a:pt x="1174020" y="910837"/>
                  </a:lnTo>
                  <a:lnTo>
                    <a:pt x="1237685" y="906464"/>
                  </a:lnTo>
                  <a:lnTo>
                    <a:pt x="1300016" y="900434"/>
                  </a:lnTo>
                  <a:lnTo>
                    <a:pt x="1360890" y="892802"/>
                  </a:lnTo>
                  <a:lnTo>
                    <a:pt x="1420186" y="883621"/>
                  </a:lnTo>
                  <a:lnTo>
                    <a:pt x="1477782" y="872944"/>
                  </a:lnTo>
                  <a:lnTo>
                    <a:pt x="1533555" y="860826"/>
                  </a:lnTo>
                  <a:lnTo>
                    <a:pt x="1587382" y="847319"/>
                  </a:lnTo>
                  <a:lnTo>
                    <a:pt x="1639142" y="832477"/>
                  </a:lnTo>
                  <a:lnTo>
                    <a:pt x="1688712" y="816354"/>
                  </a:lnTo>
                  <a:lnTo>
                    <a:pt x="1735970" y="799003"/>
                  </a:lnTo>
                  <a:lnTo>
                    <a:pt x="1780793" y="780478"/>
                  </a:lnTo>
                  <a:lnTo>
                    <a:pt x="1823061" y="760833"/>
                  </a:lnTo>
                  <a:lnTo>
                    <a:pt x="1862649" y="740121"/>
                  </a:lnTo>
                  <a:lnTo>
                    <a:pt x="1899437" y="718395"/>
                  </a:lnTo>
                  <a:lnTo>
                    <a:pt x="1933301" y="695710"/>
                  </a:lnTo>
                  <a:lnTo>
                    <a:pt x="1964119" y="672119"/>
                  </a:lnTo>
                  <a:lnTo>
                    <a:pt x="2016130" y="622432"/>
                  </a:lnTo>
                  <a:lnTo>
                    <a:pt x="2054492" y="569765"/>
                  </a:lnTo>
                  <a:lnTo>
                    <a:pt x="2078227" y="514544"/>
                  </a:lnTo>
                  <a:lnTo>
                    <a:pt x="2086355" y="457200"/>
                  </a:lnTo>
                  <a:lnTo>
                    <a:pt x="2084303" y="428289"/>
                  </a:lnTo>
                  <a:lnTo>
                    <a:pt x="2068249" y="371952"/>
                  </a:lnTo>
                  <a:lnTo>
                    <a:pt x="2037079" y="317955"/>
                  </a:lnTo>
                  <a:lnTo>
                    <a:pt x="1991770" y="266724"/>
                  </a:lnTo>
                  <a:lnTo>
                    <a:pt x="1933301" y="218689"/>
                  </a:lnTo>
                  <a:lnTo>
                    <a:pt x="1899437" y="196004"/>
                  </a:lnTo>
                  <a:lnTo>
                    <a:pt x="1862649" y="174278"/>
                  </a:lnTo>
                  <a:lnTo>
                    <a:pt x="1823061" y="153566"/>
                  </a:lnTo>
                  <a:lnTo>
                    <a:pt x="1780793" y="133921"/>
                  </a:lnTo>
                  <a:lnTo>
                    <a:pt x="1735970" y="115396"/>
                  </a:lnTo>
                  <a:lnTo>
                    <a:pt x="1688712" y="98045"/>
                  </a:lnTo>
                  <a:lnTo>
                    <a:pt x="1639142" y="81922"/>
                  </a:lnTo>
                  <a:lnTo>
                    <a:pt x="1587382" y="67080"/>
                  </a:lnTo>
                  <a:lnTo>
                    <a:pt x="1533555" y="53573"/>
                  </a:lnTo>
                  <a:lnTo>
                    <a:pt x="1477782" y="41455"/>
                  </a:lnTo>
                  <a:lnTo>
                    <a:pt x="1420186" y="30778"/>
                  </a:lnTo>
                  <a:lnTo>
                    <a:pt x="1360890" y="21597"/>
                  </a:lnTo>
                  <a:lnTo>
                    <a:pt x="1300016" y="13965"/>
                  </a:lnTo>
                  <a:lnTo>
                    <a:pt x="1237685" y="7935"/>
                  </a:lnTo>
                  <a:lnTo>
                    <a:pt x="1174020" y="3562"/>
                  </a:lnTo>
                  <a:lnTo>
                    <a:pt x="1109143" y="899"/>
                  </a:lnTo>
                  <a:lnTo>
                    <a:pt x="1043177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36947" y="3198876"/>
              <a:ext cx="2086610" cy="914400"/>
            </a:xfrm>
            <a:custGeom>
              <a:avLst/>
              <a:gdLst/>
              <a:ahLst/>
              <a:cxnLst/>
              <a:rect l="l" t="t" r="r" b="b"/>
              <a:pathLst>
                <a:path w="2086609" h="914400">
                  <a:moveTo>
                    <a:pt x="0" y="457200"/>
                  </a:moveTo>
                  <a:lnTo>
                    <a:pt x="8128" y="399855"/>
                  </a:lnTo>
                  <a:lnTo>
                    <a:pt x="31863" y="344634"/>
                  </a:lnTo>
                  <a:lnTo>
                    <a:pt x="70225" y="291967"/>
                  </a:lnTo>
                  <a:lnTo>
                    <a:pt x="122236" y="242280"/>
                  </a:lnTo>
                  <a:lnTo>
                    <a:pt x="153054" y="218689"/>
                  </a:lnTo>
                  <a:lnTo>
                    <a:pt x="186918" y="196004"/>
                  </a:lnTo>
                  <a:lnTo>
                    <a:pt x="223706" y="174278"/>
                  </a:lnTo>
                  <a:lnTo>
                    <a:pt x="263294" y="153566"/>
                  </a:lnTo>
                  <a:lnTo>
                    <a:pt x="305561" y="133921"/>
                  </a:lnTo>
                  <a:lnTo>
                    <a:pt x="350385" y="115396"/>
                  </a:lnTo>
                  <a:lnTo>
                    <a:pt x="397643" y="98045"/>
                  </a:lnTo>
                  <a:lnTo>
                    <a:pt x="447213" y="81922"/>
                  </a:lnTo>
                  <a:lnTo>
                    <a:pt x="498973" y="67080"/>
                  </a:lnTo>
                  <a:lnTo>
                    <a:pt x="552800" y="53573"/>
                  </a:lnTo>
                  <a:lnTo>
                    <a:pt x="608573" y="41455"/>
                  </a:lnTo>
                  <a:lnTo>
                    <a:pt x="666169" y="30778"/>
                  </a:lnTo>
                  <a:lnTo>
                    <a:pt x="725465" y="21597"/>
                  </a:lnTo>
                  <a:lnTo>
                    <a:pt x="786339" y="13965"/>
                  </a:lnTo>
                  <a:lnTo>
                    <a:pt x="848670" y="7935"/>
                  </a:lnTo>
                  <a:lnTo>
                    <a:pt x="912335" y="3562"/>
                  </a:lnTo>
                  <a:lnTo>
                    <a:pt x="977212" y="899"/>
                  </a:lnTo>
                  <a:lnTo>
                    <a:pt x="1043177" y="0"/>
                  </a:lnTo>
                  <a:lnTo>
                    <a:pt x="1109143" y="899"/>
                  </a:lnTo>
                  <a:lnTo>
                    <a:pt x="1174020" y="3562"/>
                  </a:lnTo>
                  <a:lnTo>
                    <a:pt x="1237685" y="7935"/>
                  </a:lnTo>
                  <a:lnTo>
                    <a:pt x="1300016" y="13965"/>
                  </a:lnTo>
                  <a:lnTo>
                    <a:pt x="1360890" y="21597"/>
                  </a:lnTo>
                  <a:lnTo>
                    <a:pt x="1420186" y="30778"/>
                  </a:lnTo>
                  <a:lnTo>
                    <a:pt x="1477782" y="41455"/>
                  </a:lnTo>
                  <a:lnTo>
                    <a:pt x="1533555" y="53573"/>
                  </a:lnTo>
                  <a:lnTo>
                    <a:pt x="1587382" y="67080"/>
                  </a:lnTo>
                  <a:lnTo>
                    <a:pt x="1639142" y="81922"/>
                  </a:lnTo>
                  <a:lnTo>
                    <a:pt x="1688712" y="98045"/>
                  </a:lnTo>
                  <a:lnTo>
                    <a:pt x="1735970" y="115396"/>
                  </a:lnTo>
                  <a:lnTo>
                    <a:pt x="1780793" y="133921"/>
                  </a:lnTo>
                  <a:lnTo>
                    <a:pt x="1823061" y="153566"/>
                  </a:lnTo>
                  <a:lnTo>
                    <a:pt x="1862649" y="174278"/>
                  </a:lnTo>
                  <a:lnTo>
                    <a:pt x="1899437" y="196004"/>
                  </a:lnTo>
                  <a:lnTo>
                    <a:pt x="1933301" y="218689"/>
                  </a:lnTo>
                  <a:lnTo>
                    <a:pt x="1964119" y="242280"/>
                  </a:lnTo>
                  <a:lnTo>
                    <a:pt x="2016130" y="291967"/>
                  </a:lnTo>
                  <a:lnTo>
                    <a:pt x="2054492" y="344634"/>
                  </a:lnTo>
                  <a:lnTo>
                    <a:pt x="2078227" y="399855"/>
                  </a:lnTo>
                  <a:lnTo>
                    <a:pt x="2086355" y="457200"/>
                  </a:lnTo>
                  <a:lnTo>
                    <a:pt x="2084303" y="486110"/>
                  </a:lnTo>
                  <a:lnTo>
                    <a:pt x="2068249" y="542447"/>
                  </a:lnTo>
                  <a:lnTo>
                    <a:pt x="2037079" y="596444"/>
                  </a:lnTo>
                  <a:lnTo>
                    <a:pt x="1991770" y="647675"/>
                  </a:lnTo>
                  <a:lnTo>
                    <a:pt x="1933301" y="695710"/>
                  </a:lnTo>
                  <a:lnTo>
                    <a:pt x="1899437" y="718395"/>
                  </a:lnTo>
                  <a:lnTo>
                    <a:pt x="1862649" y="740121"/>
                  </a:lnTo>
                  <a:lnTo>
                    <a:pt x="1823061" y="760833"/>
                  </a:lnTo>
                  <a:lnTo>
                    <a:pt x="1780793" y="780478"/>
                  </a:lnTo>
                  <a:lnTo>
                    <a:pt x="1735970" y="799003"/>
                  </a:lnTo>
                  <a:lnTo>
                    <a:pt x="1688712" y="816354"/>
                  </a:lnTo>
                  <a:lnTo>
                    <a:pt x="1639142" y="832477"/>
                  </a:lnTo>
                  <a:lnTo>
                    <a:pt x="1587382" y="847319"/>
                  </a:lnTo>
                  <a:lnTo>
                    <a:pt x="1533555" y="860826"/>
                  </a:lnTo>
                  <a:lnTo>
                    <a:pt x="1477782" y="872944"/>
                  </a:lnTo>
                  <a:lnTo>
                    <a:pt x="1420186" y="883621"/>
                  </a:lnTo>
                  <a:lnTo>
                    <a:pt x="1360890" y="892802"/>
                  </a:lnTo>
                  <a:lnTo>
                    <a:pt x="1300016" y="900434"/>
                  </a:lnTo>
                  <a:lnTo>
                    <a:pt x="1237685" y="906464"/>
                  </a:lnTo>
                  <a:lnTo>
                    <a:pt x="1174020" y="910837"/>
                  </a:lnTo>
                  <a:lnTo>
                    <a:pt x="1109143" y="913500"/>
                  </a:lnTo>
                  <a:lnTo>
                    <a:pt x="1043177" y="914400"/>
                  </a:lnTo>
                  <a:lnTo>
                    <a:pt x="977212" y="913500"/>
                  </a:lnTo>
                  <a:lnTo>
                    <a:pt x="912335" y="910837"/>
                  </a:lnTo>
                  <a:lnTo>
                    <a:pt x="848670" y="906464"/>
                  </a:lnTo>
                  <a:lnTo>
                    <a:pt x="786339" y="900434"/>
                  </a:lnTo>
                  <a:lnTo>
                    <a:pt x="725465" y="892802"/>
                  </a:lnTo>
                  <a:lnTo>
                    <a:pt x="666169" y="883621"/>
                  </a:lnTo>
                  <a:lnTo>
                    <a:pt x="608573" y="872944"/>
                  </a:lnTo>
                  <a:lnTo>
                    <a:pt x="552800" y="860826"/>
                  </a:lnTo>
                  <a:lnTo>
                    <a:pt x="498973" y="847319"/>
                  </a:lnTo>
                  <a:lnTo>
                    <a:pt x="447213" y="832477"/>
                  </a:lnTo>
                  <a:lnTo>
                    <a:pt x="397643" y="816354"/>
                  </a:lnTo>
                  <a:lnTo>
                    <a:pt x="350385" y="799003"/>
                  </a:lnTo>
                  <a:lnTo>
                    <a:pt x="305562" y="780478"/>
                  </a:lnTo>
                  <a:lnTo>
                    <a:pt x="263294" y="760833"/>
                  </a:lnTo>
                  <a:lnTo>
                    <a:pt x="223706" y="740121"/>
                  </a:lnTo>
                  <a:lnTo>
                    <a:pt x="186918" y="718395"/>
                  </a:lnTo>
                  <a:lnTo>
                    <a:pt x="153054" y="695710"/>
                  </a:lnTo>
                  <a:lnTo>
                    <a:pt x="122236" y="672119"/>
                  </a:lnTo>
                  <a:lnTo>
                    <a:pt x="70225" y="622432"/>
                  </a:lnTo>
                  <a:lnTo>
                    <a:pt x="31863" y="569765"/>
                  </a:lnTo>
                  <a:lnTo>
                    <a:pt x="8128" y="514544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64684" y="3502279"/>
            <a:ext cx="1231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 Narrow"/>
                <a:cs typeface="Arial Narrow"/>
              </a:rPr>
              <a:t>Laboratorium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32185" y="4274629"/>
            <a:ext cx="2096135" cy="923925"/>
            <a:chOff x="4532185" y="4274629"/>
            <a:chExt cx="2096135" cy="923925"/>
          </a:xfrm>
        </p:grpSpPr>
        <p:sp>
          <p:nvSpPr>
            <p:cNvPr id="15" name="object 15"/>
            <p:cNvSpPr/>
            <p:nvPr/>
          </p:nvSpPr>
          <p:spPr>
            <a:xfrm>
              <a:off x="4536947" y="4279391"/>
              <a:ext cx="2086610" cy="914400"/>
            </a:xfrm>
            <a:custGeom>
              <a:avLst/>
              <a:gdLst/>
              <a:ahLst/>
              <a:cxnLst/>
              <a:rect l="l" t="t" r="r" b="b"/>
              <a:pathLst>
                <a:path w="2086609" h="914400">
                  <a:moveTo>
                    <a:pt x="1043177" y="0"/>
                  </a:moveTo>
                  <a:lnTo>
                    <a:pt x="977212" y="899"/>
                  </a:lnTo>
                  <a:lnTo>
                    <a:pt x="912335" y="3562"/>
                  </a:lnTo>
                  <a:lnTo>
                    <a:pt x="848670" y="7935"/>
                  </a:lnTo>
                  <a:lnTo>
                    <a:pt x="786339" y="13965"/>
                  </a:lnTo>
                  <a:lnTo>
                    <a:pt x="725465" y="21597"/>
                  </a:lnTo>
                  <a:lnTo>
                    <a:pt x="666169" y="30778"/>
                  </a:lnTo>
                  <a:lnTo>
                    <a:pt x="608573" y="41455"/>
                  </a:lnTo>
                  <a:lnTo>
                    <a:pt x="552800" y="53573"/>
                  </a:lnTo>
                  <a:lnTo>
                    <a:pt x="498973" y="67080"/>
                  </a:lnTo>
                  <a:lnTo>
                    <a:pt x="447213" y="81922"/>
                  </a:lnTo>
                  <a:lnTo>
                    <a:pt x="397643" y="98045"/>
                  </a:lnTo>
                  <a:lnTo>
                    <a:pt x="350385" y="115396"/>
                  </a:lnTo>
                  <a:lnTo>
                    <a:pt x="305561" y="133921"/>
                  </a:lnTo>
                  <a:lnTo>
                    <a:pt x="263294" y="153566"/>
                  </a:lnTo>
                  <a:lnTo>
                    <a:pt x="223706" y="174278"/>
                  </a:lnTo>
                  <a:lnTo>
                    <a:pt x="186918" y="196004"/>
                  </a:lnTo>
                  <a:lnTo>
                    <a:pt x="153054" y="218689"/>
                  </a:lnTo>
                  <a:lnTo>
                    <a:pt x="122236" y="242280"/>
                  </a:lnTo>
                  <a:lnTo>
                    <a:pt x="70225" y="291967"/>
                  </a:lnTo>
                  <a:lnTo>
                    <a:pt x="31863" y="344634"/>
                  </a:lnTo>
                  <a:lnTo>
                    <a:pt x="8128" y="399855"/>
                  </a:lnTo>
                  <a:lnTo>
                    <a:pt x="0" y="457199"/>
                  </a:lnTo>
                  <a:lnTo>
                    <a:pt x="2052" y="486110"/>
                  </a:lnTo>
                  <a:lnTo>
                    <a:pt x="18106" y="542447"/>
                  </a:lnTo>
                  <a:lnTo>
                    <a:pt x="49276" y="596444"/>
                  </a:lnTo>
                  <a:lnTo>
                    <a:pt x="94585" y="647675"/>
                  </a:lnTo>
                  <a:lnTo>
                    <a:pt x="153054" y="695710"/>
                  </a:lnTo>
                  <a:lnTo>
                    <a:pt x="186918" y="718395"/>
                  </a:lnTo>
                  <a:lnTo>
                    <a:pt x="223706" y="740121"/>
                  </a:lnTo>
                  <a:lnTo>
                    <a:pt x="263294" y="760833"/>
                  </a:lnTo>
                  <a:lnTo>
                    <a:pt x="305562" y="780478"/>
                  </a:lnTo>
                  <a:lnTo>
                    <a:pt x="350385" y="799003"/>
                  </a:lnTo>
                  <a:lnTo>
                    <a:pt x="397643" y="816354"/>
                  </a:lnTo>
                  <a:lnTo>
                    <a:pt x="447213" y="832477"/>
                  </a:lnTo>
                  <a:lnTo>
                    <a:pt x="498973" y="847319"/>
                  </a:lnTo>
                  <a:lnTo>
                    <a:pt x="552800" y="860826"/>
                  </a:lnTo>
                  <a:lnTo>
                    <a:pt x="608573" y="872944"/>
                  </a:lnTo>
                  <a:lnTo>
                    <a:pt x="666169" y="883621"/>
                  </a:lnTo>
                  <a:lnTo>
                    <a:pt x="725465" y="892802"/>
                  </a:lnTo>
                  <a:lnTo>
                    <a:pt x="786339" y="900434"/>
                  </a:lnTo>
                  <a:lnTo>
                    <a:pt x="848670" y="906464"/>
                  </a:lnTo>
                  <a:lnTo>
                    <a:pt x="912335" y="910837"/>
                  </a:lnTo>
                  <a:lnTo>
                    <a:pt x="977212" y="913500"/>
                  </a:lnTo>
                  <a:lnTo>
                    <a:pt x="1043177" y="914399"/>
                  </a:lnTo>
                  <a:lnTo>
                    <a:pt x="1109143" y="913500"/>
                  </a:lnTo>
                  <a:lnTo>
                    <a:pt x="1174020" y="910837"/>
                  </a:lnTo>
                  <a:lnTo>
                    <a:pt x="1237685" y="906464"/>
                  </a:lnTo>
                  <a:lnTo>
                    <a:pt x="1300016" y="900434"/>
                  </a:lnTo>
                  <a:lnTo>
                    <a:pt x="1360890" y="892802"/>
                  </a:lnTo>
                  <a:lnTo>
                    <a:pt x="1420186" y="883621"/>
                  </a:lnTo>
                  <a:lnTo>
                    <a:pt x="1477782" y="872944"/>
                  </a:lnTo>
                  <a:lnTo>
                    <a:pt x="1533555" y="860826"/>
                  </a:lnTo>
                  <a:lnTo>
                    <a:pt x="1587382" y="847319"/>
                  </a:lnTo>
                  <a:lnTo>
                    <a:pt x="1639142" y="832477"/>
                  </a:lnTo>
                  <a:lnTo>
                    <a:pt x="1688712" y="816354"/>
                  </a:lnTo>
                  <a:lnTo>
                    <a:pt x="1735970" y="799003"/>
                  </a:lnTo>
                  <a:lnTo>
                    <a:pt x="1780793" y="780478"/>
                  </a:lnTo>
                  <a:lnTo>
                    <a:pt x="1823061" y="760833"/>
                  </a:lnTo>
                  <a:lnTo>
                    <a:pt x="1862649" y="740121"/>
                  </a:lnTo>
                  <a:lnTo>
                    <a:pt x="1899437" y="718395"/>
                  </a:lnTo>
                  <a:lnTo>
                    <a:pt x="1933301" y="695710"/>
                  </a:lnTo>
                  <a:lnTo>
                    <a:pt x="1964119" y="672119"/>
                  </a:lnTo>
                  <a:lnTo>
                    <a:pt x="2016130" y="622432"/>
                  </a:lnTo>
                  <a:lnTo>
                    <a:pt x="2054492" y="569765"/>
                  </a:lnTo>
                  <a:lnTo>
                    <a:pt x="2078227" y="514544"/>
                  </a:lnTo>
                  <a:lnTo>
                    <a:pt x="2086355" y="457199"/>
                  </a:lnTo>
                  <a:lnTo>
                    <a:pt x="2084303" y="428289"/>
                  </a:lnTo>
                  <a:lnTo>
                    <a:pt x="2068249" y="371952"/>
                  </a:lnTo>
                  <a:lnTo>
                    <a:pt x="2037079" y="317955"/>
                  </a:lnTo>
                  <a:lnTo>
                    <a:pt x="1991770" y="266724"/>
                  </a:lnTo>
                  <a:lnTo>
                    <a:pt x="1933301" y="218689"/>
                  </a:lnTo>
                  <a:lnTo>
                    <a:pt x="1899437" y="196004"/>
                  </a:lnTo>
                  <a:lnTo>
                    <a:pt x="1862649" y="174278"/>
                  </a:lnTo>
                  <a:lnTo>
                    <a:pt x="1823061" y="153566"/>
                  </a:lnTo>
                  <a:lnTo>
                    <a:pt x="1780793" y="133921"/>
                  </a:lnTo>
                  <a:lnTo>
                    <a:pt x="1735970" y="115396"/>
                  </a:lnTo>
                  <a:lnTo>
                    <a:pt x="1688712" y="98045"/>
                  </a:lnTo>
                  <a:lnTo>
                    <a:pt x="1639142" y="81922"/>
                  </a:lnTo>
                  <a:lnTo>
                    <a:pt x="1587382" y="67080"/>
                  </a:lnTo>
                  <a:lnTo>
                    <a:pt x="1533555" y="53573"/>
                  </a:lnTo>
                  <a:lnTo>
                    <a:pt x="1477782" y="41455"/>
                  </a:lnTo>
                  <a:lnTo>
                    <a:pt x="1420186" y="30778"/>
                  </a:lnTo>
                  <a:lnTo>
                    <a:pt x="1360890" y="21597"/>
                  </a:lnTo>
                  <a:lnTo>
                    <a:pt x="1300016" y="13965"/>
                  </a:lnTo>
                  <a:lnTo>
                    <a:pt x="1237685" y="7935"/>
                  </a:lnTo>
                  <a:lnTo>
                    <a:pt x="1174020" y="3562"/>
                  </a:lnTo>
                  <a:lnTo>
                    <a:pt x="1109143" y="899"/>
                  </a:lnTo>
                  <a:lnTo>
                    <a:pt x="1043177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36947" y="4279391"/>
              <a:ext cx="2086610" cy="914400"/>
            </a:xfrm>
            <a:custGeom>
              <a:avLst/>
              <a:gdLst/>
              <a:ahLst/>
              <a:cxnLst/>
              <a:rect l="l" t="t" r="r" b="b"/>
              <a:pathLst>
                <a:path w="2086609" h="914400">
                  <a:moveTo>
                    <a:pt x="0" y="457199"/>
                  </a:moveTo>
                  <a:lnTo>
                    <a:pt x="8128" y="399855"/>
                  </a:lnTo>
                  <a:lnTo>
                    <a:pt x="31863" y="344634"/>
                  </a:lnTo>
                  <a:lnTo>
                    <a:pt x="70225" y="291967"/>
                  </a:lnTo>
                  <a:lnTo>
                    <a:pt x="122236" y="242280"/>
                  </a:lnTo>
                  <a:lnTo>
                    <a:pt x="153054" y="218689"/>
                  </a:lnTo>
                  <a:lnTo>
                    <a:pt x="186918" y="196004"/>
                  </a:lnTo>
                  <a:lnTo>
                    <a:pt x="223706" y="174278"/>
                  </a:lnTo>
                  <a:lnTo>
                    <a:pt x="263294" y="153566"/>
                  </a:lnTo>
                  <a:lnTo>
                    <a:pt x="305561" y="133921"/>
                  </a:lnTo>
                  <a:lnTo>
                    <a:pt x="350385" y="115396"/>
                  </a:lnTo>
                  <a:lnTo>
                    <a:pt x="397643" y="98045"/>
                  </a:lnTo>
                  <a:lnTo>
                    <a:pt x="447213" y="81922"/>
                  </a:lnTo>
                  <a:lnTo>
                    <a:pt x="498973" y="67080"/>
                  </a:lnTo>
                  <a:lnTo>
                    <a:pt x="552800" y="53573"/>
                  </a:lnTo>
                  <a:lnTo>
                    <a:pt x="608573" y="41455"/>
                  </a:lnTo>
                  <a:lnTo>
                    <a:pt x="666169" y="30778"/>
                  </a:lnTo>
                  <a:lnTo>
                    <a:pt x="725465" y="21597"/>
                  </a:lnTo>
                  <a:lnTo>
                    <a:pt x="786339" y="13965"/>
                  </a:lnTo>
                  <a:lnTo>
                    <a:pt x="848670" y="7935"/>
                  </a:lnTo>
                  <a:lnTo>
                    <a:pt x="912335" y="3562"/>
                  </a:lnTo>
                  <a:lnTo>
                    <a:pt x="977212" y="899"/>
                  </a:lnTo>
                  <a:lnTo>
                    <a:pt x="1043177" y="0"/>
                  </a:lnTo>
                  <a:lnTo>
                    <a:pt x="1109143" y="899"/>
                  </a:lnTo>
                  <a:lnTo>
                    <a:pt x="1174020" y="3562"/>
                  </a:lnTo>
                  <a:lnTo>
                    <a:pt x="1237685" y="7935"/>
                  </a:lnTo>
                  <a:lnTo>
                    <a:pt x="1300016" y="13965"/>
                  </a:lnTo>
                  <a:lnTo>
                    <a:pt x="1360890" y="21597"/>
                  </a:lnTo>
                  <a:lnTo>
                    <a:pt x="1420186" y="30778"/>
                  </a:lnTo>
                  <a:lnTo>
                    <a:pt x="1477782" y="41455"/>
                  </a:lnTo>
                  <a:lnTo>
                    <a:pt x="1533555" y="53573"/>
                  </a:lnTo>
                  <a:lnTo>
                    <a:pt x="1587382" y="67080"/>
                  </a:lnTo>
                  <a:lnTo>
                    <a:pt x="1639142" y="81922"/>
                  </a:lnTo>
                  <a:lnTo>
                    <a:pt x="1688712" y="98045"/>
                  </a:lnTo>
                  <a:lnTo>
                    <a:pt x="1735970" y="115396"/>
                  </a:lnTo>
                  <a:lnTo>
                    <a:pt x="1780793" y="133921"/>
                  </a:lnTo>
                  <a:lnTo>
                    <a:pt x="1823061" y="153566"/>
                  </a:lnTo>
                  <a:lnTo>
                    <a:pt x="1862649" y="174278"/>
                  </a:lnTo>
                  <a:lnTo>
                    <a:pt x="1899437" y="196004"/>
                  </a:lnTo>
                  <a:lnTo>
                    <a:pt x="1933301" y="218689"/>
                  </a:lnTo>
                  <a:lnTo>
                    <a:pt x="1964119" y="242280"/>
                  </a:lnTo>
                  <a:lnTo>
                    <a:pt x="2016130" y="291967"/>
                  </a:lnTo>
                  <a:lnTo>
                    <a:pt x="2054492" y="344634"/>
                  </a:lnTo>
                  <a:lnTo>
                    <a:pt x="2078227" y="399855"/>
                  </a:lnTo>
                  <a:lnTo>
                    <a:pt x="2086355" y="457199"/>
                  </a:lnTo>
                  <a:lnTo>
                    <a:pt x="2084303" y="486110"/>
                  </a:lnTo>
                  <a:lnTo>
                    <a:pt x="2068249" y="542447"/>
                  </a:lnTo>
                  <a:lnTo>
                    <a:pt x="2037079" y="596444"/>
                  </a:lnTo>
                  <a:lnTo>
                    <a:pt x="1991770" y="647675"/>
                  </a:lnTo>
                  <a:lnTo>
                    <a:pt x="1933301" y="695710"/>
                  </a:lnTo>
                  <a:lnTo>
                    <a:pt x="1899437" y="718395"/>
                  </a:lnTo>
                  <a:lnTo>
                    <a:pt x="1862649" y="740121"/>
                  </a:lnTo>
                  <a:lnTo>
                    <a:pt x="1823061" y="760833"/>
                  </a:lnTo>
                  <a:lnTo>
                    <a:pt x="1780793" y="780478"/>
                  </a:lnTo>
                  <a:lnTo>
                    <a:pt x="1735970" y="799003"/>
                  </a:lnTo>
                  <a:lnTo>
                    <a:pt x="1688712" y="816354"/>
                  </a:lnTo>
                  <a:lnTo>
                    <a:pt x="1639142" y="832477"/>
                  </a:lnTo>
                  <a:lnTo>
                    <a:pt x="1587382" y="847319"/>
                  </a:lnTo>
                  <a:lnTo>
                    <a:pt x="1533555" y="860826"/>
                  </a:lnTo>
                  <a:lnTo>
                    <a:pt x="1477782" y="872944"/>
                  </a:lnTo>
                  <a:lnTo>
                    <a:pt x="1420186" y="883621"/>
                  </a:lnTo>
                  <a:lnTo>
                    <a:pt x="1360890" y="892802"/>
                  </a:lnTo>
                  <a:lnTo>
                    <a:pt x="1300016" y="900434"/>
                  </a:lnTo>
                  <a:lnTo>
                    <a:pt x="1237685" y="906464"/>
                  </a:lnTo>
                  <a:lnTo>
                    <a:pt x="1174020" y="910837"/>
                  </a:lnTo>
                  <a:lnTo>
                    <a:pt x="1109143" y="913500"/>
                  </a:lnTo>
                  <a:lnTo>
                    <a:pt x="1043177" y="914399"/>
                  </a:lnTo>
                  <a:lnTo>
                    <a:pt x="977212" y="913500"/>
                  </a:lnTo>
                  <a:lnTo>
                    <a:pt x="912335" y="910837"/>
                  </a:lnTo>
                  <a:lnTo>
                    <a:pt x="848670" y="906464"/>
                  </a:lnTo>
                  <a:lnTo>
                    <a:pt x="786339" y="900434"/>
                  </a:lnTo>
                  <a:lnTo>
                    <a:pt x="725465" y="892802"/>
                  </a:lnTo>
                  <a:lnTo>
                    <a:pt x="666169" y="883621"/>
                  </a:lnTo>
                  <a:lnTo>
                    <a:pt x="608573" y="872944"/>
                  </a:lnTo>
                  <a:lnTo>
                    <a:pt x="552800" y="860826"/>
                  </a:lnTo>
                  <a:lnTo>
                    <a:pt x="498973" y="847319"/>
                  </a:lnTo>
                  <a:lnTo>
                    <a:pt x="447213" y="832477"/>
                  </a:lnTo>
                  <a:lnTo>
                    <a:pt x="397643" y="816354"/>
                  </a:lnTo>
                  <a:lnTo>
                    <a:pt x="350385" y="799003"/>
                  </a:lnTo>
                  <a:lnTo>
                    <a:pt x="305562" y="780478"/>
                  </a:lnTo>
                  <a:lnTo>
                    <a:pt x="263294" y="760833"/>
                  </a:lnTo>
                  <a:lnTo>
                    <a:pt x="223706" y="740121"/>
                  </a:lnTo>
                  <a:lnTo>
                    <a:pt x="186918" y="718395"/>
                  </a:lnTo>
                  <a:lnTo>
                    <a:pt x="153054" y="695710"/>
                  </a:lnTo>
                  <a:lnTo>
                    <a:pt x="122236" y="672119"/>
                  </a:lnTo>
                  <a:lnTo>
                    <a:pt x="70225" y="622432"/>
                  </a:lnTo>
                  <a:lnTo>
                    <a:pt x="31863" y="569765"/>
                  </a:lnTo>
                  <a:lnTo>
                    <a:pt x="8128" y="514544"/>
                  </a:lnTo>
                  <a:lnTo>
                    <a:pt x="0" y="4571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141467" y="4583429"/>
            <a:ext cx="878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 Narrow"/>
                <a:cs typeface="Arial Narrow"/>
              </a:rPr>
              <a:t>RadioIogi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32185" y="5353621"/>
            <a:ext cx="2096135" cy="923925"/>
            <a:chOff x="4532185" y="5353621"/>
            <a:chExt cx="2096135" cy="923925"/>
          </a:xfrm>
        </p:grpSpPr>
        <p:sp>
          <p:nvSpPr>
            <p:cNvPr id="19" name="object 19"/>
            <p:cNvSpPr/>
            <p:nvPr/>
          </p:nvSpPr>
          <p:spPr>
            <a:xfrm>
              <a:off x="4536947" y="5358384"/>
              <a:ext cx="2086610" cy="914400"/>
            </a:xfrm>
            <a:custGeom>
              <a:avLst/>
              <a:gdLst/>
              <a:ahLst/>
              <a:cxnLst/>
              <a:rect l="l" t="t" r="r" b="b"/>
              <a:pathLst>
                <a:path w="2086609" h="914400">
                  <a:moveTo>
                    <a:pt x="1043177" y="0"/>
                  </a:moveTo>
                  <a:lnTo>
                    <a:pt x="977212" y="899"/>
                  </a:lnTo>
                  <a:lnTo>
                    <a:pt x="912335" y="3562"/>
                  </a:lnTo>
                  <a:lnTo>
                    <a:pt x="848670" y="7935"/>
                  </a:lnTo>
                  <a:lnTo>
                    <a:pt x="786339" y="13965"/>
                  </a:lnTo>
                  <a:lnTo>
                    <a:pt x="725465" y="21597"/>
                  </a:lnTo>
                  <a:lnTo>
                    <a:pt x="666169" y="30778"/>
                  </a:lnTo>
                  <a:lnTo>
                    <a:pt x="608573" y="41455"/>
                  </a:lnTo>
                  <a:lnTo>
                    <a:pt x="552800" y="53573"/>
                  </a:lnTo>
                  <a:lnTo>
                    <a:pt x="498973" y="67080"/>
                  </a:lnTo>
                  <a:lnTo>
                    <a:pt x="447213" y="81922"/>
                  </a:lnTo>
                  <a:lnTo>
                    <a:pt x="397643" y="98045"/>
                  </a:lnTo>
                  <a:lnTo>
                    <a:pt x="350385" y="115396"/>
                  </a:lnTo>
                  <a:lnTo>
                    <a:pt x="305561" y="133921"/>
                  </a:lnTo>
                  <a:lnTo>
                    <a:pt x="263294" y="153566"/>
                  </a:lnTo>
                  <a:lnTo>
                    <a:pt x="223706" y="174278"/>
                  </a:lnTo>
                  <a:lnTo>
                    <a:pt x="186918" y="196004"/>
                  </a:lnTo>
                  <a:lnTo>
                    <a:pt x="153054" y="218689"/>
                  </a:lnTo>
                  <a:lnTo>
                    <a:pt x="122236" y="242280"/>
                  </a:lnTo>
                  <a:lnTo>
                    <a:pt x="70225" y="291967"/>
                  </a:lnTo>
                  <a:lnTo>
                    <a:pt x="31863" y="344634"/>
                  </a:lnTo>
                  <a:lnTo>
                    <a:pt x="8128" y="399855"/>
                  </a:lnTo>
                  <a:lnTo>
                    <a:pt x="0" y="457199"/>
                  </a:lnTo>
                  <a:lnTo>
                    <a:pt x="2052" y="486113"/>
                  </a:lnTo>
                  <a:lnTo>
                    <a:pt x="18106" y="542454"/>
                  </a:lnTo>
                  <a:lnTo>
                    <a:pt x="49276" y="596454"/>
                  </a:lnTo>
                  <a:lnTo>
                    <a:pt x="94585" y="647686"/>
                  </a:lnTo>
                  <a:lnTo>
                    <a:pt x="153054" y="695721"/>
                  </a:lnTo>
                  <a:lnTo>
                    <a:pt x="186918" y="718406"/>
                  </a:lnTo>
                  <a:lnTo>
                    <a:pt x="223706" y="740131"/>
                  </a:lnTo>
                  <a:lnTo>
                    <a:pt x="263294" y="760843"/>
                  </a:lnTo>
                  <a:lnTo>
                    <a:pt x="305562" y="780488"/>
                  </a:lnTo>
                  <a:lnTo>
                    <a:pt x="350385" y="799012"/>
                  </a:lnTo>
                  <a:lnTo>
                    <a:pt x="397643" y="816361"/>
                  </a:lnTo>
                  <a:lnTo>
                    <a:pt x="447213" y="832484"/>
                  </a:lnTo>
                  <a:lnTo>
                    <a:pt x="498973" y="847325"/>
                  </a:lnTo>
                  <a:lnTo>
                    <a:pt x="552800" y="860831"/>
                  </a:lnTo>
                  <a:lnTo>
                    <a:pt x="608573" y="872948"/>
                  </a:lnTo>
                  <a:lnTo>
                    <a:pt x="666169" y="883624"/>
                  </a:lnTo>
                  <a:lnTo>
                    <a:pt x="725465" y="892805"/>
                  </a:lnTo>
                  <a:lnTo>
                    <a:pt x="786339" y="900436"/>
                  </a:lnTo>
                  <a:lnTo>
                    <a:pt x="848670" y="906465"/>
                  </a:lnTo>
                  <a:lnTo>
                    <a:pt x="912335" y="910837"/>
                  </a:lnTo>
                  <a:lnTo>
                    <a:pt x="977212" y="913500"/>
                  </a:lnTo>
                  <a:lnTo>
                    <a:pt x="1043177" y="914399"/>
                  </a:lnTo>
                  <a:lnTo>
                    <a:pt x="1109143" y="913500"/>
                  </a:lnTo>
                  <a:lnTo>
                    <a:pt x="1174020" y="910837"/>
                  </a:lnTo>
                  <a:lnTo>
                    <a:pt x="1237685" y="906465"/>
                  </a:lnTo>
                  <a:lnTo>
                    <a:pt x="1300016" y="900436"/>
                  </a:lnTo>
                  <a:lnTo>
                    <a:pt x="1360890" y="892805"/>
                  </a:lnTo>
                  <a:lnTo>
                    <a:pt x="1420186" y="883624"/>
                  </a:lnTo>
                  <a:lnTo>
                    <a:pt x="1477782" y="872948"/>
                  </a:lnTo>
                  <a:lnTo>
                    <a:pt x="1533555" y="860831"/>
                  </a:lnTo>
                  <a:lnTo>
                    <a:pt x="1587382" y="847325"/>
                  </a:lnTo>
                  <a:lnTo>
                    <a:pt x="1639142" y="832484"/>
                  </a:lnTo>
                  <a:lnTo>
                    <a:pt x="1688712" y="816361"/>
                  </a:lnTo>
                  <a:lnTo>
                    <a:pt x="1735970" y="799012"/>
                  </a:lnTo>
                  <a:lnTo>
                    <a:pt x="1780793" y="780488"/>
                  </a:lnTo>
                  <a:lnTo>
                    <a:pt x="1823061" y="760843"/>
                  </a:lnTo>
                  <a:lnTo>
                    <a:pt x="1862649" y="740131"/>
                  </a:lnTo>
                  <a:lnTo>
                    <a:pt x="1899437" y="718406"/>
                  </a:lnTo>
                  <a:lnTo>
                    <a:pt x="1933301" y="695721"/>
                  </a:lnTo>
                  <a:lnTo>
                    <a:pt x="1964119" y="672130"/>
                  </a:lnTo>
                  <a:lnTo>
                    <a:pt x="2016130" y="622443"/>
                  </a:lnTo>
                  <a:lnTo>
                    <a:pt x="2054492" y="569773"/>
                  </a:lnTo>
                  <a:lnTo>
                    <a:pt x="2078227" y="514549"/>
                  </a:lnTo>
                  <a:lnTo>
                    <a:pt x="2086355" y="457199"/>
                  </a:lnTo>
                  <a:lnTo>
                    <a:pt x="2084303" y="428289"/>
                  </a:lnTo>
                  <a:lnTo>
                    <a:pt x="2068249" y="371952"/>
                  </a:lnTo>
                  <a:lnTo>
                    <a:pt x="2037079" y="317955"/>
                  </a:lnTo>
                  <a:lnTo>
                    <a:pt x="1991770" y="266724"/>
                  </a:lnTo>
                  <a:lnTo>
                    <a:pt x="1933301" y="218689"/>
                  </a:lnTo>
                  <a:lnTo>
                    <a:pt x="1899437" y="196004"/>
                  </a:lnTo>
                  <a:lnTo>
                    <a:pt x="1862649" y="174278"/>
                  </a:lnTo>
                  <a:lnTo>
                    <a:pt x="1823061" y="153566"/>
                  </a:lnTo>
                  <a:lnTo>
                    <a:pt x="1780793" y="133921"/>
                  </a:lnTo>
                  <a:lnTo>
                    <a:pt x="1735970" y="115396"/>
                  </a:lnTo>
                  <a:lnTo>
                    <a:pt x="1688712" y="98045"/>
                  </a:lnTo>
                  <a:lnTo>
                    <a:pt x="1639142" y="81922"/>
                  </a:lnTo>
                  <a:lnTo>
                    <a:pt x="1587382" y="67080"/>
                  </a:lnTo>
                  <a:lnTo>
                    <a:pt x="1533555" y="53573"/>
                  </a:lnTo>
                  <a:lnTo>
                    <a:pt x="1477782" y="41455"/>
                  </a:lnTo>
                  <a:lnTo>
                    <a:pt x="1420186" y="30778"/>
                  </a:lnTo>
                  <a:lnTo>
                    <a:pt x="1360890" y="21597"/>
                  </a:lnTo>
                  <a:lnTo>
                    <a:pt x="1300016" y="13965"/>
                  </a:lnTo>
                  <a:lnTo>
                    <a:pt x="1237685" y="7935"/>
                  </a:lnTo>
                  <a:lnTo>
                    <a:pt x="1174020" y="3562"/>
                  </a:lnTo>
                  <a:lnTo>
                    <a:pt x="1109143" y="899"/>
                  </a:lnTo>
                  <a:lnTo>
                    <a:pt x="1043177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36947" y="5358384"/>
              <a:ext cx="2086610" cy="914400"/>
            </a:xfrm>
            <a:custGeom>
              <a:avLst/>
              <a:gdLst/>
              <a:ahLst/>
              <a:cxnLst/>
              <a:rect l="l" t="t" r="r" b="b"/>
              <a:pathLst>
                <a:path w="2086609" h="914400">
                  <a:moveTo>
                    <a:pt x="0" y="457199"/>
                  </a:moveTo>
                  <a:lnTo>
                    <a:pt x="8128" y="399855"/>
                  </a:lnTo>
                  <a:lnTo>
                    <a:pt x="31863" y="344634"/>
                  </a:lnTo>
                  <a:lnTo>
                    <a:pt x="70225" y="291967"/>
                  </a:lnTo>
                  <a:lnTo>
                    <a:pt x="122236" y="242280"/>
                  </a:lnTo>
                  <a:lnTo>
                    <a:pt x="153054" y="218689"/>
                  </a:lnTo>
                  <a:lnTo>
                    <a:pt x="186918" y="196004"/>
                  </a:lnTo>
                  <a:lnTo>
                    <a:pt x="223706" y="174278"/>
                  </a:lnTo>
                  <a:lnTo>
                    <a:pt x="263294" y="153566"/>
                  </a:lnTo>
                  <a:lnTo>
                    <a:pt x="305561" y="133921"/>
                  </a:lnTo>
                  <a:lnTo>
                    <a:pt x="350385" y="115396"/>
                  </a:lnTo>
                  <a:lnTo>
                    <a:pt x="397643" y="98045"/>
                  </a:lnTo>
                  <a:lnTo>
                    <a:pt x="447213" y="81922"/>
                  </a:lnTo>
                  <a:lnTo>
                    <a:pt x="498973" y="67080"/>
                  </a:lnTo>
                  <a:lnTo>
                    <a:pt x="552800" y="53573"/>
                  </a:lnTo>
                  <a:lnTo>
                    <a:pt x="608573" y="41455"/>
                  </a:lnTo>
                  <a:lnTo>
                    <a:pt x="666169" y="30778"/>
                  </a:lnTo>
                  <a:lnTo>
                    <a:pt x="725465" y="21597"/>
                  </a:lnTo>
                  <a:lnTo>
                    <a:pt x="786339" y="13965"/>
                  </a:lnTo>
                  <a:lnTo>
                    <a:pt x="848670" y="7935"/>
                  </a:lnTo>
                  <a:lnTo>
                    <a:pt x="912335" y="3562"/>
                  </a:lnTo>
                  <a:lnTo>
                    <a:pt x="977212" y="899"/>
                  </a:lnTo>
                  <a:lnTo>
                    <a:pt x="1043177" y="0"/>
                  </a:lnTo>
                  <a:lnTo>
                    <a:pt x="1109143" y="899"/>
                  </a:lnTo>
                  <a:lnTo>
                    <a:pt x="1174020" y="3562"/>
                  </a:lnTo>
                  <a:lnTo>
                    <a:pt x="1237685" y="7935"/>
                  </a:lnTo>
                  <a:lnTo>
                    <a:pt x="1300016" y="13965"/>
                  </a:lnTo>
                  <a:lnTo>
                    <a:pt x="1360890" y="21597"/>
                  </a:lnTo>
                  <a:lnTo>
                    <a:pt x="1420186" y="30778"/>
                  </a:lnTo>
                  <a:lnTo>
                    <a:pt x="1477782" y="41455"/>
                  </a:lnTo>
                  <a:lnTo>
                    <a:pt x="1533555" y="53573"/>
                  </a:lnTo>
                  <a:lnTo>
                    <a:pt x="1587382" y="67080"/>
                  </a:lnTo>
                  <a:lnTo>
                    <a:pt x="1639142" y="81922"/>
                  </a:lnTo>
                  <a:lnTo>
                    <a:pt x="1688712" y="98045"/>
                  </a:lnTo>
                  <a:lnTo>
                    <a:pt x="1735970" y="115396"/>
                  </a:lnTo>
                  <a:lnTo>
                    <a:pt x="1780793" y="133921"/>
                  </a:lnTo>
                  <a:lnTo>
                    <a:pt x="1823061" y="153566"/>
                  </a:lnTo>
                  <a:lnTo>
                    <a:pt x="1862649" y="174278"/>
                  </a:lnTo>
                  <a:lnTo>
                    <a:pt x="1899437" y="196004"/>
                  </a:lnTo>
                  <a:lnTo>
                    <a:pt x="1933301" y="218689"/>
                  </a:lnTo>
                  <a:lnTo>
                    <a:pt x="1964119" y="242280"/>
                  </a:lnTo>
                  <a:lnTo>
                    <a:pt x="2016130" y="291967"/>
                  </a:lnTo>
                  <a:lnTo>
                    <a:pt x="2054492" y="344634"/>
                  </a:lnTo>
                  <a:lnTo>
                    <a:pt x="2078227" y="399855"/>
                  </a:lnTo>
                  <a:lnTo>
                    <a:pt x="2086355" y="457199"/>
                  </a:lnTo>
                  <a:lnTo>
                    <a:pt x="2084303" y="486113"/>
                  </a:lnTo>
                  <a:lnTo>
                    <a:pt x="2068249" y="542454"/>
                  </a:lnTo>
                  <a:lnTo>
                    <a:pt x="2037079" y="596454"/>
                  </a:lnTo>
                  <a:lnTo>
                    <a:pt x="1991770" y="647686"/>
                  </a:lnTo>
                  <a:lnTo>
                    <a:pt x="1933301" y="695721"/>
                  </a:lnTo>
                  <a:lnTo>
                    <a:pt x="1899437" y="718406"/>
                  </a:lnTo>
                  <a:lnTo>
                    <a:pt x="1862649" y="740131"/>
                  </a:lnTo>
                  <a:lnTo>
                    <a:pt x="1823061" y="760843"/>
                  </a:lnTo>
                  <a:lnTo>
                    <a:pt x="1780793" y="780488"/>
                  </a:lnTo>
                  <a:lnTo>
                    <a:pt x="1735970" y="799012"/>
                  </a:lnTo>
                  <a:lnTo>
                    <a:pt x="1688712" y="816361"/>
                  </a:lnTo>
                  <a:lnTo>
                    <a:pt x="1639142" y="832484"/>
                  </a:lnTo>
                  <a:lnTo>
                    <a:pt x="1587382" y="847325"/>
                  </a:lnTo>
                  <a:lnTo>
                    <a:pt x="1533555" y="860831"/>
                  </a:lnTo>
                  <a:lnTo>
                    <a:pt x="1477782" y="872948"/>
                  </a:lnTo>
                  <a:lnTo>
                    <a:pt x="1420186" y="883624"/>
                  </a:lnTo>
                  <a:lnTo>
                    <a:pt x="1360890" y="892805"/>
                  </a:lnTo>
                  <a:lnTo>
                    <a:pt x="1300016" y="900436"/>
                  </a:lnTo>
                  <a:lnTo>
                    <a:pt x="1237685" y="906465"/>
                  </a:lnTo>
                  <a:lnTo>
                    <a:pt x="1174020" y="910837"/>
                  </a:lnTo>
                  <a:lnTo>
                    <a:pt x="1109143" y="913500"/>
                  </a:lnTo>
                  <a:lnTo>
                    <a:pt x="1043177" y="914399"/>
                  </a:lnTo>
                  <a:lnTo>
                    <a:pt x="977212" y="913500"/>
                  </a:lnTo>
                  <a:lnTo>
                    <a:pt x="912335" y="910837"/>
                  </a:lnTo>
                  <a:lnTo>
                    <a:pt x="848670" y="906465"/>
                  </a:lnTo>
                  <a:lnTo>
                    <a:pt x="786339" y="900436"/>
                  </a:lnTo>
                  <a:lnTo>
                    <a:pt x="725465" y="892805"/>
                  </a:lnTo>
                  <a:lnTo>
                    <a:pt x="666169" y="883624"/>
                  </a:lnTo>
                  <a:lnTo>
                    <a:pt x="608573" y="872948"/>
                  </a:lnTo>
                  <a:lnTo>
                    <a:pt x="552800" y="860831"/>
                  </a:lnTo>
                  <a:lnTo>
                    <a:pt x="498973" y="847325"/>
                  </a:lnTo>
                  <a:lnTo>
                    <a:pt x="447213" y="832484"/>
                  </a:lnTo>
                  <a:lnTo>
                    <a:pt x="397643" y="816361"/>
                  </a:lnTo>
                  <a:lnTo>
                    <a:pt x="350385" y="799012"/>
                  </a:lnTo>
                  <a:lnTo>
                    <a:pt x="305562" y="780488"/>
                  </a:lnTo>
                  <a:lnTo>
                    <a:pt x="263294" y="760843"/>
                  </a:lnTo>
                  <a:lnTo>
                    <a:pt x="223706" y="740131"/>
                  </a:lnTo>
                  <a:lnTo>
                    <a:pt x="186918" y="718406"/>
                  </a:lnTo>
                  <a:lnTo>
                    <a:pt x="153054" y="695721"/>
                  </a:lnTo>
                  <a:lnTo>
                    <a:pt x="122236" y="672130"/>
                  </a:lnTo>
                  <a:lnTo>
                    <a:pt x="70225" y="622443"/>
                  </a:lnTo>
                  <a:lnTo>
                    <a:pt x="31863" y="569773"/>
                  </a:lnTo>
                  <a:lnTo>
                    <a:pt x="8128" y="514549"/>
                  </a:lnTo>
                  <a:lnTo>
                    <a:pt x="0" y="4571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159755" y="5663285"/>
            <a:ext cx="843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 Narrow"/>
                <a:cs typeface="Arial Narrow"/>
              </a:rPr>
              <a:t>Tindakan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450335" y="2113788"/>
            <a:ext cx="730250" cy="424180"/>
            <a:chOff x="3450335" y="2113788"/>
            <a:chExt cx="730250" cy="424180"/>
          </a:xfrm>
        </p:grpSpPr>
        <p:sp>
          <p:nvSpPr>
            <p:cNvPr id="23" name="object 23"/>
            <p:cNvSpPr/>
            <p:nvPr/>
          </p:nvSpPr>
          <p:spPr>
            <a:xfrm>
              <a:off x="3454908" y="2118359"/>
              <a:ext cx="721360" cy="414655"/>
            </a:xfrm>
            <a:custGeom>
              <a:avLst/>
              <a:gdLst/>
              <a:ahLst/>
              <a:cxnLst/>
              <a:rect l="l" t="t" r="r" b="b"/>
              <a:pathLst>
                <a:path w="721360" h="414655">
                  <a:moveTo>
                    <a:pt x="22517" y="103632"/>
                  </a:moveTo>
                  <a:lnTo>
                    <a:pt x="0" y="103632"/>
                  </a:lnTo>
                  <a:lnTo>
                    <a:pt x="0" y="310896"/>
                  </a:lnTo>
                  <a:lnTo>
                    <a:pt x="22517" y="310896"/>
                  </a:lnTo>
                  <a:lnTo>
                    <a:pt x="22517" y="103632"/>
                  </a:lnTo>
                  <a:close/>
                </a:path>
                <a:path w="721360" h="414655">
                  <a:moveTo>
                    <a:pt x="90131" y="103632"/>
                  </a:moveTo>
                  <a:lnTo>
                    <a:pt x="45085" y="103632"/>
                  </a:lnTo>
                  <a:lnTo>
                    <a:pt x="45085" y="310896"/>
                  </a:lnTo>
                  <a:lnTo>
                    <a:pt x="90131" y="310896"/>
                  </a:lnTo>
                  <a:lnTo>
                    <a:pt x="90131" y="103632"/>
                  </a:lnTo>
                  <a:close/>
                </a:path>
                <a:path w="721360" h="414655">
                  <a:moveTo>
                    <a:pt x="720852" y="207264"/>
                  </a:moveTo>
                  <a:lnTo>
                    <a:pt x="540639" y="0"/>
                  </a:lnTo>
                  <a:lnTo>
                    <a:pt x="540639" y="103632"/>
                  </a:lnTo>
                  <a:lnTo>
                    <a:pt x="112649" y="103632"/>
                  </a:lnTo>
                  <a:lnTo>
                    <a:pt x="112649" y="310896"/>
                  </a:lnTo>
                  <a:lnTo>
                    <a:pt x="540639" y="310896"/>
                  </a:lnTo>
                  <a:lnTo>
                    <a:pt x="540639" y="414528"/>
                  </a:lnTo>
                  <a:lnTo>
                    <a:pt x="720852" y="20726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54907" y="2118360"/>
              <a:ext cx="721360" cy="414655"/>
            </a:xfrm>
            <a:custGeom>
              <a:avLst/>
              <a:gdLst/>
              <a:ahLst/>
              <a:cxnLst/>
              <a:rect l="l" t="t" r="r" b="b"/>
              <a:pathLst>
                <a:path w="721360" h="414655">
                  <a:moveTo>
                    <a:pt x="540638" y="0"/>
                  </a:moveTo>
                  <a:lnTo>
                    <a:pt x="540638" y="103631"/>
                  </a:lnTo>
                  <a:lnTo>
                    <a:pt x="112649" y="103631"/>
                  </a:lnTo>
                  <a:lnTo>
                    <a:pt x="112649" y="310895"/>
                  </a:lnTo>
                  <a:lnTo>
                    <a:pt x="540638" y="310895"/>
                  </a:lnTo>
                  <a:lnTo>
                    <a:pt x="540638" y="414527"/>
                  </a:lnTo>
                  <a:lnTo>
                    <a:pt x="720851" y="207263"/>
                  </a:lnTo>
                  <a:lnTo>
                    <a:pt x="540638" y="0"/>
                  </a:lnTo>
                  <a:close/>
                </a:path>
                <a:path w="721360" h="414655">
                  <a:moveTo>
                    <a:pt x="45084" y="310895"/>
                  </a:moveTo>
                  <a:lnTo>
                    <a:pt x="90138" y="310895"/>
                  </a:lnTo>
                  <a:lnTo>
                    <a:pt x="90138" y="103631"/>
                  </a:lnTo>
                  <a:lnTo>
                    <a:pt x="45084" y="103631"/>
                  </a:lnTo>
                  <a:lnTo>
                    <a:pt x="45084" y="310895"/>
                  </a:lnTo>
                  <a:close/>
                </a:path>
                <a:path w="721360" h="414655">
                  <a:moveTo>
                    <a:pt x="0" y="310895"/>
                  </a:moveTo>
                  <a:lnTo>
                    <a:pt x="22525" y="310895"/>
                  </a:lnTo>
                  <a:lnTo>
                    <a:pt x="22525" y="103631"/>
                  </a:lnTo>
                  <a:lnTo>
                    <a:pt x="0" y="103631"/>
                  </a:lnTo>
                  <a:lnTo>
                    <a:pt x="0" y="31089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299716" y="2619755"/>
            <a:ext cx="1304925" cy="809625"/>
            <a:chOff x="2299716" y="2619755"/>
            <a:chExt cx="1304925" cy="809625"/>
          </a:xfrm>
        </p:grpSpPr>
        <p:sp>
          <p:nvSpPr>
            <p:cNvPr id="26" name="object 26"/>
            <p:cNvSpPr/>
            <p:nvPr/>
          </p:nvSpPr>
          <p:spPr>
            <a:xfrm>
              <a:off x="2304288" y="2624327"/>
              <a:ext cx="1295400" cy="800100"/>
            </a:xfrm>
            <a:custGeom>
              <a:avLst/>
              <a:gdLst/>
              <a:ahLst/>
              <a:cxnLst/>
              <a:rect l="l" t="t" r="r" b="b"/>
              <a:pathLst>
                <a:path w="1295400" h="800100">
                  <a:moveTo>
                    <a:pt x="971550" y="0"/>
                  </a:moveTo>
                  <a:lnTo>
                    <a:pt x="897307" y="2112"/>
                  </a:lnTo>
                  <a:lnTo>
                    <a:pt x="829147" y="8130"/>
                  </a:lnTo>
                  <a:lnTo>
                    <a:pt x="769015" y="17574"/>
                  </a:lnTo>
                  <a:lnTo>
                    <a:pt x="718859" y="29964"/>
                  </a:lnTo>
                  <a:lnTo>
                    <a:pt x="680623" y="44820"/>
                  </a:lnTo>
                  <a:lnTo>
                    <a:pt x="639144" y="98357"/>
                  </a:lnTo>
                  <a:lnTo>
                    <a:pt x="614776" y="115199"/>
                  </a:lnTo>
                  <a:lnTo>
                    <a:pt x="576540" y="130055"/>
                  </a:lnTo>
                  <a:lnTo>
                    <a:pt x="526384" y="142445"/>
                  </a:lnTo>
                  <a:lnTo>
                    <a:pt x="466252" y="151889"/>
                  </a:lnTo>
                  <a:lnTo>
                    <a:pt x="398092" y="157907"/>
                  </a:lnTo>
                  <a:lnTo>
                    <a:pt x="323850" y="160020"/>
                  </a:lnTo>
                  <a:lnTo>
                    <a:pt x="249607" y="157907"/>
                  </a:lnTo>
                  <a:lnTo>
                    <a:pt x="181447" y="151889"/>
                  </a:lnTo>
                  <a:lnTo>
                    <a:pt x="121315" y="142445"/>
                  </a:lnTo>
                  <a:lnTo>
                    <a:pt x="71159" y="130055"/>
                  </a:lnTo>
                  <a:lnTo>
                    <a:pt x="32923" y="115199"/>
                  </a:lnTo>
                  <a:lnTo>
                    <a:pt x="0" y="80010"/>
                  </a:lnTo>
                  <a:lnTo>
                    <a:pt x="0" y="720089"/>
                  </a:lnTo>
                  <a:lnTo>
                    <a:pt x="32923" y="755279"/>
                  </a:lnTo>
                  <a:lnTo>
                    <a:pt x="71159" y="770135"/>
                  </a:lnTo>
                  <a:lnTo>
                    <a:pt x="121315" y="782525"/>
                  </a:lnTo>
                  <a:lnTo>
                    <a:pt x="181447" y="791969"/>
                  </a:lnTo>
                  <a:lnTo>
                    <a:pt x="249607" y="797987"/>
                  </a:lnTo>
                  <a:lnTo>
                    <a:pt x="323850" y="800100"/>
                  </a:lnTo>
                  <a:lnTo>
                    <a:pt x="398092" y="797987"/>
                  </a:lnTo>
                  <a:lnTo>
                    <a:pt x="466252" y="791969"/>
                  </a:lnTo>
                  <a:lnTo>
                    <a:pt x="526384" y="782525"/>
                  </a:lnTo>
                  <a:lnTo>
                    <a:pt x="576540" y="770135"/>
                  </a:lnTo>
                  <a:lnTo>
                    <a:pt x="614776" y="755279"/>
                  </a:lnTo>
                  <a:lnTo>
                    <a:pt x="656255" y="701742"/>
                  </a:lnTo>
                  <a:lnTo>
                    <a:pt x="680623" y="684900"/>
                  </a:lnTo>
                  <a:lnTo>
                    <a:pt x="718859" y="670044"/>
                  </a:lnTo>
                  <a:lnTo>
                    <a:pt x="769015" y="657654"/>
                  </a:lnTo>
                  <a:lnTo>
                    <a:pt x="829147" y="648210"/>
                  </a:lnTo>
                  <a:lnTo>
                    <a:pt x="897307" y="642192"/>
                  </a:lnTo>
                  <a:lnTo>
                    <a:pt x="971550" y="640080"/>
                  </a:lnTo>
                  <a:lnTo>
                    <a:pt x="1045792" y="642192"/>
                  </a:lnTo>
                  <a:lnTo>
                    <a:pt x="1113952" y="648210"/>
                  </a:lnTo>
                  <a:lnTo>
                    <a:pt x="1174084" y="657654"/>
                  </a:lnTo>
                  <a:lnTo>
                    <a:pt x="1224240" y="670044"/>
                  </a:lnTo>
                  <a:lnTo>
                    <a:pt x="1262476" y="684900"/>
                  </a:lnTo>
                  <a:lnTo>
                    <a:pt x="1295400" y="720089"/>
                  </a:lnTo>
                  <a:lnTo>
                    <a:pt x="1295400" y="80010"/>
                  </a:lnTo>
                  <a:lnTo>
                    <a:pt x="1262476" y="44820"/>
                  </a:lnTo>
                  <a:lnTo>
                    <a:pt x="1224240" y="29964"/>
                  </a:lnTo>
                  <a:lnTo>
                    <a:pt x="1174084" y="17574"/>
                  </a:lnTo>
                  <a:lnTo>
                    <a:pt x="1113952" y="8130"/>
                  </a:lnTo>
                  <a:lnTo>
                    <a:pt x="1045792" y="2112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04288" y="2624327"/>
              <a:ext cx="1295400" cy="800100"/>
            </a:xfrm>
            <a:custGeom>
              <a:avLst/>
              <a:gdLst/>
              <a:ahLst/>
              <a:cxnLst/>
              <a:rect l="l" t="t" r="r" b="b"/>
              <a:pathLst>
                <a:path w="1295400" h="800100">
                  <a:moveTo>
                    <a:pt x="0" y="80010"/>
                  </a:moveTo>
                  <a:lnTo>
                    <a:pt x="32923" y="115199"/>
                  </a:lnTo>
                  <a:lnTo>
                    <a:pt x="71159" y="130055"/>
                  </a:lnTo>
                  <a:lnTo>
                    <a:pt x="121315" y="142445"/>
                  </a:lnTo>
                  <a:lnTo>
                    <a:pt x="181447" y="151889"/>
                  </a:lnTo>
                  <a:lnTo>
                    <a:pt x="249607" y="157907"/>
                  </a:lnTo>
                  <a:lnTo>
                    <a:pt x="323850" y="160020"/>
                  </a:lnTo>
                  <a:lnTo>
                    <a:pt x="398092" y="157907"/>
                  </a:lnTo>
                  <a:lnTo>
                    <a:pt x="466252" y="151889"/>
                  </a:lnTo>
                  <a:lnTo>
                    <a:pt x="526384" y="142445"/>
                  </a:lnTo>
                  <a:lnTo>
                    <a:pt x="576540" y="130055"/>
                  </a:lnTo>
                  <a:lnTo>
                    <a:pt x="614776" y="115199"/>
                  </a:lnTo>
                  <a:lnTo>
                    <a:pt x="647700" y="80010"/>
                  </a:lnTo>
                  <a:lnTo>
                    <a:pt x="656255" y="61662"/>
                  </a:lnTo>
                  <a:lnTo>
                    <a:pt x="680623" y="44820"/>
                  </a:lnTo>
                  <a:lnTo>
                    <a:pt x="718859" y="29964"/>
                  </a:lnTo>
                  <a:lnTo>
                    <a:pt x="769015" y="17574"/>
                  </a:lnTo>
                  <a:lnTo>
                    <a:pt x="829147" y="8130"/>
                  </a:lnTo>
                  <a:lnTo>
                    <a:pt x="897307" y="2112"/>
                  </a:lnTo>
                  <a:lnTo>
                    <a:pt x="971550" y="0"/>
                  </a:lnTo>
                  <a:lnTo>
                    <a:pt x="1045792" y="2112"/>
                  </a:lnTo>
                  <a:lnTo>
                    <a:pt x="1113952" y="8130"/>
                  </a:lnTo>
                  <a:lnTo>
                    <a:pt x="1174084" y="17574"/>
                  </a:lnTo>
                  <a:lnTo>
                    <a:pt x="1224240" y="29964"/>
                  </a:lnTo>
                  <a:lnTo>
                    <a:pt x="1262476" y="44820"/>
                  </a:lnTo>
                  <a:lnTo>
                    <a:pt x="1295400" y="80010"/>
                  </a:lnTo>
                  <a:lnTo>
                    <a:pt x="1295400" y="720089"/>
                  </a:lnTo>
                  <a:lnTo>
                    <a:pt x="1286844" y="701742"/>
                  </a:lnTo>
                  <a:lnTo>
                    <a:pt x="1262476" y="684900"/>
                  </a:lnTo>
                  <a:lnTo>
                    <a:pt x="1224240" y="670044"/>
                  </a:lnTo>
                  <a:lnTo>
                    <a:pt x="1174084" y="657654"/>
                  </a:lnTo>
                  <a:lnTo>
                    <a:pt x="1113952" y="648210"/>
                  </a:lnTo>
                  <a:lnTo>
                    <a:pt x="1045792" y="642192"/>
                  </a:lnTo>
                  <a:lnTo>
                    <a:pt x="971550" y="640080"/>
                  </a:lnTo>
                  <a:lnTo>
                    <a:pt x="897307" y="642192"/>
                  </a:lnTo>
                  <a:lnTo>
                    <a:pt x="829147" y="648210"/>
                  </a:lnTo>
                  <a:lnTo>
                    <a:pt x="769015" y="657654"/>
                  </a:lnTo>
                  <a:lnTo>
                    <a:pt x="718859" y="670044"/>
                  </a:lnTo>
                  <a:lnTo>
                    <a:pt x="680623" y="684900"/>
                  </a:lnTo>
                  <a:lnTo>
                    <a:pt x="647700" y="720089"/>
                  </a:lnTo>
                  <a:lnTo>
                    <a:pt x="639144" y="738437"/>
                  </a:lnTo>
                  <a:lnTo>
                    <a:pt x="576540" y="770135"/>
                  </a:lnTo>
                  <a:lnTo>
                    <a:pt x="526384" y="782525"/>
                  </a:lnTo>
                  <a:lnTo>
                    <a:pt x="466252" y="791969"/>
                  </a:lnTo>
                  <a:lnTo>
                    <a:pt x="398092" y="797987"/>
                  </a:lnTo>
                  <a:lnTo>
                    <a:pt x="323850" y="800100"/>
                  </a:lnTo>
                  <a:lnTo>
                    <a:pt x="249607" y="797987"/>
                  </a:lnTo>
                  <a:lnTo>
                    <a:pt x="181447" y="791969"/>
                  </a:lnTo>
                  <a:lnTo>
                    <a:pt x="121315" y="782525"/>
                  </a:lnTo>
                  <a:lnTo>
                    <a:pt x="71159" y="770135"/>
                  </a:lnTo>
                  <a:lnTo>
                    <a:pt x="32923" y="755279"/>
                  </a:lnTo>
                  <a:lnTo>
                    <a:pt x="0" y="720089"/>
                  </a:lnTo>
                  <a:lnTo>
                    <a:pt x="0" y="8001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615564" y="2825877"/>
            <a:ext cx="672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 Narrow"/>
                <a:cs typeface="Arial Narrow"/>
              </a:rPr>
              <a:t>Nota</a:t>
            </a:r>
            <a:r>
              <a:rPr sz="1200" b="1" spc="-10" dirty="0">
                <a:latin typeface="Arial Narrow"/>
                <a:cs typeface="Arial Narrow"/>
              </a:rPr>
              <a:t> Biaya </a:t>
            </a:r>
            <a:r>
              <a:rPr sz="1200" b="1" dirty="0">
                <a:latin typeface="Arial Narrow"/>
                <a:cs typeface="Arial Narrow"/>
              </a:rPr>
              <a:t>Rp </a:t>
            </a:r>
            <a:r>
              <a:rPr sz="1200" b="1" spc="-25" dirty="0">
                <a:latin typeface="Arial Narrow"/>
                <a:cs typeface="Arial Narrow"/>
              </a:rPr>
              <a:t>…….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618541" y="3410521"/>
            <a:ext cx="1163320" cy="809625"/>
            <a:chOff x="6618541" y="3410521"/>
            <a:chExt cx="1163320" cy="809625"/>
          </a:xfrm>
        </p:grpSpPr>
        <p:sp>
          <p:nvSpPr>
            <p:cNvPr id="30" name="object 30"/>
            <p:cNvSpPr/>
            <p:nvPr/>
          </p:nvSpPr>
          <p:spPr>
            <a:xfrm>
              <a:off x="6623304" y="3415284"/>
              <a:ext cx="1153795" cy="800100"/>
            </a:xfrm>
            <a:custGeom>
              <a:avLst/>
              <a:gdLst/>
              <a:ahLst/>
              <a:cxnLst/>
              <a:rect l="l" t="t" r="r" b="b"/>
              <a:pathLst>
                <a:path w="1153795" h="800100">
                  <a:moveTo>
                    <a:pt x="865251" y="0"/>
                  </a:moveTo>
                  <a:lnTo>
                    <a:pt x="799129" y="2112"/>
                  </a:lnTo>
                  <a:lnTo>
                    <a:pt x="738425" y="8130"/>
                  </a:lnTo>
                  <a:lnTo>
                    <a:pt x="684873" y="17574"/>
                  </a:lnTo>
                  <a:lnTo>
                    <a:pt x="640205" y="29964"/>
                  </a:lnTo>
                  <a:lnTo>
                    <a:pt x="584452" y="61662"/>
                  </a:lnTo>
                  <a:lnTo>
                    <a:pt x="569215" y="98357"/>
                  </a:lnTo>
                  <a:lnTo>
                    <a:pt x="547513" y="115199"/>
                  </a:lnTo>
                  <a:lnTo>
                    <a:pt x="468794" y="142445"/>
                  </a:lnTo>
                  <a:lnTo>
                    <a:pt x="415242" y="151889"/>
                  </a:lnTo>
                  <a:lnTo>
                    <a:pt x="354538" y="157907"/>
                  </a:lnTo>
                  <a:lnTo>
                    <a:pt x="288417" y="160019"/>
                  </a:lnTo>
                  <a:lnTo>
                    <a:pt x="222295" y="157907"/>
                  </a:lnTo>
                  <a:lnTo>
                    <a:pt x="161591" y="151889"/>
                  </a:lnTo>
                  <a:lnTo>
                    <a:pt x="108039" y="142445"/>
                  </a:lnTo>
                  <a:lnTo>
                    <a:pt x="63371" y="130055"/>
                  </a:lnTo>
                  <a:lnTo>
                    <a:pt x="7618" y="98357"/>
                  </a:lnTo>
                  <a:lnTo>
                    <a:pt x="0" y="80010"/>
                  </a:lnTo>
                  <a:lnTo>
                    <a:pt x="0" y="720089"/>
                  </a:lnTo>
                  <a:lnTo>
                    <a:pt x="29320" y="755279"/>
                  </a:lnTo>
                  <a:lnTo>
                    <a:pt x="108039" y="782525"/>
                  </a:lnTo>
                  <a:lnTo>
                    <a:pt x="161591" y="791969"/>
                  </a:lnTo>
                  <a:lnTo>
                    <a:pt x="222295" y="797987"/>
                  </a:lnTo>
                  <a:lnTo>
                    <a:pt x="288417" y="800099"/>
                  </a:lnTo>
                  <a:lnTo>
                    <a:pt x="354538" y="797987"/>
                  </a:lnTo>
                  <a:lnTo>
                    <a:pt x="415242" y="791969"/>
                  </a:lnTo>
                  <a:lnTo>
                    <a:pt x="468794" y="782525"/>
                  </a:lnTo>
                  <a:lnTo>
                    <a:pt x="513462" y="770135"/>
                  </a:lnTo>
                  <a:lnTo>
                    <a:pt x="569215" y="738437"/>
                  </a:lnTo>
                  <a:lnTo>
                    <a:pt x="584452" y="701742"/>
                  </a:lnTo>
                  <a:lnTo>
                    <a:pt x="606154" y="684900"/>
                  </a:lnTo>
                  <a:lnTo>
                    <a:pt x="684873" y="657654"/>
                  </a:lnTo>
                  <a:lnTo>
                    <a:pt x="738425" y="648210"/>
                  </a:lnTo>
                  <a:lnTo>
                    <a:pt x="799129" y="642192"/>
                  </a:lnTo>
                  <a:lnTo>
                    <a:pt x="865251" y="640079"/>
                  </a:lnTo>
                  <a:lnTo>
                    <a:pt x="931372" y="642192"/>
                  </a:lnTo>
                  <a:lnTo>
                    <a:pt x="992076" y="648210"/>
                  </a:lnTo>
                  <a:lnTo>
                    <a:pt x="1045628" y="657654"/>
                  </a:lnTo>
                  <a:lnTo>
                    <a:pt x="1090296" y="670044"/>
                  </a:lnTo>
                  <a:lnTo>
                    <a:pt x="1146049" y="701742"/>
                  </a:lnTo>
                  <a:lnTo>
                    <a:pt x="1153668" y="720089"/>
                  </a:lnTo>
                  <a:lnTo>
                    <a:pt x="1153668" y="80010"/>
                  </a:lnTo>
                  <a:lnTo>
                    <a:pt x="1124347" y="44820"/>
                  </a:lnTo>
                  <a:lnTo>
                    <a:pt x="1045628" y="17574"/>
                  </a:lnTo>
                  <a:lnTo>
                    <a:pt x="992076" y="8130"/>
                  </a:lnTo>
                  <a:lnTo>
                    <a:pt x="931372" y="2112"/>
                  </a:lnTo>
                  <a:lnTo>
                    <a:pt x="865251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23304" y="3415284"/>
              <a:ext cx="1153795" cy="800100"/>
            </a:xfrm>
            <a:custGeom>
              <a:avLst/>
              <a:gdLst/>
              <a:ahLst/>
              <a:cxnLst/>
              <a:rect l="l" t="t" r="r" b="b"/>
              <a:pathLst>
                <a:path w="1153795" h="800100">
                  <a:moveTo>
                    <a:pt x="0" y="80010"/>
                  </a:moveTo>
                  <a:lnTo>
                    <a:pt x="29320" y="115199"/>
                  </a:lnTo>
                  <a:lnTo>
                    <a:pt x="108039" y="142445"/>
                  </a:lnTo>
                  <a:lnTo>
                    <a:pt x="161591" y="151889"/>
                  </a:lnTo>
                  <a:lnTo>
                    <a:pt x="222295" y="157907"/>
                  </a:lnTo>
                  <a:lnTo>
                    <a:pt x="288417" y="160019"/>
                  </a:lnTo>
                  <a:lnTo>
                    <a:pt x="354538" y="157907"/>
                  </a:lnTo>
                  <a:lnTo>
                    <a:pt x="415242" y="151889"/>
                  </a:lnTo>
                  <a:lnTo>
                    <a:pt x="468794" y="142445"/>
                  </a:lnTo>
                  <a:lnTo>
                    <a:pt x="513462" y="130055"/>
                  </a:lnTo>
                  <a:lnTo>
                    <a:pt x="569215" y="98357"/>
                  </a:lnTo>
                  <a:lnTo>
                    <a:pt x="584452" y="61662"/>
                  </a:lnTo>
                  <a:lnTo>
                    <a:pt x="606154" y="44820"/>
                  </a:lnTo>
                  <a:lnTo>
                    <a:pt x="684873" y="17574"/>
                  </a:lnTo>
                  <a:lnTo>
                    <a:pt x="738425" y="8130"/>
                  </a:lnTo>
                  <a:lnTo>
                    <a:pt x="799129" y="2112"/>
                  </a:lnTo>
                  <a:lnTo>
                    <a:pt x="865251" y="0"/>
                  </a:lnTo>
                  <a:lnTo>
                    <a:pt x="931372" y="2112"/>
                  </a:lnTo>
                  <a:lnTo>
                    <a:pt x="992076" y="8130"/>
                  </a:lnTo>
                  <a:lnTo>
                    <a:pt x="1045628" y="17574"/>
                  </a:lnTo>
                  <a:lnTo>
                    <a:pt x="1090296" y="29964"/>
                  </a:lnTo>
                  <a:lnTo>
                    <a:pt x="1146049" y="61662"/>
                  </a:lnTo>
                  <a:lnTo>
                    <a:pt x="1153668" y="80010"/>
                  </a:lnTo>
                  <a:lnTo>
                    <a:pt x="1153668" y="720089"/>
                  </a:lnTo>
                  <a:lnTo>
                    <a:pt x="1146049" y="701742"/>
                  </a:lnTo>
                  <a:lnTo>
                    <a:pt x="1124347" y="684900"/>
                  </a:lnTo>
                  <a:lnTo>
                    <a:pt x="1045628" y="657654"/>
                  </a:lnTo>
                  <a:lnTo>
                    <a:pt x="992076" y="648210"/>
                  </a:lnTo>
                  <a:lnTo>
                    <a:pt x="931372" y="642192"/>
                  </a:lnTo>
                  <a:lnTo>
                    <a:pt x="865251" y="640079"/>
                  </a:lnTo>
                  <a:lnTo>
                    <a:pt x="799129" y="642192"/>
                  </a:lnTo>
                  <a:lnTo>
                    <a:pt x="738425" y="648210"/>
                  </a:lnTo>
                  <a:lnTo>
                    <a:pt x="684873" y="657654"/>
                  </a:lnTo>
                  <a:lnTo>
                    <a:pt x="640205" y="670044"/>
                  </a:lnTo>
                  <a:lnTo>
                    <a:pt x="584452" y="701742"/>
                  </a:lnTo>
                  <a:lnTo>
                    <a:pt x="576834" y="720089"/>
                  </a:lnTo>
                  <a:lnTo>
                    <a:pt x="569215" y="738437"/>
                  </a:lnTo>
                  <a:lnTo>
                    <a:pt x="513462" y="770135"/>
                  </a:lnTo>
                  <a:lnTo>
                    <a:pt x="468794" y="782525"/>
                  </a:lnTo>
                  <a:lnTo>
                    <a:pt x="415242" y="791969"/>
                  </a:lnTo>
                  <a:lnTo>
                    <a:pt x="354538" y="797987"/>
                  </a:lnTo>
                  <a:lnTo>
                    <a:pt x="288417" y="800099"/>
                  </a:lnTo>
                  <a:lnTo>
                    <a:pt x="222295" y="797987"/>
                  </a:lnTo>
                  <a:lnTo>
                    <a:pt x="161591" y="791969"/>
                  </a:lnTo>
                  <a:lnTo>
                    <a:pt x="108039" y="782525"/>
                  </a:lnTo>
                  <a:lnTo>
                    <a:pt x="63371" y="770135"/>
                  </a:lnTo>
                  <a:lnTo>
                    <a:pt x="7618" y="738437"/>
                  </a:lnTo>
                  <a:lnTo>
                    <a:pt x="0" y="720089"/>
                  </a:lnTo>
                  <a:lnTo>
                    <a:pt x="0" y="8001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864222" y="3618357"/>
            <a:ext cx="672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 Narrow"/>
                <a:cs typeface="Arial Narrow"/>
              </a:rPr>
              <a:t>Nota</a:t>
            </a:r>
            <a:r>
              <a:rPr sz="1200" b="1" spc="-10" dirty="0">
                <a:latin typeface="Arial Narrow"/>
                <a:cs typeface="Arial Narrow"/>
              </a:rPr>
              <a:t> Biaya </a:t>
            </a:r>
            <a:r>
              <a:rPr sz="1200" b="1" dirty="0">
                <a:latin typeface="Arial Narrow"/>
                <a:cs typeface="Arial Narrow"/>
              </a:rPr>
              <a:t>Rp </a:t>
            </a:r>
            <a:r>
              <a:rPr sz="1200" b="1" spc="-25" dirty="0">
                <a:latin typeface="Arial Narrow"/>
                <a:cs typeface="Arial Narrow"/>
              </a:rPr>
              <a:t>…….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618541" y="4419409"/>
            <a:ext cx="1163320" cy="809625"/>
            <a:chOff x="6618541" y="4419409"/>
            <a:chExt cx="1163320" cy="809625"/>
          </a:xfrm>
        </p:grpSpPr>
        <p:sp>
          <p:nvSpPr>
            <p:cNvPr id="34" name="object 34"/>
            <p:cNvSpPr/>
            <p:nvPr/>
          </p:nvSpPr>
          <p:spPr>
            <a:xfrm>
              <a:off x="6623304" y="4424171"/>
              <a:ext cx="1153795" cy="800100"/>
            </a:xfrm>
            <a:custGeom>
              <a:avLst/>
              <a:gdLst/>
              <a:ahLst/>
              <a:cxnLst/>
              <a:rect l="l" t="t" r="r" b="b"/>
              <a:pathLst>
                <a:path w="1153795" h="800100">
                  <a:moveTo>
                    <a:pt x="865251" y="0"/>
                  </a:moveTo>
                  <a:lnTo>
                    <a:pt x="799129" y="2112"/>
                  </a:lnTo>
                  <a:lnTo>
                    <a:pt x="738425" y="8130"/>
                  </a:lnTo>
                  <a:lnTo>
                    <a:pt x="684873" y="17574"/>
                  </a:lnTo>
                  <a:lnTo>
                    <a:pt x="640205" y="29964"/>
                  </a:lnTo>
                  <a:lnTo>
                    <a:pt x="584452" y="61662"/>
                  </a:lnTo>
                  <a:lnTo>
                    <a:pt x="569215" y="98357"/>
                  </a:lnTo>
                  <a:lnTo>
                    <a:pt x="547513" y="115199"/>
                  </a:lnTo>
                  <a:lnTo>
                    <a:pt x="468794" y="142445"/>
                  </a:lnTo>
                  <a:lnTo>
                    <a:pt x="415242" y="151889"/>
                  </a:lnTo>
                  <a:lnTo>
                    <a:pt x="354538" y="157907"/>
                  </a:lnTo>
                  <a:lnTo>
                    <a:pt x="288417" y="160019"/>
                  </a:lnTo>
                  <a:lnTo>
                    <a:pt x="222295" y="157907"/>
                  </a:lnTo>
                  <a:lnTo>
                    <a:pt x="161591" y="151889"/>
                  </a:lnTo>
                  <a:lnTo>
                    <a:pt x="108039" y="142445"/>
                  </a:lnTo>
                  <a:lnTo>
                    <a:pt x="63371" y="130055"/>
                  </a:lnTo>
                  <a:lnTo>
                    <a:pt x="7618" y="98357"/>
                  </a:lnTo>
                  <a:lnTo>
                    <a:pt x="0" y="80009"/>
                  </a:lnTo>
                  <a:lnTo>
                    <a:pt x="0" y="720089"/>
                  </a:lnTo>
                  <a:lnTo>
                    <a:pt x="29320" y="755279"/>
                  </a:lnTo>
                  <a:lnTo>
                    <a:pt x="108039" y="782525"/>
                  </a:lnTo>
                  <a:lnTo>
                    <a:pt x="161591" y="791969"/>
                  </a:lnTo>
                  <a:lnTo>
                    <a:pt x="222295" y="797987"/>
                  </a:lnTo>
                  <a:lnTo>
                    <a:pt x="288417" y="800100"/>
                  </a:lnTo>
                  <a:lnTo>
                    <a:pt x="354538" y="797987"/>
                  </a:lnTo>
                  <a:lnTo>
                    <a:pt x="415242" y="791969"/>
                  </a:lnTo>
                  <a:lnTo>
                    <a:pt x="468794" y="782525"/>
                  </a:lnTo>
                  <a:lnTo>
                    <a:pt x="513462" y="770135"/>
                  </a:lnTo>
                  <a:lnTo>
                    <a:pt x="569215" y="738437"/>
                  </a:lnTo>
                  <a:lnTo>
                    <a:pt x="584452" y="701742"/>
                  </a:lnTo>
                  <a:lnTo>
                    <a:pt x="606154" y="684900"/>
                  </a:lnTo>
                  <a:lnTo>
                    <a:pt x="684873" y="657654"/>
                  </a:lnTo>
                  <a:lnTo>
                    <a:pt x="738425" y="648210"/>
                  </a:lnTo>
                  <a:lnTo>
                    <a:pt x="799129" y="642192"/>
                  </a:lnTo>
                  <a:lnTo>
                    <a:pt x="865251" y="640079"/>
                  </a:lnTo>
                  <a:lnTo>
                    <a:pt x="931372" y="642192"/>
                  </a:lnTo>
                  <a:lnTo>
                    <a:pt x="992076" y="648210"/>
                  </a:lnTo>
                  <a:lnTo>
                    <a:pt x="1045628" y="657654"/>
                  </a:lnTo>
                  <a:lnTo>
                    <a:pt x="1090296" y="670044"/>
                  </a:lnTo>
                  <a:lnTo>
                    <a:pt x="1146049" y="701742"/>
                  </a:lnTo>
                  <a:lnTo>
                    <a:pt x="1153668" y="720089"/>
                  </a:lnTo>
                  <a:lnTo>
                    <a:pt x="1153668" y="80009"/>
                  </a:lnTo>
                  <a:lnTo>
                    <a:pt x="1124347" y="44820"/>
                  </a:lnTo>
                  <a:lnTo>
                    <a:pt x="1045628" y="17574"/>
                  </a:lnTo>
                  <a:lnTo>
                    <a:pt x="992076" y="8130"/>
                  </a:lnTo>
                  <a:lnTo>
                    <a:pt x="931372" y="2112"/>
                  </a:lnTo>
                  <a:lnTo>
                    <a:pt x="865251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23304" y="4424171"/>
              <a:ext cx="1153795" cy="800100"/>
            </a:xfrm>
            <a:custGeom>
              <a:avLst/>
              <a:gdLst/>
              <a:ahLst/>
              <a:cxnLst/>
              <a:rect l="l" t="t" r="r" b="b"/>
              <a:pathLst>
                <a:path w="1153795" h="800100">
                  <a:moveTo>
                    <a:pt x="0" y="80009"/>
                  </a:moveTo>
                  <a:lnTo>
                    <a:pt x="29320" y="115199"/>
                  </a:lnTo>
                  <a:lnTo>
                    <a:pt x="108039" y="142445"/>
                  </a:lnTo>
                  <a:lnTo>
                    <a:pt x="161591" y="151889"/>
                  </a:lnTo>
                  <a:lnTo>
                    <a:pt x="222295" y="157907"/>
                  </a:lnTo>
                  <a:lnTo>
                    <a:pt x="288417" y="160019"/>
                  </a:lnTo>
                  <a:lnTo>
                    <a:pt x="354538" y="157907"/>
                  </a:lnTo>
                  <a:lnTo>
                    <a:pt x="415242" y="151889"/>
                  </a:lnTo>
                  <a:lnTo>
                    <a:pt x="468794" y="142445"/>
                  </a:lnTo>
                  <a:lnTo>
                    <a:pt x="513462" y="130055"/>
                  </a:lnTo>
                  <a:lnTo>
                    <a:pt x="569215" y="98357"/>
                  </a:lnTo>
                  <a:lnTo>
                    <a:pt x="584452" y="61662"/>
                  </a:lnTo>
                  <a:lnTo>
                    <a:pt x="606154" y="44820"/>
                  </a:lnTo>
                  <a:lnTo>
                    <a:pt x="684873" y="17574"/>
                  </a:lnTo>
                  <a:lnTo>
                    <a:pt x="738425" y="8130"/>
                  </a:lnTo>
                  <a:lnTo>
                    <a:pt x="799129" y="2112"/>
                  </a:lnTo>
                  <a:lnTo>
                    <a:pt x="865251" y="0"/>
                  </a:lnTo>
                  <a:lnTo>
                    <a:pt x="931372" y="2112"/>
                  </a:lnTo>
                  <a:lnTo>
                    <a:pt x="992076" y="8130"/>
                  </a:lnTo>
                  <a:lnTo>
                    <a:pt x="1045628" y="17574"/>
                  </a:lnTo>
                  <a:lnTo>
                    <a:pt x="1090296" y="29964"/>
                  </a:lnTo>
                  <a:lnTo>
                    <a:pt x="1146049" y="61662"/>
                  </a:lnTo>
                  <a:lnTo>
                    <a:pt x="1153668" y="80009"/>
                  </a:lnTo>
                  <a:lnTo>
                    <a:pt x="1153668" y="720089"/>
                  </a:lnTo>
                  <a:lnTo>
                    <a:pt x="1146049" y="701742"/>
                  </a:lnTo>
                  <a:lnTo>
                    <a:pt x="1124347" y="684900"/>
                  </a:lnTo>
                  <a:lnTo>
                    <a:pt x="1045628" y="657654"/>
                  </a:lnTo>
                  <a:lnTo>
                    <a:pt x="992076" y="648210"/>
                  </a:lnTo>
                  <a:lnTo>
                    <a:pt x="931372" y="642192"/>
                  </a:lnTo>
                  <a:lnTo>
                    <a:pt x="865251" y="640079"/>
                  </a:lnTo>
                  <a:lnTo>
                    <a:pt x="799129" y="642192"/>
                  </a:lnTo>
                  <a:lnTo>
                    <a:pt x="738425" y="648210"/>
                  </a:lnTo>
                  <a:lnTo>
                    <a:pt x="684873" y="657654"/>
                  </a:lnTo>
                  <a:lnTo>
                    <a:pt x="640205" y="670044"/>
                  </a:lnTo>
                  <a:lnTo>
                    <a:pt x="584452" y="701742"/>
                  </a:lnTo>
                  <a:lnTo>
                    <a:pt x="576834" y="720089"/>
                  </a:lnTo>
                  <a:lnTo>
                    <a:pt x="569215" y="738437"/>
                  </a:lnTo>
                  <a:lnTo>
                    <a:pt x="513462" y="770135"/>
                  </a:lnTo>
                  <a:lnTo>
                    <a:pt x="468794" y="782525"/>
                  </a:lnTo>
                  <a:lnTo>
                    <a:pt x="415242" y="791969"/>
                  </a:lnTo>
                  <a:lnTo>
                    <a:pt x="354538" y="797987"/>
                  </a:lnTo>
                  <a:lnTo>
                    <a:pt x="288417" y="800100"/>
                  </a:lnTo>
                  <a:lnTo>
                    <a:pt x="222295" y="797987"/>
                  </a:lnTo>
                  <a:lnTo>
                    <a:pt x="161591" y="791969"/>
                  </a:lnTo>
                  <a:lnTo>
                    <a:pt x="108039" y="782525"/>
                  </a:lnTo>
                  <a:lnTo>
                    <a:pt x="63371" y="770135"/>
                  </a:lnTo>
                  <a:lnTo>
                    <a:pt x="7618" y="738437"/>
                  </a:lnTo>
                  <a:lnTo>
                    <a:pt x="0" y="720089"/>
                  </a:lnTo>
                  <a:lnTo>
                    <a:pt x="0" y="8000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864222" y="4626609"/>
            <a:ext cx="672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 Narrow"/>
                <a:cs typeface="Arial Narrow"/>
              </a:rPr>
              <a:t>Nota</a:t>
            </a:r>
            <a:r>
              <a:rPr sz="1200" b="1" spc="-5" dirty="0">
                <a:latin typeface="Arial Narrow"/>
                <a:cs typeface="Arial Narrow"/>
              </a:rPr>
              <a:t> </a:t>
            </a:r>
            <a:r>
              <a:rPr sz="1200" b="1" spc="-10" dirty="0">
                <a:latin typeface="Arial Narrow"/>
                <a:cs typeface="Arial Narrow"/>
              </a:rPr>
              <a:t>Biaya </a:t>
            </a:r>
            <a:r>
              <a:rPr sz="1200" b="1" dirty="0">
                <a:latin typeface="Arial Narrow"/>
                <a:cs typeface="Arial Narrow"/>
              </a:rPr>
              <a:t>Rp </a:t>
            </a:r>
            <a:r>
              <a:rPr sz="1200" b="1" spc="-25" dirty="0">
                <a:latin typeface="Arial Narrow"/>
                <a:cs typeface="Arial Narrow"/>
              </a:rPr>
              <a:t>…….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618541" y="5498401"/>
            <a:ext cx="1163320" cy="809625"/>
            <a:chOff x="6618541" y="5498401"/>
            <a:chExt cx="1163320" cy="809625"/>
          </a:xfrm>
        </p:grpSpPr>
        <p:sp>
          <p:nvSpPr>
            <p:cNvPr id="38" name="object 38"/>
            <p:cNvSpPr/>
            <p:nvPr/>
          </p:nvSpPr>
          <p:spPr>
            <a:xfrm>
              <a:off x="6623304" y="5503164"/>
              <a:ext cx="1153795" cy="800100"/>
            </a:xfrm>
            <a:custGeom>
              <a:avLst/>
              <a:gdLst/>
              <a:ahLst/>
              <a:cxnLst/>
              <a:rect l="l" t="t" r="r" b="b"/>
              <a:pathLst>
                <a:path w="1153795" h="800100">
                  <a:moveTo>
                    <a:pt x="865251" y="0"/>
                  </a:moveTo>
                  <a:lnTo>
                    <a:pt x="799129" y="2112"/>
                  </a:lnTo>
                  <a:lnTo>
                    <a:pt x="738425" y="8130"/>
                  </a:lnTo>
                  <a:lnTo>
                    <a:pt x="684873" y="17574"/>
                  </a:lnTo>
                  <a:lnTo>
                    <a:pt x="640205" y="29964"/>
                  </a:lnTo>
                  <a:lnTo>
                    <a:pt x="584452" y="61662"/>
                  </a:lnTo>
                  <a:lnTo>
                    <a:pt x="569215" y="98353"/>
                  </a:lnTo>
                  <a:lnTo>
                    <a:pt x="547513" y="115194"/>
                  </a:lnTo>
                  <a:lnTo>
                    <a:pt x="468794" y="142441"/>
                  </a:lnTo>
                  <a:lnTo>
                    <a:pt x="415242" y="151886"/>
                  </a:lnTo>
                  <a:lnTo>
                    <a:pt x="354538" y="157906"/>
                  </a:lnTo>
                  <a:lnTo>
                    <a:pt x="288417" y="160020"/>
                  </a:lnTo>
                  <a:lnTo>
                    <a:pt x="222295" y="157906"/>
                  </a:lnTo>
                  <a:lnTo>
                    <a:pt x="161591" y="151886"/>
                  </a:lnTo>
                  <a:lnTo>
                    <a:pt x="108039" y="142441"/>
                  </a:lnTo>
                  <a:lnTo>
                    <a:pt x="63371" y="130050"/>
                  </a:lnTo>
                  <a:lnTo>
                    <a:pt x="7618" y="98353"/>
                  </a:lnTo>
                  <a:lnTo>
                    <a:pt x="0" y="80010"/>
                  </a:lnTo>
                  <a:lnTo>
                    <a:pt x="0" y="720090"/>
                  </a:lnTo>
                  <a:lnTo>
                    <a:pt x="29320" y="755274"/>
                  </a:lnTo>
                  <a:lnTo>
                    <a:pt x="108039" y="782521"/>
                  </a:lnTo>
                  <a:lnTo>
                    <a:pt x="161591" y="791966"/>
                  </a:lnTo>
                  <a:lnTo>
                    <a:pt x="222295" y="797986"/>
                  </a:lnTo>
                  <a:lnTo>
                    <a:pt x="288417" y="800100"/>
                  </a:lnTo>
                  <a:lnTo>
                    <a:pt x="354538" y="797986"/>
                  </a:lnTo>
                  <a:lnTo>
                    <a:pt x="415242" y="791966"/>
                  </a:lnTo>
                  <a:lnTo>
                    <a:pt x="468794" y="782521"/>
                  </a:lnTo>
                  <a:lnTo>
                    <a:pt x="513462" y="770130"/>
                  </a:lnTo>
                  <a:lnTo>
                    <a:pt x="569215" y="738433"/>
                  </a:lnTo>
                  <a:lnTo>
                    <a:pt x="584452" y="701746"/>
                  </a:lnTo>
                  <a:lnTo>
                    <a:pt x="606154" y="684905"/>
                  </a:lnTo>
                  <a:lnTo>
                    <a:pt x="684873" y="657658"/>
                  </a:lnTo>
                  <a:lnTo>
                    <a:pt x="738425" y="648213"/>
                  </a:lnTo>
                  <a:lnTo>
                    <a:pt x="799129" y="642193"/>
                  </a:lnTo>
                  <a:lnTo>
                    <a:pt x="865251" y="640080"/>
                  </a:lnTo>
                  <a:lnTo>
                    <a:pt x="931372" y="642193"/>
                  </a:lnTo>
                  <a:lnTo>
                    <a:pt x="992076" y="648213"/>
                  </a:lnTo>
                  <a:lnTo>
                    <a:pt x="1045628" y="657658"/>
                  </a:lnTo>
                  <a:lnTo>
                    <a:pt x="1090296" y="670049"/>
                  </a:lnTo>
                  <a:lnTo>
                    <a:pt x="1146049" y="701746"/>
                  </a:lnTo>
                  <a:lnTo>
                    <a:pt x="1153668" y="720090"/>
                  </a:lnTo>
                  <a:lnTo>
                    <a:pt x="1153668" y="80010"/>
                  </a:lnTo>
                  <a:lnTo>
                    <a:pt x="1124347" y="44820"/>
                  </a:lnTo>
                  <a:lnTo>
                    <a:pt x="1045628" y="17574"/>
                  </a:lnTo>
                  <a:lnTo>
                    <a:pt x="992076" y="8130"/>
                  </a:lnTo>
                  <a:lnTo>
                    <a:pt x="931372" y="2112"/>
                  </a:lnTo>
                  <a:lnTo>
                    <a:pt x="865251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23304" y="5503164"/>
              <a:ext cx="1153795" cy="800100"/>
            </a:xfrm>
            <a:custGeom>
              <a:avLst/>
              <a:gdLst/>
              <a:ahLst/>
              <a:cxnLst/>
              <a:rect l="l" t="t" r="r" b="b"/>
              <a:pathLst>
                <a:path w="1153795" h="800100">
                  <a:moveTo>
                    <a:pt x="0" y="80010"/>
                  </a:moveTo>
                  <a:lnTo>
                    <a:pt x="29320" y="115194"/>
                  </a:lnTo>
                  <a:lnTo>
                    <a:pt x="108039" y="142441"/>
                  </a:lnTo>
                  <a:lnTo>
                    <a:pt x="161591" y="151886"/>
                  </a:lnTo>
                  <a:lnTo>
                    <a:pt x="222295" y="157906"/>
                  </a:lnTo>
                  <a:lnTo>
                    <a:pt x="288417" y="160020"/>
                  </a:lnTo>
                  <a:lnTo>
                    <a:pt x="354538" y="157906"/>
                  </a:lnTo>
                  <a:lnTo>
                    <a:pt x="415242" y="151886"/>
                  </a:lnTo>
                  <a:lnTo>
                    <a:pt x="468794" y="142441"/>
                  </a:lnTo>
                  <a:lnTo>
                    <a:pt x="513462" y="130050"/>
                  </a:lnTo>
                  <a:lnTo>
                    <a:pt x="569215" y="98353"/>
                  </a:lnTo>
                  <a:lnTo>
                    <a:pt x="584452" y="61662"/>
                  </a:lnTo>
                  <a:lnTo>
                    <a:pt x="606154" y="44820"/>
                  </a:lnTo>
                  <a:lnTo>
                    <a:pt x="684873" y="17574"/>
                  </a:lnTo>
                  <a:lnTo>
                    <a:pt x="738425" y="8130"/>
                  </a:lnTo>
                  <a:lnTo>
                    <a:pt x="799129" y="2112"/>
                  </a:lnTo>
                  <a:lnTo>
                    <a:pt x="865251" y="0"/>
                  </a:lnTo>
                  <a:lnTo>
                    <a:pt x="931372" y="2112"/>
                  </a:lnTo>
                  <a:lnTo>
                    <a:pt x="992076" y="8130"/>
                  </a:lnTo>
                  <a:lnTo>
                    <a:pt x="1045628" y="17574"/>
                  </a:lnTo>
                  <a:lnTo>
                    <a:pt x="1090296" y="29964"/>
                  </a:lnTo>
                  <a:lnTo>
                    <a:pt x="1146049" y="61662"/>
                  </a:lnTo>
                  <a:lnTo>
                    <a:pt x="1153668" y="80010"/>
                  </a:lnTo>
                  <a:lnTo>
                    <a:pt x="1153668" y="720090"/>
                  </a:lnTo>
                  <a:lnTo>
                    <a:pt x="1146049" y="701746"/>
                  </a:lnTo>
                  <a:lnTo>
                    <a:pt x="1124347" y="684905"/>
                  </a:lnTo>
                  <a:lnTo>
                    <a:pt x="1045628" y="657658"/>
                  </a:lnTo>
                  <a:lnTo>
                    <a:pt x="992076" y="648213"/>
                  </a:lnTo>
                  <a:lnTo>
                    <a:pt x="931372" y="642193"/>
                  </a:lnTo>
                  <a:lnTo>
                    <a:pt x="865251" y="640080"/>
                  </a:lnTo>
                  <a:lnTo>
                    <a:pt x="799129" y="642193"/>
                  </a:lnTo>
                  <a:lnTo>
                    <a:pt x="738425" y="648213"/>
                  </a:lnTo>
                  <a:lnTo>
                    <a:pt x="684873" y="657658"/>
                  </a:lnTo>
                  <a:lnTo>
                    <a:pt x="640205" y="670049"/>
                  </a:lnTo>
                  <a:lnTo>
                    <a:pt x="584452" y="701746"/>
                  </a:lnTo>
                  <a:lnTo>
                    <a:pt x="576834" y="720090"/>
                  </a:lnTo>
                  <a:lnTo>
                    <a:pt x="569215" y="738433"/>
                  </a:lnTo>
                  <a:lnTo>
                    <a:pt x="513462" y="770130"/>
                  </a:lnTo>
                  <a:lnTo>
                    <a:pt x="468794" y="782521"/>
                  </a:lnTo>
                  <a:lnTo>
                    <a:pt x="415242" y="791966"/>
                  </a:lnTo>
                  <a:lnTo>
                    <a:pt x="354538" y="797986"/>
                  </a:lnTo>
                  <a:lnTo>
                    <a:pt x="288417" y="800100"/>
                  </a:lnTo>
                  <a:lnTo>
                    <a:pt x="222295" y="797986"/>
                  </a:lnTo>
                  <a:lnTo>
                    <a:pt x="161591" y="791966"/>
                  </a:lnTo>
                  <a:lnTo>
                    <a:pt x="108039" y="782521"/>
                  </a:lnTo>
                  <a:lnTo>
                    <a:pt x="63371" y="770130"/>
                  </a:lnTo>
                  <a:lnTo>
                    <a:pt x="7618" y="738433"/>
                  </a:lnTo>
                  <a:lnTo>
                    <a:pt x="0" y="720090"/>
                  </a:lnTo>
                  <a:lnTo>
                    <a:pt x="0" y="8001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864222" y="5706262"/>
            <a:ext cx="672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 Narrow"/>
                <a:cs typeface="Arial Narrow"/>
              </a:rPr>
              <a:t>Nota</a:t>
            </a:r>
            <a:r>
              <a:rPr sz="1200" b="1" spc="-10" dirty="0">
                <a:latin typeface="Arial Narrow"/>
                <a:cs typeface="Arial Narrow"/>
              </a:rPr>
              <a:t> Biaya </a:t>
            </a:r>
            <a:r>
              <a:rPr sz="1200" b="1" dirty="0">
                <a:latin typeface="Arial Narrow"/>
                <a:cs typeface="Arial Narrow"/>
              </a:rPr>
              <a:t>Rp </a:t>
            </a:r>
            <a:r>
              <a:rPr sz="1200" b="1" spc="-25" dirty="0">
                <a:latin typeface="Arial Narrow"/>
                <a:cs typeface="Arial Narrow"/>
              </a:rPr>
              <a:t>…….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476809" y="2546413"/>
            <a:ext cx="1162050" cy="809625"/>
            <a:chOff x="6476809" y="2546413"/>
            <a:chExt cx="1162050" cy="809625"/>
          </a:xfrm>
        </p:grpSpPr>
        <p:sp>
          <p:nvSpPr>
            <p:cNvPr id="42" name="object 42"/>
            <p:cNvSpPr/>
            <p:nvPr/>
          </p:nvSpPr>
          <p:spPr>
            <a:xfrm>
              <a:off x="6481571" y="2551176"/>
              <a:ext cx="1152525" cy="800100"/>
            </a:xfrm>
            <a:custGeom>
              <a:avLst/>
              <a:gdLst/>
              <a:ahLst/>
              <a:cxnLst/>
              <a:rect l="l" t="t" r="r" b="b"/>
              <a:pathLst>
                <a:path w="1152525" h="800100">
                  <a:moveTo>
                    <a:pt x="864107" y="0"/>
                  </a:moveTo>
                  <a:lnTo>
                    <a:pt x="798047" y="2112"/>
                  </a:lnTo>
                  <a:lnTo>
                    <a:pt x="737413" y="8130"/>
                  </a:lnTo>
                  <a:lnTo>
                    <a:pt x="683933" y="17574"/>
                  </a:lnTo>
                  <a:lnTo>
                    <a:pt x="639333" y="29964"/>
                  </a:lnTo>
                  <a:lnTo>
                    <a:pt x="583676" y="61662"/>
                  </a:lnTo>
                  <a:lnTo>
                    <a:pt x="568467" y="98357"/>
                  </a:lnTo>
                  <a:lnTo>
                    <a:pt x="546804" y="115199"/>
                  </a:lnTo>
                  <a:lnTo>
                    <a:pt x="468210" y="142445"/>
                  </a:lnTo>
                  <a:lnTo>
                    <a:pt x="414730" y="151889"/>
                  </a:lnTo>
                  <a:lnTo>
                    <a:pt x="354096" y="157907"/>
                  </a:lnTo>
                  <a:lnTo>
                    <a:pt x="288035" y="160020"/>
                  </a:lnTo>
                  <a:lnTo>
                    <a:pt x="221975" y="157907"/>
                  </a:lnTo>
                  <a:lnTo>
                    <a:pt x="161341" y="151889"/>
                  </a:lnTo>
                  <a:lnTo>
                    <a:pt x="107861" y="142445"/>
                  </a:lnTo>
                  <a:lnTo>
                    <a:pt x="63261" y="130055"/>
                  </a:lnTo>
                  <a:lnTo>
                    <a:pt x="7604" y="98357"/>
                  </a:lnTo>
                  <a:lnTo>
                    <a:pt x="0" y="80010"/>
                  </a:lnTo>
                  <a:lnTo>
                    <a:pt x="0" y="720089"/>
                  </a:lnTo>
                  <a:lnTo>
                    <a:pt x="29267" y="755279"/>
                  </a:lnTo>
                  <a:lnTo>
                    <a:pt x="107861" y="782525"/>
                  </a:lnTo>
                  <a:lnTo>
                    <a:pt x="161341" y="791969"/>
                  </a:lnTo>
                  <a:lnTo>
                    <a:pt x="221975" y="797987"/>
                  </a:lnTo>
                  <a:lnTo>
                    <a:pt x="288035" y="800100"/>
                  </a:lnTo>
                  <a:lnTo>
                    <a:pt x="354096" y="797987"/>
                  </a:lnTo>
                  <a:lnTo>
                    <a:pt x="414730" y="791969"/>
                  </a:lnTo>
                  <a:lnTo>
                    <a:pt x="468210" y="782525"/>
                  </a:lnTo>
                  <a:lnTo>
                    <a:pt x="512810" y="770135"/>
                  </a:lnTo>
                  <a:lnTo>
                    <a:pt x="568467" y="738437"/>
                  </a:lnTo>
                  <a:lnTo>
                    <a:pt x="583676" y="701742"/>
                  </a:lnTo>
                  <a:lnTo>
                    <a:pt x="605339" y="684900"/>
                  </a:lnTo>
                  <a:lnTo>
                    <a:pt x="683933" y="657654"/>
                  </a:lnTo>
                  <a:lnTo>
                    <a:pt x="737413" y="648210"/>
                  </a:lnTo>
                  <a:lnTo>
                    <a:pt x="798047" y="642192"/>
                  </a:lnTo>
                  <a:lnTo>
                    <a:pt x="864107" y="640079"/>
                  </a:lnTo>
                  <a:lnTo>
                    <a:pt x="930168" y="642192"/>
                  </a:lnTo>
                  <a:lnTo>
                    <a:pt x="990802" y="648210"/>
                  </a:lnTo>
                  <a:lnTo>
                    <a:pt x="1044282" y="657654"/>
                  </a:lnTo>
                  <a:lnTo>
                    <a:pt x="1088882" y="670044"/>
                  </a:lnTo>
                  <a:lnTo>
                    <a:pt x="1144539" y="701742"/>
                  </a:lnTo>
                  <a:lnTo>
                    <a:pt x="1152144" y="720089"/>
                  </a:lnTo>
                  <a:lnTo>
                    <a:pt x="1152144" y="80010"/>
                  </a:lnTo>
                  <a:lnTo>
                    <a:pt x="1122876" y="44820"/>
                  </a:lnTo>
                  <a:lnTo>
                    <a:pt x="1044282" y="17574"/>
                  </a:lnTo>
                  <a:lnTo>
                    <a:pt x="990802" y="8130"/>
                  </a:lnTo>
                  <a:lnTo>
                    <a:pt x="930168" y="2112"/>
                  </a:lnTo>
                  <a:lnTo>
                    <a:pt x="864107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481571" y="2551176"/>
              <a:ext cx="1152525" cy="800100"/>
            </a:xfrm>
            <a:custGeom>
              <a:avLst/>
              <a:gdLst/>
              <a:ahLst/>
              <a:cxnLst/>
              <a:rect l="l" t="t" r="r" b="b"/>
              <a:pathLst>
                <a:path w="1152525" h="800100">
                  <a:moveTo>
                    <a:pt x="0" y="80010"/>
                  </a:moveTo>
                  <a:lnTo>
                    <a:pt x="29267" y="115199"/>
                  </a:lnTo>
                  <a:lnTo>
                    <a:pt x="107861" y="142445"/>
                  </a:lnTo>
                  <a:lnTo>
                    <a:pt x="161341" y="151889"/>
                  </a:lnTo>
                  <a:lnTo>
                    <a:pt x="221975" y="157907"/>
                  </a:lnTo>
                  <a:lnTo>
                    <a:pt x="288035" y="160020"/>
                  </a:lnTo>
                  <a:lnTo>
                    <a:pt x="354096" y="157907"/>
                  </a:lnTo>
                  <a:lnTo>
                    <a:pt x="414730" y="151889"/>
                  </a:lnTo>
                  <a:lnTo>
                    <a:pt x="468210" y="142445"/>
                  </a:lnTo>
                  <a:lnTo>
                    <a:pt x="512810" y="130055"/>
                  </a:lnTo>
                  <a:lnTo>
                    <a:pt x="568467" y="98357"/>
                  </a:lnTo>
                  <a:lnTo>
                    <a:pt x="583676" y="61662"/>
                  </a:lnTo>
                  <a:lnTo>
                    <a:pt x="605339" y="44820"/>
                  </a:lnTo>
                  <a:lnTo>
                    <a:pt x="683933" y="17574"/>
                  </a:lnTo>
                  <a:lnTo>
                    <a:pt x="737413" y="8130"/>
                  </a:lnTo>
                  <a:lnTo>
                    <a:pt x="798047" y="2112"/>
                  </a:lnTo>
                  <a:lnTo>
                    <a:pt x="864107" y="0"/>
                  </a:lnTo>
                  <a:lnTo>
                    <a:pt x="930168" y="2112"/>
                  </a:lnTo>
                  <a:lnTo>
                    <a:pt x="990802" y="8130"/>
                  </a:lnTo>
                  <a:lnTo>
                    <a:pt x="1044282" y="17574"/>
                  </a:lnTo>
                  <a:lnTo>
                    <a:pt x="1088882" y="29964"/>
                  </a:lnTo>
                  <a:lnTo>
                    <a:pt x="1144539" y="61662"/>
                  </a:lnTo>
                  <a:lnTo>
                    <a:pt x="1152144" y="80010"/>
                  </a:lnTo>
                  <a:lnTo>
                    <a:pt x="1152144" y="720089"/>
                  </a:lnTo>
                  <a:lnTo>
                    <a:pt x="1144539" y="701742"/>
                  </a:lnTo>
                  <a:lnTo>
                    <a:pt x="1122876" y="684900"/>
                  </a:lnTo>
                  <a:lnTo>
                    <a:pt x="1044282" y="657654"/>
                  </a:lnTo>
                  <a:lnTo>
                    <a:pt x="990802" y="648210"/>
                  </a:lnTo>
                  <a:lnTo>
                    <a:pt x="930168" y="642192"/>
                  </a:lnTo>
                  <a:lnTo>
                    <a:pt x="864107" y="640079"/>
                  </a:lnTo>
                  <a:lnTo>
                    <a:pt x="798047" y="642192"/>
                  </a:lnTo>
                  <a:lnTo>
                    <a:pt x="737413" y="648210"/>
                  </a:lnTo>
                  <a:lnTo>
                    <a:pt x="683933" y="657654"/>
                  </a:lnTo>
                  <a:lnTo>
                    <a:pt x="639333" y="670044"/>
                  </a:lnTo>
                  <a:lnTo>
                    <a:pt x="583676" y="701742"/>
                  </a:lnTo>
                  <a:lnTo>
                    <a:pt x="568467" y="738437"/>
                  </a:lnTo>
                  <a:lnTo>
                    <a:pt x="546804" y="755279"/>
                  </a:lnTo>
                  <a:lnTo>
                    <a:pt x="468210" y="782525"/>
                  </a:lnTo>
                  <a:lnTo>
                    <a:pt x="414730" y="791969"/>
                  </a:lnTo>
                  <a:lnTo>
                    <a:pt x="354096" y="797987"/>
                  </a:lnTo>
                  <a:lnTo>
                    <a:pt x="288035" y="800100"/>
                  </a:lnTo>
                  <a:lnTo>
                    <a:pt x="221975" y="797987"/>
                  </a:lnTo>
                  <a:lnTo>
                    <a:pt x="161341" y="791969"/>
                  </a:lnTo>
                  <a:lnTo>
                    <a:pt x="107861" y="782525"/>
                  </a:lnTo>
                  <a:lnTo>
                    <a:pt x="63261" y="770135"/>
                  </a:lnTo>
                  <a:lnTo>
                    <a:pt x="7604" y="738437"/>
                  </a:lnTo>
                  <a:lnTo>
                    <a:pt x="0" y="720089"/>
                  </a:lnTo>
                  <a:lnTo>
                    <a:pt x="0" y="8001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721220" y="2752420"/>
            <a:ext cx="6724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 Narrow"/>
                <a:cs typeface="Arial Narrow"/>
              </a:rPr>
              <a:t>Nota</a:t>
            </a:r>
            <a:r>
              <a:rPr sz="1200" b="1" spc="-25" dirty="0">
                <a:latin typeface="Arial Narrow"/>
                <a:cs typeface="Arial Narrow"/>
              </a:rPr>
              <a:t> </a:t>
            </a:r>
            <a:r>
              <a:rPr sz="1200" b="1" spc="-10" dirty="0">
                <a:latin typeface="Arial Narrow"/>
                <a:cs typeface="Arial Narrow"/>
              </a:rPr>
              <a:t>Biaya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01993" y="2935985"/>
            <a:ext cx="5118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 Narrow"/>
                <a:cs typeface="Arial Narrow"/>
              </a:rPr>
              <a:t>Rp </a:t>
            </a:r>
            <a:r>
              <a:rPr sz="1200" b="1" spc="-25" dirty="0">
                <a:latin typeface="Arial Narrow"/>
                <a:cs typeface="Arial Narrow"/>
              </a:rPr>
              <a:t>…….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847076" y="1975104"/>
            <a:ext cx="914400" cy="914400"/>
          </a:xfrm>
          <a:prstGeom prst="rect">
            <a:avLst/>
          </a:prstGeom>
          <a:solidFill>
            <a:srgbClr val="00A709"/>
          </a:solidFill>
          <a:ln w="9144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</a:pPr>
            <a:r>
              <a:rPr sz="1800" b="1" spc="-10" dirty="0">
                <a:latin typeface="Arial Narrow"/>
                <a:cs typeface="Arial Narrow"/>
              </a:rPr>
              <a:t>Loket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264152" y="2043683"/>
            <a:ext cx="3446145" cy="4032885"/>
            <a:chOff x="4264152" y="2043683"/>
            <a:chExt cx="3446145" cy="4032885"/>
          </a:xfrm>
        </p:grpSpPr>
        <p:sp>
          <p:nvSpPr>
            <p:cNvPr id="48" name="object 48"/>
            <p:cNvSpPr/>
            <p:nvPr/>
          </p:nvSpPr>
          <p:spPr>
            <a:xfrm>
              <a:off x="6984492" y="2048255"/>
              <a:ext cx="721360" cy="485140"/>
            </a:xfrm>
            <a:custGeom>
              <a:avLst/>
              <a:gdLst/>
              <a:ahLst/>
              <a:cxnLst/>
              <a:rect l="l" t="t" r="r" b="b"/>
              <a:pathLst>
                <a:path w="721359" h="485139">
                  <a:moveTo>
                    <a:pt x="22517" y="121158"/>
                  </a:moveTo>
                  <a:lnTo>
                    <a:pt x="0" y="121158"/>
                  </a:lnTo>
                  <a:lnTo>
                    <a:pt x="0" y="363474"/>
                  </a:lnTo>
                  <a:lnTo>
                    <a:pt x="22517" y="363474"/>
                  </a:lnTo>
                  <a:lnTo>
                    <a:pt x="22517" y="121158"/>
                  </a:lnTo>
                  <a:close/>
                </a:path>
                <a:path w="721359" h="485139">
                  <a:moveTo>
                    <a:pt x="90131" y="121158"/>
                  </a:moveTo>
                  <a:lnTo>
                    <a:pt x="45085" y="121158"/>
                  </a:lnTo>
                  <a:lnTo>
                    <a:pt x="45085" y="363474"/>
                  </a:lnTo>
                  <a:lnTo>
                    <a:pt x="90131" y="363474"/>
                  </a:lnTo>
                  <a:lnTo>
                    <a:pt x="90131" y="121158"/>
                  </a:lnTo>
                  <a:close/>
                </a:path>
                <a:path w="721359" h="485139">
                  <a:moveTo>
                    <a:pt x="720852" y="242316"/>
                  </a:moveTo>
                  <a:lnTo>
                    <a:pt x="540639" y="0"/>
                  </a:lnTo>
                  <a:lnTo>
                    <a:pt x="540639" y="121158"/>
                  </a:lnTo>
                  <a:lnTo>
                    <a:pt x="112649" y="121158"/>
                  </a:lnTo>
                  <a:lnTo>
                    <a:pt x="112649" y="363474"/>
                  </a:lnTo>
                  <a:lnTo>
                    <a:pt x="540639" y="363474"/>
                  </a:lnTo>
                  <a:lnTo>
                    <a:pt x="540639" y="484632"/>
                  </a:lnTo>
                  <a:lnTo>
                    <a:pt x="720852" y="24231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984492" y="2048255"/>
              <a:ext cx="721360" cy="485140"/>
            </a:xfrm>
            <a:custGeom>
              <a:avLst/>
              <a:gdLst/>
              <a:ahLst/>
              <a:cxnLst/>
              <a:rect l="l" t="t" r="r" b="b"/>
              <a:pathLst>
                <a:path w="721359" h="485139">
                  <a:moveTo>
                    <a:pt x="540638" y="0"/>
                  </a:moveTo>
                  <a:lnTo>
                    <a:pt x="540638" y="121158"/>
                  </a:lnTo>
                  <a:lnTo>
                    <a:pt x="112649" y="121158"/>
                  </a:lnTo>
                  <a:lnTo>
                    <a:pt x="112649" y="363474"/>
                  </a:lnTo>
                  <a:lnTo>
                    <a:pt x="540638" y="363474"/>
                  </a:lnTo>
                  <a:lnTo>
                    <a:pt x="540638" y="484632"/>
                  </a:lnTo>
                  <a:lnTo>
                    <a:pt x="720851" y="242316"/>
                  </a:lnTo>
                  <a:lnTo>
                    <a:pt x="540638" y="0"/>
                  </a:lnTo>
                  <a:close/>
                </a:path>
                <a:path w="721359" h="485139">
                  <a:moveTo>
                    <a:pt x="45084" y="363474"/>
                  </a:moveTo>
                  <a:lnTo>
                    <a:pt x="90138" y="363474"/>
                  </a:lnTo>
                  <a:lnTo>
                    <a:pt x="90138" y="121158"/>
                  </a:lnTo>
                  <a:lnTo>
                    <a:pt x="45084" y="121158"/>
                  </a:lnTo>
                  <a:lnTo>
                    <a:pt x="45084" y="363474"/>
                  </a:lnTo>
                  <a:close/>
                </a:path>
                <a:path w="721359" h="485139">
                  <a:moveTo>
                    <a:pt x="0" y="363474"/>
                  </a:moveTo>
                  <a:lnTo>
                    <a:pt x="22525" y="363474"/>
                  </a:lnTo>
                  <a:lnTo>
                    <a:pt x="22525" y="121158"/>
                  </a:lnTo>
                  <a:lnTo>
                    <a:pt x="0" y="121158"/>
                  </a:lnTo>
                  <a:lnTo>
                    <a:pt x="0" y="36347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1302" y="3575303"/>
              <a:ext cx="216408" cy="1143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1302" y="4654295"/>
              <a:ext cx="216408" cy="1143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1302" y="5961887"/>
              <a:ext cx="216408" cy="11430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264152" y="3056381"/>
              <a:ext cx="114300" cy="2954020"/>
            </a:xfrm>
            <a:custGeom>
              <a:avLst/>
              <a:gdLst/>
              <a:ahLst/>
              <a:cxnLst/>
              <a:rect l="l" t="t" r="r" b="b"/>
              <a:pathLst>
                <a:path w="114300" h="2954020">
                  <a:moveTo>
                    <a:pt x="76200" y="95250"/>
                  </a:moveTo>
                  <a:lnTo>
                    <a:pt x="38100" y="95250"/>
                  </a:lnTo>
                  <a:lnTo>
                    <a:pt x="38100" y="2953511"/>
                  </a:lnTo>
                  <a:lnTo>
                    <a:pt x="76200" y="2953511"/>
                  </a:lnTo>
                  <a:lnTo>
                    <a:pt x="76200" y="95250"/>
                  </a:lnTo>
                  <a:close/>
                </a:path>
                <a:path w="114300" h="2954020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2954020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8131873" y="2869501"/>
            <a:ext cx="1668145" cy="1228725"/>
            <a:chOff x="8131873" y="2869501"/>
            <a:chExt cx="1668145" cy="1228725"/>
          </a:xfrm>
        </p:grpSpPr>
        <p:sp>
          <p:nvSpPr>
            <p:cNvPr id="55" name="object 55"/>
            <p:cNvSpPr/>
            <p:nvPr/>
          </p:nvSpPr>
          <p:spPr>
            <a:xfrm>
              <a:off x="8136635" y="2874264"/>
              <a:ext cx="1658620" cy="1219200"/>
            </a:xfrm>
            <a:custGeom>
              <a:avLst/>
              <a:gdLst/>
              <a:ahLst/>
              <a:cxnLst/>
              <a:rect l="l" t="t" r="r" b="b"/>
              <a:pathLst>
                <a:path w="1658620" h="1219200">
                  <a:moveTo>
                    <a:pt x="1243584" y="0"/>
                  </a:moveTo>
                  <a:lnTo>
                    <a:pt x="1176334" y="1596"/>
                  </a:lnTo>
                  <a:lnTo>
                    <a:pt x="1112544" y="6217"/>
                  </a:lnTo>
                  <a:lnTo>
                    <a:pt x="1053065" y="13613"/>
                  </a:lnTo>
                  <a:lnTo>
                    <a:pt x="998750" y="23530"/>
                  </a:lnTo>
                  <a:lnTo>
                    <a:pt x="950452" y="35718"/>
                  </a:lnTo>
                  <a:lnTo>
                    <a:pt x="909023" y="49926"/>
                  </a:lnTo>
                  <a:lnTo>
                    <a:pt x="850184" y="83393"/>
                  </a:lnTo>
                  <a:lnTo>
                    <a:pt x="823631" y="141690"/>
                  </a:lnTo>
                  <a:lnTo>
                    <a:pt x="807927" y="160446"/>
                  </a:lnTo>
                  <a:lnTo>
                    <a:pt x="749088" y="193913"/>
                  </a:lnTo>
                  <a:lnTo>
                    <a:pt x="707659" y="208121"/>
                  </a:lnTo>
                  <a:lnTo>
                    <a:pt x="659361" y="220309"/>
                  </a:lnTo>
                  <a:lnTo>
                    <a:pt x="605046" y="230226"/>
                  </a:lnTo>
                  <a:lnTo>
                    <a:pt x="545567" y="237622"/>
                  </a:lnTo>
                  <a:lnTo>
                    <a:pt x="481777" y="242243"/>
                  </a:lnTo>
                  <a:lnTo>
                    <a:pt x="414528" y="243839"/>
                  </a:lnTo>
                  <a:lnTo>
                    <a:pt x="347278" y="242243"/>
                  </a:lnTo>
                  <a:lnTo>
                    <a:pt x="283488" y="237622"/>
                  </a:lnTo>
                  <a:lnTo>
                    <a:pt x="224009" y="230226"/>
                  </a:lnTo>
                  <a:lnTo>
                    <a:pt x="169694" y="220309"/>
                  </a:lnTo>
                  <a:lnTo>
                    <a:pt x="121396" y="208121"/>
                  </a:lnTo>
                  <a:lnTo>
                    <a:pt x="79967" y="193913"/>
                  </a:lnTo>
                  <a:lnTo>
                    <a:pt x="21128" y="160446"/>
                  </a:lnTo>
                  <a:lnTo>
                    <a:pt x="0" y="121920"/>
                  </a:lnTo>
                  <a:lnTo>
                    <a:pt x="0" y="1097280"/>
                  </a:lnTo>
                  <a:lnTo>
                    <a:pt x="21128" y="1135806"/>
                  </a:lnTo>
                  <a:lnTo>
                    <a:pt x="79967" y="1169273"/>
                  </a:lnTo>
                  <a:lnTo>
                    <a:pt x="121396" y="1183481"/>
                  </a:lnTo>
                  <a:lnTo>
                    <a:pt x="169694" y="1195669"/>
                  </a:lnTo>
                  <a:lnTo>
                    <a:pt x="224009" y="1205586"/>
                  </a:lnTo>
                  <a:lnTo>
                    <a:pt x="283488" y="1212982"/>
                  </a:lnTo>
                  <a:lnTo>
                    <a:pt x="347278" y="1217603"/>
                  </a:lnTo>
                  <a:lnTo>
                    <a:pt x="414528" y="1219200"/>
                  </a:lnTo>
                  <a:lnTo>
                    <a:pt x="481777" y="1217603"/>
                  </a:lnTo>
                  <a:lnTo>
                    <a:pt x="545567" y="1212982"/>
                  </a:lnTo>
                  <a:lnTo>
                    <a:pt x="605046" y="1205586"/>
                  </a:lnTo>
                  <a:lnTo>
                    <a:pt x="659361" y="1195669"/>
                  </a:lnTo>
                  <a:lnTo>
                    <a:pt x="707659" y="1183481"/>
                  </a:lnTo>
                  <a:lnTo>
                    <a:pt x="749088" y="1169273"/>
                  </a:lnTo>
                  <a:lnTo>
                    <a:pt x="807927" y="1135806"/>
                  </a:lnTo>
                  <a:lnTo>
                    <a:pt x="834480" y="1077509"/>
                  </a:lnTo>
                  <a:lnTo>
                    <a:pt x="850184" y="1058753"/>
                  </a:lnTo>
                  <a:lnTo>
                    <a:pt x="909023" y="1025286"/>
                  </a:lnTo>
                  <a:lnTo>
                    <a:pt x="950452" y="1011078"/>
                  </a:lnTo>
                  <a:lnTo>
                    <a:pt x="998750" y="998890"/>
                  </a:lnTo>
                  <a:lnTo>
                    <a:pt x="1053065" y="988973"/>
                  </a:lnTo>
                  <a:lnTo>
                    <a:pt x="1112544" y="981577"/>
                  </a:lnTo>
                  <a:lnTo>
                    <a:pt x="1176334" y="976956"/>
                  </a:lnTo>
                  <a:lnTo>
                    <a:pt x="1243584" y="975360"/>
                  </a:lnTo>
                  <a:lnTo>
                    <a:pt x="1310833" y="976956"/>
                  </a:lnTo>
                  <a:lnTo>
                    <a:pt x="1374623" y="981577"/>
                  </a:lnTo>
                  <a:lnTo>
                    <a:pt x="1434102" y="988973"/>
                  </a:lnTo>
                  <a:lnTo>
                    <a:pt x="1488417" y="998890"/>
                  </a:lnTo>
                  <a:lnTo>
                    <a:pt x="1536715" y="1011078"/>
                  </a:lnTo>
                  <a:lnTo>
                    <a:pt x="1578144" y="1025286"/>
                  </a:lnTo>
                  <a:lnTo>
                    <a:pt x="1636983" y="1058753"/>
                  </a:lnTo>
                  <a:lnTo>
                    <a:pt x="1658112" y="1097280"/>
                  </a:lnTo>
                  <a:lnTo>
                    <a:pt x="1658112" y="121920"/>
                  </a:lnTo>
                  <a:lnTo>
                    <a:pt x="1636983" y="83393"/>
                  </a:lnTo>
                  <a:lnTo>
                    <a:pt x="1578144" y="49926"/>
                  </a:lnTo>
                  <a:lnTo>
                    <a:pt x="1536715" y="35718"/>
                  </a:lnTo>
                  <a:lnTo>
                    <a:pt x="1488417" y="23530"/>
                  </a:lnTo>
                  <a:lnTo>
                    <a:pt x="1434102" y="13613"/>
                  </a:lnTo>
                  <a:lnTo>
                    <a:pt x="1374623" y="6217"/>
                  </a:lnTo>
                  <a:lnTo>
                    <a:pt x="1310833" y="1596"/>
                  </a:lnTo>
                  <a:lnTo>
                    <a:pt x="1243584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136635" y="2874264"/>
              <a:ext cx="1658620" cy="1219200"/>
            </a:xfrm>
            <a:custGeom>
              <a:avLst/>
              <a:gdLst/>
              <a:ahLst/>
              <a:cxnLst/>
              <a:rect l="l" t="t" r="r" b="b"/>
              <a:pathLst>
                <a:path w="1658620" h="1219200">
                  <a:moveTo>
                    <a:pt x="0" y="121920"/>
                  </a:moveTo>
                  <a:lnTo>
                    <a:pt x="21128" y="160446"/>
                  </a:lnTo>
                  <a:lnTo>
                    <a:pt x="79967" y="193913"/>
                  </a:lnTo>
                  <a:lnTo>
                    <a:pt x="121396" y="208121"/>
                  </a:lnTo>
                  <a:lnTo>
                    <a:pt x="169694" y="220309"/>
                  </a:lnTo>
                  <a:lnTo>
                    <a:pt x="224009" y="230226"/>
                  </a:lnTo>
                  <a:lnTo>
                    <a:pt x="283488" y="237622"/>
                  </a:lnTo>
                  <a:lnTo>
                    <a:pt x="347278" y="242243"/>
                  </a:lnTo>
                  <a:lnTo>
                    <a:pt x="414528" y="243839"/>
                  </a:lnTo>
                  <a:lnTo>
                    <a:pt x="481777" y="242243"/>
                  </a:lnTo>
                  <a:lnTo>
                    <a:pt x="545567" y="237622"/>
                  </a:lnTo>
                  <a:lnTo>
                    <a:pt x="605046" y="230226"/>
                  </a:lnTo>
                  <a:lnTo>
                    <a:pt x="659361" y="220309"/>
                  </a:lnTo>
                  <a:lnTo>
                    <a:pt x="707659" y="208121"/>
                  </a:lnTo>
                  <a:lnTo>
                    <a:pt x="749088" y="193913"/>
                  </a:lnTo>
                  <a:lnTo>
                    <a:pt x="807927" y="160446"/>
                  </a:lnTo>
                  <a:lnTo>
                    <a:pt x="829056" y="121920"/>
                  </a:lnTo>
                  <a:lnTo>
                    <a:pt x="834480" y="102149"/>
                  </a:lnTo>
                  <a:lnTo>
                    <a:pt x="875316" y="65901"/>
                  </a:lnTo>
                  <a:lnTo>
                    <a:pt x="950452" y="35718"/>
                  </a:lnTo>
                  <a:lnTo>
                    <a:pt x="998750" y="23530"/>
                  </a:lnTo>
                  <a:lnTo>
                    <a:pt x="1053065" y="13613"/>
                  </a:lnTo>
                  <a:lnTo>
                    <a:pt x="1112544" y="6217"/>
                  </a:lnTo>
                  <a:lnTo>
                    <a:pt x="1176334" y="1596"/>
                  </a:lnTo>
                  <a:lnTo>
                    <a:pt x="1243584" y="0"/>
                  </a:lnTo>
                  <a:lnTo>
                    <a:pt x="1310833" y="1596"/>
                  </a:lnTo>
                  <a:lnTo>
                    <a:pt x="1374623" y="6217"/>
                  </a:lnTo>
                  <a:lnTo>
                    <a:pt x="1434102" y="13613"/>
                  </a:lnTo>
                  <a:lnTo>
                    <a:pt x="1488417" y="23530"/>
                  </a:lnTo>
                  <a:lnTo>
                    <a:pt x="1536715" y="35718"/>
                  </a:lnTo>
                  <a:lnTo>
                    <a:pt x="1578144" y="49926"/>
                  </a:lnTo>
                  <a:lnTo>
                    <a:pt x="1636983" y="83393"/>
                  </a:lnTo>
                  <a:lnTo>
                    <a:pt x="1658112" y="121920"/>
                  </a:lnTo>
                  <a:lnTo>
                    <a:pt x="1658112" y="1097280"/>
                  </a:lnTo>
                  <a:lnTo>
                    <a:pt x="1652687" y="1077509"/>
                  </a:lnTo>
                  <a:lnTo>
                    <a:pt x="1636983" y="1058753"/>
                  </a:lnTo>
                  <a:lnTo>
                    <a:pt x="1578144" y="1025286"/>
                  </a:lnTo>
                  <a:lnTo>
                    <a:pt x="1536715" y="1011078"/>
                  </a:lnTo>
                  <a:lnTo>
                    <a:pt x="1488417" y="998890"/>
                  </a:lnTo>
                  <a:lnTo>
                    <a:pt x="1434102" y="988973"/>
                  </a:lnTo>
                  <a:lnTo>
                    <a:pt x="1374623" y="981577"/>
                  </a:lnTo>
                  <a:lnTo>
                    <a:pt x="1310833" y="976956"/>
                  </a:lnTo>
                  <a:lnTo>
                    <a:pt x="1243584" y="975360"/>
                  </a:lnTo>
                  <a:lnTo>
                    <a:pt x="1176334" y="976956"/>
                  </a:lnTo>
                  <a:lnTo>
                    <a:pt x="1112544" y="981577"/>
                  </a:lnTo>
                  <a:lnTo>
                    <a:pt x="1053065" y="988973"/>
                  </a:lnTo>
                  <a:lnTo>
                    <a:pt x="998750" y="998890"/>
                  </a:lnTo>
                  <a:lnTo>
                    <a:pt x="950452" y="1011078"/>
                  </a:lnTo>
                  <a:lnTo>
                    <a:pt x="909023" y="1025286"/>
                  </a:lnTo>
                  <a:lnTo>
                    <a:pt x="850184" y="1058753"/>
                  </a:lnTo>
                  <a:lnTo>
                    <a:pt x="829056" y="1097280"/>
                  </a:lnTo>
                  <a:lnTo>
                    <a:pt x="823631" y="1117050"/>
                  </a:lnTo>
                  <a:lnTo>
                    <a:pt x="782795" y="1153298"/>
                  </a:lnTo>
                  <a:lnTo>
                    <a:pt x="707659" y="1183481"/>
                  </a:lnTo>
                  <a:lnTo>
                    <a:pt x="659361" y="1195669"/>
                  </a:lnTo>
                  <a:lnTo>
                    <a:pt x="605046" y="1205586"/>
                  </a:lnTo>
                  <a:lnTo>
                    <a:pt x="545567" y="1212982"/>
                  </a:lnTo>
                  <a:lnTo>
                    <a:pt x="481777" y="1217603"/>
                  </a:lnTo>
                  <a:lnTo>
                    <a:pt x="414528" y="1219200"/>
                  </a:lnTo>
                  <a:lnTo>
                    <a:pt x="347278" y="1217603"/>
                  </a:lnTo>
                  <a:lnTo>
                    <a:pt x="283488" y="1212982"/>
                  </a:lnTo>
                  <a:lnTo>
                    <a:pt x="224009" y="1205586"/>
                  </a:lnTo>
                  <a:lnTo>
                    <a:pt x="169694" y="1195669"/>
                  </a:lnTo>
                  <a:lnTo>
                    <a:pt x="121396" y="1183481"/>
                  </a:lnTo>
                  <a:lnTo>
                    <a:pt x="79967" y="1169273"/>
                  </a:lnTo>
                  <a:lnTo>
                    <a:pt x="21128" y="1135806"/>
                  </a:lnTo>
                  <a:lnTo>
                    <a:pt x="0" y="1097280"/>
                  </a:lnTo>
                  <a:lnTo>
                    <a:pt x="0" y="1219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8433561" y="3195065"/>
            <a:ext cx="1066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511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 Narrow"/>
                <a:cs typeface="Arial Narrow"/>
              </a:rPr>
              <a:t>Kwitansi </a:t>
            </a:r>
            <a:r>
              <a:rPr sz="1200" b="1" dirty="0">
                <a:latin typeface="Arial Narrow"/>
                <a:cs typeface="Arial Narrow"/>
              </a:rPr>
              <a:t>Biaya</a:t>
            </a:r>
            <a:r>
              <a:rPr sz="1200" b="1" spc="-10" dirty="0">
                <a:latin typeface="Arial Narrow"/>
                <a:cs typeface="Arial Narrow"/>
              </a:rPr>
              <a:t> Perawatan (Total/Akumulasi)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8299704" y="5242559"/>
            <a:ext cx="1592580" cy="944880"/>
            <a:chOff x="8299704" y="5242559"/>
            <a:chExt cx="1592580" cy="944880"/>
          </a:xfrm>
        </p:grpSpPr>
        <p:sp>
          <p:nvSpPr>
            <p:cNvPr id="59" name="object 59"/>
            <p:cNvSpPr/>
            <p:nvPr/>
          </p:nvSpPr>
          <p:spPr>
            <a:xfrm>
              <a:off x="8304276" y="5247131"/>
              <a:ext cx="1583690" cy="935990"/>
            </a:xfrm>
            <a:custGeom>
              <a:avLst/>
              <a:gdLst/>
              <a:ahLst/>
              <a:cxnLst/>
              <a:rect l="l" t="t" r="r" b="b"/>
              <a:pathLst>
                <a:path w="1583690" h="935989">
                  <a:moveTo>
                    <a:pt x="1328674" y="0"/>
                  </a:moveTo>
                  <a:lnTo>
                    <a:pt x="254762" y="0"/>
                  </a:lnTo>
                  <a:lnTo>
                    <a:pt x="222802" y="3644"/>
                  </a:lnTo>
                  <a:lnTo>
                    <a:pt x="162677" y="31486"/>
                  </a:lnTo>
                  <a:lnTo>
                    <a:pt x="109204" y="83813"/>
                  </a:lnTo>
                  <a:lnTo>
                    <a:pt x="85558" y="118062"/>
                  </a:lnTo>
                  <a:lnTo>
                    <a:pt x="64291" y="157118"/>
                  </a:lnTo>
                  <a:lnTo>
                    <a:pt x="45640" y="200543"/>
                  </a:lnTo>
                  <a:lnTo>
                    <a:pt x="29846" y="247899"/>
                  </a:lnTo>
                  <a:lnTo>
                    <a:pt x="17146" y="298747"/>
                  </a:lnTo>
                  <a:lnTo>
                    <a:pt x="7779" y="352650"/>
                  </a:lnTo>
                  <a:lnTo>
                    <a:pt x="1984" y="409170"/>
                  </a:lnTo>
                  <a:lnTo>
                    <a:pt x="0" y="467868"/>
                  </a:lnTo>
                  <a:lnTo>
                    <a:pt x="1984" y="526555"/>
                  </a:lnTo>
                  <a:lnTo>
                    <a:pt x="7779" y="583068"/>
                  </a:lnTo>
                  <a:lnTo>
                    <a:pt x="17146" y="636967"/>
                  </a:lnTo>
                  <a:lnTo>
                    <a:pt x="29846" y="687814"/>
                  </a:lnTo>
                  <a:lnTo>
                    <a:pt x="45640" y="735170"/>
                  </a:lnTo>
                  <a:lnTo>
                    <a:pt x="64291" y="778596"/>
                  </a:lnTo>
                  <a:lnTo>
                    <a:pt x="85558" y="817656"/>
                  </a:lnTo>
                  <a:lnTo>
                    <a:pt x="109204" y="851909"/>
                  </a:lnTo>
                  <a:lnTo>
                    <a:pt x="134990" y="880917"/>
                  </a:lnTo>
                  <a:lnTo>
                    <a:pt x="192028" y="921446"/>
                  </a:lnTo>
                  <a:lnTo>
                    <a:pt x="254762" y="935736"/>
                  </a:lnTo>
                  <a:lnTo>
                    <a:pt x="1328674" y="935736"/>
                  </a:lnTo>
                  <a:lnTo>
                    <a:pt x="1391407" y="921446"/>
                  </a:lnTo>
                  <a:lnTo>
                    <a:pt x="1448445" y="880917"/>
                  </a:lnTo>
                  <a:lnTo>
                    <a:pt x="1474231" y="851909"/>
                  </a:lnTo>
                  <a:lnTo>
                    <a:pt x="1497877" y="817656"/>
                  </a:lnTo>
                  <a:lnTo>
                    <a:pt x="1519144" y="778596"/>
                  </a:lnTo>
                  <a:lnTo>
                    <a:pt x="1537795" y="735170"/>
                  </a:lnTo>
                  <a:lnTo>
                    <a:pt x="1553589" y="687814"/>
                  </a:lnTo>
                  <a:lnTo>
                    <a:pt x="1566289" y="636967"/>
                  </a:lnTo>
                  <a:lnTo>
                    <a:pt x="1575656" y="583068"/>
                  </a:lnTo>
                  <a:lnTo>
                    <a:pt x="1581451" y="526555"/>
                  </a:lnTo>
                  <a:lnTo>
                    <a:pt x="1583435" y="467868"/>
                  </a:lnTo>
                  <a:lnTo>
                    <a:pt x="1581451" y="409170"/>
                  </a:lnTo>
                  <a:lnTo>
                    <a:pt x="1575656" y="352650"/>
                  </a:lnTo>
                  <a:lnTo>
                    <a:pt x="1566289" y="298747"/>
                  </a:lnTo>
                  <a:lnTo>
                    <a:pt x="1553589" y="247899"/>
                  </a:lnTo>
                  <a:lnTo>
                    <a:pt x="1537795" y="200543"/>
                  </a:lnTo>
                  <a:lnTo>
                    <a:pt x="1519144" y="157118"/>
                  </a:lnTo>
                  <a:lnTo>
                    <a:pt x="1497877" y="118062"/>
                  </a:lnTo>
                  <a:lnTo>
                    <a:pt x="1474231" y="83813"/>
                  </a:lnTo>
                  <a:lnTo>
                    <a:pt x="1448445" y="54808"/>
                  </a:lnTo>
                  <a:lnTo>
                    <a:pt x="1391407" y="14286"/>
                  </a:lnTo>
                  <a:lnTo>
                    <a:pt x="132867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304276" y="5247131"/>
              <a:ext cx="1583690" cy="935990"/>
            </a:xfrm>
            <a:custGeom>
              <a:avLst/>
              <a:gdLst/>
              <a:ahLst/>
              <a:cxnLst/>
              <a:rect l="l" t="t" r="r" b="b"/>
              <a:pathLst>
                <a:path w="1583690" h="935989">
                  <a:moveTo>
                    <a:pt x="254762" y="0"/>
                  </a:moveTo>
                  <a:lnTo>
                    <a:pt x="1328674" y="0"/>
                  </a:lnTo>
                  <a:lnTo>
                    <a:pt x="1360633" y="3644"/>
                  </a:lnTo>
                  <a:lnTo>
                    <a:pt x="1420758" y="31486"/>
                  </a:lnTo>
                  <a:lnTo>
                    <a:pt x="1474231" y="83813"/>
                  </a:lnTo>
                  <a:lnTo>
                    <a:pt x="1497877" y="118062"/>
                  </a:lnTo>
                  <a:lnTo>
                    <a:pt x="1519144" y="157118"/>
                  </a:lnTo>
                  <a:lnTo>
                    <a:pt x="1537795" y="200543"/>
                  </a:lnTo>
                  <a:lnTo>
                    <a:pt x="1553589" y="247899"/>
                  </a:lnTo>
                  <a:lnTo>
                    <a:pt x="1566289" y="298747"/>
                  </a:lnTo>
                  <a:lnTo>
                    <a:pt x="1575656" y="352650"/>
                  </a:lnTo>
                  <a:lnTo>
                    <a:pt x="1581451" y="409170"/>
                  </a:lnTo>
                  <a:lnTo>
                    <a:pt x="1583435" y="467868"/>
                  </a:lnTo>
                  <a:lnTo>
                    <a:pt x="1581451" y="526555"/>
                  </a:lnTo>
                  <a:lnTo>
                    <a:pt x="1575656" y="583068"/>
                  </a:lnTo>
                  <a:lnTo>
                    <a:pt x="1566289" y="636967"/>
                  </a:lnTo>
                  <a:lnTo>
                    <a:pt x="1553589" y="687814"/>
                  </a:lnTo>
                  <a:lnTo>
                    <a:pt x="1537795" y="735170"/>
                  </a:lnTo>
                  <a:lnTo>
                    <a:pt x="1519144" y="778596"/>
                  </a:lnTo>
                  <a:lnTo>
                    <a:pt x="1497877" y="817656"/>
                  </a:lnTo>
                  <a:lnTo>
                    <a:pt x="1474231" y="851909"/>
                  </a:lnTo>
                  <a:lnTo>
                    <a:pt x="1448445" y="880917"/>
                  </a:lnTo>
                  <a:lnTo>
                    <a:pt x="1391407" y="921446"/>
                  </a:lnTo>
                  <a:lnTo>
                    <a:pt x="1328674" y="935736"/>
                  </a:lnTo>
                  <a:lnTo>
                    <a:pt x="254762" y="935736"/>
                  </a:lnTo>
                  <a:lnTo>
                    <a:pt x="192028" y="921446"/>
                  </a:lnTo>
                  <a:lnTo>
                    <a:pt x="134990" y="880917"/>
                  </a:lnTo>
                  <a:lnTo>
                    <a:pt x="109204" y="851909"/>
                  </a:lnTo>
                  <a:lnTo>
                    <a:pt x="85558" y="817656"/>
                  </a:lnTo>
                  <a:lnTo>
                    <a:pt x="64291" y="778596"/>
                  </a:lnTo>
                  <a:lnTo>
                    <a:pt x="45640" y="735170"/>
                  </a:lnTo>
                  <a:lnTo>
                    <a:pt x="29846" y="687814"/>
                  </a:lnTo>
                  <a:lnTo>
                    <a:pt x="17146" y="636967"/>
                  </a:lnTo>
                  <a:lnTo>
                    <a:pt x="7779" y="583068"/>
                  </a:lnTo>
                  <a:lnTo>
                    <a:pt x="1984" y="526555"/>
                  </a:lnTo>
                  <a:lnTo>
                    <a:pt x="0" y="467868"/>
                  </a:lnTo>
                  <a:lnTo>
                    <a:pt x="1984" y="409170"/>
                  </a:lnTo>
                  <a:lnTo>
                    <a:pt x="7779" y="352650"/>
                  </a:lnTo>
                  <a:lnTo>
                    <a:pt x="17146" y="298747"/>
                  </a:lnTo>
                  <a:lnTo>
                    <a:pt x="29846" y="247899"/>
                  </a:lnTo>
                  <a:lnTo>
                    <a:pt x="45640" y="200543"/>
                  </a:lnTo>
                  <a:lnTo>
                    <a:pt x="64291" y="157118"/>
                  </a:lnTo>
                  <a:lnTo>
                    <a:pt x="85558" y="118062"/>
                  </a:lnTo>
                  <a:lnTo>
                    <a:pt x="109204" y="83813"/>
                  </a:lnTo>
                  <a:lnTo>
                    <a:pt x="134990" y="54808"/>
                  </a:lnTo>
                  <a:lnTo>
                    <a:pt x="192028" y="14286"/>
                  </a:lnTo>
                  <a:lnTo>
                    <a:pt x="254762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8516493" y="5578246"/>
            <a:ext cx="1161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44536A"/>
                </a:solidFill>
                <a:latin typeface="Arial Narrow"/>
                <a:cs typeface="Arial Narrow"/>
              </a:rPr>
              <a:t>Pasien</a:t>
            </a:r>
            <a:r>
              <a:rPr sz="1600" b="1" spc="-65" dirty="0">
                <a:solidFill>
                  <a:srgbClr val="44536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44536A"/>
                </a:solidFill>
                <a:latin typeface="Arial Narrow"/>
                <a:cs typeface="Arial Narrow"/>
              </a:rPr>
              <a:t>Pulang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8756904" y="4088940"/>
            <a:ext cx="658495" cy="1019810"/>
            <a:chOff x="8756904" y="4088940"/>
            <a:chExt cx="658495" cy="1019810"/>
          </a:xfrm>
        </p:grpSpPr>
        <p:sp>
          <p:nvSpPr>
            <p:cNvPr id="63" name="object 63"/>
            <p:cNvSpPr/>
            <p:nvPr/>
          </p:nvSpPr>
          <p:spPr>
            <a:xfrm>
              <a:off x="8761476" y="4093514"/>
              <a:ext cx="649605" cy="1010919"/>
            </a:xfrm>
            <a:custGeom>
              <a:avLst/>
              <a:gdLst/>
              <a:ahLst/>
              <a:cxnLst/>
              <a:rect l="l" t="t" r="r" b="b"/>
              <a:pathLst>
                <a:path w="649604" h="1010920">
                  <a:moveTo>
                    <a:pt x="486905" y="63042"/>
                  </a:moveTo>
                  <a:lnTo>
                    <a:pt x="162306" y="63042"/>
                  </a:lnTo>
                  <a:lnTo>
                    <a:pt x="162306" y="126187"/>
                  </a:lnTo>
                  <a:lnTo>
                    <a:pt x="486905" y="126187"/>
                  </a:lnTo>
                  <a:lnTo>
                    <a:pt x="486905" y="63042"/>
                  </a:lnTo>
                  <a:close/>
                </a:path>
                <a:path w="649604" h="1010920">
                  <a:moveTo>
                    <a:pt x="486905" y="0"/>
                  </a:moveTo>
                  <a:lnTo>
                    <a:pt x="162306" y="0"/>
                  </a:lnTo>
                  <a:lnTo>
                    <a:pt x="162306" y="31572"/>
                  </a:lnTo>
                  <a:lnTo>
                    <a:pt x="486905" y="31572"/>
                  </a:lnTo>
                  <a:lnTo>
                    <a:pt x="486905" y="0"/>
                  </a:lnTo>
                  <a:close/>
                </a:path>
                <a:path w="649604" h="1010920">
                  <a:moveTo>
                    <a:pt x="649224" y="757758"/>
                  </a:moveTo>
                  <a:lnTo>
                    <a:pt x="486918" y="757758"/>
                  </a:lnTo>
                  <a:lnTo>
                    <a:pt x="486918" y="157810"/>
                  </a:lnTo>
                  <a:lnTo>
                    <a:pt x="162306" y="157810"/>
                  </a:lnTo>
                  <a:lnTo>
                    <a:pt x="162306" y="757758"/>
                  </a:lnTo>
                  <a:lnTo>
                    <a:pt x="0" y="757758"/>
                  </a:lnTo>
                  <a:lnTo>
                    <a:pt x="324612" y="1010361"/>
                  </a:lnTo>
                  <a:lnTo>
                    <a:pt x="649224" y="75775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761476" y="4093512"/>
              <a:ext cx="649605" cy="1010919"/>
            </a:xfrm>
            <a:custGeom>
              <a:avLst/>
              <a:gdLst/>
              <a:ahLst/>
              <a:cxnLst/>
              <a:rect l="l" t="t" r="r" b="b"/>
              <a:pathLst>
                <a:path w="649604" h="1010920">
                  <a:moveTo>
                    <a:pt x="649224" y="757760"/>
                  </a:moveTo>
                  <a:lnTo>
                    <a:pt x="486918" y="757760"/>
                  </a:lnTo>
                  <a:lnTo>
                    <a:pt x="486918" y="157812"/>
                  </a:lnTo>
                  <a:lnTo>
                    <a:pt x="162305" y="157812"/>
                  </a:lnTo>
                  <a:lnTo>
                    <a:pt x="162305" y="757760"/>
                  </a:lnTo>
                  <a:lnTo>
                    <a:pt x="0" y="757760"/>
                  </a:lnTo>
                  <a:lnTo>
                    <a:pt x="324612" y="1010363"/>
                  </a:lnTo>
                  <a:lnTo>
                    <a:pt x="649224" y="757760"/>
                  </a:lnTo>
                  <a:close/>
                </a:path>
                <a:path w="649604" h="1010920">
                  <a:moveTo>
                    <a:pt x="162305" y="126189"/>
                  </a:moveTo>
                  <a:lnTo>
                    <a:pt x="486917" y="126189"/>
                  </a:lnTo>
                  <a:lnTo>
                    <a:pt x="486917" y="63038"/>
                  </a:lnTo>
                  <a:lnTo>
                    <a:pt x="162305" y="63038"/>
                  </a:lnTo>
                  <a:lnTo>
                    <a:pt x="162305" y="126189"/>
                  </a:lnTo>
                  <a:close/>
                </a:path>
                <a:path w="649604" h="1010920">
                  <a:moveTo>
                    <a:pt x="162305" y="31574"/>
                  </a:moveTo>
                  <a:lnTo>
                    <a:pt x="486917" y="31574"/>
                  </a:lnTo>
                  <a:lnTo>
                    <a:pt x="486917" y="0"/>
                  </a:lnTo>
                  <a:lnTo>
                    <a:pt x="162305" y="0"/>
                  </a:lnTo>
                  <a:lnTo>
                    <a:pt x="162305" y="3157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326" rIns="0" bIns="0" rtlCol="0">
            <a:spAutoFit/>
          </a:bodyPr>
          <a:lstStyle/>
          <a:p>
            <a:pPr marL="151574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  <a:latin typeface="Arial Narrow"/>
                <a:cs typeface="Arial Narrow"/>
              </a:rPr>
              <a:t>Pembiayaan</a:t>
            </a:r>
            <a:r>
              <a:rPr spc="-2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000000"/>
                </a:solidFill>
                <a:latin typeface="Arial Narrow"/>
                <a:cs typeface="Arial Narrow"/>
              </a:rPr>
              <a:t>Pasien</a:t>
            </a:r>
            <a:r>
              <a:rPr spc="-3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000000"/>
                </a:solidFill>
                <a:latin typeface="Arial Narrow"/>
                <a:cs typeface="Arial Narrow"/>
              </a:rPr>
              <a:t>Dengan</a:t>
            </a:r>
            <a:r>
              <a:rPr spc="-4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pc="-25" dirty="0">
                <a:solidFill>
                  <a:srgbClr val="000000"/>
                </a:solidFill>
                <a:latin typeface="Arial Narrow"/>
                <a:cs typeface="Arial Narrow"/>
              </a:rPr>
              <a:t>DRG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07478"/>
            <a:ext cx="12192000" cy="3505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7428" cy="7543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23872" y="2298192"/>
            <a:ext cx="1417320" cy="574675"/>
          </a:xfrm>
          <a:prstGeom prst="rect">
            <a:avLst/>
          </a:prstGeom>
          <a:solidFill>
            <a:srgbClr val="EFBBAD"/>
          </a:solidFill>
          <a:ln w="9144">
            <a:solidFill>
              <a:srgbClr val="000000"/>
            </a:solidFill>
          </a:ln>
        </p:spPr>
        <p:txBody>
          <a:bodyPr vert="horz" wrap="square" lIns="0" tIns="144780" rIns="0" bIns="0" rtlCol="0">
            <a:spAutoFit/>
          </a:bodyPr>
          <a:lstStyle/>
          <a:p>
            <a:pPr marL="244475">
              <a:lnSpc>
                <a:spcPct val="100000"/>
              </a:lnSpc>
              <a:spcBef>
                <a:spcPts val="1140"/>
              </a:spcBef>
            </a:pPr>
            <a:r>
              <a:rPr sz="1800" b="1" spc="-10" dirty="0">
                <a:latin typeface="Arial"/>
                <a:cs typeface="Arial"/>
              </a:rPr>
              <a:t>UGD/IRJ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91865" y="2366772"/>
            <a:ext cx="518159" cy="495300"/>
            <a:chOff x="3491865" y="2366772"/>
            <a:chExt cx="518159" cy="495300"/>
          </a:xfrm>
        </p:grpSpPr>
        <p:sp>
          <p:nvSpPr>
            <p:cNvPr id="7" name="object 7"/>
            <p:cNvSpPr/>
            <p:nvPr/>
          </p:nvSpPr>
          <p:spPr>
            <a:xfrm>
              <a:off x="3496437" y="2371343"/>
              <a:ext cx="508634" cy="486409"/>
            </a:xfrm>
            <a:custGeom>
              <a:avLst/>
              <a:gdLst/>
              <a:ahLst/>
              <a:cxnLst/>
              <a:rect l="l" t="t" r="r" b="b"/>
              <a:pathLst>
                <a:path w="508635" h="486410">
                  <a:moveTo>
                    <a:pt x="33909" y="121539"/>
                  </a:moveTo>
                  <a:lnTo>
                    <a:pt x="0" y="121539"/>
                  </a:lnTo>
                  <a:lnTo>
                    <a:pt x="0" y="364617"/>
                  </a:lnTo>
                  <a:lnTo>
                    <a:pt x="33909" y="364617"/>
                  </a:lnTo>
                  <a:lnTo>
                    <a:pt x="33909" y="121539"/>
                  </a:lnTo>
                  <a:close/>
                </a:path>
                <a:path w="508635" h="486410">
                  <a:moveTo>
                    <a:pt x="508635" y="243078"/>
                  </a:moveTo>
                  <a:lnTo>
                    <a:pt x="372999" y="0"/>
                  </a:lnTo>
                  <a:lnTo>
                    <a:pt x="372999" y="121539"/>
                  </a:lnTo>
                  <a:lnTo>
                    <a:pt x="50800" y="121539"/>
                  </a:lnTo>
                  <a:lnTo>
                    <a:pt x="50800" y="364617"/>
                  </a:lnTo>
                  <a:lnTo>
                    <a:pt x="372999" y="364617"/>
                  </a:lnTo>
                  <a:lnTo>
                    <a:pt x="372999" y="486156"/>
                  </a:lnTo>
                  <a:lnTo>
                    <a:pt x="508635" y="24307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96437" y="2371344"/>
              <a:ext cx="508634" cy="486409"/>
            </a:xfrm>
            <a:custGeom>
              <a:avLst/>
              <a:gdLst/>
              <a:ahLst/>
              <a:cxnLst/>
              <a:rect l="l" t="t" r="r" b="b"/>
              <a:pathLst>
                <a:path w="508635" h="486410">
                  <a:moveTo>
                    <a:pt x="372999" y="0"/>
                  </a:moveTo>
                  <a:lnTo>
                    <a:pt x="372999" y="121538"/>
                  </a:lnTo>
                  <a:lnTo>
                    <a:pt x="50800" y="121538"/>
                  </a:lnTo>
                  <a:lnTo>
                    <a:pt x="50800" y="364616"/>
                  </a:lnTo>
                  <a:lnTo>
                    <a:pt x="372999" y="364616"/>
                  </a:lnTo>
                  <a:lnTo>
                    <a:pt x="372999" y="486155"/>
                  </a:lnTo>
                  <a:lnTo>
                    <a:pt x="508635" y="243077"/>
                  </a:lnTo>
                  <a:lnTo>
                    <a:pt x="372999" y="0"/>
                  </a:lnTo>
                  <a:close/>
                </a:path>
                <a:path w="508635" h="486410">
                  <a:moveTo>
                    <a:pt x="0" y="364616"/>
                  </a:moveTo>
                  <a:lnTo>
                    <a:pt x="33909" y="364616"/>
                  </a:lnTo>
                  <a:lnTo>
                    <a:pt x="33909" y="121538"/>
                  </a:lnTo>
                  <a:lnTo>
                    <a:pt x="0" y="121538"/>
                  </a:lnTo>
                  <a:lnTo>
                    <a:pt x="0" y="3646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37076" y="2147316"/>
            <a:ext cx="2592705" cy="914400"/>
          </a:xfrm>
          <a:prstGeom prst="rect">
            <a:avLst/>
          </a:prstGeom>
          <a:solidFill>
            <a:srgbClr val="FBFBA1"/>
          </a:solidFill>
          <a:ln w="9144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L="60769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Ruang </a:t>
            </a:r>
            <a:r>
              <a:rPr sz="1800" b="1" spc="-20" dirty="0">
                <a:latin typeface="Arial"/>
                <a:cs typeface="Arial"/>
              </a:rPr>
              <a:t>rawat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38637" y="3375469"/>
            <a:ext cx="2097405" cy="923925"/>
            <a:chOff x="4338637" y="3375469"/>
            <a:chExt cx="2097405" cy="923925"/>
          </a:xfrm>
        </p:grpSpPr>
        <p:sp>
          <p:nvSpPr>
            <p:cNvPr id="11" name="object 11"/>
            <p:cNvSpPr/>
            <p:nvPr/>
          </p:nvSpPr>
          <p:spPr>
            <a:xfrm>
              <a:off x="4343400" y="3380232"/>
              <a:ext cx="2087880" cy="914400"/>
            </a:xfrm>
            <a:custGeom>
              <a:avLst/>
              <a:gdLst/>
              <a:ahLst/>
              <a:cxnLst/>
              <a:rect l="l" t="t" r="r" b="b"/>
              <a:pathLst>
                <a:path w="2087879" h="914400">
                  <a:moveTo>
                    <a:pt x="1043939" y="0"/>
                  </a:moveTo>
                  <a:lnTo>
                    <a:pt x="977916" y="899"/>
                  </a:lnTo>
                  <a:lnTo>
                    <a:pt x="912984" y="3562"/>
                  </a:lnTo>
                  <a:lnTo>
                    <a:pt x="849267" y="7935"/>
                  </a:lnTo>
                  <a:lnTo>
                    <a:pt x="786885" y="13965"/>
                  </a:lnTo>
                  <a:lnTo>
                    <a:pt x="725962" y="21597"/>
                  </a:lnTo>
                  <a:lnTo>
                    <a:pt x="666619" y="30778"/>
                  </a:lnTo>
                  <a:lnTo>
                    <a:pt x="608980" y="41455"/>
                  </a:lnTo>
                  <a:lnTo>
                    <a:pt x="553166" y="53573"/>
                  </a:lnTo>
                  <a:lnTo>
                    <a:pt x="499299" y="67080"/>
                  </a:lnTo>
                  <a:lnTo>
                    <a:pt x="447502" y="81922"/>
                  </a:lnTo>
                  <a:lnTo>
                    <a:pt x="397897" y="98045"/>
                  </a:lnTo>
                  <a:lnTo>
                    <a:pt x="350606" y="115396"/>
                  </a:lnTo>
                  <a:lnTo>
                    <a:pt x="305752" y="133921"/>
                  </a:lnTo>
                  <a:lnTo>
                    <a:pt x="263457" y="153566"/>
                  </a:lnTo>
                  <a:lnTo>
                    <a:pt x="223842" y="174278"/>
                  </a:lnTo>
                  <a:lnTo>
                    <a:pt x="187031" y="196004"/>
                  </a:lnTo>
                  <a:lnTo>
                    <a:pt x="153146" y="218689"/>
                  </a:lnTo>
                  <a:lnTo>
                    <a:pt x="122308" y="242280"/>
                  </a:lnTo>
                  <a:lnTo>
                    <a:pt x="70265" y="291967"/>
                  </a:lnTo>
                  <a:lnTo>
                    <a:pt x="31881" y="344634"/>
                  </a:lnTo>
                  <a:lnTo>
                    <a:pt x="8133" y="399855"/>
                  </a:lnTo>
                  <a:lnTo>
                    <a:pt x="0" y="457199"/>
                  </a:lnTo>
                  <a:lnTo>
                    <a:pt x="2053" y="486110"/>
                  </a:lnTo>
                  <a:lnTo>
                    <a:pt x="18116" y="542447"/>
                  </a:lnTo>
                  <a:lnTo>
                    <a:pt x="49304" y="596444"/>
                  </a:lnTo>
                  <a:lnTo>
                    <a:pt x="94640" y="647675"/>
                  </a:lnTo>
                  <a:lnTo>
                    <a:pt x="153146" y="695710"/>
                  </a:lnTo>
                  <a:lnTo>
                    <a:pt x="187031" y="718395"/>
                  </a:lnTo>
                  <a:lnTo>
                    <a:pt x="223842" y="740121"/>
                  </a:lnTo>
                  <a:lnTo>
                    <a:pt x="263457" y="760833"/>
                  </a:lnTo>
                  <a:lnTo>
                    <a:pt x="305752" y="780478"/>
                  </a:lnTo>
                  <a:lnTo>
                    <a:pt x="350606" y="799003"/>
                  </a:lnTo>
                  <a:lnTo>
                    <a:pt x="397897" y="816354"/>
                  </a:lnTo>
                  <a:lnTo>
                    <a:pt x="447502" y="832477"/>
                  </a:lnTo>
                  <a:lnTo>
                    <a:pt x="499299" y="847319"/>
                  </a:lnTo>
                  <a:lnTo>
                    <a:pt x="553166" y="860826"/>
                  </a:lnTo>
                  <a:lnTo>
                    <a:pt x="608980" y="872944"/>
                  </a:lnTo>
                  <a:lnTo>
                    <a:pt x="666619" y="883621"/>
                  </a:lnTo>
                  <a:lnTo>
                    <a:pt x="725962" y="892802"/>
                  </a:lnTo>
                  <a:lnTo>
                    <a:pt x="786885" y="900434"/>
                  </a:lnTo>
                  <a:lnTo>
                    <a:pt x="849267" y="906464"/>
                  </a:lnTo>
                  <a:lnTo>
                    <a:pt x="912984" y="910837"/>
                  </a:lnTo>
                  <a:lnTo>
                    <a:pt x="977916" y="913500"/>
                  </a:lnTo>
                  <a:lnTo>
                    <a:pt x="1043939" y="914399"/>
                  </a:lnTo>
                  <a:lnTo>
                    <a:pt x="1109963" y="913500"/>
                  </a:lnTo>
                  <a:lnTo>
                    <a:pt x="1174895" y="910837"/>
                  </a:lnTo>
                  <a:lnTo>
                    <a:pt x="1238612" y="906464"/>
                  </a:lnTo>
                  <a:lnTo>
                    <a:pt x="1300994" y="900434"/>
                  </a:lnTo>
                  <a:lnTo>
                    <a:pt x="1361917" y="892802"/>
                  </a:lnTo>
                  <a:lnTo>
                    <a:pt x="1421260" y="883621"/>
                  </a:lnTo>
                  <a:lnTo>
                    <a:pt x="1478899" y="872944"/>
                  </a:lnTo>
                  <a:lnTo>
                    <a:pt x="1534713" y="860826"/>
                  </a:lnTo>
                  <a:lnTo>
                    <a:pt x="1588580" y="847319"/>
                  </a:lnTo>
                  <a:lnTo>
                    <a:pt x="1640377" y="832477"/>
                  </a:lnTo>
                  <a:lnTo>
                    <a:pt x="1689982" y="816354"/>
                  </a:lnTo>
                  <a:lnTo>
                    <a:pt x="1737273" y="799003"/>
                  </a:lnTo>
                  <a:lnTo>
                    <a:pt x="1782127" y="780478"/>
                  </a:lnTo>
                  <a:lnTo>
                    <a:pt x="1824422" y="760833"/>
                  </a:lnTo>
                  <a:lnTo>
                    <a:pt x="1864037" y="740121"/>
                  </a:lnTo>
                  <a:lnTo>
                    <a:pt x="1900848" y="718395"/>
                  </a:lnTo>
                  <a:lnTo>
                    <a:pt x="1934733" y="695710"/>
                  </a:lnTo>
                  <a:lnTo>
                    <a:pt x="1965571" y="672119"/>
                  </a:lnTo>
                  <a:lnTo>
                    <a:pt x="2017614" y="622432"/>
                  </a:lnTo>
                  <a:lnTo>
                    <a:pt x="2055998" y="569765"/>
                  </a:lnTo>
                  <a:lnTo>
                    <a:pt x="2079746" y="514544"/>
                  </a:lnTo>
                  <a:lnTo>
                    <a:pt x="2087879" y="457199"/>
                  </a:lnTo>
                  <a:lnTo>
                    <a:pt x="2085826" y="428289"/>
                  </a:lnTo>
                  <a:lnTo>
                    <a:pt x="2069763" y="371952"/>
                  </a:lnTo>
                  <a:lnTo>
                    <a:pt x="2038575" y="317955"/>
                  </a:lnTo>
                  <a:lnTo>
                    <a:pt x="1993239" y="266724"/>
                  </a:lnTo>
                  <a:lnTo>
                    <a:pt x="1934733" y="218689"/>
                  </a:lnTo>
                  <a:lnTo>
                    <a:pt x="1900848" y="196004"/>
                  </a:lnTo>
                  <a:lnTo>
                    <a:pt x="1864037" y="174278"/>
                  </a:lnTo>
                  <a:lnTo>
                    <a:pt x="1824422" y="153566"/>
                  </a:lnTo>
                  <a:lnTo>
                    <a:pt x="1782127" y="133921"/>
                  </a:lnTo>
                  <a:lnTo>
                    <a:pt x="1737273" y="115396"/>
                  </a:lnTo>
                  <a:lnTo>
                    <a:pt x="1689982" y="98045"/>
                  </a:lnTo>
                  <a:lnTo>
                    <a:pt x="1640377" y="81922"/>
                  </a:lnTo>
                  <a:lnTo>
                    <a:pt x="1588580" y="67080"/>
                  </a:lnTo>
                  <a:lnTo>
                    <a:pt x="1534713" y="53573"/>
                  </a:lnTo>
                  <a:lnTo>
                    <a:pt x="1478899" y="41455"/>
                  </a:lnTo>
                  <a:lnTo>
                    <a:pt x="1421260" y="30778"/>
                  </a:lnTo>
                  <a:lnTo>
                    <a:pt x="1361917" y="21597"/>
                  </a:lnTo>
                  <a:lnTo>
                    <a:pt x="1300994" y="13965"/>
                  </a:lnTo>
                  <a:lnTo>
                    <a:pt x="1238612" y="7935"/>
                  </a:lnTo>
                  <a:lnTo>
                    <a:pt x="1174895" y="3562"/>
                  </a:lnTo>
                  <a:lnTo>
                    <a:pt x="1109963" y="899"/>
                  </a:lnTo>
                  <a:lnTo>
                    <a:pt x="1043939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43400" y="3380232"/>
              <a:ext cx="2087880" cy="914400"/>
            </a:xfrm>
            <a:custGeom>
              <a:avLst/>
              <a:gdLst/>
              <a:ahLst/>
              <a:cxnLst/>
              <a:rect l="l" t="t" r="r" b="b"/>
              <a:pathLst>
                <a:path w="2087879" h="914400">
                  <a:moveTo>
                    <a:pt x="0" y="457199"/>
                  </a:moveTo>
                  <a:lnTo>
                    <a:pt x="8133" y="399855"/>
                  </a:lnTo>
                  <a:lnTo>
                    <a:pt x="31881" y="344634"/>
                  </a:lnTo>
                  <a:lnTo>
                    <a:pt x="70265" y="291967"/>
                  </a:lnTo>
                  <a:lnTo>
                    <a:pt x="122308" y="242280"/>
                  </a:lnTo>
                  <a:lnTo>
                    <a:pt x="153146" y="218689"/>
                  </a:lnTo>
                  <a:lnTo>
                    <a:pt x="187031" y="196004"/>
                  </a:lnTo>
                  <a:lnTo>
                    <a:pt x="223842" y="174278"/>
                  </a:lnTo>
                  <a:lnTo>
                    <a:pt x="263457" y="153566"/>
                  </a:lnTo>
                  <a:lnTo>
                    <a:pt x="305752" y="133921"/>
                  </a:lnTo>
                  <a:lnTo>
                    <a:pt x="350606" y="115396"/>
                  </a:lnTo>
                  <a:lnTo>
                    <a:pt x="397897" y="98045"/>
                  </a:lnTo>
                  <a:lnTo>
                    <a:pt x="447502" y="81922"/>
                  </a:lnTo>
                  <a:lnTo>
                    <a:pt x="499299" y="67080"/>
                  </a:lnTo>
                  <a:lnTo>
                    <a:pt x="553166" y="53573"/>
                  </a:lnTo>
                  <a:lnTo>
                    <a:pt x="608980" y="41455"/>
                  </a:lnTo>
                  <a:lnTo>
                    <a:pt x="666619" y="30778"/>
                  </a:lnTo>
                  <a:lnTo>
                    <a:pt x="725962" y="21597"/>
                  </a:lnTo>
                  <a:lnTo>
                    <a:pt x="786885" y="13965"/>
                  </a:lnTo>
                  <a:lnTo>
                    <a:pt x="849267" y="7935"/>
                  </a:lnTo>
                  <a:lnTo>
                    <a:pt x="912984" y="3562"/>
                  </a:lnTo>
                  <a:lnTo>
                    <a:pt x="977916" y="899"/>
                  </a:lnTo>
                  <a:lnTo>
                    <a:pt x="1043939" y="0"/>
                  </a:lnTo>
                  <a:lnTo>
                    <a:pt x="1109963" y="899"/>
                  </a:lnTo>
                  <a:lnTo>
                    <a:pt x="1174895" y="3562"/>
                  </a:lnTo>
                  <a:lnTo>
                    <a:pt x="1238612" y="7935"/>
                  </a:lnTo>
                  <a:lnTo>
                    <a:pt x="1300994" y="13965"/>
                  </a:lnTo>
                  <a:lnTo>
                    <a:pt x="1361917" y="21597"/>
                  </a:lnTo>
                  <a:lnTo>
                    <a:pt x="1421260" y="30778"/>
                  </a:lnTo>
                  <a:lnTo>
                    <a:pt x="1478899" y="41455"/>
                  </a:lnTo>
                  <a:lnTo>
                    <a:pt x="1534713" y="53573"/>
                  </a:lnTo>
                  <a:lnTo>
                    <a:pt x="1588580" y="67080"/>
                  </a:lnTo>
                  <a:lnTo>
                    <a:pt x="1640377" y="81922"/>
                  </a:lnTo>
                  <a:lnTo>
                    <a:pt x="1689982" y="98045"/>
                  </a:lnTo>
                  <a:lnTo>
                    <a:pt x="1737273" y="115396"/>
                  </a:lnTo>
                  <a:lnTo>
                    <a:pt x="1782127" y="133921"/>
                  </a:lnTo>
                  <a:lnTo>
                    <a:pt x="1824422" y="153566"/>
                  </a:lnTo>
                  <a:lnTo>
                    <a:pt x="1864037" y="174278"/>
                  </a:lnTo>
                  <a:lnTo>
                    <a:pt x="1900848" y="196004"/>
                  </a:lnTo>
                  <a:lnTo>
                    <a:pt x="1934733" y="218689"/>
                  </a:lnTo>
                  <a:lnTo>
                    <a:pt x="1965571" y="242280"/>
                  </a:lnTo>
                  <a:lnTo>
                    <a:pt x="2017614" y="291967"/>
                  </a:lnTo>
                  <a:lnTo>
                    <a:pt x="2055998" y="344634"/>
                  </a:lnTo>
                  <a:lnTo>
                    <a:pt x="2079746" y="399855"/>
                  </a:lnTo>
                  <a:lnTo>
                    <a:pt x="2087879" y="457199"/>
                  </a:lnTo>
                  <a:lnTo>
                    <a:pt x="2085826" y="486110"/>
                  </a:lnTo>
                  <a:lnTo>
                    <a:pt x="2069763" y="542447"/>
                  </a:lnTo>
                  <a:lnTo>
                    <a:pt x="2038575" y="596444"/>
                  </a:lnTo>
                  <a:lnTo>
                    <a:pt x="1993239" y="647675"/>
                  </a:lnTo>
                  <a:lnTo>
                    <a:pt x="1934733" y="695710"/>
                  </a:lnTo>
                  <a:lnTo>
                    <a:pt x="1900848" y="718395"/>
                  </a:lnTo>
                  <a:lnTo>
                    <a:pt x="1864037" y="740121"/>
                  </a:lnTo>
                  <a:lnTo>
                    <a:pt x="1824422" y="760833"/>
                  </a:lnTo>
                  <a:lnTo>
                    <a:pt x="1782127" y="780478"/>
                  </a:lnTo>
                  <a:lnTo>
                    <a:pt x="1737273" y="799003"/>
                  </a:lnTo>
                  <a:lnTo>
                    <a:pt x="1689982" y="816354"/>
                  </a:lnTo>
                  <a:lnTo>
                    <a:pt x="1640377" y="832477"/>
                  </a:lnTo>
                  <a:lnTo>
                    <a:pt x="1588580" y="847319"/>
                  </a:lnTo>
                  <a:lnTo>
                    <a:pt x="1534713" y="860826"/>
                  </a:lnTo>
                  <a:lnTo>
                    <a:pt x="1478899" y="872944"/>
                  </a:lnTo>
                  <a:lnTo>
                    <a:pt x="1421260" y="883621"/>
                  </a:lnTo>
                  <a:lnTo>
                    <a:pt x="1361917" y="892802"/>
                  </a:lnTo>
                  <a:lnTo>
                    <a:pt x="1300994" y="900434"/>
                  </a:lnTo>
                  <a:lnTo>
                    <a:pt x="1238612" y="906464"/>
                  </a:lnTo>
                  <a:lnTo>
                    <a:pt x="1174895" y="910837"/>
                  </a:lnTo>
                  <a:lnTo>
                    <a:pt x="1109963" y="913500"/>
                  </a:lnTo>
                  <a:lnTo>
                    <a:pt x="1043939" y="914399"/>
                  </a:lnTo>
                  <a:lnTo>
                    <a:pt x="977916" y="913500"/>
                  </a:lnTo>
                  <a:lnTo>
                    <a:pt x="912984" y="910837"/>
                  </a:lnTo>
                  <a:lnTo>
                    <a:pt x="849267" y="906464"/>
                  </a:lnTo>
                  <a:lnTo>
                    <a:pt x="786885" y="900434"/>
                  </a:lnTo>
                  <a:lnTo>
                    <a:pt x="725962" y="892802"/>
                  </a:lnTo>
                  <a:lnTo>
                    <a:pt x="666619" y="883621"/>
                  </a:lnTo>
                  <a:lnTo>
                    <a:pt x="608980" y="872944"/>
                  </a:lnTo>
                  <a:lnTo>
                    <a:pt x="553166" y="860826"/>
                  </a:lnTo>
                  <a:lnTo>
                    <a:pt x="499299" y="847319"/>
                  </a:lnTo>
                  <a:lnTo>
                    <a:pt x="447502" y="832477"/>
                  </a:lnTo>
                  <a:lnTo>
                    <a:pt x="397897" y="816354"/>
                  </a:lnTo>
                  <a:lnTo>
                    <a:pt x="350606" y="799003"/>
                  </a:lnTo>
                  <a:lnTo>
                    <a:pt x="305752" y="780478"/>
                  </a:lnTo>
                  <a:lnTo>
                    <a:pt x="263457" y="760833"/>
                  </a:lnTo>
                  <a:lnTo>
                    <a:pt x="223842" y="740121"/>
                  </a:lnTo>
                  <a:lnTo>
                    <a:pt x="187031" y="718395"/>
                  </a:lnTo>
                  <a:lnTo>
                    <a:pt x="153146" y="695710"/>
                  </a:lnTo>
                  <a:lnTo>
                    <a:pt x="122308" y="672119"/>
                  </a:lnTo>
                  <a:lnTo>
                    <a:pt x="70265" y="622432"/>
                  </a:lnTo>
                  <a:lnTo>
                    <a:pt x="31881" y="569765"/>
                  </a:lnTo>
                  <a:lnTo>
                    <a:pt x="8133" y="514544"/>
                  </a:lnTo>
                  <a:lnTo>
                    <a:pt x="0" y="4571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639183" y="3681425"/>
            <a:ext cx="14998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Laboratorium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338637" y="4454461"/>
            <a:ext cx="2097405" cy="923925"/>
            <a:chOff x="4338637" y="4454461"/>
            <a:chExt cx="2097405" cy="923925"/>
          </a:xfrm>
        </p:grpSpPr>
        <p:sp>
          <p:nvSpPr>
            <p:cNvPr id="15" name="object 15"/>
            <p:cNvSpPr/>
            <p:nvPr/>
          </p:nvSpPr>
          <p:spPr>
            <a:xfrm>
              <a:off x="4343400" y="4459223"/>
              <a:ext cx="2087880" cy="914400"/>
            </a:xfrm>
            <a:custGeom>
              <a:avLst/>
              <a:gdLst/>
              <a:ahLst/>
              <a:cxnLst/>
              <a:rect l="l" t="t" r="r" b="b"/>
              <a:pathLst>
                <a:path w="2087879" h="914400">
                  <a:moveTo>
                    <a:pt x="1043939" y="0"/>
                  </a:moveTo>
                  <a:lnTo>
                    <a:pt x="977916" y="899"/>
                  </a:lnTo>
                  <a:lnTo>
                    <a:pt x="912984" y="3562"/>
                  </a:lnTo>
                  <a:lnTo>
                    <a:pt x="849267" y="7935"/>
                  </a:lnTo>
                  <a:lnTo>
                    <a:pt x="786885" y="13965"/>
                  </a:lnTo>
                  <a:lnTo>
                    <a:pt x="725962" y="21597"/>
                  </a:lnTo>
                  <a:lnTo>
                    <a:pt x="666619" y="30778"/>
                  </a:lnTo>
                  <a:lnTo>
                    <a:pt x="608980" y="41455"/>
                  </a:lnTo>
                  <a:lnTo>
                    <a:pt x="553166" y="53573"/>
                  </a:lnTo>
                  <a:lnTo>
                    <a:pt x="499299" y="67080"/>
                  </a:lnTo>
                  <a:lnTo>
                    <a:pt x="447502" y="81922"/>
                  </a:lnTo>
                  <a:lnTo>
                    <a:pt x="397897" y="98045"/>
                  </a:lnTo>
                  <a:lnTo>
                    <a:pt x="350606" y="115396"/>
                  </a:lnTo>
                  <a:lnTo>
                    <a:pt x="305752" y="133921"/>
                  </a:lnTo>
                  <a:lnTo>
                    <a:pt x="263457" y="153566"/>
                  </a:lnTo>
                  <a:lnTo>
                    <a:pt x="223842" y="174278"/>
                  </a:lnTo>
                  <a:lnTo>
                    <a:pt x="187031" y="196004"/>
                  </a:lnTo>
                  <a:lnTo>
                    <a:pt x="153146" y="218689"/>
                  </a:lnTo>
                  <a:lnTo>
                    <a:pt x="122308" y="242280"/>
                  </a:lnTo>
                  <a:lnTo>
                    <a:pt x="70265" y="291967"/>
                  </a:lnTo>
                  <a:lnTo>
                    <a:pt x="31881" y="344634"/>
                  </a:lnTo>
                  <a:lnTo>
                    <a:pt x="8133" y="399855"/>
                  </a:lnTo>
                  <a:lnTo>
                    <a:pt x="0" y="457200"/>
                  </a:lnTo>
                  <a:lnTo>
                    <a:pt x="2053" y="486110"/>
                  </a:lnTo>
                  <a:lnTo>
                    <a:pt x="18116" y="542447"/>
                  </a:lnTo>
                  <a:lnTo>
                    <a:pt x="49304" y="596444"/>
                  </a:lnTo>
                  <a:lnTo>
                    <a:pt x="94640" y="647675"/>
                  </a:lnTo>
                  <a:lnTo>
                    <a:pt x="153146" y="695710"/>
                  </a:lnTo>
                  <a:lnTo>
                    <a:pt x="187031" y="718395"/>
                  </a:lnTo>
                  <a:lnTo>
                    <a:pt x="223842" y="740121"/>
                  </a:lnTo>
                  <a:lnTo>
                    <a:pt x="263457" y="760833"/>
                  </a:lnTo>
                  <a:lnTo>
                    <a:pt x="305752" y="780478"/>
                  </a:lnTo>
                  <a:lnTo>
                    <a:pt x="350606" y="799003"/>
                  </a:lnTo>
                  <a:lnTo>
                    <a:pt x="397897" y="816354"/>
                  </a:lnTo>
                  <a:lnTo>
                    <a:pt x="447502" y="832477"/>
                  </a:lnTo>
                  <a:lnTo>
                    <a:pt x="499299" y="847319"/>
                  </a:lnTo>
                  <a:lnTo>
                    <a:pt x="553166" y="860826"/>
                  </a:lnTo>
                  <a:lnTo>
                    <a:pt x="608980" y="872944"/>
                  </a:lnTo>
                  <a:lnTo>
                    <a:pt x="666619" y="883621"/>
                  </a:lnTo>
                  <a:lnTo>
                    <a:pt x="725962" y="892802"/>
                  </a:lnTo>
                  <a:lnTo>
                    <a:pt x="786885" y="900434"/>
                  </a:lnTo>
                  <a:lnTo>
                    <a:pt x="849267" y="906464"/>
                  </a:lnTo>
                  <a:lnTo>
                    <a:pt x="912984" y="910837"/>
                  </a:lnTo>
                  <a:lnTo>
                    <a:pt x="977916" y="913500"/>
                  </a:lnTo>
                  <a:lnTo>
                    <a:pt x="1043939" y="914400"/>
                  </a:lnTo>
                  <a:lnTo>
                    <a:pt x="1109963" y="913500"/>
                  </a:lnTo>
                  <a:lnTo>
                    <a:pt x="1174895" y="910837"/>
                  </a:lnTo>
                  <a:lnTo>
                    <a:pt x="1238612" y="906464"/>
                  </a:lnTo>
                  <a:lnTo>
                    <a:pt x="1300994" y="900434"/>
                  </a:lnTo>
                  <a:lnTo>
                    <a:pt x="1361917" y="892802"/>
                  </a:lnTo>
                  <a:lnTo>
                    <a:pt x="1421260" y="883621"/>
                  </a:lnTo>
                  <a:lnTo>
                    <a:pt x="1478899" y="872944"/>
                  </a:lnTo>
                  <a:lnTo>
                    <a:pt x="1534713" y="860826"/>
                  </a:lnTo>
                  <a:lnTo>
                    <a:pt x="1588580" y="847319"/>
                  </a:lnTo>
                  <a:lnTo>
                    <a:pt x="1640377" y="832477"/>
                  </a:lnTo>
                  <a:lnTo>
                    <a:pt x="1689982" y="816354"/>
                  </a:lnTo>
                  <a:lnTo>
                    <a:pt x="1737273" y="799003"/>
                  </a:lnTo>
                  <a:lnTo>
                    <a:pt x="1782127" y="780478"/>
                  </a:lnTo>
                  <a:lnTo>
                    <a:pt x="1824422" y="760833"/>
                  </a:lnTo>
                  <a:lnTo>
                    <a:pt x="1864037" y="740121"/>
                  </a:lnTo>
                  <a:lnTo>
                    <a:pt x="1900848" y="718395"/>
                  </a:lnTo>
                  <a:lnTo>
                    <a:pt x="1934733" y="695710"/>
                  </a:lnTo>
                  <a:lnTo>
                    <a:pt x="1965571" y="672119"/>
                  </a:lnTo>
                  <a:lnTo>
                    <a:pt x="2017614" y="622432"/>
                  </a:lnTo>
                  <a:lnTo>
                    <a:pt x="2055998" y="569765"/>
                  </a:lnTo>
                  <a:lnTo>
                    <a:pt x="2079746" y="514544"/>
                  </a:lnTo>
                  <a:lnTo>
                    <a:pt x="2087879" y="457200"/>
                  </a:lnTo>
                  <a:lnTo>
                    <a:pt x="2085826" y="428289"/>
                  </a:lnTo>
                  <a:lnTo>
                    <a:pt x="2069763" y="371952"/>
                  </a:lnTo>
                  <a:lnTo>
                    <a:pt x="2038575" y="317955"/>
                  </a:lnTo>
                  <a:lnTo>
                    <a:pt x="1993239" y="266724"/>
                  </a:lnTo>
                  <a:lnTo>
                    <a:pt x="1934733" y="218689"/>
                  </a:lnTo>
                  <a:lnTo>
                    <a:pt x="1900848" y="196004"/>
                  </a:lnTo>
                  <a:lnTo>
                    <a:pt x="1864037" y="174278"/>
                  </a:lnTo>
                  <a:lnTo>
                    <a:pt x="1824422" y="153566"/>
                  </a:lnTo>
                  <a:lnTo>
                    <a:pt x="1782127" y="133921"/>
                  </a:lnTo>
                  <a:lnTo>
                    <a:pt x="1737273" y="115396"/>
                  </a:lnTo>
                  <a:lnTo>
                    <a:pt x="1689982" y="98045"/>
                  </a:lnTo>
                  <a:lnTo>
                    <a:pt x="1640377" y="81922"/>
                  </a:lnTo>
                  <a:lnTo>
                    <a:pt x="1588580" y="67080"/>
                  </a:lnTo>
                  <a:lnTo>
                    <a:pt x="1534713" y="53573"/>
                  </a:lnTo>
                  <a:lnTo>
                    <a:pt x="1478899" y="41455"/>
                  </a:lnTo>
                  <a:lnTo>
                    <a:pt x="1421260" y="30778"/>
                  </a:lnTo>
                  <a:lnTo>
                    <a:pt x="1361917" y="21597"/>
                  </a:lnTo>
                  <a:lnTo>
                    <a:pt x="1300994" y="13965"/>
                  </a:lnTo>
                  <a:lnTo>
                    <a:pt x="1238612" y="7935"/>
                  </a:lnTo>
                  <a:lnTo>
                    <a:pt x="1174895" y="3562"/>
                  </a:lnTo>
                  <a:lnTo>
                    <a:pt x="1109963" y="899"/>
                  </a:lnTo>
                  <a:lnTo>
                    <a:pt x="104393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43400" y="4459223"/>
              <a:ext cx="2087880" cy="914400"/>
            </a:xfrm>
            <a:custGeom>
              <a:avLst/>
              <a:gdLst/>
              <a:ahLst/>
              <a:cxnLst/>
              <a:rect l="l" t="t" r="r" b="b"/>
              <a:pathLst>
                <a:path w="2087879" h="914400">
                  <a:moveTo>
                    <a:pt x="0" y="457200"/>
                  </a:moveTo>
                  <a:lnTo>
                    <a:pt x="8133" y="399855"/>
                  </a:lnTo>
                  <a:lnTo>
                    <a:pt x="31881" y="344634"/>
                  </a:lnTo>
                  <a:lnTo>
                    <a:pt x="70265" y="291967"/>
                  </a:lnTo>
                  <a:lnTo>
                    <a:pt x="122308" y="242280"/>
                  </a:lnTo>
                  <a:lnTo>
                    <a:pt x="153146" y="218689"/>
                  </a:lnTo>
                  <a:lnTo>
                    <a:pt x="187031" y="196004"/>
                  </a:lnTo>
                  <a:lnTo>
                    <a:pt x="223842" y="174278"/>
                  </a:lnTo>
                  <a:lnTo>
                    <a:pt x="263457" y="153566"/>
                  </a:lnTo>
                  <a:lnTo>
                    <a:pt x="305752" y="133921"/>
                  </a:lnTo>
                  <a:lnTo>
                    <a:pt x="350606" y="115396"/>
                  </a:lnTo>
                  <a:lnTo>
                    <a:pt x="397897" y="98045"/>
                  </a:lnTo>
                  <a:lnTo>
                    <a:pt x="447502" y="81922"/>
                  </a:lnTo>
                  <a:lnTo>
                    <a:pt x="499299" y="67080"/>
                  </a:lnTo>
                  <a:lnTo>
                    <a:pt x="553166" y="53573"/>
                  </a:lnTo>
                  <a:lnTo>
                    <a:pt x="608980" y="41455"/>
                  </a:lnTo>
                  <a:lnTo>
                    <a:pt x="666619" y="30778"/>
                  </a:lnTo>
                  <a:lnTo>
                    <a:pt x="725962" y="21597"/>
                  </a:lnTo>
                  <a:lnTo>
                    <a:pt x="786885" y="13965"/>
                  </a:lnTo>
                  <a:lnTo>
                    <a:pt x="849267" y="7935"/>
                  </a:lnTo>
                  <a:lnTo>
                    <a:pt x="912984" y="3562"/>
                  </a:lnTo>
                  <a:lnTo>
                    <a:pt x="977916" y="899"/>
                  </a:lnTo>
                  <a:lnTo>
                    <a:pt x="1043939" y="0"/>
                  </a:lnTo>
                  <a:lnTo>
                    <a:pt x="1109963" y="899"/>
                  </a:lnTo>
                  <a:lnTo>
                    <a:pt x="1174895" y="3562"/>
                  </a:lnTo>
                  <a:lnTo>
                    <a:pt x="1238612" y="7935"/>
                  </a:lnTo>
                  <a:lnTo>
                    <a:pt x="1300994" y="13965"/>
                  </a:lnTo>
                  <a:lnTo>
                    <a:pt x="1361917" y="21597"/>
                  </a:lnTo>
                  <a:lnTo>
                    <a:pt x="1421260" y="30778"/>
                  </a:lnTo>
                  <a:lnTo>
                    <a:pt x="1478899" y="41455"/>
                  </a:lnTo>
                  <a:lnTo>
                    <a:pt x="1534713" y="53573"/>
                  </a:lnTo>
                  <a:lnTo>
                    <a:pt x="1588580" y="67080"/>
                  </a:lnTo>
                  <a:lnTo>
                    <a:pt x="1640377" y="81922"/>
                  </a:lnTo>
                  <a:lnTo>
                    <a:pt x="1689982" y="98045"/>
                  </a:lnTo>
                  <a:lnTo>
                    <a:pt x="1737273" y="115396"/>
                  </a:lnTo>
                  <a:lnTo>
                    <a:pt x="1782127" y="133921"/>
                  </a:lnTo>
                  <a:lnTo>
                    <a:pt x="1824422" y="153566"/>
                  </a:lnTo>
                  <a:lnTo>
                    <a:pt x="1864037" y="174278"/>
                  </a:lnTo>
                  <a:lnTo>
                    <a:pt x="1900848" y="196004"/>
                  </a:lnTo>
                  <a:lnTo>
                    <a:pt x="1934733" y="218689"/>
                  </a:lnTo>
                  <a:lnTo>
                    <a:pt x="1965571" y="242280"/>
                  </a:lnTo>
                  <a:lnTo>
                    <a:pt x="2017614" y="291967"/>
                  </a:lnTo>
                  <a:lnTo>
                    <a:pt x="2055998" y="344634"/>
                  </a:lnTo>
                  <a:lnTo>
                    <a:pt x="2079746" y="399855"/>
                  </a:lnTo>
                  <a:lnTo>
                    <a:pt x="2087879" y="457200"/>
                  </a:lnTo>
                  <a:lnTo>
                    <a:pt x="2085826" y="486110"/>
                  </a:lnTo>
                  <a:lnTo>
                    <a:pt x="2069763" y="542447"/>
                  </a:lnTo>
                  <a:lnTo>
                    <a:pt x="2038575" y="596444"/>
                  </a:lnTo>
                  <a:lnTo>
                    <a:pt x="1993239" y="647675"/>
                  </a:lnTo>
                  <a:lnTo>
                    <a:pt x="1934733" y="695710"/>
                  </a:lnTo>
                  <a:lnTo>
                    <a:pt x="1900848" y="718395"/>
                  </a:lnTo>
                  <a:lnTo>
                    <a:pt x="1864037" y="740121"/>
                  </a:lnTo>
                  <a:lnTo>
                    <a:pt x="1824422" y="760833"/>
                  </a:lnTo>
                  <a:lnTo>
                    <a:pt x="1782127" y="780478"/>
                  </a:lnTo>
                  <a:lnTo>
                    <a:pt x="1737273" y="799003"/>
                  </a:lnTo>
                  <a:lnTo>
                    <a:pt x="1689982" y="816354"/>
                  </a:lnTo>
                  <a:lnTo>
                    <a:pt x="1640377" y="832477"/>
                  </a:lnTo>
                  <a:lnTo>
                    <a:pt x="1588580" y="847319"/>
                  </a:lnTo>
                  <a:lnTo>
                    <a:pt x="1534713" y="860826"/>
                  </a:lnTo>
                  <a:lnTo>
                    <a:pt x="1478899" y="872944"/>
                  </a:lnTo>
                  <a:lnTo>
                    <a:pt x="1421260" y="883621"/>
                  </a:lnTo>
                  <a:lnTo>
                    <a:pt x="1361917" y="892802"/>
                  </a:lnTo>
                  <a:lnTo>
                    <a:pt x="1300994" y="900434"/>
                  </a:lnTo>
                  <a:lnTo>
                    <a:pt x="1238612" y="906464"/>
                  </a:lnTo>
                  <a:lnTo>
                    <a:pt x="1174895" y="910837"/>
                  </a:lnTo>
                  <a:lnTo>
                    <a:pt x="1109963" y="913500"/>
                  </a:lnTo>
                  <a:lnTo>
                    <a:pt x="1043939" y="914400"/>
                  </a:lnTo>
                  <a:lnTo>
                    <a:pt x="977916" y="913500"/>
                  </a:lnTo>
                  <a:lnTo>
                    <a:pt x="912984" y="910837"/>
                  </a:lnTo>
                  <a:lnTo>
                    <a:pt x="849267" y="906464"/>
                  </a:lnTo>
                  <a:lnTo>
                    <a:pt x="786885" y="900434"/>
                  </a:lnTo>
                  <a:lnTo>
                    <a:pt x="725962" y="892802"/>
                  </a:lnTo>
                  <a:lnTo>
                    <a:pt x="666619" y="883621"/>
                  </a:lnTo>
                  <a:lnTo>
                    <a:pt x="608980" y="872944"/>
                  </a:lnTo>
                  <a:lnTo>
                    <a:pt x="553166" y="860826"/>
                  </a:lnTo>
                  <a:lnTo>
                    <a:pt x="499299" y="847319"/>
                  </a:lnTo>
                  <a:lnTo>
                    <a:pt x="447502" y="832477"/>
                  </a:lnTo>
                  <a:lnTo>
                    <a:pt x="397897" y="816354"/>
                  </a:lnTo>
                  <a:lnTo>
                    <a:pt x="350606" y="799003"/>
                  </a:lnTo>
                  <a:lnTo>
                    <a:pt x="305752" y="780478"/>
                  </a:lnTo>
                  <a:lnTo>
                    <a:pt x="263457" y="760833"/>
                  </a:lnTo>
                  <a:lnTo>
                    <a:pt x="223842" y="740121"/>
                  </a:lnTo>
                  <a:lnTo>
                    <a:pt x="187031" y="718395"/>
                  </a:lnTo>
                  <a:lnTo>
                    <a:pt x="153146" y="695710"/>
                  </a:lnTo>
                  <a:lnTo>
                    <a:pt x="122308" y="672119"/>
                  </a:lnTo>
                  <a:lnTo>
                    <a:pt x="70265" y="622432"/>
                  </a:lnTo>
                  <a:lnTo>
                    <a:pt x="31881" y="569765"/>
                  </a:lnTo>
                  <a:lnTo>
                    <a:pt x="8133" y="514544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852542" y="4761738"/>
            <a:ext cx="1068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Radiologi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34065" y="5519737"/>
            <a:ext cx="2097405" cy="923925"/>
            <a:chOff x="4334065" y="5519737"/>
            <a:chExt cx="2097405" cy="923925"/>
          </a:xfrm>
        </p:grpSpPr>
        <p:sp>
          <p:nvSpPr>
            <p:cNvPr id="19" name="object 19"/>
            <p:cNvSpPr/>
            <p:nvPr/>
          </p:nvSpPr>
          <p:spPr>
            <a:xfrm>
              <a:off x="4338828" y="5524500"/>
              <a:ext cx="2087880" cy="914400"/>
            </a:xfrm>
            <a:custGeom>
              <a:avLst/>
              <a:gdLst/>
              <a:ahLst/>
              <a:cxnLst/>
              <a:rect l="l" t="t" r="r" b="b"/>
              <a:pathLst>
                <a:path w="2087879" h="914400">
                  <a:moveTo>
                    <a:pt x="1043939" y="0"/>
                  </a:moveTo>
                  <a:lnTo>
                    <a:pt x="977916" y="899"/>
                  </a:lnTo>
                  <a:lnTo>
                    <a:pt x="912984" y="3562"/>
                  </a:lnTo>
                  <a:lnTo>
                    <a:pt x="849267" y="7934"/>
                  </a:lnTo>
                  <a:lnTo>
                    <a:pt x="786885" y="13963"/>
                  </a:lnTo>
                  <a:lnTo>
                    <a:pt x="725962" y="21594"/>
                  </a:lnTo>
                  <a:lnTo>
                    <a:pt x="666619" y="30775"/>
                  </a:lnTo>
                  <a:lnTo>
                    <a:pt x="608980" y="41451"/>
                  </a:lnTo>
                  <a:lnTo>
                    <a:pt x="553166" y="53568"/>
                  </a:lnTo>
                  <a:lnTo>
                    <a:pt x="499299" y="67074"/>
                  </a:lnTo>
                  <a:lnTo>
                    <a:pt x="447502" y="81915"/>
                  </a:lnTo>
                  <a:lnTo>
                    <a:pt x="397897" y="98038"/>
                  </a:lnTo>
                  <a:lnTo>
                    <a:pt x="350606" y="115387"/>
                  </a:lnTo>
                  <a:lnTo>
                    <a:pt x="305752" y="133911"/>
                  </a:lnTo>
                  <a:lnTo>
                    <a:pt x="263457" y="153556"/>
                  </a:lnTo>
                  <a:lnTo>
                    <a:pt x="223842" y="174268"/>
                  </a:lnTo>
                  <a:lnTo>
                    <a:pt x="187031" y="195993"/>
                  </a:lnTo>
                  <a:lnTo>
                    <a:pt x="153146" y="218678"/>
                  </a:lnTo>
                  <a:lnTo>
                    <a:pt x="122308" y="242269"/>
                  </a:lnTo>
                  <a:lnTo>
                    <a:pt x="70265" y="291956"/>
                  </a:lnTo>
                  <a:lnTo>
                    <a:pt x="31881" y="344626"/>
                  </a:lnTo>
                  <a:lnTo>
                    <a:pt x="8133" y="399850"/>
                  </a:lnTo>
                  <a:lnTo>
                    <a:pt x="0" y="457200"/>
                  </a:lnTo>
                  <a:lnTo>
                    <a:pt x="2053" y="486113"/>
                  </a:lnTo>
                  <a:lnTo>
                    <a:pt x="18116" y="542454"/>
                  </a:lnTo>
                  <a:lnTo>
                    <a:pt x="49304" y="596454"/>
                  </a:lnTo>
                  <a:lnTo>
                    <a:pt x="94640" y="647686"/>
                  </a:lnTo>
                  <a:lnTo>
                    <a:pt x="153146" y="695721"/>
                  </a:lnTo>
                  <a:lnTo>
                    <a:pt x="187031" y="718406"/>
                  </a:lnTo>
                  <a:lnTo>
                    <a:pt x="223842" y="740131"/>
                  </a:lnTo>
                  <a:lnTo>
                    <a:pt x="263457" y="760843"/>
                  </a:lnTo>
                  <a:lnTo>
                    <a:pt x="305752" y="780488"/>
                  </a:lnTo>
                  <a:lnTo>
                    <a:pt x="350606" y="799012"/>
                  </a:lnTo>
                  <a:lnTo>
                    <a:pt x="397897" y="816361"/>
                  </a:lnTo>
                  <a:lnTo>
                    <a:pt x="447502" y="832484"/>
                  </a:lnTo>
                  <a:lnTo>
                    <a:pt x="499299" y="847325"/>
                  </a:lnTo>
                  <a:lnTo>
                    <a:pt x="553166" y="860831"/>
                  </a:lnTo>
                  <a:lnTo>
                    <a:pt x="608980" y="872948"/>
                  </a:lnTo>
                  <a:lnTo>
                    <a:pt x="666619" y="883624"/>
                  </a:lnTo>
                  <a:lnTo>
                    <a:pt x="725962" y="892805"/>
                  </a:lnTo>
                  <a:lnTo>
                    <a:pt x="786885" y="900436"/>
                  </a:lnTo>
                  <a:lnTo>
                    <a:pt x="849267" y="906465"/>
                  </a:lnTo>
                  <a:lnTo>
                    <a:pt x="912984" y="910837"/>
                  </a:lnTo>
                  <a:lnTo>
                    <a:pt x="977916" y="913500"/>
                  </a:lnTo>
                  <a:lnTo>
                    <a:pt x="1043939" y="914400"/>
                  </a:lnTo>
                  <a:lnTo>
                    <a:pt x="1109963" y="913500"/>
                  </a:lnTo>
                  <a:lnTo>
                    <a:pt x="1174895" y="910837"/>
                  </a:lnTo>
                  <a:lnTo>
                    <a:pt x="1238612" y="906465"/>
                  </a:lnTo>
                  <a:lnTo>
                    <a:pt x="1300994" y="900436"/>
                  </a:lnTo>
                  <a:lnTo>
                    <a:pt x="1361917" y="892805"/>
                  </a:lnTo>
                  <a:lnTo>
                    <a:pt x="1421260" y="883624"/>
                  </a:lnTo>
                  <a:lnTo>
                    <a:pt x="1478899" y="872948"/>
                  </a:lnTo>
                  <a:lnTo>
                    <a:pt x="1534713" y="860831"/>
                  </a:lnTo>
                  <a:lnTo>
                    <a:pt x="1588580" y="847325"/>
                  </a:lnTo>
                  <a:lnTo>
                    <a:pt x="1640377" y="832484"/>
                  </a:lnTo>
                  <a:lnTo>
                    <a:pt x="1689982" y="816361"/>
                  </a:lnTo>
                  <a:lnTo>
                    <a:pt x="1737273" y="799012"/>
                  </a:lnTo>
                  <a:lnTo>
                    <a:pt x="1782127" y="780488"/>
                  </a:lnTo>
                  <a:lnTo>
                    <a:pt x="1824422" y="760843"/>
                  </a:lnTo>
                  <a:lnTo>
                    <a:pt x="1864037" y="740131"/>
                  </a:lnTo>
                  <a:lnTo>
                    <a:pt x="1900848" y="718406"/>
                  </a:lnTo>
                  <a:lnTo>
                    <a:pt x="1934733" y="695721"/>
                  </a:lnTo>
                  <a:lnTo>
                    <a:pt x="1965571" y="672130"/>
                  </a:lnTo>
                  <a:lnTo>
                    <a:pt x="2017614" y="622443"/>
                  </a:lnTo>
                  <a:lnTo>
                    <a:pt x="2055998" y="569773"/>
                  </a:lnTo>
                  <a:lnTo>
                    <a:pt x="2079746" y="514549"/>
                  </a:lnTo>
                  <a:lnTo>
                    <a:pt x="2087880" y="457200"/>
                  </a:lnTo>
                  <a:lnTo>
                    <a:pt x="2085826" y="428286"/>
                  </a:lnTo>
                  <a:lnTo>
                    <a:pt x="2069763" y="371945"/>
                  </a:lnTo>
                  <a:lnTo>
                    <a:pt x="2038575" y="317945"/>
                  </a:lnTo>
                  <a:lnTo>
                    <a:pt x="1993239" y="266713"/>
                  </a:lnTo>
                  <a:lnTo>
                    <a:pt x="1934733" y="218678"/>
                  </a:lnTo>
                  <a:lnTo>
                    <a:pt x="1900848" y="195993"/>
                  </a:lnTo>
                  <a:lnTo>
                    <a:pt x="1864037" y="174268"/>
                  </a:lnTo>
                  <a:lnTo>
                    <a:pt x="1824422" y="153556"/>
                  </a:lnTo>
                  <a:lnTo>
                    <a:pt x="1782127" y="133911"/>
                  </a:lnTo>
                  <a:lnTo>
                    <a:pt x="1737273" y="115387"/>
                  </a:lnTo>
                  <a:lnTo>
                    <a:pt x="1689982" y="98038"/>
                  </a:lnTo>
                  <a:lnTo>
                    <a:pt x="1640377" y="81915"/>
                  </a:lnTo>
                  <a:lnTo>
                    <a:pt x="1588580" y="67074"/>
                  </a:lnTo>
                  <a:lnTo>
                    <a:pt x="1534713" y="53568"/>
                  </a:lnTo>
                  <a:lnTo>
                    <a:pt x="1478899" y="41451"/>
                  </a:lnTo>
                  <a:lnTo>
                    <a:pt x="1421260" y="30775"/>
                  </a:lnTo>
                  <a:lnTo>
                    <a:pt x="1361917" y="21594"/>
                  </a:lnTo>
                  <a:lnTo>
                    <a:pt x="1300994" y="13963"/>
                  </a:lnTo>
                  <a:lnTo>
                    <a:pt x="1238612" y="7934"/>
                  </a:lnTo>
                  <a:lnTo>
                    <a:pt x="1174895" y="3562"/>
                  </a:lnTo>
                  <a:lnTo>
                    <a:pt x="1109963" y="899"/>
                  </a:lnTo>
                  <a:lnTo>
                    <a:pt x="104393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38828" y="5524500"/>
              <a:ext cx="2087880" cy="914400"/>
            </a:xfrm>
            <a:custGeom>
              <a:avLst/>
              <a:gdLst/>
              <a:ahLst/>
              <a:cxnLst/>
              <a:rect l="l" t="t" r="r" b="b"/>
              <a:pathLst>
                <a:path w="2087879" h="914400">
                  <a:moveTo>
                    <a:pt x="0" y="457200"/>
                  </a:moveTo>
                  <a:lnTo>
                    <a:pt x="8133" y="399850"/>
                  </a:lnTo>
                  <a:lnTo>
                    <a:pt x="31881" y="344626"/>
                  </a:lnTo>
                  <a:lnTo>
                    <a:pt x="70265" y="291956"/>
                  </a:lnTo>
                  <a:lnTo>
                    <a:pt x="122308" y="242269"/>
                  </a:lnTo>
                  <a:lnTo>
                    <a:pt x="153146" y="218678"/>
                  </a:lnTo>
                  <a:lnTo>
                    <a:pt x="187031" y="195993"/>
                  </a:lnTo>
                  <a:lnTo>
                    <a:pt x="223842" y="174268"/>
                  </a:lnTo>
                  <a:lnTo>
                    <a:pt x="263457" y="153556"/>
                  </a:lnTo>
                  <a:lnTo>
                    <a:pt x="305752" y="133911"/>
                  </a:lnTo>
                  <a:lnTo>
                    <a:pt x="350606" y="115387"/>
                  </a:lnTo>
                  <a:lnTo>
                    <a:pt x="397897" y="98038"/>
                  </a:lnTo>
                  <a:lnTo>
                    <a:pt x="447502" y="81915"/>
                  </a:lnTo>
                  <a:lnTo>
                    <a:pt x="499299" y="67074"/>
                  </a:lnTo>
                  <a:lnTo>
                    <a:pt x="553166" y="53568"/>
                  </a:lnTo>
                  <a:lnTo>
                    <a:pt x="608980" y="41451"/>
                  </a:lnTo>
                  <a:lnTo>
                    <a:pt x="666619" y="30775"/>
                  </a:lnTo>
                  <a:lnTo>
                    <a:pt x="725962" y="21594"/>
                  </a:lnTo>
                  <a:lnTo>
                    <a:pt x="786885" y="13963"/>
                  </a:lnTo>
                  <a:lnTo>
                    <a:pt x="849267" y="7934"/>
                  </a:lnTo>
                  <a:lnTo>
                    <a:pt x="912984" y="3562"/>
                  </a:lnTo>
                  <a:lnTo>
                    <a:pt x="977916" y="899"/>
                  </a:lnTo>
                  <a:lnTo>
                    <a:pt x="1043939" y="0"/>
                  </a:lnTo>
                  <a:lnTo>
                    <a:pt x="1109963" y="899"/>
                  </a:lnTo>
                  <a:lnTo>
                    <a:pt x="1174895" y="3562"/>
                  </a:lnTo>
                  <a:lnTo>
                    <a:pt x="1238612" y="7934"/>
                  </a:lnTo>
                  <a:lnTo>
                    <a:pt x="1300994" y="13963"/>
                  </a:lnTo>
                  <a:lnTo>
                    <a:pt x="1361917" y="21594"/>
                  </a:lnTo>
                  <a:lnTo>
                    <a:pt x="1421260" y="30775"/>
                  </a:lnTo>
                  <a:lnTo>
                    <a:pt x="1478899" y="41451"/>
                  </a:lnTo>
                  <a:lnTo>
                    <a:pt x="1534713" y="53568"/>
                  </a:lnTo>
                  <a:lnTo>
                    <a:pt x="1588580" y="67074"/>
                  </a:lnTo>
                  <a:lnTo>
                    <a:pt x="1640377" y="81915"/>
                  </a:lnTo>
                  <a:lnTo>
                    <a:pt x="1689982" y="98038"/>
                  </a:lnTo>
                  <a:lnTo>
                    <a:pt x="1737273" y="115387"/>
                  </a:lnTo>
                  <a:lnTo>
                    <a:pt x="1782127" y="133911"/>
                  </a:lnTo>
                  <a:lnTo>
                    <a:pt x="1824422" y="153556"/>
                  </a:lnTo>
                  <a:lnTo>
                    <a:pt x="1864037" y="174268"/>
                  </a:lnTo>
                  <a:lnTo>
                    <a:pt x="1900848" y="195993"/>
                  </a:lnTo>
                  <a:lnTo>
                    <a:pt x="1934733" y="218678"/>
                  </a:lnTo>
                  <a:lnTo>
                    <a:pt x="1965571" y="242269"/>
                  </a:lnTo>
                  <a:lnTo>
                    <a:pt x="2017614" y="291956"/>
                  </a:lnTo>
                  <a:lnTo>
                    <a:pt x="2055998" y="344626"/>
                  </a:lnTo>
                  <a:lnTo>
                    <a:pt x="2079746" y="399850"/>
                  </a:lnTo>
                  <a:lnTo>
                    <a:pt x="2087880" y="457200"/>
                  </a:lnTo>
                  <a:lnTo>
                    <a:pt x="2085826" y="486113"/>
                  </a:lnTo>
                  <a:lnTo>
                    <a:pt x="2069763" y="542454"/>
                  </a:lnTo>
                  <a:lnTo>
                    <a:pt x="2038575" y="596454"/>
                  </a:lnTo>
                  <a:lnTo>
                    <a:pt x="1993239" y="647686"/>
                  </a:lnTo>
                  <a:lnTo>
                    <a:pt x="1934733" y="695721"/>
                  </a:lnTo>
                  <a:lnTo>
                    <a:pt x="1900848" y="718406"/>
                  </a:lnTo>
                  <a:lnTo>
                    <a:pt x="1864037" y="740131"/>
                  </a:lnTo>
                  <a:lnTo>
                    <a:pt x="1824422" y="760843"/>
                  </a:lnTo>
                  <a:lnTo>
                    <a:pt x="1782127" y="780488"/>
                  </a:lnTo>
                  <a:lnTo>
                    <a:pt x="1737273" y="799012"/>
                  </a:lnTo>
                  <a:lnTo>
                    <a:pt x="1689982" y="816361"/>
                  </a:lnTo>
                  <a:lnTo>
                    <a:pt x="1640377" y="832484"/>
                  </a:lnTo>
                  <a:lnTo>
                    <a:pt x="1588580" y="847325"/>
                  </a:lnTo>
                  <a:lnTo>
                    <a:pt x="1534713" y="860831"/>
                  </a:lnTo>
                  <a:lnTo>
                    <a:pt x="1478899" y="872948"/>
                  </a:lnTo>
                  <a:lnTo>
                    <a:pt x="1421260" y="883624"/>
                  </a:lnTo>
                  <a:lnTo>
                    <a:pt x="1361917" y="892805"/>
                  </a:lnTo>
                  <a:lnTo>
                    <a:pt x="1300994" y="900436"/>
                  </a:lnTo>
                  <a:lnTo>
                    <a:pt x="1238612" y="906465"/>
                  </a:lnTo>
                  <a:lnTo>
                    <a:pt x="1174895" y="910837"/>
                  </a:lnTo>
                  <a:lnTo>
                    <a:pt x="1109963" y="913500"/>
                  </a:lnTo>
                  <a:lnTo>
                    <a:pt x="1043939" y="914400"/>
                  </a:lnTo>
                  <a:lnTo>
                    <a:pt x="977916" y="913500"/>
                  </a:lnTo>
                  <a:lnTo>
                    <a:pt x="912984" y="910837"/>
                  </a:lnTo>
                  <a:lnTo>
                    <a:pt x="849267" y="906465"/>
                  </a:lnTo>
                  <a:lnTo>
                    <a:pt x="786885" y="900436"/>
                  </a:lnTo>
                  <a:lnTo>
                    <a:pt x="725962" y="892805"/>
                  </a:lnTo>
                  <a:lnTo>
                    <a:pt x="666619" y="883624"/>
                  </a:lnTo>
                  <a:lnTo>
                    <a:pt x="608980" y="872948"/>
                  </a:lnTo>
                  <a:lnTo>
                    <a:pt x="553166" y="860831"/>
                  </a:lnTo>
                  <a:lnTo>
                    <a:pt x="499299" y="847325"/>
                  </a:lnTo>
                  <a:lnTo>
                    <a:pt x="447502" y="832484"/>
                  </a:lnTo>
                  <a:lnTo>
                    <a:pt x="397897" y="816361"/>
                  </a:lnTo>
                  <a:lnTo>
                    <a:pt x="350606" y="799012"/>
                  </a:lnTo>
                  <a:lnTo>
                    <a:pt x="305752" y="780488"/>
                  </a:lnTo>
                  <a:lnTo>
                    <a:pt x="263457" y="760843"/>
                  </a:lnTo>
                  <a:lnTo>
                    <a:pt x="223842" y="740131"/>
                  </a:lnTo>
                  <a:lnTo>
                    <a:pt x="187031" y="718406"/>
                  </a:lnTo>
                  <a:lnTo>
                    <a:pt x="153146" y="695721"/>
                  </a:lnTo>
                  <a:lnTo>
                    <a:pt x="122308" y="672130"/>
                  </a:lnTo>
                  <a:lnTo>
                    <a:pt x="70265" y="622443"/>
                  </a:lnTo>
                  <a:lnTo>
                    <a:pt x="31881" y="569773"/>
                  </a:lnTo>
                  <a:lnTo>
                    <a:pt x="8133" y="514549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870450" y="5827267"/>
            <a:ext cx="1024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Tindakan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047744" y="3240785"/>
            <a:ext cx="325120" cy="2774950"/>
            <a:chOff x="4047744" y="3240785"/>
            <a:chExt cx="325120" cy="2774950"/>
          </a:xfrm>
        </p:grpSpPr>
        <p:sp>
          <p:nvSpPr>
            <p:cNvPr id="23" name="object 23"/>
            <p:cNvSpPr/>
            <p:nvPr/>
          </p:nvSpPr>
          <p:spPr>
            <a:xfrm>
              <a:off x="4066794" y="3240785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47744" y="3807332"/>
              <a:ext cx="325120" cy="2208530"/>
            </a:xfrm>
            <a:custGeom>
              <a:avLst/>
              <a:gdLst/>
              <a:ahLst/>
              <a:cxnLst/>
              <a:rect l="l" t="t" r="r" b="b"/>
              <a:pathLst>
                <a:path w="325120" h="2208529">
                  <a:moveTo>
                    <a:pt x="306324" y="2169795"/>
                  </a:moveTo>
                  <a:lnTo>
                    <a:pt x="294132" y="2163775"/>
                  </a:lnTo>
                  <a:lnTo>
                    <a:pt x="229997" y="2132088"/>
                  </a:lnTo>
                  <a:lnTo>
                    <a:pt x="230149" y="2163851"/>
                  </a:lnTo>
                  <a:lnTo>
                    <a:pt x="0" y="2165032"/>
                  </a:lnTo>
                  <a:lnTo>
                    <a:pt x="0" y="2177732"/>
                  </a:lnTo>
                  <a:lnTo>
                    <a:pt x="230212" y="2176551"/>
                  </a:lnTo>
                  <a:lnTo>
                    <a:pt x="230378" y="2208288"/>
                  </a:lnTo>
                  <a:lnTo>
                    <a:pt x="306324" y="2169795"/>
                  </a:lnTo>
                  <a:close/>
                </a:path>
                <a:path w="325120" h="2208529">
                  <a:moveTo>
                    <a:pt x="310896" y="37719"/>
                  </a:moveTo>
                  <a:lnTo>
                    <a:pt x="298805" y="31750"/>
                  </a:lnTo>
                  <a:lnTo>
                    <a:pt x="234569" y="0"/>
                  </a:lnTo>
                  <a:lnTo>
                    <a:pt x="234721" y="31813"/>
                  </a:lnTo>
                  <a:lnTo>
                    <a:pt x="4572" y="32893"/>
                  </a:lnTo>
                  <a:lnTo>
                    <a:pt x="4572" y="45593"/>
                  </a:lnTo>
                  <a:lnTo>
                    <a:pt x="234784" y="44513"/>
                  </a:lnTo>
                  <a:lnTo>
                    <a:pt x="234950" y="76200"/>
                  </a:lnTo>
                  <a:lnTo>
                    <a:pt x="310896" y="37719"/>
                  </a:lnTo>
                  <a:close/>
                </a:path>
                <a:path w="325120" h="2208529">
                  <a:moveTo>
                    <a:pt x="324612" y="1104519"/>
                  </a:moveTo>
                  <a:lnTo>
                    <a:pt x="312521" y="1098550"/>
                  </a:lnTo>
                  <a:lnTo>
                    <a:pt x="248285" y="1066800"/>
                  </a:lnTo>
                  <a:lnTo>
                    <a:pt x="248437" y="1098613"/>
                  </a:lnTo>
                  <a:lnTo>
                    <a:pt x="18288" y="1099693"/>
                  </a:lnTo>
                  <a:lnTo>
                    <a:pt x="18288" y="1112393"/>
                  </a:lnTo>
                  <a:lnTo>
                    <a:pt x="248500" y="1111313"/>
                  </a:lnTo>
                  <a:lnTo>
                    <a:pt x="248666" y="1143000"/>
                  </a:lnTo>
                  <a:lnTo>
                    <a:pt x="324612" y="11045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728459" y="2366772"/>
            <a:ext cx="730250" cy="495300"/>
            <a:chOff x="6728459" y="2366772"/>
            <a:chExt cx="730250" cy="495300"/>
          </a:xfrm>
        </p:grpSpPr>
        <p:sp>
          <p:nvSpPr>
            <p:cNvPr id="26" name="object 26"/>
            <p:cNvSpPr/>
            <p:nvPr/>
          </p:nvSpPr>
          <p:spPr>
            <a:xfrm>
              <a:off x="6733032" y="2371343"/>
              <a:ext cx="721360" cy="486409"/>
            </a:xfrm>
            <a:custGeom>
              <a:avLst/>
              <a:gdLst/>
              <a:ahLst/>
              <a:cxnLst/>
              <a:rect l="l" t="t" r="r" b="b"/>
              <a:pathLst>
                <a:path w="721359" h="486410">
                  <a:moveTo>
                    <a:pt x="22517" y="121539"/>
                  </a:moveTo>
                  <a:lnTo>
                    <a:pt x="0" y="121539"/>
                  </a:lnTo>
                  <a:lnTo>
                    <a:pt x="0" y="364617"/>
                  </a:lnTo>
                  <a:lnTo>
                    <a:pt x="22517" y="364617"/>
                  </a:lnTo>
                  <a:lnTo>
                    <a:pt x="22517" y="121539"/>
                  </a:lnTo>
                  <a:close/>
                </a:path>
                <a:path w="721359" h="486410">
                  <a:moveTo>
                    <a:pt x="90131" y="121539"/>
                  </a:moveTo>
                  <a:lnTo>
                    <a:pt x="45085" y="121539"/>
                  </a:lnTo>
                  <a:lnTo>
                    <a:pt x="45085" y="364617"/>
                  </a:lnTo>
                  <a:lnTo>
                    <a:pt x="90131" y="364617"/>
                  </a:lnTo>
                  <a:lnTo>
                    <a:pt x="90131" y="121539"/>
                  </a:lnTo>
                  <a:close/>
                </a:path>
                <a:path w="721359" h="486410">
                  <a:moveTo>
                    <a:pt x="720852" y="243078"/>
                  </a:moveTo>
                  <a:lnTo>
                    <a:pt x="540639" y="0"/>
                  </a:lnTo>
                  <a:lnTo>
                    <a:pt x="540639" y="121539"/>
                  </a:lnTo>
                  <a:lnTo>
                    <a:pt x="112649" y="121539"/>
                  </a:lnTo>
                  <a:lnTo>
                    <a:pt x="112649" y="364617"/>
                  </a:lnTo>
                  <a:lnTo>
                    <a:pt x="540639" y="364617"/>
                  </a:lnTo>
                  <a:lnTo>
                    <a:pt x="540639" y="486156"/>
                  </a:lnTo>
                  <a:lnTo>
                    <a:pt x="720852" y="24307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33031" y="2371344"/>
              <a:ext cx="721360" cy="486409"/>
            </a:xfrm>
            <a:custGeom>
              <a:avLst/>
              <a:gdLst/>
              <a:ahLst/>
              <a:cxnLst/>
              <a:rect l="l" t="t" r="r" b="b"/>
              <a:pathLst>
                <a:path w="721359" h="486410">
                  <a:moveTo>
                    <a:pt x="540639" y="0"/>
                  </a:moveTo>
                  <a:lnTo>
                    <a:pt x="540639" y="121538"/>
                  </a:lnTo>
                  <a:lnTo>
                    <a:pt x="112649" y="121538"/>
                  </a:lnTo>
                  <a:lnTo>
                    <a:pt x="112649" y="364616"/>
                  </a:lnTo>
                  <a:lnTo>
                    <a:pt x="540639" y="364616"/>
                  </a:lnTo>
                  <a:lnTo>
                    <a:pt x="540639" y="486155"/>
                  </a:lnTo>
                  <a:lnTo>
                    <a:pt x="720851" y="243077"/>
                  </a:lnTo>
                  <a:lnTo>
                    <a:pt x="540639" y="0"/>
                  </a:lnTo>
                  <a:close/>
                </a:path>
                <a:path w="721359" h="486410">
                  <a:moveTo>
                    <a:pt x="45085" y="364616"/>
                  </a:moveTo>
                  <a:lnTo>
                    <a:pt x="90138" y="364616"/>
                  </a:lnTo>
                  <a:lnTo>
                    <a:pt x="90138" y="121538"/>
                  </a:lnTo>
                  <a:lnTo>
                    <a:pt x="45085" y="121538"/>
                  </a:lnTo>
                  <a:lnTo>
                    <a:pt x="45085" y="364616"/>
                  </a:lnTo>
                  <a:close/>
                </a:path>
                <a:path w="721359" h="486410">
                  <a:moveTo>
                    <a:pt x="0" y="364616"/>
                  </a:moveTo>
                  <a:lnTo>
                    <a:pt x="22525" y="364616"/>
                  </a:lnTo>
                  <a:lnTo>
                    <a:pt x="22525" y="121538"/>
                  </a:lnTo>
                  <a:lnTo>
                    <a:pt x="0" y="121538"/>
                  </a:lnTo>
                  <a:lnTo>
                    <a:pt x="0" y="3646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534465" y="2142553"/>
            <a:ext cx="1233805" cy="923925"/>
            <a:chOff x="7534465" y="2142553"/>
            <a:chExt cx="1233805" cy="923925"/>
          </a:xfrm>
        </p:grpSpPr>
        <p:sp>
          <p:nvSpPr>
            <p:cNvPr id="29" name="object 29"/>
            <p:cNvSpPr/>
            <p:nvPr/>
          </p:nvSpPr>
          <p:spPr>
            <a:xfrm>
              <a:off x="7539228" y="2147316"/>
              <a:ext cx="1224280" cy="914400"/>
            </a:xfrm>
            <a:custGeom>
              <a:avLst/>
              <a:gdLst/>
              <a:ahLst/>
              <a:cxnLst/>
              <a:rect l="l" t="t" r="r" b="b"/>
              <a:pathLst>
                <a:path w="1224279" h="914400">
                  <a:moveTo>
                    <a:pt x="1223772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223772" y="914400"/>
                  </a:lnTo>
                  <a:lnTo>
                    <a:pt x="1223772" y="0"/>
                  </a:lnTo>
                  <a:close/>
                </a:path>
              </a:pathLst>
            </a:custGeom>
            <a:solidFill>
              <a:srgbClr val="00A7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39228" y="2147316"/>
              <a:ext cx="1224280" cy="914400"/>
            </a:xfrm>
            <a:custGeom>
              <a:avLst/>
              <a:gdLst/>
              <a:ahLst/>
              <a:cxnLst/>
              <a:rect l="l" t="t" r="r" b="b"/>
              <a:pathLst>
                <a:path w="1224279" h="914400">
                  <a:moveTo>
                    <a:pt x="0" y="914400"/>
                  </a:moveTo>
                  <a:lnTo>
                    <a:pt x="1223772" y="914400"/>
                  </a:lnTo>
                  <a:lnTo>
                    <a:pt x="1223772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616190" y="2373630"/>
            <a:ext cx="107505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825" marR="5080" indent="-11176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Code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Expert (Grouper)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316468" y="3521964"/>
            <a:ext cx="2243455" cy="702945"/>
          </a:xfrm>
          <a:custGeom>
            <a:avLst/>
            <a:gdLst/>
            <a:ahLst/>
            <a:cxnLst/>
            <a:rect l="l" t="t" r="r" b="b"/>
            <a:pathLst>
              <a:path w="2243454" h="702945">
                <a:moveTo>
                  <a:pt x="2243328" y="0"/>
                </a:moveTo>
                <a:lnTo>
                  <a:pt x="0" y="0"/>
                </a:lnTo>
                <a:lnTo>
                  <a:pt x="0" y="702563"/>
                </a:lnTo>
                <a:lnTo>
                  <a:pt x="2243328" y="702563"/>
                </a:lnTo>
                <a:lnTo>
                  <a:pt x="2243328" y="0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423275" y="3548888"/>
            <a:ext cx="20300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3300"/>
                </a:solidFill>
                <a:latin typeface="Arial"/>
                <a:cs typeface="Arial"/>
              </a:rPr>
              <a:t>Clinical</a:t>
            </a:r>
            <a:r>
              <a:rPr sz="2000" b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00"/>
                </a:solidFill>
                <a:latin typeface="Arial"/>
                <a:cs typeface="Arial"/>
              </a:rPr>
              <a:t>Costing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3300"/>
                </a:solidFill>
                <a:latin typeface="Arial"/>
                <a:cs typeface="Arial"/>
              </a:rPr>
              <a:t>Modelling</a:t>
            </a:r>
            <a:r>
              <a:rPr sz="2000" b="1" spc="-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00"/>
                </a:solidFill>
                <a:latin typeface="Arial"/>
                <a:cs typeface="Arial"/>
              </a:rPr>
              <a:t>(CCM)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916989" y="1359217"/>
            <a:ext cx="1774825" cy="2047239"/>
            <a:chOff x="7916989" y="1359217"/>
            <a:chExt cx="1774825" cy="2047239"/>
          </a:xfrm>
        </p:grpSpPr>
        <p:sp>
          <p:nvSpPr>
            <p:cNvPr id="35" name="object 35"/>
            <p:cNvSpPr/>
            <p:nvPr/>
          </p:nvSpPr>
          <p:spPr>
            <a:xfrm>
              <a:off x="7921752" y="1363980"/>
              <a:ext cx="1679575" cy="1079500"/>
            </a:xfrm>
            <a:custGeom>
              <a:avLst/>
              <a:gdLst/>
              <a:ahLst/>
              <a:cxnLst/>
              <a:rect l="l" t="t" r="r" b="b"/>
              <a:pathLst>
                <a:path w="1679575" h="1079500">
                  <a:moveTo>
                    <a:pt x="1129156" y="0"/>
                  </a:moveTo>
                  <a:lnTo>
                    <a:pt x="839724" y="289687"/>
                  </a:lnTo>
                  <a:lnTo>
                    <a:pt x="649351" y="114681"/>
                  </a:lnTo>
                  <a:lnTo>
                    <a:pt x="568578" y="315722"/>
                  </a:lnTo>
                  <a:lnTo>
                    <a:pt x="28828" y="114681"/>
                  </a:lnTo>
                  <a:lnTo>
                    <a:pt x="359791" y="380492"/>
                  </a:lnTo>
                  <a:lnTo>
                    <a:pt x="0" y="430403"/>
                  </a:lnTo>
                  <a:lnTo>
                    <a:pt x="289432" y="588137"/>
                  </a:lnTo>
                  <a:lnTo>
                    <a:pt x="10541" y="728726"/>
                  </a:lnTo>
                  <a:lnTo>
                    <a:pt x="440563" y="696214"/>
                  </a:lnTo>
                  <a:lnTo>
                    <a:pt x="370204" y="879983"/>
                  </a:lnTo>
                  <a:lnTo>
                    <a:pt x="599821" y="780669"/>
                  </a:lnTo>
                  <a:lnTo>
                    <a:pt x="659765" y="1078992"/>
                  </a:lnTo>
                  <a:lnTo>
                    <a:pt x="818896" y="745998"/>
                  </a:lnTo>
                  <a:lnTo>
                    <a:pt x="1029970" y="985901"/>
                  </a:lnTo>
                  <a:lnTo>
                    <a:pt x="1090041" y="722122"/>
                  </a:lnTo>
                  <a:lnTo>
                    <a:pt x="1410843" y="903859"/>
                  </a:lnTo>
                  <a:lnTo>
                    <a:pt x="1309116" y="646557"/>
                  </a:lnTo>
                  <a:lnTo>
                    <a:pt x="1679448" y="663829"/>
                  </a:lnTo>
                  <a:lnTo>
                    <a:pt x="1368932" y="523240"/>
                  </a:lnTo>
                  <a:lnTo>
                    <a:pt x="1640331" y="406527"/>
                  </a:lnTo>
                  <a:lnTo>
                    <a:pt x="1298575" y="365379"/>
                  </a:lnTo>
                  <a:lnTo>
                    <a:pt x="1429130" y="222631"/>
                  </a:lnTo>
                  <a:lnTo>
                    <a:pt x="1100581" y="265938"/>
                  </a:lnTo>
                  <a:lnTo>
                    <a:pt x="112915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21752" y="1363980"/>
              <a:ext cx="1679575" cy="1079500"/>
            </a:xfrm>
            <a:custGeom>
              <a:avLst/>
              <a:gdLst/>
              <a:ahLst/>
              <a:cxnLst/>
              <a:rect l="l" t="t" r="r" b="b"/>
              <a:pathLst>
                <a:path w="1679575" h="1079500">
                  <a:moveTo>
                    <a:pt x="839724" y="289687"/>
                  </a:moveTo>
                  <a:lnTo>
                    <a:pt x="1129156" y="0"/>
                  </a:lnTo>
                  <a:lnTo>
                    <a:pt x="1100581" y="265938"/>
                  </a:lnTo>
                  <a:lnTo>
                    <a:pt x="1429130" y="222631"/>
                  </a:lnTo>
                  <a:lnTo>
                    <a:pt x="1298575" y="365379"/>
                  </a:lnTo>
                  <a:lnTo>
                    <a:pt x="1640331" y="406527"/>
                  </a:lnTo>
                  <a:lnTo>
                    <a:pt x="1368932" y="523240"/>
                  </a:lnTo>
                  <a:lnTo>
                    <a:pt x="1679448" y="663829"/>
                  </a:lnTo>
                  <a:lnTo>
                    <a:pt x="1309116" y="646557"/>
                  </a:lnTo>
                  <a:lnTo>
                    <a:pt x="1410843" y="903859"/>
                  </a:lnTo>
                  <a:lnTo>
                    <a:pt x="1090041" y="722122"/>
                  </a:lnTo>
                  <a:lnTo>
                    <a:pt x="1029970" y="985901"/>
                  </a:lnTo>
                  <a:lnTo>
                    <a:pt x="818896" y="745998"/>
                  </a:lnTo>
                  <a:lnTo>
                    <a:pt x="659765" y="1078992"/>
                  </a:lnTo>
                  <a:lnTo>
                    <a:pt x="599821" y="780669"/>
                  </a:lnTo>
                  <a:lnTo>
                    <a:pt x="370204" y="879983"/>
                  </a:lnTo>
                  <a:lnTo>
                    <a:pt x="440563" y="696214"/>
                  </a:lnTo>
                  <a:lnTo>
                    <a:pt x="10541" y="728726"/>
                  </a:lnTo>
                  <a:lnTo>
                    <a:pt x="289432" y="588137"/>
                  </a:lnTo>
                  <a:lnTo>
                    <a:pt x="0" y="430403"/>
                  </a:lnTo>
                  <a:lnTo>
                    <a:pt x="359791" y="380492"/>
                  </a:lnTo>
                  <a:lnTo>
                    <a:pt x="28828" y="114681"/>
                  </a:lnTo>
                  <a:lnTo>
                    <a:pt x="568578" y="315722"/>
                  </a:lnTo>
                  <a:lnTo>
                    <a:pt x="649351" y="114681"/>
                  </a:lnTo>
                  <a:lnTo>
                    <a:pt x="839724" y="28968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820912" y="2587752"/>
              <a:ext cx="866140" cy="814069"/>
            </a:xfrm>
            <a:custGeom>
              <a:avLst/>
              <a:gdLst/>
              <a:ahLst/>
              <a:cxnLst/>
              <a:rect l="l" t="t" r="r" b="b"/>
              <a:pathLst>
                <a:path w="866140" h="814070">
                  <a:moveTo>
                    <a:pt x="378333" y="0"/>
                  </a:moveTo>
                  <a:lnTo>
                    <a:pt x="0" y="0"/>
                  </a:lnTo>
                  <a:lnTo>
                    <a:pt x="0" y="243967"/>
                  </a:lnTo>
                  <a:lnTo>
                    <a:pt x="378333" y="243967"/>
                  </a:lnTo>
                  <a:lnTo>
                    <a:pt x="409379" y="251972"/>
                  </a:lnTo>
                  <a:lnTo>
                    <a:pt x="460882" y="309626"/>
                  </a:lnTo>
                  <a:lnTo>
                    <a:pt x="479123" y="355012"/>
                  </a:lnTo>
                  <a:lnTo>
                    <a:pt x="490880" y="408596"/>
                  </a:lnTo>
                  <a:lnTo>
                    <a:pt x="495046" y="468249"/>
                  </a:lnTo>
                  <a:lnTo>
                    <a:pt x="495046" y="569849"/>
                  </a:lnTo>
                  <a:lnTo>
                    <a:pt x="378333" y="569849"/>
                  </a:lnTo>
                  <a:lnTo>
                    <a:pt x="622046" y="813815"/>
                  </a:lnTo>
                  <a:lnTo>
                    <a:pt x="865632" y="569849"/>
                  </a:lnTo>
                  <a:lnTo>
                    <a:pt x="748919" y="569849"/>
                  </a:lnTo>
                  <a:lnTo>
                    <a:pt x="748919" y="468249"/>
                  </a:lnTo>
                  <a:lnTo>
                    <a:pt x="746426" y="413647"/>
                  </a:lnTo>
                  <a:lnTo>
                    <a:pt x="739134" y="360894"/>
                  </a:lnTo>
                  <a:lnTo>
                    <a:pt x="727320" y="310341"/>
                  </a:lnTo>
                  <a:lnTo>
                    <a:pt x="711261" y="262340"/>
                  </a:lnTo>
                  <a:lnTo>
                    <a:pt x="691236" y="217241"/>
                  </a:lnTo>
                  <a:lnTo>
                    <a:pt x="667522" y="175397"/>
                  </a:lnTo>
                  <a:lnTo>
                    <a:pt x="640397" y="137159"/>
                  </a:lnTo>
                  <a:lnTo>
                    <a:pt x="610138" y="102879"/>
                  </a:lnTo>
                  <a:lnTo>
                    <a:pt x="577024" y="72909"/>
                  </a:lnTo>
                  <a:lnTo>
                    <a:pt x="541331" y="47599"/>
                  </a:lnTo>
                  <a:lnTo>
                    <a:pt x="503338" y="27302"/>
                  </a:lnTo>
                  <a:lnTo>
                    <a:pt x="463322" y="12368"/>
                  </a:lnTo>
                  <a:lnTo>
                    <a:pt x="421561" y="3150"/>
                  </a:lnTo>
                  <a:lnTo>
                    <a:pt x="37833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820912" y="2587752"/>
              <a:ext cx="866140" cy="814069"/>
            </a:xfrm>
            <a:custGeom>
              <a:avLst/>
              <a:gdLst/>
              <a:ahLst/>
              <a:cxnLst/>
              <a:rect l="l" t="t" r="r" b="b"/>
              <a:pathLst>
                <a:path w="866140" h="814070">
                  <a:moveTo>
                    <a:pt x="622046" y="813815"/>
                  </a:moveTo>
                  <a:lnTo>
                    <a:pt x="865632" y="569849"/>
                  </a:lnTo>
                  <a:lnTo>
                    <a:pt x="748919" y="569849"/>
                  </a:lnTo>
                  <a:lnTo>
                    <a:pt x="748919" y="468249"/>
                  </a:lnTo>
                  <a:lnTo>
                    <a:pt x="746426" y="413647"/>
                  </a:lnTo>
                  <a:lnTo>
                    <a:pt x="739134" y="360894"/>
                  </a:lnTo>
                  <a:lnTo>
                    <a:pt x="727320" y="310341"/>
                  </a:lnTo>
                  <a:lnTo>
                    <a:pt x="711261" y="262340"/>
                  </a:lnTo>
                  <a:lnTo>
                    <a:pt x="691236" y="217241"/>
                  </a:lnTo>
                  <a:lnTo>
                    <a:pt x="667522" y="175397"/>
                  </a:lnTo>
                  <a:lnTo>
                    <a:pt x="640397" y="137159"/>
                  </a:lnTo>
                  <a:lnTo>
                    <a:pt x="610138" y="102879"/>
                  </a:lnTo>
                  <a:lnTo>
                    <a:pt x="577024" y="72909"/>
                  </a:lnTo>
                  <a:lnTo>
                    <a:pt x="541331" y="47599"/>
                  </a:lnTo>
                  <a:lnTo>
                    <a:pt x="503338" y="27302"/>
                  </a:lnTo>
                  <a:lnTo>
                    <a:pt x="463322" y="12368"/>
                  </a:lnTo>
                  <a:lnTo>
                    <a:pt x="421561" y="3150"/>
                  </a:lnTo>
                  <a:lnTo>
                    <a:pt x="378333" y="0"/>
                  </a:lnTo>
                  <a:lnTo>
                    <a:pt x="0" y="0"/>
                  </a:lnTo>
                  <a:lnTo>
                    <a:pt x="0" y="243967"/>
                  </a:lnTo>
                  <a:lnTo>
                    <a:pt x="378333" y="243967"/>
                  </a:lnTo>
                  <a:lnTo>
                    <a:pt x="409379" y="251972"/>
                  </a:lnTo>
                  <a:lnTo>
                    <a:pt x="460882" y="309626"/>
                  </a:lnTo>
                  <a:lnTo>
                    <a:pt x="479123" y="355012"/>
                  </a:lnTo>
                  <a:lnTo>
                    <a:pt x="490880" y="408596"/>
                  </a:lnTo>
                  <a:lnTo>
                    <a:pt x="495046" y="468249"/>
                  </a:lnTo>
                  <a:lnTo>
                    <a:pt x="495046" y="569849"/>
                  </a:lnTo>
                  <a:lnTo>
                    <a:pt x="378333" y="569849"/>
                  </a:lnTo>
                  <a:lnTo>
                    <a:pt x="622046" y="813815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8682228" y="4885944"/>
            <a:ext cx="1457325" cy="893444"/>
            <a:chOff x="8682228" y="4885944"/>
            <a:chExt cx="1457325" cy="893444"/>
          </a:xfrm>
        </p:grpSpPr>
        <p:sp>
          <p:nvSpPr>
            <p:cNvPr id="40" name="object 40"/>
            <p:cNvSpPr/>
            <p:nvPr/>
          </p:nvSpPr>
          <p:spPr>
            <a:xfrm>
              <a:off x="8686800" y="4890516"/>
              <a:ext cx="1447800" cy="883919"/>
            </a:xfrm>
            <a:custGeom>
              <a:avLst/>
              <a:gdLst/>
              <a:ahLst/>
              <a:cxnLst/>
              <a:rect l="l" t="t" r="r" b="b"/>
              <a:pathLst>
                <a:path w="1447800" h="883920">
                  <a:moveTo>
                    <a:pt x="1303020" y="0"/>
                  </a:moveTo>
                  <a:lnTo>
                    <a:pt x="144779" y="0"/>
                  </a:lnTo>
                  <a:lnTo>
                    <a:pt x="106274" y="7893"/>
                  </a:lnTo>
                  <a:lnTo>
                    <a:pt x="71684" y="30169"/>
                  </a:lnTo>
                  <a:lnTo>
                    <a:pt x="42386" y="64722"/>
                  </a:lnTo>
                  <a:lnTo>
                    <a:pt x="19755" y="109445"/>
                  </a:lnTo>
                  <a:lnTo>
                    <a:pt x="5168" y="162233"/>
                  </a:lnTo>
                  <a:lnTo>
                    <a:pt x="0" y="220979"/>
                  </a:lnTo>
                  <a:lnTo>
                    <a:pt x="5168" y="279726"/>
                  </a:lnTo>
                  <a:lnTo>
                    <a:pt x="19755" y="332514"/>
                  </a:lnTo>
                  <a:lnTo>
                    <a:pt x="42386" y="377237"/>
                  </a:lnTo>
                  <a:lnTo>
                    <a:pt x="71684" y="411790"/>
                  </a:lnTo>
                  <a:lnTo>
                    <a:pt x="106274" y="434066"/>
                  </a:lnTo>
                  <a:lnTo>
                    <a:pt x="183285" y="449853"/>
                  </a:lnTo>
                  <a:lnTo>
                    <a:pt x="217875" y="472129"/>
                  </a:lnTo>
                  <a:lnTo>
                    <a:pt x="247173" y="506682"/>
                  </a:lnTo>
                  <a:lnTo>
                    <a:pt x="269804" y="551405"/>
                  </a:lnTo>
                  <a:lnTo>
                    <a:pt x="284391" y="604193"/>
                  </a:lnTo>
                  <a:lnTo>
                    <a:pt x="289559" y="662939"/>
                  </a:lnTo>
                  <a:lnTo>
                    <a:pt x="284391" y="721686"/>
                  </a:lnTo>
                  <a:lnTo>
                    <a:pt x="269804" y="774474"/>
                  </a:lnTo>
                  <a:lnTo>
                    <a:pt x="247173" y="819197"/>
                  </a:lnTo>
                  <a:lnTo>
                    <a:pt x="217875" y="853750"/>
                  </a:lnTo>
                  <a:lnTo>
                    <a:pt x="183285" y="876026"/>
                  </a:lnTo>
                  <a:lnTo>
                    <a:pt x="144779" y="883919"/>
                  </a:lnTo>
                  <a:lnTo>
                    <a:pt x="1303020" y="883919"/>
                  </a:lnTo>
                  <a:lnTo>
                    <a:pt x="1341525" y="876026"/>
                  </a:lnTo>
                  <a:lnTo>
                    <a:pt x="1376115" y="853750"/>
                  </a:lnTo>
                  <a:lnTo>
                    <a:pt x="1405413" y="819197"/>
                  </a:lnTo>
                  <a:lnTo>
                    <a:pt x="1428044" y="774474"/>
                  </a:lnTo>
                  <a:lnTo>
                    <a:pt x="1442631" y="721686"/>
                  </a:lnTo>
                  <a:lnTo>
                    <a:pt x="1447800" y="662939"/>
                  </a:lnTo>
                  <a:lnTo>
                    <a:pt x="1442631" y="604193"/>
                  </a:lnTo>
                  <a:lnTo>
                    <a:pt x="1428044" y="551405"/>
                  </a:lnTo>
                  <a:lnTo>
                    <a:pt x="1405413" y="506682"/>
                  </a:lnTo>
                  <a:lnTo>
                    <a:pt x="1376115" y="472129"/>
                  </a:lnTo>
                  <a:lnTo>
                    <a:pt x="1341525" y="449853"/>
                  </a:lnTo>
                  <a:lnTo>
                    <a:pt x="1264514" y="434066"/>
                  </a:lnTo>
                  <a:lnTo>
                    <a:pt x="1229924" y="411790"/>
                  </a:lnTo>
                  <a:lnTo>
                    <a:pt x="1200626" y="377237"/>
                  </a:lnTo>
                  <a:lnTo>
                    <a:pt x="1177995" y="332514"/>
                  </a:lnTo>
                  <a:lnTo>
                    <a:pt x="1163408" y="279726"/>
                  </a:lnTo>
                  <a:lnTo>
                    <a:pt x="1158240" y="220979"/>
                  </a:lnTo>
                  <a:lnTo>
                    <a:pt x="1163408" y="162233"/>
                  </a:lnTo>
                  <a:lnTo>
                    <a:pt x="1177995" y="109445"/>
                  </a:lnTo>
                  <a:lnTo>
                    <a:pt x="1200626" y="64722"/>
                  </a:lnTo>
                  <a:lnTo>
                    <a:pt x="1229924" y="30169"/>
                  </a:lnTo>
                  <a:lnTo>
                    <a:pt x="1264514" y="7893"/>
                  </a:lnTo>
                  <a:lnTo>
                    <a:pt x="1303020" y="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686800" y="4890516"/>
              <a:ext cx="1447800" cy="883919"/>
            </a:xfrm>
            <a:custGeom>
              <a:avLst/>
              <a:gdLst/>
              <a:ahLst/>
              <a:cxnLst/>
              <a:rect l="l" t="t" r="r" b="b"/>
              <a:pathLst>
                <a:path w="1447800" h="883920">
                  <a:moveTo>
                    <a:pt x="144779" y="883919"/>
                  </a:moveTo>
                  <a:lnTo>
                    <a:pt x="183285" y="876026"/>
                  </a:lnTo>
                  <a:lnTo>
                    <a:pt x="217875" y="853750"/>
                  </a:lnTo>
                  <a:lnTo>
                    <a:pt x="247173" y="819197"/>
                  </a:lnTo>
                  <a:lnTo>
                    <a:pt x="269804" y="774474"/>
                  </a:lnTo>
                  <a:lnTo>
                    <a:pt x="284391" y="721686"/>
                  </a:lnTo>
                  <a:lnTo>
                    <a:pt x="289559" y="662939"/>
                  </a:lnTo>
                  <a:lnTo>
                    <a:pt x="284391" y="604193"/>
                  </a:lnTo>
                  <a:lnTo>
                    <a:pt x="269804" y="551405"/>
                  </a:lnTo>
                  <a:lnTo>
                    <a:pt x="247173" y="506682"/>
                  </a:lnTo>
                  <a:lnTo>
                    <a:pt x="217875" y="472129"/>
                  </a:lnTo>
                  <a:lnTo>
                    <a:pt x="183285" y="449853"/>
                  </a:lnTo>
                  <a:lnTo>
                    <a:pt x="144779" y="441959"/>
                  </a:lnTo>
                  <a:lnTo>
                    <a:pt x="106274" y="434066"/>
                  </a:lnTo>
                  <a:lnTo>
                    <a:pt x="71684" y="411790"/>
                  </a:lnTo>
                  <a:lnTo>
                    <a:pt x="42386" y="377237"/>
                  </a:lnTo>
                  <a:lnTo>
                    <a:pt x="19755" y="332514"/>
                  </a:lnTo>
                  <a:lnTo>
                    <a:pt x="5168" y="279726"/>
                  </a:lnTo>
                  <a:lnTo>
                    <a:pt x="0" y="220979"/>
                  </a:lnTo>
                  <a:lnTo>
                    <a:pt x="5168" y="162233"/>
                  </a:lnTo>
                  <a:lnTo>
                    <a:pt x="19755" y="109445"/>
                  </a:lnTo>
                  <a:lnTo>
                    <a:pt x="42386" y="64722"/>
                  </a:lnTo>
                  <a:lnTo>
                    <a:pt x="71684" y="30169"/>
                  </a:lnTo>
                  <a:lnTo>
                    <a:pt x="106274" y="7893"/>
                  </a:lnTo>
                  <a:lnTo>
                    <a:pt x="144779" y="0"/>
                  </a:lnTo>
                  <a:lnTo>
                    <a:pt x="1303020" y="0"/>
                  </a:lnTo>
                  <a:lnTo>
                    <a:pt x="1264514" y="7893"/>
                  </a:lnTo>
                  <a:lnTo>
                    <a:pt x="1229924" y="30169"/>
                  </a:lnTo>
                  <a:lnTo>
                    <a:pt x="1200626" y="64722"/>
                  </a:lnTo>
                  <a:lnTo>
                    <a:pt x="1177995" y="109445"/>
                  </a:lnTo>
                  <a:lnTo>
                    <a:pt x="1163408" y="162233"/>
                  </a:lnTo>
                  <a:lnTo>
                    <a:pt x="1158240" y="220979"/>
                  </a:lnTo>
                  <a:lnTo>
                    <a:pt x="1163408" y="279726"/>
                  </a:lnTo>
                  <a:lnTo>
                    <a:pt x="1177995" y="332514"/>
                  </a:lnTo>
                  <a:lnTo>
                    <a:pt x="1200626" y="377237"/>
                  </a:lnTo>
                  <a:lnTo>
                    <a:pt x="1229924" y="411790"/>
                  </a:lnTo>
                  <a:lnTo>
                    <a:pt x="1264514" y="434066"/>
                  </a:lnTo>
                  <a:lnTo>
                    <a:pt x="1303020" y="441959"/>
                  </a:lnTo>
                  <a:lnTo>
                    <a:pt x="1341525" y="449853"/>
                  </a:lnTo>
                  <a:lnTo>
                    <a:pt x="1376115" y="472129"/>
                  </a:lnTo>
                  <a:lnTo>
                    <a:pt x="1405413" y="506682"/>
                  </a:lnTo>
                  <a:lnTo>
                    <a:pt x="1428044" y="551405"/>
                  </a:lnTo>
                  <a:lnTo>
                    <a:pt x="1442631" y="604193"/>
                  </a:lnTo>
                  <a:lnTo>
                    <a:pt x="1447800" y="662939"/>
                  </a:lnTo>
                  <a:lnTo>
                    <a:pt x="1442631" y="721686"/>
                  </a:lnTo>
                  <a:lnTo>
                    <a:pt x="1428044" y="774474"/>
                  </a:lnTo>
                  <a:lnTo>
                    <a:pt x="1405413" y="819197"/>
                  </a:lnTo>
                  <a:lnTo>
                    <a:pt x="1376115" y="853750"/>
                  </a:lnTo>
                  <a:lnTo>
                    <a:pt x="1341525" y="876026"/>
                  </a:lnTo>
                  <a:lnTo>
                    <a:pt x="1303020" y="883919"/>
                  </a:lnTo>
                  <a:lnTo>
                    <a:pt x="144779" y="883919"/>
                  </a:lnTo>
                  <a:close/>
                </a:path>
              </a:pathLst>
            </a:custGeom>
            <a:ln w="9144">
              <a:solidFill>
                <a:srgbClr val="0049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9158731" y="5177790"/>
            <a:ext cx="503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3300"/>
                </a:solidFill>
                <a:latin typeface="Arial"/>
                <a:cs typeface="Arial"/>
              </a:rPr>
              <a:t>Tarif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9176004" y="4309808"/>
            <a:ext cx="495300" cy="515620"/>
            <a:chOff x="9176004" y="4309808"/>
            <a:chExt cx="495300" cy="515620"/>
          </a:xfrm>
        </p:grpSpPr>
        <p:sp>
          <p:nvSpPr>
            <p:cNvPr id="44" name="object 44"/>
            <p:cNvSpPr/>
            <p:nvPr/>
          </p:nvSpPr>
          <p:spPr>
            <a:xfrm>
              <a:off x="9180576" y="4314380"/>
              <a:ext cx="486409" cy="506095"/>
            </a:xfrm>
            <a:custGeom>
              <a:avLst/>
              <a:gdLst/>
              <a:ahLst/>
              <a:cxnLst/>
              <a:rect l="l" t="t" r="r" b="b"/>
              <a:pathLst>
                <a:path w="486409" h="506095">
                  <a:moveTo>
                    <a:pt x="364617" y="31686"/>
                  </a:moveTo>
                  <a:lnTo>
                    <a:pt x="121539" y="31686"/>
                  </a:lnTo>
                  <a:lnTo>
                    <a:pt x="121539" y="63309"/>
                  </a:lnTo>
                  <a:lnTo>
                    <a:pt x="364617" y="63309"/>
                  </a:lnTo>
                  <a:lnTo>
                    <a:pt x="364617" y="31686"/>
                  </a:lnTo>
                  <a:close/>
                </a:path>
                <a:path w="486409" h="506095">
                  <a:moveTo>
                    <a:pt x="364617" y="0"/>
                  </a:moveTo>
                  <a:lnTo>
                    <a:pt x="121539" y="0"/>
                  </a:lnTo>
                  <a:lnTo>
                    <a:pt x="121539" y="15811"/>
                  </a:lnTo>
                  <a:lnTo>
                    <a:pt x="364617" y="15811"/>
                  </a:lnTo>
                  <a:lnTo>
                    <a:pt x="364617" y="0"/>
                  </a:lnTo>
                  <a:close/>
                </a:path>
                <a:path w="486409" h="506095">
                  <a:moveTo>
                    <a:pt x="486156" y="379539"/>
                  </a:moveTo>
                  <a:lnTo>
                    <a:pt x="364617" y="379539"/>
                  </a:lnTo>
                  <a:lnTo>
                    <a:pt x="364617" y="79057"/>
                  </a:lnTo>
                  <a:lnTo>
                    <a:pt x="121539" y="79057"/>
                  </a:lnTo>
                  <a:lnTo>
                    <a:pt x="121539" y="379539"/>
                  </a:lnTo>
                  <a:lnTo>
                    <a:pt x="0" y="379539"/>
                  </a:lnTo>
                  <a:lnTo>
                    <a:pt x="243078" y="506031"/>
                  </a:lnTo>
                  <a:lnTo>
                    <a:pt x="486156" y="3795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180576" y="4314380"/>
              <a:ext cx="486409" cy="506095"/>
            </a:xfrm>
            <a:custGeom>
              <a:avLst/>
              <a:gdLst/>
              <a:ahLst/>
              <a:cxnLst/>
              <a:rect l="l" t="t" r="r" b="b"/>
              <a:pathLst>
                <a:path w="486409" h="506095">
                  <a:moveTo>
                    <a:pt x="486155" y="379539"/>
                  </a:moveTo>
                  <a:lnTo>
                    <a:pt x="364617" y="379539"/>
                  </a:lnTo>
                  <a:lnTo>
                    <a:pt x="364617" y="79057"/>
                  </a:lnTo>
                  <a:lnTo>
                    <a:pt x="121539" y="79057"/>
                  </a:lnTo>
                  <a:lnTo>
                    <a:pt x="121539" y="379539"/>
                  </a:lnTo>
                  <a:lnTo>
                    <a:pt x="0" y="379539"/>
                  </a:lnTo>
                  <a:lnTo>
                    <a:pt x="243077" y="506031"/>
                  </a:lnTo>
                  <a:lnTo>
                    <a:pt x="486155" y="379539"/>
                  </a:lnTo>
                  <a:close/>
                </a:path>
                <a:path w="486409" h="506095">
                  <a:moveTo>
                    <a:pt x="121539" y="63309"/>
                  </a:moveTo>
                  <a:lnTo>
                    <a:pt x="364617" y="63309"/>
                  </a:lnTo>
                  <a:lnTo>
                    <a:pt x="364617" y="31686"/>
                  </a:lnTo>
                  <a:lnTo>
                    <a:pt x="121539" y="31686"/>
                  </a:lnTo>
                  <a:lnTo>
                    <a:pt x="121539" y="63309"/>
                  </a:lnTo>
                  <a:close/>
                </a:path>
                <a:path w="486409" h="506095">
                  <a:moveTo>
                    <a:pt x="121539" y="15811"/>
                  </a:moveTo>
                  <a:lnTo>
                    <a:pt x="364617" y="15811"/>
                  </a:lnTo>
                  <a:lnTo>
                    <a:pt x="364617" y="0"/>
                  </a:lnTo>
                  <a:lnTo>
                    <a:pt x="121539" y="0"/>
                  </a:lnTo>
                  <a:lnTo>
                    <a:pt x="121539" y="1581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8170926" y="1638045"/>
            <a:ext cx="116395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Arial"/>
                <a:cs typeface="Arial"/>
              </a:rPr>
              <a:t>Unit </a:t>
            </a:r>
            <a:r>
              <a:rPr sz="1400" b="1" dirty="0">
                <a:latin typeface="Arial"/>
                <a:cs typeface="Arial"/>
              </a:rPr>
              <a:t>Rekam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Medik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9572243" y="2727960"/>
            <a:ext cx="1485900" cy="943610"/>
            <a:chOff x="9572243" y="2727960"/>
            <a:chExt cx="1485900" cy="943610"/>
          </a:xfrm>
        </p:grpSpPr>
        <p:sp>
          <p:nvSpPr>
            <p:cNvPr id="48" name="object 48"/>
            <p:cNvSpPr/>
            <p:nvPr/>
          </p:nvSpPr>
          <p:spPr>
            <a:xfrm>
              <a:off x="9576815" y="2732532"/>
              <a:ext cx="1477010" cy="934719"/>
            </a:xfrm>
            <a:custGeom>
              <a:avLst/>
              <a:gdLst/>
              <a:ahLst/>
              <a:cxnLst/>
              <a:rect l="l" t="t" r="r" b="b"/>
              <a:pathLst>
                <a:path w="1477009" h="934720">
                  <a:moveTo>
                    <a:pt x="1011174" y="0"/>
                  </a:moveTo>
                  <a:lnTo>
                    <a:pt x="783589" y="187832"/>
                  </a:lnTo>
                  <a:lnTo>
                    <a:pt x="664717" y="81660"/>
                  </a:lnTo>
                  <a:lnTo>
                    <a:pt x="584580" y="275970"/>
                  </a:lnTo>
                  <a:lnTo>
                    <a:pt x="307848" y="156844"/>
                  </a:lnTo>
                  <a:lnTo>
                    <a:pt x="367283" y="338073"/>
                  </a:lnTo>
                  <a:lnTo>
                    <a:pt x="80136" y="357631"/>
                  </a:lnTo>
                  <a:lnTo>
                    <a:pt x="268985" y="501395"/>
                  </a:lnTo>
                  <a:lnTo>
                    <a:pt x="0" y="556894"/>
                  </a:lnTo>
                  <a:lnTo>
                    <a:pt x="227710" y="664717"/>
                  </a:lnTo>
                  <a:lnTo>
                    <a:pt x="87883" y="770889"/>
                  </a:lnTo>
                  <a:lnTo>
                    <a:pt x="328549" y="788923"/>
                  </a:lnTo>
                  <a:lnTo>
                    <a:pt x="336168" y="934211"/>
                  </a:lnTo>
                  <a:lnTo>
                    <a:pt x="514603" y="783970"/>
                  </a:lnTo>
                  <a:lnTo>
                    <a:pt x="594740" y="852551"/>
                  </a:lnTo>
                  <a:lnTo>
                    <a:pt x="674877" y="751204"/>
                  </a:lnTo>
                  <a:lnTo>
                    <a:pt x="793876" y="814958"/>
                  </a:lnTo>
                  <a:lnTo>
                    <a:pt x="832738" y="689228"/>
                  </a:lnTo>
                  <a:lnTo>
                    <a:pt x="1021587" y="751204"/>
                  </a:lnTo>
                  <a:lnTo>
                    <a:pt x="1000886" y="620648"/>
                  </a:lnTo>
                  <a:lnTo>
                    <a:pt x="1290574" y="676147"/>
                  </a:lnTo>
                  <a:lnTo>
                    <a:pt x="1119885" y="532383"/>
                  </a:lnTo>
                  <a:lnTo>
                    <a:pt x="1249044" y="488314"/>
                  </a:lnTo>
                  <a:lnTo>
                    <a:pt x="1161287" y="406653"/>
                  </a:lnTo>
                  <a:lnTo>
                    <a:pt x="1476755" y="287400"/>
                  </a:lnTo>
                  <a:lnTo>
                    <a:pt x="1119885" y="282575"/>
                  </a:lnTo>
                  <a:lnTo>
                    <a:pt x="1231137" y="137159"/>
                  </a:lnTo>
                  <a:lnTo>
                    <a:pt x="993012" y="249808"/>
                  </a:lnTo>
                  <a:lnTo>
                    <a:pt x="101117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76815" y="2732532"/>
              <a:ext cx="1477010" cy="934719"/>
            </a:xfrm>
            <a:custGeom>
              <a:avLst/>
              <a:gdLst/>
              <a:ahLst/>
              <a:cxnLst/>
              <a:rect l="l" t="t" r="r" b="b"/>
              <a:pathLst>
                <a:path w="1477009" h="934720">
                  <a:moveTo>
                    <a:pt x="783589" y="187832"/>
                  </a:moveTo>
                  <a:lnTo>
                    <a:pt x="1011174" y="0"/>
                  </a:lnTo>
                  <a:lnTo>
                    <a:pt x="993012" y="249808"/>
                  </a:lnTo>
                  <a:lnTo>
                    <a:pt x="1231137" y="137159"/>
                  </a:lnTo>
                  <a:lnTo>
                    <a:pt x="1119885" y="282575"/>
                  </a:lnTo>
                  <a:lnTo>
                    <a:pt x="1476755" y="287400"/>
                  </a:lnTo>
                  <a:lnTo>
                    <a:pt x="1161287" y="406653"/>
                  </a:lnTo>
                  <a:lnTo>
                    <a:pt x="1249044" y="488314"/>
                  </a:lnTo>
                  <a:lnTo>
                    <a:pt x="1119885" y="532383"/>
                  </a:lnTo>
                  <a:lnTo>
                    <a:pt x="1290574" y="676147"/>
                  </a:lnTo>
                  <a:lnTo>
                    <a:pt x="1000886" y="620648"/>
                  </a:lnTo>
                  <a:lnTo>
                    <a:pt x="1021587" y="751204"/>
                  </a:lnTo>
                  <a:lnTo>
                    <a:pt x="832738" y="689228"/>
                  </a:lnTo>
                  <a:lnTo>
                    <a:pt x="793876" y="814958"/>
                  </a:lnTo>
                  <a:lnTo>
                    <a:pt x="674877" y="751204"/>
                  </a:lnTo>
                  <a:lnTo>
                    <a:pt x="594740" y="852551"/>
                  </a:lnTo>
                  <a:lnTo>
                    <a:pt x="514603" y="783970"/>
                  </a:lnTo>
                  <a:lnTo>
                    <a:pt x="336168" y="934211"/>
                  </a:lnTo>
                  <a:lnTo>
                    <a:pt x="328549" y="788923"/>
                  </a:lnTo>
                  <a:lnTo>
                    <a:pt x="87883" y="770889"/>
                  </a:lnTo>
                  <a:lnTo>
                    <a:pt x="227710" y="664717"/>
                  </a:lnTo>
                  <a:lnTo>
                    <a:pt x="0" y="556894"/>
                  </a:lnTo>
                  <a:lnTo>
                    <a:pt x="268985" y="501395"/>
                  </a:lnTo>
                  <a:lnTo>
                    <a:pt x="80136" y="357631"/>
                  </a:lnTo>
                  <a:lnTo>
                    <a:pt x="367283" y="338073"/>
                  </a:lnTo>
                  <a:lnTo>
                    <a:pt x="307848" y="156844"/>
                  </a:lnTo>
                  <a:lnTo>
                    <a:pt x="584580" y="275970"/>
                  </a:lnTo>
                  <a:lnTo>
                    <a:pt x="664717" y="81660"/>
                  </a:lnTo>
                  <a:lnTo>
                    <a:pt x="783589" y="1878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9872853" y="3107182"/>
            <a:ext cx="781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Unit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Klaim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565392" y="3320796"/>
            <a:ext cx="1588135" cy="1233170"/>
          </a:xfrm>
          <a:prstGeom prst="rect">
            <a:avLst/>
          </a:prstGeom>
          <a:ln w="9144">
            <a:solidFill>
              <a:srgbClr val="00FF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Kode:</a:t>
            </a:r>
            <a:endParaRPr sz="1800">
              <a:latin typeface="Arial"/>
              <a:cs typeface="Arial"/>
            </a:endParaRPr>
          </a:p>
          <a:p>
            <a:pPr marL="92075" marR="213995">
              <a:lnSpc>
                <a:spcPct val="100000"/>
              </a:lnSpc>
              <a:spcBef>
                <a:spcPts val="970"/>
              </a:spcBef>
            </a:pPr>
            <a:r>
              <a:rPr sz="1600" b="1" spc="-10" dirty="0">
                <a:latin typeface="Arial"/>
                <a:cs typeface="Arial"/>
              </a:rPr>
              <a:t>Dx/Prosedur: Utama Sekunder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551676" y="4616196"/>
            <a:ext cx="1925320" cy="1572895"/>
            <a:chOff x="6551676" y="4616196"/>
            <a:chExt cx="1925320" cy="1572895"/>
          </a:xfrm>
        </p:grpSpPr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7876" y="4692396"/>
              <a:ext cx="763524" cy="142036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589776" y="4654296"/>
              <a:ext cx="840105" cy="1496695"/>
            </a:xfrm>
            <a:custGeom>
              <a:avLst/>
              <a:gdLst/>
              <a:ahLst/>
              <a:cxnLst/>
              <a:rect l="l" t="t" r="r" b="b"/>
              <a:pathLst>
                <a:path w="840104" h="1496695">
                  <a:moveTo>
                    <a:pt x="0" y="1496567"/>
                  </a:moveTo>
                  <a:lnTo>
                    <a:pt x="839724" y="1496567"/>
                  </a:lnTo>
                  <a:lnTo>
                    <a:pt x="839724" y="0"/>
                  </a:lnTo>
                  <a:lnTo>
                    <a:pt x="0" y="0"/>
                  </a:lnTo>
                  <a:lnTo>
                    <a:pt x="0" y="1496567"/>
                  </a:lnTo>
                  <a:close/>
                </a:path>
              </a:pathLst>
            </a:custGeom>
            <a:ln w="76199">
              <a:solidFill>
                <a:srgbClr val="0462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39228" y="4674108"/>
              <a:ext cx="879348" cy="144932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510272" y="4645152"/>
              <a:ext cx="937260" cy="1507490"/>
            </a:xfrm>
            <a:custGeom>
              <a:avLst/>
              <a:gdLst/>
              <a:ahLst/>
              <a:cxnLst/>
              <a:rect l="l" t="t" r="r" b="b"/>
              <a:pathLst>
                <a:path w="937259" h="1507489">
                  <a:moveTo>
                    <a:pt x="0" y="1507236"/>
                  </a:moveTo>
                  <a:lnTo>
                    <a:pt x="937259" y="1507236"/>
                  </a:lnTo>
                  <a:lnTo>
                    <a:pt x="937259" y="0"/>
                  </a:lnTo>
                  <a:lnTo>
                    <a:pt x="0" y="0"/>
                  </a:lnTo>
                  <a:lnTo>
                    <a:pt x="0" y="1507236"/>
                  </a:lnTo>
                  <a:close/>
                </a:path>
              </a:pathLst>
            </a:custGeom>
            <a:ln w="57912">
              <a:solidFill>
                <a:srgbClr val="410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7" name="object 5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73032" y="4376352"/>
            <a:ext cx="1193276" cy="1083703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23160" y="3183635"/>
            <a:ext cx="1292352" cy="1027176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2418588" y="3179064"/>
            <a:ext cx="1301750" cy="1036319"/>
          </a:xfrm>
          <a:prstGeom prst="rect">
            <a:avLst/>
          </a:prstGeom>
          <a:ln w="9144">
            <a:solidFill>
              <a:srgbClr val="4471C4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262255" marR="366395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Rekam medis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933194" y="4336541"/>
            <a:ext cx="1277620" cy="1259205"/>
          </a:xfrm>
          <a:prstGeom prst="rect">
            <a:avLst/>
          </a:prstGeom>
          <a:ln w="38100">
            <a:solidFill>
              <a:srgbClr val="4471C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58445" marR="222250">
              <a:lnSpc>
                <a:spcPct val="100000"/>
              </a:lnSpc>
              <a:spcBef>
                <a:spcPts val="1515"/>
              </a:spcBef>
            </a:pPr>
            <a:r>
              <a:rPr sz="1600" b="1" spc="-10" dirty="0">
                <a:latin typeface="Arial"/>
                <a:cs typeface="Arial"/>
              </a:rPr>
              <a:t>Resume medis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07478"/>
            <a:ext cx="12192000" cy="35051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7428" cy="7543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67158" y="276831"/>
            <a:ext cx="8144756" cy="60121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1712976"/>
            <a:ext cx="12202795" cy="5151120"/>
            <a:chOff x="-6095" y="1712976"/>
            <a:chExt cx="12202795" cy="5151120"/>
          </a:xfrm>
        </p:grpSpPr>
        <p:sp>
          <p:nvSpPr>
            <p:cNvPr id="3" name="object 3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01967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39327" y="1712976"/>
              <a:ext cx="3415665" cy="4819015"/>
            </a:xfrm>
            <a:custGeom>
              <a:avLst/>
              <a:gdLst/>
              <a:ahLst/>
              <a:cxnLst/>
              <a:rect l="l" t="t" r="r" b="b"/>
              <a:pathLst>
                <a:path w="3415665" h="4819015">
                  <a:moveTo>
                    <a:pt x="3415283" y="0"/>
                  </a:moveTo>
                  <a:lnTo>
                    <a:pt x="0" y="0"/>
                  </a:lnTo>
                  <a:lnTo>
                    <a:pt x="0" y="4818888"/>
                  </a:lnTo>
                  <a:lnTo>
                    <a:pt x="3415283" y="4818888"/>
                  </a:lnTo>
                  <a:lnTo>
                    <a:pt x="3415283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53984" y="2162556"/>
              <a:ext cx="800862" cy="6332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7468" y="2135124"/>
              <a:ext cx="2993898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53984" y="2674620"/>
              <a:ext cx="800862" cy="6332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97468" y="2647188"/>
              <a:ext cx="1945385" cy="6774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97468" y="2976372"/>
              <a:ext cx="2420874" cy="6774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15244" y="2976372"/>
              <a:ext cx="505205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97468" y="3305556"/>
              <a:ext cx="2047494" cy="6774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97468" y="3634740"/>
              <a:ext cx="2506218" cy="6774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00587" y="3634740"/>
              <a:ext cx="572261" cy="67741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55096" y="3634740"/>
              <a:ext cx="826770" cy="6774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97468" y="3963924"/>
              <a:ext cx="1165098" cy="6774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53984" y="4503420"/>
              <a:ext cx="800862" cy="63322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97468" y="4475988"/>
              <a:ext cx="3150870" cy="67741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97468" y="4805172"/>
              <a:ext cx="1826514" cy="67741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53984" y="5344667"/>
              <a:ext cx="800862" cy="6332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97468" y="5317235"/>
              <a:ext cx="2893314" cy="67741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97468" y="5646420"/>
              <a:ext cx="2064257" cy="67741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58627" y="5646420"/>
              <a:ext cx="572262" cy="67741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611611" y="5646420"/>
              <a:ext cx="1165098" cy="67741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97468" y="5975604"/>
              <a:ext cx="826770" cy="677418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757224" y="421335"/>
            <a:ext cx="7422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Minimum</a:t>
            </a:r>
            <a:r>
              <a:rPr spc="-100" dirty="0"/>
              <a:t> </a:t>
            </a:r>
            <a:r>
              <a:rPr dirty="0"/>
              <a:t>Data</a:t>
            </a:r>
            <a:r>
              <a:rPr spc="-50" dirty="0"/>
              <a:t> </a:t>
            </a:r>
            <a:r>
              <a:rPr dirty="0"/>
              <a:t>Set</a:t>
            </a:r>
            <a:r>
              <a:rPr spc="-7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Case-</a:t>
            </a:r>
            <a:r>
              <a:rPr spc="-25" dirty="0"/>
              <a:t>Mix</a:t>
            </a:r>
          </a:p>
        </p:txBody>
      </p:sp>
      <p:sp>
        <p:nvSpPr>
          <p:cNvPr id="28" name="object 28"/>
          <p:cNvSpPr/>
          <p:nvPr/>
        </p:nvSpPr>
        <p:spPr>
          <a:xfrm>
            <a:off x="644651" y="318515"/>
            <a:ext cx="67310" cy="1042669"/>
          </a:xfrm>
          <a:custGeom>
            <a:avLst/>
            <a:gdLst/>
            <a:ahLst/>
            <a:cxnLst/>
            <a:rect l="l" t="t" r="r" b="b"/>
            <a:pathLst>
              <a:path w="67309" h="1042669">
                <a:moveTo>
                  <a:pt x="67056" y="0"/>
                </a:moveTo>
                <a:lnTo>
                  <a:pt x="0" y="0"/>
                </a:lnTo>
                <a:lnTo>
                  <a:pt x="0" y="1042415"/>
                </a:lnTo>
                <a:lnTo>
                  <a:pt x="67056" y="1042415"/>
                </a:lnTo>
                <a:lnTo>
                  <a:pt x="6705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30" name="object 30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44651" y="1712976"/>
            <a:ext cx="3394075" cy="469392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0" rIns="0" bIns="0" rtlCol="0">
            <a:spAutoFit/>
          </a:bodyPr>
          <a:lstStyle/>
          <a:p>
            <a:pPr marL="111760">
              <a:lnSpc>
                <a:spcPts val="3100"/>
              </a:lnSpc>
            </a:pPr>
            <a:r>
              <a:rPr sz="2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Patient’s</a:t>
            </a:r>
            <a:r>
              <a:rPr sz="2600" b="1" u="sng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Particulars</a:t>
            </a:r>
            <a:endParaRPr sz="2600">
              <a:latin typeface="Arial"/>
              <a:cs typeface="Arial"/>
            </a:endParaRPr>
          </a:p>
          <a:p>
            <a:pPr marL="549275" marR="389890" indent="-457200">
              <a:lnSpc>
                <a:spcPts val="2810"/>
              </a:lnSpc>
              <a:spcBef>
                <a:spcPts val="1600"/>
              </a:spcBef>
              <a:buClr>
                <a:srgbClr val="FF3300"/>
              </a:buClr>
              <a:buAutoNum type="arabicPeriod"/>
              <a:tabLst>
                <a:tab pos="549275" algn="l"/>
              </a:tabLst>
            </a:pPr>
            <a:r>
              <a:rPr sz="2600" dirty="0">
                <a:latin typeface="Arial"/>
                <a:cs typeface="Arial"/>
              </a:rPr>
              <a:t>Identifier</a:t>
            </a:r>
            <a:r>
              <a:rPr sz="2600" spc="-10" dirty="0">
                <a:latin typeface="Arial"/>
                <a:cs typeface="Arial"/>
              </a:rPr>
              <a:t> (Name, </a:t>
            </a:r>
            <a:r>
              <a:rPr sz="2600" dirty="0">
                <a:latin typeface="Arial"/>
                <a:cs typeface="Arial"/>
              </a:rPr>
              <a:t>RN,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AN,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Race,</a:t>
            </a:r>
            <a:endParaRPr sz="2600">
              <a:latin typeface="Arial"/>
              <a:cs typeface="Arial"/>
            </a:endParaRPr>
          </a:p>
          <a:p>
            <a:pPr marL="549275" marR="1144905">
              <a:lnSpc>
                <a:spcPts val="2810"/>
              </a:lnSpc>
            </a:pPr>
            <a:r>
              <a:rPr sz="2600" spc="-10" dirty="0">
                <a:latin typeface="Arial"/>
                <a:cs typeface="Arial"/>
              </a:rPr>
              <a:t>Ward, Disciplines)</a:t>
            </a:r>
            <a:endParaRPr sz="2600">
              <a:latin typeface="Arial"/>
              <a:cs typeface="Arial"/>
            </a:endParaRPr>
          </a:p>
          <a:p>
            <a:pPr marL="549275" indent="-457200">
              <a:lnSpc>
                <a:spcPct val="100000"/>
              </a:lnSpc>
              <a:spcBef>
                <a:spcPts val="1205"/>
              </a:spcBef>
              <a:buClr>
                <a:srgbClr val="FF3300"/>
              </a:buClr>
              <a:buAutoNum type="arabicPeriod" startAt="2"/>
              <a:tabLst>
                <a:tab pos="549275" algn="l"/>
              </a:tabLst>
            </a:pPr>
            <a:r>
              <a:rPr sz="2600" spc="-25" dirty="0">
                <a:latin typeface="Arial"/>
                <a:cs typeface="Arial"/>
              </a:rPr>
              <a:t>Age</a:t>
            </a:r>
            <a:endParaRPr sz="2600">
              <a:latin typeface="Arial"/>
              <a:cs typeface="Arial"/>
            </a:endParaRPr>
          </a:p>
          <a:p>
            <a:pPr marL="549275" indent="-457200">
              <a:lnSpc>
                <a:spcPct val="100000"/>
              </a:lnSpc>
              <a:spcBef>
                <a:spcPts val="1245"/>
              </a:spcBef>
              <a:buClr>
                <a:srgbClr val="FF3300"/>
              </a:buClr>
              <a:buAutoNum type="arabicPeriod" startAt="2"/>
              <a:tabLst>
                <a:tab pos="549275" algn="l"/>
              </a:tabLst>
            </a:pPr>
            <a:r>
              <a:rPr sz="2600" spc="-10" dirty="0">
                <a:latin typeface="Arial"/>
                <a:cs typeface="Arial"/>
              </a:rPr>
              <a:t>Gender</a:t>
            </a:r>
            <a:endParaRPr sz="2600">
              <a:latin typeface="Arial"/>
              <a:cs typeface="Arial"/>
            </a:endParaRPr>
          </a:p>
          <a:p>
            <a:pPr marL="549275" indent="-457200">
              <a:lnSpc>
                <a:spcPct val="100000"/>
              </a:lnSpc>
              <a:spcBef>
                <a:spcPts val="1250"/>
              </a:spcBef>
              <a:buClr>
                <a:srgbClr val="FF3300"/>
              </a:buClr>
              <a:buAutoNum type="arabicPeriod" startAt="2"/>
              <a:tabLst>
                <a:tab pos="549275" algn="l"/>
              </a:tabLst>
            </a:pPr>
            <a:r>
              <a:rPr sz="2600" dirty="0">
                <a:latin typeface="Arial"/>
                <a:cs typeface="Arial"/>
              </a:rPr>
              <a:t>Date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Birth</a:t>
            </a:r>
            <a:endParaRPr sz="2600">
              <a:latin typeface="Arial"/>
              <a:cs typeface="Arial"/>
            </a:endParaRPr>
          </a:p>
          <a:p>
            <a:pPr marL="549275" marR="454025" indent="-457200">
              <a:lnSpc>
                <a:spcPts val="2810"/>
              </a:lnSpc>
              <a:spcBef>
                <a:spcPts val="1600"/>
              </a:spcBef>
              <a:buClr>
                <a:srgbClr val="FF3300"/>
              </a:buClr>
              <a:buAutoNum type="arabicPeriod" startAt="2"/>
              <a:tabLst>
                <a:tab pos="549275" algn="l"/>
              </a:tabLst>
            </a:pPr>
            <a:r>
              <a:rPr sz="2600" dirty="0">
                <a:latin typeface="Arial"/>
                <a:cs typeface="Arial"/>
              </a:rPr>
              <a:t>Birth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Weight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(for </a:t>
            </a:r>
            <a:r>
              <a:rPr sz="2600" spc="-10" dirty="0">
                <a:latin typeface="Arial"/>
                <a:cs typeface="Arial"/>
              </a:rPr>
              <a:t>Neonate)</a:t>
            </a:r>
            <a:endParaRPr sz="2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13503" y="1712976"/>
            <a:ext cx="3502660" cy="4257040"/>
          </a:xfrm>
          <a:prstGeom prst="rect">
            <a:avLst/>
          </a:prstGeom>
          <a:solidFill>
            <a:srgbClr val="FFCCFF"/>
          </a:solidFill>
        </p:spPr>
        <p:txBody>
          <a:bodyPr vert="horz" wrap="square" lIns="0" tIns="1270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10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Admission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Particulars</a:t>
            </a:r>
            <a:endParaRPr sz="2400">
              <a:latin typeface="Arial"/>
              <a:cs typeface="Arial"/>
            </a:endParaRPr>
          </a:p>
          <a:p>
            <a:pPr marL="549275" marR="1186815" indent="-457200">
              <a:lnSpc>
                <a:spcPts val="3240"/>
              </a:lnSpc>
              <a:spcBef>
                <a:spcPts val="1825"/>
              </a:spcBef>
              <a:buClr>
                <a:srgbClr val="FF3300"/>
              </a:buClr>
              <a:buSzPct val="95000"/>
              <a:buAutoNum type="arabicPeriod" startAt="6"/>
              <a:tabLst>
                <a:tab pos="549275" algn="l"/>
              </a:tabLst>
            </a:pPr>
            <a:r>
              <a:rPr sz="3000" dirty="0">
                <a:latin typeface="Arial"/>
                <a:cs typeface="Arial"/>
              </a:rPr>
              <a:t>Date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of </a:t>
            </a:r>
            <a:r>
              <a:rPr sz="3000" spc="-10" dirty="0">
                <a:latin typeface="Arial"/>
                <a:cs typeface="Arial"/>
              </a:rPr>
              <a:t>Admission</a:t>
            </a:r>
            <a:endParaRPr sz="3000">
              <a:latin typeface="Arial"/>
              <a:cs typeface="Arial"/>
            </a:endParaRPr>
          </a:p>
          <a:p>
            <a:pPr marL="549275" marR="1229360" indent="-457200">
              <a:lnSpc>
                <a:spcPts val="3240"/>
              </a:lnSpc>
              <a:spcBef>
                <a:spcPts val="1805"/>
              </a:spcBef>
              <a:buClr>
                <a:srgbClr val="FF3300"/>
              </a:buClr>
              <a:buSzPct val="95000"/>
              <a:buAutoNum type="arabicPeriod" startAt="6"/>
              <a:tabLst>
                <a:tab pos="549275" algn="l"/>
              </a:tabLst>
            </a:pPr>
            <a:r>
              <a:rPr sz="3000" dirty="0">
                <a:latin typeface="Arial"/>
                <a:cs typeface="Arial"/>
              </a:rPr>
              <a:t>Date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of </a:t>
            </a:r>
            <a:r>
              <a:rPr sz="3000" spc="-10" dirty="0">
                <a:latin typeface="Arial"/>
                <a:cs typeface="Arial"/>
              </a:rPr>
              <a:t>Discharge</a:t>
            </a:r>
            <a:endParaRPr sz="3000">
              <a:latin typeface="Arial"/>
              <a:cs typeface="Arial"/>
            </a:endParaRPr>
          </a:p>
          <a:p>
            <a:pPr marL="548640" indent="-456565">
              <a:lnSpc>
                <a:spcPct val="100000"/>
              </a:lnSpc>
              <a:spcBef>
                <a:spcPts val="1395"/>
              </a:spcBef>
              <a:buClr>
                <a:srgbClr val="FF3300"/>
              </a:buClr>
              <a:buSzPct val="95000"/>
              <a:buAutoNum type="arabicPeriod" startAt="6"/>
              <a:tabLst>
                <a:tab pos="548640" algn="l"/>
              </a:tabLst>
            </a:pPr>
            <a:r>
              <a:rPr sz="3000" dirty="0">
                <a:latin typeface="Arial"/>
                <a:cs typeface="Arial"/>
              </a:rPr>
              <a:t>Length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of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Stay</a:t>
            </a:r>
            <a:endParaRPr sz="3000">
              <a:latin typeface="Arial"/>
              <a:cs typeface="Arial"/>
            </a:endParaRPr>
          </a:p>
          <a:p>
            <a:pPr marL="549275" marR="1080770" indent="-457200">
              <a:lnSpc>
                <a:spcPts val="3240"/>
              </a:lnSpc>
              <a:spcBef>
                <a:spcPts val="1845"/>
              </a:spcBef>
              <a:buClr>
                <a:srgbClr val="FF3300"/>
              </a:buClr>
              <a:buSzPct val="95000"/>
              <a:buAutoNum type="arabicPeriod" startAt="6"/>
              <a:tabLst>
                <a:tab pos="549275" algn="l"/>
              </a:tabLst>
            </a:pPr>
            <a:r>
              <a:rPr sz="3000" spc="-10" dirty="0">
                <a:latin typeface="Arial"/>
                <a:cs typeface="Arial"/>
              </a:rPr>
              <a:t>Discharge Disposition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39328" y="1712976"/>
            <a:ext cx="3415665" cy="4819015"/>
          </a:xfrm>
          <a:prstGeom prst="rect">
            <a:avLst/>
          </a:prstGeom>
          <a:ln w="9144">
            <a:solidFill>
              <a:srgbClr val="FF33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R="328930" algn="r">
              <a:lnSpc>
                <a:spcPct val="100000"/>
              </a:lnSpc>
              <a:spcBef>
                <a:spcPts val="10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Clinical</a:t>
            </a:r>
            <a:r>
              <a:rPr sz="24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Particulars</a:t>
            </a:r>
            <a:endParaRPr sz="2400">
              <a:latin typeface="Arial"/>
              <a:cs typeface="Arial"/>
            </a:endParaRPr>
          </a:p>
          <a:p>
            <a:pPr marL="456565" marR="266700" indent="-456565" algn="r">
              <a:lnSpc>
                <a:spcPct val="100000"/>
              </a:lnSpc>
              <a:spcBef>
                <a:spcPts val="1155"/>
              </a:spcBef>
              <a:buClr>
                <a:srgbClr val="FF3300"/>
              </a:buClr>
              <a:buAutoNum type="arabicPeriod" startAt="10"/>
              <a:tabLst>
                <a:tab pos="456565" algn="l"/>
              </a:tabLst>
            </a:pPr>
            <a:r>
              <a:rPr sz="2400" dirty="0">
                <a:latin typeface="Arial"/>
                <a:cs typeface="Arial"/>
              </a:rPr>
              <a:t>Principle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Diagnosis</a:t>
            </a:r>
            <a:endParaRPr sz="2400">
              <a:latin typeface="Arial"/>
              <a:cs typeface="Arial"/>
            </a:endParaRPr>
          </a:p>
          <a:p>
            <a:pPr marL="548005" marR="161290" indent="-455930">
              <a:lnSpc>
                <a:spcPct val="90000"/>
              </a:lnSpc>
              <a:spcBef>
                <a:spcPts val="1445"/>
              </a:spcBef>
              <a:buClr>
                <a:srgbClr val="FF3300"/>
              </a:buClr>
              <a:buAutoNum type="arabicPeriod" startAt="10"/>
              <a:tabLst>
                <a:tab pos="549275" algn="l"/>
              </a:tabLst>
            </a:pPr>
            <a:r>
              <a:rPr sz="2400" spc="-10" dirty="0">
                <a:latin typeface="Arial"/>
                <a:cs typeface="Arial"/>
              </a:rPr>
              <a:t>Secondary 	</a:t>
            </a:r>
            <a:r>
              <a:rPr sz="2400" dirty="0">
                <a:latin typeface="Arial"/>
                <a:cs typeface="Arial"/>
              </a:rPr>
              <a:t>Diagnoses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(Co- 	</a:t>
            </a:r>
            <a:r>
              <a:rPr sz="2400" spc="-10" dirty="0">
                <a:latin typeface="Arial"/>
                <a:cs typeface="Arial"/>
              </a:rPr>
              <a:t>morbidities, 	</a:t>
            </a:r>
            <a:r>
              <a:rPr sz="2400" dirty="0">
                <a:latin typeface="Arial"/>
                <a:cs typeface="Arial"/>
              </a:rPr>
              <a:t>Complications) –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up 	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14</a:t>
            </a:r>
            <a:endParaRPr sz="2400">
              <a:latin typeface="Arial"/>
              <a:cs typeface="Arial"/>
            </a:endParaRPr>
          </a:p>
          <a:p>
            <a:pPr marL="548005" indent="-455930">
              <a:lnSpc>
                <a:spcPts val="2735"/>
              </a:lnSpc>
              <a:spcBef>
                <a:spcPts val="1150"/>
              </a:spcBef>
              <a:buClr>
                <a:srgbClr val="FF3300"/>
              </a:buClr>
              <a:buAutoNum type="arabicPeriod" startAt="10"/>
              <a:tabLst>
                <a:tab pos="548005" algn="l"/>
              </a:tabLst>
            </a:pPr>
            <a:r>
              <a:rPr sz="2400" dirty="0">
                <a:latin typeface="Arial"/>
                <a:cs typeface="Arial"/>
              </a:rPr>
              <a:t>Principle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Procedure</a:t>
            </a:r>
            <a:endParaRPr sz="2400">
              <a:latin typeface="Arial"/>
              <a:cs typeface="Arial"/>
            </a:endParaRPr>
          </a:p>
          <a:p>
            <a:pPr marL="549275">
              <a:lnSpc>
                <a:spcPts val="2735"/>
              </a:lnSpc>
            </a:pPr>
            <a:r>
              <a:rPr sz="2400" spc="-10" dirty="0">
                <a:latin typeface="Arial"/>
                <a:cs typeface="Arial"/>
              </a:rPr>
              <a:t>/Operation</a:t>
            </a:r>
            <a:endParaRPr sz="2400">
              <a:latin typeface="Arial"/>
              <a:cs typeface="Arial"/>
            </a:endParaRPr>
          </a:p>
          <a:p>
            <a:pPr marL="548005" indent="-455930">
              <a:lnSpc>
                <a:spcPts val="2735"/>
              </a:lnSpc>
              <a:spcBef>
                <a:spcPts val="1155"/>
              </a:spcBef>
              <a:buClr>
                <a:srgbClr val="FF3300"/>
              </a:buClr>
              <a:buAutoNum type="arabicPeriod" startAt="13"/>
              <a:tabLst>
                <a:tab pos="548005" algn="l"/>
              </a:tabLst>
            </a:pPr>
            <a:r>
              <a:rPr sz="2400" dirty="0">
                <a:latin typeface="Arial"/>
                <a:cs typeface="Arial"/>
              </a:rPr>
              <a:t>Other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Procedures</a:t>
            </a:r>
            <a:endParaRPr sz="2400">
              <a:latin typeface="Arial"/>
              <a:cs typeface="Arial"/>
            </a:endParaRPr>
          </a:p>
          <a:p>
            <a:pPr marL="549275" marR="265430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latin typeface="Arial"/>
                <a:cs typeface="Arial"/>
              </a:rPr>
              <a:t>/Operations –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 </a:t>
            </a:r>
            <a:r>
              <a:rPr sz="2400" spc="-25" dirty="0">
                <a:latin typeface="Arial"/>
                <a:cs typeface="Arial"/>
              </a:rPr>
              <a:t>to 14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6601968"/>
            <a:ext cx="12192000" cy="224154"/>
          </a:xfrm>
          <a:custGeom>
            <a:avLst/>
            <a:gdLst/>
            <a:ahLst/>
            <a:cxnLst/>
            <a:rect l="l" t="t" r="r" b="b"/>
            <a:pathLst>
              <a:path w="12192000" h="224154">
                <a:moveTo>
                  <a:pt x="12192000" y="0"/>
                </a:moveTo>
                <a:lnTo>
                  <a:pt x="0" y="0"/>
                </a:lnTo>
                <a:lnTo>
                  <a:pt x="0" y="224027"/>
                </a:lnTo>
                <a:lnTo>
                  <a:pt x="12192000" y="22402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4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5229" y="371856"/>
            <a:ext cx="7235516" cy="611428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9320" y="154051"/>
            <a:ext cx="62915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STRUKTUR</a:t>
            </a:r>
            <a:r>
              <a:rPr sz="6000" spc="-20" dirty="0"/>
              <a:t> </a:t>
            </a:r>
            <a:r>
              <a:rPr sz="6000" spc="-10" dirty="0"/>
              <a:t>INA-</a:t>
            </a:r>
            <a:r>
              <a:rPr sz="6000" spc="-25" dirty="0"/>
              <a:t>CBG</a:t>
            </a:r>
            <a:endParaRPr sz="6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07478"/>
            <a:ext cx="12192000" cy="3505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7428" cy="75437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275200" y="2915411"/>
            <a:ext cx="8211184" cy="1647189"/>
            <a:chOff x="2275200" y="2915411"/>
            <a:chExt cx="8211184" cy="1647189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5200" y="2915411"/>
              <a:ext cx="1962431" cy="16468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6316" y="2915411"/>
              <a:ext cx="1962431" cy="16468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6343" y="2915411"/>
              <a:ext cx="1965365" cy="16468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23672" y="2915411"/>
              <a:ext cx="1962278" cy="164686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610104" y="2756103"/>
            <a:ext cx="69875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53615" algn="l"/>
                <a:tab pos="3982085" algn="l"/>
                <a:tab pos="6499225" algn="l"/>
              </a:tabLst>
            </a:pPr>
            <a:r>
              <a:rPr sz="9600" b="1" spc="-50" dirty="0">
                <a:solidFill>
                  <a:srgbClr val="FFFFFF"/>
                </a:solidFill>
                <a:latin typeface="Book Antiqua"/>
                <a:cs typeface="Book Antiqua"/>
              </a:rPr>
              <a:t>K</a:t>
            </a:r>
            <a:r>
              <a:rPr sz="9600" b="1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9600" b="1" spc="-50" dirty="0">
                <a:solidFill>
                  <a:srgbClr val="FFFFFF"/>
                </a:solidFill>
                <a:latin typeface="Book Antiqua"/>
                <a:cs typeface="Book Antiqua"/>
              </a:rPr>
              <a:t>4</a:t>
            </a:r>
            <a:r>
              <a:rPr sz="9600" b="1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9600" b="1" spc="-25" dirty="0">
                <a:solidFill>
                  <a:srgbClr val="FFFFFF"/>
                </a:solidFill>
                <a:latin typeface="Book Antiqua"/>
                <a:cs typeface="Book Antiqua"/>
              </a:rPr>
              <a:t>17</a:t>
            </a:r>
            <a:r>
              <a:rPr sz="9600" b="1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9600" b="1" spc="-50" dirty="0">
                <a:solidFill>
                  <a:srgbClr val="FFFFFF"/>
                </a:solidFill>
                <a:latin typeface="Book Antiqua"/>
                <a:cs typeface="Book Antiqua"/>
              </a:rPr>
              <a:t>I</a:t>
            </a:r>
            <a:endParaRPr sz="9600">
              <a:latin typeface="Book Antiqua"/>
              <a:cs typeface="Book Antiqu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151496" y="1400543"/>
            <a:ext cx="1032510" cy="1357630"/>
            <a:chOff x="7151496" y="1400543"/>
            <a:chExt cx="1032510" cy="1357630"/>
          </a:xfrm>
        </p:grpSpPr>
        <p:sp>
          <p:nvSpPr>
            <p:cNvPr id="12" name="object 12"/>
            <p:cNvSpPr/>
            <p:nvPr/>
          </p:nvSpPr>
          <p:spPr>
            <a:xfrm>
              <a:off x="7170546" y="1419593"/>
              <a:ext cx="994410" cy="1319530"/>
            </a:xfrm>
            <a:custGeom>
              <a:avLst/>
              <a:gdLst/>
              <a:ahLst/>
              <a:cxnLst/>
              <a:rect l="l" t="t" r="r" b="b"/>
              <a:pathLst>
                <a:path w="994409" h="1319530">
                  <a:moveTo>
                    <a:pt x="569669" y="0"/>
                  </a:moveTo>
                  <a:lnTo>
                    <a:pt x="522843" y="2012"/>
                  </a:lnTo>
                  <a:lnTo>
                    <a:pt x="476543" y="8531"/>
                  </a:lnTo>
                  <a:lnTo>
                    <a:pt x="431221" y="19515"/>
                  </a:lnTo>
                  <a:lnTo>
                    <a:pt x="387328" y="34922"/>
                  </a:lnTo>
                  <a:lnTo>
                    <a:pt x="345316" y="54712"/>
                  </a:lnTo>
                  <a:lnTo>
                    <a:pt x="305636" y="78843"/>
                  </a:lnTo>
                  <a:lnTo>
                    <a:pt x="268739" y="107275"/>
                  </a:lnTo>
                  <a:lnTo>
                    <a:pt x="235076" y="139966"/>
                  </a:lnTo>
                  <a:lnTo>
                    <a:pt x="205854" y="175846"/>
                  </a:lnTo>
                  <a:lnTo>
                    <a:pt x="182000" y="213658"/>
                  </a:lnTo>
                  <a:lnTo>
                    <a:pt x="163466" y="253003"/>
                  </a:lnTo>
                  <a:lnTo>
                    <a:pt x="150206" y="293481"/>
                  </a:lnTo>
                  <a:lnTo>
                    <a:pt x="142171" y="334693"/>
                  </a:lnTo>
                  <a:lnTo>
                    <a:pt x="139314" y="376237"/>
                  </a:lnTo>
                  <a:lnTo>
                    <a:pt x="141589" y="417715"/>
                  </a:lnTo>
                  <a:lnTo>
                    <a:pt x="148946" y="458726"/>
                  </a:lnTo>
                  <a:lnTo>
                    <a:pt x="161339" y="498871"/>
                  </a:lnTo>
                  <a:lnTo>
                    <a:pt x="178721" y="537750"/>
                  </a:lnTo>
                  <a:lnTo>
                    <a:pt x="201043" y="574963"/>
                  </a:lnTo>
                  <a:lnTo>
                    <a:pt x="228258" y="610109"/>
                  </a:lnTo>
                  <a:lnTo>
                    <a:pt x="260320" y="642789"/>
                  </a:lnTo>
                  <a:lnTo>
                    <a:pt x="297179" y="672604"/>
                  </a:lnTo>
                  <a:lnTo>
                    <a:pt x="0" y="1319415"/>
                  </a:lnTo>
                  <a:lnTo>
                    <a:pt x="441198" y="740676"/>
                  </a:lnTo>
                  <a:lnTo>
                    <a:pt x="491495" y="751512"/>
                  </a:lnTo>
                  <a:lnTo>
                    <a:pt x="542148" y="756833"/>
                  </a:lnTo>
                  <a:lnTo>
                    <a:pt x="592643" y="756776"/>
                  </a:lnTo>
                  <a:lnTo>
                    <a:pt x="642465" y="751482"/>
                  </a:lnTo>
                  <a:lnTo>
                    <a:pt x="691102" y="741089"/>
                  </a:lnTo>
                  <a:lnTo>
                    <a:pt x="738039" y="725735"/>
                  </a:lnTo>
                  <a:lnTo>
                    <a:pt x="782764" y="705559"/>
                  </a:lnTo>
                  <a:lnTo>
                    <a:pt x="824762" y="680700"/>
                  </a:lnTo>
                  <a:lnTo>
                    <a:pt x="863520" y="651296"/>
                  </a:lnTo>
                  <a:lnTo>
                    <a:pt x="898525" y="617486"/>
                  </a:lnTo>
                  <a:lnTo>
                    <a:pt x="927747" y="581607"/>
                  </a:lnTo>
                  <a:lnTo>
                    <a:pt x="951601" y="543794"/>
                  </a:lnTo>
                  <a:lnTo>
                    <a:pt x="970135" y="504449"/>
                  </a:lnTo>
                  <a:lnTo>
                    <a:pt x="983395" y="463971"/>
                  </a:lnTo>
                  <a:lnTo>
                    <a:pt x="991430" y="422760"/>
                  </a:lnTo>
                  <a:lnTo>
                    <a:pt x="994287" y="381215"/>
                  </a:lnTo>
                  <a:lnTo>
                    <a:pt x="992012" y="339737"/>
                  </a:lnTo>
                  <a:lnTo>
                    <a:pt x="984655" y="298726"/>
                  </a:lnTo>
                  <a:lnTo>
                    <a:pt x="972262" y="258581"/>
                  </a:lnTo>
                  <a:lnTo>
                    <a:pt x="954880" y="219702"/>
                  </a:lnTo>
                  <a:lnTo>
                    <a:pt x="932558" y="182490"/>
                  </a:lnTo>
                  <a:lnTo>
                    <a:pt x="905343" y="147343"/>
                  </a:lnTo>
                  <a:lnTo>
                    <a:pt x="873281" y="114663"/>
                  </a:lnTo>
                  <a:lnTo>
                    <a:pt x="836422" y="84848"/>
                  </a:lnTo>
                  <a:lnTo>
                    <a:pt x="795910" y="58962"/>
                  </a:lnTo>
                  <a:lnTo>
                    <a:pt x="753219" y="37829"/>
                  </a:lnTo>
                  <a:lnTo>
                    <a:pt x="708797" y="21407"/>
                  </a:lnTo>
                  <a:lnTo>
                    <a:pt x="663098" y="9656"/>
                  </a:lnTo>
                  <a:lnTo>
                    <a:pt x="616571" y="2534"/>
                  </a:lnTo>
                  <a:lnTo>
                    <a:pt x="5696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70546" y="1419593"/>
              <a:ext cx="994410" cy="1319530"/>
            </a:xfrm>
            <a:custGeom>
              <a:avLst/>
              <a:gdLst/>
              <a:ahLst/>
              <a:cxnLst/>
              <a:rect l="l" t="t" r="r" b="b"/>
              <a:pathLst>
                <a:path w="994409" h="1319530">
                  <a:moveTo>
                    <a:pt x="0" y="1319415"/>
                  </a:moveTo>
                  <a:lnTo>
                    <a:pt x="297179" y="672604"/>
                  </a:lnTo>
                  <a:lnTo>
                    <a:pt x="260320" y="642789"/>
                  </a:lnTo>
                  <a:lnTo>
                    <a:pt x="228258" y="610109"/>
                  </a:lnTo>
                  <a:lnTo>
                    <a:pt x="201043" y="574963"/>
                  </a:lnTo>
                  <a:lnTo>
                    <a:pt x="178721" y="537750"/>
                  </a:lnTo>
                  <a:lnTo>
                    <a:pt x="161339" y="498871"/>
                  </a:lnTo>
                  <a:lnTo>
                    <a:pt x="148946" y="458726"/>
                  </a:lnTo>
                  <a:lnTo>
                    <a:pt x="141589" y="417715"/>
                  </a:lnTo>
                  <a:lnTo>
                    <a:pt x="139314" y="376237"/>
                  </a:lnTo>
                  <a:lnTo>
                    <a:pt x="142171" y="334693"/>
                  </a:lnTo>
                  <a:lnTo>
                    <a:pt x="150206" y="293481"/>
                  </a:lnTo>
                  <a:lnTo>
                    <a:pt x="163466" y="253003"/>
                  </a:lnTo>
                  <a:lnTo>
                    <a:pt x="182000" y="213658"/>
                  </a:lnTo>
                  <a:lnTo>
                    <a:pt x="205854" y="175846"/>
                  </a:lnTo>
                  <a:lnTo>
                    <a:pt x="235076" y="139966"/>
                  </a:lnTo>
                  <a:lnTo>
                    <a:pt x="268739" y="107275"/>
                  </a:lnTo>
                  <a:lnTo>
                    <a:pt x="305636" y="78843"/>
                  </a:lnTo>
                  <a:lnTo>
                    <a:pt x="345316" y="54712"/>
                  </a:lnTo>
                  <a:lnTo>
                    <a:pt x="387328" y="34922"/>
                  </a:lnTo>
                  <a:lnTo>
                    <a:pt x="431221" y="19515"/>
                  </a:lnTo>
                  <a:lnTo>
                    <a:pt x="476543" y="8531"/>
                  </a:lnTo>
                  <a:lnTo>
                    <a:pt x="522843" y="2012"/>
                  </a:lnTo>
                  <a:lnTo>
                    <a:pt x="569669" y="0"/>
                  </a:lnTo>
                  <a:lnTo>
                    <a:pt x="616571" y="2534"/>
                  </a:lnTo>
                  <a:lnTo>
                    <a:pt x="663098" y="9656"/>
                  </a:lnTo>
                  <a:lnTo>
                    <a:pt x="708797" y="21407"/>
                  </a:lnTo>
                  <a:lnTo>
                    <a:pt x="753219" y="37829"/>
                  </a:lnTo>
                  <a:lnTo>
                    <a:pt x="795910" y="58962"/>
                  </a:lnTo>
                  <a:lnTo>
                    <a:pt x="836422" y="84848"/>
                  </a:lnTo>
                  <a:lnTo>
                    <a:pt x="873281" y="114663"/>
                  </a:lnTo>
                  <a:lnTo>
                    <a:pt x="905343" y="147343"/>
                  </a:lnTo>
                  <a:lnTo>
                    <a:pt x="932558" y="182490"/>
                  </a:lnTo>
                  <a:lnTo>
                    <a:pt x="954880" y="219702"/>
                  </a:lnTo>
                  <a:lnTo>
                    <a:pt x="972262" y="258581"/>
                  </a:lnTo>
                  <a:lnTo>
                    <a:pt x="984655" y="298726"/>
                  </a:lnTo>
                  <a:lnTo>
                    <a:pt x="992012" y="339737"/>
                  </a:lnTo>
                  <a:lnTo>
                    <a:pt x="994287" y="381215"/>
                  </a:lnTo>
                  <a:lnTo>
                    <a:pt x="991430" y="422760"/>
                  </a:lnTo>
                  <a:lnTo>
                    <a:pt x="983395" y="463971"/>
                  </a:lnTo>
                  <a:lnTo>
                    <a:pt x="970135" y="504449"/>
                  </a:lnTo>
                  <a:lnTo>
                    <a:pt x="951601" y="543794"/>
                  </a:lnTo>
                  <a:lnTo>
                    <a:pt x="927747" y="581607"/>
                  </a:lnTo>
                  <a:lnTo>
                    <a:pt x="898525" y="617486"/>
                  </a:lnTo>
                  <a:lnTo>
                    <a:pt x="863520" y="651296"/>
                  </a:lnTo>
                  <a:lnTo>
                    <a:pt x="824762" y="680700"/>
                  </a:lnTo>
                  <a:lnTo>
                    <a:pt x="782764" y="705559"/>
                  </a:lnTo>
                  <a:lnTo>
                    <a:pt x="738039" y="725735"/>
                  </a:lnTo>
                  <a:lnTo>
                    <a:pt x="691102" y="741089"/>
                  </a:lnTo>
                  <a:lnTo>
                    <a:pt x="642465" y="751482"/>
                  </a:lnTo>
                  <a:lnTo>
                    <a:pt x="592643" y="756776"/>
                  </a:lnTo>
                  <a:lnTo>
                    <a:pt x="542148" y="756833"/>
                  </a:lnTo>
                  <a:lnTo>
                    <a:pt x="491495" y="751512"/>
                  </a:lnTo>
                  <a:lnTo>
                    <a:pt x="441198" y="740676"/>
                  </a:lnTo>
                  <a:lnTo>
                    <a:pt x="0" y="131941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834320" y="3550856"/>
            <a:ext cx="4860290" cy="2432685"/>
            <a:chOff x="3834320" y="3550856"/>
            <a:chExt cx="4860290" cy="2432685"/>
          </a:xfrm>
        </p:grpSpPr>
        <p:sp>
          <p:nvSpPr>
            <p:cNvPr id="15" name="object 15"/>
            <p:cNvSpPr/>
            <p:nvPr/>
          </p:nvSpPr>
          <p:spPr>
            <a:xfrm>
              <a:off x="8024622" y="3563874"/>
              <a:ext cx="657225" cy="189230"/>
            </a:xfrm>
            <a:custGeom>
              <a:avLst/>
              <a:gdLst/>
              <a:ahLst/>
              <a:cxnLst/>
              <a:rect l="l" t="t" r="r" b="b"/>
              <a:pathLst>
                <a:path w="657225" h="189229">
                  <a:moveTo>
                    <a:pt x="656844" y="0"/>
                  </a:moveTo>
                  <a:lnTo>
                    <a:pt x="0" y="0"/>
                  </a:lnTo>
                  <a:lnTo>
                    <a:pt x="0" y="188975"/>
                  </a:lnTo>
                  <a:lnTo>
                    <a:pt x="656844" y="188975"/>
                  </a:lnTo>
                  <a:lnTo>
                    <a:pt x="656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24622" y="3563874"/>
              <a:ext cx="657225" cy="189230"/>
            </a:xfrm>
            <a:custGeom>
              <a:avLst/>
              <a:gdLst/>
              <a:ahLst/>
              <a:cxnLst/>
              <a:rect l="l" t="t" r="r" b="b"/>
              <a:pathLst>
                <a:path w="657225" h="189229">
                  <a:moveTo>
                    <a:pt x="0" y="188975"/>
                  </a:moveTo>
                  <a:lnTo>
                    <a:pt x="656844" y="188975"/>
                  </a:lnTo>
                  <a:lnTo>
                    <a:pt x="656844" y="0"/>
                  </a:lnTo>
                  <a:lnTo>
                    <a:pt x="0" y="0"/>
                  </a:lnTo>
                  <a:lnTo>
                    <a:pt x="0" y="18897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23610" y="3563874"/>
              <a:ext cx="658495" cy="189230"/>
            </a:xfrm>
            <a:custGeom>
              <a:avLst/>
              <a:gdLst/>
              <a:ahLst/>
              <a:cxnLst/>
              <a:rect l="l" t="t" r="r" b="b"/>
              <a:pathLst>
                <a:path w="658495" h="189229">
                  <a:moveTo>
                    <a:pt x="658367" y="0"/>
                  </a:moveTo>
                  <a:lnTo>
                    <a:pt x="0" y="0"/>
                  </a:lnTo>
                  <a:lnTo>
                    <a:pt x="0" y="188975"/>
                  </a:lnTo>
                  <a:lnTo>
                    <a:pt x="658367" y="188975"/>
                  </a:lnTo>
                  <a:lnTo>
                    <a:pt x="6583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23610" y="3563874"/>
              <a:ext cx="658495" cy="189230"/>
            </a:xfrm>
            <a:custGeom>
              <a:avLst/>
              <a:gdLst/>
              <a:ahLst/>
              <a:cxnLst/>
              <a:rect l="l" t="t" r="r" b="b"/>
              <a:pathLst>
                <a:path w="658495" h="189229">
                  <a:moveTo>
                    <a:pt x="0" y="188975"/>
                  </a:moveTo>
                  <a:lnTo>
                    <a:pt x="658367" y="188975"/>
                  </a:lnTo>
                  <a:lnTo>
                    <a:pt x="658367" y="0"/>
                  </a:lnTo>
                  <a:lnTo>
                    <a:pt x="0" y="0"/>
                  </a:lnTo>
                  <a:lnTo>
                    <a:pt x="0" y="18897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47338" y="3563874"/>
              <a:ext cx="658495" cy="189230"/>
            </a:xfrm>
            <a:custGeom>
              <a:avLst/>
              <a:gdLst/>
              <a:ahLst/>
              <a:cxnLst/>
              <a:rect l="l" t="t" r="r" b="b"/>
              <a:pathLst>
                <a:path w="658495" h="189229">
                  <a:moveTo>
                    <a:pt x="658367" y="0"/>
                  </a:moveTo>
                  <a:lnTo>
                    <a:pt x="0" y="0"/>
                  </a:lnTo>
                  <a:lnTo>
                    <a:pt x="0" y="188975"/>
                  </a:lnTo>
                  <a:lnTo>
                    <a:pt x="658367" y="188975"/>
                  </a:lnTo>
                  <a:lnTo>
                    <a:pt x="6583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47338" y="3563874"/>
              <a:ext cx="658495" cy="189230"/>
            </a:xfrm>
            <a:custGeom>
              <a:avLst/>
              <a:gdLst/>
              <a:ahLst/>
              <a:cxnLst/>
              <a:rect l="l" t="t" r="r" b="b"/>
              <a:pathLst>
                <a:path w="658495" h="189229">
                  <a:moveTo>
                    <a:pt x="0" y="188975"/>
                  </a:moveTo>
                  <a:lnTo>
                    <a:pt x="658367" y="188975"/>
                  </a:lnTo>
                  <a:lnTo>
                    <a:pt x="658367" y="0"/>
                  </a:lnTo>
                  <a:lnTo>
                    <a:pt x="0" y="0"/>
                  </a:lnTo>
                  <a:lnTo>
                    <a:pt x="0" y="18897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75764" y="4527550"/>
              <a:ext cx="854710" cy="1437005"/>
            </a:xfrm>
            <a:custGeom>
              <a:avLst/>
              <a:gdLst/>
              <a:ahLst/>
              <a:cxnLst/>
              <a:rect l="l" t="t" r="r" b="b"/>
              <a:pathLst>
                <a:path w="854710" h="1437004">
                  <a:moveTo>
                    <a:pt x="702254" y="0"/>
                  </a:moveTo>
                  <a:lnTo>
                    <a:pt x="442031" y="679450"/>
                  </a:lnTo>
                  <a:lnTo>
                    <a:pt x="390253" y="680634"/>
                  </a:lnTo>
                  <a:lnTo>
                    <a:pt x="339765" y="687221"/>
                  </a:lnTo>
                  <a:lnTo>
                    <a:pt x="291020" y="698957"/>
                  </a:lnTo>
                  <a:lnTo>
                    <a:pt x="244472" y="715591"/>
                  </a:lnTo>
                  <a:lnTo>
                    <a:pt x="200573" y="736869"/>
                  </a:lnTo>
                  <a:lnTo>
                    <a:pt x="159774" y="762541"/>
                  </a:lnTo>
                  <a:lnTo>
                    <a:pt x="122530" y="792353"/>
                  </a:lnTo>
                  <a:lnTo>
                    <a:pt x="89292" y="826054"/>
                  </a:lnTo>
                  <a:lnTo>
                    <a:pt x="60514" y="863391"/>
                  </a:lnTo>
                  <a:lnTo>
                    <a:pt x="36647" y="904113"/>
                  </a:lnTo>
                  <a:lnTo>
                    <a:pt x="19028" y="945493"/>
                  </a:lnTo>
                  <a:lnTo>
                    <a:pt x="7156" y="987501"/>
                  </a:lnTo>
                  <a:lnTo>
                    <a:pt x="867" y="1029761"/>
                  </a:lnTo>
                  <a:lnTo>
                    <a:pt x="0" y="1071899"/>
                  </a:lnTo>
                  <a:lnTo>
                    <a:pt x="4391" y="1113538"/>
                  </a:lnTo>
                  <a:lnTo>
                    <a:pt x="13877" y="1154304"/>
                  </a:lnTo>
                  <a:lnTo>
                    <a:pt x="28297" y="1193822"/>
                  </a:lnTo>
                  <a:lnTo>
                    <a:pt x="47487" y="1231715"/>
                  </a:lnTo>
                  <a:lnTo>
                    <a:pt x="71285" y="1267610"/>
                  </a:lnTo>
                  <a:lnTo>
                    <a:pt x="99527" y="1301130"/>
                  </a:lnTo>
                  <a:lnTo>
                    <a:pt x="132052" y="1331900"/>
                  </a:lnTo>
                  <a:lnTo>
                    <a:pt x="168695" y="1359545"/>
                  </a:lnTo>
                  <a:lnTo>
                    <a:pt x="209296" y="1383690"/>
                  </a:lnTo>
                  <a:lnTo>
                    <a:pt x="253690" y="1403959"/>
                  </a:lnTo>
                  <a:lnTo>
                    <a:pt x="300395" y="1419575"/>
                  </a:lnTo>
                  <a:lnTo>
                    <a:pt x="347808" y="1430099"/>
                  </a:lnTo>
                  <a:lnTo>
                    <a:pt x="395506" y="1435677"/>
                  </a:lnTo>
                  <a:lnTo>
                    <a:pt x="443066" y="1436451"/>
                  </a:lnTo>
                  <a:lnTo>
                    <a:pt x="490064" y="1432568"/>
                  </a:lnTo>
                  <a:lnTo>
                    <a:pt x="536078" y="1424170"/>
                  </a:lnTo>
                  <a:lnTo>
                    <a:pt x="580684" y="1411401"/>
                  </a:lnTo>
                  <a:lnTo>
                    <a:pt x="623458" y="1394407"/>
                  </a:lnTo>
                  <a:lnTo>
                    <a:pt x="663978" y="1373331"/>
                  </a:lnTo>
                  <a:lnTo>
                    <a:pt x="701821" y="1348317"/>
                  </a:lnTo>
                  <a:lnTo>
                    <a:pt x="736563" y="1319510"/>
                  </a:lnTo>
                  <a:lnTo>
                    <a:pt x="767780" y="1287054"/>
                  </a:lnTo>
                  <a:lnTo>
                    <a:pt x="795051" y="1251092"/>
                  </a:lnTo>
                  <a:lnTo>
                    <a:pt x="817951" y="1211770"/>
                  </a:lnTo>
                  <a:lnTo>
                    <a:pt x="835571" y="1170386"/>
                  </a:lnTo>
                  <a:lnTo>
                    <a:pt x="847443" y="1128373"/>
                  </a:lnTo>
                  <a:lnTo>
                    <a:pt x="853732" y="1086106"/>
                  </a:lnTo>
                  <a:lnTo>
                    <a:pt x="854599" y="1043961"/>
                  </a:lnTo>
                  <a:lnTo>
                    <a:pt x="850208" y="1002313"/>
                  </a:lnTo>
                  <a:lnTo>
                    <a:pt x="840721" y="961538"/>
                  </a:lnTo>
                  <a:lnTo>
                    <a:pt x="826302" y="922012"/>
                  </a:lnTo>
                  <a:lnTo>
                    <a:pt x="807112" y="884109"/>
                  </a:lnTo>
                  <a:lnTo>
                    <a:pt x="783314" y="848207"/>
                  </a:lnTo>
                  <a:lnTo>
                    <a:pt x="755072" y="814679"/>
                  </a:lnTo>
                  <a:lnTo>
                    <a:pt x="722547" y="783903"/>
                  </a:lnTo>
                  <a:lnTo>
                    <a:pt x="685903" y="756253"/>
                  </a:lnTo>
                  <a:lnTo>
                    <a:pt x="645303" y="732105"/>
                  </a:lnTo>
                  <a:lnTo>
                    <a:pt x="600908" y="711835"/>
                  </a:lnTo>
                  <a:lnTo>
                    <a:pt x="7022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75764" y="4527550"/>
              <a:ext cx="854710" cy="1437005"/>
            </a:xfrm>
            <a:custGeom>
              <a:avLst/>
              <a:gdLst/>
              <a:ahLst/>
              <a:cxnLst/>
              <a:rect l="l" t="t" r="r" b="b"/>
              <a:pathLst>
                <a:path w="854710" h="1437004">
                  <a:moveTo>
                    <a:pt x="702254" y="0"/>
                  </a:moveTo>
                  <a:lnTo>
                    <a:pt x="600908" y="711835"/>
                  </a:lnTo>
                  <a:lnTo>
                    <a:pt x="645303" y="732105"/>
                  </a:lnTo>
                  <a:lnTo>
                    <a:pt x="685903" y="756253"/>
                  </a:lnTo>
                  <a:lnTo>
                    <a:pt x="722547" y="783903"/>
                  </a:lnTo>
                  <a:lnTo>
                    <a:pt x="755072" y="814679"/>
                  </a:lnTo>
                  <a:lnTo>
                    <a:pt x="783314" y="848207"/>
                  </a:lnTo>
                  <a:lnTo>
                    <a:pt x="807112" y="884109"/>
                  </a:lnTo>
                  <a:lnTo>
                    <a:pt x="826302" y="922012"/>
                  </a:lnTo>
                  <a:lnTo>
                    <a:pt x="840721" y="961538"/>
                  </a:lnTo>
                  <a:lnTo>
                    <a:pt x="850208" y="1002313"/>
                  </a:lnTo>
                  <a:lnTo>
                    <a:pt x="854599" y="1043961"/>
                  </a:lnTo>
                  <a:lnTo>
                    <a:pt x="853732" y="1086106"/>
                  </a:lnTo>
                  <a:lnTo>
                    <a:pt x="847443" y="1128373"/>
                  </a:lnTo>
                  <a:lnTo>
                    <a:pt x="835571" y="1170386"/>
                  </a:lnTo>
                  <a:lnTo>
                    <a:pt x="817951" y="1211770"/>
                  </a:lnTo>
                  <a:lnTo>
                    <a:pt x="795051" y="1251092"/>
                  </a:lnTo>
                  <a:lnTo>
                    <a:pt x="767780" y="1287054"/>
                  </a:lnTo>
                  <a:lnTo>
                    <a:pt x="736563" y="1319510"/>
                  </a:lnTo>
                  <a:lnTo>
                    <a:pt x="701821" y="1348317"/>
                  </a:lnTo>
                  <a:lnTo>
                    <a:pt x="663978" y="1373331"/>
                  </a:lnTo>
                  <a:lnTo>
                    <a:pt x="623458" y="1394407"/>
                  </a:lnTo>
                  <a:lnTo>
                    <a:pt x="580684" y="1411401"/>
                  </a:lnTo>
                  <a:lnTo>
                    <a:pt x="536078" y="1424170"/>
                  </a:lnTo>
                  <a:lnTo>
                    <a:pt x="490064" y="1432568"/>
                  </a:lnTo>
                  <a:lnTo>
                    <a:pt x="443066" y="1436451"/>
                  </a:lnTo>
                  <a:lnTo>
                    <a:pt x="395506" y="1435677"/>
                  </a:lnTo>
                  <a:lnTo>
                    <a:pt x="347808" y="1430099"/>
                  </a:lnTo>
                  <a:lnTo>
                    <a:pt x="300395" y="1419575"/>
                  </a:lnTo>
                  <a:lnTo>
                    <a:pt x="253690" y="1403959"/>
                  </a:lnTo>
                  <a:lnTo>
                    <a:pt x="209296" y="1383690"/>
                  </a:lnTo>
                  <a:lnTo>
                    <a:pt x="168695" y="1359545"/>
                  </a:lnTo>
                  <a:lnTo>
                    <a:pt x="132052" y="1331900"/>
                  </a:lnTo>
                  <a:lnTo>
                    <a:pt x="99527" y="1301130"/>
                  </a:lnTo>
                  <a:lnTo>
                    <a:pt x="71285" y="1267610"/>
                  </a:lnTo>
                  <a:lnTo>
                    <a:pt x="47487" y="1231715"/>
                  </a:lnTo>
                  <a:lnTo>
                    <a:pt x="28297" y="1193822"/>
                  </a:lnTo>
                  <a:lnTo>
                    <a:pt x="13877" y="1154304"/>
                  </a:lnTo>
                  <a:lnTo>
                    <a:pt x="4391" y="1113538"/>
                  </a:lnTo>
                  <a:lnTo>
                    <a:pt x="0" y="1071899"/>
                  </a:lnTo>
                  <a:lnTo>
                    <a:pt x="867" y="1029761"/>
                  </a:lnTo>
                  <a:lnTo>
                    <a:pt x="7156" y="987501"/>
                  </a:lnTo>
                  <a:lnTo>
                    <a:pt x="19028" y="945493"/>
                  </a:lnTo>
                  <a:lnTo>
                    <a:pt x="36647" y="904113"/>
                  </a:lnTo>
                  <a:lnTo>
                    <a:pt x="60514" y="863391"/>
                  </a:lnTo>
                  <a:lnTo>
                    <a:pt x="89292" y="826054"/>
                  </a:lnTo>
                  <a:lnTo>
                    <a:pt x="122530" y="792353"/>
                  </a:lnTo>
                  <a:lnTo>
                    <a:pt x="159774" y="762541"/>
                  </a:lnTo>
                  <a:lnTo>
                    <a:pt x="200573" y="736869"/>
                  </a:lnTo>
                  <a:lnTo>
                    <a:pt x="244472" y="715591"/>
                  </a:lnTo>
                  <a:lnTo>
                    <a:pt x="291020" y="698957"/>
                  </a:lnTo>
                  <a:lnTo>
                    <a:pt x="339765" y="687221"/>
                  </a:lnTo>
                  <a:lnTo>
                    <a:pt x="390253" y="680634"/>
                  </a:lnTo>
                  <a:lnTo>
                    <a:pt x="442031" y="679450"/>
                  </a:lnTo>
                  <a:lnTo>
                    <a:pt x="702254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584440" y="1411935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FFFF"/>
                </a:solidFill>
                <a:latin typeface="Book Antiqua"/>
                <a:cs typeface="Book Antiqua"/>
              </a:rPr>
              <a:t>3</a:t>
            </a:r>
            <a:endParaRPr sz="4400">
              <a:latin typeface="Book Antiqua"/>
              <a:cs typeface="Book Antiqu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185656" y="1472425"/>
            <a:ext cx="892810" cy="1357630"/>
            <a:chOff x="2185656" y="1472425"/>
            <a:chExt cx="892810" cy="1357630"/>
          </a:xfrm>
        </p:grpSpPr>
        <p:sp>
          <p:nvSpPr>
            <p:cNvPr id="25" name="object 25"/>
            <p:cNvSpPr/>
            <p:nvPr/>
          </p:nvSpPr>
          <p:spPr>
            <a:xfrm>
              <a:off x="2204706" y="1491475"/>
              <a:ext cx="854710" cy="1319530"/>
            </a:xfrm>
            <a:custGeom>
              <a:avLst/>
              <a:gdLst/>
              <a:ahLst/>
              <a:cxnLst/>
              <a:rect l="l" t="t" r="r" b="b"/>
              <a:pathLst>
                <a:path w="854710" h="1319530">
                  <a:moveTo>
                    <a:pt x="442623" y="0"/>
                  </a:moveTo>
                  <a:lnTo>
                    <a:pt x="392697" y="1028"/>
                  </a:lnTo>
                  <a:lnTo>
                    <a:pt x="343238" y="7134"/>
                  </a:lnTo>
                  <a:lnTo>
                    <a:pt x="295910" y="18007"/>
                  </a:lnTo>
                  <a:lnTo>
                    <a:pt x="251009" y="33342"/>
                  </a:lnTo>
                  <a:lnTo>
                    <a:pt x="208827" y="52833"/>
                  </a:lnTo>
                  <a:lnTo>
                    <a:pt x="169659" y="76175"/>
                  </a:lnTo>
                  <a:lnTo>
                    <a:pt x="133796" y="103062"/>
                  </a:lnTo>
                  <a:lnTo>
                    <a:pt x="101534" y="133188"/>
                  </a:lnTo>
                  <a:lnTo>
                    <a:pt x="73165" y="166247"/>
                  </a:lnTo>
                  <a:lnTo>
                    <a:pt x="48984" y="201933"/>
                  </a:lnTo>
                  <a:lnTo>
                    <a:pt x="29283" y="239942"/>
                  </a:lnTo>
                  <a:lnTo>
                    <a:pt x="14356" y="279967"/>
                  </a:lnTo>
                  <a:lnTo>
                    <a:pt x="4497" y="321701"/>
                  </a:lnTo>
                  <a:lnTo>
                    <a:pt x="0" y="364841"/>
                  </a:lnTo>
                  <a:lnTo>
                    <a:pt x="1156" y="409079"/>
                  </a:lnTo>
                  <a:lnTo>
                    <a:pt x="8046" y="452882"/>
                  </a:lnTo>
                  <a:lnTo>
                    <a:pt x="20321" y="494799"/>
                  </a:lnTo>
                  <a:lnTo>
                    <a:pt x="37635" y="534570"/>
                  </a:lnTo>
                  <a:lnTo>
                    <a:pt x="59642" y="571935"/>
                  </a:lnTo>
                  <a:lnTo>
                    <a:pt x="85996" y="606632"/>
                  </a:lnTo>
                  <a:lnTo>
                    <a:pt x="116353" y="638402"/>
                  </a:lnTo>
                  <a:lnTo>
                    <a:pt x="150366" y="666985"/>
                  </a:lnTo>
                  <a:lnTo>
                    <a:pt x="187689" y="692118"/>
                  </a:lnTo>
                  <a:lnTo>
                    <a:pt x="227977" y="713543"/>
                  </a:lnTo>
                  <a:lnTo>
                    <a:pt x="270883" y="730998"/>
                  </a:lnTo>
                  <a:lnTo>
                    <a:pt x="316063" y="744224"/>
                  </a:lnTo>
                  <a:lnTo>
                    <a:pt x="363171" y="752959"/>
                  </a:lnTo>
                  <a:lnTo>
                    <a:pt x="411860" y="756943"/>
                  </a:lnTo>
                  <a:lnTo>
                    <a:pt x="461785" y="755916"/>
                  </a:lnTo>
                  <a:lnTo>
                    <a:pt x="724421" y="1319161"/>
                  </a:lnTo>
                  <a:lnTo>
                    <a:pt x="618884" y="717054"/>
                  </a:lnTo>
                  <a:lnTo>
                    <a:pt x="663696" y="694054"/>
                  </a:lnTo>
                  <a:lnTo>
                    <a:pt x="704458" y="666857"/>
                  </a:lnTo>
                  <a:lnTo>
                    <a:pt x="740909" y="635877"/>
                  </a:lnTo>
                  <a:lnTo>
                    <a:pt x="772786" y="601529"/>
                  </a:lnTo>
                  <a:lnTo>
                    <a:pt x="799828" y="564226"/>
                  </a:lnTo>
                  <a:lnTo>
                    <a:pt x="821772" y="524381"/>
                  </a:lnTo>
                  <a:lnTo>
                    <a:pt x="838355" y="482409"/>
                  </a:lnTo>
                  <a:lnTo>
                    <a:pt x="849317" y="438723"/>
                  </a:lnTo>
                  <a:lnTo>
                    <a:pt x="854395" y="393737"/>
                  </a:lnTo>
                  <a:lnTo>
                    <a:pt x="853326" y="347865"/>
                  </a:lnTo>
                  <a:lnTo>
                    <a:pt x="846437" y="304039"/>
                  </a:lnTo>
                  <a:lnTo>
                    <a:pt x="834162" y="262106"/>
                  </a:lnTo>
                  <a:lnTo>
                    <a:pt x="816848" y="222324"/>
                  </a:lnTo>
                  <a:lnTo>
                    <a:pt x="794841" y="184954"/>
                  </a:lnTo>
                  <a:lnTo>
                    <a:pt x="768487" y="150256"/>
                  </a:lnTo>
                  <a:lnTo>
                    <a:pt x="738130" y="118489"/>
                  </a:lnTo>
                  <a:lnTo>
                    <a:pt x="704117" y="89912"/>
                  </a:lnTo>
                  <a:lnTo>
                    <a:pt x="666794" y="64786"/>
                  </a:lnTo>
                  <a:lnTo>
                    <a:pt x="626506" y="43370"/>
                  </a:lnTo>
                  <a:lnTo>
                    <a:pt x="583600" y="25924"/>
                  </a:lnTo>
                  <a:lnTo>
                    <a:pt x="538420" y="12707"/>
                  </a:lnTo>
                  <a:lnTo>
                    <a:pt x="491312" y="3979"/>
                  </a:lnTo>
                  <a:lnTo>
                    <a:pt x="4426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04706" y="1491475"/>
              <a:ext cx="854710" cy="1319530"/>
            </a:xfrm>
            <a:custGeom>
              <a:avLst/>
              <a:gdLst/>
              <a:ahLst/>
              <a:cxnLst/>
              <a:rect l="l" t="t" r="r" b="b"/>
              <a:pathLst>
                <a:path w="854710" h="1319530">
                  <a:moveTo>
                    <a:pt x="724421" y="1319161"/>
                  </a:moveTo>
                  <a:lnTo>
                    <a:pt x="461785" y="755916"/>
                  </a:lnTo>
                  <a:lnTo>
                    <a:pt x="411860" y="756943"/>
                  </a:lnTo>
                  <a:lnTo>
                    <a:pt x="363171" y="752959"/>
                  </a:lnTo>
                  <a:lnTo>
                    <a:pt x="316063" y="744224"/>
                  </a:lnTo>
                  <a:lnTo>
                    <a:pt x="270883" y="730998"/>
                  </a:lnTo>
                  <a:lnTo>
                    <a:pt x="227977" y="713543"/>
                  </a:lnTo>
                  <a:lnTo>
                    <a:pt x="187689" y="692118"/>
                  </a:lnTo>
                  <a:lnTo>
                    <a:pt x="150366" y="666985"/>
                  </a:lnTo>
                  <a:lnTo>
                    <a:pt x="116353" y="638402"/>
                  </a:lnTo>
                  <a:lnTo>
                    <a:pt x="85996" y="606632"/>
                  </a:lnTo>
                  <a:lnTo>
                    <a:pt x="59642" y="571935"/>
                  </a:lnTo>
                  <a:lnTo>
                    <a:pt x="37635" y="534570"/>
                  </a:lnTo>
                  <a:lnTo>
                    <a:pt x="20321" y="494799"/>
                  </a:lnTo>
                  <a:lnTo>
                    <a:pt x="8046" y="452882"/>
                  </a:lnTo>
                  <a:lnTo>
                    <a:pt x="1156" y="409079"/>
                  </a:lnTo>
                  <a:lnTo>
                    <a:pt x="0" y="364841"/>
                  </a:lnTo>
                  <a:lnTo>
                    <a:pt x="4497" y="321701"/>
                  </a:lnTo>
                  <a:lnTo>
                    <a:pt x="14356" y="279967"/>
                  </a:lnTo>
                  <a:lnTo>
                    <a:pt x="29283" y="239942"/>
                  </a:lnTo>
                  <a:lnTo>
                    <a:pt x="48984" y="201933"/>
                  </a:lnTo>
                  <a:lnTo>
                    <a:pt x="73165" y="166247"/>
                  </a:lnTo>
                  <a:lnTo>
                    <a:pt x="101534" y="133188"/>
                  </a:lnTo>
                  <a:lnTo>
                    <a:pt x="133796" y="103062"/>
                  </a:lnTo>
                  <a:lnTo>
                    <a:pt x="169659" y="76175"/>
                  </a:lnTo>
                  <a:lnTo>
                    <a:pt x="208827" y="52833"/>
                  </a:lnTo>
                  <a:lnTo>
                    <a:pt x="251009" y="33342"/>
                  </a:lnTo>
                  <a:lnTo>
                    <a:pt x="295910" y="18007"/>
                  </a:lnTo>
                  <a:lnTo>
                    <a:pt x="343238" y="7134"/>
                  </a:lnTo>
                  <a:lnTo>
                    <a:pt x="392697" y="1028"/>
                  </a:lnTo>
                  <a:lnTo>
                    <a:pt x="442623" y="0"/>
                  </a:lnTo>
                  <a:lnTo>
                    <a:pt x="491312" y="3979"/>
                  </a:lnTo>
                  <a:lnTo>
                    <a:pt x="538420" y="12707"/>
                  </a:lnTo>
                  <a:lnTo>
                    <a:pt x="583600" y="25924"/>
                  </a:lnTo>
                  <a:lnTo>
                    <a:pt x="626506" y="43370"/>
                  </a:lnTo>
                  <a:lnTo>
                    <a:pt x="666794" y="64786"/>
                  </a:lnTo>
                  <a:lnTo>
                    <a:pt x="704117" y="89912"/>
                  </a:lnTo>
                  <a:lnTo>
                    <a:pt x="738130" y="118489"/>
                  </a:lnTo>
                  <a:lnTo>
                    <a:pt x="768487" y="150256"/>
                  </a:lnTo>
                  <a:lnTo>
                    <a:pt x="794841" y="184954"/>
                  </a:lnTo>
                  <a:lnTo>
                    <a:pt x="816848" y="222324"/>
                  </a:lnTo>
                  <a:lnTo>
                    <a:pt x="834162" y="262106"/>
                  </a:lnTo>
                  <a:lnTo>
                    <a:pt x="846437" y="304039"/>
                  </a:lnTo>
                  <a:lnTo>
                    <a:pt x="853326" y="347865"/>
                  </a:lnTo>
                  <a:lnTo>
                    <a:pt x="854395" y="393737"/>
                  </a:lnTo>
                  <a:lnTo>
                    <a:pt x="849317" y="438723"/>
                  </a:lnTo>
                  <a:lnTo>
                    <a:pt x="838355" y="482409"/>
                  </a:lnTo>
                  <a:lnTo>
                    <a:pt x="821772" y="524381"/>
                  </a:lnTo>
                  <a:lnTo>
                    <a:pt x="799828" y="564226"/>
                  </a:lnTo>
                  <a:lnTo>
                    <a:pt x="772786" y="601529"/>
                  </a:lnTo>
                  <a:lnTo>
                    <a:pt x="740909" y="635877"/>
                  </a:lnTo>
                  <a:lnTo>
                    <a:pt x="704458" y="666857"/>
                  </a:lnTo>
                  <a:lnTo>
                    <a:pt x="663696" y="694054"/>
                  </a:lnTo>
                  <a:lnTo>
                    <a:pt x="618884" y="717054"/>
                  </a:lnTo>
                  <a:lnTo>
                    <a:pt x="724421" y="131916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478404" y="1483868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FFFF"/>
                </a:solidFill>
                <a:latin typeface="Book Antiqua"/>
                <a:cs typeface="Book Antiqua"/>
              </a:rPr>
              <a:t>1</a:t>
            </a:r>
            <a:endParaRPr sz="4400">
              <a:latin typeface="Book Antiqua"/>
              <a:cs typeface="Book Antiqu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50409" y="5199379"/>
            <a:ext cx="3054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FFFFFF"/>
                </a:solidFill>
                <a:latin typeface="Book Antiqua"/>
                <a:cs typeface="Book Antiqua"/>
              </a:rPr>
              <a:t>2</a:t>
            </a:r>
            <a:endParaRPr sz="4400">
              <a:latin typeface="Book Antiqua"/>
              <a:cs typeface="Book Antiqu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346995" y="4487290"/>
            <a:ext cx="892810" cy="1496060"/>
            <a:chOff x="9346995" y="4487290"/>
            <a:chExt cx="892810" cy="1496060"/>
          </a:xfrm>
        </p:grpSpPr>
        <p:sp>
          <p:nvSpPr>
            <p:cNvPr id="30" name="object 30"/>
            <p:cNvSpPr/>
            <p:nvPr/>
          </p:nvSpPr>
          <p:spPr>
            <a:xfrm>
              <a:off x="9366045" y="4506340"/>
              <a:ext cx="854710" cy="1457960"/>
            </a:xfrm>
            <a:custGeom>
              <a:avLst/>
              <a:gdLst/>
              <a:ahLst/>
              <a:cxnLst/>
              <a:rect l="l" t="t" r="r" b="b"/>
              <a:pathLst>
                <a:path w="854709" h="1457960">
                  <a:moveTo>
                    <a:pt x="81865" y="0"/>
                  </a:moveTo>
                  <a:lnTo>
                    <a:pt x="234265" y="741171"/>
                  </a:lnTo>
                  <a:lnTo>
                    <a:pt x="189572" y="764286"/>
                  </a:lnTo>
                  <a:lnTo>
                    <a:pt x="148935" y="791593"/>
                  </a:lnTo>
                  <a:lnTo>
                    <a:pt x="112615" y="822677"/>
                  </a:lnTo>
                  <a:lnTo>
                    <a:pt x="80874" y="857120"/>
                  </a:lnTo>
                  <a:lnTo>
                    <a:pt x="53973" y="894505"/>
                  </a:lnTo>
                  <a:lnTo>
                    <a:pt x="32174" y="934415"/>
                  </a:lnTo>
                  <a:lnTo>
                    <a:pt x="15738" y="976434"/>
                  </a:lnTo>
                  <a:lnTo>
                    <a:pt x="4926" y="1020144"/>
                  </a:lnTo>
                  <a:lnTo>
                    <a:pt x="0" y="1065128"/>
                  </a:lnTo>
                  <a:lnTo>
                    <a:pt x="1220" y="1110970"/>
                  </a:lnTo>
                  <a:lnTo>
                    <a:pt x="8271" y="1154766"/>
                  </a:lnTo>
                  <a:lnTo>
                    <a:pt x="20702" y="1196658"/>
                  </a:lnTo>
                  <a:lnTo>
                    <a:pt x="38165" y="1236387"/>
                  </a:lnTo>
                  <a:lnTo>
                    <a:pt x="60313" y="1273694"/>
                  </a:lnTo>
                  <a:lnTo>
                    <a:pt x="86799" y="1308319"/>
                  </a:lnTo>
                  <a:lnTo>
                    <a:pt x="117277" y="1340003"/>
                  </a:lnTo>
                  <a:lnTo>
                    <a:pt x="151398" y="1368486"/>
                  </a:lnTo>
                  <a:lnTo>
                    <a:pt x="188816" y="1393511"/>
                  </a:lnTo>
                  <a:lnTo>
                    <a:pt x="229184" y="1414816"/>
                  </a:lnTo>
                  <a:lnTo>
                    <a:pt x="272154" y="1432143"/>
                  </a:lnTo>
                  <a:lnTo>
                    <a:pt x="317380" y="1445233"/>
                  </a:lnTo>
                  <a:lnTo>
                    <a:pt x="364514" y="1453827"/>
                  </a:lnTo>
                  <a:lnTo>
                    <a:pt x="413210" y="1457664"/>
                  </a:lnTo>
                  <a:lnTo>
                    <a:pt x="463119" y="1456486"/>
                  </a:lnTo>
                  <a:lnTo>
                    <a:pt x="512568" y="1450233"/>
                  </a:lnTo>
                  <a:lnTo>
                    <a:pt x="559862" y="1439217"/>
                  </a:lnTo>
                  <a:lnTo>
                    <a:pt x="604710" y="1423744"/>
                  </a:lnTo>
                  <a:lnTo>
                    <a:pt x="646821" y="1404121"/>
                  </a:lnTo>
                  <a:lnTo>
                    <a:pt x="685901" y="1380657"/>
                  </a:lnTo>
                  <a:lnTo>
                    <a:pt x="721661" y="1353658"/>
                  </a:lnTo>
                  <a:lnTo>
                    <a:pt x="753806" y="1323430"/>
                  </a:lnTo>
                  <a:lnTo>
                    <a:pt x="782047" y="1290281"/>
                  </a:lnTo>
                  <a:lnTo>
                    <a:pt x="806091" y="1254519"/>
                  </a:lnTo>
                  <a:lnTo>
                    <a:pt x="825645" y="1216449"/>
                  </a:lnTo>
                  <a:lnTo>
                    <a:pt x="840419" y="1176379"/>
                  </a:lnTo>
                  <a:lnTo>
                    <a:pt x="850120" y="1134617"/>
                  </a:lnTo>
                  <a:lnTo>
                    <a:pt x="854456" y="1091469"/>
                  </a:lnTo>
                  <a:lnTo>
                    <a:pt x="853136" y="1047241"/>
                  </a:lnTo>
                  <a:lnTo>
                    <a:pt x="846085" y="1003448"/>
                  </a:lnTo>
                  <a:lnTo>
                    <a:pt x="833655" y="961559"/>
                  </a:lnTo>
                  <a:lnTo>
                    <a:pt x="816192" y="921833"/>
                  </a:lnTo>
                  <a:lnTo>
                    <a:pt x="794044" y="884530"/>
                  </a:lnTo>
                  <a:lnTo>
                    <a:pt x="767558" y="849908"/>
                  </a:lnTo>
                  <a:lnTo>
                    <a:pt x="737080" y="818228"/>
                  </a:lnTo>
                  <a:lnTo>
                    <a:pt x="702959" y="789749"/>
                  </a:lnTo>
                  <a:lnTo>
                    <a:pt x="665541" y="764730"/>
                  </a:lnTo>
                  <a:lnTo>
                    <a:pt x="625173" y="743430"/>
                  </a:lnTo>
                  <a:lnTo>
                    <a:pt x="582202" y="726109"/>
                  </a:lnTo>
                  <a:lnTo>
                    <a:pt x="536977" y="713027"/>
                  </a:lnTo>
                  <a:lnTo>
                    <a:pt x="489842" y="704441"/>
                  </a:lnTo>
                  <a:lnTo>
                    <a:pt x="441147" y="700613"/>
                  </a:lnTo>
                  <a:lnTo>
                    <a:pt x="391237" y="701801"/>
                  </a:lnTo>
                  <a:lnTo>
                    <a:pt x="818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366045" y="4506340"/>
              <a:ext cx="854710" cy="1457960"/>
            </a:xfrm>
            <a:custGeom>
              <a:avLst/>
              <a:gdLst/>
              <a:ahLst/>
              <a:cxnLst/>
              <a:rect l="l" t="t" r="r" b="b"/>
              <a:pathLst>
                <a:path w="854709" h="1457960">
                  <a:moveTo>
                    <a:pt x="81865" y="0"/>
                  </a:moveTo>
                  <a:lnTo>
                    <a:pt x="391237" y="701801"/>
                  </a:lnTo>
                  <a:lnTo>
                    <a:pt x="441147" y="700613"/>
                  </a:lnTo>
                  <a:lnTo>
                    <a:pt x="489842" y="704441"/>
                  </a:lnTo>
                  <a:lnTo>
                    <a:pt x="536977" y="713027"/>
                  </a:lnTo>
                  <a:lnTo>
                    <a:pt x="582202" y="726109"/>
                  </a:lnTo>
                  <a:lnTo>
                    <a:pt x="625173" y="743430"/>
                  </a:lnTo>
                  <a:lnTo>
                    <a:pt x="665541" y="764730"/>
                  </a:lnTo>
                  <a:lnTo>
                    <a:pt x="702959" y="789749"/>
                  </a:lnTo>
                  <a:lnTo>
                    <a:pt x="737080" y="818228"/>
                  </a:lnTo>
                  <a:lnTo>
                    <a:pt x="767558" y="849908"/>
                  </a:lnTo>
                  <a:lnTo>
                    <a:pt x="794044" y="884530"/>
                  </a:lnTo>
                  <a:lnTo>
                    <a:pt x="816192" y="921833"/>
                  </a:lnTo>
                  <a:lnTo>
                    <a:pt x="833655" y="961559"/>
                  </a:lnTo>
                  <a:lnTo>
                    <a:pt x="846085" y="1003448"/>
                  </a:lnTo>
                  <a:lnTo>
                    <a:pt x="853136" y="1047241"/>
                  </a:lnTo>
                  <a:lnTo>
                    <a:pt x="854456" y="1091469"/>
                  </a:lnTo>
                  <a:lnTo>
                    <a:pt x="850120" y="1134617"/>
                  </a:lnTo>
                  <a:lnTo>
                    <a:pt x="840419" y="1176379"/>
                  </a:lnTo>
                  <a:lnTo>
                    <a:pt x="825645" y="1216449"/>
                  </a:lnTo>
                  <a:lnTo>
                    <a:pt x="806091" y="1254519"/>
                  </a:lnTo>
                  <a:lnTo>
                    <a:pt x="782047" y="1290281"/>
                  </a:lnTo>
                  <a:lnTo>
                    <a:pt x="753806" y="1323430"/>
                  </a:lnTo>
                  <a:lnTo>
                    <a:pt x="721661" y="1353658"/>
                  </a:lnTo>
                  <a:lnTo>
                    <a:pt x="685901" y="1380657"/>
                  </a:lnTo>
                  <a:lnTo>
                    <a:pt x="646821" y="1404121"/>
                  </a:lnTo>
                  <a:lnTo>
                    <a:pt x="604710" y="1423744"/>
                  </a:lnTo>
                  <a:lnTo>
                    <a:pt x="559862" y="1439217"/>
                  </a:lnTo>
                  <a:lnTo>
                    <a:pt x="512568" y="1450233"/>
                  </a:lnTo>
                  <a:lnTo>
                    <a:pt x="463119" y="1456486"/>
                  </a:lnTo>
                  <a:lnTo>
                    <a:pt x="413210" y="1457664"/>
                  </a:lnTo>
                  <a:lnTo>
                    <a:pt x="364514" y="1453827"/>
                  </a:lnTo>
                  <a:lnTo>
                    <a:pt x="317380" y="1445233"/>
                  </a:lnTo>
                  <a:lnTo>
                    <a:pt x="272154" y="1432143"/>
                  </a:lnTo>
                  <a:lnTo>
                    <a:pt x="229184" y="1414816"/>
                  </a:lnTo>
                  <a:lnTo>
                    <a:pt x="188816" y="1393511"/>
                  </a:lnTo>
                  <a:lnTo>
                    <a:pt x="151398" y="1368486"/>
                  </a:lnTo>
                  <a:lnTo>
                    <a:pt x="117277" y="1340003"/>
                  </a:lnTo>
                  <a:lnTo>
                    <a:pt x="86799" y="1308319"/>
                  </a:lnTo>
                  <a:lnTo>
                    <a:pt x="60313" y="1273694"/>
                  </a:lnTo>
                  <a:lnTo>
                    <a:pt x="38165" y="1236387"/>
                  </a:lnTo>
                  <a:lnTo>
                    <a:pt x="20702" y="1196658"/>
                  </a:lnTo>
                  <a:lnTo>
                    <a:pt x="8271" y="1154766"/>
                  </a:lnTo>
                  <a:lnTo>
                    <a:pt x="1220" y="1110970"/>
                  </a:lnTo>
                  <a:lnTo>
                    <a:pt x="0" y="1065128"/>
                  </a:lnTo>
                  <a:lnTo>
                    <a:pt x="4926" y="1020144"/>
                  </a:lnTo>
                  <a:lnTo>
                    <a:pt x="15738" y="976434"/>
                  </a:lnTo>
                  <a:lnTo>
                    <a:pt x="32174" y="934415"/>
                  </a:lnTo>
                  <a:lnTo>
                    <a:pt x="53973" y="894505"/>
                  </a:lnTo>
                  <a:lnTo>
                    <a:pt x="80874" y="857120"/>
                  </a:lnTo>
                  <a:lnTo>
                    <a:pt x="112615" y="822677"/>
                  </a:lnTo>
                  <a:lnTo>
                    <a:pt x="148935" y="791593"/>
                  </a:lnTo>
                  <a:lnTo>
                    <a:pt x="189572" y="764286"/>
                  </a:lnTo>
                  <a:lnTo>
                    <a:pt x="234265" y="741171"/>
                  </a:lnTo>
                  <a:lnTo>
                    <a:pt x="81865" y="0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641205" y="5199379"/>
            <a:ext cx="3054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FFFFFF"/>
                </a:solidFill>
                <a:latin typeface="Book Antiqua"/>
                <a:cs typeface="Book Antiqua"/>
              </a:rPr>
              <a:t>4</a:t>
            </a:r>
            <a:endParaRPr sz="4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2416" y="239268"/>
            <a:ext cx="10575290" cy="3716020"/>
            <a:chOff x="1042416" y="239268"/>
            <a:chExt cx="10575290" cy="3716020"/>
          </a:xfrm>
        </p:grpSpPr>
        <p:sp>
          <p:nvSpPr>
            <p:cNvPr id="3" name="object 3"/>
            <p:cNvSpPr/>
            <p:nvPr/>
          </p:nvSpPr>
          <p:spPr>
            <a:xfrm>
              <a:off x="1048512" y="245364"/>
              <a:ext cx="10563225" cy="3703320"/>
            </a:xfrm>
            <a:custGeom>
              <a:avLst/>
              <a:gdLst/>
              <a:ahLst/>
              <a:cxnLst/>
              <a:rect l="l" t="t" r="r" b="b"/>
              <a:pathLst>
                <a:path w="10563225" h="3703320">
                  <a:moveTo>
                    <a:pt x="0" y="3703320"/>
                  </a:moveTo>
                  <a:lnTo>
                    <a:pt x="10562844" y="3703320"/>
                  </a:lnTo>
                  <a:lnTo>
                    <a:pt x="10562844" y="0"/>
                  </a:lnTo>
                  <a:lnTo>
                    <a:pt x="0" y="0"/>
                  </a:lnTo>
                  <a:lnTo>
                    <a:pt x="0" y="3703320"/>
                  </a:lnTo>
                  <a:close/>
                </a:path>
              </a:pathLst>
            </a:custGeom>
            <a:ln w="1219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7572" y="2574035"/>
              <a:ext cx="1862327" cy="7665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47572" y="2574035"/>
              <a:ext cx="1862455" cy="767080"/>
            </a:xfrm>
            <a:custGeom>
              <a:avLst/>
              <a:gdLst/>
              <a:ahLst/>
              <a:cxnLst/>
              <a:rect l="l" t="t" r="r" b="b"/>
              <a:pathLst>
                <a:path w="1862455" h="767079">
                  <a:moveTo>
                    <a:pt x="0" y="127762"/>
                  </a:moveTo>
                  <a:lnTo>
                    <a:pt x="10040" y="78009"/>
                  </a:lnTo>
                  <a:lnTo>
                    <a:pt x="37420" y="37401"/>
                  </a:lnTo>
                  <a:lnTo>
                    <a:pt x="78031" y="10033"/>
                  </a:lnTo>
                  <a:lnTo>
                    <a:pt x="127762" y="0"/>
                  </a:lnTo>
                  <a:lnTo>
                    <a:pt x="1734565" y="0"/>
                  </a:lnTo>
                  <a:lnTo>
                    <a:pt x="1784318" y="10033"/>
                  </a:lnTo>
                  <a:lnTo>
                    <a:pt x="1824926" y="37401"/>
                  </a:lnTo>
                  <a:lnTo>
                    <a:pt x="1852294" y="78009"/>
                  </a:lnTo>
                  <a:lnTo>
                    <a:pt x="1862327" y="127762"/>
                  </a:lnTo>
                  <a:lnTo>
                    <a:pt x="1862327" y="638810"/>
                  </a:lnTo>
                  <a:lnTo>
                    <a:pt x="1852295" y="688562"/>
                  </a:lnTo>
                  <a:lnTo>
                    <a:pt x="1824926" y="729170"/>
                  </a:lnTo>
                  <a:lnTo>
                    <a:pt x="1784318" y="756538"/>
                  </a:lnTo>
                  <a:lnTo>
                    <a:pt x="1734565" y="766572"/>
                  </a:lnTo>
                  <a:lnTo>
                    <a:pt x="127762" y="766572"/>
                  </a:lnTo>
                  <a:lnTo>
                    <a:pt x="78031" y="756538"/>
                  </a:lnTo>
                  <a:lnTo>
                    <a:pt x="37420" y="729170"/>
                  </a:lnTo>
                  <a:lnTo>
                    <a:pt x="10040" y="688562"/>
                  </a:lnTo>
                  <a:lnTo>
                    <a:pt x="0" y="638810"/>
                  </a:lnTo>
                  <a:lnTo>
                    <a:pt x="0" y="127762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2812" y="569976"/>
              <a:ext cx="1862327" cy="7665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62812" y="569976"/>
              <a:ext cx="1862455" cy="767080"/>
            </a:xfrm>
            <a:custGeom>
              <a:avLst/>
              <a:gdLst/>
              <a:ahLst/>
              <a:cxnLst/>
              <a:rect l="l" t="t" r="r" b="b"/>
              <a:pathLst>
                <a:path w="1862455" h="767080">
                  <a:moveTo>
                    <a:pt x="0" y="127762"/>
                  </a:moveTo>
                  <a:lnTo>
                    <a:pt x="10040" y="78009"/>
                  </a:lnTo>
                  <a:lnTo>
                    <a:pt x="37420" y="37401"/>
                  </a:lnTo>
                  <a:lnTo>
                    <a:pt x="78031" y="10033"/>
                  </a:lnTo>
                  <a:lnTo>
                    <a:pt x="127762" y="0"/>
                  </a:lnTo>
                  <a:lnTo>
                    <a:pt x="1734565" y="0"/>
                  </a:lnTo>
                  <a:lnTo>
                    <a:pt x="1784318" y="10033"/>
                  </a:lnTo>
                  <a:lnTo>
                    <a:pt x="1824926" y="37401"/>
                  </a:lnTo>
                  <a:lnTo>
                    <a:pt x="1852294" y="78009"/>
                  </a:lnTo>
                  <a:lnTo>
                    <a:pt x="1862327" y="127762"/>
                  </a:lnTo>
                  <a:lnTo>
                    <a:pt x="1862327" y="638810"/>
                  </a:lnTo>
                  <a:lnTo>
                    <a:pt x="1852295" y="688562"/>
                  </a:lnTo>
                  <a:lnTo>
                    <a:pt x="1824926" y="729170"/>
                  </a:lnTo>
                  <a:lnTo>
                    <a:pt x="1784318" y="756538"/>
                  </a:lnTo>
                  <a:lnTo>
                    <a:pt x="1734565" y="766572"/>
                  </a:lnTo>
                  <a:lnTo>
                    <a:pt x="127762" y="766572"/>
                  </a:lnTo>
                  <a:lnTo>
                    <a:pt x="78031" y="756538"/>
                  </a:lnTo>
                  <a:lnTo>
                    <a:pt x="37420" y="729170"/>
                  </a:lnTo>
                  <a:lnTo>
                    <a:pt x="10040" y="688562"/>
                  </a:lnTo>
                  <a:lnTo>
                    <a:pt x="0" y="638810"/>
                  </a:lnTo>
                  <a:lnTo>
                    <a:pt x="0" y="127762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9016" y="5036662"/>
            <a:ext cx="1898975" cy="76368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64208" y="5019970"/>
            <a:ext cx="1891427" cy="79256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14203" y="5050377"/>
            <a:ext cx="1929553" cy="75911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89552" y="5050325"/>
            <a:ext cx="2033096" cy="76221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507478"/>
            <a:ext cx="12192000" cy="35051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757428" cy="75437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87459" y="4032503"/>
            <a:ext cx="4538544" cy="89611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25236" y="4135323"/>
            <a:ext cx="1023619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DICABUT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27986" y="5122367"/>
            <a:ext cx="1004569" cy="5346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350" spc="-10" dirty="0">
                <a:latin typeface="Calibri"/>
                <a:cs typeface="Calibri"/>
              </a:rPr>
              <a:t>Perpres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No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12</a:t>
            </a:r>
            <a:endParaRPr sz="1350">
              <a:latin typeface="Calibri"/>
              <a:cs typeface="Calibri"/>
            </a:endParaRPr>
          </a:p>
          <a:p>
            <a:pPr marL="28575" algn="ctr">
              <a:lnSpc>
                <a:spcPct val="100000"/>
              </a:lnSpc>
              <a:spcBef>
                <a:spcPts val="385"/>
              </a:spcBef>
            </a:pPr>
            <a:r>
              <a:rPr sz="1350" spc="-45" dirty="0">
                <a:latin typeface="Calibri"/>
                <a:cs typeface="Calibri"/>
              </a:rPr>
              <a:t>Tahun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2013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66996" y="5148224"/>
            <a:ext cx="1088390" cy="4826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350" spc="-10" dirty="0">
                <a:latin typeface="Calibri"/>
                <a:cs typeface="Calibri"/>
              </a:rPr>
              <a:t>Perpres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No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111</a:t>
            </a:r>
            <a:endParaRPr sz="1350">
              <a:latin typeface="Calibri"/>
              <a:cs typeface="Calibri"/>
            </a:endParaRPr>
          </a:p>
          <a:p>
            <a:pPr marR="20955" algn="ctr">
              <a:lnSpc>
                <a:spcPct val="100000"/>
              </a:lnSpc>
              <a:spcBef>
                <a:spcPts val="180"/>
              </a:spcBef>
            </a:pPr>
            <a:r>
              <a:rPr sz="1350" spc="-30" dirty="0">
                <a:latin typeface="Calibri"/>
                <a:cs typeface="Calibri"/>
              </a:rPr>
              <a:t>Tahun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2013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57009" y="5122367"/>
            <a:ext cx="1002665" cy="5346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350" spc="-10" dirty="0">
                <a:latin typeface="Calibri"/>
                <a:cs typeface="Calibri"/>
              </a:rPr>
              <a:t>Perpres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No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19</a:t>
            </a:r>
            <a:endParaRPr sz="135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385"/>
              </a:spcBef>
            </a:pPr>
            <a:r>
              <a:rPr sz="1350" spc="-45" dirty="0">
                <a:latin typeface="Calibri"/>
                <a:cs typeface="Calibri"/>
              </a:rPr>
              <a:t>Tahun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2016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28023" y="5126025"/>
            <a:ext cx="904240" cy="5346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300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Perpres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28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500" spc="-55" dirty="0">
                <a:solidFill>
                  <a:srgbClr val="FFFFFF"/>
                </a:solidFill>
                <a:latin typeface="Calibri"/>
                <a:cs typeface="Calibri"/>
              </a:rPr>
              <a:t>Tahun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2016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42359" y="643127"/>
            <a:ext cx="2426208" cy="261823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256080" y="2596642"/>
            <a:ext cx="165671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2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Pasal</a:t>
            </a:r>
            <a:endParaRPr sz="2000">
              <a:latin typeface="Calibri"/>
              <a:cs typeface="Calibri"/>
            </a:endParaRPr>
          </a:p>
          <a:p>
            <a:pPr marR="5080"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UU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No.24/2011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71905" y="634364"/>
            <a:ext cx="16554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35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7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Pasal</a:t>
            </a:r>
            <a:endParaRPr sz="2000">
              <a:latin typeface="Calibri"/>
              <a:cs typeface="Calibri"/>
            </a:endParaRPr>
          </a:p>
          <a:p>
            <a:pPr marR="5080"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UU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No.40/2004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42682" y="303021"/>
            <a:ext cx="4248785" cy="3440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355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Kebijakan</a:t>
            </a:r>
            <a:endParaRPr sz="1400">
              <a:latin typeface="Calibri"/>
              <a:cs typeface="Calibri"/>
            </a:endParaRPr>
          </a:p>
          <a:p>
            <a:pPr marL="342900" marR="508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42900" algn="l"/>
              </a:tabLst>
            </a:pPr>
            <a:r>
              <a:rPr sz="1400" dirty="0">
                <a:latin typeface="Calibri"/>
                <a:cs typeface="Calibri"/>
              </a:rPr>
              <a:t>Cakupan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PBI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92,4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Juta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Jiwa,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iuran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PBI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Rp.23.000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(tidak </a:t>
            </a:r>
            <a:r>
              <a:rPr sz="1400" dirty="0">
                <a:latin typeface="Calibri"/>
                <a:cs typeface="Calibri"/>
              </a:rPr>
              <a:t>ada</a:t>
            </a:r>
            <a:r>
              <a:rPr sz="1400" spc="-10" dirty="0">
                <a:latin typeface="Calibri"/>
                <a:cs typeface="Calibri"/>
              </a:rPr>
              <a:t> kenaikan)</a:t>
            </a:r>
            <a:endParaRPr sz="14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buAutoNum type="arabicPeriod"/>
              <a:tabLst>
                <a:tab pos="342265" algn="l"/>
              </a:tabLst>
            </a:pPr>
            <a:r>
              <a:rPr sz="1400" spc="-10" dirty="0">
                <a:latin typeface="Calibri"/>
                <a:cs typeface="Calibri"/>
              </a:rPr>
              <a:t>Pemotongan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Dana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Transfer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Daerah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Tunggakan</a:t>
            </a:r>
            <a:endParaRPr sz="1400">
              <a:latin typeface="Calibri"/>
              <a:cs typeface="Calibri"/>
            </a:endParaRPr>
          </a:p>
          <a:p>
            <a:pPr marL="3429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Iuran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Pemda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sebagai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Pemberi</a:t>
            </a:r>
            <a:endParaRPr sz="1400">
              <a:latin typeface="Calibri"/>
              <a:cs typeface="Calibri"/>
            </a:endParaRPr>
          </a:p>
          <a:p>
            <a:pPr marL="342900" marR="217170" indent="-342900">
              <a:lnSpc>
                <a:spcPct val="100000"/>
              </a:lnSpc>
              <a:buAutoNum type="arabicPeriod" startAt="3"/>
              <a:tabLst>
                <a:tab pos="342900" algn="l"/>
              </a:tabLst>
            </a:pPr>
            <a:r>
              <a:rPr sz="1400" spc="-10" dirty="0">
                <a:latin typeface="Calibri"/>
                <a:cs typeface="Calibri"/>
              </a:rPr>
              <a:t>Pembatasan </a:t>
            </a:r>
            <a:r>
              <a:rPr sz="1400" dirty="0">
                <a:latin typeface="Calibri"/>
                <a:cs typeface="Calibri"/>
              </a:rPr>
              <a:t>Dana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Operasional</a:t>
            </a:r>
            <a:r>
              <a:rPr sz="1400" spc="-20" dirty="0">
                <a:latin typeface="Calibri"/>
                <a:cs typeface="Calibri"/>
              </a:rPr>
              <a:t> BPJS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Kesehatan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dari </a:t>
            </a:r>
            <a:r>
              <a:rPr sz="1400" dirty="0">
                <a:latin typeface="Calibri"/>
                <a:cs typeface="Calibri"/>
              </a:rPr>
              <a:t>Iuran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sebesar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maksimal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4,8%</a:t>
            </a:r>
            <a:endParaRPr sz="1400">
              <a:latin typeface="Calibri"/>
              <a:cs typeface="Calibri"/>
            </a:endParaRPr>
          </a:p>
          <a:p>
            <a:pPr marL="342900" marR="107314" indent="-342900">
              <a:lnSpc>
                <a:spcPct val="100000"/>
              </a:lnSpc>
              <a:buAutoNum type="arabicPeriod" startAt="3"/>
              <a:tabLst>
                <a:tab pos="342900" algn="l"/>
              </a:tabLst>
            </a:pPr>
            <a:r>
              <a:rPr sz="1400" spc="-10" dirty="0">
                <a:latin typeface="Calibri"/>
                <a:cs typeface="Calibri"/>
              </a:rPr>
              <a:t>Peningkatan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Peran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Pemda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melalui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penggunaan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dana </a:t>
            </a:r>
            <a:r>
              <a:rPr sz="1400" dirty="0">
                <a:latin typeface="Calibri"/>
                <a:cs typeface="Calibri"/>
              </a:rPr>
              <a:t>pajak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rokok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(75%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dari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50%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earmarked)</a:t>
            </a:r>
            <a:endParaRPr sz="14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buAutoNum type="arabicPeriod" startAt="3"/>
              <a:tabLst>
                <a:tab pos="342265" algn="l"/>
              </a:tabLst>
            </a:pPr>
            <a:r>
              <a:rPr sz="1400" dirty="0">
                <a:latin typeface="Calibri"/>
                <a:cs typeface="Calibri"/>
              </a:rPr>
              <a:t>Perbaikan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manajemen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klaim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faskes(mitigasi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fraud)</a:t>
            </a:r>
            <a:endParaRPr sz="14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342265" algn="l"/>
              </a:tabLst>
            </a:pPr>
            <a:r>
              <a:rPr sz="1400" dirty="0">
                <a:latin typeface="Calibri"/>
                <a:cs typeface="Calibri"/>
              </a:rPr>
              <a:t>Perbaikan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sistem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rujukan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rujuk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balik</a:t>
            </a:r>
            <a:endParaRPr sz="1400">
              <a:latin typeface="Calibri"/>
              <a:cs typeface="Calibri"/>
            </a:endParaRPr>
          </a:p>
          <a:p>
            <a:pPr marL="342900" marR="161925" indent="-342900">
              <a:lnSpc>
                <a:spcPct val="100000"/>
              </a:lnSpc>
              <a:buAutoNum type="arabicPeriod" startAt="3"/>
              <a:tabLst>
                <a:tab pos="342900" algn="l"/>
              </a:tabLst>
            </a:pPr>
            <a:r>
              <a:rPr sz="1400" dirty="0">
                <a:latin typeface="Calibri"/>
                <a:cs typeface="Calibri"/>
              </a:rPr>
              <a:t>Cost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sharing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pada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pelayanan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berpotensi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moral hazard.</a:t>
            </a:r>
            <a:endParaRPr sz="14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buAutoNum type="arabicPeriod" startAt="3"/>
              <a:tabLst>
                <a:tab pos="342265" algn="l"/>
              </a:tabLst>
            </a:pPr>
            <a:r>
              <a:rPr sz="1400" dirty="0">
                <a:latin typeface="Calibri"/>
                <a:cs typeface="Calibri"/>
              </a:rPr>
              <a:t>Strategic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Purchasing</a:t>
            </a:r>
            <a:endParaRPr sz="1400">
              <a:latin typeface="Calibri"/>
              <a:cs typeface="Calibri"/>
            </a:endParaRPr>
          </a:p>
          <a:p>
            <a:pPr marL="342900" marR="419734" indent="-342900">
              <a:lnSpc>
                <a:spcPct val="100000"/>
              </a:lnSpc>
              <a:buAutoNum type="arabicPeriod" startAt="3"/>
              <a:tabLst>
                <a:tab pos="342900" algn="l"/>
              </a:tabLst>
            </a:pPr>
            <a:r>
              <a:rPr sz="1400" dirty="0">
                <a:latin typeface="Calibri"/>
                <a:cs typeface="Calibri"/>
              </a:rPr>
              <a:t>Sinergitas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Penyelenggara </a:t>
            </a:r>
            <a:r>
              <a:rPr sz="1400" dirty="0">
                <a:latin typeface="Calibri"/>
                <a:cs typeface="Calibri"/>
              </a:rPr>
              <a:t>Jaminan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Sosial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(BPJS Ketenagakerjaan,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ASABRI,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Jasa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Raharja,</a:t>
            </a:r>
            <a:r>
              <a:rPr sz="1400" spc="-10" dirty="0">
                <a:latin typeface="Calibri"/>
                <a:cs typeface="Calibri"/>
              </a:rPr>
              <a:t> TASPEN)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141475" y="1464563"/>
            <a:ext cx="2345690" cy="975360"/>
            <a:chOff x="1141475" y="1464563"/>
            <a:chExt cx="2345690" cy="975360"/>
          </a:xfrm>
        </p:grpSpPr>
        <p:sp>
          <p:nvSpPr>
            <p:cNvPr id="25" name="object 25"/>
            <p:cNvSpPr/>
            <p:nvPr/>
          </p:nvSpPr>
          <p:spPr>
            <a:xfrm>
              <a:off x="1147571" y="1470659"/>
              <a:ext cx="2333625" cy="963294"/>
            </a:xfrm>
            <a:custGeom>
              <a:avLst/>
              <a:gdLst/>
              <a:ahLst/>
              <a:cxnLst/>
              <a:rect l="l" t="t" r="r" b="b"/>
              <a:pathLst>
                <a:path w="2333625" h="963294">
                  <a:moveTo>
                    <a:pt x="1851660" y="0"/>
                  </a:moveTo>
                  <a:lnTo>
                    <a:pt x="1851660" y="240791"/>
                  </a:lnTo>
                  <a:lnTo>
                    <a:pt x="0" y="240791"/>
                  </a:lnTo>
                  <a:lnTo>
                    <a:pt x="0" y="722376"/>
                  </a:lnTo>
                  <a:lnTo>
                    <a:pt x="1851660" y="722376"/>
                  </a:lnTo>
                  <a:lnTo>
                    <a:pt x="1851660" y="963167"/>
                  </a:lnTo>
                  <a:lnTo>
                    <a:pt x="2333243" y="481584"/>
                  </a:lnTo>
                  <a:lnTo>
                    <a:pt x="18516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47571" y="1470659"/>
              <a:ext cx="2333625" cy="963294"/>
            </a:xfrm>
            <a:custGeom>
              <a:avLst/>
              <a:gdLst/>
              <a:ahLst/>
              <a:cxnLst/>
              <a:rect l="l" t="t" r="r" b="b"/>
              <a:pathLst>
                <a:path w="2333625" h="963294">
                  <a:moveTo>
                    <a:pt x="0" y="240791"/>
                  </a:moveTo>
                  <a:lnTo>
                    <a:pt x="1851660" y="240791"/>
                  </a:lnTo>
                  <a:lnTo>
                    <a:pt x="1851660" y="0"/>
                  </a:lnTo>
                  <a:lnTo>
                    <a:pt x="2333243" y="481584"/>
                  </a:lnTo>
                  <a:lnTo>
                    <a:pt x="1851660" y="963167"/>
                  </a:lnTo>
                  <a:lnTo>
                    <a:pt x="1851660" y="722376"/>
                  </a:lnTo>
                  <a:lnTo>
                    <a:pt x="0" y="722376"/>
                  </a:lnTo>
                  <a:lnTo>
                    <a:pt x="0" y="240791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91071" y="1607819"/>
            <a:ext cx="676655" cy="688848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3474720" y="5271515"/>
            <a:ext cx="273050" cy="299085"/>
            <a:chOff x="3474720" y="5271515"/>
            <a:chExt cx="273050" cy="299085"/>
          </a:xfrm>
        </p:grpSpPr>
        <p:sp>
          <p:nvSpPr>
            <p:cNvPr id="29" name="object 29"/>
            <p:cNvSpPr/>
            <p:nvPr/>
          </p:nvSpPr>
          <p:spPr>
            <a:xfrm>
              <a:off x="3480816" y="5277611"/>
              <a:ext cx="260985" cy="287020"/>
            </a:xfrm>
            <a:custGeom>
              <a:avLst/>
              <a:gdLst/>
              <a:ahLst/>
              <a:cxnLst/>
              <a:rect l="l" t="t" r="r" b="b"/>
              <a:pathLst>
                <a:path w="260985" h="287020">
                  <a:moveTo>
                    <a:pt x="130301" y="0"/>
                  </a:moveTo>
                  <a:lnTo>
                    <a:pt x="130301" y="71628"/>
                  </a:lnTo>
                  <a:lnTo>
                    <a:pt x="0" y="71628"/>
                  </a:lnTo>
                  <a:lnTo>
                    <a:pt x="0" y="214884"/>
                  </a:lnTo>
                  <a:lnTo>
                    <a:pt x="130301" y="214884"/>
                  </a:lnTo>
                  <a:lnTo>
                    <a:pt x="130301" y="286512"/>
                  </a:lnTo>
                  <a:lnTo>
                    <a:pt x="260604" y="143256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80816" y="5277611"/>
              <a:ext cx="260985" cy="287020"/>
            </a:xfrm>
            <a:custGeom>
              <a:avLst/>
              <a:gdLst/>
              <a:ahLst/>
              <a:cxnLst/>
              <a:rect l="l" t="t" r="r" b="b"/>
              <a:pathLst>
                <a:path w="260985" h="287020">
                  <a:moveTo>
                    <a:pt x="0" y="71628"/>
                  </a:moveTo>
                  <a:lnTo>
                    <a:pt x="130301" y="71628"/>
                  </a:lnTo>
                  <a:lnTo>
                    <a:pt x="130301" y="0"/>
                  </a:lnTo>
                  <a:lnTo>
                    <a:pt x="260604" y="143256"/>
                  </a:lnTo>
                  <a:lnTo>
                    <a:pt x="130301" y="286512"/>
                  </a:lnTo>
                  <a:lnTo>
                    <a:pt x="130301" y="214884"/>
                  </a:lnTo>
                  <a:lnTo>
                    <a:pt x="0" y="214884"/>
                  </a:lnTo>
                  <a:lnTo>
                    <a:pt x="0" y="7162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727191" y="5271515"/>
            <a:ext cx="273050" cy="299085"/>
            <a:chOff x="5727191" y="5271515"/>
            <a:chExt cx="273050" cy="299085"/>
          </a:xfrm>
        </p:grpSpPr>
        <p:sp>
          <p:nvSpPr>
            <p:cNvPr id="32" name="object 32"/>
            <p:cNvSpPr/>
            <p:nvPr/>
          </p:nvSpPr>
          <p:spPr>
            <a:xfrm>
              <a:off x="5733287" y="5277611"/>
              <a:ext cx="260985" cy="287020"/>
            </a:xfrm>
            <a:custGeom>
              <a:avLst/>
              <a:gdLst/>
              <a:ahLst/>
              <a:cxnLst/>
              <a:rect l="l" t="t" r="r" b="b"/>
              <a:pathLst>
                <a:path w="260985" h="287020">
                  <a:moveTo>
                    <a:pt x="130301" y="0"/>
                  </a:moveTo>
                  <a:lnTo>
                    <a:pt x="130301" y="71628"/>
                  </a:lnTo>
                  <a:lnTo>
                    <a:pt x="0" y="71628"/>
                  </a:lnTo>
                  <a:lnTo>
                    <a:pt x="0" y="214884"/>
                  </a:lnTo>
                  <a:lnTo>
                    <a:pt x="130301" y="214884"/>
                  </a:lnTo>
                  <a:lnTo>
                    <a:pt x="130301" y="286512"/>
                  </a:lnTo>
                  <a:lnTo>
                    <a:pt x="260603" y="143256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33287" y="5277611"/>
              <a:ext cx="260985" cy="287020"/>
            </a:xfrm>
            <a:custGeom>
              <a:avLst/>
              <a:gdLst/>
              <a:ahLst/>
              <a:cxnLst/>
              <a:rect l="l" t="t" r="r" b="b"/>
              <a:pathLst>
                <a:path w="260985" h="287020">
                  <a:moveTo>
                    <a:pt x="0" y="71628"/>
                  </a:moveTo>
                  <a:lnTo>
                    <a:pt x="130301" y="71628"/>
                  </a:lnTo>
                  <a:lnTo>
                    <a:pt x="130301" y="0"/>
                  </a:lnTo>
                  <a:lnTo>
                    <a:pt x="260603" y="143256"/>
                  </a:lnTo>
                  <a:lnTo>
                    <a:pt x="130301" y="286512"/>
                  </a:lnTo>
                  <a:lnTo>
                    <a:pt x="130301" y="214884"/>
                  </a:lnTo>
                  <a:lnTo>
                    <a:pt x="0" y="214884"/>
                  </a:lnTo>
                  <a:lnTo>
                    <a:pt x="0" y="71628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8075676" y="5321808"/>
            <a:ext cx="273050" cy="300355"/>
            <a:chOff x="8075676" y="5321808"/>
            <a:chExt cx="273050" cy="300355"/>
          </a:xfrm>
        </p:grpSpPr>
        <p:sp>
          <p:nvSpPr>
            <p:cNvPr id="35" name="object 35"/>
            <p:cNvSpPr/>
            <p:nvPr/>
          </p:nvSpPr>
          <p:spPr>
            <a:xfrm>
              <a:off x="8081772" y="5327904"/>
              <a:ext cx="260985" cy="288290"/>
            </a:xfrm>
            <a:custGeom>
              <a:avLst/>
              <a:gdLst/>
              <a:ahLst/>
              <a:cxnLst/>
              <a:rect l="l" t="t" r="r" b="b"/>
              <a:pathLst>
                <a:path w="260984" h="288289">
                  <a:moveTo>
                    <a:pt x="130301" y="0"/>
                  </a:moveTo>
                  <a:lnTo>
                    <a:pt x="130301" y="72009"/>
                  </a:lnTo>
                  <a:lnTo>
                    <a:pt x="0" y="72009"/>
                  </a:lnTo>
                  <a:lnTo>
                    <a:pt x="0" y="216027"/>
                  </a:lnTo>
                  <a:lnTo>
                    <a:pt x="130301" y="216027"/>
                  </a:lnTo>
                  <a:lnTo>
                    <a:pt x="130301" y="288036"/>
                  </a:lnTo>
                  <a:lnTo>
                    <a:pt x="260603" y="144018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081772" y="5327904"/>
              <a:ext cx="260985" cy="288290"/>
            </a:xfrm>
            <a:custGeom>
              <a:avLst/>
              <a:gdLst/>
              <a:ahLst/>
              <a:cxnLst/>
              <a:rect l="l" t="t" r="r" b="b"/>
              <a:pathLst>
                <a:path w="260984" h="288289">
                  <a:moveTo>
                    <a:pt x="0" y="72009"/>
                  </a:moveTo>
                  <a:lnTo>
                    <a:pt x="130301" y="72009"/>
                  </a:lnTo>
                  <a:lnTo>
                    <a:pt x="130301" y="0"/>
                  </a:lnTo>
                  <a:lnTo>
                    <a:pt x="260603" y="144018"/>
                  </a:lnTo>
                  <a:lnTo>
                    <a:pt x="130301" y="288036"/>
                  </a:lnTo>
                  <a:lnTo>
                    <a:pt x="130301" y="216027"/>
                  </a:lnTo>
                  <a:lnTo>
                    <a:pt x="0" y="216027"/>
                  </a:lnTo>
                  <a:lnTo>
                    <a:pt x="0" y="7200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3910" y="901700"/>
            <a:ext cx="2181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Keterangan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57224" y="2302205"/>
            <a:ext cx="4857750" cy="313817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0665" marR="72136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Digit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ke-</a:t>
            </a:r>
            <a:r>
              <a:rPr sz="2800" dirty="0">
                <a:latin typeface="Calibri"/>
                <a:cs typeface="Calibri"/>
              </a:rPr>
              <a:t>1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merupakan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CMG </a:t>
            </a:r>
            <a:r>
              <a:rPr sz="2800" dirty="0">
                <a:latin typeface="Calibri"/>
                <a:cs typeface="Calibri"/>
              </a:rPr>
              <a:t>(Casemix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Main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Groups)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Digit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ke-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merupakan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tipe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kasus</a:t>
            </a:r>
            <a:endParaRPr sz="2800">
              <a:latin typeface="Calibri"/>
              <a:cs typeface="Calibri"/>
            </a:endParaRPr>
          </a:p>
          <a:p>
            <a:pPr marL="240665" marR="36576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Digit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ke-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merupakan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spesifik </a:t>
            </a:r>
            <a:r>
              <a:rPr sz="2800" dirty="0">
                <a:latin typeface="Calibri"/>
                <a:cs typeface="Calibri"/>
              </a:rPr>
              <a:t>CBG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kasus</a:t>
            </a:r>
            <a:endParaRPr sz="2800">
              <a:latin typeface="Calibri"/>
              <a:cs typeface="Calibri"/>
            </a:endParaRPr>
          </a:p>
          <a:p>
            <a:pPr marL="240665" marR="26034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Digit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ke-</a:t>
            </a:r>
            <a:r>
              <a:rPr sz="2800" dirty="0">
                <a:latin typeface="Calibri"/>
                <a:cs typeface="Calibri"/>
              </a:rPr>
              <a:t>4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berupa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angka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romawi merupakan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severity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level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0840" y="580644"/>
              <a:ext cx="5471159" cy="62773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8392" y="1819655"/>
              <a:ext cx="4142232" cy="41422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934719" cy="355600"/>
            </a:xfrm>
            <a:custGeom>
              <a:avLst/>
              <a:gdLst/>
              <a:ahLst/>
              <a:cxnLst/>
              <a:rect l="l" t="t" r="r" b="b"/>
              <a:pathLst>
                <a:path w="934719" h="355600">
                  <a:moveTo>
                    <a:pt x="934212" y="0"/>
                  </a:moveTo>
                  <a:lnTo>
                    <a:pt x="0" y="0"/>
                  </a:lnTo>
                  <a:lnTo>
                    <a:pt x="0" y="355092"/>
                  </a:lnTo>
                  <a:lnTo>
                    <a:pt x="934212" y="355092"/>
                  </a:lnTo>
                  <a:lnTo>
                    <a:pt x="934212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1124" y="0"/>
              <a:ext cx="2787650" cy="1746885"/>
            </a:xfrm>
            <a:custGeom>
              <a:avLst/>
              <a:gdLst/>
              <a:ahLst/>
              <a:cxnLst/>
              <a:rect l="l" t="t" r="r" b="b"/>
              <a:pathLst>
                <a:path w="2787650" h="1746885">
                  <a:moveTo>
                    <a:pt x="505968" y="0"/>
                  </a:moveTo>
                  <a:lnTo>
                    <a:pt x="323088" y="0"/>
                  </a:lnTo>
                  <a:lnTo>
                    <a:pt x="323088" y="355104"/>
                  </a:lnTo>
                  <a:lnTo>
                    <a:pt x="505968" y="355104"/>
                  </a:lnTo>
                  <a:lnTo>
                    <a:pt x="505968" y="0"/>
                  </a:lnTo>
                  <a:close/>
                </a:path>
                <a:path w="2787650" h="1746885">
                  <a:moveTo>
                    <a:pt x="2787383" y="1670304"/>
                  </a:moveTo>
                  <a:lnTo>
                    <a:pt x="0" y="1670304"/>
                  </a:lnTo>
                  <a:lnTo>
                    <a:pt x="0" y="1746504"/>
                  </a:lnTo>
                  <a:lnTo>
                    <a:pt x="2787383" y="1746504"/>
                  </a:lnTo>
                  <a:lnTo>
                    <a:pt x="2787383" y="1670304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6675119"/>
              <a:ext cx="5364480" cy="182880"/>
            </a:xfrm>
            <a:custGeom>
              <a:avLst/>
              <a:gdLst/>
              <a:ahLst/>
              <a:cxnLst/>
              <a:rect l="l" t="t" r="r" b="b"/>
              <a:pathLst>
                <a:path w="5364480" h="182879">
                  <a:moveTo>
                    <a:pt x="0" y="182878"/>
                  </a:moveTo>
                  <a:lnTo>
                    <a:pt x="5364480" y="182878"/>
                  </a:lnTo>
                  <a:lnTo>
                    <a:pt x="5364480" y="0"/>
                  </a:lnTo>
                  <a:lnTo>
                    <a:pt x="0" y="0"/>
                  </a:lnTo>
                  <a:lnTo>
                    <a:pt x="0" y="182878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64479" y="6675119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182879" y="0"/>
                  </a:moveTo>
                  <a:lnTo>
                    <a:pt x="0" y="0"/>
                  </a:lnTo>
                  <a:lnTo>
                    <a:pt x="0" y="182878"/>
                  </a:lnTo>
                  <a:lnTo>
                    <a:pt x="182879" y="18287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71231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79" h="6858000">
                  <a:moveTo>
                    <a:pt x="792479" y="0"/>
                  </a:moveTo>
                  <a:lnTo>
                    <a:pt x="0" y="0"/>
                  </a:lnTo>
                  <a:lnTo>
                    <a:pt x="0" y="6857998"/>
                  </a:lnTo>
                  <a:lnTo>
                    <a:pt x="792479" y="6857998"/>
                  </a:lnTo>
                  <a:lnTo>
                    <a:pt x="792479" y="0"/>
                  </a:lnTo>
                  <a:close/>
                </a:path>
              </a:pathLst>
            </a:custGeom>
            <a:solidFill>
              <a:srgbClr val="004974">
                <a:alpha val="5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6460" y="634441"/>
            <a:ext cx="88874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Digit</a:t>
            </a:r>
            <a:r>
              <a:rPr spc="-30" dirty="0"/>
              <a:t> </a:t>
            </a:r>
            <a:r>
              <a:rPr dirty="0"/>
              <a:t>1.</a:t>
            </a:r>
            <a:r>
              <a:rPr spc="-50" dirty="0"/>
              <a:t> </a:t>
            </a:r>
            <a:r>
              <a:rPr spc="-10" dirty="0"/>
              <a:t>Case-</a:t>
            </a:r>
            <a:r>
              <a:rPr dirty="0"/>
              <a:t>Mix</a:t>
            </a:r>
            <a:r>
              <a:rPr spc="-25" dirty="0"/>
              <a:t> </a:t>
            </a:r>
            <a:r>
              <a:rPr dirty="0"/>
              <a:t>Main</a:t>
            </a:r>
            <a:r>
              <a:rPr spc="-20" dirty="0"/>
              <a:t> </a:t>
            </a:r>
            <a:r>
              <a:rPr dirty="0"/>
              <a:t>Groups</a:t>
            </a:r>
            <a:r>
              <a:rPr spc="-35" dirty="0"/>
              <a:t> </a:t>
            </a:r>
            <a:r>
              <a:rPr spc="-10" dirty="0"/>
              <a:t>(CMGs)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4294" y="1682775"/>
            <a:ext cx="9257665" cy="4618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77540" indent="24765">
              <a:lnSpc>
                <a:spcPct val="1569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Adalah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klasifikasi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tahap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pertama Dilabelkan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dengan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huruf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Alphabet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Z)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Calibri"/>
              <a:cs typeface="Calibri"/>
            </a:endParaRPr>
          </a:p>
          <a:p>
            <a:pPr marL="37465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Berhubungan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dengan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sistem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organ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tubuh</a:t>
            </a:r>
            <a:endParaRPr sz="2800">
              <a:latin typeface="Calibri"/>
              <a:cs typeface="Calibri"/>
            </a:endParaRPr>
          </a:p>
          <a:p>
            <a:pPr marL="37465" marR="247650">
              <a:lnSpc>
                <a:spcPts val="3030"/>
              </a:lnSpc>
              <a:spcBef>
                <a:spcPts val="2500"/>
              </a:spcBef>
            </a:pPr>
            <a:r>
              <a:rPr sz="2800" spc="-10" dirty="0">
                <a:latin typeface="Calibri"/>
                <a:cs typeface="Calibri"/>
              </a:rPr>
              <a:t>Pemberian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Label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Huruf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disesuaikan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dengan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yang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ada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pada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ICD </a:t>
            </a:r>
            <a:r>
              <a:rPr sz="2800" dirty="0">
                <a:latin typeface="Calibri"/>
                <a:cs typeface="Calibri"/>
              </a:rPr>
              <a:t>10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untuk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setiap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sistem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organ</a:t>
            </a:r>
            <a:endParaRPr sz="2800">
              <a:latin typeface="Calibri"/>
              <a:cs typeface="Calibri"/>
            </a:endParaRPr>
          </a:p>
          <a:p>
            <a:pPr marL="37465" marR="5080" algn="just">
              <a:lnSpc>
                <a:spcPct val="90000"/>
              </a:lnSpc>
              <a:spcBef>
                <a:spcPts val="2070"/>
              </a:spcBef>
            </a:pPr>
            <a:r>
              <a:rPr sz="2800" spc="-40" dirty="0">
                <a:latin typeface="Calibri"/>
                <a:cs typeface="Calibri"/>
              </a:rPr>
              <a:t>Terdapat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30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CMGs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dalam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UNU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Grouper</a:t>
            </a:r>
            <a:r>
              <a:rPr sz="2800" i="1" spc="-6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(22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Acute</a:t>
            </a:r>
            <a:r>
              <a:rPr sz="2800" i="1" spc="-7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Care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CMGs,</a:t>
            </a:r>
            <a:r>
              <a:rPr sz="2800" i="1" spc="-50" dirty="0">
                <a:latin typeface="Calibri"/>
                <a:cs typeface="Calibri"/>
              </a:rPr>
              <a:t> 2 </a:t>
            </a:r>
            <a:r>
              <a:rPr sz="2800" i="1" spc="-10" dirty="0">
                <a:latin typeface="Calibri"/>
                <a:cs typeface="Calibri"/>
              </a:rPr>
              <a:t>Ambulatory</a:t>
            </a:r>
            <a:r>
              <a:rPr sz="2800" i="1" spc="-6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CMGs,</a:t>
            </a:r>
            <a:r>
              <a:rPr sz="2800" i="1" spc="-6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1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Subacute</a:t>
            </a:r>
            <a:r>
              <a:rPr sz="2800" i="1" spc="-7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CMGs,</a:t>
            </a:r>
            <a:r>
              <a:rPr sz="2800" i="1" spc="-6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1</a:t>
            </a:r>
            <a:r>
              <a:rPr sz="2800" i="1" spc="-5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Chronic</a:t>
            </a:r>
            <a:r>
              <a:rPr sz="2800" i="1" spc="-7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CMGs,</a:t>
            </a:r>
            <a:r>
              <a:rPr sz="2800" i="1" spc="-6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4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Special </a:t>
            </a:r>
            <a:r>
              <a:rPr sz="2800" i="1" dirty="0">
                <a:latin typeface="Calibri"/>
                <a:cs typeface="Calibri"/>
              </a:rPr>
              <a:t>CMGs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dan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1</a:t>
            </a:r>
            <a:r>
              <a:rPr sz="2800" i="1" spc="-4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Error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CMGs)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1708" y="544068"/>
            <a:ext cx="66040" cy="1043940"/>
          </a:xfrm>
          <a:custGeom>
            <a:avLst/>
            <a:gdLst/>
            <a:ahLst/>
            <a:cxnLst/>
            <a:rect l="l" t="t" r="r" b="b"/>
            <a:pathLst>
              <a:path w="66040" h="1043940">
                <a:moveTo>
                  <a:pt x="65532" y="0"/>
                </a:moveTo>
                <a:lnTo>
                  <a:pt x="0" y="0"/>
                </a:lnTo>
                <a:lnTo>
                  <a:pt x="0" y="1043939"/>
                </a:lnTo>
                <a:lnTo>
                  <a:pt x="65532" y="1043939"/>
                </a:lnTo>
                <a:lnTo>
                  <a:pt x="65532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719" y="3442715"/>
            <a:ext cx="445008" cy="4480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719" y="4165091"/>
            <a:ext cx="445008" cy="44805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719" y="5113020"/>
            <a:ext cx="445008" cy="448056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911" y="2712720"/>
            <a:ext cx="445007" cy="44805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819" y="2025395"/>
            <a:ext cx="445007" cy="4480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066" rIns="0" bIns="0" rtlCol="0">
            <a:spAutoFit/>
          </a:bodyPr>
          <a:lstStyle/>
          <a:p>
            <a:pPr marL="1031240">
              <a:lnSpc>
                <a:spcPct val="100000"/>
              </a:lnSpc>
              <a:spcBef>
                <a:spcPts val="105"/>
              </a:spcBef>
            </a:pPr>
            <a:r>
              <a:rPr i="1" spc="-10" dirty="0">
                <a:solidFill>
                  <a:srgbClr val="000000"/>
                </a:solidFill>
                <a:latin typeface="Calibri"/>
                <a:cs typeface="Calibri"/>
              </a:rPr>
              <a:t>Case-</a:t>
            </a: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Mix</a:t>
            </a:r>
            <a:r>
              <a:rPr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Main Groups</a:t>
            </a:r>
            <a:r>
              <a:rPr i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000000"/>
                </a:solidFill>
                <a:latin typeface="Calibri"/>
                <a:cs typeface="Calibri"/>
              </a:rPr>
              <a:t>(CMGs)</a:t>
            </a:r>
          </a:p>
        </p:txBody>
      </p:sp>
      <p:sp>
        <p:nvSpPr>
          <p:cNvPr id="3" name="object 3"/>
          <p:cNvSpPr/>
          <p:nvPr/>
        </p:nvSpPr>
        <p:spPr>
          <a:xfrm>
            <a:off x="132587" y="0"/>
            <a:ext cx="338455" cy="986155"/>
          </a:xfrm>
          <a:custGeom>
            <a:avLst/>
            <a:gdLst/>
            <a:ahLst/>
            <a:cxnLst/>
            <a:rect l="l" t="t" r="r" b="b"/>
            <a:pathLst>
              <a:path w="338455" h="986155">
                <a:moveTo>
                  <a:pt x="0" y="986027"/>
                </a:moveTo>
                <a:lnTo>
                  <a:pt x="338328" y="986027"/>
                </a:lnTo>
                <a:lnTo>
                  <a:pt x="338328" y="0"/>
                </a:lnTo>
                <a:lnTo>
                  <a:pt x="0" y="0"/>
                </a:lnTo>
                <a:lnTo>
                  <a:pt x="0" y="986027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948416" y="0"/>
            <a:ext cx="1243965" cy="6858000"/>
            <a:chOff x="10948416" y="0"/>
            <a:chExt cx="1243965" cy="6858000"/>
          </a:xfrm>
        </p:grpSpPr>
        <p:sp>
          <p:nvSpPr>
            <p:cNvPr id="5" name="object 5"/>
            <p:cNvSpPr/>
            <p:nvPr/>
          </p:nvSpPr>
          <p:spPr>
            <a:xfrm>
              <a:off x="11170920" y="0"/>
              <a:ext cx="1021080" cy="6858000"/>
            </a:xfrm>
            <a:custGeom>
              <a:avLst/>
              <a:gdLst/>
              <a:ahLst/>
              <a:cxnLst/>
              <a:rect l="l" t="t" r="r" b="b"/>
              <a:pathLst>
                <a:path w="1021079" h="6858000">
                  <a:moveTo>
                    <a:pt x="0" y="6857998"/>
                  </a:moveTo>
                  <a:lnTo>
                    <a:pt x="1021079" y="6857998"/>
                  </a:lnTo>
                  <a:lnTo>
                    <a:pt x="1021079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48416" y="0"/>
              <a:ext cx="222885" cy="6858000"/>
            </a:xfrm>
            <a:custGeom>
              <a:avLst/>
              <a:gdLst/>
              <a:ahLst/>
              <a:cxnLst/>
              <a:rect l="l" t="t" r="r" b="b"/>
              <a:pathLst>
                <a:path w="222884" h="6858000">
                  <a:moveTo>
                    <a:pt x="0" y="6857996"/>
                  </a:moveTo>
                  <a:lnTo>
                    <a:pt x="222503" y="6857996"/>
                  </a:lnTo>
                  <a:lnTo>
                    <a:pt x="222503" y="0"/>
                  </a:lnTo>
                  <a:lnTo>
                    <a:pt x="0" y="0"/>
                  </a:lnTo>
                  <a:lnTo>
                    <a:pt x="0" y="6857996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21536" y="1552955"/>
            <a:ext cx="8176259" cy="4930140"/>
            <a:chOff x="1621536" y="1552955"/>
            <a:chExt cx="8176259" cy="49301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1536" y="1552955"/>
              <a:ext cx="8176259" cy="49301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780269" y="1588769"/>
              <a:ext cx="0" cy="4860925"/>
            </a:xfrm>
            <a:custGeom>
              <a:avLst/>
              <a:gdLst/>
              <a:ahLst/>
              <a:cxnLst/>
              <a:rect l="l" t="t" r="r" b="b"/>
              <a:pathLst>
                <a:path h="4860925">
                  <a:moveTo>
                    <a:pt x="0" y="0"/>
                  </a:moveTo>
                  <a:lnTo>
                    <a:pt x="0" y="4860505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066" rIns="0" bIns="0" rtlCol="0">
            <a:spAutoFit/>
          </a:bodyPr>
          <a:lstStyle/>
          <a:p>
            <a:pPr marL="1031240">
              <a:lnSpc>
                <a:spcPct val="100000"/>
              </a:lnSpc>
              <a:spcBef>
                <a:spcPts val="105"/>
              </a:spcBef>
            </a:pPr>
            <a:r>
              <a:rPr i="1" spc="-10" dirty="0">
                <a:solidFill>
                  <a:srgbClr val="000000"/>
                </a:solidFill>
                <a:latin typeface="Calibri"/>
                <a:cs typeface="Calibri"/>
              </a:rPr>
              <a:t>Case-</a:t>
            </a: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Mix</a:t>
            </a:r>
            <a:r>
              <a:rPr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Main Groups</a:t>
            </a:r>
            <a:r>
              <a:rPr i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000000"/>
                </a:solidFill>
                <a:latin typeface="Calibri"/>
                <a:cs typeface="Calibri"/>
              </a:rPr>
              <a:t>(CMGs)</a:t>
            </a:r>
          </a:p>
        </p:txBody>
      </p:sp>
      <p:sp>
        <p:nvSpPr>
          <p:cNvPr id="3" name="object 3"/>
          <p:cNvSpPr/>
          <p:nvPr/>
        </p:nvSpPr>
        <p:spPr>
          <a:xfrm>
            <a:off x="132587" y="0"/>
            <a:ext cx="338455" cy="986155"/>
          </a:xfrm>
          <a:custGeom>
            <a:avLst/>
            <a:gdLst/>
            <a:ahLst/>
            <a:cxnLst/>
            <a:rect l="l" t="t" r="r" b="b"/>
            <a:pathLst>
              <a:path w="338455" h="986155">
                <a:moveTo>
                  <a:pt x="0" y="986027"/>
                </a:moveTo>
                <a:lnTo>
                  <a:pt x="338328" y="986027"/>
                </a:lnTo>
                <a:lnTo>
                  <a:pt x="338328" y="0"/>
                </a:lnTo>
                <a:lnTo>
                  <a:pt x="0" y="0"/>
                </a:lnTo>
                <a:lnTo>
                  <a:pt x="0" y="986027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948416" y="0"/>
            <a:ext cx="1243965" cy="6858000"/>
            <a:chOff x="10948416" y="0"/>
            <a:chExt cx="1243965" cy="6858000"/>
          </a:xfrm>
        </p:grpSpPr>
        <p:sp>
          <p:nvSpPr>
            <p:cNvPr id="5" name="object 5"/>
            <p:cNvSpPr/>
            <p:nvPr/>
          </p:nvSpPr>
          <p:spPr>
            <a:xfrm>
              <a:off x="11170920" y="0"/>
              <a:ext cx="1021080" cy="6858000"/>
            </a:xfrm>
            <a:custGeom>
              <a:avLst/>
              <a:gdLst/>
              <a:ahLst/>
              <a:cxnLst/>
              <a:rect l="l" t="t" r="r" b="b"/>
              <a:pathLst>
                <a:path w="1021079" h="6858000">
                  <a:moveTo>
                    <a:pt x="0" y="6857998"/>
                  </a:moveTo>
                  <a:lnTo>
                    <a:pt x="1021079" y="6857998"/>
                  </a:lnTo>
                  <a:lnTo>
                    <a:pt x="1021079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48416" y="0"/>
              <a:ext cx="222885" cy="6858000"/>
            </a:xfrm>
            <a:custGeom>
              <a:avLst/>
              <a:gdLst/>
              <a:ahLst/>
              <a:cxnLst/>
              <a:rect l="l" t="t" r="r" b="b"/>
              <a:pathLst>
                <a:path w="222884" h="6858000">
                  <a:moveTo>
                    <a:pt x="0" y="6857996"/>
                  </a:moveTo>
                  <a:lnTo>
                    <a:pt x="222503" y="6857996"/>
                  </a:lnTo>
                  <a:lnTo>
                    <a:pt x="222503" y="0"/>
                  </a:lnTo>
                  <a:lnTo>
                    <a:pt x="0" y="0"/>
                  </a:lnTo>
                  <a:lnTo>
                    <a:pt x="0" y="6857996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5315" y="1924811"/>
            <a:ext cx="8200204" cy="41437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066" rIns="0" bIns="0" rtlCol="0">
            <a:spAutoFit/>
          </a:bodyPr>
          <a:lstStyle/>
          <a:p>
            <a:pPr marL="1031240">
              <a:lnSpc>
                <a:spcPct val="100000"/>
              </a:lnSpc>
              <a:spcBef>
                <a:spcPts val="105"/>
              </a:spcBef>
            </a:pPr>
            <a:r>
              <a:rPr i="1" spc="-10" dirty="0">
                <a:solidFill>
                  <a:srgbClr val="000000"/>
                </a:solidFill>
                <a:latin typeface="Calibri"/>
                <a:cs typeface="Calibri"/>
              </a:rPr>
              <a:t>Case-</a:t>
            </a: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Mix</a:t>
            </a:r>
            <a:r>
              <a:rPr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Main Groups</a:t>
            </a:r>
            <a:r>
              <a:rPr i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000000"/>
                </a:solidFill>
                <a:latin typeface="Calibri"/>
                <a:cs typeface="Calibri"/>
              </a:rPr>
              <a:t>(CMGs)</a:t>
            </a:r>
          </a:p>
        </p:txBody>
      </p:sp>
      <p:sp>
        <p:nvSpPr>
          <p:cNvPr id="3" name="object 3"/>
          <p:cNvSpPr/>
          <p:nvPr/>
        </p:nvSpPr>
        <p:spPr>
          <a:xfrm>
            <a:off x="132587" y="0"/>
            <a:ext cx="338455" cy="986155"/>
          </a:xfrm>
          <a:custGeom>
            <a:avLst/>
            <a:gdLst/>
            <a:ahLst/>
            <a:cxnLst/>
            <a:rect l="l" t="t" r="r" b="b"/>
            <a:pathLst>
              <a:path w="338455" h="986155">
                <a:moveTo>
                  <a:pt x="0" y="986027"/>
                </a:moveTo>
                <a:lnTo>
                  <a:pt x="338328" y="986027"/>
                </a:lnTo>
                <a:lnTo>
                  <a:pt x="338328" y="0"/>
                </a:lnTo>
                <a:lnTo>
                  <a:pt x="0" y="0"/>
                </a:lnTo>
                <a:lnTo>
                  <a:pt x="0" y="986027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948416" y="0"/>
            <a:ext cx="1243965" cy="6858000"/>
            <a:chOff x="10948416" y="0"/>
            <a:chExt cx="1243965" cy="6858000"/>
          </a:xfrm>
        </p:grpSpPr>
        <p:sp>
          <p:nvSpPr>
            <p:cNvPr id="5" name="object 5"/>
            <p:cNvSpPr/>
            <p:nvPr/>
          </p:nvSpPr>
          <p:spPr>
            <a:xfrm>
              <a:off x="11170920" y="0"/>
              <a:ext cx="1021080" cy="6858000"/>
            </a:xfrm>
            <a:custGeom>
              <a:avLst/>
              <a:gdLst/>
              <a:ahLst/>
              <a:cxnLst/>
              <a:rect l="l" t="t" r="r" b="b"/>
              <a:pathLst>
                <a:path w="1021079" h="6858000">
                  <a:moveTo>
                    <a:pt x="0" y="6857998"/>
                  </a:moveTo>
                  <a:lnTo>
                    <a:pt x="1021079" y="6857998"/>
                  </a:lnTo>
                  <a:lnTo>
                    <a:pt x="1021079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48416" y="0"/>
              <a:ext cx="222885" cy="6858000"/>
            </a:xfrm>
            <a:custGeom>
              <a:avLst/>
              <a:gdLst/>
              <a:ahLst/>
              <a:cxnLst/>
              <a:rect l="l" t="t" r="r" b="b"/>
              <a:pathLst>
                <a:path w="222884" h="6858000">
                  <a:moveTo>
                    <a:pt x="0" y="6857996"/>
                  </a:moveTo>
                  <a:lnTo>
                    <a:pt x="222503" y="6857996"/>
                  </a:lnTo>
                  <a:lnTo>
                    <a:pt x="222503" y="0"/>
                  </a:lnTo>
                  <a:lnTo>
                    <a:pt x="0" y="0"/>
                  </a:lnTo>
                  <a:lnTo>
                    <a:pt x="0" y="6857996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95044" y="1735835"/>
            <a:ext cx="8389620" cy="4239895"/>
            <a:chOff x="1495044" y="1735835"/>
            <a:chExt cx="8389620" cy="42398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0194" y="1744979"/>
              <a:ext cx="8355325" cy="42214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99616" y="1740407"/>
              <a:ext cx="8380730" cy="4231005"/>
            </a:xfrm>
            <a:custGeom>
              <a:avLst/>
              <a:gdLst/>
              <a:ahLst/>
              <a:cxnLst/>
              <a:rect l="l" t="t" r="r" b="b"/>
              <a:pathLst>
                <a:path w="8380730" h="4231005">
                  <a:moveTo>
                    <a:pt x="0" y="4230624"/>
                  </a:moveTo>
                  <a:lnTo>
                    <a:pt x="8380476" y="4230624"/>
                  </a:lnTo>
                  <a:lnTo>
                    <a:pt x="8380476" y="0"/>
                  </a:lnTo>
                  <a:lnTo>
                    <a:pt x="0" y="0"/>
                  </a:lnTo>
                  <a:lnTo>
                    <a:pt x="0" y="42306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181225" y="1310258"/>
          <a:ext cx="7816215" cy="4813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0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6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97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254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TIPE</a:t>
                      </a:r>
                      <a:r>
                        <a:rPr sz="2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20" dirty="0">
                          <a:latin typeface="Calibri"/>
                          <a:cs typeface="Calibri"/>
                        </a:rPr>
                        <a:t>KASUS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97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254"/>
                        </a:lnSpc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GROUP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9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3254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Prosedur</a:t>
                      </a:r>
                      <a:r>
                        <a:rPr sz="28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Rawat</a:t>
                      </a:r>
                      <a:r>
                        <a:rPr sz="2800" spc="-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Inap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254"/>
                        </a:lnSpc>
                      </a:pPr>
                      <a:r>
                        <a:rPr sz="2800" spc="-35" dirty="0">
                          <a:latin typeface="Calibri"/>
                          <a:cs typeface="Calibri"/>
                        </a:rPr>
                        <a:t>Group-</a:t>
                      </a:r>
                      <a:r>
                        <a:rPr sz="2800" spc="-50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3254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Prosedur</a:t>
                      </a:r>
                      <a:r>
                        <a:rPr sz="28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Besar</a:t>
                      </a:r>
                      <a:r>
                        <a:rPr sz="28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Rawat</a:t>
                      </a:r>
                      <a:r>
                        <a:rPr sz="280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Jalan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254"/>
                        </a:lnSpc>
                      </a:pPr>
                      <a:r>
                        <a:rPr sz="2800" spc="-35" dirty="0">
                          <a:latin typeface="Calibri"/>
                          <a:cs typeface="Calibri"/>
                        </a:rPr>
                        <a:t>Group-</a:t>
                      </a:r>
                      <a:r>
                        <a:rPr sz="2800" spc="-50" dirty="0"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6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Prosedur</a:t>
                      </a:r>
                      <a:r>
                        <a:rPr sz="28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Signifikan</a:t>
                      </a:r>
                      <a:r>
                        <a:rPr sz="28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Rawat</a:t>
                      </a:r>
                      <a:r>
                        <a:rPr sz="28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Jalan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2800" spc="-35" dirty="0">
                          <a:latin typeface="Calibri"/>
                          <a:cs typeface="Calibri"/>
                        </a:rPr>
                        <a:t>Group-</a:t>
                      </a:r>
                      <a:r>
                        <a:rPr sz="2800" spc="-50" dirty="0">
                          <a:latin typeface="Calibri"/>
                          <a:cs typeface="Calibri"/>
                        </a:rPr>
                        <a:t>3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6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3254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Rawat</a:t>
                      </a:r>
                      <a:r>
                        <a:rPr sz="28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Inap</a:t>
                      </a:r>
                      <a:r>
                        <a:rPr sz="28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Bukan</a:t>
                      </a:r>
                      <a:r>
                        <a:rPr sz="2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Prosedur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254"/>
                        </a:lnSpc>
                      </a:pPr>
                      <a:r>
                        <a:rPr sz="2800" spc="-35" dirty="0">
                          <a:latin typeface="Calibri"/>
                          <a:cs typeface="Calibri"/>
                        </a:rPr>
                        <a:t>Group-</a:t>
                      </a:r>
                      <a:r>
                        <a:rPr sz="2800" spc="-50" dirty="0">
                          <a:latin typeface="Calibri"/>
                          <a:cs typeface="Calibri"/>
                        </a:rPr>
                        <a:t>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3260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Rawat</a:t>
                      </a:r>
                      <a:r>
                        <a:rPr sz="28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Jalan</a:t>
                      </a:r>
                      <a:r>
                        <a:rPr sz="28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Bukan</a:t>
                      </a:r>
                      <a:r>
                        <a:rPr sz="28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Prosedur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260"/>
                        </a:lnSpc>
                      </a:pPr>
                      <a:r>
                        <a:rPr sz="2800" spc="-35" dirty="0">
                          <a:latin typeface="Calibri"/>
                          <a:cs typeface="Calibri"/>
                        </a:rPr>
                        <a:t>Group-</a:t>
                      </a:r>
                      <a:r>
                        <a:rPr sz="2800" spc="-50" dirty="0">
                          <a:latin typeface="Calibri"/>
                          <a:cs typeface="Calibri"/>
                        </a:rPr>
                        <a:t>5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6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3260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Rawat</a:t>
                      </a:r>
                      <a:r>
                        <a:rPr sz="28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Inap</a:t>
                      </a:r>
                      <a:r>
                        <a:rPr sz="2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Kebidanan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260"/>
                        </a:lnSpc>
                      </a:pPr>
                      <a:r>
                        <a:rPr sz="2800" spc="-35" dirty="0">
                          <a:latin typeface="Calibri"/>
                          <a:cs typeface="Calibri"/>
                        </a:rPr>
                        <a:t>Group-</a:t>
                      </a:r>
                      <a:r>
                        <a:rPr sz="2800" spc="-50" dirty="0">
                          <a:latin typeface="Calibri"/>
                          <a:cs typeface="Calibri"/>
                        </a:rPr>
                        <a:t>6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6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3260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Rawat</a:t>
                      </a:r>
                      <a:r>
                        <a:rPr sz="28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Jalan</a:t>
                      </a:r>
                      <a:r>
                        <a:rPr sz="28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kebidanan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260"/>
                        </a:lnSpc>
                      </a:pPr>
                      <a:r>
                        <a:rPr sz="2800" spc="-35" dirty="0">
                          <a:latin typeface="Calibri"/>
                          <a:cs typeface="Calibri"/>
                        </a:rPr>
                        <a:t>Group-</a:t>
                      </a:r>
                      <a:r>
                        <a:rPr sz="2800" spc="-50" dirty="0">
                          <a:latin typeface="Calibri"/>
                          <a:cs typeface="Calibri"/>
                        </a:rPr>
                        <a:t>7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3260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Rawat</a:t>
                      </a:r>
                      <a:r>
                        <a:rPr sz="28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Inap</a:t>
                      </a:r>
                      <a:r>
                        <a:rPr sz="28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Neonatal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260"/>
                        </a:lnSpc>
                      </a:pPr>
                      <a:r>
                        <a:rPr sz="2800" spc="-35" dirty="0">
                          <a:latin typeface="Calibri"/>
                          <a:cs typeface="Calibri"/>
                        </a:rPr>
                        <a:t>Group-</a:t>
                      </a:r>
                      <a:r>
                        <a:rPr sz="2800" spc="-50" dirty="0">
                          <a:latin typeface="Calibri"/>
                          <a:cs typeface="Calibri"/>
                        </a:rPr>
                        <a:t>8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3260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Rawat</a:t>
                      </a:r>
                      <a:r>
                        <a:rPr sz="28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Jalan</a:t>
                      </a:r>
                      <a:r>
                        <a:rPr sz="28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Neonatal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260"/>
                        </a:lnSpc>
                      </a:pPr>
                      <a:r>
                        <a:rPr sz="2800" spc="-35" dirty="0">
                          <a:latin typeface="Calibri"/>
                          <a:cs typeface="Calibri"/>
                        </a:rPr>
                        <a:t>Group-</a:t>
                      </a:r>
                      <a:r>
                        <a:rPr sz="2800" spc="-50" dirty="0">
                          <a:latin typeface="Calibri"/>
                          <a:cs typeface="Calibri"/>
                        </a:rPr>
                        <a:t>9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6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3265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Error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265"/>
                        </a:lnSpc>
                      </a:pPr>
                      <a:r>
                        <a:rPr sz="2800" spc="-35" dirty="0">
                          <a:latin typeface="Calibri"/>
                          <a:cs typeface="Calibri"/>
                        </a:rPr>
                        <a:t>Group-</a:t>
                      </a:r>
                      <a:r>
                        <a:rPr sz="2800" spc="-50" dirty="0"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3094" y="1834260"/>
            <a:ext cx="240487" cy="2743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98522" y="2270760"/>
            <a:ext cx="254203" cy="2743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09444" y="2716402"/>
            <a:ext cx="221742" cy="2743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98522" y="3161741"/>
            <a:ext cx="254203" cy="2746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00045" y="3598417"/>
            <a:ext cx="249631" cy="2743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24683" y="4034916"/>
            <a:ext cx="176021" cy="2743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00300" y="4471161"/>
            <a:ext cx="246887" cy="2743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97251" y="4907534"/>
            <a:ext cx="256031" cy="27431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432304" y="5343753"/>
            <a:ext cx="155575" cy="274320"/>
            <a:chOff x="2432304" y="5343753"/>
            <a:chExt cx="155575" cy="274320"/>
          </a:xfrm>
        </p:grpSpPr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32304" y="5343753"/>
              <a:ext cx="91439" cy="2743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78024" y="5343753"/>
              <a:ext cx="109727" cy="274319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30526" y="5780227"/>
            <a:ext cx="155905" cy="27432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604386" y="184531"/>
            <a:ext cx="42386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Digit</a:t>
            </a:r>
            <a:r>
              <a:rPr spc="-10" dirty="0"/>
              <a:t> </a:t>
            </a:r>
            <a:r>
              <a:rPr dirty="0"/>
              <a:t>2.</a:t>
            </a:r>
            <a:r>
              <a:rPr spc="-35" dirty="0"/>
              <a:t> </a:t>
            </a:r>
            <a:r>
              <a:rPr dirty="0"/>
              <a:t>Tipe</a:t>
            </a:r>
            <a:r>
              <a:rPr spc="-5" dirty="0"/>
              <a:t> </a:t>
            </a:r>
            <a:r>
              <a:rPr spc="-10" dirty="0"/>
              <a:t>Kasus</a:t>
            </a:r>
          </a:p>
        </p:txBody>
      </p:sp>
      <p:sp>
        <p:nvSpPr>
          <p:cNvPr id="16" name="object 16"/>
          <p:cNvSpPr/>
          <p:nvPr/>
        </p:nvSpPr>
        <p:spPr>
          <a:xfrm>
            <a:off x="3419855" y="92964"/>
            <a:ext cx="45720" cy="1019810"/>
          </a:xfrm>
          <a:custGeom>
            <a:avLst/>
            <a:gdLst/>
            <a:ahLst/>
            <a:cxnLst/>
            <a:rect l="l" t="t" r="r" b="b"/>
            <a:pathLst>
              <a:path w="45720" h="1019810">
                <a:moveTo>
                  <a:pt x="45720" y="0"/>
                </a:moveTo>
                <a:lnTo>
                  <a:pt x="0" y="0"/>
                </a:lnTo>
                <a:lnTo>
                  <a:pt x="0" y="1019555"/>
                </a:lnTo>
                <a:lnTo>
                  <a:pt x="45720" y="1019555"/>
                </a:lnTo>
                <a:lnTo>
                  <a:pt x="45720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6228587"/>
            <a:ext cx="1432560" cy="626364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1443716" y="0"/>
            <a:ext cx="748665" cy="1455420"/>
            <a:chOff x="11443716" y="0"/>
            <a:chExt cx="748665" cy="1455420"/>
          </a:xfrm>
        </p:grpSpPr>
        <p:sp>
          <p:nvSpPr>
            <p:cNvPr id="19" name="object 19"/>
            <p:cNvSpPr/>
            <p:nvPr/>
          </p:nvSpPr>
          <p:spPr>
            <a:xfrm>
              <a:off x="11443716" y="0"/>
              <a:ext cx="748665" cy="1455420"/>
            </a:xfrm>
            <a:custGeom>
              <a:avLst/>
              <a:gdLst/>
              <a:ahLst/>
              <a:cxnLst/>
              <a:rect l="l" t="t" r="r" b="b"/>
              <a:pathLst>
                <a:path w="748665" h="1455420">
                  <a:moveTo>
                    <a:pt x="748283" y="0"/>
                  </a:moveTo>
                  <a:lnTo>
                    <a:pt x="0" y="0"/>
                  </a:lnTo>
                  <a:lnTo>
                    <a:pt x="0" y="1455420"/>
                  </a:lnTo>
                  <a:lnTo>
                    <a:pt x="748283" y="1455420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019788" y="0"/>
              <a:ext cx="172720" cy="701040"/>
            </a:xfrm>
            <a:custGeom>
              <a:avLst/>
              <a:gdLst/>
              <a:ahLst/>
              <a:cxnLst/>
              <a:rect l="l" t="t" r="r" b="b"/>
              <a:pathLst>
                <a:path w="172720" h="701040">
                  <a:moveTo>
                    <a:pt x="172211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172211" y="701039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7471" y="1927860"/>
            <a:ext cx="3810000" cy="3810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117600" cy="355600"/>
            <a:chOff x="0" y="0"/>
            <a:chExt cx="1117600" cy="3556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34719" cy="355600"/>
            </a:xfrm>
            <a:custGeom>
              <a:avLst/>
              <a:gdLst/>
              <a:ahLst/>
              <a:cxnLst/>
              <a:rect l="l" t="t" r="r" b="b"/>
              <a:pathLst>
                <a:path w="934719" h="355600">
                  <a:moveTo>
                    <a:pt x="934212" y="0"/>
                  </a:moveTo>
                  <a:lnTo>
                    <a:pt x="0" y="0"/>
                  </a:lnTo>
                  <a:lnTo>
                    <a:pt x="0" y="355092"/>
                  </a:lnTo>
                  <a:lnTo>
                    <a:pt x="934212" y="355092"/>
                  </a:lnTo>
                  <a:lnTo>
                    <a:pt x="934212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4211" y="0"/>
              <a:ext cx="182880" cy="355600"/>
            </a:xfrm>
            <a:custGeom>
              <a:avLst/>
              <a:gdLst/>
              <a:ahLst/>
              <a:cxnLst/>
              <a:rect l="l" t="t" r="r" b="b"/>
              <a:pathLst>
                <a:path w="182880" h="355600">
                  <a:moveTo>
                    <a:pt x="182880" y="0"/>
                  </a:moveTo>
                  <a:lnTo>
                    <a:pt x="0" y="0"/>
                  </a:lnTo>
                  <a:lnTo>
                    <a:pt x="0" y="355092"/>
                  </a:lnTo>
                  <a:lnTo>
                    <a:pt x="182880" y="355092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92783" y="549986"/>
            <a:ext cx="42906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Digit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3.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Kode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CBGs</a:t>
            </a:r>
          </a:p>
        </p:txBody>
      </p:sp>
      <p:sp>
        <p:nvSpPr>
          <p:cNvPr id="7" name="object 7"/>
          <p:cNvSpPr/>
          <p:nvPr/>
        </p:nvSpPr>
        <p:spPr>
          <a:xfrm>
            <a:off x="989075" y="510540"/>
            <a:ext cx="45720" cy="928369"/>
          </a:xfrm>
          <a:custGeom>
            <a:avLst/>
            <a:gdLst/>
            <a:ahLst/>
            <a:cxnLst/>
            <a:rect l="l" t="t" r="r" b="b"/>
            <a:pathLst>
              <a:path w="45719" h="928369">
                <a:moveTo>
                  <a:pt x="45719" y="0"/>
                </a:moveTo>
                <a:lnTo>
                  <a:pt x="0" y="0"/>
                </a:lnTo>
                <a:lnTo>
                  <a:pt x="0" y="928115"/>
                </a:lnTo>
                <a:lnTo>
                  <a:pt x="45719" y="928115"/>
                </a:lnTo>
                <a:lnTo>
                  <a:pt x="45719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3439" y="3721608"/>
            <a:ext cx="521334" cy="515620"/>
          </a:xfrm>
          <a:custGeom>
            <a:avLst/>
            <a:gdLst/>
            <a:ahLst/>
            <a:cxnLst/>
            <a:rect l="l" t="t" r="r" b="b"/>
            <a:pathLst>
              <a:path w="521334" h="515620">
                <a:moveTo>
                  <a:pt x="260603" y="0"/>
                </a:moveTo>
                <a:lnTo>
                  <a:pt x="213759" y="4149"/>
                </a:lnTo>
                <a:lnTo>
                  <a:pt x="169670" y="16113"/>
                </a:lnTo>
                <a:lnTo>
                  <a:pt x="129071" y="35164"/>
                </a:lnTo>
                <a:lnTo>
                  <a:pt x="92699" y="60575"/>
                </a:lnTo>
                <a:lnTo>
                  <a:pt x="61290" y="91617"/>
                </a:lnTo>
                <a:lnTo>
                  <a:pt x="35579" y="127564"/>
                </a:lnTo>
                <a:lnTo>
                  <a:pt x="16303" y="167688"/>
                </a:lnTo>
                <a:lnTo>
                  <a:pt x="4198" y="211261"/>
                </a:lnTo>
                <a:lnTo>
                  <a:pt x="0" y="257556"/>
                </a:lnTo>
                <a:lnTo>
                  <a:pt x="4198" y="303850"/>
                </a:lnTo>
                <a:lnTo>
                  <a:pt x="16303" y="347423"/>
                </a:lnTo>
                <a:lnTo>
                  <a:pt x="35579" y="387547"/>
                </a:lnTo>
                <a:lnTo>
                  <a:pt x="61290" y="423494"/>
                </a:lnTo>
                <a:lnTo>
                  <a:pt x="92699" y="454536"/>
                </a:lnTo>
                <a:lnTo>
                  <a:pt x="129071" y="479947"/>
                </a:lnTo>
                <a:lnTo>
                  <a:pt x="169670" y="498998"/>
                </a:lnTo>
                <a:lnTo>
                  <a:pt x="213759" y="510962"/>
                </a:lnTo>
                <a:lnTo>
                  <a:pt x="260603" y="515112"/>
                </a:lnTo>
                <a:lnTo>
                  <a:pt x="307448" y="510962"/>
                </a:lnTo>
                <a:lnTo>
                  <a:pt x="351537" y="498998"/>
                </a:lnTo>
                <a:lnTo>
                  <a:pt x="392136" y="479947"/>
                </a:lnTo>
                <a:lnTo>
                  <a:pt x="428508" y="454536"/>
                </a:lnTo>
                <a:lnTo>
                  <a:pt x="459917" y="423494"/>
                </a:lnTo>
                <a:lnTo>
                  <a:pt x="485628" y="387547"/>
                </a:lnTo>
                <a:lnTo>
                  <a:pt x="504904" y="347423"/>
                </a:lnTo>
                <a:lnTo>
                  <a:pt x="517009" y="303850"/>
                </a:lnTo>
                <a:lnTo>
                  <a:pt x="521207" y="257556"/>
                </a:lnTo>
                <a:lnTo>
                  <a:pt x="517009" y="211261"/>
                </a:lnTo>
                <a:lnTo>
                  <a:pt x="504904" y="167688"/>
                </a:lnTo>
                <a:lnTo>
                  <a:pt x="485628" y="127564"/>
                </a:lnTo>
                <a:lnTo>
                  <a:pt x="459917" y="91617"/>
                </a:lnTo>
                <a:lnTo>
                  <a:pt x="428508" y="60575"/>
                </a:lnTo>
                <a:lnTo>
                  <a:pt x="392136" y="35164"/>
                </a:lnTo>
                <a:lnTo>
                  <a:pt x="351537" y="16113"/>
                </a:lnTo>
                <a:lnTo>
                  <a:pt x="307448" y="4149"/>
                </a:lnTo>
                <a:lnTo>
                  <a:pt x="260603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6675119"/>
            <a:ext cx="5547360" cy="182880"/>
            <a:chOff x="0" y="6675119"/>
            <a:chExt cx="5547360" cy="182880"/>
          </a:xfrm>
        </p:grpSpPr>
        <p:sp>
          <p:nvSpPr>
            <p:cNvPr id="10" name="object 10"/>
            <p:cNvSpPr/>
            <p:nvPr/>
          </p:nvSpPr>
          <p:spPr>
            <a:xfrm>
              <a:off x="0" y="6675119"/>
              <a:ext cx="5364480" cy="182880"/>
            </a:xfrm>
            <a:custGeom>
              <a:avLst/>
              <a:gdLst/>
              <a:ahLst/>
              <a:cxnLst/>
              <a:rect l="l" t="t" r="r" b="b"/>
              <a:pathLst>
                <a:path w="5364480" h="182879">
                  <a:moveTo>
                    <a:pt x="0" y="182878"/>
                  </a:moveTo>
                  <a:lnTo>
                    <a:pt x="5364480" y="182878"/>
                  </a:lnTo>
                  <a:lnTo>
                    <a:pt x="5364480" y="0"/>
                  </a:lnTo>
                  <a:lnTo>
                    <a:pt x="0" y="0"/>
                  </a:lnTo>
                  <a:lnTo>
                    <a:pt x="0" y="182878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64479" y="6675119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182879" y="0"/>
                  </a:moveTo>
                  <a:lnTo>
                    <a:pt x="0" y="0"/>
                  </a:lnTo>
                  <a:lnTo>
                    <a:pt x="0" y="182878"/>
                  </a:lnTo>
                  <a:lnTo>
                    <a:pt x="182879" y="18287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53336" y="1620138"/>
            <a:ext cx="4608195" cy="4538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" marR="124460">
              <a:lnSpc>
                <a:spcPct val="100000"/>
              </a:lnSpc>
              <a:spcBef>
                <a:spcPts val="95"/>
              </a:spcBef>
            </a:pPr>
            <a:r>
              <a:rPr sz="4000" spc="-25" dirty="0">
                <a:latin typeface="Calibri"/>
                <a:cs typeface="Calibri"/>
              </a:rPr>
              <a:t>Sub-</a:t>
            </a:r>
            <a:r>
              <a:rPr sz="4000" dirty="0">
                <a:latin typeface="Calibri"/>
                <a:cs typeface="Calibri"/>
              </a:rPr>
              <a:t>group</a:t>
            </a:r>
            <a:r>
              <a:rPr sz="4000" spc="-13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ketiga </a:t>
            </a:r>
            <a:r>
              <a:rPr sz="4000" spc="-20" dirty="0">
                <a:latin typeface="Calibri"/>
                <a:cs typeface="Calibri"/>
              </a:rPr>
              <a:t>menunjukkan</a:t>
            </a:r>
            <a:r>
              <a:rPr sz="4000" spc="-114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spesifik </a:t>
            </a:r>
            <a:r>
              <a:rPr sz="4000" spc="-20" dirty="0">
                <a:latin typeface="Calibri"/>
                <a:cs typeface="Calibri"/>
              </a:rPr>
              <a:t>CBGs</a:t>
            </a:r>
            <a:endParaRPr sz="4000">
              <a:latin typeface="Calibri"/>
              <a:cs typeface="Calibri"/>
            </a:endParaRPr>
          </a:p>
          <a:p>
            <a:pPr marL="12700" marR="5080">
              <a:lnSpc>
                <a:spcPts val="4320"/>
              </a:lnSpc>
              <a:spcBef>
                <a:spcPts val="1945"/>
              </a:spcBef>
            </a:pPr>
            <a:r>
              <a:rPr sz="4000" spc="-10" dirty="0">
                <a:latin typeface="Calibri"/>
                <a:cs typeface="Calibri"/>
              </a:rPr>
              <a:t>Dilambangkan</a:t>
            </a:r>
            <a:r>
              <a:rPr sz="4000" spc="-20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dengan numerik</a:t>
            </a:r>
            <a:endParaRPr sz="4000">
              <a:latin typeface="Calibri"/>
              <a:cs typeface="Calibri"/>
            </a:endParaRPr>
          </a:p>
          <a:p>
            <a:pPr marL="12700" marR="275590">
              <a:lnSpc>
                <a:spcPts val="4320"/>
              </a:lnSpc>
              <a:spcBef>
                <a:spcPts val="1980"/>
              </a:spcBef>
            </a:pPr>
            <a:r>
              <a:rPr sz="4000" dirty="0">
                <a:latin typeface="Calibri"/>
                <a:cs typeface="Calibri"/>
              </a:rPr>
              <a:t>Mulai</a:t>
            </a:r>
            <a:r>
              <a:rPr sz="4000" spc="-8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dari</a:t>
            </a:r>
            <a:r>
              <a:rPr sz="4000" spc="-8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01</a:t>
            </a:r>
            <a:r>
              <a:rPr sz="4000" spc="-8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sampai </a:t>
            </a:r>
            <a:r>
              <a:rPr sz="4000" dirty="0">
                <a:latin typeface="Calibri"/>
                <a:cs typeface="Calibri"/>
              </a:rPr>
              <a:t>dengan</a:t>
            </a:r>
            <a:r>
              <a:rPr sz="4000" spc="-215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99.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53439" y="5077967"/>
            <a:ext cx="521334" cy="515620"/>
          </a:xfrm>
          <a:custGeom>
            <a:avLst/>
            <a:gdLst/>
            <a:ahLst/>
            <a:cxnLst/>
            <a:rect l="l" t="t" r="r" b="b"/>
            <a:pathLst>
              <a:path w="521334" h="515620">
                <a:moveTo>
                  <a:pt x="260603" y="0"/>
                </a:moveTo>
                <a:lnTo>
                  <a:pt x="213759" y="4149"/>
                </a:lnTo>
                <a:lnTo>
                  <a:pt x="169670" y="16113"/>
                </a:lnTo>
                <a:lnTo>
                  <a:pt x="129071" y="35164"/>
                </a:lnTo>
                <a:lnTo>
                  <a:pt x="92699" y="60575"/>
                </a:lnTo>
                <a:lnTo>
                  <a:pt x="61290" y="91617"/>
                </a:lnTo>
                <a:lnTo>
                  <a:pt x="35579" y="127564"/>
                </a:lnTo>
                <a:lnTo>
                  <a:pt x="16303" y="167688"/>
                </a:lnTo>
                <a:lnTo>
                  <a:pt x="4198" y="211261"/>
                </a:lnTo>
                <a:lnTo>
                  <a:pt x="0" y="257555"/>
                </a:lnTo>
                <a:lnTo>
                  <a:pt x="4198" y="303850"/>
                </a:lnTo>
                <a:lnTo>
                  <a:pt x="16303" y="347423"/>
                </a:lnTo>
                <a:lnTo>
                  <a:pt x="35579" y="387547"/>
                </a:lnTo>
                <a:lnTo>
                  <a:pt x="61290" y="423494"/>
                </a:lnTo>
                <a:lnTo>
                  <a:pt x="92699" y="454536"/>
                </a:lnTo>
                <a:lnTo>
                  <a:pt x="129071" y="479947"/>
                </a:lnTo>
                <a:lnTo>
                  <a:pt x="169670" y="498998"/>
                </a:lnTo>
                <a:lnTo>
                  <a:pt x="213759" y="510962"/>
                </a:lnTo>
                <a:lnTo>
                  <a:pt x="260603" y="515111"/>
                </a:lnTo>
                <a:lnTo>
                  <a:pt x="307448" y="510962"/>
                </a:lnTo>
                <a:lnTo>
                  <a:pt x="351537" y="498998"/>
                </a:lnTo>
                <a:lnTo>
                  <a:pt x="392136" y="479947"/>
                </a:lnTo>
                <a:lnTo>
                  <a:pt x="428508" y="454536"/>
                </a:lnTo>
                <a:lnTo>
                  <a:pt x="459917" y="423494"/>
                </a:lnTo>
                <a:lnTo>
                  <a:pt x="485628" y="387547"/>
                </a:lnTo>
                <a:lnTo>
                  <a:pt x="504904" y="347423"/>
                </a:lnTo>
                <a:lnTo>
                  <a:pt x="517009" y="303850"/>
                </a:lnTo>
                <a:lnTo>
                  <a:pt x="521207" y="257555"/>
                </a:lnTo>
                <a:lnTo>
                  <a:pt x="517009" y="211261"/>
                </a:lnTo>
                <a:lnTo>
                  <a:pt x="504904" y="167688"/>
                </a:lnTo>
                <a:lnTo>
                  <a:pt x="485628" y="127564"/>
                </a:lnTo>
                <a:lnTo>
                  <a:pt x="459917" y="91617"/>
                </a:lnTo>
                <a:lnTo>
                  <a:pt x="428508" y="60575"/>
                </a:lnTo>
                <a:lnTo>
                  <a:pt x="392136" y="35164"/>
                </a:lnTo>
                <a:lnTo>
                  <a:pt x="351537" y="16113"/>
                </a:lnTo>
                <a:lnTo>
                  <a:pt x="307448" y="4149"/>
                </a:lnTo>
                <a:lnTo>
                  <a:pt x="260603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71231" y="0"/>
            <a:ext cx="792480" cy="6858000"/>
          </a:xfrm>
          <a:custGeom>
            <a:avLst/>
            <a:gdLst/>
            <a:ahLst/>
            <a:cxnLst/>
            <a:rect l="l" t="t" r="r" b="b"/>
            <a:pathLst>
              <a:path w="792479" h="6858000">
                <a:moveTo>
                  <a:pt x="792479" y="0"/>
                </a:moveTo>
                <a:lnTo>
                  <a:pt x="0" y="0"/>
                </a:lnTo>
                <a:lnTo>
                  <a:pt x="0" y="6857998"/>
                </a:lnTo>
                <a:lnTo>
                  <a:pt x="792479" y="6857998"/>
                </a:lnTo>
                <a:lnTo>
                  <a:pt x="792479" y="0"/>
                </a:lnTo>
                <a:close/>
              </a:path>
            </a:pathLst>
          </a:custGeom>
          <a:solidFill>
            <a:srgbClr val="004974">
              <a:alpha val="5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3439" y="1763267"/>
            <a:ext cx="521334" cy="513715"/>
          </a:xfrm>
          <a:custGeom>
            <a:avLst/>
            <a:gdLst/>
            <a:ahLst/>
            <a:cxnLst/>
            <a:rect l="l" t="t" r="r" b="b"/>
            <a:pathLst>
              <a:path w="521334" h="513714">
                <a:moveTo>
                  <a:pt x="260603" y="0"/>
                </a:moveTo>
                <a:lnTo>
                  <a:pt x="213759" y="4136"/>
                </a:lnTo>
                <a:lnTo>
                  <a:pt x="169670" y="16061"/>
                </a:lnTo>
                <a:lnTo>
                  <a:pt x="129071" y="35051"/>
                </a:lnTo>
                <a:lnTo>
                  <a:pt x="92699" y="60383"/>
                </a:lnTo>
                <a:lnTo>
                  <a:pt x="61290" y="91330"/>
                </a:lnTo>
                <a:lnTo>
                  <a:pt x="35579" y="127169"/>
                </a:lnTo>
                <a:lnTo>
                  <a:pt x="16303" y="167175"/>
                </a:lnTo>
                <a:lnTo>
                  <a:pt x="4198" y="210625"/>
                </a:lnTo>
                <a:lnTo>
                  <a:pt x="0" y="256794"/>
                </a:lnTo>
                <a:lnTo>
                  <a:pt x="4198" y="302962"/>
                </a:lnTo>
                <a:lnTo>
                  <a:pt x="16303" y="346412"/>
                </a:lnTo>
                <a:lnTo>
                  <a:pt x="35579" y="386418"/>
                </a:lnTo>
                <a:lnTo>
                  <a:pt x="61290" y="422257"/>
                </a:lnTo>
                <a:lnTo>
                  <a:pt x="92699" y="453204"/>
                </a:lnTo>
                <a:lnTo>
                  <a:pt x="129071" y="478535"/>
                </a:lnTo>
                <a:lnTo>
                  <a:pt x="169670" y="497526"/>
                </a:lnTo>
                <a:lnTo>
                  <a:pt x="213759" y="509451"/>
                </a:lnTo>
                <a:lnTo>
                  <a:pt x="260603" y="513588"/>
                </a:lnTo>
                <a:lnTo>
                  <a:pt x="307448" y="509451"/>
                </a:lnTo>
                <a:lnTo>
                  <a:pt x="351537" y="497526"/>
                </a:lnTo>
                <a:lnTo>
                  <a:pt x="392136" y="478536"/>
                </a:lnTo>
                <a:lnTo>
                  <a:pt x="428508" y="453204"/>
                </a:lnTo>
                <a:lnTo>
                  <a:pt x="459917" y="422257"/>
                </a:lnTo>
                <a:lnTo>
                  <a:pt x="485628" y="386418"/>
                </a:lnTo>
                <a:lnTo>
                  <a:pt x="504904" y="346412"/>
                </a:lnTo>
                <a:lnTo>
                  <a:pt x="517009" y="302962"/>
                </a:lnTo>
                <a:lnTo>
                  <a:pt x="521207" y="256794"/>
                </a:lnTo>
                <a:lnTo>
                  <a:pt x="517009" y="210625"/>
                </a:lnTo>
                <a:lnTo>
                  <a:pt x="504904" y="167175"/>
                </a:lnTo>
                <a:lnTo>
                  <a:pt x="485628" y="127169"/>
                </a:lnTo>
                <a:lnTo>
                  <a:pt x="459917" y="91330"/>
                </a:lnTo>
                <a:lnTo>
                  <a:pt x="428508" y="60383"/>
                </a:lnTo>
                <a:lnTo>
                  <a:pt x="392136" y="35052"/>
                </a:lnTo>
                <a:lnTo>
                  <a:pt x="351537" y="16061"/>
                </a:lnTo>
                <a:lnTo>
                  <a:pt x="307448" y="4136"/>
                </a:lnTo>
                <a:lnTo>
                  <a:pt x="260603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344" y="608063"/>
            <a:ext cx="4040885" cy="44082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65987" y="370331"/>
            <a:ext cx="50800" cy="871855"/>
          </a:xfrm>
          <a:custGeom>
            <a:avLst/>
            <a:gdLst/>
            <a:ahLst/>
            <a:cxnLst/>
            <a:rect l="l" t="t" r="r" b="b"/>
            <a:pathLst>
              <a:path w="50800" h="871855">
                <a:moveTo>
                  <a:pt x="50292" y="0"/>
                </a:moveTo>
                <a:lnTo>
                  <a:pt x="0" y="0"/>
                </a:lnTo>
                <a:lnTo>
                  <a:pt x="0" y="871727"/>
                </a:lnTo>
                <a:lnTo>
                  <a:pt x="50292" y="871727"/>
                </a:lnTo>
                <a:lnTo>
                  <a:pt x="50292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69313" y="1283925"/>
            <a:ext cx="9944100" cy="529272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0665" algn="l"/>
              </a:tabLst>
            </a:pPr>
            <a:r>
              <a:rPr sz="3200" dirty="0">
                <a:latin typeface="Calibri"/>
                <a:cs typeface="Calibri"/>
              </a:rPr>
              <a:t>merupakan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resource</a:t>
            </a:r>
            <a:r>
              <a:rPr sz="3200" i="1" spc="-10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intensity</a:t>
            </a:r>
            <a:r>
              <a:rPr sz="3200" i="1" spc="-6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level</a:t>
            </a:r>
            <a:endParaRPr sz="3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0665" algn="l"/>
              </a:tabLst>
            </a:pPr>
            <a:r>
              <a:rPr sz="3200" dirty="0">
                <a:latin typeface="Calibri"/>
                <a:cs typeface="Calibri"/>
              </a:rPr>
              <a:t>menunjukkan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tingkat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keparahan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kasus</a:t>
            </a:r>
            <a:endParaRPr sz="3200">
              <a:latin typeface="Calibri"/>
              <a:cs typeface="Calibri"/>
            </a:endParaRPr>
          </a:p>
          <a:p>
            <a:pPr marL="241300" marR="881380" indent="-228600">
              <a:lnSpc>
                <a:spcPts val="346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dipengaruhi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adanya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komorbiditas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ataupun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komplikasi </a:t>
            </a:r>
            <a:r>
              <a:rPr sz="3200" dirty="0">
                <a:latin typeface="Calibri"/>
                <a:cs typeface="Calibri"/>
              </a:rPr>
              <a:t>dalam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masa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perawatan.</a:t>
            </a:r>
            <a:endParaRPr sz="3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240665" algn="l"/>
              </a:tabLst>
            </a:pPr>
            <a:r>
              <a:rPr sz="3200" dirty="0">
                <a:latin typeface="Calibri"/>
                <a:cs typeface="Calibri"/>
              </a:rPr>
              <a:t>Keparahan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kasus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dalam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INA-</a:t>
            </a:r>
            <a:r>
              <a:rPr sz="3200" dirty="0">
                <a:latin typeface="Calibri"/>
                <a:cs typeface="Calibri"/>
              </a:rPr>
              <a:t>CBG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terbagi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menjadi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260"/>
              </a:spcBef>
            </a:pPr>
            <a:r>
              <a:rPr sz="2400" dirty="0">
                <a:latin typeface="Calibri"/>
                <a:cs typeface="Calibri"/>
              </a:rPr>
              <a:t>“0”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Rawat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jalan</a:t>
            </a:r>
            <a:endParaRPr sz="2400">
              <a:latin typeface="Calibri"/>
              <a:cs typeface="Calibri"/>
            </a:endParaRPr>
          </a:p>
          <a:p>
            <a:pPr marL="1099185" marR="5080" indent="-492759">
              <a:lnSpc>
                <a:spcPts val="2590"/>
              </a:lnSpc>
              <a:spcBef>
                <a:spcPts val="545"/>
              </a:spcBef>
            </a:pPr>
            <a:r>
              <a:rPr sz="2400" dirty="0">
                <a:latin typeface="Calibri"/>
                <a:cs typeface="Calibri"/>
              </a:rPr>
              <a:t>“I”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Ringan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rawat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inap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dengan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tingkat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keparahan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(tanpa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komplikasi </a:t>
            </a:r>
            <a:r>
              <a:rPr sz="2400" dirty="0">
                <a:latin typeface="Calibri"/>
                <a:cs typeface="Calibri"/>
              </a:rPr>
              <a:t>maupun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komorbiditi)</a:t>
            </a:r>
            <a:endParaRPr sz="2400">
              <a:latin typeface="Calibri"/>
              <a:cs typeface="Calibri"/>
            </a:endParaRPr>
          </a:p>
          <a:p>
            <a:pPr marL="1099185" marR="267335" indent="-492759">
              <a:lnSpc>
                <a:spcPts val="2590"/>
              </a:lnSpc>
              <a:spcBef>
                <a:spcPts val="500"/>
              </a:spcBef>
            </a:pPr>
            <a:r>
              <a:rPr sz="2400" dirty="0">
                <a:latin typeface="Calibri"/>
                <a:cs typeface="Calibri"/>
              </a:rPr>
              <a:t>“II”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Sedang</a:t>
            </a:r>
            <a:r>
              <a:rPr sz="2400" dirty="0">
                <a:latin typeface="Calibri"/>
                <a:cs typeface="Calibri"/>
              </a:rPr>
              <a:t>”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rawat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inap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dengan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tingkat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keparahan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(dengan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mild </a:t>
            </a:r>
            <a:r>
              <a:rPr sz="2400" i="1" spc="-10" dirty="0">
                <a:latin typeface="Calibri"/>
                <a:cs typeface="Calibri"/>
              </a:rPr>
              <a:t>komplikasi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dan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komorbiditi)</a:t>
            </a:r>
            <a:endParaRPr sz="2400">
              <a:latin typeface="Calibri"/>
              <a:cs typeface="Calibri"/>
            </a:endParaRPr>
          </a:p>
          <a:p>
            <a:pPr marL="1099185" marR="304165" indent="-492759">
              <a:lnSpc>
                <a:spcPts val="2590"/>
              </a:lnSpc>
              <a:spcBef>
                <a:spcPts val="505"/>
              </a:spcBef>
            </a:pPr>
            <a:r>
              <a:rPr sz="2400" dirty="0">
                <a:latin typeface="Calibri"/>
                <a:cs typeface="Calibri"/>
              </a:rPr>
              <a:t>“III”-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Berat</a:t>
            </a:r>
            <a:r>
              <a:rPr sz="2400" dirty="0">
                <a:latin typeface="Calibri"/>
                <a:cs typeface="Calibri"/>
              </a:rPr>
              <a:t>”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rawat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inap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dengan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tingkat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keparahan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(dengan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major komplikasi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dan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komorbiditi)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0619" y="1453896"/>
            <a:ext cx="445007" cy="4480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8908" y="2049779"/>
            <a:ext cx="445008" cy="4480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228587"/>
            <a:ext cx="1432560" cy="6263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8908" y="3579876"/>
            <a:ext cx="445008" cy="4480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8908" y="2606039"/>
            <a:ext cx="445008" cy="44805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066" rIns="0" bIns="0" rtlCol="0">
            <a:spAutoFit/>
          </a:bodyPr>
          <a:lstStyle/>
          <a:p>
            <a:pPr marL="267779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Contoh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INA-</a:t>
            </a:r>
            <a:r>
              <a:rPr spc="-25" dirty="0">
                <a:solidFill>
                  <a:srgbClr val="000000"/>
                </a:solidFill>
              </a:rPr>
              <a:t>CBG</a:t>
            </a:r>
          </a:p>
        </p:txBody>
      </p:sp>
      <p:sp>
        <p:nvSpPr>
          <p:cNvPr id="3" name="object 3"/>
          <p:cNvSpPr/>
          <p:nvPr/>
        </p:nvSpPr>
        <p:spPr>
          <a:xfrm>
            <a:off x="132587" y="0"/>
            <a:ext cx="338455" cy="986155"/>
          </a:xfrm>
          <a:custGeom>
            <a:avLst/>
            <a:gdLst/>
            <a:ahLst/>
            <a:cxnLst/>
            <a:rect l="l" t="t" r="r" b="b"/>
            <a:pathLst>
              <a:path w="338455" h="986155">
                <a:moveTo>
                  <a:pt x="0" y="986027"/>
                </a:moveTo>
                <a:lnTo>
                  <a:pt x="338328" y="986027"/>
                </a:lnTo>
                <a:lnTo>
                  <a:pt x="338328" y="0"/>
                </a:lnTo>
                <a:lnTo>
                  <a:pt x="0" y="0"/>
                </a:lnTo>
                <a:lnTo>
                  <a:pt x="0" y="986027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948416" y="0"/>
            <a:ext cx="1243965" cy="6858000"/>
            <a:chOff x="10948416" y="0"/>
            <a:chExt cx="1243965" cy="6858000"/>
          </a:xfrm>
        </p:grpSpPr>
        <p:sp>
          <p:nvSpPr>
            <p:cNvPr id="5" name="object 5"/>
            <p:cNvSpPr/>
            <p:nvPr/>
          </p:nvSpPr>
          <p:spPr>
            <a:xfrm>
              <a:off x="11170920" y="0"/>
              <a:ext cx="1021080" cy="6858000"/>
            </a:xfrm>
            <a:custGeom>
              <a:avLst/>
              <a:gdLst/>
              <a:ahLst/>
              <a:cxnLst/>
              <a:rect l="l" t="t" r="r" b="b"/>
              <a:pathLst>
                <a:path w="1021079" h="6858000">
                  <a:moveTo>
                    <a:pt x="0" y="6857998"/>
                  </a:moveTo>
                  <a:lnTo>
                    <a:pt x="1021079" y="6857998"/>
                  </a:lnTo>
                  <a:lnTo>
                    <a:pt x="1021079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48416" y="0"/>
              <a:ext cx="222885" cy="6858000"/>
            </a:xfrm>
            <a:custGeom>
              <a:avLst/>
              <a:gdLst/>
              <a:ahLst/>
              <a:cxnLst/>
              <a:rect l="l" t="t" r="r" b="b"/>
              <a:pathLst>
                <a:path w="222884" h="6858000">
                  <a:moveTo>
                    <a:pt x="0" y="6857996"/>
                  </a:moveTo>
                  <a:lnTo>
                    <a:pt x="222503" y="6857996"/>
                  </a:lnTo>
                  <a:lnTo>
                    <a:pt x="222503" y="0"/>
                  </a:lnTo>
                  <a:lnTo>
                    <a:pt x="0" y="0"/>
                  </a:lnTo>
                  <a:lnTo>
                    <a:pt x="0" y="6857996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2663" y="1755775"/>
            <a:ext cx="8033248" cy="440518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3063" y="975347"/>
            <a:ext cx="3845560" cy="354330"/>
            <a:chOff x="893063" y="975347"/>
            <a:chExt cx="3845560" cy="3543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3063" y="975347"/>
              <a:ext cx="1972818" cy="35396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38374" y="1172210"/>
              <a:ext cx="126364" cy="51435"/>
            </a:xfrm>
            <a:custGeom>
              <a:avLst/>
              <a:gdLst/>
              <a:ahLst/>
              <a:cxnLst/>
              <a:rect l="l" t="t" r="r" b="b"/>
              <a:pathLst>
                <a:path w="126364" h="51434">
                  <a:moveTo>
                    <a:pt x="116712" y="0"/>
                  </a:moveTo>
                  <a:lnTo>
                    <a:pt x="11683" y="0"/>
                  </a:lnTo>
                  <a:lnTo>
                    <a:pt x="7493" y="0"/>
                  </a:lnTo>
                  <a:lnTo>
                    <a:pt x="4571" y="1904"/>
                  </a:lnTo>
                  <a:lnTo>
                    <a:pt x="888" y="9525"/>
                  </a:lnTo>
                  <a:lnTo>
                    <a:pt x="0" y="16001"/>
                  </a:lnTo>
                  <a:lnTo>
                    <a:pt x="0" y="34670"/>
                  </a:lnTo>
                  <a:lnTo>
                    <a:pt x="888" y="41275"/>
                  </a:lnTo>
                  <a:lnTo>
                    <a:pt x="4571" y="49022"/>
                  </a:lnTo>
                  <a:lnTo>
                    <a:pt x="7493" y="51053"/>
                  </a:lnTo>
                  <a:lnTo>
                    <a:pt x="118744" y="51053"/>
                  </a:lnTo>
                  <a:lnTo>
                    <a:pt x="121665" y="49149"/>
                  </a:lnTo>
                  <a:lnTo>
                    <a:pt x="125221" y="41528"/>
                  </a:lnTo>
                  <a:lnTo>
                    <a:pt x="126111" y="34798"/>
                  </a:lnTo>
                  <a:lnTo>
                    <a:pt x="125983" y="16637"/>
                  </a:lnTo>
                  <a:lnTo>
                    <a:pt x="118490" y="380"/>
                  </a:lnTo>
                  <a:lnTo>
                    <a:pt x="116712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38374" y="1172210"/>
              <a:ext cx="126364" cy="51435"/>
            </a:xfrm>
            <a:custGeom>
              <a:avLst/>
              <a:gdLst/>
              <a:ahLst/>
              <a:cxnLst/>
              <a:rect l="l" t="t" r="r" b="b"/>
              <a:pathLst>
                <a:path w="126364" h="51434">
                  <a:moveTo>
                    <a:pt x="11683" y="0"/>
                  </a:moveTo>
                  <a:lnTo>
                    <a:pt x="114807" y="0"/>
                  </a:lnTo>
                  <a:lnTo>
                    <a:pt x="116712" y="0"/>
                  </a:lnTo>
                  <a:lnTo>
                    <a:pt x="118490" y="380"/>
                  </a:lnTo>
                  <a:lnTo>
                    <a:pt x="119887" y="1142"/>
                  </a:lnTo>
                  <a:lnTo>
                    <a:pt x="121284" y="2031"/>
                  </a:lnTo>
                  <a:lnTo>
                    <a:pt x="122427" y="3428"/>
                  </a:lnTo>
                  <a:lnTo>
                    <a:pt x="123443" y="5461"/>
                  </a:lnTo>
                  <a:lnTo>
                    <a:pt x="124459" y="7365"/>
                  </a:lnTo>
                  <a:lnTo>
                    <a:pt x="125094" y="10032"/>
                  </a:lnTo>
                  <a:lnTo>
                    <a:pt x="125602" y="13335"/>
                  </a:lnTo>
                  <a:lnTo>
                    <a:pt x="125983" y="16637"/>
                  </a:lnTo>
                  <a:lnTo>
                    <a:pt x="126111" y="20574"/>
                  </a:lnTo>
                  <a:lnTo>
                    <a:pt x="126111" y="25273"/>
                  </a:lnTo>
                  <a:lnTo>
                    <a:pt x="126111" y="34798"/>
                  </a:lnTo>
                  <a:lnTo>
                    <a:pt x="125221" y="41528"/>
                  </a:lnTo>
                  <a:lnTo>
                    <a:pt x="123443" y="45338"/>
                  </a:lnTo>
                  <a:lnTo>
                    <a:pt x="121665" y="49149"/>
                  </a:lnTo>
                  <a:lnTo>
                    <a:pt x="118744" y="51053"/>
                  </a:lnTo>
                  <a:lnTo>
                    <a:pt x="114807" y="51053"/>
                  </a:lnTo>
                  <a:lnTo>
                    <a:pt x="11683" y="51053"/>
                  </a:lnTo>
                  <a:lnTo>
                    <a:pt x="7493" y="51053"/>
                  </a:lnTo>
                  <a:lnTo>
                    <a:pt x="4571" y="49022"/>
                  </a:lnTo>
                  <a:lnTo>
                    <a:pt x="2793" y="45212"/>
                  </a:lnTo>
                  <a:lnTo>
                    <a:pt x="888" y="41275"/>
                  </a:lnTo>
                  <a:lnTo>
                    <a:pt x="0" y="34670"/>
                  </a:lnTo>
                  <a:lnTo>
                    <a:pt x="0" y="25273"/>
                  </a:lnTo>
                  <a:lnTo>
                    <a:pt x="0" y="16001"/>
                  </a:lnTo>
                  <a:lnTo>
                    <a:pt x="888" y="9525"/>
                  </a:lnTo>
                  <a:lnTo>
                    <a:pt x="2793" y="5714"/>
                  </a:lnTo>
                  <a:lnTo>
                    <a:pt x="4571" y="1904"/>
                  </a:lnTo>
                  <a:lnTo>
                    <a:pt x="7493" y="0"/>
                  </a:lnTo>
                  <a:lnTo>
                    <a:pt x="1168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3408" y="975347"/>
              <a:ext cx="1855089" cy="353961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888991" y="973823"/>
            <a:ext cx="2477135" cy="440055"/>
            <a:chOff x="4888991" y="973823"/>
            <a:chExt cx="2477135" cy="440055"/>
          </a:xfrm>
        </p:grpSpPr>
        <p:sp>
          <p:nvSpPr>
            <p:cNvPr id="8" name="object 8"/>
            <p:cNvSpPr/>
            <p:nvPr/>
          </p:nvSpPr>
          <p:spPr>
            <a:xfrm>
              <a:off x="4892293" y="1001395"/>
              <a:ext cx="266700" cy="320675"/>
            </a:xfrm>
            <a:custGeom>
              <a:avLst/>
              <a:gdLst/>
              <a:ahLst/>
              <a:cxnLst/>
              <a:rect l="l" t="t" r="r" b="b"/>
              <a:pathLst>
                <a:path w="266700" h="320675">
                  <a:moveTo>
                    <a:pt x="101600" y="0"/>
                  </a:moveTo>
                  <a:lnTo>
                    <a:pt x="13969" y="0"/>
                  </a:lnTo>
                  <a:lnTo>
                    <a:pt x="9270" y="1650"/>
                  </a:lnTo>
                  <a:lnTo>
                    <a:pt x="5587" y="4825"/>
                  </a:lnTo>
                  <a:lnTo>
                    <a:pt x="1904" y="8127"/>
                  </a:lnTo>
                  <a:lnTo>
                    <a:pt x="0" y="13334"/>
                  </a:lnTo>
                  <a:lnTo>
                    <a:pt x="0" y="307339"/>
                  </a:lnTo>
                  <a:lnTo>
                    <a:pt x="1904" y="312674"/>
                  </a:lnTo>
                  <a:lnTo>
                    <a:pt x="5587" y="315849"/>
                  </a:lnTo>
                  <a:lnTo>
                    <a:pt x="9270" y="319150"/>
                  </a:lnTo>
                  <a:lnTo>
                    <a:pt x="13969" y="320675"/>
                  </a:lnTo>
                  <a:lnTo>
                    <a:pt x="95884" y="320675"/>
                  </a:lnTo>
                  <a:lnTo>
                    <a:pt x="135604" y="318373"/>
                  </a:lnTo>
                  <a:lnTo>
                    <a:pt x="184257" y="306091"/>
                  </a:lnTo>
                  <a:lnTo>
                    <a:pt x="221868" y="282320"/>
                  </a:lnTo>
                  <a:lnTo>
                    <a:pt x="233899" y="269113"/>
                  </a:lnTo>
                  <a:lnTo>
                    <a:pt x="65023" y="269113"/>
                  </a:lnTo>
                  <a:lnTo>
                    <a:pt x="65023" y="51053"/>
                  </a:lnTo>
                  <a:lnTo>
                    <a:pt x="234816" y="51053"/>
                  </a:lnTo>
                  <a:lnTo>
                    <a:pt x="234257" y="50282"/>
                  </a:lnTo>
                  <a:lnTo>
                    <a:pt x="201898" y="22526"/>
                  </a:lnTo>
                  <a:lnTo>
                    <a:pt x="158607" y="5679"/>
                  </a:lnTo>
                  <a:lnTo>
                    <a:pt x="122221" y="638"/>
                  </a:lnTo>
                  <a:lnTo>
                    <a:pt x="101600" y="0"/>
                  </a:lnTo>
                  <a:close/>
                </a:path>
                <a:path w="266700" h="320675">
                  <a:moveTo>
                    <a:pt x="234816" y="51053"/>
                  </a:moveTo>
                  <a:lnTo>
                    <a:pt x="97916" y="51053"/>
                  </a:lnTo>
                  <a:lnTo>
                    <a:pt x="112174" y="51556"/>
                  </a:lnTo>
                  <a:lnTo>
                    <a:pt x="125015" y="53070"/>
                  </a:lnTo>
                  <a:lnTo>
                    <a:pt x="163147" y="68786"/>
                  </a:lnTo>
                  <a:lnTo>
                    <a:pt x="190605" y="106090"/>
                  </a:lnTo>
                  <a:lnTo>
                    <a:pt x="198675" y="146698"/>
                  </a:lnTo>
                  <a:lnTo>
                    <a:pt x="199008" y="157860"/>
                  </a:lnTo>
                  <a:lnTo>
                    <a:pt x="198627" y="171319"/>
                  </a:lnTo>
                  <a:lnTo>
                    <a:pt x="189483" y="216457"/>
                  </a:lnTo>
                  <a:lnTo>
                    <a:pt x="160845" y="253491"/>
                  </a:lnTo>
                  <a:lnTo>
                    <a:pt x="123570" y="267398"/>
                  </a:lnTo>
                  <a:lnTo>
                    <a:pt x="98932" y="269113"/>
                  </a:lnTo>
                  <a:lnTo>
                    <a:pt x="233899" y="269113"/>
                  </a:lnTo>
                  <a:lnTo>
                    <a:pt x="254888" y="231139"/>
                  </a:lnTo>
                  <a:lnTo>
                    <a:pt x="265729" y="176918"/>
                  </a:lnTo>
                  <a:lnTo>
                    <a:pt x="266445" y="155701"/>
                  </a:lnTo>
                  <a:lnTo>
                    <a:pt x="265779" y="137150"/>
                  </a:lnTo>
                  <a:lnTo>
                    <a:pt x="255777" y="88518"/>
                  </a:lnTo>
                  <a:lnTo>
                    <a:pt x="242649" y="61864"/>
                  </a:lnTo>
                  <a:lnTo>
                    <a:pt x="234816" y="51053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5793" y="1050925"/>
              <a:ext cx="137033" cy="2211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8991" y="998207"/>
              <a:ext cx="271272" cy="3253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0075" y="973823"/>
              <a:ext cx="2185924" cy="439686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862583" y="1708404"/>
            <a:ext cx="4902835" cy="45720"/>
          </a:xfrm>
          <a:custGeom>
            <a:avLst/>
            <a:gdLst/>
            <a:ahLst/>
            <a:cxnLst/>
            <a:rect l="l" t="t" r="r" b="b"/>
            <a:pathLst>
              <a:path w="4902835" h="45719">
                <a:moveTo>
                  <a:pt x="4902708" y="0"/>
                </a:moveTo>
                <a:lnTo>
                  <a:pt x="0" y="0"/>
                </a:lnTo>
                <a:lnTo>
                  <a:pt x="0" y="45720"/>
                </a:lnTo>
                <a:lnTo>
                  <a:pt x="4902708" y="45720"/>
                </a:lnTo>
                <a:lnTo>
                  <a:pt x="4902708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87221" y="2116327"/>
            <a:ext cx="5027295" cy="26117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811530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latin typeface="Calibri"/>
                <a:cs typeface="Calibri"/>
              </a:rPr>
              <a:t>Tidak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selalu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menggambarkan </a:t>
            </a:r>
            <a:r>
              <a:rPr sz="2800" dirty="0">
                <a:latin typeface="Calibri"/>
                <a:cs typeface="Calibri"/>
              </a:rPr>
              <a:t>diagnosis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tunggal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Bisa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merupakan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hasil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satu </a:t>
            </a:r>
            <a:r>
              <a:rPr sz="2800" dirty="0">
                <a:latin typeface="Calibri"/>
                <a:cs typeface="Calibri"/>
              </a:rPr>
              <a:t>diagnosis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atau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kumpulan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diagnosis </a:t>
            </a:r>
            <a:r>
              <a:rPr sz="2800" dirty="0">
                <a:latin typeface="Calibri"/>
                <a:cs typeface="Calibri"/>
              </a:rPr>
              <a:t>dan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prosedur.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2583" y="2174748"/>
            <a:ext cx="446531" cy="44805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5819" y="3464052"/>
            <a:ext cx="445007" cy="44805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77756" y="172212"/>
            <a:ext cx="2438400" cy="303123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05243" y="3375659"/>
            <a:ext cx="5009388" cy="331012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6228587"/>
            <a:ext cx="1432560" cy="6263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7471" y="1856231"/>
            <a:ext cx="4015740" cy="40157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117600" cy="355600"/>
            <a:chOff x="0" y="0"/>
            <a:chExt cx="1117600" cy="3556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34719" cy="355600"/>
            </a:xfrm>
            <a:custGeom>
              <a:avLst/>
              <a:gdLst/>
              <a:ahLst/>
              <a:cxnLst/>
              <a:rect l="l" t="t" r="r" b="b"/>
              <a:pathLst>
                <a:path w="934719" h="355600">
                  <a:moveTo>
                    <a:pt x="934212" y="0"/>
                  </a:moveTo>
                  <a:lnTo>
                    <a:pt x="0" y="0"/>
                  </a:lnTo>
                  <a:lnTo>
                    <a:pt x="0" y="355092"/>
                  </a:lnTo>
                  <a:lnTo>
                    <a:pt x="934212" y="355092"/>
                  </a:lnTo>
                  <a:lnTo>
                    <a:pt x="934212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4211" y="0"/>
              <a:ext cx="182880" cy="355600"/>
            </a:xfrm>
            <a:custGeom>
              <a:avLst/>
              <a:gdLst/>
              <a:ahLst/>
              <a:cxnLst/>
              <a:rect l="l" t="t" r="r" b="b"/>
              <a:pathLst>
                <a:path w="182880" h="355600">
                  <a:moveTo>
                    <a:pt x="182880" y="0"/>
                  </a:moveTo>
                  <a:lnTo>
                    <a:pt x="0" y="0"/>
                  </a:lnTo>
                  <a:lnTo>
                    <a:pt x="0" y="355092"/>
                  </a:lnTo>
                  <a:lnTo>
                    <a:pt x="182880" y="355092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2315" y="545719"/>
            <a:ext cx="6666230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Regulasi</a:t>
            </a:r>
            <a:r>
              <a:rPr spc="-170" dirty="0"/>
              <a:t> </a:t>
            </a:r>
            <a:r>
              <a:rPr spc="-35" dirty="0"/>
              <a:t>Terkait</a:t>
            </a:r>
            <a:r>
              <a:rPr spc="-150" dirty="0"/>
              <a:t> </a:t>
            </a:r>
            <a:r>
              <a:rPr spc="-35" dirty="0"/>
              <a:t>Pembayaran </a:t>
            </a:r>
            <a:r>
              <a:rPr spc="-10" dirty="0"/>
              <a:t>INA-</a:t>
            </a:r>
            <a:r>
              <a:rPr spc="-25" dirty="0"/>
              <a:t>CBG</a:t>
            </a:r>
          </a:p>
        </p:txBody>
      </p:sp>
      <p:sp>
        <p:nvSpPr>
          <p:cNvPr id="7" name="object 7"/>
          <p:cNvSpPr/>
          <p:nvPr/>
        </p:nvSpPr>
        <p:spPr>
          <a:xfrm>
            <a:off x="633983" y="1970532"/>
            <a:ext cx="5485130" cy="70485"/>
          </a:xfrm>
          <a:custGeom>
            <a:avLst/>
            <a:gdLst/>
            <a:ahLst/>
            <a:cxnLst/>
            <a:rect l="l" t="t" r="r" b="b"/>
            <a:pathLst>
              <a:path w="5485130" h="70485">
                <a:moveTo>
                  <a:pt x="5484876" y="0"/>
                </a:moveTo>
                <a:lnTo>
                  <a:pt x="0" y="0"/>
                </a:lnTo>
                <a:lnTo>
                  <a:pt x="0" y="70103"/>
                </a:lnTo>
                <a:lnTo>
                  <a:pt x="5484876" y="70103"/>
                </a:lnTo>
                <a:lnTo>
                  <a:pt x="548487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8931" y="2247900"/>
            <a:ext cx="702945" cy="693420"/>
          </a:xfrm>
          <a:custGeom>
            <a:avLst/>
            <a:gdLst/>
            <a:ahLst/>
            <a:cxnLst/>
            <a:rect l="l" t="t" r="r" b="b"/>
            <a:pathLst>
              <a:path w="702944" h="693419">
                <a:moveTo>
                  <a:pt x="351281" y="0"/>
                </a:moveTo>
                <a:lnTo>
                  <a:pt x="303615" y="3164"/>
                </a:lnTo>
                <a:lnTo>
                  <a:pt x="257898" y="12382"/>
                </a:lnTo>
                <a:lnTo>
                  <a:pt x="214548" y="27241"/>
                </a:lnTo>
                <a:lnTo>
                  <a:pt x="173984" y="47328"/>
                </a:lnTo>
                <a:lnTo>
                  <a:pt x="136625" y="72231"/>
                </a:lnTo>
                <a:lnTo>
                  <a:pt x="102889" y="101536"/>
                </a:lnTo>
                <a:lnTo>
                  <a:pt x="73194" y="134831"/>
                </a:lnTo>
                <a:lnTo>
                  <a:pt x="47960" y="171704"/>
                </a:lnTo>
                <a:lnTo>
                  <a:pt x="27605" y="211740"/>
                </a:lnTo>
                <a:lnTo>
                  <a:pt x="12548" y="254529"/>
                </a:lnTo>
                <a:lnTo>
                  <a:pt x="3206" y="299656"/>
                </a:lnTo>
                <a:lnTo>
                  <a:pt x="0" y="346710"/>
                </a:lnTo>
                <a:lnTo>
                  <a:pt x="3206" y="393763"/>
                </a:lnTo>
                <a:lnTo>
                  <a:pt x="12548" y="438890"/>
                </a:lnTo>
                <a:lnTo>
                  <a:pt x="27605" y="481679"/>
                </a:lnTo>
                <a:lnTo>
                  <a:pt x="47960" y="521716"/>
                </a:lnTo>
                <a:lnTo>
                  <a:pt x="73194" y="558588"/>
                </a:lnTo>
                <a:lnTo>
                  <a:pt x="102889" y="591883"/>
                </a:lnTo>
                <a:lnTo>
                  <a:pt x="136625" y="621188"/>
                </a:lnTo>
                <a:lnTo>
                  <a:pt x="173984" y="646091"/>
                </a:lnTo>
                <a:lnTo>
                  <a:pt x="214548" y="666178"/>
                </a:lnTo>
                <a:lnTo>
                  <a:pt x="257898" y="681037"/>
                </a:lnTo>
                <a:lnTo>
                  <a:pt x="303615" y="690255"/>
                </a:lnTo>
                <a:lnTo>
                  <a:pt x="351281" y="693420"/>
                </a:lnTo>
                <a:lnTo>
                  <a:pt x="398948" y="690255"/>
                </a:lnTo>
                <a:lnTo>
                  <a:pt x="444665" y="681037"/>
                </a:lnTo>
                <a:lnTo>
                  <a:pt x="488015" y="666178"/>
                </a:lnTo>
                <a:lnTo>
                  <a:pt x="528579" y="646091"/>
                </a:lnTo>
                <a:lnTo>
                  <a:pt x="565938" y="621188"/>
                </a:lnTo>
                <a:lnTo>
                  <a:pt x="599674" y="591883"/>
                </a:lnTo>
                <a:lnTo>
                  <a:pt x="629369" y="558588"/>
                </a:lnTo>
                <a:lnTo>
                  <a:pt x="654603" y="521715"/>
                </a:lnTo>
                <a:lnTo>
                  <a:pt x="674958" y="481679"/>
                </a:lnTo>
                <a:lnTo>
                  <a:pt x="690015" y="438890"/>
                </a:lnTo>
                <a:lnTo>
                  <a:pt x="699357" y="393763"/>
                </a:lnTo>
                <a:lnTo>
                  <a:pt x="702564" y="346710"/>
                </a:lnTo>
                <a:lnTo>
                  <a:pt x="699357" y="299656"/>
                </a:lnTo>
                <a:lnTo>
                  <a:pt x="690015" y="254529"/>
                </a:lnTo>
                <a:lnTo>
                  <a:pt x="674958" y="211740"/>
                </a:lnTo>
                <a:lnTo>
                  <a:pt x="654603" y="171703"/>
                </a:lnTo>
                <a:lnTo>
                  <a:pt x="629369" y="134831"/>
                </a:lnTo>
                <a:lnTo>
                  <a:pt x="599674" y="101536"/>
                </a:lnTo>
                <a:lnTo>
                  <a:pt x="565938" y="72231"/>
                </a:lnTo>
                <a:lnTo>
                  <a:pt x="528579" y="47328"/>
                </a:lnTo>
                <a:lnTo>
                  <a:pt x="488015" y="27241"/>
                </a:lnTo>
                <a:lnTo>
                  <a:pt x="444665" y="12382"/>
                </a:lnTo>
                <a:lnTo>
                  <a:pt x="398948" y="3164"/>
                </a:lnTo>
                <a:lnTo>
                  <a:pt x="351281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6675119"/>
            <a:ext cx="5547360" cy="182880"/>
            <a:chOff x="0" y="6675119"/>
            <a:chExt cx="5547360" cy="182880"/>
          </a:xfrm>
        </p:grpSpPr>
        <p:sp>
          <p:nvSpPr>
            <p:cNvPr id="10" name="object 10"/>
            <p:cNvSpPr/>
            <p:nvPr/>
          </p:nvSpPr>
          <p:spPr>
            <a:xfrm>
              <a:off x="0" y="6675119"/>
              <a:ext cx="5364480" cy="182880"/>
            </a:xfrm>
            <a:custGeom>
              <a:avLst/>
              <a:gdLst/>
              <a:ahLst/>
              <a:cxnLst/>
              <a:rect l="l" t="t" r="r" b="b"/>
              <a:pathLst>
                <a:path w="5364480" h="182879">
                  <a:moveTo>
                    <a:pt x="0" y="182878"/>
                  </a:moveTo>
                  <a:lnTo>
                    <a:pt x="5364480" y="182878"/>
                  </a:lnTo>
                  <a:lnTo>
                    <a:pt x="5364480" y="0"/>
                  </a:lnTo>
                  <a:lnTo>
                    <a:pt x="0" y="0"/>
                  </a:lnTo>
                  <a:lnTo>
                    <a:pt x="0" y="182878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64479" y="6675119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182879" y="0"/>
                  </a:moveTo>
                  <a:lnTo>
                    <a:pt x="0" y="0"/>
                  </a:lnTo>
                  <a:lnTo>
                    <a:pt x="0" y="182878"/>
                  </a:lnTo>
                  <a:lnTo>
                    <a:pt x="182879" y="18287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598931" y="4273296"/>
            <a:ext cx="702945" cy="693420"/>
          </a:xfrm>
          <a:custGeom>
            <a:avLst/>
            <a:gdLst/>
            <a:ahLst/>
            <a:cxnLst/>
            <a:rect l="l" t="t" r="r" b="b"/>
            <a:pathLst>
              <a:path w="702944" h="693420">
                <a:moveTo>
                  <a:pt x="351281" y="0"/>
                </a:moveTo>
                <a:lnTo>
                  <a:pt x="303615" y="3164"/>
                </a:lnTo>
                <a:lnTo>
                  <a:pt x="257898" y="12382"/>
                </a:lnTo>
                <a:lnTo>
                  <a:pt x="214548" y="27241"/>
                </a:lnTo>
                <a:lnTo>
                  <a:pt x="173984" y="47328"/>
                </a:lnTo>
                <a:lnTo>
                  <a:pt x="136625" y="72231"/>
                </a:lnTo>
                <a:lnTo>
                  <a:pt x="102889" y="101536"/>
                </a:lnTo>
                <a:lnTo>
                  <a:pt x="73194" y="134831"/>
                </a:lnTo>
                <a:lnTo>
                  <a:pt x="47960" y="171703"/>
                </a:lnTo>
                <a:lnTo>
                  <a:pt x="27605" y="211740"/>
                </a:lnTo>
                <a:lnTo>
                  <a:pt x="12548" y="254529"/>
                </a:lnTo>
                <a:lnTo>
                  <a:pt x="3206" y="299656"/>
                </a:lnTo>
                <a:lnTo>
                  <a:pt x="0" y="346709"/>
                </a:lnTo>
                <a:lnTo>
                  <a:pt x="3206" y="393763"/>
                </a:lnTo>
                <a:lnTo>
                  <a:pt x="12548" y="438890"/>
                </a:lnTo>
                <a:lnTo>
                  <a:pt x="27605" y="481679"/>
                </a:lnTo>
                <a:lnTo>
                  <a:pt x="47960" y="521715"/>
                </a:lnTo>
                <a:lnTo>
                  <a:pt x="73194" y="558588"/>
                </a:lnTo>
                <a:lnTo>
                  <a:pt x="102889" y="591883"/>
                </a:lnTo>
                <a:lnTo>
                  <a:pt x="136625" y="621188"/>
                </a:lnTo>
                <a:lnTo>
                  <a:pt x="173984" y="646091"/>
                </a:lnTo>
                <a:lnTo>
                  <a:pt x="214548" y="666178"/>
                </a:lnTo>
                <a:lnTo>
                  <a:pt x="257898" y="681037"/>
                </a:lnTo>
                <a:lnTo>
                  <a:pt x="303615" y="690255"/>
                </a:lnTo>
                <a:lnTo>
                  <a:pt x="351281" y="693419"/>
                </a:lnTo>
                <a:lnTo>
                  <a:pt x="398948" y="690255"/>
                </a:lnTo>
                <a:lnTo>
                  <a:pt x="444665" y="681037"/>
                </a:lnTo>
                <a:lnTo>
                  <a:pt x="488015" y="666178"/>
                </a:lnTo>
                <a:lnTo>
                  <a:pt x="528579" y="646091"/>
                </a:lnTo>
                <a:lnTo>
                  <a:pt x="565938" y="621188"/>
                </a:lnTo>
                <a:lnTo>
                  <a:pt x="599674" y="591883"/>
                </a:lnTo>
                <a:lnTo>
                  <a:pt x="629369" y="558588"/>
                </a:lnTo>
                <a:lnTo>
                  <a:pt x="654603" y="521716"/>
                </a:lnTo>
                <a:lnTo>
                  <a:pt x="674958" y="481679"/>
                </a:lnTo>
                <a:lnTo>
                  <a:pt x="690015" y="438890"/>
                </a:lnTo>
                <a:lnTo>
                  <a:pt x="699357" y="393763"/>
                </a:lnTo>
                <a:lnTo>
                  <a:pt x="702564" y="346709"/>
                </a:lnTo>
                <a:lnTo>
                  <a:pt x="699357" y="299656"/>
                </a:lnTo>
                <a:lnTo>
                  <a:pt x="690015" y="254529"/>
                </a:lnTo>
                <a:lnTo>
                  <a:pt x="674958" y="211740"/>
                </a:lnTo>
                <a:lnTo>
                  <a:pt x="654603" y="171703"/>
                </a:lnTo>
                <a:lnTo>
                  <a:pt x="629369" y="134831"/>
                </a:lnTo>
                <a:lnTo>
                  <a:pt x="599674" y="101536"/>
                </a:lnTo>
                <a:lnTo>
                  <a:pt x="565938" y="72231"/>
                </a:lnTo>
                <a:lnTo>
                  <a:pt x="528579" y="47328"/>
                </a:lnTo>
                <a:lnTo>
                  <a:pt x="488015" y="27241"/>
                </a:lnTo>
                <a:lnTo>
                  <a:pt x="444665" y="12382"/>
                </a:lnTo>
                <a:lnTo>
                  <a:pt x="398948" y="3164"/>
                </a:lnTo>
                <a:lnTo>
                  <a:pt x="351281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3691" y="3133344"/>
            <a:ext cx="702945" cy="693420"/>
          </a:xfrm>
          <a:custGeom>
            <a:avLst/>
            <a:gdLst/>
            <a:ahLst/>
            <a:cxnLst/>
            <a:rect l="l" t="t" r="r" b="b"/>
            <a:pathLst>
              <a:path w="702944" h="693420">
                <a:moveTo>
                  <a:pt x="351282" y="0"/>
                </a:moveTo>
                <a:lnTo>
                  <a:pt x="303615" y="3164"/>
                </a:lnTo>
                <a:lnTo>
                  <a:pt x="257898" y="12382"/>
                </a:lnTo>
                <a:lnTo>
                  <a:pt x="214548" y="27241"/>
                </a:lnTo>
                <a:lnTo>
                  <a:pt x="173984" y="47328"/>
                </a:lnTo>
                <a:lnTo>
                  <a:pt x="136625" y="72231"/>
                </a:lnTo>
                <a:lnTo>
                  <a:pt x="102889" y="101536"/>
                </a:lnTo>
                <a:lnTo>
                  <a:pt x="73194" y="134831"/>
                </a:lnTo>
                <a:lnTo>
                  <a:pt x="47960" y="171703"/>
                </a:lnTo>
                <a:lnTo>
                  <a:pt x="27605" y="211740"/>
                </a:lnTo>
                <a:lnTo>
                  <a:pt x="12548" y="254529"/>
                </a:lnTo>
                <a:lnTo>
                  <a:pt x="3206" y="299656"/>
                </a:lnTo>
                <a:lnTo>
                  <a:pt x="0" y="346709"/>
                </a:lnTo>
                <a:lnTo>
                  <a:pt x="3206" y="393763"/>
                </a:lnTo>
                <a:lnTo>
                  <a:pt x="12548" y="438890"/>
                </a:lnTo>
                <a:lnTo>
                  <a:pt x="27605" y="481679"/>
                </a:lnTo>
                <a:lnTo>
                  <a:pt x="47960" y="521715"/>
                </a:lnTo>
                <a:lnTo>
                  <a:pt x="73194" y="558588"/>
                </a:lnTo>
                <a:lnTo>
                  <a:pt x="102889" y="591883"/>
                </a:lnTo>
                <a:lnTo>
                  <a:pt x="136625" y="621188"/>
                </a:lnTo>
                <a:lnTo>
                  <a:pt x="173984" y="646091"/>
                </a:lnTo>
                <a:lnTo>
                  <a:pt x="214548" y="666178"/>
                </a:lnTo>
                <a:lnTo>
                  <a:pt x="257898" y="681037"/>
                </a:lnTo>
                <a:lnTo>
                  <a:pt x="303615" y="690255"/>
                </a:lnTo>
                <a:lnTo>
                  <a:pt x="351282" y="693419"/>
                </a:lnTo>
                <a:lnTo>
                  <a:pt x="398948" y="690255"/>
                </a:lnTo>
                <a:lnTo>
                  <a:pt x="444665" y="681037"/>
                </a:lnTo>
                <a:lnTo>
                  <a:pt x="488015" y="666178"/>
                </a:lnTo>
                <a:lnTo>
                  <a:pt x="528579" y="646091"/>
                </a:lnTo>
                <a:lnTo>
                  <a:pt x="565938" y="621188"/>
                </a:lnTo>
                <a:lnTo>
                  <a:pt x="599674" y="591883"/>
                </a:lnTo>
                <a:lnTo>
                  <a:pt x="629369" y="558588"/>
                </a:lnTo>
                <a:lnTo>
                  <a:pt x="654603" y="521715"/>
                </a:lnTo>
                <a:lnTo>
                  <a:pt x="674958" y="481679"/>
                </a:lnTo>
                <a:lnTo>
                  <a:pt x="690015" y="438890"/>
                </a:lnTo>
                <a:lnTo>
                  <a:pt x="699357" y="393763"/>
                </a:lnTo>
                <a:lnTo>
                  <a:pt x="702564" y="346709"/>
                </a:lnTo>
                <a:lnTo>
                  <a:pt x="699357" y="299656"/>
                </a:lnTo>
                <a:lnTo>
                  <a:pt x="690015" y="254529"/>
                </a:lnTo>
                <a:lnTo>
                  <a:pt x="674958" y="211740"/>
                </a:lnTo>
                <a:lnTo>
                  <a:pt x="654603" y="171703"/>
                </a:lnTo>
                <a:lnTo>
                  <a:pt x="629369" y="134831"/>
                </a:lnTo>
                <a:lnTo>
                  <a:pt x="599674" y="101536"/>
                </a:lnTo>
                <a:lnTo>
                  <a:pt x="565938" y="72231"/>
                </a:lnTo>
                <a:lnTo>
                  <a:pt x="528579" y="47328"/>
                </a:lnTo>
                <a:lnTo>
                  <a:pt x="488015" y="27241"/>
                </a:lnTo>
                <a:lnTo>
                  <a:pt x="444665" y="12382"/>
                </a:lnTo>
                <a:lnTo>
                  <a:pt x="398948" y="3164"/>
                </a:lnTo>
                <a:lnTo>
                  <a:pt x="351282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8931" y="5704332"/>
            <a:ext cx="702945" cy="693420"/>
          </a:xfrm>
          <a:custGeom>
            <a:avLst/>
            <a:gdLst/>
            <a:ahLst/>
            <a:cxnLst/>
            <a:rect l="l" t="t" r="r" b="b"/>
            <a:pathLst>
              <a:path w="702944" h="693420">
                <a:moveTo>
                  <a:pt x="351281" y="0"/>
                </a:moveTo>
                <a:lnTo>
                  <a:pt x="303615" y="3165"/>
                </a:lnTo>
                <a:lnTo>
                  <a:pt x="257898" y="12385"/>
                </a:lnTo>
                <a:lnTo>
                  <a:pt x="214548" y="27246"/>
                </a:lnTo>
                <a:lnTo>
                  <a:pt x="173984" y="47337"/>
                </a:lnTo>
                <a:lnTo>
                  <a:pt x="136625" y="72242"/>
                </a:lnTo>
                <a:lnTo>
                  <a:pt x="102889" y="101550"/>
                </a:lnTo>
                <a:lnTo>
                  <a:pt x="73194" y="134847"/>
                </a:lnTo>
                <a:lnTo>
                  <a:pt x="47960" y="171720"/>
                </a:lnTo>
                <a:lnTo>
                  <a:pt x="27605" y="211756"/>
                </a:lnTo>
                <a:lnTo>
                  <a:pt x="12548" y="254542"/>
                </a:lnTo>
                <a:lnTo>
                  <a:pt x="3206" y="299664"/>
                </a:lnTo>
                <a:lnTo>
                  <a:pt x="0" y="346710"/>
                </a:lnTo>
                <a:lnTo>
                  <a:pt x="3206" y="393755"/>
                </a:lnTo>
                <a:lnTo>
                  <a:pt x="12548" y="438877"/>
                </a:lnTo>
                <a:lnTo>
                  <a:pt x="27605" y="481663"/>
                </a:lnTo>
                <a:lnTo>
                  <a:pt x="47960" y="521699"/>
                </a:lnTo>
                <a:lnTo>
                  <a:pt x="73194" y="558572"/>
                </a:lnTo>
                <a:lnTo>
                  <a:pt x="102889" y="591869"/>
                </a:lnTo>
                <a:lnTo>
                  <a:pt x="136625" y="621177"/>
                </a:lnTo>
                <a:lnTo>
                  <a:pt x="173984" y="646082"/>
                </a:lnTo>
                <a:lnTo>
                  <a:pt x="214548" y="666173"/>
                </a:lnTo>
                <a:lnTo>
                  <a:pt x="257898" y="681034"/>
                </a:lnTo>
                <a:lnTo>
                  <a:pt x="303615" y="690254"/>
                </a:lnTo>
                <a:lnTo>
                  <a:pt x="351281" y="693420"/>
                </a:lnTo>
                <a:lnTo>
                  <a:pt x="398948" y="690254"/>
                </a:lnTo>
                <a:lnTo>
                  <a:pt x="444665" y="681034"/>
                </a:lnTo>
                <a:lnTo>
                  <a:pt x="488015" y="666173"/>
                </a:lnTo>
                <a:lnTo>
                  <a:pt x="528579" y="646082"/>
                </a:lnTo>
                <a:lnTo>
                  <a:pt x="565938" y="621177"/>
                </a:lnTo>
                <a:lnTo>
                  <a:pt x="599674" y="591869"/>
                </a:lnTo>
                <a:lnTo>
                  <a:pt x="629369" y="558572"/>
                </a:lnTo>
                <a:lnTo>
                  <a:pt x="654603" y="521699"/>
                </a:lnTo>
                <a:lnTo>
                  <a:pt x="674958" y="481663"/>
                </a:lnTo>
                <a:lnTo>
                  <a:pt x="690015" y="438877"/>
                </a:lnTo>
                <a:lnTo>
                  <a:pt x="699357" y="393755"/>
                </a:lnTo>
                <a:lnTo>
                  <a:pt x="702564" y="346710"/>
                </a:lnTo>
                <a:lnTo>
                  <a:pt x="699357" y="299664"/>
                </a:lnTo>
                <a:lnTo>
                  <a:pt x="690015" y="254542"/>
                </a:lnTo>
                <a:lnTo>
                  <a:pt x="674958" y="211756"/>
                </a:lnTo>
                <a:lnTo>
                  <a:pt x="654603" y="171720"/>
                </a:lnTo>
                <a:lnTo>
                  <a:pt x="629369" y="134847"/>
                </a:lnTo>
                <a:lnTo>
                  <a:pt x="599674" y="101550"/>
                </a:lnTo>
                <a:lnTo>
                  <a:pt x="565938" y="72242"/>
                </a:lnTo>
                <a:lnTo>
                  <a:pt x="528579" y="47337"/>
                </a:lnTo>
                <a:lnTo>
                  <a:pt x="488015" y="27246"/>
                </a:lnTo>
                <a:lnTo>
                  <a:pt x="444665" y="12385"/>
                </a:lnTo>
                <a:lnTo>
                  <a:pt x="398948" y="3165"/>
                </a:lnTo>
                <a:lnTo>
                  <a:pt x="351281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71231" y="0"/>
            <a:ext cx="792480" cy="6858000"/>
          </a:xfrm>
          <a:custGeom>
            <a:avLst/>
            <a:gdLst/>
            <a:ahLst/>
            <a:cxnLst/>
            <a:rect l="l" t="t" r="r" b="b"/>
            <a:pathLst>
              <a:path w="792479" h="6858000">
                <a:moveTo>
                  <a:pt x="792479" y="0"/>
                </a:moveTo>
                <a:lnTo>
                  <a:pt x="0" y="0"/>
                </a:lnTo>
                <a:lnTo>
                  <a:pt x="0" y="6857998"/>
                </a:lnTo>
                <a:lnTo>
                  <a:pt x="792479" y="6857998"/>
                </a:lnTo>
                <a:lnTo>
                  <a:pt x="792479" y="0"/>
                </a:lnTo>
                <a:close/>
              </a:path>
            </a:pathLst>
          </a:custGeom>
          <a:solidFill>
            <a:srgbClr val="004974">
              <a:alpha val="5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49322" y="2218238"/>
            <a:ext cx="5704840" cy="426206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0800" marR="43180">
              <a:lnSpc>
                <a:spcPts val="2700"/>
              </a:lnSpc>
              <a:spcBef>
                <a:spcPts val="434"/>
              </a:spcBef>
            </a:pPr>
            <a:r>
              <a:rPr sz="2500" spc="-10" dirty="0">
                <a:latin typeface="Calibri"/>
                <a:cs typeface="Calibri"/>
              </a:rPr>
              <a:t>Perpres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no.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82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tahun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2018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tentang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Jaminan Kesehatan</a:t>
            </a:r>
            <a:endParaRPr sz="2500" dirty="0">
              <a:latin typeface="Calibri"/>
              <a:cs typeface="Calibri"/>
            </a:endParaRPr>
          </a:p>
          <a:p>
            <a:pPr marL="50800" marR="350520">
              <a:lnSpc>
                <a:spcPct val="90000"/>
              </a:lnSpc>
              <a:spcBef>
                <a:spcPts val="960"/>
              </a:spcBef>
            </a:pPr>
            <a:r>
              <a:rPr sz="2500" spc="-20" dirty="0">
                <a:latin typeface="Calibri"/>
                <a:cs typeface="Calibri"/>
              </a:rPr>
              <a:t>Permenkes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no.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52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Tahun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2016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tentang </a:t>
            </a:r>
            <a:r>
              <a:rPr sz="2500" dirty="0">
                <a:latin typeface="Calibri"/>
                <a:cs typeface="Calibri"/>
              </a:rPr>
              <a:t>Standar</a:t>
            </a:r>
            <a:r>
              <a:rPr sz="2500" spc="-100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Tarif</a:t>
            </a:r>
            <a:r>
              <a:rPr sz="2500" spc="-10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Pelayanan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Kesehatan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dalam </a:t>
            </a:r>
            <a:r>
              <a:rPr sz="2500" dirty="0">
                <a:latin typeface="Calibri"/>
                <a:cs typeface="Calibri"/>
              </a:rPr>
              <a:t>Jaminan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Kesehatan</a:t>
            </a:r>
            <a:endParaRPr sz="2500" dirty="0">
              <a:latin typeface="Calibri"/>
              <a:cs typeface="Calibri"/>
            </a:endParaRPr>
          </a:p>
          <a:p>
            <a:pPr marL="50800">
              <a:lnSpc>
                <a:spcPts val="2850"/>
              </a:lnSpc>
              <a:spcBef>
                <a:spcPts val="710"/>
              </a:spcBef>
            </a:pPr>
            <a:r>
              <a:rPr sz="2500" spc="-20" dirty="0">
                <a:latin typeface="Calibri"/>
                <a:cs typeface="Calibri"/>
              </a:rPr>
              <a:t>Permenkes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no.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64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Tahun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2016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tentang</a:t>
            </a:r>
            <a:endParaRPr sz="2500" dirty="0">
              <a:latin typeface="Calibri"/>
              <a:cs typeface="Calibri"/>
            </a:endParaRPr>
          </a:p>
          <a:p>
            <a:pPr marL="50800" marR="350520" algn="just">
              <a:lnSpc>
                <a:spcPct val="90000"/>
              </a:lnSpc>
              <a:spcBef>
                <a:spcPts val="150"/>
              </a:spcBef>
            </a:pPr>
            <a:r>
              <a:rPr sz="2500" spc="-10" dirty="0">
                <a:latin typeface="Calibri"/>
                <a:cs typeface="Calibri"/>
              </a:rPr>
              <a:t>Perubahan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Permenkes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No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52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tahun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2018 </a:t>
            </a:r>
            <a:r>
              <a:rPr sz="2500" dirty="0">
                <a:latin typeface="Calibri"/>
                <a:cs typeface="Calibri"/>
              </a:rPr>
              <a:t>Standar</a:t>
            </a:r>
            <a:r>
              <a:rPr sz="2500" spc="-100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Tarif</a:t>
            </a:r>
            <a:r>
              <a:rPr sz="2500" spc="-10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Pelayanan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Kesehatan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dalam </a:t>
            </a:r>
            <a:r>
              <a:rPr sz="2500" dirty="0">
                <a:latin typeface="Calibri"/>
                <a:cs typeface="Calibri"/>
              </a:rPr>
              <a:t>Jaminan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Kesehatan</a:t>
            </a:r>
            <a:endParaRPr sz="2500" dirty="0">
              <a:latin typeface="Calibri"/>
              <a:cs typeface="Calibri"/>
            </a:endParaRPr>
          </a:p>
          <a:p>
            <a:pPr marL="50800" marR="739775" algn="just">
              <a:lnSpc>
                <a:spcPts val="2700"/>
              </a:lnSpc>
              <a:spcBef>
                <a:spcPts val="1035"/>
              </a:spcBef>
            </a:pPr>
            <a:r>
              <a:rPr sz="2500" spc="-20" dirty="0">
                <a:latin typeface="Calibri"/>
                <a:cs typeface="Calibri"/>
              </a:rPr>
              <a:t>Permenkes</a:t>
            </a:r>
            <a:r>
              <a:rPr sz="2500" spc="-1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no.</a:t>
            </a:r>
            <a:r>
              <a:rPr sz="2500" spc="-1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2</a:t>
            </a:r>
            <a:r>
              <a:rPr lang="en-US" sz="2500" dirty="0">
                <a:latin typeface="Calibri"/>
                <a:cs typeface="Calibri"/>
              </a:rPr>
              <a:t>6 </a:t>
            </a:r>
            <a:r>
              <a:rPr lang="en-US" sz="2500" dirty="0" err="1">
                <a:latin typeface="Calibri"/>
                <a:cs typeface="Calibri"/>
              </a:rPr>
              <a:t>tahun</a:t>
            </a:r>
            <a:r>
              <a:rPr lang="en-US" sz="2500" dirty="0">
                <a:latin typeface="Calibri"/>
                <a:cs typeface="Calibri"/>
              </a:rPr>
              <a:t> 2021</a:t>
            </a:r>
            <a:r>
              <a:rPr sz="2500" spc="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tentang Petunjuk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Teknis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Sistem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INA-CBG</a:t>
            </a:r>
            <a:endParaRPr sz="2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3139" y="251840"/>
            <a:ext cx="31515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Tarif</a:t>
            </a:r>
            <a:r>
              <a:rPr spc="-170" dirty="0"/>
              <a:t> </a:t>
            </a:r>
            <a:r>
              <a:rPr spc="-10" dirty="0"/>
              <a:t>Meliputi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7059295" cy="948055"/>
            <a:chOff x="0" y="0"/>
            <a:chExt cx="7059295" cy="948055"/>
          </a:xfrm>
        </p:grpSpPr>
        <p:sp>
          <p:nvSpPr>
            <p:cNvPr id="8" name="object 8"/>
            <p:cNvSpPr/>
            <p:nvPr/>
          </p:nvSpPr>
          <p:spPr>
            <a:xfrm>
              <a:off x="830580" y="272795"/>
              <a:ext cx="83820" cy="675640"/>
            </a:xfrm>
            <a:custGeom>
              <a:avLst/>
              <a:gdLst/>
              <a:ahLst/>
              <a:cxnLst/>
              <a:rect l="l" t="t" r="r" b="b"/>
              <a:pathLst>
                <a:path w="83819" h="675640">
                  <a:moveTo>
                    <a:pt x="83819" y="0"/>
                  </a:moveTo>
                  <a:lnTo>
                    <a:pt x="0" y="0"/>
                  </a:lnTo>
                  <a:lnTo>
                    <a:pt x="0" y="675131"/>
                  </a:lnTo>
                  <a:lnTo>
                    <a:pt x="83819" y="675131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114044" y="1190244"/>
            <a:ext cx="9717405" cy="5175885"/>
          </a:xfrm>
          <a:custGeom>
            <a:avLst/>
            <a:gdLst/>
            <a:ahLst/>
            <a:cxnLst/>
            <a:rect l="l" t="t" r="r" b="b"/>
            <a:pathLst>
              <a:path w="9717405" h="5175885">
                <a:moveTo>
                  <a:pt x="0" y="5175504"/>
                </a:moveTo>
                <a:lnTo>
                  <a:pt x="9717024" y="5175504"/>
                </a:lnTo>
                <a:lnTo>
                  <a:pt x="9717024" y="0"/>
                </a:lnTo>
                <a:lnTo>
                  <a:pt x="0" y="0"/>
                </a:lnTo>
                <a:lnTo>
                  <a:pt x="0" y="5175504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93088" y="1080109"/>
            <a:ext cx="9464675" cy="524383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60985" indent="-248285">
              <a:lnSpc>
                <a:spcPct val="100000"/>
              </a:lnSpc>
              <a:spcBef>
                <a:spcPts val="855"/>
              </a:spcBef>
              <a:buAutoNum type="arabicPeriod"/>
              <a:tabLst>
                <a:tab pos="260985" algn="l"/>
              </a:tabLst>
            </a:pPr>
            <a:r>
              <a:rPr sz="2000" dirty="0">
                <a:latin typeface="Calibri"/>
                <a:cs typeface="Calibri"/>
              </a:rPr>
              <a:t>administrasi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pelayanan;</a:t>
            </a:r>
            <a:endParaRPr sz="2000">
              <a:latin typeface="Calibri"/>
              <a:cs typeface="Calibri"/>
            </a:endParaRPr>
          </a:p>
          <a:p>
            <a:pPr marL="261620" indent="-24892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261620" algn="l"/>
              </a:tabLst>
            </a:pPr>
            <a:r>
              <a:rPr sz="2000" dirty="0">
                <a:latin typeface="Calibri"/>
                <a:cs typeface="Calibri"/>
              </a:rPr>
              <a:t>pemeriksaan,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pengobatan,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konsultasi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dasar;</a:t>
            </a:r>
            <a:endParaRPr sz="2000">
              <a:latin typeface="Calibri"/>
              <a:cs typeface="Calibri"/>
            </a:endParaRPr>
          </a:p>
          <a:p>
            <a:pPr marL="261620" indent="-24892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261620" algn="l"/>
              </a:tabLst>
            </a:pPr>
            <a:r>
              <a:rPr sz="2000" dirty="0">
                <a:latin typeface="Calibri"/>
                <a:cs typeface="Calibri"/>
              </a:rPr>
              <a:t>pemeriksaan,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pengobatan,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konsultasi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spesialistik;</a:t>
            </a:r>
            <a:endParaRPr sz="2000">
              <a:latin typeface="Calibri"/>
              <a:cs typeface="Calibri"/>
            </a:endParaRPr>
          </a:p>
          <a:p>
            <a:pPr marL="261620" indent="-24892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261620" algn="l"/>
              </a:tabLst>
            </a:pPr>
            <a:r>
              <a:rPr sz="2000" dirty="0">
                <a:latin typeface="Calibri"/>
                <a:cs typeface="Calibri"/>
              </a:rPr>
              <a:t>tindakan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spesialistik,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baik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bedah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maupun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bedah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sesuai dengan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indikasi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medis;</a:t>
            </a:r>
            <a:endParaRPr sz="2000">
              <a:latin typeface="Calibri"/>
              <a:cs typeface="Calibri"/>
            </a:endParaRPr>
          </a:p>
          <a:p>
            <a:pPr marL="261620" indent="-24892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261620" algn="l"/>
              </a:tabLst>
            </a:pPr>
            <a:r>
              <a:rPr sz="2000" dirty="0">
                <a:latin typeface="Calibri"/>
                <a:cs typeface="Calibri"/>
              </a:rPr>
              <a:t>pelayanan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obat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bahan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habis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pakai;</a:t>
            </a:r>
            <a:endParaRPr sz="2000">
              <a:latin typeface="Calibri"/>
              <a:cs typeface="Calibri"/>
            </a:endParaRPr>
          </a:p>
          <a:p>
            <a:pPr marL="260985" indent="-24828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260985" algn="l"/>
              </a:tabLst>
            </a:pPr>
            <a:r>
              <a:rPr sz="2000" dirty="0">
                <a:latin typeface="Calibri"/>
                <a:cs typeface="Calibri"/>
              </a:rPr>
              <a:t>pelayanan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penunjang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diagnostik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lanjutan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sesuai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dengan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indikasi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medis;</a:t>
            </a:r>
            <a:endParaRPr sz="2000">
              <a:latin typeface="Calibri"/>
              <a:cs typeface="Calibri"/>
            </a:endParaRPr>
          </a:p>
          <a:p>
            <a:pPr marL="377190" indent="-36449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377190" algn="l"/>
              </a:tabLst>
            </a:pPr>
            <a:r>
              <a:rPr sz="2000" dirty="0">
                <a:latin typeface="Calibri"/>
                <a:cs typeface="Calibri"/>
              </a:rPr>
              <a:t>rehabilitasi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medis;</a:t>
            </a:r>
            <a:endParaRPr sz="2000">
              <a:latin typeface="Calibri"/>
              <a:cs typeface="Calibri"/>
            </a:endParaRPr>
          </a:p>
          <a:p>
            <a:pPr marL="377190" indent="-36449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377190" algn="l"/>
              </a:tabLst>
            </a:pPr>
            <a:r>
              <a:rPr sz="2000" dirty="0">
                <a:latin typeface="Calibri"/>
                <a:cs typeface="Calibri"/>
              </a:rPr>
              <a:t>inap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ruang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intenspelayanan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darah;</a:t>
            </a:r>
            <a:endParaRPr sz="2000">
              <a:latin typeface="Calibri"/>
              <a:cs typeface="Calibri"/>
            </a:endParaRPr>
          </a:p>
          <a:p>
            <a:pPr marL="320040" indent="-30734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320040" algn="l"/>
              </a:tabLst>
            </a:pPr>
            <a:r>
              <a:rPr sz="2000" dirty="0">
                <a:latin typeface="Calibri"/>
                <a:cs typeface="Calibri"/>
              </a:rPr>
              <a:t>pelayanan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kedokteran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forensik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klinik;</a:t>
            </a:r>
            <a:endParaRPr sz="2000">
              <a:latin typeface="Calibri"/>
              <a:cs typeface="Calibri"/>
            </a:endParaRPr>
          </a:p>
          <a:p>
            <a:pPr marL="389890" indent="-37719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389890" algn="l"/>
              </a:tabLst>
            </a:pPr>
            <a:r>
              <a:rPr sz="2000" dirty="0">
                <a:latin typeface="Calibri"/>
                <a:cs typeface="Calibri"/>
              </a:rPr>
              <a:t>pelayanan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jenazah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pada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pasien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meninggal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Fasilitas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Kesehatan;</a:t>
            </a:r>
            <a:endParaRPr sz="2000">
              <a:latin typeface="Calibri"/>
              <a:cs typeface="Calibri"/>
            </a:endParaRPr>
          </a:p>
          <a:p>
            <a:pPr marL="389890" indent="-37719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389890" algn="l"/>
              </a:tabLst>
            </a:pPr>
            <a:r>
              <a:rPr sz="2000" dirty="0">
                <a:latin typeface="Calibri"/>
                <a:cs typeface="Calibri"/>
              </a:rPr>
              <a:t>pelayanan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keluarga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berencana;</a:t>
            </a:r>
            <a:endParaRPr sz="2000">
              <a:latin typeface="Calibri"/>
              <a:cs typeface="Calibri"/>
            </a:endParaRPr>
          </a:p>
          <a:p>
            <a:pPr marL="389890" indent="-37719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389890" algn="l"/>
              </a:tabLst>
            </a:pPr>
            <a:r>
              <a:rPr sz="2000" spc="-10" dirty="0">
                <a:latin typeface="Calibri"/>
                <a:cs typeface="Calibri"/>
              </a:rPr>
              <a:t>perawatan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inap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intensif;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dan</a:t>
            </a:r>
            <a:endParaRPr sz="2000">
              <a:latin typeface="Calibri"/>
              <a:cs typeface="Calibri"/>
            </a:endParaRPr>
          </a:p>
          <a:p>
            <a:pPr marL="389890" indent="-37719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389890" algn="l"/>
              </a:tabLst>
            </a:pPr>
            <a:r>
              <a:rPr sz="2000" spc="-10" dirty="0">
                <a:latin typeface="Calibri"/>
                <a:cs typeface="Calibri"/>
              </a:rPr>
              <a:t>perawatan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intensif.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4255" y="567893"/>
            <a:ext cx="108172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5" dirty="0">
                <a:solidFill>
                  <a:srgbClr val="000000"/>
                </a:solidFill>
                <a:latin typeface="Calibri Light"/>
                <a:cs typeface="Calibri Light"/>
              </a:rPr>
              <a:t>Pelayanan</a:t>
            </a:r>
            <a:r>
              <a:rPr b="0" spc="-20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55" dirty="0">
                <a:solidFill>
                  <a:srgbClr val="000000"/>
                </a:solidFill>
                <a:latin typeface="Calibri Light"/>
                <a:cs typeface="Calibri Light"/>
              </a:rPr>
              <a:t>kesehatan</a:t>
            </a:r>
            <a:r>
              <a:rPr b="0" spc="-18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yang</a:t>
            </a:r>
            <a:r>
              <a:rPr b="0" spc="-1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rgbClr val="000000"/>
                </a:solidFill>
                <a:latin typeface="Calibri Light"/>
                <a:cs typeface="Calibri Light"/>
              </a:rPr>
              <a:t>tidak</a:t>
            </a:r>
            <a:r>
              <a:rPr b="0" spc="-18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20" dirty="0">
                <a:solidFill>
                  <a:srgbClr val="000000"/>
                </a:solidFill>
                <a:latin typeface="Calibri Light"/>
                <a:cs typeface="Calibri Light"/>
              </a:rPr>
              <a:t>dijamin</a:t>
            </a:r>
            <a:r>
              <a:rPr b="0" spc="-19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meliputi:</a:t>
            </a:r>
          </a:p>
        </p:txBody>
      </p:sp>
      <p:sp>
        <p:nvSpPr>
          <p:cNvPr id="7" name="object 7"/>
          <p:cNvSpPr/>
          <p:nvPr/>
        </p:nvSpPr>
        <p:spPr>
          <a:xfrm>
            <a:off x="644651" y="464819"/>
            <a:ext cx="67310" cy="1042669"/>
          </a:xfrm>
          <a:custGeom>
            <a:avLst/>
            <a:gdLst/>
            <a:ahLst/>
            <a:cxnLst/>
            <a:rect l="l" t="t" r="r" b="b"/>
            <a:pathLst>
              <a:path w="67309" h="1042669">
                <a:moveTo>
                  <a:pt x="67056" y="0"/>
                </a:moveTo>
                <a:lnTo>
                  <a:pt x="0" y="0"/>
                </a:lnTo>
                <a:lnTo>
                  <a:pt x="0" y="1042415"/>
                </a:lnTo>
                <a:lnTo>
                  <a:pt x="67056" y="1042415"/>
                </a:lnTo>
                <a:lnTo>
                  <a:pt x="6705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819" y="1665732"/>
            <a:ext cx="445007" cy="4480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819" y="2854451"/>
            <a:ext cx="445007" cy="4480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819" y="4044696"/>
            <a:ext cx="445007" cy="448056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99440" rIns="0" bIns="0" rtlCol="0">
            <a:spAutoFit/>
          </a:bodyPr>
          <a:lstStyle/>
          <a:p>
            <a:pPr marL="1263650">
              <a:lnSpc>
                <a:spcPts val="3190"/>
              </a:lnSpc>
              <a:spcBef>
                <a:spcPts val="95"/>
              </a:spcBef>
            </a:pPr>
            <a:r>
              <a:rPr sz="2800" spc="-10" dirty="0"/>
              <a:t>pelayanan</a:t>
            </a:r>
            <a:r>
              <a:rPr sz="2800" spc="-100" dirty="0"/>
              <a:t> </a:t>
            </a:r>
            <a:r>
              <a:rPr sz="2800" spc="-20" dirty="0"/>
              <a:t>kesehatan</a:t>
            </a:r>
            <a:r>
              <a:rPr sz="2800" spc="-100" dirty="0"/>
              <a:t> </a:t>
            </a:r>
            <a:r>
              <a:rPr sz="2800" dirty="0"/>
              <a:t>yang</a:t>
            </a:r>
            <a:r>
              <a:rPr sz="2800" spc="-100" dirty="0"/>
              <a:t> </a:t>
            </a:r>
            <a:r>
              <a:rPr sz="2800" spc="-10" dirty="0"/>
              <a:t>dilakukan</a:t>
            </a:r>
            <a:r>
              <a:rPr sz="2800" spc="-75" dirty="0"/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tanpa</a:t>
            </a:r>
            <a:r>
              <a:rPr sz="28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melalui</a:t>
            </a:r>
            <a:r>
              <a:rPr sz="28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prosedur</a:t>
            </a:r>
            <a:endParaRPr sz="2800">
              <a:latin typeface="Calibri"/>
              <a:cs typeface="Calibri"/>
            </a:endParaRPr>
          </a:p>
          <a:p>
            <a:pPr marL="1263650">
              <a:lnSpc>
                <a:spcPts val="3190"/>
              </a:lnSpc>
            </a:pPr>
            <a:r>
              <a:rPr sz="2800" spc="-10" dirty="0"/>
              <a:t>sebagaimana</a:t>
            </a:r>
            <a:r>
              <a:rPr sz="2800" spc="-95" dirty="0"/>
              <a:t> </a:t>
            </a:r>
            <a:r>
              <a:rPr sz="2800" dirty="0"/>
              <a:t>diatur</a:t>
            </a:r>
            <a:r>
              <a:rPr sz="2800" spc="-95" dirty="0"/>
              <a:t> </a:t>
            </a:r>
            <a:r>
              <a:rPr sz="2800" dirty="0"/>
              <a:t>dalam</a:t>
            </a:r>
            <a:r>
              <a:rPr sz="2800" spc="-85" dirty="0"/>
              <a:t> </a:t>
            </a:r>
            <a:r>
              <a:rPr sz="2800" spc="-20" dirty="0"/>
              <a:t>peraturan</a:t>
            </a:r>
            <a:r>
              <a:rPr sz="2800" spc="-85" dirty="0"/>
              <a:t> </a:t>
            </a:r>
            <a:r>
              <a:rPr sz="2800" dirty="0"/>
              <a:t>yang</a:t>
            </a:r>
            <a:r>
              <a:rPr sz="2800" spc="-75" dirty="0"/>
              <a:t> </a:t>
            </a:r>
            <a:r>
              <a:rPr sz="2800" spc="-10" dirty="0"/>
              <a:t>berlaku;</a:t>
            </a:r>
            <a:endParaRPr sz="2800"/>
          </a:p>
          <a:p>
            <a:pPr marL="1250950">
              <a:lnSpc>
                <a:spcPct val="100000"/>
              </a:lnSpc>
            </a:pPr>
            <a:endParaRPr sz="2750"/>
          </a:p>
          <a:p>
            <a:pPr marL="1263650" marR="539750">
              <a:lnSpc>
                <a:spcPct val="100000"/>
              </a:lnSpc>
              <a:spcBef>
                <a:spcPts val="5"/>
              </a:spcBef>
            </a:pPr>
            <a:r>
              <a:rPr sz="2800" spc="-10" dirty="0"/>
              <a:t>pelayanan</a:t>
            </a:r>
            <a:r>
              <a:rPr sz="2800" spc="-105" dirty="0"/>
              <a:t> </a:t>
            </a:r>
            <a:r>
              <a:rPr sz="2800" spc="-20" dirty="0"/>
              <a:t>kesehatan</a:t>
            </a:r>
            <a:r>
              <a:rPr sz="2800" spc="-105" dirty="0"/>
              <a:t> </a:t>
            </a:r>
            <a:r>
              <a:rPr sz="2800" dirty="0"/>
              <a:t>yang</a:t>
            </a:r>
            <a:r>
              <a:rPr sz="2800" spc="-100" dirty="0"/>
              <a:t> </a:t>
            </a:r>
            <a:r>
              <a:rPr sz="2800" spc="-10" dirty="0"/>
              <a:t>dilakukan</a:t>
            </a:r>
            <a:r>
              <a:rPr sz="2800" spc="-95" dirty="0"/>
              <a:t> </a:t>
            </a:r>
            <a:r>
              <a:rPr sz="2800" dirty="0"/>
              <a:t>di</a:t>
            </a:r>
            <a:r>
              <a:rPr sz="2800" spc="-95" dirty="0"/>
              <a:t> </a:t>
            </a:r>
            <a:r>
              <a:rPr sz="2800" spc="-10" dirty="0"/>
              <a:t>Fasilitas</a:t>
            </a:r>
            <a:r>
              <a:rPr sz="2800" spc="-100" dirty="0"/>
              <a:t> </a:t>
            </a:r>
            <a:r>
              <a:rPr sz="2800" spc="-10" dirty="0"/>
              <a:t>Kesehatan</a:t>
            </a:r>
            <a:r>
              <a:rPr sz="2800" spc="-105" dirty="0"/>
              <a:t> </a:t>
            </a:r>
            <a:r>
              <a:rPr sz="2800" dirty="0"/>
              <a:t>yang</a:t>
            </a:r>
            <a:r>
              <a:rPr sz="2800" spc="-114" dirty="0"/>
              <a:t> </a:t>
            </a:r>
            <a:r>
              <a:rPr sz="2800" spc="-10" dirty="0"/>
              <a:t>tidak bekerja</a:t>
            </a:r>
            <a:r>
              <a:rPr sz="2800" spc="-110" dirty="0"/>
              <a:t> </a:t>
            </a:r>
            <a:r>
              <a:rPr sz="2800" dirty="0"/>
              <a:t>sama</a:t>
            </a:r>
            <a:r>
              <a:rPr sz="2800" spc="-95" dirty="0"/>
              <a:t> </a:t>
            </a:r>
            <a:r>
              <a:rPr sz="2800" dirty="0"/>
              <a:t>dengan</a:t>
            </a:r>
            <a:r>
              <a:rPr sz="2800" spc="-95" dirty="0"/>
              <a:t> </a:t>
            </a:r>
            <a:r>
              <a:rPr sz="2800" spc="-35" dirty="0"/>
              <a:t>BPJS</a:t>
            </a:r>
            <a:r>
              <a:rPr sz="2800" spc="-90" dirty="0"/>
              <a:t> </a:t>
            </a:r>
            <a:r>
              <a:rPr sz="2800" spc="-10" dirty="0"/>
              <a:t>Kesehatan,</a:t>
            </a:r>
            <a:r>
              <a:rPr sz="2800" spc="-100" dirty="0"/>
              <a:t> </a:t>
            </a:r>
            <a:r>
              <a:rPr sz="2800" spc="-10" dirty="0"/>
              <a:t>kecuali</a:t>
            </a:r>
            <a:r>
              <a:rPr sz="2800" spc="-114" dirty="0"/>
              <a:t> </a:t>
            </a:r>
            <a:r>
              <a:rPr sz="2800" dirty="0"/>
              <a:t>dalam</a:t>
            </a:r>
            <a:r>
              <a:rPr sz="2800" spc="-95" dirty="0"/>
              <a:t> </a:t>
            </a:r>
            <a:r>
              <a:rPr sz="2800" spc="-10" dirty="0"/>
              <a:t>keadaan</a:t>
            </a:r>
            <a:r>
              <a:rPr sz="2800" spc="-105" dirty="0"/>
              <a:t> </a:t>
            </a:r>
            <a:r>
              <a:rPr sz="2800" spc="-10" dirty="0"/>
              <a:t>darurat;</a:t>
            </a:r>
            <a:endParaRPr sz="2800"/>
          </a:p>
          <a:p>
            <a:pPr marL="1250950">
              <a:lnSpc>
                <a:spcPct val="100000"/>
              </a:lnSpc>
              <a:spcBef>
                <a:spcPts val="25"/>
              </a:spcBef>
            </a:pPr>
            <a:endParaRPr sz="2400"/>
          </a:p>
          <a:p>
            <a:pPr marL="1263650" marR="574675">
              <a:lnSpc>
                <a:spcPts val="3020"/>
              </a:lnSpc>
            </a:pPr>
            <a:r>
              <a:rPr sz="2800" spc="-10" dirty="0"/>
              <a:t>pelayanan</a:t>
            </a:r>
            <a:r>
              <a:rPr sz="2800" spc="-100" dirty="0"/>
              <a:t> </a:t>
            </a:r>
            <a:r>
              <a:rPr sz="2800" spc="-20" dirty="0"/>
              <a:t>kesehatan</a:t>
            </a:r>
            <a:r>
              <a:rPr sz="2800" spc="-100" dirty="0"/>
              <a:t> </a:t>
            </a:r>
            <a:r>
              <a:rPr sz="2800" dirty="0"/>
              <a:t>yang</a:t>
            </a:r>
            <a:r>
              <a:rPr sz="2800" spc="-100" dirty="0"/>
              <a:t> </a:t>
            </a:r>
            <a:r>
              <a:rPr sz="2800" dirty="0"/>
              <a:t>dijamin</a:t>
            </a:r>
            <a:r>
              <a:rPr sz="2800" spc="-90" dirty="0"/>
              <a:t> </a:t>
            </a:r>
            <a:r>
              <a:rPr sz="2800" dirty="0"/>
              <a:t>oleh</a:t>
            </a:r>
            <a:r>
              <a:rPr sz="2800" spc="-90" dirty="0"/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program</a:t>
            </a:r>
            <a:r>
              <a:rPr sz="28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jaminan</a:t>
            </a:r>
            <a:r>
              <a:rPr sz="2800" b="1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kecelakaan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kerja</a:t>
            </a:r>
            <a:r>
              <a:rPr sz="2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/>
              <a:t>terhadap</a:t>
            </a:r>
            <a:r>
              <a:rPr sz="2800" spc="-105" dirty="0"/>
              <a:t> </a:t>
            </a:r>
            <a:r>
              <a:rPr sz="2800" spc="-10" dirty="0"/>
              <a:t>penyakit</a:t>
            </a:r>
            <a:r>
              <a:rPr sz="2800" spc="-105" dirty="0"/>
              <a:t> </a:t>
            </a:r>
            <a:r>
              <a:rPr sz="2800" dirty="0"/>
              <a:t>atau</a:t>
            </a:r>
            <a:r>
              <a:rPr sz="2800" spc="-110" dirty="0"/>
              <a:t> </a:t>
            </a:r>
            <a:r>
              <a:rPr sz="2800" dirty="0"/>
              <a:t>cedera</a:t>
            </a:r>
            <a:r>
              <a:rPr sz="2800" spc="-114" dirty="0"/>
              <a:t> </a:t>
            </a:r>
            <a:r>
              <a:rPr sz="2800" dirty="0"/>
              <a:t>akibat</a:t>
            </a:r>
            <a:r>
              <a:rPr sz="2800" spc="-120" dirty="0"/>
              <a:t> </a:t>
            </a:r>
            <a:r>
              <a:rPr sz="2800" spc="-20" dirty="0"/>
              <a:t>kecelakaan</a:t>
            </a:r>
            <a:r>
              <a:rPr sz="2800" spc="-140" dirty="0"/>
              <a:t> </a:t>
            </a:r>
            <a:r>
              <a:rPr sz="2800" dirty="0"/>
              <a:t>kerja</a:t>
            </a:r>
            <a:r>
              <a:rPr sz="2800" spc="-125" dirty="0"/>
              <a:t> </a:t>
            </a:r>
            <a:r>
              <a:rPr sz="2800" spc="-20" dirty="0"/>
              <a:t>atau </a:t>
            </a:r>
            <a:r>
              <a:rPr sz="2800" dirty="0"/>
              <a:t>hubungan</a:t>
            </a:r>
            <a:r>
              <a:rPr sz="2800" spc="-155" dirty="0"/>
              <a:t> </a:t>
            </a:r>
            <a:r>
              <a:rPr sz="2800" spc="-10" dirty="0"/>
              <a:t>kerja;</a:t>
            </a:r>
            <a:endParaRPr sz="2800">
              <a:latin typeface="Calibri"/>
              <a:cs typeface="Calibri"/>
            </a:endParaRPr>
          </a:p>
          <a:p>
            <a:pPr marL="1263650" marR="5080">
              <a:lnSpc>
                <a:spcPct val="100000"/>
              </a:lnSpc>
              <a:spcBef>
                <a:spcPts val="2220"/>
              </a:spcBef>
            </a:pPr>
            <a:r>
              <a:rPr sz="2800" spc="-10" dirty="0"/>
              <a:t>pelayanan</a:t>
            </a:r>
            <a:r>
              <a:rPr sz="2800" spc="-95" dirty="0"/>
              <a:t> </a:t>
            </a:r>
            <a:r>
              <a:rPr sz="2800" dirty="0"/>
              <a:t>yang</a:t>
            </a:r>
            <a:r>
              <a:rPr sz="2800" spc="-85" dirty="0"/>
              <a:t> </a:t>
            </a:r>
            <a:r>
              <a:rPr sz="2800" spc="-20" dirty="0"/>
              <a:t>bersifat</a:t>
            </a:r>
            <a:r>
              <a:rPr sz="2800" spc="-85" dirty="0"/>
              <a:t> </a:t>
            </a:r>
            <a:r>
              <a:rPr sz="2800" dirty="0"/>
              <a:t>wajib</a:t>
            </a:r>
            <a:r>
              <a:rPr sz="2800" spc="-95" dirty="0"/>
              <a:t> </a:t>
            </a:r>
            <a:r>
              <a:rPr sz="2800" dirty="0"/>
              <a:t>sampai</a:t>
            </a:r>
            <a:r>
              <a:rPr sz="2800" spc="-100" dirty="0"/>
              <a:t> </a:t>
            </a:r>
            <a:r>
              <a:rPr sz="2800" dirty="0"/>
              <a:t>nilai</a:t>
            </a:r>
            <a:r>
              <a:rPr sz="2800" spc="-100" dirty="0"/>
              <a:t> </a:t>
            </a:r>
            <a:r>
              <a:rPr sz="2800" dirty="0"/>
              <a:t>yang</a:t>
            </a:r>
            <a:r>
              <a:rPr sz="2800" spc="-80" dirty="0"/>
              <a:t> </a:t>
            </a:r>
            <a:r>
              <a:rPr sz="2800" dirty="0"/>
              <a:t>ditanggung</a:t>
            </a:r>
            <a:r>
              <a:rPr sz="2800" spc="-90" dirty="0"/>
              <a:t> </a:t>
            </a:r>
            <a:r>
              <a:rPr sz="2800" dirty="0"/>
              <a:t>oleh</a:t>
            </a:r>
            <a:r>
              <a:rPr sz="2800" spc="-90" dirty="0"/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program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jaminan</a:t>
            </a:r>
            <a:r>
              <a:rPr sz="28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kecelakaan</a:t>
            </a:r>
            <a:r>
              <a:rPr sz="2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lalu</a:t>
            </a:r>
            <a:r>
              <a:rPr sz="2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lintas</a:t>
            </a:r>
            <a:r>
              <a:rPr sz="2800" spc="-10" dirty="0"/>
              <a:t>;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819" y="5521452"/>
            <a:ext cx="445007" cy="44805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4255" y="567893"/>
            <a:ext cx="108172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5" dirty="0">
                <a:solidFill>
                  <a:srgbClr val="000000"/>
                </a:solidFill>
                <a:latin typeface="Calibri Light"/>
                <a:cs typeface="Calibri Light"/>
              </a:rPr>
              <a:t>Pelayanan</a:t>
            </a:r>
            <a:r>
              <a:rPr b="0" spc="-20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55" dirty="0">
                <a:solidFill>
                  <a:srgbClr val="000000"/>
                </a:solidFill>
                <a:latin typeface="Calibri Light"/>
                <a:cs typeface="Calibri Light"/>
              </a:rPr>
              <a:t>kesehatan</a:t>
            </a:r>
            <a:r>
              <a:rPr b="0" spc="-18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yang</a:t>
            </a:r>
            <a:r>
              <a:rPr b="0" spc="-1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rgbClr val="000000"/>
                </a:solidFill>
                <a:latin typeface="Calibri Light"/>
                <a:cs typeface="Calibri Light"/>
              </a:rPr>
              <a:t>tidak</a:t>
            </a:r>
            <a:r>
              <a:rPr b="0" spc="-18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20" dirty="0">
                <a:solidFill>
                  <a:srgbClr val="000000"/>
                </a:solidFill>
                <a:latin typeface="Calibri Light"/>
                <a:cs typeface="Calibri Light"/>
              </a:rPr>
              <a:t>dijamin</a:t>
            </a:r>
            <a:r>
              <a:rPr b="0" spc="-19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meliputi:</a:t>
            </a:r>
          </a:p>
        </p:txBody>
      </p:sp>
      <p:sp>
        <p:nvSpPr>
          <p:cNvPr id="7" name="object 7"/>
          <p:cNvSpPr/>
          <p:nvPr/>
        </p:nvSpPr>
        <p:spPr>
          <a:xfrm>
            <a:off x="644651" y="464819"/>
            <a:ext cx="67310" cy="1042669"/>
          </a:xfrm>
          <a:custGeom>
            <a:avLst/>
            <a:gdLst/>
            <a:ahLst/>
            <a:cxnLst/>
            <a:rect l="l" t="t" r="r" b="b"/>
            <a:pathLst>
              <a:path w="67309" h="1042669">
                <a:moveTo>
                  <a:pt x="67056" y="0"/>
                </a:moveTo>
                <a:lnTo>
                  <a:pt x="0" y="0"/>
                </a:lnTo>
                <a:lnTo>
                  <a:pt x="0" y="1042415"/>
                </a:lnTo>
                <a:lnTo>
                  <a:pt x="67056" y="1042415"/>
                </a:lnTo>
                <a:lnTo>
                  <a:pt x="6705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675" y="1653539"/>
            <a:ext cx="445007" cy="4480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675" y="2465832"/>
            <a:ext cx="445007" cy="4480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9055" y="3395471"/>
            <a:ext cx="445007" cy="44805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427225" y="1539621"/>
            <a:ext cx="9077960" cy="452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Calibri"/>
                <a:cs typeface="Calibri"/>
              </a:rPr>
              <a:t>pelayanan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kesehatan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yang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dilakukan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30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luar</a:t>
            </a:r>
            <a:r>
              <a:rPr sz="3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negeri;</a:t>
            </a:r>
            <a:endParaRPr sz="3000">
              <a:latin typeface="Calibri"/>
              <a:cs typeface="Calibri"/>
            </a:endParaRPr>
          </a:p>
          <a:p>
            <a:pPr marL="26670" marR="2479675">
              <a:lnSpc>
                <a:spcPts val="7030"/>
              </a:lnSpc>
              <a:spcBef>
                <a:spcPts val="520"/>
              </a:spcBef>
            </a:pPr>
            <a:r>
              <a:rPr sz="3000" dirty="0">
                <a:latin typeface="Calibri"/>
                <a:cs typeface="Calibri"/>
              </a:rPr>
              <a:t>pelayanan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kesehatan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untuk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tujuan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estetik</a:t>
            </a:r>
            <a:r>
              <a:rPr sz="3000" spc="-10" dirty="0">
                <a:latin typeface="Calibri"/>
                <a:cs typeface="Calibri"/>
              </a:rPr>
              <a:t>; </a:t>
            </a:r>
            <a:r>
              <a:rPr sz="3000" dirty="0">
                <a:latin typeface="Calibri"/>
                <a:cs typeface="Calibri"/>
              </a:rPr>
              <a:t>pelayanan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untuk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mengatasi</a:t>
            </a:r>
            <a:r>
              <a:rPr sz="3000" spc="-120" dirty="0"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infertilitas</a:t>
            </a:r>
            <a:r>
              <a:rPr sz="3000" spc="-10" dirty="0">
                <a:latin typeface="Calibri"/>
                <a:cs typeface="Calibri"/>
              </a:rPr>
              <a:t>;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Calibri"/>
              <a:cs typeface="Calibri"/>
            </a:endParaRPr>
          </a:p>
          <a:p>
            <a:pPr marL="26670">
              <a:lnSpc>
                <a:spcPct val="100000"/>
              </a:lnSpc>
              <a:spcBef>
                <a:spcPts val="5"/>
              </a:spcBef>
            </a:pPr>
            <a:r>
              <a:rPr sz="3000" dirty="0">
                <a:latin typeface="Calibri"/>
                <a:cs typeface="Calibri"/>
              </a:rPr>
              <a:t>pelayanan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meratakan</a:t>
            </a:r>
            <a:r>
              <a:rPr sz="3000" b="1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gigi</a:t>
            </a:r>
            <a:r>
              <a:rPr sz="30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(ortodonsi);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>
              <a:latin typeface="Calibri"/>
              <a:cs typeface="Calibri"/>
            </a:endParaRPr>
          </a:p>
          <a:p>
            <a:pPr marL="26670" marR="5080">
              <a:lnSpc>
                <a:spcPct val="100000"/>
              </a:lnSpc>
              <a:spcBef>
                <a:spcPts val="5"/>
              </a:spcBef>
            </a:pPr>
            <a:r>
              <a:rPr sz="3000" dirty="0">
                <a:latin typeface="Calibri"/>
                <a:cs typeface="Calibri"/>
              </a:rPr>
              <a:t>gangguan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kesehatan/penyakit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akibat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ketergantungan</a:t>
            </a:r>
            <a:r>
              <a:rPr sz="3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obat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dan/atau</a:t>
            </a:r>
            <a:r>
              <a:rPr sz="300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alkohol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9055" y="4288535"/>
            <a:ext cx="445007" cy="44805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9055" y="5218176"/>
            <a:ext cx="445007" cy="44805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6025" y="424052"/>
            <a:ext cx="108172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60" dirty="0">
                <a:solidFill>
                  <a:srgbClr val="000000"/>
                </a:solidFill>
                <a:latin typeface="Calibri Light"/>
                <a:cs typeface="Calibri Light"/>
              </a:rPr>
              <a:t>Pelayanan</a:t>
            </a:r>
            <a:r>
              <a:rPr b="0" spc="-19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60" dirty="0">
                <a:solidFill>
                  <a:srgbClr val="000000"/>
                </a:solidFill>
                <a:latin typeface="Calibri Light"/>
                <a:cs typeface="Calibri Light"/>
              </a:rPr>
              <a:t>kesehatan</a:t>
            </a:r>
            <a:r>
              <a:rPr b="0" spc="-1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yang</a:t>
            </a:r>
            <a:r>
              <a:rPr b="0" spc="-16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rgbClr val="000000"/>
                </a:solidFill>
                <a:latin typeface="Calibri Light"/>
                <a:cs typeface="Calibri Light"/>
              </a:rPr>
              <a:t>tidak</a:t>
            </a:r>
            <a:r>
              <a:rPr b="0" spc="-17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dijamin</a:t>
            </a:r>
            <a:r>
              <a:rPr b="0" spc="-17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meliputi:</a:t>
            </a:r>
          </a:p>
        </p:txBody>
      </p:sp>
      <p:sp>
        <p:nvSpPr>
          <p:cNvPr id="7" name="object 7"/>
          <p:cNvSpPr/>
          <p:nvPr/>
        </p:nvSpPr>
        <p:spPr>
          <a:xfrm>
            <a:off x="644651" y="464819"/>
            <a:ext cx="67310" cy="1042669"/>
          </a:xfrm>
          <a:custGeom>
            <a:avLst/>
            <a:gdLst/>
            <a:ahLst/>
            <a:cxnLst/>
            <a:rect l="l" t="t" r="r" b="b"/>
            <a:pathLst>
              <a:path w="67309" h="1042669">
                <a:moveTo>
                  <a:pt x="67056" y="0"/>
                </a:moveTo>
                <a:lnTo>
                  <a:pt x="0" y="0"/>
                </a:lnTo>
                <a:lnTo>
                  <a:pt x="0" y="1042415"/>
                </a:lnTo>
                <a:lnTo>
                  <a:pt x="67056" y="1042415"/>
                </a:lnTo>
                <a:lnTo>
                  <a:pt x="6705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819" y="1577339"/>
            <a:ext cx="445007" cy="4480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819" y="2756916"/>
            <a:ext cx="445007" cy="44805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1" name="object 11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984" rIns="0" bIns="0" rtlCol="0">
            <a:spAutoFit/>
          </a:bodyPr>
          <a:lstStyle/>
          <a:p>
            <a:pPr marL="1263650">
              <a:lnSpc>
                <a:spcPts val="3650"/>
              </a:lnSpc>
              <a:spcBef>
                <a:spcPts val="105"/>
              </a:spcBef>
            </a:pPr>
            <a:r>
              <a:rPr dirty="0"/>
              <a:t>gangguan</a:t>
            </a:r>
            <a:r>
              <a:rPr spc="-50" dirty="0"/>
              <a:t> </a:t>
            </a:r>
            <a:r>
              <a:rPr spc="-10" dirty="0"/>
              <a:t>kesehatan</a:t>
            </a:r>
            <a:r>
              <a:rPr spc="-60" dirty="0"/>
              <a:t> </a:t>
            </a:r>
            <a:r>
              <a:rPr dirty="0"/>
              <a:t>akibat</a:t>
            </a:r>
            <a:r>
              <a:rPr spc="-55" dirty="0"/>
              <a:t> </a:t>
            </a:r>
            <a:r>
              <a:rPr dirty="0"/>
              <a:t>sengaja</a:t>
            </a:r>
            <a:r>
              <a:rPr spc="-65" dirty="0"/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menyakiti</a:t>
            </a:r>
            <a:r>
              <a:rPr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diri</a:t>
            </a:r>
            <a:r>
              <a:rPr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sendiri,</a:t>
            </a:r>
            <a:r>
              <a:rPr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20" dirty="0"/>
              <a:t>atau</a:t>
            </a:r>
          </a:p>
          <a:p>
            <a:pPr marL="1263650">
              <a:lnSpc>
                <a:spcPts val="3650"/>
              </a:lnSpc>
            </a:pP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akibat</a:t>
            </a:r>
            <a:r>
              <a:rPr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melakukan</a:t>
            </a:r>
            <a:r>
              <a:rPr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hobi</a:t>
            </a:r>
            <a:r>
              <a:rPr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yang</a:t>
            </a:r>
            <a:r>
              <a:rPr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membahayakan</a:t>
            </a:r>
            <a:r>
              <a:rPr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diri</a:t>
            </a:r>
            <a:r>
              <a:rPr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sendiri;</a:t>
            </a:r>
          </a:p>
          <a:p>
            <a:pPr marL="1263650" marR="652780">
              <a:lnSpc>
                <a:spcPct val="100000"/>
              </a:lnSpc>
              <a:spcBef>
                <a:spcPts val="1689"/>
              </a:spcBef>
            </a:pPr>
            <a:r>
              <a:rPr dirty="0"/>
              <a:t>pengobatan</a:t>
            </a:r>
            <a:r>
              <a:rPr spc="-75" dirty="0"/>
              <a:t> </a:t>
            </a:r>
            <a:r>
              <a:rPr spc="-30" dirty="0"/>
              <a:t>komplementer,</a:t>
            </a:r>
            <a:r>
              <a:rPr spc="-75" dirty="0"/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alternatif</a:t>
            </a:r>
            <a:r>
              <a:rPr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/>
              <a:t>dan</a:t>
            </a:r>
            <a:r>
              <a:rPr spc="-70" dirty="0"/>
              <a:t> </a:t>
            </a:r>
            <a:r>
              <a:rPr dirty="0"/>
              <a:t>tradisional,</a:t>
            </a:r>
            <a:r>
              <a:rPr spc="-40" dirty="0"/>
              <a:t> </a:t>
            </a:r>
            <a:r>
              <a:rPr spc="-20" dirty="0"/>
              <a:t>yang </a:t>
            </a:r>
            <a:r>
              <a:rPr dirty="0"/>
              <a:t>belum</a:t>
            </a:r>
            <a:r>
              <a:rPr spc="-95" dirty="0"/>
              <a:t> </a:t>
            </a:r>
            <a:r>
              <a:rPr spc="-10" dirty="0"/>
              <a:t>dinyatakan</a:t>
            </a:r>
            <a:r>
              <a:rPr spc="-65" dirty="0"/>
              <a:t> </a:t>
            </a:r>
            <a:r>
              <a:rPr dirty="0"/>
              <a:t>efektif</a:t>
            </a:r>
            <a:r>
              <a:rPr spc="-110" dirty="0"/>
              <a:t> </a:t>
            </a:r>
            <a:r>
              <a:rPr dirty="0"/>
              <a:t>berdasarkan</a:t>
            </a:r>
            <a:r>
              <a:rPr spc="-90" dirty="0"/>
              <a:t> </a:t>
            </a:r>
            <a:r>
              <a:rPr dirty="0"/>
              <a:t>penilaian</a:t>
            </a:r>
            <a:r>
              <a:rPr spc="-60" dirty="0"/>
              <a:t> </a:t>
            </a:r>
            <a:r>
              <a:rPr spc="-10" dirty="0"/>
              <a:t>teknologi kesehatan</a:t>
            </a:r>
            <a:r>
              <a:rPr spc="-65" dirty="0"/>
              <a:t> </a:t>
            </a:r>
            <a:r>
              <a:rPr i="1" dirty="0">
                <a:latin typeface="Calibri"/>
                <a:cs typeface="Calibri"/>
              </a:rPr>
              <a:t>(health</a:t>
            </a:r>
            <a:r>
              <a:rPr i="1" spc="-6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technology</a:t>
            </a:r>
            <a:r>
              <a:rPr i="1" spc="-6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assessment);</a:t>
            </a:r>
          </a:p>
          <a:p>
            <a:pPr marL="1263650" marR="558800">
              <a:lnSpc>
                <a:spcPct val="100000"/>
              </a:lnSpc>
              <a:spcBef>
                <a:spcPts val="1800"/>
              </a:spcBef>
            </a:pPr>
            <a:r>
              <a:rPr dirty="0"/>
              <a:t>pengobatan</a:t>
            </a:r>
            <a:r>
              <a:rPr spc="-45" dirty="0"/>
              <a:t> </a:t>
            </a:r>
            <a:r>
              <a:rPr dirty="0"/>
              <a:t>dan</a:t>
            </a:r>
            <a:r>
              <a:rPr spc="-45" dirty="0"/>
              <a:t> </a:t>
            </a:r>
            <a:r>
              <a:rPr dirty="0"/>
              <a:t>tindakan</a:t>
            </a:r>
            <a:r>
              <a:rPr spc="-20" dirty="0"/>
              <a:t> </a:t>
            </a:r>
            <a:r>
              <a:rPr dirty="0"/>
              <a:t>medis</a:t>
            </a:r>
            <a:r>
              <a:rPr spc="-55" dirty="0"/>
              <a:t> </a:t>
            </a:r>
            <a:r>
              <a:rPr dirty="0"/>
              <a:t>yang</a:t>
            </a:r>
            <a:r>
              <a:rPr spc="-50" dirty="0"/>
              <a:t> </a:t>
            </a:r>
            <a:r>
              <a:rPr spc="-10" dirty="0"/>
              <a:t>dikategorikan</a:t>
            </a:r>
            <a:r>
              <a:rPr spc="-50" dirty="0"/>
              <a:t> </a:t>
            </a:r>
            <a:r>
              <a:rPr spc="-10" dirty="0"/>
              <a:t>sebagai </a:t>
            </a:r>
            <a:r>
              <a:rPr dirty="0"/>
              <a:t>percobaan</a:t>
            </a:r>
            <a:r>
              <a:rPr spc="-100" dirty="0"/>
              <a:t> </a:t>
            </a:r>
            <a:r>
              <a:rPr spc="-10" dirty="0"/>
              <a:t>(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eksperimen</a:t>
            </a:r>
            <a:r>
              <a:rPr spc="-10" dirty="0"/>
              <a:t>);</a:t>
            </a:r>
          </a:p>
          <a:p>
            <a:pPr marL="1263650">
              <a:lnSpc>
                <a:spcPct val="100000"/>
              </a:lnSpc>
              <a:spcBef>
                <a:spcPts val="1665"/>
              </a:spcBef>
            </a:pPr>
            <a:r>
              <a:rPr dirty="0"/>
              <a:t>alat</a:t>
            </a:r>
            <a:r>
              <a:rPr spc="-75" dirty="0"/>
              <a:t> </a:t>
            </a:r>
            <a:r>
              <a:rPr dirty="0"/>
              <a:t>dan</a:t>
            </a:r>
            <a:r>
              <a:rPr spc="-50" dirty="0"/>
              <a:t> </a:t>
            </a:r>
            <a:r>
              <a:rPr dirty="0"/>
              <a:t>obat</a:t>
            </a:r>
            <a:r>
              <a:rPr spc="-65" dirty="0"/>
              <a:t> </a:t>
            </a:r>
            <a:r>
              <a:rPr spc="-10" dirty="0"/>
              <a:t>kontrasepsi,</a:t>
            </a:r>
            <a:r>
              <a:rPr spc="-65" dirty="0"/>
              <a:t> </a:t>
            </a:r>
            <a:r>
              <a:rPr dirty="0"/>
              <a:t>kosmetik,</a:t>
            </a:r>
            <a:r>
              <a:rPr spc="-65" dirty="0"/>
              <a:t> </a:t>
            </a:r>
            <a:r>
              <a:rPr dirty="0"/>
              <a:t>makanan</a:t>
            </a:r>
            <a:r>
              <a:rPr spc="-35" dirty="0"/>
              <a:t> </a:t>
            </a:r>
            <a:r>
              <a:rPr dirty="0"/>
              <a:t>bayi,</a:t>
            </a:r>
            <a:r>
              <a:rPr spc="-60" dirty="0"/>
              <a:t> </a:t>
            </a:r>
            <a:r>
              <a:rPr dirty="0"/>
              <a:t>dan</a:t>
            </a:r>
            <a:r>
              <a:rPr spc="-55" dirty="0"/>
              <a:t> </a:t>
            </a:r>
            <a:r>
              <a:rPr spc="-10" dirty="0"/>
              <a:t>susu;</a:t>
            </a: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675" y="4393691"/>
            <a:ext cx="445007" cy="44805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675" y="5576315"/>
            <a:ext cx="445007" cy="44805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6025" y="424052"/>
            <a:ext cx="108172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60" dirty="0">
                <a:solidFill>
                  <a:srgbClr val="000000"/>
                </a:solidFill>
                <a:latin typeface="Calibri Light"/>
                <a:cs typeface="Calibri Light"/>
              </a:rPr>
              <a:t>Pelayanan</a:t>
            </a:r>
            <a:r>
              <a:rPr b="0" spc="-19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60" dirty="0">
                <a:solidFill>
                  <a:srgbClr val="000000"/>
                </a:solidFill>
                <a:latin typeface="Calibri Light"/>
                <a:cs typeface="Calibri Light"/>
              </a:rPr>
              <a:t>kesehatan</a:t>
            </a:r>
            <a:r>
              <a:rPr b="0" spc="-1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yang</a:t>
            </a:r>
            <a:r>
              <a:rPr b="0" spc="-16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rgbClr val="000000"/>
                </a:solidFill>
                <a:latin typeface="Calibri Light"/>
                <a:cs typeface="Calibri Light"/>
              </a:rPr>
              <a:t>tidak</a:t>
            </a:r>
            <a:r>
              <a:rPr b="0" spc="-17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dijamin</a:t>
            </a:r>
            <a:r>
              <a:rPr b="0" spc="-17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meliputi:</a:t>
            </a:r>
          </a:p>
        </p:txBody>
      </p:sp>
      <p:sp>
        <p:nvSpPr>
          <p:cNvPr id="7" name="object 7"/>
          <p:cNvSpPr/>
          <p:nvPr/>
        </p:nvSpPr>
        <p:spPr>
          <a:xfrm>
            <a:off x="644651" y="464819"/>
            <a:ext cx="67310" cy="1042669"/>
          </a:xfrm>
          <a:custGeom>
            <a:avLst/>
            <a:gdLst/>
            <a:ahLst/>
            <a:cxnLst/>
            <a:rect l="l" t="t" r="r" b="b"/>
            <a:pathLst>
              <a:path w="67309" h="1042669">
                <a:moveTo>
                  <a:pt x="67056" y="0"/>
                </a:moveTo>
                <a:lnTo>
                  <a:pt x="0" y="0"/>
                </a:lnTo>
                <a:lnTo>
                  <a:pt x="0" y="1042415"/>
                </a:lnTo>
                <a:lnTo>
                  <a:pt x="67056" y="1042415"/>
                </a:lnTo>
                <a:lnTo>
                  <a:pt x="6705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632" y="1680972"/>
            <a:ext cx="445007" cy="4480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632" y="2564892"/>
            <a:ext cx="445007" cy="44805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1" name="object 11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27225" y="1572513"/>
            <a:ext cx="9392920" cy="3902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perbekalan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kesehatan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rumah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tangga;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pelayanan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kesehatan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akibat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bencana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pada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masa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tanggap </a:t>
            </a:r>
            <a:r>
              <a:rPr sz="3200" dirty="0">
                <a:latin typeface="Calibri"/>
                <a:cs typeface="Calibri"/>
              </a:rPr>
              <a:t>darurat,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kejadian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luar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biasa/wabah;</a:t>
            </a:r>
            <a:endParaRPr sz="3200">
              <a:latin typeface="Calibri"/>
              <a:cs typeface="Calibri"/>
            </a:endParaRPr>
          </a:p>
          <a:p>
            <a:pPr marL="12700" marR="12700">
              <a:lnSpc>
                <a:spcPct val="100000"/>
              </a:lnSpc>
              <a:spcBef>
                <a:spcPts val="2660"/>
              </a:spcBef>
            </a:pPr>
            <a:r>
              <a:rPr sz="3200" dirty="0">
                <a:latin typeface="Calibri"/>
                <a:cs typeface="Calibri"/>
              </a:rPr>
              <a:t>pelayanan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kesehatan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pada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kejadian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tak</a:t>
            </a:r>
            <a:r>
              <a:rPr sz="32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diharapkan</a:t>
            </a:r>
            <a:r>
              <a:rPr sz="32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yang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dapat</a:t>
            </a:r>
            <a:r>
              <a:rPr sz="32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dicegah</a:t>
            </a:r>
            <a:r>
              <a:rPr sz="32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spc="-10" dirty="0">
                <a:latin typeface="Constantia"/>
                <a:cs typeface="Constantia"/>
              </a:rPr>
              <a:t>(preventable</a:t>
            </a:r>
            <a:r>
              <a:rPr sz="3200" i="1" spc="-30" dirty="0">
                <a:latin typeface="Constantia"/>
                <a:cs typeface="Constantia"/>
              </a:rPr>
              <a:t> </a:t>
            </a:r>
            <a:r>
              <a:rPr sz="3200" i="1" dirty="0">
                <a:latin typeface="Constantia"/>
                <a:cs typeface="Constantia"/>
              </a:rPr>
              <a:t>aduerse</a:t>
            </a:r>
            <a:r>
              <a:rPr sz="3200" i="1" spc="-65" dirty="0">
                <a:latin typeface="Constantia"/>
                <a:cs typeface="Constantia"/>
              </a:rPr>
              <a:t> </a:t>
            </a:r>
            <a:r>
              <a:rPr sz="3200" i="1" spc="-10" dirty="0">
                <a:latin typeface="Constantia"/>
                <a:cs typeface="Constantia"/>
              </a:rPr>
              <a:t>events);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3200" dirty="0">
                <a:latin typeface="Calibri"/>
                <a:cs typeface="Calibri"/>
              </a:rPr>
              <a:t>bakti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sosial;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632" y="3852671"/>
            <a:ext cx="445007" cy="44805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632" y="4953000"/>
            <a:ext cx="445007" cy="44805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6025" y="424052"/>
            <a:ext cx="108172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60" dirty="0">
                <a:solidFill>
                  <a:srgbClr val="000000"/>
                </a:solidFill>
                <a:latin typeface="Calibri Light"/>
                <a:cs typeface="Calibri Light"/>
              </a:rPr>
              <a:t>Pelayanan</a:t>
            </a:r>
            <a:r>
              <a:rPr b="0" spc="-19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60" dirty="0">
                <a:solidFill>
                  <a:srgbClr val="000000"/>
                </a:solidFill>
                <a:latin typeface="Calibri Light"/>
                <a:cs typeface="Calibri Light"/>
              </a:rPr>
              <a:t>kesehatan</a:t>
            </a:r>
            <a:r>
              <a:rPr b="0" spc="-1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yang</a:t>
            </a:r>
            <a:r>
              <a:rPr b="0" spc="-16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rgbClr val="000000"/>
                </a:solidFill>
                <a:latin typeface="Calibri Light"/>
                <a:cs typeface="Calibri Light"/>
              </a:rPr>
              <a:t>tidak</a:t>
            </a:r>
            <a:r>
              <a:rPr b="0" spc="-17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dijamin</a:t>
            </a:r>
            <a:r>
              <a:rPr b="0" spc="-17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meliputi:</a:t>
            </a:r>
          </a:p>
        </p:txBody>
      </p:sp>
      <p:sp>
        <p:nvSpPr>
          <p:cNvPr id="7" name="object 7"/>
          <p:cNvSpPr/>
          <p:nvPr/>
        </p:nvSpPr>
        <p:spPr>
          <a:xfrm>
            <a:off x="644651" y="464819"/>
            <a:ext cx="67310" cy="1042669"/>
          </a:xfrm>
          <a:custGeom>
            <a:avLst/>
            <a:gdLst/>
            <a:ahLst/>
            <a:cxnLst/>
            <a:rect l="l" t="t" r="r" b="b"/>
            <a:pathLst>
              <a:path w="67309" h="1042669">
                <a:moveTo>
                  <a:pt x="67056" y="0"/>
                </a:moveTo>
                <a:lnTo>
                  <a:pt x="0" y="0"/>
                </a:lnTo>
                <a:lnTo>
                  <a:pt x="0" y="1042415"/>
                </a:lnTo>
                <a:lnTo>
                  <a:pt x="67056" y="1042415"/>
                </a:lnTo>
                <a:lnTo>
                  <a:pt x="6705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819" y="1577339"/>
            <a:ext cx="445007" cy="4480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819" y="3145535"/>
            <a:ext cx="445007" cy="44805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1" name="object 11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18971" y="1477467"/>
            <a:ext cx="10017760" cy="453390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0320" marR="465455">
              <a:lnSpc>
                <a:spcPct val="90000"/>
              </a:lnSpc>
              <a:spcBef>
                <a:spcPts val="490"/>
              </a:spcBef>
            </a:pPr>
            <a:r>
              <a:rPr sz="3200" dirty="0">
                <a:latin typeface="Calibri"/>
                <a:cs typeface="Calibri"/>
              </a:rPr>
              <a:t>pelayanan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kesehatan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akibat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tindak</a:t>
            </a:r>
            <a:r>
              <a:rPr sz="32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pidana</a:t>
            </a:r>
            <a:r>
              <a:rPr sz="32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penganiayaan,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kekerasan</a:t>
            </a:r>
            <a:r>
              <a:rPr sz="32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seksual,</a:t>
            </a:r>
            <a:r>
              <a:rPr sz="32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korban</a:t>
            </a:r>
            <a:r>
              <a:rPr sz="32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terorisme,</a:t>
            </a:r>
            <a:r>
              <a:rPr sz="32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tindak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pidana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perdagangan</a:t>
            </a:r>
            <a:r>
              <a:rPr sz="32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orang</a:t>
            </a:r>
            <a:endParaRPr sz="3200">
              <a:latin typeface="Calibri"/>
              <a:cs typeface="Calibri"/>
            </a:endParaRPr>
          </a:p>
          <a:p>
            <a:pPr marL="12700" marR="226060">
              <a:lnSpc>
                <a:spcPct val="100000"/>
              </a:lnSpc>
              <a:spcBef>
                <a:spcPts val="1365"/>
              </a:spcBef>
              <a:tabLst>
                <a:tab pos="2202815" algn="l"/>
              </a:tabLst>
            </a:pPr>
            <a:r>
              <a:rPr sz="3200" dirty="0">
                <a:latin typeface="Calibri"/>
                <a:cs typeface="Calibri"/>
              </a:rPr>
              <a:t>pelayanan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kesehatan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tertentu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terkait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dengan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Kementrerian Pertahanan,</a:t>
            </a:r>
            <a:r>
              <a:rPr sz="3200" dirty="0">
                <a:latin typeface="Calibri"/>
                <a:cs typeface="Calibri"/>
              </a:rPr>
              <a:t>	TNI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POLRI</a:t>
            </a:r>
            <a:endParaRPr sz="3200">
              <a:latin typeface="Calibri"/>
              <a:cs typeface="Calibri"/>
            </a:endParaRPr>
          </a:p>
          <a:p>
            <a:pPr marL="20320" marR="5080">
              <a:lnSpc>
                <a:spcPct val="100000"/>
              </a:lnSpc>
              <a:spcBef>
                <a:spcPts val="2505"/>
              </a:spcBef>
            </a:pPr>
            <a:r>
              <a:rPr sz="3200" dirty="0">
                <a:latin typeface="Calibri"/>
                <a:cs typeface="Calibri"/>
              </a:rPr>
              <a:t>pelayanan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lainnya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yang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tidak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ada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hubungan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dengan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manfaat </a:t>
            </a:r>
            <a:r>
              <a:rPr sz="3200" dirty="0">
                <a:latin typeface="Calibri"/>
                <a:cs typeface="Calibri"/>
              </a:rPr>
              <a:t>Jaminan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Kesehatan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yang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diberikan.</a:t>
            </a:r>
            <a:endParaRPr sz="3200">
              <a:latin typeface="Calibri"/>
              <a:cs typeface="Calibri"/>
            </a:endParaRPr>
          </a:p>
          <a:p>
            <a:pPr marL="20320">
              <a:lnSpc>
                <a:spcPct val="100000"/>
              </a:lnSpc>
              <a:spcBef>
                <a:spcPts val="1664"/>
              </a:spcBef>
            </a:pPr>
            <a:r>
              <a:rPr sz="3200" dirty="0">
                <a:latin typeface="Calibri"/>
                <a:cs typeface="Calibri"/>
              </a:rPr>
              <a:t>pelayanan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yang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sudah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ditanggung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dalam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program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lain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675" y="4393691"/>
            <a:ext cx="445007" cy="44805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675" y="5576315"/>
            <a:ext cx="445007" cy="44805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3746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105"/>
              </a:spcBef>
            </a:pPr>
            <a:r>
              <a:rPr dirty="0"/>
              <a:t>Kasus</a:t>
            </a:r>
            <a:r>
              <a:rPr spc="-114" dirty="0"/>
              <a:t> </a:t>
            </a:r>
            <a:r>
              <a:rPr spc="-20" dirty="0"/>
              <a:t>Trauma</a:t>
            </a:r>
            <a:r>
              <a:rPr spc="-90" dirty="0"/>
              <a:t> </a:t>
            </a:r>
            <a:r>
              <a:rPr dirty="0"/>
              <a:t>/</a:t>
            </a:r>
            <a:r>
              <a:rPr spc="-105" dirty="0"/>
              <a:t> </a:t>
            </a:r>
            <a:r>
              <a:rPr spc="-10" dirty="0"/>
              <a:t>Cidera</a:t>
            </a:r>
          </a:p>
        </p:txBody>
      </p:sp>
      <p:sp>
        <p:nvSpPr>
          <p:cNvPr id="7" name="object 7"/>
          <p:cNvSpPr/>
          <p:nvPr/>
        </p:nvSpPr>
        <p:spPr>
          <a:xfrm>
            <a:off x="923544" y="472440"/>
            <a:ext cx="83820" cy="676910"/>
          </a:xfrm>
          <a:custGeom>
            <a:avLst/>
            <a:gdLst/>
            <a:ahLst/>
            <a:cxnLst/>
            <a:rect l="l" t="t" r="r" b="b"/>
            <a:pathLst>
              <a:path w="83819" h="676910">
                <a:moveTo>
                  <a:pt x="83819" y="0"/>
                </a:moveTo>
                <a:lnTo>
                  <a:pt x="0" y="0"/>
                </a:lnTo>
                <a:lnTo>
                  <a:pt x="0" y="676655"/>
                </a:lnTo>
                <a:lnTo>
                  <a:pt x="83819" y="676655"/>
                </a:lnTo>
                <a:lnTo>
                  <a:pt x="83819" y="0"/>
                </a:lnTo>
                <a:close/>
              </a:path>
            </a:pathLst>
          </a:custGeom>
          <a:solidFill>
            <a:srgbClr val="FCD2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288285" y="2241550"/>
            <a:ext cx="1750695" cy="1255395"/>
            <a:chOff x="2288285" y="2241550"/>
            <a:chExt cx="1750695" cy="1255395"/>
          </a:xfrm>
        </p:grpSpPr>
        <p:sp>
          <p:nvSpPr>
            <p:cNvPr id="12" name="object 12"/>
            <p:cNvSpPr/>
            <p:nvPr/>
          </p:nvSpPr>
          <p:spPr>
            <a:xfrm>
              <a:off x="2294635" y="2558922"/>
              <a:ext cx="497205" cy="931544"/>
            </a:xfrm>
            <a:custGeom>
              <a:avLst/>
              <a:gdLst/>
              <a:ahLst/>
              <a:cxnLst/>
              <a:rect l="l" t="t" r="r" b="b"/>
              <a:pathLst>
                <a:path w="497205" h="931545">
                  <a:moveTo>
                    <a:pt x="0" y="931417"/>
                  </a:moveTo>
                  <a:lnTo>
                    <a:pt x="496696" y="0"/>
                  </a:lnTo>
                </a:path>
              </a:pathLst>
            </a:custGeom>
            <a:ln w="12700">
              <a:solidFill>
                <a:srgbClr val="A4A4A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791967" y="2247900"/>
              <a:ext cx="1240790" cy="622300"/>
            </a:xfrm>
            <a:custGeom>
              <a:avLst/>
              <a:gdLst/>
              <a:ahLst/>
              <a:cxnLst/>
              <a:rect l="l" t="t" r="r" b="b"/>
              <a:pathLst>
                <a:path w="1240789" h="622300">
                  <a:moveTo>
                    <a:pt x="1178306" y="0"/>
                  </a:moveTo>
                  <a:lnTo>
                    <a:pt x="62230" y="0"/>
                  </a:lnTo>
                  <a:lnTo>
                    <a:pt x="37986" y="4883"/>
                  </a:lnTo>
                  <a:lnTo>
                    <a:pt x="18208" y="18208"/>
                  </a:lnTo>
                  <a:lnTo>
                    <a:pt x="4883" y="37986"/>
                  </a:lnTo>
                  <a:lnTo>
                    <a:pt x="0" y="62229"/>
                  </a:lnTo>
                  <a:lnTo>
                    <a:pt x="0" y="559562"/>
                  </a:lnTo>
                  <a:lnTo>
                    <a:pt x="4883" y="583805"/>
                  </a:lnTo>
                  <a:lnTo>
                    <a:pt x="18208" y="603583"/>
                  </a:lnTo>
                  <a:lnTo>
                    <a:pt x="37986" y="616908"/>
                  </a:lnTo>
                  <a:lnTo>
                    <a:pt x="62230" y="621791"/>
                  </a:lnTo>
                  <a:lnTo>
                    <a:pt x="1178306" y="621791"/>
                  </a:lnTo>
                  <a:lnTo>
                    <a:pt x="1202549" y="616908"/>
                  </a:lnTo>
                  <a:lnTo>
                    <a:pt x="1222327" y="603583"/>
                  </a:lnTo>
                  <a:lnTo>
                    <a:pt x="1235652" y="583805"/>
                  </a:lnTo>
                  <a:lnTo>
                    <a:pt x="1240535" y="559562"/>
                  </a:lnTo>
                  <a:lnTo>
                    <a:pt x="1240535" y="62229"/>
                  </a:lnTo>
                  <a:lnTo>
                    <a:pt x="1235652" y="37986"/>
                  </a:lnTo>
                  <a:lnTo>
                    <a:pt x="1222327" y="18208"/>
                  </a:lnTo>
                  <a:lnTo>
                    <a:pt x="1202549" y="4883"/>
                  </a:lnTo>
                  <a:lnTo>
                    <a:pt x="1178306" y="0"/>
                  </a:lnTo>
                  <a:close/>
                </a:path>
              </a:pathLst>
            </a:custGeom>
            <a:solidFill>
              <a:srgbClr val="A4A4A4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791967" y="2247900"/>
              <a:ext cx="1240790" cy="622300"/>
            </a:xfrm>
            <a:custGeom>
              <a:avLst/>
              <a:gdLst/>
              <a:ahLst/>
              <a:cxnLst/>
              <a:rect l="l" t="t" r="r" b="b"/>
              <a:pathLst>
                <a:path w="1240789" h="622300">
                  <a:moveTo>
                    <a:pt x="0" y="62229"/>
                  </a:moveTo>
                  <a:lnTo>
                    <a:pt x="4883" y="37986"/>
                  </a:lnTo>
                  <a:lnTo>
                    <a:pt x="18208" y="18208"/>
                  </a:lnTo>
                  <a:lnTo>
                    <a:pt x="37986" y="4883"/>
                  </a:lnTo>
                  <a:lnTo>
                    <a:pt x="62230" y="0"/>
                  </a:lnTo>
                  <a:lnTo>
                    <a:pt x="1178306" y="0"/>
                  </a:lnTo>
                  <a:lnTo>
                    <a:pt x="1202549" y="4883"/>
                  </a:lnTo>
                  <a:lnTo>
                    <a:pt x="1222327" y="18208"/>
                  </a:lnTo>
                  <a:lnTo>
                    <a:pt x="1235652" y="37986"/>
                  </a:lnTo>
                  <a:lnTo>
                    <a:pt x="1240535" y="62229"/>
                  </a:lnTo>
                  <a:lnTo>
                    <a:pt x="1240535" y="559562"/>
                  </a:lnTo>
                  <a:lnTo>
                    <a:pt x="1235652" y="583805"/>
                  </a:lnTo>
                  <a:lnTo>
                    <a:pt x="1222327" y="603583"/>
                  </a:lnTo>
                  <a:lnTo>
                    <a:pt x="1202549" y="616908"/>
                  </a:lnTo>
                  <a:lnTo>
                    <a:pt x="1178306" y="621791"/>
                  </a:lnTo>
                  <a:lnTo>
                    <a:pt x="62230" y="621791"/>
                  </a:lnTo>
                  <a:lnTo>
                    <a:pt x="37986" y="616908"/>
                  </a:lnTo>
                  <a:lnTo>
                    <a:pt x="18208" y="603583"/>
                  </a:lnTo>
                  <a:lnTo>
                    <a:pt x="4883" y="583805"/>
                  </a:lnTo>
                  <a:lnTo>
                    <a:pt x="0" y="559562"/>
                  </a:lnTo>
                  <a:lnTo>
                    <a:pt x="0" y="6222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221863" y="2362326"/>
            <a:ext cx="380365" cy="3308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chemeClr val="tx1"/>
                </a:solidFill>
                <a:latin typeface="Calibri"/>
                <a:cs typeface="Calibri"/>
              </a:rPr>
              <a:t>KLL</a:t>
            </a:r>
            <a:endParaRPr sz="200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026789" y="1706626"/>
            <a:ext cx="1751330" cy="859155"/>
            <a:chOff x="4026789" y="1706626"/>
            <a:chExt cx="1751330" cy="859155"/>
          </a:xfrm>
        </p:grpSpPr>
        <p:sp>
          <p:nvSpPr>
            <p:cNvPr id="17" name="object 17"/>
            <p:cNvSpPr/>
            <p:nvPr/>
          </p:nvSpPr>
          <p:spPr>
            <a:xfrm>
              <a:off x="4033139" y="2023364"/>
              <a:ext cx="497205" cy="535940"/>
            </a:xfrm>
            <a:custGeom>
              <a:avLst/>
              <a:gdLst/>
              <a:ahLst/>
              <a:cxnLst/>
              <a:rect l="l" t="t" r="r" b="b"/>
              <a:pathLst>
                <a:path w="497204" h="535939">
                  <a:moveTo>
                    <a:pt x="0" y="535559"/>
                  </a:moveTo>
                  <a:lnTo>
                    <a:pt x="496697" y="0"/>
                  </a:lnTo>
                </a:path>
              </a:pathLst>
            </a:custGeom>
            <a:ln w="127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529328" y="1712976"/>
              <a:ext cx="1242060" cy="620395"/>
            </a:xfrm>
            <a:custGeom>
              <a:avLst/>
              <a:gdLst/>
              <a:ahLst/>
              <a:cxnLst/>
              <a:rect l="l" t="t" r="r" b="b"/>
              <a:pathLst>
                <a:path w="1242060" h="620394">
                  <a:moveTo>
                    <a:pt x="1180084" y="0"/>
                  </a:moveTo>
                  <a:lnTo>
                    <a:pt x="61975" y="0"/>
                  </a:lnTo>
                  <a:lnTo>
                    <a:pt x="37879" y="4879"/>
                  </a:lnTo>
                  <a:lnTo>
                    <a:pt x="18176" y="18176"/>
                  </a:lnTo>
                  <a:lnTo>
                    <a:pt x="4879" y="37879"/>
                  </a:lnTo>
                  <a:lnTo>
                    <a:pt x="0" y="61975"/>
                  </a:lnTo>
                  <a:lnTo>
                    <a:pt x="0" y="558291"/>
                  </a:lnTo>
                  <a:lnTo>
                    <a:pt x="4879" y="582388"/>
                  </a:lnTo>
                  <a:lnTo>
                    <a:pt x="18176" y="602091"/>
                  </a:lnTo>
                  <a:lnTo>
                    <a:pt x="37879" y="615388"/>
                  </a:lnTo>
                  <a:lnTo>
                    <a:pt x="61975" y="620268"/>
                  </a:lnTo>
                  <a:lnTo>
                    <a:pt x="1180084" y="620268"/>
                  </a:lnTo>
                  <a:lnTo>
                    <a:pt x="1204180" y="615388"/>
                  </a:lnTo>
                  <a:lnTo>
                    <a:pt x="1223883" y="602091"/>
                  </a:lnTo>
                  <a:lnTo>
                    <a:pt x="1237180" y="582388"/>
                  </a:lnTo>
                  <a:lnTo>
                    <a:pt x="1242060" y="558291"/>
                  </a:lnTo>
                  <a:lnTo>
                    <a:pt x="1242060" y="61975"/>
                  </a:lnTo>
                  <a:lnTo>
                    <a:pt x="1237180" y="37879"/>
                  </a:lnTo>
                  <a:lnTo>
                    <a:pt x="1223883" y="18176"/>
                  </a:lnTo>
                  <a:lnTo>
                    <a:pt x="1204180" y="4879"/>
                  </a:lnTo>
                  <a:lnTo>
                    <a:pt x="1180084" y="0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529328" y="1712976"/>
              <a:ext cx="1242060" cy="620395"/>
            </a:xfrm>
            <a:custGeom>
              <a:avLst/>
              <a:gdLst/>
              <a:ahLst/>
              <a:cxnLst/>
              <a:rect l="l" t="t" r="r" b="b"/>
              <a:pathLst>
                <a:path w="1242060" h="620394">
                  <a:moveTo>
                    <a:pt x="0" y="61975"/>
                  </a:moveTo>
                  <a:lnTo>
                    <a:pt x="4879" y="37879"/>
                  </a:lnTo>
                  <a:lnTo>
                    <a:pt x="18176" y="18176"/>
                  </a:lnTo>
                  <a:lnTo>
                    <a:pt x="37879" y="4879"/>
                  </a:lnTo>
                  <a:lnTo>
                    <a:pt x="61975" y="0"/>
                  </a:lnTo>
                  <a:lnTo>
                    <a:pt x="1180084" y="0"/>
                  </a:lnTo>
                  <a:lnTo>
                    <a:pt x="1204180" y="4879"/>
                  </a:lnTo>
                  <a:lnTo>
                    <a:pt x="1223883" y="18176"/>
                  </a:lnTo>
                  <a:lnTo>
                    <a:pt x="1237180" y="37879"/>
                  </a:lnTo>
                  <a:lnTo>
                    <a:pt x="1242060" y="61975"/>
                  </a:lnTo>
                  <a:lnTo>
                    <a:pt x="1242060" y="558291"/>
                  </a:lnTo>
                  <a:lnTo>
                    <a:pt x="1237180" y="582388"/>
                  </a:lnTo>
                  <a:lnTo>
                    <a:pt x="1223883" y="602091"/>
                  </a:lnTo>
                  <a:lnTo>
                    <a:pt x="1204180" y="615388"/>
                  </a:lnTo>
                  <a:lnTo>
                    <a:pt x="1180084" y="620268"/>
                  </a:lnTo>
                  <a:lnTo>
                    <a:pt x="61975" y="620268"/>
                  </a:lnTo>
                  <a:lnTo>
                    <a:pt x="37879" y="615388"/>
                  </a:lnTo>
                  <a:lnTo>
                    <a:pt x="18176" y="602091"/>
                  </a:lnTo>
                  <a:lnTo>
                    <a:pt x="4879" y="582388"/>
                  </a:lnTo>
                  <a:lnTo>
                    <a:pt x="0" y="558291"/>
                  </a:lnTo>
                  <a:lnTo>
                    <a:pt x="0" y="6197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717796" y="1819147"/>
            <a:ext cx="864235" cy="3733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33020" rIns="0" bIns="0" rtlCol="0">
            <a:spAutoFit/>
          </a:bodyPr>
          <a:lstStyle/>
          <a:p>
            <a:pPr marL="241300" marR="5080" indent="-228600">
              <a:lnSpc>
                <a:spcPts val="1300"/>
              </a:lnSpc>
              <a:spcBef>
                <a:spcPts val="260"/>
              </a:spcBef>
            </a:pP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KECELAKAAN KERJA</a:t>
            </a:r>
            <a:endParaRPr sz="120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65165" y="1327150"/>
            <a:ext cx="1751964" cy="702945"/>
            <a:chOff x="5765165" y="1327150"/>
            <a:chExt cx="1751964" cy="702945"/>
          </a:xfrm>
        </p:grpSpPr>
        <p:sp>
          <p:nvSpPr>
            <p:cNvPr id="22" name="object 22"/>
            <p:cNvSpPr/>
            <p:nvPr/>
          </p:nvSpPr>
          <p:spPr>
            <a:xfrm>
              <a:off x="5771515" y="1643634"/>
              <a:ext cx="497205" cy="379730"/>
            </a:xfrm>
            <a:custGeom>
              <a:avLst/>
              <a:gdLst/>
              <a:ahLst/>
              <a:cxnLst/>
              <a:rect l="l" t="t" r="r" b="b"/>
              <a:pathLst>
                <a:path w="497204" h="379730">
                  <a:moveTo>
                    <a:pt x="0" y="379729"/>
                  </a:moveTo>
                  <a:lnTo>
                    <a:pt x="496697" y="0"/>
                  </a:lnTo>
                </a:path>
              </a:pathLst>
            </a:custGeom>
            <a:ln w="12700">
              <a:solidFill>
                <a:srgbClr val="5B9BD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268212" y="1333500"/>
              <a:ext cx="1242060" cy="620395"/>
            </a:xfrm>
            <a:custGeom>
              <a:avLst/>
              <a:gdLst/>
              <a:ahLst/>
              <a:cxnLst/>
              <a:rect l="l" t="t" r="r" b="b"/>
              <a:pathLst>
                <a:path w="1242059" h="620394">
                  <a:moveTo>
                    <a:pt x="1180084" y="0"/>
                  </a:moveTo>
                  <a:lnTo>
                    <a:pt x="61975" y="0"/>
                  </a:lnTo>
                  <a:lnTo>
                    <a:pt x="37879" y="4879"/>
                  </a:lnTo>
                  <a:lnTo>
                    <a:pt x="18176" y="18176"/>
                  </a:lnTo>
                  <a:lnTo>
                    <a:pt x="4879" y="37879"/>
                  </a:lnTo>
                  <a:lnTo>
                    <a:pt x="0" y="61975"/>
                  </a:lnTo>
                  <a:lnTo>
                    <a:pt x="0" y="558291"/>
                  </a:lnTo>
                  <a:lnTo>
                    <a:pt x="4879" y="582388"/>
                  </a:lnTo>
                  <a:lnTo>
                    <a:pt x="18176" y="602091"/>
                  </a:lnTo>
                  <a:lnTo>
                    <a:pt x="37879" y="615388"/>
                  </a:lnTo>
                  <a:lnTo>
                    <a:pt x="61975" y="620267"/>
                  </a:lnTo>
                  <a:lnTo>
                    <a:pt x="1180084" y="620267"/>
                  </a:lnTo>
                  <a:lnTo>
                    <a:pt x="1204180" y="615388"/>
                  </a:lnTo>
                  <a:lnTo>
                    <a:pt x="1223883" y="602091"/>
                  </a:lnTo>
                  <a:lnTo>
                    <a:pt x="1237180" y="582388"/>
                  </a:lnTo>
                  <a:lnTo>
                    <a:pt x="1242060" y="558291"/>
                  </a:lnTo>
                  <a:lnTo>
                    <a:pt x="1242060" y="61975"/>
                  </a:lnTo>
                  <a:lnTo>
                    <a:pt x="1237180" y="37879"/>
                  </a:lnTo>
                  <a:lnTo>
                    <a:pt x="1223883" y="18176"/>
                  </a:lnTo>
                  <a:lnTo>
                    <a:pt x="1204180" y="4879"/>
                  </a:lnTo>
                  <a:lnTo>
                    <a:pt x="1180084" y="0"/>
                  </a:lnTo>
                  <a:close/>
                </a:path>
              </a:pathLst>
            </a:custGeom>
            <a:solidFill>
              <a:srgbClr val="5B9BD4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268212" y="1333500"/>
              <a:ext cx="1242060" cy="620395"/>
            </a:xfrm>
            <a:custGeom>
              <a:avLst/>
              <a:gdLst/>
              <a:ahLst/>
              <a:cxnLst/>
              <a:rect l="l" t="t" r="r" b="b"/>
              <a:pathLst>
                <a:path w="1242059" h="620394">
                  <a:moveTo>
                    <a:pt x="0" y="61975"/>
                  </a:moveTo>
                  <a:lnTo>
                    <a:pt x="4879" y="37879"/>
                  </a:lnTo>
                  <a:lnTo>
                    <a:pt x="18176" y="18176"/>
                  </a:lnTo>
                  <a:lnTo>
                    <a:pt x="37879" y="4879"/>
                  </a:lnTo>
                  <a:lnTo>
                    <a:pt x="61975" y="0"/>
                  </a:lnTo>
                  <a:lnTo>
                    <a:pt x="1180084" y="0"/>
                  </a:lnTo>
                  <a:lnTo>
                    <a:pt x="1204180" y="4879"/>
                  </a:lnTo>
                  <a:lnTo>
                    <a:pt x="1223883" y="18176"/>
                  </a:lnTo>
                  <a:lnTo>
                    <a:pt x="1237180" y="37879"/>
                  </a:lnTo>
                  <a:lnTo>
                    <a:pt x="1242060" y="61975"/>
                  </a:lnTo>
                  <a:lnTo>
                    <a:pt x="1242060" y="558291"/>
                  </a:lnTo>
                  <a:lnTo>
                    <a:pt x="1237180" y="582388"/>
                  </a:lnTo>
                  <a:lnTo>
                    <a:pt x="1223883" y="602091"/>
                  </a:lnTo>
                  <a:lnTo>
                    <a:pt x="1204180" y="615388"/>
                  </a:lnTo>
                  <a:lnTo>
                    <a:pt x="1180084" y="620267"/>
                  </a:lnTo>
                  <a:lnTo>
                    <a:pt x="61975" y="620267"/>
                  </a:lnTo>
                  <a:lnTo>
                    <a:pt x="37879" y="615388"/>
                  </a:lnTo>
                  <a:lnTo>
                    <a:pt x="18176" y="602091"/>
                  </a:lnTo>
                  <a:lnTo>
                    <a:pt x="4879" y="582388"/>
                  </a:lnTo>
                  <a:lnTo>
                    <a:pt x="0" y="558291"/>
                  </a:lnTo>
                  <a:lnTo>
                    <a:pt x="0" y="6197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539610" y="1501901"/>
            <a:ext cx="699770" cy="2289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chemeClr val="tx1"/>
                </a:solidFill>
                <a:latin typeface="Calibri"/>
                <a:cs typeface="Calibri"/>
              </a:rPr>
              <a:t>PNS/ASN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818119" y="1324355"/>
            <a:ext cx="1902460" cy="620395"/>
          </a:xfrm>
          <a:custGeom>
            <a:avLst/>
            <a:gdLst/>
            <a:ahLst/>
            <a:cxnLst/>
            <a:rect l="l" t="t" r="r" b="b"/>
            <a:pathLst>
              <a:path w="1902459" h="620394">
                <a:moveTo>
                  <a:pt x="1839976" y="0"/>
                </a:moveTo>
                <a:lnTo>
                  <a:pt x="61975" y="0"/>
                </a:lnTo>
                <a:lnTo>
                  <a:pt x="37879" y="4879"/>
                </a:lnTo>
                <a:lnTo>
                  <a:pt x="18176" y="18176"/>
                </a:lnTo>
                <a:lnTo>
                  <a:pt x="4879" y="37879"/>
                </a:lnTo>
                <a:lnTo>
                  <a:pt x="0" y="61976"/>
                </a:lnTo>
                <a:lnTo>
                  <a:pt x="0" y="558292"/>
                </a:lnTo>
                <a:lnTo>
                  <a:pt x="4879" y="582388"/>
                </a:lnTo>
                <a:lnTo>
                  <a:pt x="18176" y="602091"/>
                </a:lnTo>
                <a:lnTo>
                  <a:pt x="37879" y="615388"/>
                </a:lnTo>
                <a:lnTo>
                  <a:pt x="61975" y="620268"/>
                </a:lnTo>
                <a:lnTo>
                  <a:pt x="1839976" y="620268"/>
                </a:lnTo>
                <a:lnTo>
                  <a:pt x="1864072" y="615388"/>
                </a:lnTo>
                <a:lnTo>
                  <a:pt x="1883775" y="602091"/>
                </a:lnTo>
                <a:lnTo>
                  <a:pt x="1897072" y="582388"/>
                </a:lnTo>
                <a:lnTo>
                  <a:pt x="1901952" y="558292"/>
                </a:lnTo>
                <a:lnTo>
                  <a:pt x="1901952" y="61976"/>
                </a:lnTo>
                <a:lnTo>
                  <a:pt x="1897072" y="37879"/>
                </a:lnTo>
                <a:lnTo>
                  <a:pt x="1883775" y="18176"/>
                </a:lnTo>
                <a:lnTo>
                  <a:pt x="1864072" y="4879"/>
                </a:lnTo>
                <a:lnTo>
                  <a:pt x="1839976" y="0"/>
                </a:lnTo>
                <a:close/>
              </a:path>
            </a:pathLst>
          </a:custGeom>
          <a:solidFill>
            <a:srgbClr val="00AFE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19415" y="1329918"/>
            <a:ext cx="1288415" cy="558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66040" rIns="0" bIns="0" rtlCol="0">
            <a:spAutoFit/>
          </a:bodyPr>
          <a:lstStyle/>
          <a:p>
            <a:pPr marL="189230" indent="-176530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189230" algn="l"/>
              </a:tabLst>
            </a:pPr>
            <a:r>
              <a:rPr sz="1400" b="1" dirty="0">
                <a:solidFill>
                  <a:schemeClr val="tx1"/>
                </a:solidFill>
                <a:latin typeface="Calibri"/>
                <a:cs typeface="Calibri"/>
              </a:rPr>
              <a:t>JASA</a:t>
            </a:r>
            <a:r>
              <a:rPr sz="1400" b="1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Calibri"/>
                <a:cs typeface="Calibri"/>
              </a:rPr>
              <a:t>RAHARJA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  <a:p>
            <a:pPr marL="189230" indent="-176530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189230" algn="l"/>
              </a:tabLst>
            </a:pPr>
            <a:r>
              <a:rPr sz="1400" b="1" spc="-10" dirty="0">
                <a:solidFill>
                  <a:schemeClr val="tx1"/>
                </a:solidFill>
                <a:latin typeface="Calibri"/>
                <a:cs typeface="Calibri"/>
              </a:rPr>
              <a:t>TASPEN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765165" y="2017014"/>
            <a:ext cx="1751964" cy="657860"/>
            <a:chOff x="5765165" y="2017014"/>
            <a:chExt cx="1751964" cy="657860"/>
          </a:xfrm>
        </p:grpSpPr>
        <p:sp>
          <p:nvSpPr>
            <p:cNvPr id="29" name="object 29"/>
            <p:cNvSpPr/>
            <p:nvPr/>
          </p:nvSpPr>
          <p:spPr>
            <a:xfrm>
              <a:off x="5771515" y="2023364"/>
              <a:ext cx="497205" cy="334645"/>
            </a:xfrm>
            <a:custGeom>
              <a:avLst/>
              <a:gdLst/>
              <a:ahLst/>
              <a:cxnLst/>
              <a:rect l="l" t="t" r="r" b="b"/>
              <a:pathLst>
                <a:path w="497204" h="334644">
                  <a:moveTo>
                    <a:pt x="0" y="0"/>
                  </a:moveTo>
                  <a:lnTo>
                    <a:pt x="496697" y="334263"/>
                  </a:lnTo>
                </a:path>
              </a:pathLst>
            </a:custGeom>
            <a:ln w="12699">
              <a:solidFill>
                <a:srgbClr val="5B9BD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268212" y="2046732"/>
              <a:ext cx="1242060" cy="622300"/>
            </a:xfrm>
            <a:custGeom>
              <a:avLst/>
              <a:gdLst/>
              <a:ahLst/>
              <a:cxnLst/>
              <a:rect l="l" t="t" r="r" b="b"/>
              <a:pathLst>
                <a:path w="1242059" h="622300">
                  <a:moveTo>
                    <a:pt x="1179830" y="0"/>
                  </a:moveTo>
                  <a:lnTo>
                    <a:pt x="62229" y="0"/>
                  </a:lnTo>
                  <a:lnTo>
                    <a:pt x="37986" y="4883"/>
                  </a:lnTo>
                  <a:lnTo>
                    <a:pt x="18208" y="18208"/>
                  </a:lnTo>
                  <a:lnTo>
                    <a:pt x="4883" y="37986"/>
                  </a:lnTo>
                  <a:lnTo>
                    <a:pt x="0" y="62229"/>
                  </a:lnTo>
                  <a:lnTo>
                    <a:pt x="0" y="559562"/>
                  </a:lnTo>
                  <a:lnTo>
                    <a:pt x="4883" y="583805"/>
                  </a:lnTo>
                  <a:lnTo>
                    <a:pt x="18208" y="603583"/>
                  </a:lnTo>
                  <a:lnTo>
                    <a:pt x="37986" y="616908"/>
                  </a:lnTo>
                  <a:lnTo>
                    <a:pt x="62229" y="621791"/>
                  </a:lnTo>
                  <a:lnTo>
                    <a:pt x="1179830" y="621791"/>
                  </a:lnTo>
                  <a:lnTo>
                    <a:pt x="1204073" y="616908"/>
                  </a:lnTo>
                  <a:lnTo>
                    <a:pt x="1223851" y="603583"/>
                  </a:lnTo>
                  <a:lnTo>
                    <a:pt x="1237176" y="583805"/>
                  </a:lnTo>
                  <a:lnTo>
                    <a:pt x="1242060" y="559562"/>
                  </a:lnTo>
                  <a:lnTo>
                    <a:pt x="1242060" y="62229"/>
                  </a:lnTo>
                  <a:lnTo>
                    <a:pt x="1237176" y="37986"/>
                  </a:lnTo>
                  <a:lnTo>
                    <a:pt x="1223851" y="18208"/>
                  </a:lnTo>
                  <a:lnTo>
                    <a:pt x="1204073" y="4883"/>
                  </a:lnTo>
                  <a:lnTo>
                    <a:pt x="1179830" y="0"/>
                  </a:lnTo>
                  <a:close/>
                </a:path>
              </a:pathLst>
            </a:custGeom>
            <a:solidFill>
              <a:srgbClr val="5B9BD4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268212" y="2046732"/>
              <a:ext cx="1242060" cy="622300"/>
            </a:xfrm>
            <a:custGeom>
              <a:avLst/>
              <a:gdLst/>
              <a:ahLst/>
              <a:cxnLst/>
              <a:rect l="l" t="t" r="r" b="b"/>
              <a:pathLst>
                <a:path w="1242059" h="622300">
                  <a:moveTo>
                    <a:pt x="0" y="62229"/>
                  </a:moveTo>
                  <a:lnTo>
                    <a:pt x="4883" y="37986"/>
                  </a:lnTo>
                  <a:lnTo>
                    <a:pt x="18208" y="18208"/>
                  </a:lnTo>
                  <a:lnTo>
                    <a:pt x="37986" y="4883"/>
                  </a:lnTo>
                  <a:lnTo>
                    <a:pt x="62229" y="0"/>
                  </a:lnTo>
                  <a:lnTo>
                    <a:pt x="1179830" y="0"/>
                  </a:lnTo>
                  <a:lnTo>
                    <a:pt x="1204073" y="4883"/>
                  </a:lnTo>
                  <a:lnTo>
                    <a:pt x="1223851" y="18208"/>
                  </a:lnTo>
                  <a:lnTo>
                    <a:pt x="1237176" y="37986"/>
                  </a:lnTo>
                  <a:lnTo>
                    <a:pt x="1242060" y="62229"/>
                  </a:lnTo>
                  <a:lnTo>
                    <a:pt x="1242060" y="559562"/>
                  </a:lnTo>
                  <a:lnTo>
                    <a:pt x="1237176" y="583805"/>
                  </a:lnTo>
                  <a:lnTo>
                    <a:pt x="1223851" y="603583"/>
                  </a:lnTo>
                  <a:lnTo>
                    <a:pt x="1204073" y="616908"/>
                  </a:lnTo>
                  <a:lnTo>
                    <a:pt x="1179830" y="621791"/>
                  </a:lnTo>
                  <a:lnTo>
                    <a:pt x="62229" y="621791"/>
                  </a:lnTo>
                  <a:lnTo>
                    <a:pt x="37986" y="616908"/>
                  </a:lnTo>
                  <a:lnTo>
                    <a:pt x="18208" y="603583"/>
                  </a:lnTo>
                  <a:lnTo>
                    <a:pt x="4883" y="583805"/>
                  </a:lnTo>
                  <a:lnTo>
                    <a:pt x="0" y="559562"/>
                  </a:lnTo>
                  <a:lnTo>
                    <a:pt x="0" y="6222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493890" y="2029815"/>
            <a:ext cx="793115" cy="5314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12700" rIns="0" bIns="0" rtlCol="0">
            <a:spAutoFit/>
          </a:bodyPr>
          <a:lstStyle/>
          <a:p>
            <a:pPr marL="42545" marR="5080" indent="-30480">
              <a:lnSpc>
                <a:spcPct val="125000"/>
              </a:lnSpc>
              <a:spcBef>
                <a:spcPts val="100"/>
              </a:spcBef>
            </a:pPr>
            <a:r>
              <a:rPr sz="1400" b="1" dirty="0">
                <a:solidFill>
                  <a:schemeClr val="tx1"/>
                </a:solidFill>
                <a:latin typeface="Calibri"/>
                <a:cs typeface="Calibri"/>
              </a:rPr>
              <a:t>NON</a:t>
            </a:r>
            <a:r>
              <a:rPr sz="1400" b="1" spc="-20" dirty="0">
                <a:solidFill>
                  <a:schemeClr val="tx1"/>
                </a:solidFill>
                <a:latin typeface="Calibri"/>
                <a:cs typeface="Calibri"/>
              </a:rPr>
              <a:t> PNS/ </a:t>
            </a:r>
            <a:r>
              <a:rPr sz="1400" b="1" dirty="0">
                <a:solidFill>
                  <a:schemeClr val="tx1"/>
                </a:solidFill>
                <a:latin typeface="Calibri"/>
                <a:cs typeface="Calibri"/>
              </a:rPr>
              <a:t>NON</a:t>
            </a:r>
            <a:r>
              <a:rPr sz="14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chemeClr val="tx1"/>
                </a:solidFill>
                <a:latin typeface="Calibri"/>
                <a:cs typeface="Calibri"/>
              </a:rPr>
              <a:t>ASN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798307" y="2046732"/>
            <a:ext cx="1899285" cy="622300"/>
          </a:xfrm>
          <a:custGeom>
            <a:avLst/>
            <a:gdLst/>
            <a:ahLst/>
            <a:cxnLst/>
            <a:rect l="l" t="t" r="r" b="b"/>
            <a:pathLst>
              <a:path w="1899284" h="622300">
                <a:moveTo>
                  <a:pt x="1836674" y="0"/>
                </a:moveTo>
                <a:lnTo>
                  <a:pt x="62230" y="0"/>
                </a:lnTo>
                <a:lnTo>
                  <a:pt x="37986" y="4883"/>
                </a:lnTo>
                <a:lnTo>
                  <a:pt x="18208" y="18208"/>
                </a:lnTo>
                <a:lnTo>
                  <a:pt x="4883" y="37986"/>
                </a:lnTo>
                <a:lnTo>
                  <a:pt x="0" y="62229"/>
                </a:lnTo>
                <a:lnTo>
                  <a:pt x="0" y="559562"/>
                </a:lnTo>
                <a:lnTo>
                  <a:pt x="4883" y="583805"/>
                </a:lnTo>
                <a:lnTo>
                  <a:pt x="18208" y="603583"/>
                </a:lnTo>
                <a:lnTo>
                  <a:pt x="37986" y="616908"/>
                </a:lnTo>
                <a:lnTo>
                  <a:pt x="62230" y="621791"/>
                </a:lnTo>
                <a:lnTo>
                  <a:pt x="1836674" y="621791"/>
                </a:lnTo>
                <a:lnTo>
                  <a:pt x="1860917" y="616908"/>
                </a:lnTo>
                <a:lnTo>
                  <a:pt x="1880695" y="603583"/>
                </a:lnTo>
                <a:lnTo>
                  <a:pt x="1894020" y="583805"/>
                </a:lnTo>
                <a:lnTo>
                  <a:pt x="1898903" y="559562"/>
                </a:lnTo>
                <a:lnTo>
                  <a:pt x="1898903" y="62229"/>
                </a:lnTo>
                <a:lnTo>
                  <a:pt x="1894020" y="37986"/>
                </a:lnTo>
                <a:lnTo>
                  <a:pt x="1880695" y="18208"/>
                </a:lnTo>
                <a:lnTo>
                  <a:pt x="1860917" y="4883"/>
                </a:lnTo>
                <a:lnTo>
                  <a:pt x="1836674" y="0"/>
                </a:lnTo>
                <a:close/>
              </a:path>
            </a:pathLst>
          </a:custGeom>
          <a:solidFill>
            <a:srgbClr val="00AFE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46211" y="2041372"/>
            <a:ext cx="1288415" cy="558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66040" rIns="0" bIns="0" rtlCol="0">
            <a:spAutoFit/>
          </a:bodyPr>
          <a:lstStyle/>
          <a:p>
            <a:pPr marL="189230" indent="-176530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189230" algn="l"/>
              </a:tabLst>
            </a:pPr>
            <a:r>
              <a:rPr sz="1400" b="1" dirty="0">
                <a:solidFill>
                  <a:schemeClr val="tx1"/>
                </a:solidFill>
                <a:latin typeface="Calibri"/>
                <a:cs typeface="Calibri"/>
              </a:rPr>
              <a:t>JASA</a:t>
            </a:r>
            <a:r>
              <a:rPr sz="1400" b="1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Calibri"/>
                <a:cs typeface="Calibri"/>
              </a:rPr>
              <a:t>RAHARJA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  <a:p>
            <a:pPr marL="189230" indent="-176530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189230" algn="l"/>
              </a:tabLst>
            </a:pPr>
            <a:r>
              <a:rPr sz="1400" b="1" spc="-10" dirty="0">
                <a:solidFill>
                  <a:schemeClr val="tx1"/>
                </a:solidFill>
                <a:latin typeface="Calibri"/>
                <a:cs typeface="Calibri"/>
              </a:rPr>
              <a:t>BPJS</a:t>
            </a:r>
            <a:r>
              <a:rPr sz="1400" b="1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Calibri"/>
                <a:cs typeface="Calibri"/>
              </a:rPr>
              <a:t>NAKER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026789" y="2552573"/>
            <a:ext cx="1722120" cy="849630"/>
            <a:chOff x="4026789" y="2552573"/>
            <a:chExt cx="1722120" cy="849630"/>
          </a:xfrm>
        </p:grpSpPr>
        <p:sp>
          <p:nvSpPr>
            <p:cNvPr id="36" name="object 36"/>
            <p:cNvSpPr/>
            <p:nvPr/>
          </p:nvSpPr>
          <p:spPr>
            <a:xfrm>
              <a:off x="4033139" y="2558923"/>
              <a:ext cx="467995" cy="527050"/>
            </a:xfrm>
            <a:custGeom>
              <a:avLst/>
              <a:gdLst/>
              <a:ahLst/>
              <a:cxnLst/>
              <a:rect l="l" t="t" r="r" b="b"/>
              <a:pathLst>
                <a:path w="467995" h="527050">
                  <a:moveTo>
                    <a:pt x="0" y="0"/>
                  </a:moveTo>
                  <a:lnTo>
                    <a:pt x="467740" y="526796"/>
                  </a:lnTo>
                </a:path>
              </a:pathLst>
            </a:custGeom>
            <a:ln w="127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4500372" y="2775204"/>
              <a:ext cx="1242060" cy="620395"/>
            </a:xfrm>
            <a:custGeom>
              <a:avLst/>
              <a:gdLst/>
              <a:ahLst/>
              <a:cxnLst/>
              <a:rect l="l" t="t" r="r" b="b"/>
              <a:pathLst>
                <a:path w="1242060" h="620395">
                  <a:moveTo>
                    <a:pt x="1180083" y="0"/>
                  </a:moveTo>
                  <a:lnTo>
                    <a:pt x="61975" y="0"/>
                  </a:lnTo>
                  <a:lnTo>
                    <a:pt x="37879" y="4879"/>
                  </a:lnTo>
                  <a:lnTo>
                    <a:pt x="18176" y="18176"/>
                  </a:lnTo>
                  <a:lnTo>
                    <a:pt x="4879" y="37879"/>
                  </a:lnTo>
                  <a:lnTo>
                    <a:pt x="0" y="61975"/>
                  </a:lnTo>
                  <a:lnTo>
                    <a:pt x="0" y="558292"/>
                  </a:lnTo>
                  <a:lnTo>
                    <a:pt x="4879" y="582388"/>
                  </a:lnTo>
                  <a:lnTo>
                    <a:pt x="18176" y="602091"/>
                  </a:lnTo>
                  <a:lnTo>
                    <a:pt x="37879" y="615388"/>
                  </a:lnTo>
                  <a:lnTo>
                    <a:pt x="61975" y="620268"/>
                  </a:lnTo>
                  <a:lnTo>
                    <a:pt x="1180083" y="620268"/>
                  </a:lnTo>
                  <a:lnTo>
                    <a:pt x="1204180" y="615388"/>
                  </a:lnTo>
                  <a:lnTo>
                    <a:pt x="1223883" y="602091"/>
                  </a:lnTo>
                  <a:lnTo>
                    <a:pt x="1237180" y="582388"/>
                  </a:lnTo>
                  <a:lnTo>
                    <a:pt x="1242060" y="558292"/>
                  </a:lnTo>
                  <a:lnTo>
                    <a:pt x="1242060" y="61975"/>
                  </a:lnTo>
                  <a:lnTo>
                    <a:pt x="1237180" y="37879"/>
                  </a:lnTo>
                  <a:lnTo>
                    <a:pt x="1223883" y="18176"/>
                  </a:lnTo>
                  <a:lnTo>
                    <a:pt x="1204180" y="4879"/>
                  </a:lnTo>
                  <a:lnTo>
                    <a:pt x="1180083" y="0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4500372" y="2775204"/>
              <a:ext cx="1242060" cy="620395"/>
            </a:xfrm>
            <a:custGeom>
              <a:avLst/>
              <a:gdLst/>
              <a:ahLst/>
              <a:cxnLst/>
              <a:rect l="l" t="t" r="r" b="b"/>
              <a:pathLst>
                <a:path w="1242060" h="620395">
                  <a:moveTo>
                    <a:pt x="0" y="61975"/>
                  </a:moveTo>
                  <a:lnTo>
                    <a:pt x="4879" y="37879"/>
                  </a:lnTo>
                  <a:lnTo>
                    <a:pt x="18176" y="18176"/>
                  </a:lnTo>
                  <a:lnTo>
                    <a:pt x="37879" y="4879"/>
                  </a:lnTo>
                  <a:lnTo>
                    <a:pt x="61975" y="0"/>
                  </a:lnTo>
                  <a:lnTo>
                    <a:pt x="1180083" y="0"/>
                  </a:lnTo>
                  <a:lnTo>
                    <a:pt x="1204180" y="4879"/>
                  </a:lnTo>
                  <a:lnTo>
                    <a:pt x="1223883" y="18176"/>
                  </a:lnTo>
                  <a:lnTo>
                    <a:pt x="1237180" y="37879"/>
                  </a:lnTo>
                  <a:lnTo>
                    <a:pt x="1242060" y="61975"/>
                  </a:lnTo>
                  <a:lnTo>
                    <a:pt x="1242060" y="558292"/>
                  </a:lnTo>
                  <a:lnTo>
                    <a:pt x="1237180" y="582388"/>
                  </a:lnTo>
                  <a:lnTo>
                    <a:pt x="1223883" y="602091"/>
                  </a:lnTo>
                  <a:lnTo>
                    <a:pt x="1204180" y="615388"/>
                  </a:lnTo>
                  <a:lnTo>
                    <a:pt x="1180083" y="620268"/>
                  </a:lnTo>
                  <a:lnTo>
                    <a:pt x="61975" y="620268"/>
                  </a:lnTo>
                  <a:lnTo>
                    <a:pt x="37879" y="615388"/>
                  </a:lnTo>
                  <a:lnTo>
                    <a:pt x="18176" y="602091"/>
                  </a:lnTo>
                  <a:lnTo>
                    <a:pt x="4879" y="582388"/>
                  </a:lnTo>
                  <a:lnTo>
                    <a:pt x="0" y="558292"/>
                  </a:lnTo>
                  <a:lnTo>
                    <a:pt x="0" y="6197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519676" y="2881629"/>
            <a:ext cx="3331210" cy="3733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33020" rIns="0" bIns="0" rtlCol="0">
            <a:spAutoFit/>
          </a:bodyPr>
          <a:lstStyle/>
          <a:p>
            <a:pPr marL="410209" marR="5080" indent="-398145">
              <a:lnSpc>
                <a:spcPts val="1300"/>
              </a:lnSpc>
              <a:spcBef>
                <a:spcPts val="260"/>
              </a:spcBef>
              <a:tabLst>
                <a:tab pos="3317875" algn="l"/>
              </a:tabLst>
            </a:pP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NON KECELAKAAN</a:t>
            </a:r>
            <a:r>
              <a:rPr sz="1200" b="1" spc="1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u="sng" dirty="0">
                <a:solidFill>
                  <a:schemeClr val="tx1"/>
                </a:solidFill>
                <a:uFill>
                  <a:solidFill>
                    <a:srgbClr val="5B9BD4"/>
                  </a:solidFill>
                </a:uFill>
                <a:latin typeface="Calibri"/>
                <a:cs typeface="Calibri"/>
              </a:rPr>
              <a:t>	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KERJA</a:t>
            </a:r>
            <a:endParaRPr sz="12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801356" y="2775204"/>
            <a:ext cx="1879600" cy="622300"/>
          </a:xfrm>
          <a:custGeom>
            <a:avLst/>
            <a:gdLst/>
            <a:ahLst/>
            <a:cxnLst/>
            <a:rect l="l" t="t" r="r" b="b"/>
            <a:pathLst>
              <a:path w="1879600" h="622300">
                <a:moveTo>
                  <a:pt x="1816862" y="0"/>
                </a:moveTo>
                <a:lnTo>
                  <a:pt x="62229" y="0"/>
                </a:lnTo>
                <a:lnTo>
                  <a:pt x="37986" y="4883"/>
                </a:lnTo>
                <a:lnTo>
                  <a:pt x="18208" y="18208"/>
                </a:lnTo>
                <a:lnTo>
                  <a:pt x="4883" y="37986"/>
                </a:lnTo>
                <a:lnTo>
                  <a:pt x="0" y="62230"/>
                </a:lnTo>
                <a:lnTo>
                  <a:pt x="0" y="559562"/>
                </a:lnTo>
                <a:lnTo>
                  <a:pt x="4883" y="583805"/>
                </a:lnTo>
                <a:lnTo>
                  <a:pt x="18208" y="603583"/>
                </a:lnTo>
                <a:lnTo>
                  <a:pt x="37986" y="616908"/>
                </a:lnTo>
                <a:lnTo>
                  <a:pt x="62229" y="621792"/>
                </a:lnTo>
                <a:lnTo>
                  <a:pt x="1816862" y="621792"/>
                </a:lnTo>
                <a:lnTo>
                  <a:pt x="1841105" y="616908"/>
                </a:lnTo>
                <a:lnTo>
                  <a:pt x="1860883" y="603583"/>
                </a:lnTo>
                <a:lnTo>
                  <a:pt x="1874208" y="583805"/>
                </a:lnTo>
                <a:lnTo>
                  <a:pt x="1879092" y="559562"/>
                </a:lnTo>
                <a:lnTo>
                  <a:pt x="1879092" y="62230"/>
                </a:lnTo>
                <a:lnTo>
                  <a:pt x="1874208" y="37986"/>
                </a:lnTo>
                <a:lnTo>
                  <a:pt x="1860883" y="18208"/>
                </a:lnTo>
                <a:lnTo>
                  <a:pt x="1841105" y="4883"/>
                </a:lnTo>
                <a:lnTo>
                  <a:pt x="1816862" y="0"/>
                </a:lnTo>
                <a:close/>
              </a:path>
            </a:pathLst>
          </a:custGeom>
          <a:solidFill>
            <a:srgbClr val="00AFE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040116" y="2771622"/>
            <a:ext cx="1431925" cy="558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66040" rIns="0" bIns="0" rtlCol="0">
            <a:spAutoFit/>
          </a:bodyPr>
          <a:lstStyle/>
          <a:p>
            <a:pPr marL="189230" indent="-176530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189230" algn="l"/>
              </a:tabLst>
            </a:pPr>
            <a:r>
              <a:rPr sz="1400" b="1" dirty="0">
                <a:solidFill>
                  <a:schemeClr val="tx1"/>
                </a:solidFill>
                <a:latin typeface="Calibri"/>
                <a:cs typeface="Calibri"/>
              </a:rPr>
              <a:t>JASA</a:t>
            </a:r>
            <a:r>
              <a:rPr sz="1400" b="1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Calibri"/>
                <a:cs typeface="Calibri"/>
              </a:rPr>
              <a:t>RAHARJA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  <a:p>
            <a:pPr marL="189230" indent="-176530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189230" algn="l"/>
              </a:tabLst>
            </a:pPr>
            <a:r>
              <a:rPr sz="1400" b="1" spc="-10" dirty="0">
                <a:solidFill>
                  <a:schemeClr val="tx1"/>
                </a:solidFill>
                <a:latin typeface="Calibri"/>
                <a:cs typeface="Calibri"/>
              </a:rPr>
              <a:t>BPJS</a:t>
            </a:r>
            <a:r>
              <a:rPr sz="1400" b="1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chemeClr val="tx1"/>
                </a:solidFill>
                <a:latin typeface="Calibri"/>
                <a:cs typeface="Calibri"/>
              </a:rPr>
              <a:t>KESEHATAN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288285" y="3483990"/>
            <a:ext cx="1750695" cy="1533525"/>
            <a:chOff x="2288285" y="3483990"/>
            <a:chExt cx="1750695" cy="1533525"/>
          </a:xfrm>
        </p:grpSpPr>
        <p:sp>
          <p:nvSpPr>
            <p:cNvPr id="43" name="object 43"/>
            <p:cNvSpPr/>
            <p:nvPr/>
          </p:nvSpPr>
          <p:spPr>
            <a:xfrm>
              <a:off x="2294635" y="3490340"/>
              <a:ext cx="497205" cy="1210945"/>
            </a:xfrm>
            <a:custGeom>
              <a:avLst/>
              <a:gdLst/>
              <a:ahLst/>
              <a:cxnLst/>
              <a:rect l="l" t="t" r="r" b="b"/>
              <a:pathLst>
                <a:path w="497205" h="1210945">
                  <a:moveTo>
                    <a:pt x="0" y="0"/>
                  </a:moveTo>
                  <a:lnTo>
                    <a:pt x="496696" y="1210564"/>
                  </a:lnTo>
                </a:path>
              </a:pathLst>
            </a:custGeom>
            <a:ln w="12700">
              <a:solidFill>
                <a:srgbClr val="A4A4A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2791967" y="4390643"/>
              <a:ext cx="1240790" cy="620395"/>
            </a:xfrm>
            <a:custGeom>
              <a:avLst/>
              <a:gdLst/>
              <a:ahLst/>
              <a:cxnLst/>
              <a:rect l="l" t="t" r="r" b="b"/>
              <a:pathLst>
                <a:path w="1240789" h="620395">
                  <a:moveTo>
                    <a:pt x="1178559" y="0"/>
                  </a:moveTo>
                  <a:lnTo>
                    <a:pt x="61975" y="0"/>
                  </a:lnTo>
                  <a:lnTo>
                    <a:pt x="37879" y="4879"/>
                  </a:lnTo>
                  <a:lnTo>
                    <a:pt x="18176" y="18176"/>
                  </a:lnTo>
                  <a:lnTo>
                    <a:pt x="4879" y="37879"/>
                  </a:lnTo>
                  <a:lnTo>
                    <a:pt x="0" y="61975"/>
                  </a:lnTo>
                  <a:lnTo>
                    <a:pt x="0" y="558291"/>
                  </a:lnTo>
                  <a:lnTo>
                    <a:pt x="4879" y="582388"/>
                  </a:lnTo>
                  <a:lnTo>
                    <a:pt x="18176" y="602091"/>
                  </a:lnTo>
                  <a:lnTo>
                    <a:pt x="37879" y="615388"/>
                  </a:lnTo>
                  <a:lnTo>
                    <a:pt x="61975" y="620267"/>
                  </a:lnTo>
                  <a:lnTo>
                    <a:pt x="1178559" y="620267"/>
                  </a:lnTo>
                  <a:lnTo>
                    <a:pt x="1202656" y="615388"/>
                  </a:lnTo>
                  <a:lnTo>
                    <a:pt x="1222359" y="602091"/>
                  </a:lnTo>
                  <a:lnTo>
                    <a:pt x="1235656" y="582388"/>
                  </a:lnTo>
                  <a:lnTo>
                    <a:pt x="1240535" y="558291"/>
                  </a:lnTo>
                  <a:lnTo>
                    <a:pt x="1240535" y="61975"/>
                  </a:lnTo>
                  <a:lnTo>
                    <a:pt x="1235656" y="37879"/>
                  </a:lnTo>
                  <a:lnTo>
                    <a:pt x="1222359" y="18176"/>
                  </a:lnTo>
                  <a:lnTo>
                    <a:pt x="1202656" y="4879"/>
                  </a:lnTo>
                  <a:lnTo>
                    <a:pt x="1178559" y="0"/>
                  </a:lnTo>
                  <a:close/>
                </a:path>
              </a:pathLst>
            </a:custGeom>
            <a:solidFill>
              <a:srgbClr val="A4A4A4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2791967" y="4390643"/>
              <a:ext cx="1240790" cy="620395"/>
            </a:xfrm>
            <a:custGeom>
              <a:avLst/>
              <a:gdLst/>
              <a:ahLst/>
              <a:cxnLst/>
              <a:rect l="l" t="t" r="r" b="b"/>
              <a:pathLst>
                <a:path w="1240789" h="620395">
                  <a:moveTo>
                    <a:pt x="0" y="61975"/>
                  </a:moveTo>
                  <a:lnTo>
                    <a:pt x="4879" y="37879"/>
                  </a:lnTo>
                  <a:lnTo>
                    <a:pt x="18176" y="18176"/>
                  </a:lnTo>
                  <a:lnTo>
                    <a:pt x="37879" y="4879"/>
                  </a:lnTo>
                  <a:lnTo>
                    <a:pt x="61975" y="0"/>
                  </a:lnTo>
                  <a:lnTo>
                    <a:pt x="1178559" y="0"/>
                  </a:lnTo>
                  <a:lnTo>
                    <a:pt x="1202656" y="4879"/>
                  </a:lnTo>
                  <a:lnTo>
                    <a:pt x="1222359" y="18176"/>
                  </a:lnTo>
                  <a:lnTo>
                    <a:pt x="1235656" y="37879"/>
                  </a:lnTo>
                  <a:lnTo>
                    <a:pt x="1240535" y="61975"/>
                  </a:lnTo>
                  <a:lnTo>
                    <a:pt x="1240535" y="558291"/>
                  </a:lnTo>
                  <a:lnTo>
                    <a:pt x="1235656" y="582388"/>
                  </a:lnTo>
                  <a:lnTo>
                    <a:pt x="1222359" y="602091"/>
                  </a:lnTo>
                  <a:lnTo>
                    <a:pt x="1202656" y="615388"/>
                  </a:lnTo>
                  <a:lnTo>
                    <a:pt x="1178559" y="620267"/>
                  </a:lnTo>
                  <a:lnTo>
                    <a:pt x="61975" y="620267"/>
                  </a:lnTo>
                  <a:lnTo>
                    <a:pt x="37879" y="615388"/>
                  </a:lnTo>
                  <a:lnTo>
                    <a:pt x="18176" y="602091"/>
                  </a:lnTo>
                  <a:lnTo>
                    <a:pt x="4879" y="582388"/>
                  </a:lnTo>
                  <a:lnTo>
                    <a:pt x="0" y="558291"/>
                  </a:lnTo>
                  <a:lnTo>
                    <a:pt x="0" y="6197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941066" y="4504690"/>
            <a:ext cx="942975" cy="3308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tx1"/>
                </a:solidFill>
                <a:latin typeface="Calibri"/>
                <a:cs typeface="Calibri"/>
              </a:rPr>
              <a:t>NON</a:t>
            </a:r>
            <a:r>
              <a:rPr sz="20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chemeClr val="tx1"/>
                </a:solidFill>
                <a:latin typeface="Calibri"/>
                <a:cs typeface="Calibri"/>
              </a:rPr>
              <a:t>KLL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026789" y="3847846"/>
            <a:ext cx="1751330" cy="859790"/>
            <a:chOff x="4026789" y="3847846"/>
            <a:chExt cx="1751330" cy="859790"/>
          </a:xfrm>
        </p:grpSpPr>
        <p:sp>
          <p:nvSpPr>
            <p:cNvPr id="48" name="object 48"/>
            <p:cNvSpPr/>
            <p:nvPr/>
          </p:nvSpPr>
          <p:spPr>
            <a:xfrm>
              <a:off x="4033139" y="4165346"/>
              <a:ext cx="497205" cy="535940"/>
            </a:xfrm>
            <a:custGeom>
              <a:avLst/>
              <a:gdLst/>
              <a:ahLst/>
              <a:cxnLst/>
              <a:rect l="l" t="t" r="r" b="b"/>
              <a:pathLst>
                <a:path w="497204" h="535939">
                  <a:moveTo>
                    <a:pt x="0" y="535558"/>
                  </a:moveTo>
                  <a:lnTo>
                    <a:pt x="496697" y="0"/>
                  </a:lnTo>
                </a:path>
              </a:pathLst>
            </a:custGeom>
            <a:ln w="127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529328" y="3854196"/>
              <a:ext cx="1242060" cy="622300"/>
            </a:xfrm>
            <a:custGeom>
              <a:avLst/>
              <a:gdLst/>
              <a:ahLst/>
              <a:cxnLst/>
              <a:rect l="l" t="t" r="r" b="b"/>
              <a:pathLst>
                <a:path w="1242060" h="622300">
                  <a:moveTo>
                    <a:pt x="1179830" y="0"/>
                  </a:moveTo>
                  <a:lnTo>
                    <a:pt x="62230" y="0"/>
                  </a:lnTo>
                  <a:lnTo>
                    <a:pt x="37986" y="4883"/>
                  </a:lnTo>
                  <a:lnTo>
                    <a:pt x="18208" y="18208"/>
                  </a:lnTo>
                  <a:lnTo>
                    <a:pt x="4883" y="37986"/>
                  </a:lnTo>
                  <a:lnTo>
                    <a:pt x="0" y="62229"/>
                  </a:lnTo>
                  <a:lnTo>
                    <a:pt x="0" y="559561"/>
                  </a:lnTo>
                  <a:lnTo>
                    <a:pt x="4883" y="583805"/>
                  </a:lnTo>
                  <a:lnTo>
                    <a:pt x="18208" y="603583"/>
                  </a:lnTo>
                  <a:lnTo>
                    <a:pt x="37986" y="616908"/>
                  </a:lnTo>
                  <a:lnTo>
                    <a:pt x="62230" y="621791"/>
                  </a:lnTo>
                  <a:lnTo>
                    <a:pt x="1179830" y="621791"/>
                  </a:lnTo>
                  <a:lnTo>
                    <a:pt x="1204073" y="616908"/>
                  </a:lnTo>
                  <a:lnTo>
                    <a:pt x="1223851" y="603583"/>
                  </a:lnTo>
                  <a:lnTo>
                    <a:pt x="1237176" y="583805"/>
                  </a:lnTo>
                  <a:lnTo>
                    <a:pt x="1242060" y="559561"/>
                  </a:lnTo>
                  <a:lnTo>
                    <a:pt x="1242060" y="62229"/>
                  </a:lnTo>
                  <a:lnTo>
                    <a:pt x="1237176" y="37986"/>
                  </a:lnTo>
                  <a:lnTo>
                    <a:pt x="1223851" y="18208"/>
                  </a:lnTo>
                  <a:lnTo>
                    <a:pt x="1204073" y="4883"/>
                  </a:lnTo>
                  <a:lnTo>
                    <a:pt x="1179830" y="0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4529328" y="3854196"/>
              <a:ext cx="1242060" cy="622300"/>
            </a:xfrm>
            <a:custGeom>
              <a:avLst/>
              <a:gdLst/>
              <a:ahLst/>
              <a:cxnLst/>
              <a:rect l="l" t="t" r="r" b="b"/>
              <a:pathLst>
                <a:path w="1242060" h="622300">
                  <a:moveTo>
                    <a:pt x="0" y="62229"/>
                  </a:moveTo>
                  <a:lnTo>
                    <a:pt x="4883" y="37986"/>
                  </a:lnTo>
                  <a:lnTo>
                    <a:pt x="18208" y="18208"/>
                  </a:lnTo>
                  <a:lnTo>
                    <a:pt x="37986" y="4883"/>
                  </a:lnTo>
                  <a:lnTo>
                    <a:pt x="62230" y="0"/>
                  </a:lnTo>
                  <a:lnTo>
                    <a:pt x="1179830" y="0"/>
                  </a:lnTo>
                  <a:lnTo>
                    <a:pt x="1204073" y="4883"/>
                  </a:lnTo>
                  <a:lnTo>
                    <a:pt x="1223851" y="18208"/>
                  </a:lnTo>
                  <a:lnTo>
                    <a:pt x="1237176" y="37986"/>
                  </a:lnTo>
                  <a:lnTo>
                    <a:pt x="1242060" y="62229"/>
                  </a:lnTo>
                  <a:lnTo>
                    <a:pt x="1242060" y="559561"/>
                  </a:lnTo>
                  <a:lnTo>
                    <a:pt x="1237176" y="583805"/>
                  </a:lnTo>
                  <a:lnTo>
                    <a:pt x="1223851" y="603583"/>
                  </a:lnTo>
                  <a:lnTo>
                    <a:pt x="1204073" y="616908"/>
                  </a:lnTo>
                  <a:lnTo>
                    <a:pt x="1179830" y="621791"/>
                  </a:lnTo>
                  <a:lnTo>
                    <a:pt x="62230" y="621791"/>
                  </a:lnTo>
                  <a:lnTo>
                    <a:pt x="37986" y="616908"/>
                  </a:lnTo>
                  <a:lnTo>
                    <a:pt x="18208" y="603583"/>
                  </a:lnTo>
                  <a:lnTo>
                    <a:pt x="4883" y="583805"/>
                  </a:lnTo>
                  <a:lnTo>
                    <a:pt x="0" y="559561"/>
                  </a:lnTo>
                  <a:lnTo>
                    <a:pt x="0" y="62229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717796" y="3961638"/>
            <a:ext cx="864235" cy="3733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33019" rIns="0" bIns="0" rtlCol="0">
            <a:spAutoFit/>
          </a:bodyPr>
          <a:lstStyle/>
          <a:p>
            <a:pPr marL="241300" marR="5080" indent="-228600">
              <a:lnSpc>
                <a:spcPts val="1300"/>
              </a:lnSpc>
              <a:spcBef>
                <a:spcPts val="259"/>
              </a:spcBef>
            </a:pP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KECELAKAAN KERJA</a:t>
            </a:r>
            <a:endParaRPr sz="120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765165" y="3454653"/>
            <a:ext cx="1734820" cy="717550"/>
            <a:chOff x="5765165" y="3454653"/>
            <a:chExt cx="1734820" cy="717550"/>
          </a:xfrm>
        </p:grpSpPr>
        <p:sp>
          <p:nvSpPr>
            <p:cNvPr id="53" name="object 53"/>
            <p:cNvSpPr/>
            <p:nvPr/>
          </p:nvSpPr>
          <p:spPr>
            <a:xfrm>
              <a:off x="5771515" y="3771264"/>
              <a:ext cx="480059" cy="394335"/>
            </a:xfrm>
            <a:custGeom>
              <a:avLst/>
              <a:gdLst/>
              <a:ahLst/>
              <a:cxnLst/>
              <a:rect l="l" t="t" r="r" b="b"/>
              <a:pathLst>
                <a:path w="480060" h="394335">
                  <a:moveTo>
                    <a:pt x="0" y="394081"/>
                  </a:moveTo>
                  <a:lnTo>
                    <a:pt x="480060" y="0"/>
                  </a:lnTo>
                </a:path>
              </a:pathLst>
            </a:custGeom>
            <a:ln w="12700">
              <a:solidFill>
                <a:srgbClr val="5B9BD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6251448" y="3461003"/>
              <a:ext cx="1242060" cy="620395"/>
            </a:xfrm>
            <a:custGeom>
              <a:avLst/>
              <a:gdLst/>
              <a:ahLst/>
              <a:cxnLst/>
              <a:rect l="l" t="t" r="r" b="b"/>
              <a:pathLst>
                <a:path w="1242059" h="620395">
                  <a:moveTo>
                    <a:pt x="1180083" y="0"/>
                  </a:moveTo>
                  <a:lnTo>
                    <a:pt x="61975" y="0"/>
                  </a:lnTo>
                  <a:lnTo>
                    <a:pt x="37879" y="4879"/>
                  </a:lnTo>
                  <a:lnTo>
                    <a:pt x="18176" y="18176"/>
                  </a:lnTo>
                  <a:lnTo>
                    <a:pt x="4879" y="37879"/>
                  </a:lnTo>
                  <a:lnTo>
                    <a:pt x="0" y="61975"/>
                  </a:lnTo>
                  <a:lnTo>
                    <a:pt x="0" y="558292"/>
                  </a:lnTo>
                  <a:lnTo>
                    <a:pt x="4879" y="582388"/>
                  </a:lnTo>
                  <a:lnTo>
                    <a:pt x="18176" y="602091"/>
                  </a:lnTo>
                  <a:lnTo>
                    <a:pt x="37879" y="615388"/>
                  </a:lnTo>
                  <a:lnTo>
                    <a:pt x="61975" y="620268"/>
                  </a:lnTo>
                  <a:lnTo>
                    <a:pt x="1180083" y="620268"/>
                  </a:lnTo>
                  <a:lnTo>
                    <a:pt x="1204180" y="615388"/>
                  </a:lnTo>
                  <a:lnTo>
                    <a:pt x="1223883" y="602091"/>
                  </a:lnTo>
                  <a:lnTo>
                    <a:pt x="1237180" y="582388"/>
                  </a:lnTo>
                  <a:lnTo>
                    <a:pt x="1242059" y="558292"/>
                  </a:lnTo>
                  <a:lnTo>
                    <a:pt x="1242059" y="61975"/>
                  </a:lnTo>
                  <a:lnTo>
                    <a:pt x="1237180" y="37879"/>
                  </a:lnTo>
                  <a:lnTo>
                    <a:pt x="1223883" y="18176"/>
                  </a:lnTo>
                  <a:lnTo>
                    <a:pt x="1204180" y="4879"/>
                  </a:lnTo>
                  <a:lnTo>
                    <a:pt x="1180083" y="0"/>
                  </a:lnTo>
                  <a:close/>
                </a:path>
              </a:pathLst>
            </a:custGeom>
            <a:solidFill>
              <a:srgbClr val="5B9BD4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6251448" y="3461003"/>
              <a:ext cx="1242060" cy="620395"/>
            </a:xfrm>
            <a:custGeom>
              <a:avLst/>
              <a:gdLst/>
              <a:ahLst/>
              <a:cxnLst/>
              <a:rect l="l" t="t" r="r" b="b"/>
              <a:pathLst>
                <a:path w="1242059" h="620395">
                  <a:moveTo>
                    <a:pt x="0" y="61975"/>
                  </a:moveTo>
                  <a:lnTo>
                    <a:pt x="4879" y="37879"/>
                  </a:lnTo>
                  <a:lnTo>
                    <a:pt x="18176" y="18176"/>
                  </a:lnTo>
                  <a:lnTo>
                    <a:pt x="37879" y="4879"/>
                  </a:lnTo>
                  <a:lnTo>
                    <a:pt x="61975" y="0"/>
                  </a:lnTo>
                  <a:lnTo>
                    <a:pt x="1180083" y="0"/>
                  </a:lnTo>
                  <a:lnTo>
                    <a:pt x="1204180" y="4879"/>
                  </a:lnTo>
                  <a:lnTo>
                    <a:pt x="1223883" y="18176"/>
                  </a:lnTo>
                  <a:lnTo>
                    <a:pt x="1237180" y="37879"/>
                  </a:lnTo>
                  <a:lnTo>
                    <a:pt x="1242059" y="61975"/>
                  </a:lnTo>
                  <a:lnTo>
                    <a:pt x="1242059" y="558292"/>
                  </a:lnTo>
                  <a:lnTo>
                    <a:pt x="1237180" y="582388"/>
                  </a:lnTo>
                  <a:lnTo>
                    <a:pt x="1223883" y="602091"/>
                  </a:lnTo>
                  <a:lnTo>
                    <a:pt x="1204180" y="615388"/>
                  </a:lnTo>
                  <a:lnTo>
                    <a:pt x="1180083" y="620268"/>
                  </a:lnTo>
                  <a:lnTo>
                    <a:pt x="61975" y="620268"/>
                  </a:lnTo>
                  <a:lnTo>
                    <a:pt x="37879" y="615388"/>
                  </a:lnTo>
                  <a:lnTo>
                    <a:pt x="18176" y="602091"/>
                  </a:lnTo>
                  <a:lnTo>
                    <a:pt x="4879" y="582388"/>
                  </a:lnTo>
                  <a:lnTo>
                    <a:pt x="0" y="558292"/>
                  </a:lnTo>
                  <a:lnTo>
                    <a:pt x="0" y="6197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478651" y="3629914"/>
            <a:ext cx="788035" cy="228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chemeClr val="tx1"/>
                </a:solidFill>
                <a:latin typeface="Calibri"/>
                <a:cs typeface="Calibri"/>
              </a:rPr>
              <a:t>PNS</a:t>
            </a:r>
            <a:r>
              <a:rPr sz="14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sz="14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chemeClr val="tx1"/>
                </a:solidFill>
                <a:latin typeface="Calibri"/>
                <a:cs typeface="Calibri"/>
              </a:rPr>
              <a:t>ASN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816595" y="3474720"/>
            <a:ext cx="1850389" cy="622300"/>
          </a:xfrm>
          <a:custGeom>
            <a:avLst/>
            <a:gdLst/>
            <a:ahLst/>
            <a:cxnLst/>
            <a:rect l="l" t="t" r="r" b="b"/>
            <a:pathLst>
              <a:path w="1850390" h="622300">
                <a:moveTo>
                  <a:pt x="1787905" y="0"/>
                </a:moveTo>
                <a:lnTo>
                  <a:pt x="62229" y="0"/>
                </a:lnTo>
                <a:lnTo>
                  <a:pt x="37986" y="4883"/>
                </a:lnTo>
                <a:lnTo>
                  <a:pt x="18208" y="18208"/>
                </a:lnTo>
                <a:lnTo>
                  <a:pt x="4883" y="37986"/>
                </a:lnTo>
                <a:lnTo>
                  <a:pt x="0" y="62229"/>
                </a:lnTo>
                <a:lnTo>
                  <a:pt x="0" y="559561"/>
                </a:lnTo>
                <a:lnTo>
                  <a:pt x="4883" y="583805"/>
                </a:lnTo>
                <a:lnTo>
                  <a:pt x="18208" y="603583"/>
                </a:lnTo>
                <a:lnTo>
                  <a:pt x="37986" y="616908"/>
                </a:lnTo>
                <a:lnTo>
                  <a:pt x="62229" y="621791"/>
                </a:lnTo>
                <a:lnTo>
                  <a:pt x="1787905" y="621791"/>
                </a:lnTo>
                <a:lnTo>
                  <a:pt x="1812149" y="616908"/>
                </a:lnTo>
                <a:lnTo>
                  <a:pt x="1831927" y="603583"/>
                </a:lnTo>
                <a:lnTo>
                  <a:pt x="1845252" y="583805"/>
                </a:lnTo>
                <a:lnTo>
                  <a:pt x="1850135" y="559561"/>
                </a:lnTo>
                <a:lnTo>
                  <a:pt x="1850135" y="62229"/>
                </a:lnTo>
                <a:lnTo>
                  <a:pt x="1845252" y="37986"/>
                </a:lnTo>
                <a:lnTo>
                  <a:pt x="1831927" y="18208"/>
                </a:lnTo>
                <a:lnTo>
                  <a:pt x="1812149" y="4883"/>
                </a:lnTo>
                <a:lnTo>
                  <a:pt x="1787905" y="0"/>
                </a:lnTo>
                <a:close/>
              </a:path>
            </a:pathLst>
          </a:custGeom>
          <a:solidFill>
            <a:srgbClr val="00AFE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446769" y="3644265"/>
            <a:ext cx="591185" cy="228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chemeClr val="tx1"/>
                </a:solidFill>
                <a:latin typeface="Calibri"/>
                <a:cs typeface="Calibri"/>
              </a:rPr>
              <a:t>TASPEN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765165" y="4158996"/>
            <a:ext cx="1751964" cy="657225"/>
            <a:chOff x="5765165" y="4158996"/>
            <a:chExt cx="1751964" cy="657225"/>
          </a:xfrm>
        </p:grpSpPr>
        <p:sp>
          <p:nvSpPr>
            <p:cNvPr id="60" name="object 60"/>
            <p:cNvSpPr/>
            <p:nvPr/>
          </p:nvSpPr>
          <p:spPr>
            <a:xfrm>
              <a:off x="5771515" y="4165346"/>
              <a:ext cx="497205" cy="334645"/>
            </a:xfrm>
            <a:custGeom>
              <a:avLst/>
              <a:gdLst/>
              <a:ahLst/>
              <a:cxnLst/>
              <a:rect l="l" t="t" r="r" b="b"/>
              <a:pathLst>
                <a:path w="497204" h="334645">
                  <a:moveTo>
                    <a:pt x="0" y="0"/>
                  </a:moveTo>
                  <a:lnTo>
                    <a:pt x="496697" y="334263"/>
                  </a:lnTo>
                </a:path>
              </a:pathLst>
            </a:custGeom>
            <a:ln w="12700">
              <a:solidFill>
                <a:srgbClr val="5B9BD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6268212" y="4189476"/>
              <a:ext cx="1242060" cy="620395"/>
            </a:xfrm>
            <a:custGeom>
              <a:avLst/>
              <a:gdLst/>
              <a:ahLst/>
              <a:cxnLst/>
              <a:rect l="l" t="t" r="r" b="b"/>
              <a:pathLst>
                <a:path w="1242059" h="620395">
                  <a:moveTo>
                    <a:pt x="1180084" y="0"/>
                  </a:moveTo>
                  <a:lnTo>
                    <a:pt x="61975" y="0"/>
                  </a:lnTo>
                  <a:lnTo>
                    <a:pt x="37879" y="4879"/>
                  </a:lnTo>
                  <a:lnTo>
                    <a:pt x="18176" y="18176"/>
                  </a:lnTo>
                  <a:lnTo>
                    <a:pt x="4879" y="37879"/>
                  </a:lnTo>
                  <a:lnTo>
                    <a:pt x="0" y="61975"/>
                  </a:lnTo>
                  <a:lnTo>
                    <a:pt x="0" y="558292"/>
                  </a:lnTo>
                  <a:lnTo>
                    <a:pt x="4879" y="582388"/>
                  </a:lnTo>
                  <a:lnTo>
                    <a:pt x="18176" y="602091"/>
                  </a:lnTo>
                  <a:lnTo>
                    <a:pt x="37879" y="615388"/>
                  </a:lnTo>
                  <a:lnTo>
                    <a:pt x="61975" y="620268"/>
                  </a:lnTo>
                  <a:lnTo>
                    <a:pt x="1180084" y="620268"/>
                  </a:lnTo>
                  <a:lnTo>
                    <a:pt x="1204180" y="615388"/>
                  </a:lnTo>
                  <a:lnTo>
                    <a:pt x="1223883" y="602091"/>
                  </a:lnTo>
                  <a:lnTo>
                    <a:pt x="1237180" y="582388"/>
                  </a:lnTo>
                  <a:lnTo>
                    <a:pt x="1242060" y="558292"/>
                  </a:lnTo>
                  <a:lnTo>
                    <a:pt x="1242060" y="61975"/>
                  </a:lnTo>
                  <a:lnTo>
                    <a:pt x="1237180" y="37879"/>
                  </a:lnTo>
                  <a:lnTo>
                    <a:pt x="1223883" y="18176"/>
                  </a:lnTo>
                  <a:lnTo>
                    <a:pt x="1204180" y="4879"/>
                  </a:lnTo>
                  <a:lnTo>
                    <a:pt x="1180084" y="0"/>
                  </a:lnTo>
                  <a:close/>
                </a:path>
              </a:pathLst>
            </a:custGeom>
            <a:solidFill>
              <a:srgbClr val="5B9BD4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6268212" y="4189476"/>
              <a:ext cx="1242060" cy="620395"/>
            </a:xfrm>
            <a:custGeom>
              <a:avLst/>
              <a:gdLst/>
              <a:ahLst/>
              <a:cxnLst/>
              <a:rect l="l" t="t" r="r" b="b"/>
              <a:pathLst>
                <a:path w="1242059" h="620395">
                  <a:moveTo>
                    <a:pt x="0" y="61975"/>
                  </a:moveTo>
                  <a:lnTo>
                    <a:pt x="4879" y="37879"/>
                  </a:lnTo>
                  <a:lnTo>
                    <a:pt x="18176" y="18176"/>
                  </a:lnTo>
                  <a:lnTo>
                    <a:pt x="37879" y="4879"/>
                  </a:lnTo>
                  <a:lnTo>
                    <a:pt x="61975" y="0"/>
                  </a:lnTo>
                  <a:lnTo>
                    <a:pt x="1180084" y="0"/>
                  </a:lnTo>
                  <a:lnTo>
                    <a:pt x="1204180" y="4879"/>
                  </a:lnTo>
                  <a:lnTo>
                    <a:pt x="1223883" y="18176"/>
                  </a:lnTo>
                  <a:lnTo>
                    <a:pt x="1237180" y="37879"/>
                  </a:lnTo>
                  <a:lnTo>
                    <a:pt x="1242060" y="61975"/>
                  </a:lnTo>
                  <a:lnTo>
                    <a:pt x="1242060" y="558292"/>
                  </a:lnTo>
                  <a:lnTo>
                    <a:pt x="1237180" y="582388"/>
                  </a:lnTo>
                  <a:lnTo>
                    <a:pt x="1223883" y="602091"/>
                  </a:lnTo>
                  <a:lnTo>
                    <a:pt x="1204180" y="615388"/>
                  </a:lnTo>
                  <a:lnTo>
                    <a:pt x="1180084" y="620268"/>
                  </a:lnTo>
                  <a:lnTo>
                    <a:pt x="61975" y="620268"/>
                  </a:lnTo>
                  <a:lnTo>
                    <a:pt x="37879" y="615388"/>
                  </a:lnTo>
                  <a:lnTo>
                    <a:pt x="18176" y="602091"/>
                  </a:lnTo>
                  <a:lnTo>
                    <a:pt x="4879" y="582388"/>
                  </a:lnTo>
                  <a:lnTo>
                    <a:pt x="0" y="558292"/>
                  </a:lnTo>
                  <a:lnTo>
                    <a:pt x="0" y="6197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6315583" y="4262373"/>
            <a:ext cx="1565275" cy="43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37465" rIns="0" bIns="0" rtlCol="0">
            <a:spAutoFit/>
          </a:bodyPr>
          <a:lstStyle/>
          <a:p>
            <a:pPr marL="419100" marR="5080" indent="-407034">
              <a:lnSpc>
                <a:spcPts val="1510"/>
              </a:lnSpc>
              <a:spcBef>
                <a:spcPts val="295"/>
              </a:spcBef>
              <a:tabLst>
                <a:tab pos="1551940" algn="l"/>
              </a:tabLst>
            </a:pPr>
            <a:r>
              <a:rPr sz="1400" b="1" dirty="0">
                <a:solidFill>
                  <a:schemeClr val="tx1"/>
                </a:solidFill>
                <a:latin typeface="Calibri"/>
                <a:cs typeface="Calibri"/>
              </a:rPr>
              <a:t>NON PNS/NON </a:t>
            </a:r>
            <a:r>
              <a:rPr sz="1400" b="1" u="sng" dirty="0">
                <a:solidFill>
                  <a:schemeClr val="tx1"/>
                </a:solidFill>
                <a:uFill>
                  <a:solidFill>
                    <a:srgbClr val="5B9BD4"/>
                  </a:solidFill>
                </a:uFill>
                <a:latin typeface="Calibri"/>
                <a:cs typeface="Calibri"/>
              </a:rPr>
              <a:t>	</a:t>
            </a:r>
            <a:r>
              <a:rPr sz="14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chemeClr val="tx1"/>
                </a:solidFill>
                <a:latin typeface="Calibri"/>
                <a:cs typeface="Calibri"/>
              </a:rPr>
              <a:t>ASN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821168" y="4174235"/>
            <a:ext cx="1849120" cy="622300"/>
          </a:xfrm>
          <a:custGeom>
            <a:avLst/>
            <a:gdLst/>
            <a:ahLst/>
            <a:cxnLst/>
            <a:rect l="l" t="t" r="r" b="b"/>
            <a:pathLst>
              <a:path w="1849120" h="622300">
                <a:moveTo>
                  <a:pt x="1786381" y="0"/>
                </a:moveTo>
                <a:lnTo>
                  <a:pt x="62229" y="0"/>
                </a:lnTo>
                <a:lnTo>
                  <a:pt x="37986" y="4883"/>
                </a:lnTo>
                <a:lnTo>
                  <a:pt x="18208" y="18208"/>
                </a:lnTo>
                <a:lnTo>
                  <a:pt x="4883" y="37986"/>
                </a:lnTo>
                <a:lnTo>
                  <a:pt x="0" y="62230"/>
                </a:lnTo>
                <a:lnTo>
                  <a:pt x="0" y="559562"/>
                </a:lnTo>
                <a:lnTo>
                  <a:pt x="4883" y="583805"/>
                </a:lnTo>
                <a:lnTo>
                  <a:pt x="18208" y="603583"/>
                </a:lnTo>
                <a:lnTo>
                  <a:pt x="37986" y="616908"/>
                </a:lnTo>
                <a:lnTo>
                  <a:pt x="62229" y="621791"/>
                </a:lnTo>
                <a:lnTo>
                  <a:pt x="1786381" y="621791"/>
                </a:lnTo>
                <a:lnTo>
                  <a:pt x="1810625" y="616908"/>
                </a:lnTo>
                <a:lnTo>
                  <a:pt x="1830403" y="603583"/>
                </a:lnTo>
                <a:lnTo>
                  <a:pt x="1843728" y="583805"/>
                </a:lnTo>
                <a:lnTo>
                  <a:pt x="1848611" y="559562"/>
                </a:lnTo>
                <a:lnTo>
                  <a:pt x="1848611" y="62230"/>
                </a:lnTo>
                <a:lnTo>
                  <a:pt x="1843728" y="37986"/>
                </a:lnTo>
                <a:lnTo>
                  <a:pt x="1830403" y="18208"/>
                </a:lnTo>
                <a:lnTo>
                  <a:pt x="1810625" y="4883"/>
                </a:lnTo>
                <a:lnTo>
                  <a:pt x="1786381" y="0"/>
                </a:lnTo>
                <a:close/>
              </a:path>
            </a:pathLst>
          </a:custGeom>
          <a:solidFill>
            <a:srgbClr val="00AFE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294878" y="4343780"/>
            <a:ext cx="903605" cy="228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chemeClr val="tx1"/>
                </a:solidFill>
                <a:latin typeface="Calibri"/>
                <a:cs typeface="Calibri"/>
              </a:rPr>
              <a:t>BPJS</a:t>
            </a:r>
            <a:r>
              <a:rPr sz="1400" b="1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Calibri"/>
                <a:cs typeface="Calibri"/>
              </a:rPr>
              <a:t>NAKER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4026789" y="4694554"/>
            <a:ext cx="1729739" cy="836294"/>
            <a:chOff x="4026789" y="4694554"/>
            <a:chExt cx="1729739" cy="836294"/>
          </a:xfrm>
        </p:grpSpPr>
        <p:sp>
          <p:nvSpPr>
            <p:cNvPr id="67" name="object 67"/>
            <p:cNvSpPr/>
            <p:nvPr/>
          </p:nvSpPr>
          <p:spPr>
            <a:xfrm>
              <a:off x="4033139" y="4700904"/>
              <a:ext cx="475615" cy="513715"/>
            </a:xfrm>
            <a:custGeom>
              <a:avLst/>
              <a:gdLst/>
              <a:ahLst/>
              <a:cxnLst/>
              <a:rect l="l" t="t" r="r" b="b"/>
              <a:pathLst>
                <a:path w="475614" h="513714">
                  <a:moveTo>
                    <a:pt x="0" y="0"/>
                  </a:moveTo>
                  <a:lnTo>
                    <a:pt x="475234" y="513461"/>
                  </a:lnTo>
                </a:path>
              </a:pathLst>
            </a:custGeom>
            <a:ln w="127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4507992" y="4904231"/>
              <a:ext cx="1242060" cy="620395"/>
            </a:xfrm>
            <a:custGeom>
              <a:avLst/>
              <a:gdLst/>
              <a:ahLst/>
              <a:cxnLst/>
              <a:rect l="l" t="t" r="r" b="b"/>
              <a:pathLst>
                <a:path w="1242060" h="620395">
                  <a:moveTo>
                    <a:pt x="1180084" y="0"/>
                  </a:moveTo>
                  <a:lnTo>
                    <a:pt x="61975" y="0"/>
                  </a:lnTo>
                  <a:lnTo>
                    <a:pt x="37879" y="4879"/>
                  </a:lnTo>
                  <a:lnTo>
                    <a:pt x="18176" y="18176"/>
                  </a:lnTo>
                  <a:lnTo>
                    <a:pt x="4879" y="37879"/>
                  </a:lnTo>
                  <a:lnTo>
                    <a:pt x="0" y="61976"/>
                  </a:lnTo>
                  <a:lnTo>
                    <a:pt x="0" y="558292"/>
                  </a:lnTo>
                  <a:lnTo>
                    <a:pt x="4879" y="582388"/>
                  </a:lnTo>
                  <a:lnTo>
                    <a:pt x="18176" y="602091"/>
                  </a:lnTo>
                  <a:lnTo>
                    <a:pt x="37879" y="615388"/>
                  </a:lnTo>
                  <a:lnTo>
                    <a:pt x="61975" y="620268"/>
                  </a:lnTo>
                  <a:lnTo>
                    <a:pt x="1180084" y="620268"/>
                  </a:lnTo>
                  <a:lnTo>
                    <a:pt x="1204180" y="615388"/>
                  </a:lnTo>
                  <a:lnTo>
                    <a:pt x="1223883" y="602091"/>
                  </a:lnTo>
                  <a:lnTo>
                    <a:pt x="1237180" y="582388"/>
                  </a:lnTo>
                  <a:lnTo>
                    <a:pt x="1242060" y="558292"/>
                  </a:lnTo>
                  <a:lnTo>
                    <a:pt x="1242060" y="61976"/>
                  </a:lnTo>
                  <a:lnTo>
                    <a:pt x="1237180" y="37879"/>
                  </a:lnTo>
                  <a:lnTo>
                    <a:pt x="1223883" y="18176"/>
                  </a:lnTo>
                  <a:lnTo>
                    <a:pt x="1204180" y="4879"/>
                  </a:lnTo>
                  <a:lnTo>
                    <a:pt x="1180084" y="0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4507992" y="4904231"/>
              <a:ext cx="1242060" cy="620395"/>
            </a:xfrm>
            <a:custGeom>
              <a:avLst/>
              <a:gdLst/>
              <a:ahLst/>
              <a:cxnLst/>
              <a:rect l="l" t="t" r="r" b="b"/>
              <a:pathLst>
                <a:path w="1242060" h="620395">
                  <a:moveTo>
                    <a:pt x="0" y="61976"/>
                  </a:moveTo>
                  <a:lnTo>
                    <a:pt x="4879" y="37879"/>
                  </a:lnTo>
                  <a:lnTo>
                    <a:pt x="18176" y="18176"/>
                  </a:lnTo>
                  <a:lnTo>
                    <a:pt x="37879" y="4879"/>
                  </a:lnTo>
                  <a:lnTo>
                    <a:pt x="61975" y="0"/>
                  </a:lnTo>
                  <a:lnTo>
                    <a:pt x="1180084" y="0"/>
                  </a:lnTo>
                  <a:lnTo>
                    <a:pt x="1204180" y="4879"/>
                  </a:lnTo>
                  <a:lnTo>
                    <a:pt x="1223883" y="18176"/>
                  </a:lnTo>
                  <a:lnTo>
                    <a:pt x="1237180" y="37879"/>
                  </a:lnTo>
                  <a:lnTo>
                    <a:pt x="1242060" y="61976"/>
                  </a:lnTo>
                  <a:lnTo>
                    <a:pt x="1242060" y="558292"/>
                  </a:lnTo>
                  <a:lnTo>
                    <a:pt x="1237180" y="582388"/>
                  </a:lnTo>
                  <a:lnTo>
                    <a:pt x="1223883" y="602091"/>
                  </a:lnTo>
                  <a:lnTo>
                    <a:pt x="1204180" y="615388"/>
                  </a:lnTo>
                  <a:lnTo>
                    <a:pt x="1180084" y="620268"/>
                  </a:lnTo>
                  <a:lnTo>
                    <a:pt x="61975" y="620268"/>
                  </a:lnTo>
                  <a:lnTo>
                    <a:pt x="37879" y="615388"/>
                  </a:lnTo>
                  <a:lnTo>
                    <a:pt x="18176" y="602091"/>
                  </a:lnTo>
                  <a:lnTo>
                    <a:pt x="4879" y="582388"/>
                  </a:lnTo>
                  <a:lnTo>
                    <a:pt x="0" y="558292"/>
                  </a:lnTo>
                  <a:lnTo>
                    <a:pt x="0" y="6197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4527296" y="5011039"/>
            <a:ext cx="3331210" cy="3733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33019" rIns="0" bIns="0" rtlCol="0">
            <a:spAutoFit/>
          </a:bodyPr>
          <a:lstStyle/>
          <a:p>
            <a:pPr marL="410209" marR="5080" indent="-398145">
              <a:lnSpc>
                <a:spcPts val="1300"/>
              </a:lnSpc>
              <a:spcBef>
                <a:spcPts val="259"/>
              </a:spcBef>
              <a:tabLst>
                <a:tab pos="3317875" algn="l"/>
              </a:tabLst>
            </a:pP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NON KECELAKAAN</a:t>
            </a:r>
            <a:r>
              <a:rPr sz="1200" b="1" spc="1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u="sng" dirty="0">
                <a:solidFill>
                  <a:schemeClr val="tx1"/>
                </a:solidFill>
                <a:uFill>
                  <a:solidFill>
                    <a:srgbClr val="5B9BD4"/>
                  </a:solidFill>
                </a:uFill>
                <a:latin typeface="Calibri"/>
                <a:cs typeface="Calibri"/>
              </a:rPr>
              <a:t>	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KERJA</a:t>
            </a:r>
            <a:endParaRPr sz="12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816595" y="4922520"/>
            <a:ext cx="1877695" cy="620395"/>
          </a:xfrm>
          <a:custGeom>
            <a:avLst/>
            <a:gdLst/>
            <a:ahLst/>
            <a:cxnLst/>
            <a:rect l="l" t="t" r="r" b="b"/>
            <a:pathLst>
              <a:path w="1877695" h="620395">
                <a:moveTo>
                  <a:pt x="1815592" y="0"/>
                </a:moveTo>
                <a:lnTo>
                  <a:pt x="61975" y="0"/>
                </a:lnTo>
                <a:lnTo>
                  <a:pt x="37879" y="4879"/>
                </a:lnTo>
                <a:lnTo>
                  <a:pt x="18176" y="18176"/>
                </a:lnTo>
                <a:lnTo>
                  <a:pt x="4879" y="37879"/>
                </a:lnTo>
                <a:lnTo>
                  <a:pt x="0" y="61975"/>
                </a:lnTo>
                <a:lnTo>
                  <a:pt x="0" y="558291"/>
                </a:lnTo>
                <a:lnTo>
                  <a:pt x="4879" y="582388"/>
                </a:lnTo>
                <a:lnTo>
                  <a:pt x="18176" y="602091"/>
                </a:lnTo>
                <a:lnTo>
                  <a:pt x="37879" y="615388"/>
                </a:lnTo>
                <a:lnTo>
                  <a:pt x="61975" y="620267"/>
                </a:lnTo>
                <a:lnTo>
                  <a:pt x="1815592" y="620267"/>
                </a:lnTo>
                <a:lnTo>
                  <a:pt x="1839688" y="615388"/>
                </a:lnTo>
                <a:lnTo>
                  <a:pt x="1859391" y="602091"/>
                </a:lnTo>
                <a:lnTo>
                  <a:pt x="1872688" y="582388"/>
                </a:lnTo>
                <a:lnTo>
                  <a:pt x="1877568" y="558291"/>
                </a:lnTo>
                <a:lnTo>
                  <a:pt x="1877568" y="61975"/>
                </a:lnTo>
                <a:lnTo>
                  <a:pt x="1872688" y="37879"/>
                </a:lnTo>
                <a:lnTo>
                  <a:pt x="1859391" y="18176"/>
                </a:lnTo>
                <a:lnTo>
                  <a:pt x="1839688" y="4879"/>
                </a:lnTo>
                <a:lnTo>
                  <a:pt x="1815592" y="0"/>
                </a:lnTo>
                <a:close/>
              </a:path>
            </a:pathLst>
          </a:custGeom>
          <a:solidFill>
            <a:srgbClr val="00AFE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130031" y="5091429"/>
            <a:ext cx="1254125" cy="228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chemeClr val="tx1"/>
                </a:solidFill>
                <a:latin typeface="Calibri"/>
                <a:cs typeface="Calibri"/>
              </a:rPr>
              <a:t>BPJS</a:t>
            </a:r>
            <a:r>
              <a:rPr sz="1400" b="1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chemeClr val="tx1"/>
                </a:solidFill>
                <a:latin typeface="Calibri"/>
                <a:cs typeface="Calibri"/>
              </a:rPr>
              <a:t>KESEHATAN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033272" y="3183635"/>
            <a:ext cx="1242060" cy="620395"/>
          </a:xfrm>
          <a:custGeom>
            <a:avLst/>
            <a:gdLst/>
            <a:ahLst/>
            <a:cxnLst/>
            <a:rect l="l" t="t" r="r" b="b"/>
            <a:pathLst>
              <a:path w="1242060" h="620395">
                <a:moveTo>
                  <a:pt x="1180084" y="0"/>
                </a:moveTo>
                <a:lnTo>
                  <a:pt x="62026" y="0"/>
                </a:lnTo>
                <a:lnTo>
                  <a:pt x="37885" y="4879"/>
                </a:lnTo>
                <a:lnTo>
                  <a:pt x="18168" y="18176"/>
                </a:lnTo>
                <a:lnTo>
                  <a:pt x="4875" y="37879"/>
                </a:lnTo>
                <a:lnTo>
                  <a:pt x="0" y="61975"/>
                </a:lnTo>
                <a:lnTo>
                  <a:pt x="0" y="558291"/>
                </a:lnTo>
                <a:lnTo>
                  <a:pt x="4875" y="582388"/>
                </a:lnTo>
                <a:lnTo>
                  <a:pt x="18168" y="602091"/>
                </a:lnTo>
                <a:lnTo>
                  <a:pt x="37885" y="615388"/>
                </a:lnTo>
                <a:lnTo>
                  <a:pt x="62026" y="620268"/>
                </a:lnTo>
                <a:lnTo>
                  <a:pt x="1180084" y="620268"/>
                </a:lnTo>
                <a:lnTo>
                  <a:pt x="1204180" y="615388"/>
                </a:lnTo>
                <a:lnTo>
                  <a:pt x="1223883" y="602091"/>
                </a:lnTo>
                <a:lnTo>
                  <a:pt x="1237180" y="582388"/>
                </a:lnTo>
                <a:lnTo>
                  <a:pt x="1242060" y="558291"/>
                </a:lnTo>
                <a:lnTo>
                  <a:pt x="1242060" y="61975"/>
                </a:lnTo>
                <a:lnTo>
                  <a:pt x="1237180" y="37879"/>
                </a:lnTo>
                <a:lnTo>
                  <a:pt x="1223883" y="18176"/>
                </a:lnTo>
                <a:lnTo>
                  <a:pt x="1204180" y="4879"/>
                </a:lnTo>
                <a:lnTo>
                  <a:pt x="1180084" y="0"/>
                </a:lnTo>
                <a:close/>
              </a:path>
            </a:pathLst>
          </a:custGeom>
          <a:solidFill>
            <a:srgbClr val="4471C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206500" y="3297173"/>
            <a:ext cx="809625" cy="3308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chemeClr val="tx1"/>
                </a:solidFill>
                <a:latin typeface="Calibri"/>
                <a:cs typeface="Calibri"/>
              </a:rPr>
              <a:t>CIDERA</a:t>
            </a:r>
            <a:endParaRPr sz="20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490459" y="1654810"/>
            <a:ext cx="344805" cy="2131060"/>
          </a:xfrm>
          <a:custGeom>
            <a:avLst/>
            <a:gdLst/>
            <a:ahLst/>
            <a:cxnLst/>
            <a:rect l="l" t="t" r="r" b="b"/>
            <a:pathLst>
              <a:path w="344804" h="2131060">
                <a:moveTo>
                  <a:pt x="9144" y="0"/>
                </a:moveTo>
                <a:lnTo>
                  <a:pt x="344424" y="0"/>
                </a:lnTo>
              </a:path>
              <a:path w="344804" h="2131060">
                <a:moveTo>
                  <a:pt x="1524" y="717803"/>
                </a:moveTo>
                <a:lnTo>
                  <a:pt x="336804" y="717803"/>
                </a:lnTo>
              </a:path>
              <a:path w="344804" h="2131060">
                <a:moveTo>
                  <a:pt x="0" y="2130552"/>
                </a:moveTo>
                <a:lnTo>
                  <a:pt x="335280" y="2130552"/>
                </a:lnTo>
              </a:path>
            </a:pathLst>
          </a:custGeom>
          <a:ln w="12192">
            <a:solidFill>
              <a:srgbClr val="5B9BD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6601968"/>
            <a:ext cx="12192000" cy="224154"/>
          </a:xfrm>
          <a:custGeom>
            <a:avLst/>
            <a:gdLst/>
            <a:ahLst/>
            <a:cxnLst/>
            <a:rect l="l" t="t" r="r" b="b"/>
            <a:pathLst>
              <a:path w="12192000" h="224154">
                <a:moveTo>
                  <a:pt x="12192000" y="0"/>
                </a:moveTo>
                <a:lnTo>
                  <a:pt x="0" y="0"/>
                </a:lnTo>
                <a:lnTo>
                  <a:pt x="0" y="224027"/>
                </a:lnTo>
                <a:lnTo>
                  <a:pt x="12192000" y="22402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4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4305" y="1479041"/>
            <a:ext cx="8229600" cy="4709160"/>
          </a:xfrm>
          <a:custGeom>
            <a:avLst/>
            <a:gdLst/>
            <a:ahLst/>
            <a:cxnLst/>
            <a:rect l="l" t="t" r="r" b="b"/>
            <a:pathLst>
              <a:path w="8229600" h="4709160">
                <a:moveTo>
                  <a:pt x="0" y="4709160"/>
                </a:moveTo>
                <a:lnTo>
                  <a:pt x="8229600" y="4709160"/>
                </a:lnTo>
                <a:lnTo>
                  <a:pt x="8229600" y="0"/>
                </a:lnTo>
                <a:lnTo>
                  <a:pt x="0" y="0"/>
                </a:lnTo>
                <a:lnTo>
                  <a:pt x="0" y="4709160"/>
                </a:lnTo>
                <a:close/>
              </a:path>
            </a:pathLst>
          </a:custGeom>
          <a:ln w="25908">
            <a:solidFill>
              <a:srgbClr val="648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03198" y="1444879"/>
            <a:ext cx="7635875" cy="43357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66395" marR="37465" indent="-354330">
              <a:lnSpc>
                <a:spcPts val="3020"/>
              </a:lnSpc>
              <a:spcBef>
                <a:spcPts val="480"/>
              </a:spcBef>
              <a:buAutoNum type="alphaLcPeriod"/>
              <a:tabLst>
                <a:tab pos="375285" algn="l"/>
              </a:tabLst>
            </a:pPr>
            <a:r>
              <a:rPr sz="2800" dirty="0">
                <a:latin typeface="Book Antiqua"/>
                <a:cs typeface="Book Antiqua"/>
              </a:rPr>
              <a:t>Rumah</a:t>
            </a:r>
            <a:r>
              <a:rPr sz="2800" spc="-9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Sakit</a:t>
            </a:r>
            <a:r>
              <a:rPr sz="2800" spc="-75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Umum</a:t>
            </a:r>
            <a:r>
              <a:rPr sz="2800" spc="-8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Pusat</a:t>
            </a:r>
            <a:r>
              <a:rPr sz="2800" spc="-85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Nasional</a:t>
            </a:r>
            <a:r>
              <a:rPr sz="2800" spc="-110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(RSUPN) 	</a:t>
            </a:r>
            <a:r>
              <a:rPr sz="2800" dirty="0">
                <a:latin typeface="Book Antiqua"/>
                <a:cs typeface="Book Antiqua"/>
              </a:rPr>
              <a:t>Dr.</a:t>
            </a:r>
            <a:r>
              <a:rPr sz="2800" spc="-65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Cipto</a:t>
            </a:r>
            <a:r>
              <a:rPr sz="2800" spc="-60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Mangunkusumo;</a:t>
            </a:r>
            <a:endParaRPr sz="2800">
              <a:latin typeface="Book Antiqua"/>
              <a:cs typeface="Book Antiqua"/>
            </a:endParaRPr>
          </a:p>
          <a:p>
            <a:pPr marL="375285" marR="5080" indent="-363220">
              <a:lnSpc>
                <a:spcPts val="3020"/>
              </a:lnSpc>
              <a:spcBef>
                <a:spcPts val="680"/>
              </a:spcBef>
              <a:buFont typeface="Book Antiqua"/>
              <a:buAutoNum type="alphaLcPeriod"/>
              <a:tabLst>
                <a:tab pos="375285" algn="l"/>
                <a:tab pos="385445" algn="l"/>
              </a:tabLst>
            </a:pP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Book Antiqua"/>
                <a:cs typeface="Book Antiqua"/>
              </a:rPr>
              <a:t>Rumah</a:t>
            </a:r>
            <a:r>
              <a:rPr sz="2800" spc="-10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Sakit</a:t>
            </a:r>
            <a:r>
              <a:rPr sz="2800" spc="-9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Jantung</a:t>
            </a:r>
            <a:r>
              <a:rPr sz="2800" spc="-10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dan</a:t>
            </a:r>
            <a:r>
              <a:rPr sz="2800" spc="-9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Pembuluh</a:t>
            </a:r>
            <a:r>
              <a:rPr sz="2800" spc="-110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Darah </a:t>
            </a:r>
            <a:r>
              <a:rPr sz="2800" dirty="0">
                <a:latin typeface="Book Antiqua"/>
                <a:cs typeface="Book Antiqua"/>
              </a:rPr>
              <a:t>Harapan</a:t>
            </a:r>
            <a:r>
              <a:rPr sz="2800" spc="-85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Kita,</a:t>
            </a:r>
            <a:r>
              <a:rPr sz="2800" spc="-65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tarif</a:t>
            </a:r>
            <a:r>
              <a:rPr sz="2800" spc="-9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Rumah</a:t>
            </a:r>
            <a:r>
              <a:rPr sz="2800" spc="-8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Sakit</a:t>
            </a:r>
            <a:r>
              <a:rPr sz="2800" spc="-70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Kanker </a:t>
            </a:r>
            <a:r>
              <a:rPr sz="2800" dirty="0">
                <a:latin typeface="Book Antiqua"/>
                <a:cs typeface="Book Antiqua"/>
              </a:rPr>
              <a:t>Dharmais,</a:t>
            </a:r>
            <a:r>
              <a:rPr sz="2800" spc="-9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tarif</a:t>
            </a:r>
            <a:r>
              <a:rPr sz="2800" spc="-8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Rumah</a:t>
            </a:r>
            <a:r>
              <a:rPr sz="2800" spc="-8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Sakit</a:t>
            </a:r>
            <a:r>
              <a:rPr sz="2800" spc="-7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Anak</a:t>
            </a:r>
            <a:r>
              <a:rPr sz="2800" spc="-8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dan</a:t>
            </a:r>
            <a:r>
              <a:rPr sz="2800" spc="-70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Bunda </a:t>
            </a:r>
            <a:r>
              <a:rPr sz="2800" dirty="0">
                <a:latin typeface="Book Antiqua"/>
                <a:cs typeface="Book Antiqua"/>
              </a:rPr>
              <a:t>Harapan</a:t>
            </a:r>
            <a:r>
              <a:rPr sz="2800" spc="-120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Kita;</a:t>
            </a:r>
            <a:endParaRPr sz="2800">
              <a:latin typeface="Book Antiqua"/>
              <a:cs typeface="Book Antiqua"/>
            </a:endParaRPr>
          </a:p>
          <a:p>
            <a:pPr marL="347345" indent="-334645">
              <a:lnSpc>
                <a:spcPct val="100000"/>
              </a:lnSpc>
              <a:spcBef>
                <a:spcPts val="305"/>
              </a:spcBef>
              <a:buAutoNum type="alphaLcPeriod"/>
              <a:tabLst>
                <a:tab pos="347345" algn="l"/>
              </a:tabLst>
            </a:pPr>
            <a:r>
              <a:rPr sz="2800" dirty="0">
                <a:latin typeface="Book Antiqua"/>
                <a:cs typeface="Book Antiqua"/>
              </a:rPr>
              <a:t>Rumah</a:t>
            </a:r>
            <a:r>
              <a:rPr sz="2800" spc="-95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sakit</a:t>
            </a:r>
            <a:r>
              <a:rPr sz="2800" spc="-85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pemerintah</a:t>
            </a:r>
            <a:r>
              <a:rPr sz="2800" spc="-10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dan</a:t>
            </a:r>
            <a:r>
              <a:rPr sz="2800" spc="-85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swasta</a:t>
            </a:r>
            <a:r>
              <a:rPr sz="2800" spc="-7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kelas</a:t>
            </a:r>
            <a:r>
              <a:rPr sz="2800" spc="-90" dirty="0">
                <a:latin typeface="Book Antiqua"/>
                <a:cs typeface="Book Antiqua"/>
              </a:rPr>
              <a:t> </a:t>
            </a:r>
            <a:r>
              <a:rPr sz="2800" spc="-25" dirty="0">
                <a:latin typeface="Book Antiqua"/>
                <a:cs typeface="Book Antiqua"/>
              </a:rPr>
              <a:t>A;</a:t>
            </a:r>
            <a:endParaRPr sz="2800">
              <a:latin typeface="Book Antiqua"/>
              <a:cs typeface="Book Antiqua"/>
            </a:endParaRPr>
          </a:p>
          <a:p>
            <a:pPr marL="406400" indent="-393700">
              <a:lnSpc>
                <a:spcPct val="100000"/>
              </a:lnSpc>
              <a:spcBef>
                <a:spcPts val="340"/>
              </a:spcBef>
              <a:buAutoNum type="alphaLcPeriod"/>
              <a:tabLst>
                <a:tab pos="406400" algn="l"/>
              </a:tabLst>
            </a:pPr>
            <a:r>
              <a:rPr sz="2800" dirty="0">
                <a:latin typeface="Book Antiqua"/>
                <a:cs typeface="Book Antiqua"/>
              </a:rPr>
              <a:t>Rumah</a:t>
            </a:r>
            <a:r>
              <a:rPr sz="2800" spc="-85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sakit</a:t>
            </a:r>
            <a:r>
              <a:rPr sz="2800" spc="-8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pemerintah</a:t>
            </a:r>
            <a:r>
              <a:rPr sz="2800" spc="-10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dan</a:t>
            </a:r>
            <a:r>
              <a:rPr sz="2800" spc="-85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swasta</a:t>
            </a:r>
            <a:r>
              <a:rPr sz="2800" spc="-8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kelas</a:t>
            </a:r>
            <a:r>
              <a:rPr sz="2800" spc="-85" dirty="0">
                <a:latin typeface="Book Antiqua"/>
                <a:cs typeface="Book Antiqua"/>
              </a:rPr>
              <a:t> </a:t>
            </a:r>
            <a:r>
              <a:rPr sz="2800" spc="-25" dirty="0">
                <a:latin typeface="Book Antiqua"/>
                <a:cs typeface="Book Antiqua"/>
              </a:rPr>
              <a:t>B;</a:t>
            </a:r>
            <a:endParaRPr sz="2800">
              <a:latin typeface="Book Antiqua"/>
              <a:cs typeface="Book Antiqua"/>
            </a:endParaRPr>
          </a:p>
          <a:p>
            <a:pPr marL="359410" indent="-346710">
              <a:lnSpc>
                <a:spcPct val="100000"/>
              </a:lnSpc>
              <a:spcBef>
                <a:spcPts val="335"/>
              </a:spcBef>
              <a:buAutoNum type="alphaLcPeriod"/>
              <a:tabLst>
                <a:tab pos="359410" algn="l"/>
              </a:tabLst>
            </a:pPr>
            <a:r>
              <a:rPr sz="2800" dirty="0">
                <a:latin typeface="Book Antiqua"/>
                <a:cs typeface="Book Antiqua"/>
              </a:rPr>
              <a:t>Rumah</a:t>
            </a:r>
            <a:r>
              <a:rPr sz="2800" spc="-85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sakit</a:t>
            </a:r>
            <a:r>
              <a:rPr sz="2800" spc="-8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pemerintah</a:t>
            </a:r>
            <a:r>
              <a:rPr sz="2800" spc="-10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dan</a:t>
            </a:r>
            <a:r>
              <a:rPr sz="2800" spc="-85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swasta</a:t>
            </a:r>
            <a:r>
              <a:rPr sz="2800" spc="-8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kelas</a:t>
            </a:r>
            <a:r>
              <a:rPr sz="2800" spc="-85" dirty="0">
                <a:latin typeface="Book Antiqua"/>
                <a:cs typeface="Book Antiqua"/>
              </a:rPr>
              <a:t> </a:t>
            </a:r>
            <a:r>
              <a:rPr sz="2800" spc="-25" dirty="0">
                <a:latin typeface="Book Antiqua"/>
                <a:cs typeface="Book Antiqua"/>
              </a:rPr>
              <a:t>C;</a:t>
            </a:r>
            <a:endParaRPr sz="2800">
              <a:latin typeface="Book Antiqua"/>
              <a:cs typeface="Book Antiqua"/>
            </a:endParaRPr>
          </a:p>
          <a:p>
            <a:pPr marL="398145" indent="-385445">
              <a:lnSpc>
                <a:spcPct val="100000"/>
              </a:lnSpc>
              <a:spcBef>
                <a:spcPts val="335"/>
              </a:spcBef>
              <a:buAutoNum type="alphaLcPeriod"/>
              <a:tabLst>
                <a:tab pos="398145" algn="l"/>
              </a:tabLst>
            </a:pPr>
            <a:r>
              <a:rPr sz="2800" dirty="0">
                <a:latin typeface="Book Antiqua"/>
                <a:cs typeface="Book Antiqua"/>
              </a:rPr>
              <a:t>Rumah</a:t>
            </a:r>
            <a:r>
              <a:rPr sz="2800" spc="-75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sakit</a:t>
            </a:r>
            <a:r>
              <a:rPr sz="2800" spc="-85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pemerintah</a:t>
            </a:r>
            <a:r>
              <a:rPr sz="2800" spc="-105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dan</a:t>
            </a:r>
            <a:r>
              <a:rPr sz="2800" spc="-8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swasta</a:t>
            </a:r>
            <a:r>
              <a:rPr sz="2800" spc="-85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kelas</a:t>
            </a:r>
            <a:r>
              <a:rPr sz="2800" spc="-85" dirty="0">
                <a:latin typeface="Book Antiqua"/>
                <a:cs typeface="Book Antiqua"/>
              </a:rPr>
              <a:t> </a:t>
            </a:r>
            <a:r>
              <a:rPr sz="2800" spc="-25" dirty="0">
                <a:latin typeface="Book Antiqua"/>
                <a:cs typeface="Book Antiqua"/>
              </a:rPr>
              <a:t>D.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3746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Tarif</a:t>
            </a:r>
            <a:r>
              <a:rPr spc="-110" dirty="0"/>
              <a:t> </a:t>
            </a:r>
            <a:r>
              <a:rPr spc="-40" dirty="0"/>
              <a:t>Terdiri</a:t>
            </a:r>
            <a:r>
              <a:rPr spc="-110" dirty="0"/>
              <a:t> </a:t>
            </a:r>
            <a:r>
              <a:rPr dirty="0"/>
              <a:t>dari</a:t>
            </a:r>
            <a:r>
              <a:rPr spc="-105" dirty="0"/>
              <a:t> </a:t>
            </a:r>
            <a:r>
              <a:rPr dirty="0"/>
              <a:t>6</a:t>
            </a:r>
            <a:r>
              <a:rPr spc="-85" dirty="0"/>
              <a:t> </a:t>
            </a:r>
            <a:r>
              <a:rPr spc="-10" dirty="0"/>
              <a:t>Kelompok</a:t>
            </a:r>
          </a:p>
        </p:txBody>
      </p:sp>
      <p:sp>
        <p:nvSpPr>
          <p:cNvPr id="12" name="object 12"/>
          <p:cNvSpPr/>
          <p:nvPr/>
        </p:nvSpPr>
        <p:spPr>
          <a:xfrm>
            <a:off x="923544" y="472440"/>
            <a:ext cx="83820" cy="676910"/>
          </a:xfrm>
          <a:custGeom>
            <a:avLst/>
            <a:gdLst/>
            <a:ahLst/>
            <a:cxnLst/>
            <a:rect l="l" t="t" r="r" b="b"/>
            <a:pathLst>
              <a:path w="83819" h="676910">
                <a:moveTo>
                  <a:pt x="83819" y="0"/>
                </a:moveTo>
                <a:lnTo>
                  <a:pt x="0" y="0"/>
                </a:lnTo>
                <a:lnTo>
                  <a:pt x="0" y="676655"/>
                </a:lnTo>
                <a:lnTo>
                  <a:pt x="83819" y="676655"/>
                </a:lnTo>
                <a:lnTo>
                  <a:pt x="83819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7471" y="1248155"/>
            <a:ext cx="4224527" cy="439521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117600" cy="355600"/>
            <a:chOff x="0" y="0"/>
            <a:chExt cx="1117600" cy="3556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34719" cy="355600"/>
            </a:xfrm>
            <a:custGeom>
              <a:avLst/>
              <a:gdLst/>
              <a:ahLst/>
              <a:cxnLst/>
              <a:rect l="l" t="t" r="r" b="b"/>
              <a:pathLst>
                <a:path w="934719" h="355600">
                  <a:moveTo>
                    <a:pt x="934212" y="0"/>
                  </a:moveTo>
                  <a:lnTo>
                    <a:pt x="0" y="0"/>
                  </a:lnTo>
                  <a:lnTo>
                    <a:pt x="0" y="355092"/>
                  </a:lnTo>
                  <a:lnTo>
                    <a:pt x="934212" y="355092"/>
                  </a:lnTo>
                  <a:lnTo>
                    <a:pt x="934212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4211" y="0"/>
              <a:ext cx="182880" cy="355600"/>
            </a:xfrm>
            <a:custGeom>
              <a:avLst/>
              <a:gdLst/>
              <a:ahLst/>
              <a:cxnLst/>
              <a:rect l="l" t="t" r="r" b="b"/>
              <a:pathLst>
                <a:path w="182880" h="355600">
                  <a:moveTo>
                    <a:pt x="182880" y="0"/>
                  </a:moveTo>
                  <a:lnTo>
                    <a:pt x="0" y="0"/>
                  </a:lnTo>
                  <a:lnTo>
                    <a:pt x="0" y="355092"/>
                  </a:lnTo>
                  <a:lnTo>
                    <a:pt x="182880" y="355092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05483" y="549986"/>
            <a:ext cx="42779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spc="-20" dirty="0">
                <a:solidFill>
                  <a:srgbClr val="000000"/>
                </a:solidFill>
              </a:rPr>
              <a:t>REGIONALISASI</a:t>
            </a:r>
            <a:endParaRPr spc="-20" dirty="0">
              <a:solidFill>
                <a:srgbClr val="00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6488" y="510540"/>
            <a:ext cx="45720" cy="928369"/>
          </a:xfrm>
          <a:custGeom>
            <a:avLst/>
            <a:gdLst/>
            <a:ahLst/>
            <a:cxnLst/>
            <a:rect l="l" t="t" r="r" b="b"/>
            <a:pathLst>
              <a:path w="45719" h="928369">
                <a:moveTo>
                  <a:pt x="45719" y="0"/>
                </a:moveTo>
                <a:lnTo>
                  <a:pt x="0" y="0"/>
                </a:lnTo>
                <a:lnTo>
                  <a:pt x="0" y="928115"/>
                </a:lnTo>
                <a:lnTo>
                  <a:pt x="45719" y="928115"/>
                </a:lnTo>
                <a:lnTo>
                  <a:pt x="45719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648" y="3845052"/>
            <a:ext cx="533400" cy="525780"/>
          </a:xfrm>
          <a:custGeom>
            <a:avLst/>
            <a:gdLst/>
            <a:ahLst/>
            <a:cxnLst/>
            <a:rect l="l" t="t" r="r" b="b"/>
            <a:pathLst>
              <a:path w="533400" h="525779">
                <a:moveTo>
                  <a:pt x="266699" y="0"/>
                </a:moveTo>
                <a:lnTo>
                  <a:pt x="218760" y="4236"/>
                </a:lnTo>
                <a:lnTo>
                  <a:pt x="173639" y="16450"/>
                </a:lnTo>
                <a:lnTo>
                  <a:pt x="132091" y="35898"/>
                </a:lnTo>
                <a:lnTo>
                  <a:pt x="94868" y="61838"/>
                </a:lnTo>
                <a:lnTo>
                  <a:pt x="62724" y="93525"/>
                </a:lnTo>
                <a:lnTo>
                  <a:pt x="36412" y="130217"/>
                </a:lnTo>
                <a:lnTo>
                  <a:pt x="16685" y="171170"/>
                </a:lnTo>
                <a:lnTo>
                  <a:pt x="4296" y="215642"/>
                </a:lnTo>
                <a:lnTo>
                  <a:pt x="0" y="262890"/>
                </a:lnTo>
                <a:lnTo>
                  <a:pt x="4296" y="310137"/>
                </a:lnTo>
                <a:lnTo>
                  <a:pt x="16685" y="354609"/>
                </a:lnTo>
                <a:lnTo>
                  <a:pt x="36412" y="395562"/>
                </a:lnTo>
                <a:lnTo>
                  <a:pt x="62724" y="432254"/>
                </a:lnTo>
                <a:lnTo>
                  <a:pt x="94868" y="463941"/>
                </a:lnTo>
                <a:lnTo>
                  <a:pt x="132091" y="489881"/>
                </a:lnTo>
                <a:lnTo>
                  <a:pt x="173639" y="509329"/>
                </a:lnTo>
                <a:lnTo>
                  <a:pt x="218760" y="521543"/>
                </a:lnTo>
                <a:lnTo>
                  <a:pt x="266699" y="525780"/>
                </a:lnTo>
                <a:lnTo>
                  <a:pt x="314639" y="521543"/>
                </a:lnTo>
                <a:lnTo>
                  <a:pt x="359760" y="509329"/>
                </a:lnTo>
                <a:lnTo>
                  <a:pt x="401308" y="489881"/>
                </a:lnTo>
                <a:lnTo>
                  <a:pt x="438531" y="463941"/>
                </a:lnTo>
                <a:lnTo>
                  <a:pt x="470675" y="432254"/>
                </a:lnTo>
                <a:lnTo>
                  <a:pt x="496987" y="395562"/>
                </a:lnTo>
                <a:lnTo>
                  <a:pt x="516714" y="354609"/>
                </a:lnTo>
                <a:lnTo>
                  <a:pt x="529103" y="310137"/>
                </a:lnTo>
                <a:lnTo>
                  <a:pt x="533399" y="262890"/>
                </a:lnTo>
                <a:lnTo>
                  <a:pt x="529103" y="215642"/>
                </a:lnTo>
                <a:lnTo>
                  <a:pt x="516714" y="171170"/>
                </a:lnTo>
                <a:lnTo>
                  <a:pt x="496987" y="130217"/>
                </a:lnTo>
                <a:lnTo>
                  <a:pt x="470675" y="93525"/>
                </a:lnTo>
                <a:lnTo>
                  <a:pt x="438531" y="61838"/>
                </a:lnTo>
                <a:lnTo>
                  <a:pt x="401308" y="35898"/>
                </a:lnTo>
                <a:lnTo>
                  <a:pt x="359760" y="16450"/>
                </a:lnTo>
                <a:lnTo>
                  <a:pt x="314639" y="4236"/>
                </a:lnTo>
                <a:lnTo>
                  <a:pt x="266699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6675119"/>
            <a:ext cx="5547360" cy="182880"/>
            <a:chOff x="0" y="6675119"/>
            <a:chExt cx="5547360" cy="182880"/>
          </a:xfrm>
        </p:grpSpPr>
        <p:sp>
          <p:nvSpPr>
            <p:cNvPr id="10" name="object 10"/>
            <p:cNvSpPr/>
            <p:nvPr/>
          </p:nvSpPr>
          <p:spPr>
            <a:xfrm>
              <a:off x="0" y="6675119"/>
              <a:ext cx="5364480" cy="182880"/>
            </a:xfrm>
            <a:custGeom>
              <a:avLst/>
              <a:gdLst/>
              <a:ahLst/>
              <a:cxnLst/>
              <a:rect l="l" t="t" r="r" b="b"/>
              <a:pathLst>
                <a:path w="5364480" h="182879">
                  <a:moveTo>
                    <a:pt x="0" y="182878"/>
                  </a:moveTo>
                  <a:lnTo>
                    <a:pt x="5364480" y="182878"/>
                  </a:lnTo>
                  <a:lnTo>
                    <a:pt x="5364480" y="0"/>
                  </a:lnTo>
                  <a:lnTo>
                    <a:pt x="0" y="0"/>
                  </a:lnTo>
                  <a:lnTo>
                    <a:pt x="0" y="182878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64479" y="6675119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182879" y="0"/>
                  </a:moveTo>
                  <a:lnTo>
                    <a:pt x="0" y="0"/>
                  </a:lnTo>
                  <a:lnTo>
                    <a:pt x="0" y="182878"/>
                  </a:lnTo>
                  <a:lnTo>
                    <a:pt x="182879" y="18287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7571231" y="0"/>
            <a:ext cx="792480" cy="6858000"/>
          </a:xfrm>
          <a:custGeom>
            <a:avLst/>
            <a:gdLst/>
            <a:ahLst/>
            <a:cxnLst/>
            <a:rect l="l" t="t" r="r" b="b"/>
            <a:pathLst>
              <a:path w="792479" h="6858000">
                <a:moveTo>
                  <a:pt x="792479" y="0"/>
                </a:moveTo>
                <a:lnTo>
                  <a:pt x="0" y="0"/>
                </a:lnTo>
                <a:lnTo>
                  <a:pt x="0" y="6857998"/>
                </a:lnTo>
                <a:lnTo>
                  <a:pt x="792479" y="6857998"/>
                </a:lnTo>
                <a:lnTo>
                  <a:pt x="792479" y="0"/>
                </a:lnTo>
                <a:close/>
              </a:path>
            </a:pathLst>
          </a:custGeom>
          <a:solidFill>
            <a:srgbClr val="004974">
              <a:alpha val="5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2648" y="1859279"/>
            <a:ext cx="533400" cy="527685"/>
          </a:xfrm>
          <a:custGeom>
            <a:avLst/>
            <a:gdLst/>
            <a:ahLst/>
            <a:cxnLst/>
            <a:rect l="l" t="t" r="r" b="b"/>
            <a:pathLst>
              <a:path w="533400" h="527685">
                <a:moveTo>
                  <a:pt x="266699" y="0"/>
                </a:moveTo>
                <a:lnTo>
                  <a:pt x="218760" y="4245"/>
                </a:lnTo>
                <a:lnTo>
                  <a:pt x="173639" y="16488"/>
                </a:lnTo>
                <a:lnTo>
                  <a:pt x="132091" y="35983"/>
                </a:lnTo>
                <a:lnTo>
                  <a:pt x="94868" y="61988"/>
                </a:lnTo>
                <a:lnTo>
                  <a:pt x="62724" y="93760"/>
                </a:lnTo>
                <a:lnTo>
                  <a:pt x="36412" y="130556"/>
                </a:lnTo>
                <a:lnTo>
                  <a:pt x="16685" y="171631"/>
                </a:lnTo>
                <a:lnTo>
                  <a:pt x="4296" y="216244"/>
                </a:lnTo>
                <a:lnTo>
                  <a:pt x="0" y="263652"/>
                </a:lnTo>
                <a:lnTo>
                  <a:pt x="4296" y="311059"/>
                </a:lnTo>
                <a:lnTo>
                  <a:pt x="16685" y="355672"/>
                </a:lnTo>
                <a:lnTo>
                  <a:pt x="36412" y="396748"/>
                </a:lnTo>
                <a:lnTo>
                  <a:pt x="62724" y="433543"/>
                </a:lnTo>
                <a:lnTo>
                  <a:pt x="94868" y="465315"/>
                </a:lnTo>
                <a:lnTo>
                  <a:pt x="132091" y="491320"/>
                </a:lnTo>
                <a:lnTo>
                  <a:pt x="173639" y="510815"/>
                </a:lnTo>
                <a:lnTo>
                  <a:pt x="218760" y="523058"/>
                </a:lnTo>
                <a:lnTo>
                  <a:pt x="266699" y="527304"/>
                </a:lnTo>
                <a:lnTo>
                  <a:pt x="314639" y="523058"/>
                </a:lnTo>
                <a:lnTo>
                  <a:pt x="359760" y="510815"/>
                </a:lnTo>
                <a:lnTo>
                  <a:pt x="401308" y="491320"/>
                </a:lnTo>
                <a:lnTo>
                  <a:pt x="438531" y="465315"/>
                </a:lnTo>
                <a:lnTo>
                  <a:pt x="470675" y="433543"/>
                </a:lnTo>
                <a:lnTo>
                  <a:pt x="496987" y="396748"/>
                </a:lnTo>
                <a:lnTo>
                  <a:pt x="516714" y="355672"/>
                </a:lnTo>
                <a:lnTo>
                  <a:pt x="529103" y="311059"/>
                </a:lnTo>
                <a:lnTo>
                  <a:pt x="533399" y="263652"/>
                </a:lnTo>
                <a:lnTo>
                  <a:pt x="529103" y="216244"/>
                </a:lnTo>
                <a:lnTo>
                  <a:pt x="516714" y="171631"/>
                </a:lnTo>
                <a:lnTo>
                  <a:pt x="496987" y="130556"/>
                </a:lnTo>
                <a:lnTo>
                  <a:pt x="470675" y="93760"/>
                </a:lnTo>
                <a:lnTo>
                  <a:pt x="438531" y="61988"/>
                </a:lnTo>
                <a:lnTo>
                  <a:pt x="401308" y="35983"/>
                </a:lnTo>
                <a:lnTo>
                  <a:pt x="359760" y="16488"/>
                </a:lnTo>
                <a:lnTo>
                  <a:pt x="314639" y="4245"/>
                </a:lnTo>
                <a:lnTo>
                  <a:pt x="266699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30883" y="1855470"/>
            <a:ext cx="5721985" cy="34404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469900" marR="494030" indent="-457834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Calibri"/>
                <a:cs typeface="Calibri"/>
              </a:rPr>
              <a:t>Mengakomodir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perbedaan </a:t>
            </a:r>
            <a:r>
              <a:rPr sz="3200" dirty="0">
                <a:latin typeface="Calibri"/>
                <a:cs typeface="Calibri"/>
              </a:rPr>
              <a:t>biaya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distribusi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obat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alat </a:t>
            </a:r>
            <a:r>
              <a:rPr sz="3200" spc="-10" dirty="0">
                <a:latin typeface="Calibri"/>
                <a:cs typeface="Calibri"/>
              </a:rPr>
              <a:t>kesehatan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Indonesia.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Dasar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penentuan</a:t>
            </a:r>
            <a:endParaRPr sz="3200" dirty="0">
              <a:latin typeface="Calibri"/>
              <a:cs typeface="Calibri"/>
            </a:endParaRPr>
          </a:p>
          <a:p>
            <a:pPr marL="469900" marR="508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Indeks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Harga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Konsumen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(IHK) </a:t>
            </a:r>
            <a:r>
              <a:rPr sz="3200" dirty="0">
                <a:latin typeface="Calibri"/>
                <a:cs typeface="Calibri"/>
              </a:rPr>
              <a:t>dari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Badan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Pusat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Statistik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(BPS).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30868" y="218970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0" y="12715"/>
                </a:moveTo>
                <a:lnTo>
                  <a:pt x="3724" y="3724"/>
                </a:lnTo>
                <a:lnTo>
                  <a:pt x="12715" y="0"/>
                </a:lnTo>
                <a:lnTo>
                  <a:pt x="21707" y="3724"/>
                </a:lnTo>
                <a:lnTo>
                  <a:pt x="25431" y="12715"/>
                </a:lnTo>
                <a:lnTo>
                  <a:pt x="21707" y="21707"/>
                </a:lnTo>
                <a:lnTo>
                  <a:pt x="12715" y="25431"/>
                </a:lnTo>
                <a:lnTo>
                  <a:pt x="3724" y="21707"/>
                </a:lnTo>
                <a:lnTo>
                  <a:pt x="0" y="127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95240" y="218970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715"/>
                </a:moveTo>
                <a:lnTo>
                  <a:pt x="3724" y="3724"/>
                </a:lnTo>
                <a:lnTo>
                  <a:pt x="12715" y="0"/>
                </a:lnTo>
                <a:lnTo>
                  <a:pt x="21707" y="3724"/>
                </a:lnTo>
                <a:lnTo>
                  <a:pt x="25431" y="12715"/>
                </a:lnTo>
                <a:lnTo>
                  <a:pt x="21707" y="21707"/>
                </a:lnTo>
                <a:lnTo>
                  <a:pt x="12715" y="25431"/>
                </a:lnTo>
                <a:lnTo>
                  <a:pt x="3724" y="21707"/>
                </a:lnTo>
                <a:lnTo>
                  <a:pt x="0" y="127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971294" y="1959864"/>
          <a:ext cx="8830943" cy="353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5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97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97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97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97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V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9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480">
                <a:tc>
                  <a:txBody>
                    <a:bodyPr/>
                    <a:lstStyle/>
                    <a:p>
                      <a:pPr marL="9525">
                        <a:lnSpc>
                          <a:spcPts val="3254"/>
                        </a:lnSpc>
                      </a:pPr>
                      <a:r>
                        <a:rPr sz="2800" spc="-195" dirty="0">
                          <a:latin typeface="Calibri"/>
                          <a:cs typeface="Calibri"/>
                        </a:rPr>
                        <a:t>P.</a:t>
                      </a:r>
                      <a:r>
                        <a:rPr sz="2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Jawa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940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Sebagian 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Sumatra,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Bali</a:t>
                      </a:r>
                      <a:r>
                        <a:rPr sz="2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dan NTB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89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Sebagian Sumatra, Bangka belitung,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Kalimantan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Barat, Sulawesi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03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25" dirty="0">
                          <a:latin typeface="Calibri"/>
                          <a:cs typeface="Calibri"/>
                        </a:rPr>
                        <a:t>Kalimanta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 Selatan, Timur,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Utara</a:t>
                      </a:r>
                      <a:r>
                        <a:rPr sz="2800" spc="-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Tengah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20" dirty="0">
                          <a:latin typeface="Calibri"/>
                          <a:cs typeface="Calibri"/>
                        </a:rPr>
                        <a:t>NTT,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92075" marR="230504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Maluku, Maluku Utara,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Papua</a:t>
                      </a:r>
                      <a:r>
                        <a:rPr sz="28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Papua Barat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0277" y="665861"/>
            <a:ext cx="30270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Regionalisasi</a:t>
            </a:r>
          </a:p>
        </p:txBody>
      </p:sp>
      <p:sp>
        <p:nvSpPr>
          <p:cNvPr id="4" name="object 4"/>
          <p:cNvSpPr/>
          <p:nvPr/>
        </p:nvSpPr>
        <p:spPr>
          <a:xfrm>
            <a:off x="1971294" y="532446"/>
            <a:ext cx="45720" cy="1021080"/>
          </a:xfrm>
          <a:custGeom>
            <a:avLst/>
            <a:gdLst/>
            <a:ahLst/>
            <a:cxnLst/>
            <a:rect l="l" t="t" r="r" b="b"/>
            <a:pathLst>
              <a:path w="45720" h="1021080">
                <a:moveTo>
                  <a:pt x="45720" y="0"/>
                </a:moveTo>
                <a:lnTo>
                  <a:pt x="0" y="0"/>
                </a:lnTo>
                <a:lnTo>
                  <a:pt x="0" y="1021080"/>
                </a:lnTo>
                <a:lnTo>
                  <a:pt x="45720" y="1021080"/>
                </a:lnTo>
                <a:lnTo>
                  <a:pt x="45720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8587"/>
            <a:ext cx="1432560" cy="62636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1443716" y="0"/>
            <a:ext cx="748665" cy="1455420"/>
            <a:chOff x="11443716" y="0"/>
            <a:chExt cx="748665" cy="1455420"/>
          </a:xfrm>
        </p:grpSpPr>
        <p:sp>
          <p:nvSpPr>
            <p:cNvPr id="7" name="object 7"/>
            <p:cNvSpPr/>
            <p:nvPr/>
          </p:nvSpPr>
          <p:spPr>
            <a:xfrm>
              <a:off x="11443716" y="0"/>
              <a:ext cx="748665" cy="1455420"/>
            </a:xfrm>
            <a:custGeom>
              <a:avLst/>
              <a:gdLst/>
              <a:ahLst/>
              <a:cxnLst/>
              <a:rect l="l" t="t" r="r" b="b"/>
              <a:pathLst>
                <a:path w="748665" h="1455420">
                  <a:moveTo>
                    <a:pt x="748283" y="0"/>
                  </a:moveTo>
                  <a:lnTo>
                    <a:pt x="0" y="0"/>
                  </a:lnTo>
                  <a:lnTo>
                    <a:pt x="0" y="1455420"/>
                  </a:lnTo>
                  <a:lnTo>
                    <a:pt x="748283" y="1455420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19788" y="0"/>
              <a:ext cx="172720" cy="701040"/>
            </a:xfrm>
            <a:custGeom>
              <a:avLst/>
              <a:gdLst/>
              <a:ahLst/>
              <a:cxnLst/>
              <a:rect l="l" t="t" r="r" b="b"/>
              <a:pathLst>
                <a:path w="172720" h="701040">
                  <a:moveTo>
                    <a:pt x="172211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172211" y="701039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6922" y="1356817"/>
            <a:ext cx="6035675" cy="3191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67665" algn="l"/>
              </a:tabLst>
            </a:pPr>
            <a:r>
              <a:rPr sz="1600" spc="-10" dirty="0">
                <a:latin typeface="Arial Rounded MT Bold"/>
                <a:cs typeface="Arial Rounded MT Bold"/>
              </a:rPr>
              <a:t>Pasal</a:t>
            </a:r>
            <a:r>
              <a:rPr sz="1600" spc="-80" dirty="0">
                <a:latin typeface="Arial Rounded MT Bold"/>
                <a:cs typeface="Arial Rounded MT Bold"/>
              </a:rPr>
              <a:t> </a:t>
            </a:r>
            <a:r>
              <a:rPr sz="1600" spc="-25" dirty="0">
                <a:latin typeface="Arial Rounded MT Bold"/>
                <a:cs typeface="Arial Rounded MT Bold"/>
              </a:rPr>
              <a:t>69</a:t>
            </a:r>
            <a:endParaRPr sz="1600">
              <a:latin typeface="Arial Rounded MT Bold"/>
              <a:cs typeface="Arial Rounded MT Bold"/>
            </a:endParaRPr>
          </a:p>
          <a:p>
            <a:pPr marL="355600" marR="334010" indent="-342900">
              <a:lnSpc>
                <a:spcPct val="120000"/>
              </a:lnSpc>
              <a:spcBef>
                <a:spcPts val="770"/>
              </a:spcBef>
              <a:buAutoNum type="arabicParenR"/>
              <a:tabLst>
                <a:tab pos="355600" algn="l"/>
              </a:tabLst>
            </a:pPr>
            <a:r>
              <a:rPr sz="1600" dirty="0">
                <a:latin typeface="Arial Rounded MT Bold"/>
                <a:cs typeface="Arial Rounded MT Bold"/>
              </a:rPr>
              <a:t>Standar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tarif</a:t>
            </a:r>
            <a:r>
              <a:rPr sz="1600" spc="14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pelayanan</a:t>
            </a:r>
            <a:r>
              <a:rPr sz="1600" spc="-3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kesehatan</a:t>
            </a:r>
            <a:r>
              <a:rPr sz="1600" spc="-3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di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FKTP</a:t>
            </a:r>
            <a:r>
              <a:rPr sz="1600" spc="-2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dan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FKRTL ditetapkan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oleh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Menteri.</a:t>
            </a:r>
            <a:endParaRPr sz="1600">
              <a:latin typeface="Arial Rounded MT Bold"/>
              <a:cs typeface="Arial Rounded MT Bold"/>
            </a:endParaRPr>
          </a:p>
          <a:p>
            <a:pPr marL="355600" marR="5080" indent="-342900">
              <a:lnSpc>
                <a:spcPct val="120100"/>
              </a:lnSpc>
              <a:spcBef>
                <a:spcPts val="1010"/>
              </a:spcBef>
              <a:buAutoNum type="arabicParenR"/>
              <a:tabLst>
                <a:tab pos="355600" algn="l"/>
              </a:tabLst>
            </a:pPr>
            <a:r>
              <a:rPr sz="1600" dirty="0">
                <a:latin typeface="Arial Rounded MT Bold"/>
                <a:cs typeface="Arial Rounded MT Bold"/>
              </a:rPr>
              <a:t>Menteri</a:t>
            </a:r>
            <a:r>
              <a:rPr sz="1600" spc="-2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menetapkan</a:t>
            </a:r>
            <a:r>
              <a:rPr sz="1600" spc="-2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standar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tarif</a:t>
            </a:r>
            <a:r>
              <a:rPr sz="1600" spc="13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sebagaimana </a:t>
            </a:r>
            <a:r>
              <a:rPr sz="1600" spc="-10" dirty="0">
                <a:latin typeface="Arial Rounded MT Bold"/>
                <a:cs typeface="Arial Rounded MT Bold"/>
              </a:rPr>
              <a:t>dimaksud </a:t>
            </a:r>
            <a:r>
              <a:rPr sz="1600" dirty="0">
                <a:latin typeface="Arial Rounded MT Bold"/>
                <a:cs typeface="Arial Rounded MT Bold"/>
              </a:rPr>
              <a:t>pada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ayat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(1)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setelah:</a:t>
            </a:r>
            <a:endParaRPr sz="1600">
              <a:latin typeface="Arial Rounded MT Bold"/>
              <a:cs typeface="Arial Rounded MT Bold"/>
            </a:endParaRPr>
          </a:p>
          <a:p>
            <a:pPr marL="927100" marR="237490">
              <a:lnSpc>
                <a:spcPct val="120000"/>
              </a:lnSpc>
              <a:spcBef>
                <a:spcPts val="490"/>
              </a:spcBef>
            </a:pPr>
            <a:r>
              <a:rPr sz="1600" spc="-20" dirty="0">
                <a:latin typeface="Arial Rounded MT Bold"/>
                <a:cs typeface="Arial Rounded MT Bold"/>
              </a:rPr>
              <a:t>mendapatkan masukan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dari</a:t>
            </a:r>
            <a:r>
              <a:rPr sz="1600" spc="-2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BPJS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Kesehatan bersama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dengan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asosiasi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fasilitas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kesehatan;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spc="-25" dirty="0">
                <a:latin typeface="Arial Rounded MT Bold"/>
                <a:cs typeface="Arial Rounded MT Bold"/>
              </a:rPr>
              <a:t>dan </a:t>
            </a:r>
            <a:r>
              <a:rPr sz="1600" spc="-10" dirty="0">
                <a:latin typeface="Arial Rounded MT Bold"/>
                <a:cs typeface="Arial Rounded MT Bold"/>
              </a:rPr>
              <a:t>mempertimbangkan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ketersediaan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Fasilitas </a:t>
            </a:r>
            <a:r>
              <a:rPr sz="1600" spc="-20" dirty="0">
                <a:latin typeface="Arial Rounded MT Bold"/>
                <a:cs typeface="Arial Rounded MT Bold"/>
              </a:rPr>
              <a:t>Kesehatan,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indeks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harga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konsumen,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dan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indeks kemahalan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Daerah.</a:t>
            </a:r>
            <a:endParaRPr sz="16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6922" y="5285054"/>
            <a:ext cx="57340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-10" dirty="0">
                <a:latin typeface="Arial Rounded MT Bold"/>
                <a:cs typeface="Arial Rounded MT Bold"/>
              </a:rPr>
              <a:t>Pasal</a:t>
            </a:r>
            <a:r>
              <a:rPr sz="1600" spc="-80" dirty="0">
                <a:latin typeface="Arial Rounded MT Bold"/>
                <a:cs typeface="Arial Rounded MT Bold"/>
              </a:rPr>
              <a:t> </a:t>
            </a:r>
            <a:r>
              <a:rPr sz="1600" spc="-25" dirty="0">
                <a:latin typeface="Arial Rounded MT Bold"/>
                <a:cs typeface="Arial Rounded MT Bold"/>
              </a:rPr>
              <a:t>70</a:t>
            </a:r>
            <a:endParaRPr sz="1600">
              <a:latin typeface="Arial Rounded MT Bold"/>
              <a:cs typeface="Arial Rounded MT Bold"/>
            </a:endParaRPr>
          </a:p>
          <a:p>
            <a:pPr marL="12700" marR="5080">
              <a:lnSpc>
                <a:spcPct val="120000"/>
              </a:lnSpc>
              <a:spcBef>
                <a:spcPts val="770"/>
              </a:spcBef>
            </a:pPr>
            <a:r>
              <a:rPr sz="1600" dirty="0">
                <a:latin typeface="Arial Rounded MT Bold"/>
                <a:cs typeface="Arial Rounded MT Bold"/>
              </a:rPr>
              <a:t>Standar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tarif</a:t>
            </a:r>
            <a:r>
              <a:rPr sz="1600" spc="13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yang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ditetapkan</a:t>
            </a:r>
            <a:r>
              <a:rPr sz="1600" spc="-2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oleh</a:t>
            </a:r>
            <a:r>
              <a:rPr sz="1600" spc="-3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Menteri</a:t>
            </a:r>
            <a:r>
              <a:rPr sz="1600" spc="-2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sebagaimana dimaksud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dalam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Pasal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69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digunakan</a:t>
            </a:r>
            <a:r>
              <a:rPr sz="1600" spc="-2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oleh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BPJS</a:t>
            </a:r>
            <a:r>
              <a:rPr sz="1600" spc="-7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Kesehatan sebagai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besaran</a:t>
            </a:r>
            <a:r>
              <a:rPr sz="1600" spc="-6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pembayaran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ke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fasilitas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kesehatan.</a:t>
            </a:r>
            <a:endParaRPr sz="1600">
              <a:latin typeface="Arial Rounded MT Bold"/>
              <a:cs typeface="Arial Rounded MT Bol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43716" y="0"/>
            <a:ext cx="748665" cy="1455420"/>
            <a:chOff x="11443716" y="0"/>
            <a:chExt cx="748665" cy="1455420"/>
          </a:xfrm>
        </p:grpSpPr>
        <p:sp>
          <p:nvSpPr>
            <p:cNvPr id="5" name="object 5"/>
            <p:cNvSpPr/>
            <p:nvPr/>
          </p:nvSpPr>
          <p:spPr>
            <a:xfrm>
              <a:off x="11443716" y="0"/>
              <a:ext cx="748665" cy="1455420"/>
            </a:xfrm>
            <a:custGeom>
              <a:avLst/>
              <a:gdLst/>
              <a:ahLst/>
              <a:cxnLst/>
              <a:rect l="l" t="t" r="r" b="b"/>
              <a:pathLst>
                <a:path w="748665" h="1455420">
                  <a:moveTo>
                    <a:pt x="748283" y="0"/>
                  </a:moveTo>
                  <a:lnTo>
                    <a:pt x="0" y="0"/>
                  </a:lnTo>
                  <a:lnTo>
                    <a:pt x="0" y="1455420"/>
                  </a:lnTo>
                  <a:lnTo>
                    <a:pt x="748283" y="1455420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019788" y="0"/>
              <a:ext cx="172720" cy="701040"/>
            </a:xfrm>
            <a:custGeom>
              <a:avLst/>
              <a:gdLst/>
              <a:ahLst/>
              <a:cxnLst/>
              <a:rect l="l" t="t" r="r" b="b"/>
              <a:pathLst>
                <a:path w="172720" h="701040">
                  <a:moveTo>
                    <a:pt x="172211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172211" y="701039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1440668" y="6117335"/>
            <a:ext cx="749935" cy="741045"/>
          </a:xfrm>
          <a:custGeom>
            <a:avLst/>
            <a:gdLst/>
            <a:ahLst/>
            <a:cxnLst/>
            <a:rect l="l" t="t" r="r" b="b"/>
            <a:pathLst>
              <a:path w="749934" h="741045">
                <a:moveTo>
                  <a:pt x="749807" y="0"/>
                </a:moveTo>
                <a:lnTo>
                  <a:pt x="0" y="0"/>
                </a:lnTo>
                <a:lnTo>
                  <a:pt x="0" y="740663"/>
                </a:lnTo>
                <a:lnTo>
                  <a:pt x="749807" y="740663"/>
                </a:lnTo>
                <a:lnTo>
                  <a:pt x="749807" y="0"/>
                </a:lnTo>
                <a:close/>
              </a:path>
            </a:pathLst>
          </a:custGeom>
          <a:solidFill>
            <a:srgbClr val="004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0" y="1397508"/>
            <a:ext cx="192024" cy="1889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076" y="5335523"/>
            <a:ext cx="192024" cy="18897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5510" marR="5080" algn="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1F5F"/>
                </a:solidFill>
              </a:rPr>
              <a:t>PERPRES</a:t>
            </a:r>
            <a:r>
              <a:rPr sz="3000" spc="-60" dirty="0">
                <a:solidFill>
                  <a:srgbClr val="001F5F"/>
                </a:solidFill>
              </a:rPr>
              <a:t> </a:t>
            </a:r>
            <a:r>
              <a:rPr sz="3000" dirty="0">
                <a:solidFill>
                  <a:srgbClr val="001F5F"/>
                </a:solidFill>
              </a:rPr>
              <a:t>82</a:t>
            </a:r>
            <a:r>
              <a:rPr sz="3000" spc="-30" dirty="0">
                <a:solidFill>
                  <a:srgbClr val="001F5F"/>
                </a:solidFill>
              </a:rPr>
              <a:t> </a:t>
            </a:r>
            <a:r>
              <a:rPr sz="3000" spc="-25" dirty="0">
                <a:solidFill>
                  <a:srgbClr val="001F5F"/>
                </a:solidFill>
              </a:rPr>
              <a:t>TAHUN</a:t>
            </a:r>
            <a:r>
              <a:rPr sz="3000" spc="-45" dirty="0">
                <a:solidFill>
                  <a:srgbClr val="001F5F"/>
                </a:solidFill>
              </a:rPr>
              <a:t> </a:t>
            </a:r>
            <a:r>
              <a:rPr sz="3000" dirty="0">
                <a:solidFill>
                  <a:srgbClr val="001F5F"/>
                </a:solidFill>
              </a:rPr>
              <a:t>2018</a:t>
            </a:r>
            <a:r>
              <a:rPr sz="3000" spc="-25" dirty="0">
                <a:solidFill>
                  <a:srgbClr val="001F5F"/>
                </a:solidFill>
              </a:rPr>
              <a:t> </a:t>
            </a:r>
            <a:r>
              <a:rPr sz="3000" spc="-30" dirty="0">
                <a:solidFill>
                  <a:srgbClr val="001F5F"/>
                </a:solidFill>
              </a:rPr>
              <a:t>TENTANG</a:t>
            </a:r>
            <a:endParaRPr sz="3000"/>
          </a:p>
          <a:p>
            <a:pPr marL="4715510" marR="5080" algn="r">
              <a:lnSpc>
                <a:spcPct val="100000"/>
              </a:lnSpc>
            </a:pPr>
            <a:r>
              <a:rPr sz="3000" dirty="0">
                <a:solidFill>
                  <a:srgbClr val="001F5F"/>
                </a:solidFill>
              </a:rPr>
              <a:t>JAMINAN</a:t>
            </a:r>
            <a:r>
              <a:rPr sz="3000" spc="-105" dirty="0">
                <a:solidFill>
                  <a:srgbClr val="001F5F"/>
                </a:solidFill>
              </a:rPr>
              <a:t> </a:t>
            </a:r>
            <a:r>
              <a:rPr sz="3000" spc="-50" dirty="0">
                <a:solidFill>
                  <a:srgbClr val="001F5F"/>
                </a:solidFill>
              </a:rPr>
              <a:t>KESEHATAN</a:t>
            </a:r>
            <a:r>
              <a:rPr sz="3000" spc="-100" dirty="0">
                <a:solidFill>
                  <a:srgbClr val="001F5F"/>
                </a:solidFill>
              </a:rPr>
              <a:t> </a:t>
            </a:r>
            <a:r>
              <a:rPr sz="3000" spc="-25" dirty="0">
                <a:solidFill>
                  <a:srgbClr val="001F5F"/>
                </a:solidFill>
              </a:rPr>
              <a:t>(1)</a:t>
            </a:r>
            <a:endParaRPr sz="3000"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8922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0877" y="0"/>
              <a:ext cx="5891124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756648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7359" y="1077594"/>
            <a:ext cx="585089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/>
              <a:t>SPECIAL</a:t>
            </a:r>
            <a:r>
              <a:rPr sz="3500" spc="-80" dirty="0"/>
              <a:t> </a:t>
            </a:r>
            <a:r>
              <a:rPr sz="3500" dirty="0"/>
              <a:t>CMG</a:t>
            </a:r>
            <a:r>
              <a:rPr sz="3500" spc="-85" dirty="0"/>
              <a:t> </a:t>
            </a:r>
            <a:r>
              <a:rPr sz="3500" dirty="0"/>
              <a:t>DALAM</a:t>
            </a:r>
            <a:r>
              <a:rPr sz="3500" spc="-55" dirty="0"/>
              <a:t> </a:t>
            </a:r>
            <a:r>
              <a:rPr sz="3500" dirty="0"/>
              <a:t>INA-</a:t>
            </a:r>
            <a:r>
              <a:rPr sz="3500" spc="-20" dirty="0"/>
              <a:t>CBGs</a:t>
            </a:r>
            <a:endParaRPr sz="3500" dirty="0"/>
          </a:p>
        </p:txBody>
      </p:sp>
      <p:sp>
        <p:nvSpPr>
          <p:cNvPr id="10" name="object 10"/>
          <p:cNvSpPr txBox="1"/>
          <p:nvPr/>
        </p:nvSpPr>
        <p:spPr>
          <a:xfrm>
            <a:off x="467359" y="2319968"/>
            <a:ext cx="7504430" cy="33712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041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Dibuat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agar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mengurangi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resiko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keuangan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rumah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sakit.</a:t>
            </a:r>
            <a:endParaRPr sz="2400" dirty="0">
              <a:latin typeface="Calibri"/>
              <a:cs typeface="Calibri"/>
            </a:endParaRPr>
          </a:p>
          <a:p>
            <a:pPr marL="241300" marR="52705" indent="-228600">
              <a:lnSpc>
                <a:spcPct val="9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Hanya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beberapa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obat,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alat,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prosedur,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pemeriksaan </a:t>
            </a:r>
            <a:r>
              <a:rPr sz="2400" dirty="0">
                <a:latin typeface="Calibri"/>
                <a:cs typeface="Calibri"/>
              </a:rPr>
              <a:t>penunjang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serta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beberapa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kasus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penyakit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subakut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dan </a:t>
            </a:r>
            <a:r>
              <a:rPr sz="2400" dirty="0">
                <a:latin typeface="Calibri"/>
                <a:cs typeface="Calibri"/>
              </a:rPr>
              <a:t>kronis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selisih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tarif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INA-</a:t>
            </a:r>
            <a:r>
              <a:rPr sz="2400" dirty="0">
                <a:latin typeface="Calibri"/>
                <a:cs typeface="Calibri"/>
              </a:rPr>
              <a:t>CBGs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dengan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tarif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rumah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sakit </a:t>
            </a:r>
            <a:r>
              <a:rPr sz="2400" dirty="0">
                <a:latin typeface="Calibri"/>
                <a:cs typeface="Calibri"/>
              </a:rPr>
              <a:t>masih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cukup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besar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Besaran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nilai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tarif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special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CMG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tidak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dimaksudkan 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mengganti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biaya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keluar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dari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alat,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bahan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atau </a:t>
            </a:r>
            <a:r>
              <a:rPr sz="2400" spc="-10" dirty="0">
                <a:latin typeface="Calibri"/>
                <a:cs typeface="Calibri"/>
              </a:rPr>
              <a:t>kegiatan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diberikan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kepada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pasien,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namun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merupakan </a:t>
            </a:r>
            <a:r>
              <a:rPr sz="2400" dirty="0">
                <a:latin typeface="Calibri"/>
                <a:cs typeface="Calibri"/>
              </a:rPr>
              <a:t>tambahan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terhadap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tarif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dasarnya.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2" name="object 3">
            <a:extLst>
              <a:ext uri="{FF2B5EF4-FFF2-40B4-BE49-F238E27FC236}">
                <a16:creationId xmlns:a16="http://schemas.microsoft.com/office/drawing/2014/main" id="{86B0D1BB-14CD-0A66-FDBE-E4293A19F9E7}"/>
              </a:ext>
            </a:extLst>
          </p:cNvPr>
          <p:cNvGrpSpPr/>
          <p:nvPr/>
        </p:nvGrpSpPr>
        <p:grpSpPr>
          <a:xfrm>
            <a:off x="0" y="0"/>
            <a:ext cx="1117600" cy="355600"/>
            <a:chOff x="0" y="0"/>
            <a:chExt cx="1117600" cy="355600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C0BE2B3C-B85B-D3C8-7E3B-770A7C71DF2D}"/>
                </a:ext>
              </a:extLst>
            </p:cNvPr>
            <p:cNvSpPr/>
            <p:nvPr/>
          </p:nvSpPr>
          <p:spPr>
            <a:xfrm>
              <a:off x="0" y="0"/>
              <a:ext cx="934719" cy="355600"/>
            </a:xfrm>
            <a:custGeom>
              <a:avLst/>
              <a:gdLst/>
              <a:ahLst/>
              <a:cxnLst/>
              <a:rect l="l" t="t" r="r" b="b"/>
              <a:pathLst>
                <a:path w="934719" h="355600">
                  <a:moveTo>
                    <a:pt x="934212" y="0"/>
                  </a:moveTo>
                  <a:lnTo>
                    <a:pt x="0" y="0"/>
                  </a:lnTo>
                  <a:lnTo>
                    <a:pt x="0" y="355092"/>
                  </a:lnTo>
                  <a:lnTo>
                    <a:pt x="934212" y="355092"/>
                  </a:lnTo>
                  <a:lnTo>
                    <a:pt x="934212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383C329F-0A1B-8267-5448-F210A27CD5C6}"/>
                </a:ext>
              </a:extLst>
            </p:cNvPr>
            <p:cNvSpPr/>
            <p:nvPr/>
          </p:nvSpPr>
          <p:spPr>
            <a:xfrm>
              <a:off x="934211" y="0"/>
              <a:ext cx="182880" cy="355600"/>
            </a:xfrm>
            <a:custGeom>
              <a:avLst/>
              <a:gdLst/>
              <a:ahLst/>
              <a:cxnLst/>
              <a:rect l="l" t="t" r="r" b="b"/>
              <a:pathLst>
                <a:path w="182880" h="355600">
                  <a:moveTo>
                    <a:pt x="182880" y="0"/>
                  </a:moveTo>
                  <a:lnTo>
                    <a:pt x="0" y="0"/>
                  </a:lnTo>
                  <a:lnTo>
                    <a:pt x="0" y="355092"/>
                  </a:lnTo>
                  <a:lnTo>
                    <a:pt x="182880" y="355092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2">
            <a:extLst>
              <a:ext uri="{FF2B5EF4-FFF2-40B4-BE49-F238E27FC236}">
                <a16:creationId xmlns:a16="http://schemas.microsoft.com/office/drawing/2014/main" id="{67F27CD2-1FB3-6D0C-E57C-E34D42CC62ED}"/>
              </a:ext>
            </a:extLst>
          </p:cNvPr>
          <p:cNvSpPr/>
          <p:nvPr/>
        </p:nvSpPr>
        <p:spPr>
          <a:xfrm>
            <a:off x="8964169" y="5080"/>
            <a:ext cx="792480" cy="6858000"/>
          </a:xfrm>
          <a:custGeom>
            <a:avLst/>
            <a:gdLst/>
            <a:ahLst/>
            <a:cxnLst/>
            <a:rect l="l" t="t" r="r" b="b"/>
            <a:pathLst>
              <a:path w="792479" h="6858000">
                <a:moveTo>
                  <a:pt x="792479" y="0"/>
                </a:moveTo>
                <a:lnTo>
                  <a:pt x="0" y="0"/>
                </a:lnTo>
                <a:lnTo>
                  <a:pt x="0" y="6857998"/>
                </a:lnTo>
                <a:lnTo>
                  <a:pt x="792479" y="6857998"/>
                </a:lnTo>
                <a:lnTo>
                  <a:pt x="792479" y="0"/>
                </a:lnTo>
                <a:close/>
              </a:path>
            </a:pathLst>
          </a:custGeom>
          <a:solidFill>
            <a:srgbClr val="004974">
              <a:alpha val="5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9">
            <a:extLst>
              <a:ext uri="{FF2B5EF4-FFF2-40B4-BE49-F238E27FC236}">
                <a16:creationId xmlns:a16="http://schemas.microsoft.com/office/drawing/2014/main" id="{9CC44043-4EE8-D588-17D9-6DEB05CD815B}"/>
              </a:ext>
            </a:extLst>
          </p:cNvPr>
          <p:cNvGrpSpPr/>
          <p:nvPr/>
        </p:nvGrpSpPr>
        <p:grpSpPr>
          <a:xfrm>
            <a:off x="0" y="6675119"/>
            <a:ext cx="5547360" cy="182880"/>
            <a:chOff x="0" y="6675119"/>
            <a:chExt cx="5547360" cy="182880"/>
          </a:xfrm>
        </p:grpSpPr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92C4F977-9B08-91C4-AEBF-5C285FE8962C}"/>
                </a:ext>
              </a:extLst>
            </p:cNvPr>
            <p:cNvSpPr/>
            <p:nvPr/>
          </p:nvSpPr>
          <p:spPr>
            <a:xfrm>
              <a:off x="0" y="6675119"/>
              <a:ext cx="5364480" cy="182880"/>
            </a:xfrm>
            <a:custGeom>
              <a:avLst/>
              <a:gdLst/>
              <a:ahLst/>
              <a:cxnLst/>
              <a:rect l="l" t="t" r="r" b="b"/>
              <a:pathLst>
                <a:path w="5364480" h="182879">
                  <a:moveTo>
                    <a:pt x="0" y="182878"/>
                  </a:moveTo>
                  <a:lnTo>
                    <a:pt x="5364480" y="182878"/>
                  </a:lnTo>
                  <a:lnTo>
                    <a:pt x="5364480" y="0"/>
                  </a:lnTo>
                  <a:lnTo>
                    <a:pt x="0" y="0"/>
                  </a:lnTo>
                  <a:lnTo>
                    <a:pt x="0" y="182878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85FE9E39-BB89-C0C9-0A4F-B80A0456745C}"/>
                </a:ext>
              </a:extLst>
            </p:cNvPr>
            <p:cNvSpPr/>
            <p:nvPr/>
          </p:nvSpPr>
          <p:spPr>
            <a:xfrm>
              <a:off x="5364479" y="6675119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182879" y="0"/>
                  </a:moveTo>
                  <a:lnTo>
                    <a:pt x="0" y="0"/>
                  </a:lnTo>
                  <a:lnTo>
                    <a:pt x="0" y="182878"/>
                  </a:lnTo>
                  <a:lnTo>
                    <a:pt x="182879" y="18287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3682" y="2049685"/>
            <a:ext cx="6294120" cy="3363595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400685" indent="-387985">
              <a:lnSpc>
                <a:spcPct val="100000"/>
              </a:lnSpc>
              <a:spcBef>
                <a:spcPts val="1510"/>
              </a:spcBef>
              <a:buAutoNum type="alphaLcPeriod"/>
              <a:tabLst>
                <a:tab pos="400685" algn="l"/>
              </a:tabLst>
            </a:pPr>
            <a:r>
              <a:rPr sz="3200" dirty="0">
                <a:latin typeface="Calibri"/>
                <a:cs typeface="Calibri"/>
              </a:rPr>
              <a:t>Special </a:t>
            </a:r>
            <a:r>
              <a:rPr sz="3200" i="1" spc="-10" dirty="0">
                <a:latin typeface="Calibri"/>
                <a:cs typeface="Calibri"/>
              </a:rPr>
              <a:t>Prosedure</a:t>
            </a:r>
            <a:endParaRPr sz="3200">
              <a:latin typeface="Calibri"/>
              <a:cs typeface="Calibri"/>
            </a:endParaRPr>
          </a:p>
          <a:p>
            <a:pPr marL="421005" indent="-408305">
              <a:lnSpc>
                <a:spcPct val="100000"/>
              </a:lnSpc>
              <a:spcBef>
                <a:spcPts val="1415"/>
              </a:spcBef>
              <a:buAutoNum type="alphaLcPeriod"/>
              <a:tabLst>
                <a:tab pos="421005" algn="l"/>
              </a:tabLst>
            </a:pPr>
            <a:r>
              <a:rPr sz="3200" dirty="0">
                <a:latin typeface="Calibri"/>
                <a:cs typeface="Calibri"/>
              </a:rPr>
              <a:t>Special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Drugs</a:t>
            </a:r>
            <a:endParaRPr sz="3200">
              <a:latin typeface="Calibri"/>
              <a:cs typeface="Calibri"/>
            </a:endParaRPr>
          </a:p>
          <a:p>
            <a:pPr marL="377825" indent="-365125">
              <a:lnSpc>
                <a:spcPct val="100000"/>
              </a:lnSpc>
              <a:spcBef>
                <a:spcPts val="1420"/>
              </a:spcBef>
              <a:buAutoNum type="alphaLcPeriod"/>
              <a:tabLst>
                <a:tab pos="377825" algn="l"/>
              </a:tabLst>
            </a:pPr>
            <a:r>
              <a:rPr sz="3200" dirty="0">
                <a:latin typeface="Calibri"/>
                <a:cs typeface="Calibri"/>
              </a:rPr>
              <a:t>Special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Investigation</a:t>
            </a:r>
            <a:endParaRPr sz="3200">
              <a:latin typeface="Calibri"/>
              <a:cs typeface="Calibri"/>
            </a:endParaRPr>
          </a:p>
          <a:p>
            <a:pPr marL="421005" indent="-408305">
              <a:lnSpc>
                <a:spcPct val="100000"/>
              </a:lnSpc>
              <a:spcBef>
                <a:spcPts val="1415"/>
              </a:spcBef>
              <a:buAutoNum type="alphaLcPeriod"/>
              <a:tabLst>
                <a:tab pos="421005" algn="l"/>
              </a:tabLst>
            </a:pPr>
            <a:r>
              <a:rPr sz="3200" dirty="0">
                <a:latin typeface="Calibri"/>
                <a:cs typeface="Calibri"/>
              </a:rPr>
              <a:t>Special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Prosthesis</a:t>
            </a:r>
            <a:endParaRPr sz="3200">
              <a:latin typeface="Calibri"/>
              <a:cs typeface="Calibri"/>
            </a:endParaRPr>
          </a:p>
          <a:p>
            <a:pPr marL="408305" indent="-395605">
              <a:lnSpc>
                <a:spcPct val="100000"/>
              </a:lnSpc>
              <a:spcBef>
                <a:spcPts val="1420"/>
              </a:spcBef>
              <a:buAutoNum type="alphaLcPeriod"/>
              <a:tabLst>
                <a:tab pos="408305" algn="l"/>
              </a:tabLst>
            </a:pPr>
            <a:r>
              <a:rPr sz="3200" dirty="0">
                <a:latin typeface="Calibri"/>
                <a:cs typeface="Calibri"/>
              </a:rPr>
              <a:t>Special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Groups</a:t>
            </a:r>
            <a:r>
              <a:rPr sz="3200" i="1" spc="-3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Subacute dan</a:t>
            </a:r>
            <a:r>
              <a:rPr sz="3200" i="1" spc="-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Kronis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54861" y="1026413"/>
            <a:ext cx="6677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SPECIAL</a:t>
            </a:r>
            <a:r>
              <a:rPr sz="4000" spc="-175" dirty="0"/>
              <a:t> </a:t>
            </a:r>
            <a:r>
              <a:rPr sz="4000" dirty="0"/>
              <a:t>CMG</a:t>
            </a:r>
            <a:r>
              <a:rPr sz="4000" spc="-155" dirty="0"/>
              <a:t> </a:t>
            </a:r>
            <a:r>
              <a:rPr sz="4000" dirty="0"/>
              <a:t>DALAM</a:t>
            </a:r>
            <a:r>
              <a:rPr sz="4000" spc="-160" dirty="0"/>
              <a:t> </a:t>
            </a:r>
            <a:r>
              <a:rPr sz="4000" spc="-25" dirty="0"/>
              <a:t>INA-</a:t>
            </a:r>
            <a:r>
              <a:rPr sz="4000" spc="-20" dirty="0"/>
              <a:t>CBGs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1234439" y="900683"/>
            <a:ext cx="66040" cy="1043940"/>
          </a:xfrm>
          <a:custGeom>
            <a:avLst/>
            <a:gdLst/>
            <a:ahLst/>
            <a:cxnLst/>
            <a:rect l="l" t="t" r="r" b="b"/>
            <a:pathLst>
              <a:path w="66040" h="1043939">
                <a:moveTo>
                  <a:pt x="65531" y="0"/>
                </a:moveTo>
                <a:lnTo>
                  <a:pt x="0" y="0"/>
                </a:lnTo>
                <a:lnTo>
                  <a:pt x="0" y="1043939"/>
                </a:lnTo>
                <a:lnTo>
                  <a:pt x="65531" y="1043939"/>
                </a:lnTo>
                <a:lnTo>
                  <a:pt x="65531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4307" y="2307335"/>
            <a:ext cx="445007" cy="4480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4307" y="3020567"/>
            <a:ext cx="445007" cy="44805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4307" y="3700271"/>
            <a:ext cx="445007" cy="44805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4307" y="4343400"/>
            <a:ext cx="445007" cy="44805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4307" y="4986528"/>
            <a:ext cx="445007" cy="44805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4805" y="5216652"/>
            <a:ext cx="7543030" cy="9936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5347" y="3019044"/>
            <a:ext cx="7541070" cy="7238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546604" y="1613916"/>
            <a:ext cx="7591425" cy="4592320"/>
            <a:chOff x="2546604" y="1613916"/>
            <a:chExt cx="7591425" cy="459232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6604" y="4636008"/>
              <a:ext cx="7591044" cy="6446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7272" y="3718560"/>
              <a:ext cx="7551420" cy="9738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76322" y="1623822"/>
              <a:ext cx="7534909" cy="4582160"/>
            </a:xfrm>
            <a:custGeom>
              <a:avLst/>
              <a:gdLst/>
              <a:ahLst/>
              <a:cxnLst/>
              <a:rect l="l" t="t" r="r" b="b"/>
              <a:pathLst>
                <a:path w="7534909" h="4582160">
                  <a:moveTo>
                    <a:pt x="7534656" y="0"/>
                  </a:moveTo>
                  <a:lnTo>
                    <a:pt x="7534656" y="4582134"/>
                  </a:lnTo>
                </a:path>
                <a:path w="7534909" h="4582160">
                  <a:moveTo>
                    <a:pt x="0" y="0"/>
                  </a:moveTo>
                  <a:lnTo>
                    <a:pt x="0" y="4581093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57272" y="1613916"/>
              <a:ext cx="7571232" cy="14279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537198" y="1649730"/>
              <a:ext cx="0" cy="4554855"/>
            </a:xfrm>
            <a:custGeom>
              <a:avLst/>
              <a:gdLst/>
              <a:ahLst/>
              <a:cxnLst/>
              <a:rect l="l" t="t" r="r" b="b"/>
              <a:pathLst>
                <a:path h="4554855">
                  <a:moveTo>
                    <a:pt x="0" y="0"/>
                  </a:moveTo>
                  <a:lnTo>
                    <a:pt x="0" y="4554651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03752" y="537718"/>
            <a:ext cx="579932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CONTOH SPECIAL CMG</a:t>
            </a:r>
            <a:endParaRPr spc="-10" dirty="0"/>
          </a:p>
        </p:txBody>
      </p:sp>
      <p:sp>
        <p:nvSpPr>
          <p:cNvPr id="11" name="object 11"/>
          <p:cNvSpPr/>
          <p:nvPr/>
        </p:nvSpPr>
        <p:spPr>
          <a:xfrm>
            <a:off x="3419855" y="396240"/>
            <a:ext cx="45720" cy="1019810"/>
          </a:xfrm>
          <a:custGeom>
            <a:avLst/>
            <a:gdLst/>
            <a:ahLst/>
            <a:cxnLst/>
            <a:rect l="l" t="t" r="r" b="b"/>
            <a:pathLst>
              <a:path w="45720" h="1019810">
                <a:moveTo>
                  <a:pt x="45720" y="0"/>
                </a:moveTo>
                <a:lnTo>
                  <a:pt x="0" y="0"/>
                </a:lnTo>
                <a:lnTo>
                  <a:pt x="0" y="1019555"/>
                </a:lnTo>
                <a:lnTo>
                  <a:pt x="45720" y="1019555"/>
                </a:lnTo>
                <a:lnTo>
                  <a:pt x="45720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228587"/>
            <a:ext cx="1432560" cy="626364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1443716" y="0"/>
            <a:ext cx="748665" cy="1455420"/>
            <a:chOff x="11443716" y="0"/>
            <a:chExt cx="748665" cy="1455420"/>
          </a:xfrm>
        </p:grpSpPr>
        <p:sp>
          <p:nvSpPr>
            <p:cNvPr id="14" name="object 14"/>
            <p:cNvSpPr/>
            <p:nvPr/>
          </p:nvSpPr>
          <p:spPr>
            <a:xfrm>
              <a:off x="11443716" y="0"/>
              <a:ext cx="748665" cy="1455420"/>
            </a:xfrm>
            <a:custGeom>
              <a:avLst/>
              <a:gdLst/>
              <a:ahLst/>
              <a:cxnLst/>
              <a:rect l="l" t="t" r="r" b="b"/>
              <a:pathLst>
                <a:path w="748665" h="1455420">
                  <a:moveTo>
                    <a:pt x="748283" y="0"/>
                  </a:moveTo>
                  <a:lnTo>
                    <a:pt x="0" y="0"/>
                  </a:lnTo>
                  <a:lnTo>
                    <a:pt x="0" y="1455420"/>
                  </a:lnTo>
                  <a:lnTo>
                    <a:pt x="748283" y="1455420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019788" y="0"/>
              <a:ext cx="172720" cy="701040"/>
            </a:xfrm>
            <a:custGeom>
              <a:avLst/>
              <a:gdLst/>
              <a:ahLst/>
              <a:cxnLst/>
              <a:rect l="l" t="t" r="r" b="b"/>
              <a:pathLst>
                <a:path w="172720" h="701040">
                  <a:moveTo>
                    <a:pt x="172211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172211" y="701039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5535" y="2139188"/>
            <a:ext cx="8611235" cy="30734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dirty="0">
                <a:latin typeface="Calibri"/>
                <a:cs typeface="Calibri"/>
              </a:rPr>
              <a:t>Diperuntukkan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untuk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kasus-</a:t>
            </a:r>
            <a:r>
              <a:rPr sz="3600" dirty="0">
                <a:latin typeface="Calibri"/>
                <a:cs typeface="Calibri"/>
              </a:rPr>
              <a:t>kasus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dengan ketentuan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lama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hari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rawat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(LOS)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dirumah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sakit </a:t>
            </a:r>
            <a:r>
              <a:rPr sz="3600" dirty="0">
                <a:latin typeface="Calibri"/>
                <a:cs typeface="Calibri"/>
              </a:rPr>
              <a:t>sebagai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berikut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698500" algn="l"/>
              </a:tabLst>
            </a:pPr>
            <a:r>
              <a:rPr sz="3200" dirty="0">
                <a:latin typeface="Calibri"/>
                <a:cs typeface="Calibri"/>
              </a:rPr>
              <a:t>Fase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Akut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sampai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dengan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42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Hari</a:t>
            </a:r>
            <a:endParaRPr sz="32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698500" algn="l"/>
              </a:tabLst>
            </a:pPr>
            <a:r>
              <a:rPr sz="3200" dirty="0">
                <a:latin typeface="Calibri"/>
                <a:cs typeface="Calibri"/>
              </a:rPr>
              <a:t>Fase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sub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akut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43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sampai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dengan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103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Hari</a:t>
            </a:r>
            <a:endParaRPr sz="32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114"/>
              </a:spcBef>
              <a:buFont typeface="Arial"/>
              <a:buChar char="•"/>
              <a:tabLst>
                <a:tab pos="698500" algn="l"/>
              </a:tabLst>
            </a:pPr>
            <a:r>
              <a:rPr sz="3200" dirty="0">
                <a:latin typeface="Calibri"/>
                <a:cs typeface="Calibri"/>
              </a:rPr>
              <a:t>Fase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Kronis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104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sampai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dengan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180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Hari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33625" y="851357"/>
            <a:ext cx="75260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Special</a:t>
            </a:r>
            <a:r>
              <a:rPr spc="-60" dirty="0"/>
              <a:t> </a:t>
            </a:r>
            <a:r>
              <a:rPr dirty="0"/>
              <a:t>CMG</a:t>
            </a:r>
            <a:r>
              <a:rPr spc="-40" dirty="0"/>
              <a:t> </a:t>
            </a:r>
            <a:r>
              <a:rPr dirty="0"/>
              <a:t>Subakut</a:t>
            </a:r>
            <a:r>
              <a:rPr spc="-20" dirty="0"/>
              <a:t> </a:t>
            </a:r>
            <a:r>
              <a:rPr dirty="0"/>
              <a:t>dan</a:t>
            </a:r>
            <a:r>
              <a:rPr spc="-30" dirty="0"/>
              <a:t> </a:t>
            </a:r>
            <a:r>
              <a:rPr spc="-10" dirty="0"/>
              <a:t>Kronis</a:t>
            </a:r>
          </a:p>
        </p:txBody>
      </p:sp>
      <p:sp>
        <p:nvSpPr>
          <p:cNvPr id="8" name="object 8"/>
          <p:cNvSpPr/>
          <p:nvPr/>
        </p:nvSpPr>
        <p:spPr>
          <a:xfrm>
            <a:off x="1889760" y="1729739"/>
            <a:ext cx="8411210" cy="45720"/>
          </a:xfrm>
          <a:custGeom>
            <a:avLst/>
            <a:gdLst/>
            <a:ahLst/>
            <a:cxnLst/>
            <a:rect l="l" t="t" r="r" b="b"/>
            <a:pathLst>
              <a:path w="8411210" h="45719">
                <a:moveTo>
                  <a:pt x="8410956" y="0"/>
                </a:moveTo>
                <a:lnTo>
                  <a:pt x="0" y="0"/>
                </a:lnTo>
                <a:lnTo>
                  <a:pt x="0" y="45720"/>
                </a:lnTo>
                <a:lnTo>
                  <a:pt x="8410956" y="45720"/>
                </a:lnTo>
                <a:lnTo>
                  <a:pt x="841095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304" y="3718559"/>
            <a:ext cx="445007" cy="44805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1" name="object 11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304" y="4273296"/>
            <a:ext cx="445007" cy="44805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304" y="4811267"/>
            <a:ext cx="445007" cy="44805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64232" y="2015998"/>
          <a:ext cx="9241154" cy="42056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9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FASE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97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LOS</a:t>
                      </a:r>
                      <a:r>
                        <a:rPr sz="28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(HARI)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97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2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TARIF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9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2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20" dirty="0">
                          <a:latin typeface="Calibri"/>
                          <a:cs typeface="Calibri"/>
                        </a:rPr>
                        <a:t>AKUT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1-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42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203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Hasil 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grouping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-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SUB</a:t>
                      </a:r>
                      <a:r>
                        <a:rPr sz="2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AKUT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43 -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103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223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Hasil 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grouping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724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i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2800" i="1" spc="-65" dirty="0">
                          <a:latin typeface="Calibri"/>
                          <a:cs typeface="Calibri"/>
                        </a:rPr>
                        <a:t> Top</a:t>
                      </a:r>
                      <a:r>
                        <a:rPr sz="2800" i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i="1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2800" i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i="1" dirty="0">
                          <a:latin typeface="Calibri"/>
                          <a:cs typeface="Calibri"/>
                        </a:rPr>
                        <a:t>payment</a:t>
                      </a:r>
                      <a:r>
                        <a:rPr sz="2800" i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i="1" spc="-20" dirty="0">
                          <a:latin typeface="Calibri"/>
                          <a:cs typeface="Calibri"/>
                        </a:rPr>
                        <a:t>Fase </a:t>
                      </a:r>
                      <a:r>
                        <a:rPr sz="2800" i="1" dirty="0">
                          <a:latin typeface="Calibri"/>
                          <a:cs typeface="Calibri"/>
                        </a:rPr>
                        <a:t>Sub</a:t>
                      </a:r>
                      <a:r>
                        <a:rPr sz="2800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i="1" spc="-10" dirty="0">
                          <a:latin typeface="Calibri"/>
                          <a:cs typeface="Calibri"/>
                        </a:rPr>
                        <a:t>Akut.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KRONIS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103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2039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Hasil 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grouping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7241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2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i="1" spc="-65" dirty="0">
                          <a:latin typeface="Calibri"/>
                          <a:cs typeface="Calibri"/>
                        </a:rPr>
                        <a:t>Top</a:t>
                      </a:r>
                      <a:r>
                        <a:rPr sz="2800" i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i="1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2800" i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i="1" dirty="0">
                          <a:latin typeface="Calibri"/>
                          <a:cs typeface="Calibri"/>
                        </a:rPr>
                        <a:t>payment</a:t>
                      </a:r>
                      <a:r>
                        <a:rPr sz="2800" i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i="1" spc="-20" dirty="0">
                          <a:latin typeface="Calibri"/>
                          <a:cs typeface="Calibri"/>
                        </a:rPr>
                        <a:t>Fase </a:t>
                      </a:r>
                      <a:r>
                        <a:rPr sz="2800" i="1" dirty="0">
                          <a:latin typeface="Calibri"/>
                          <a:cs typeface="Calibri"/>
                        </a:rPr>
                        <a:t>Sub</a:t>
                      </a:r>
                      <a:r>
                        <a:rPr sz="2800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i="1" spc="-20" dirty="0">
                          <a:latin typeface="Calibri"/>
                          <a:cs typeface="Calibri"/>
                        </a:rPr>
                        <a:t>Akut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92075" marR="281305">
                        <a:lnSpc>
                          <a:spcPct val="100000"/>
                        </a:lnSpc>
                      </a:pPr>
                      <a:r>
                        <a:rPr sz="2800" i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2800" i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i="1" spc="-75" dirty="0">
                          <a:latin typeface="Calibri"/>
                          <a:cs typeface="Calibri"/>
                        </a:rPr>
                        <a:t>Top</a:t>
                      </a:r>
                      <a:r>
                        <a:rPr sz="2800" i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i="1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2800" i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i="1" dirty="0">
                          <a:latin typeface="Calibri"/>
                          <a:cs typeface="Calibri"/>
                        </a:rPr>
                        <a:t>payment</a:t>
                      </a:r>
                      <a:r>
                        <a:rPr sz="2800" i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Fase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Kronis.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7955" y="341503"/>
            <a:ext cx="8609965" cy="1268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470"/>
              </a:lnSpc>
              <a:spcBef>
                <a:spcPts val="95"/>
              </a:spcBef>
            </a:pPr>
            <a:r>
              <a:rPr sz="3400" dirty="0"/>
              <a:t>PERHITUNGAN</a:t>
            </a:r>
            <a:r>
              <a:rPr sz="3400" spc="-180" dirty="0"/>
              <a:t> </a:t>
            </a:r>
            <a:r>
              <a:rPr sz="3400" spc="-10" dirty="0"/>
              <a:t>TARIF</a:t>
            </a:r>
            <a:endParaRPr sz="3400"/>
          </a:p>
          <a:p>
            <a:pPr marL="12065" marR="5080" algn="ctr">
              <a:lnSpc>
                <a:spcPct val="70000"/>
              </a:lnSpc>
              <a:spcBef>
                <a:spcPts val="610"/>
              </a:spcBef>
            </a:pPr>
            <a:r>
              <a:rPr sz="3400" dirty="0"/>
              <a:t>SPECIAL</a:t>
            </a:r>
            <a:r>
              <a:rPr sz="3400" spc="-114" dirty="0"/>
              <a:t> </a:t>
            </a:r>
            <a:r>
              <a:rPr sz="3400" dirty="0"/>
              <a:t>GROUPS</a:t>
            </a:r>
            <a:r>
              <a:rPr sz="3400" spc="-110" dirty="0"/>
              <a:t> </a:t>
            </a:r>
            <a:r>
              <a:rPr sz="3400" dirty="0"/>
              <a:t>UNTUK</a:t>
            </a:r>
            <a:r>
              <a:rPr sz="3400" spc="-120" dirty="0"/>
              <a:t> </a:t>
            </a:r>
            <a:r>
              <a:rPr sz="3400" dirty="0"/>
              <a:t>KASUS</a:t>
            </a:r>
            <a:r>
              <a:rPr sz="3400" spc="-125" dirty="0"/>
              <a:t> </a:t>
            </a:r>
            <a:r>
              <a:rPr sz="3400" spc="-20" dirty="0"/>
              <a:t>SUB-</a:t>
            </a:r>
            <a:r>
              <a:rPr sz="3400" dirty="0"/>
              <a:t>AKUT</a:t>
            </a:r>
            <a:r>
              <a:rPr sz="3400" spc="-114" dirty="0"/>
              <a:t> </a:t>
            </a:r>
            <a:r>
              <a:rPr sz="3400" spc="-25" dirty="0"/>
              <a:t>DAN </a:t>
            </a:r>
            <a:r>
              <a:rPr sz="3400" spc="-10" dirty="0"/>
              <a:t>KRONIS</a:t>
            </a:r>
            <a:endParaRPr sz="3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8587"/>
            <a:ext cx="1432560" cy="62636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443716" y="0"/>
            <a:ext cx="748665" cy="1455420"/>
            <a:chOff x="11443716" y="0"/>
            <a:chExt cx="748665" cy="1455420"/>
          </a:xfrm>
        </p:grpSpPr>
        <p:sp>
          <p:nvSpPr>
            <p:cNvPr id="6" name="object 6"/>
            <p:cNvSpPr/>
            <p:nvPr/>
          </p:nvSpPr>
          <p:spPr>
            <a:xfrm>
              <a:off x="11443716" y="0"/>
              <a:ext cx="748665" cy="1455420"/>
            </a:xfrm>
            <a:custGeom>
              <a:avLst/>
              <a:gdLst/>
              <a:ahLst/>
              <a:cxnLst/>
              <a:rect l="l" t="t" r="r" b="b"/>
              <a:pathLst>
                <a:path w="748665" h="1455420">
                  <a:moveTo>
                    <a:pt x="748283" y="0"/>
                  </a:moveTo>
                  <a:lnTo>
                    <a:pt x="0" y="0"/>
                  </a:lnTo>
                  <a:lnTo>
                    <a:pt x="0" y="1455420"/>
                  </a:lnTo>
                  <a:lnTo>
                    <a:pt x="748283" y="1455420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19788" y="0"/>
              <a:ext cx="172720" cy="701040"/>
            </a:xfrm>
            <a:custGeom>
              <a:avLst/>
              <a:gdLst/>
              <a:ahLst/>
              <a:cxnLst/>
              <a:rect l="l" t="t" r="r" b="b"/>
              <a:pathLst>
                <a:path w="172720" h="701040">
                  <a:moveTo>
                    <a:pt x="172211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172211" y="701039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0"/>
            <a:ext cx="338455" cy="986155"/>
          </a:xfrm>
          <a:custGeom>
            <a:avLst/>
            <a:gdLst/>
            <a:ahLst/>
            <a:cxnLst/>
            <a:rect l="l" t="t" r="r" b="b"/>
            <a:pathLst>
              <a:path w="338455" h="986155">
                <a:moveTo>
                  <a:pt x="0" y="986027"/>
                </a:moveTo>
                <a:lnTo>
                  <a:pt x="338328" y="986027"/>
                </a:lnTo>
                <a:lnTo>
                  <a:pt x="338328" y="0"/>
                </a:lnTo>
                <a:lnTo>
                  <a:pt x="0" y="0"/>
                </a:lnTo>
                <a:lnTo>
                  <a:pt x="0" y="986027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948416" y="0"/>
            <a:ext cx="1243965" cy="6858000"/>
            <a:chOff x="10948416" y="0"/>
            <a:chExt cx="1243965" cy="6858000"/>
          </a:xfrm>
        </p:grpSpPr>
        <p:sp>
          <p:nvSpPr>
            <p:cNvPr id="4" name="object 4"/>
            <p:cNvSpPr/>
            <p:nvPr/>
          </p:nvSpPr>
          <p:spPr>
            <a:xfrm>
              <a:off x="11170920" y="0"/>
              <a:ext cx="1021080" cy="6858000"/>
            </a:xfrm>
            <a:custGeom>
              <a:avLst/>
              <a:gdLst/>
              <a:ahLst/>
              <a:cxnLst/>
              <a:rect l="l" t="t" r="r" b="b"/>
              <a:pathLst>
                <a:path w="1021079" h="6858000">
                  <a:moveTo>
                    <a:pt x="0" y="6857998"/>
                  </a:moveTo>
                  <a:lnTo>
                    <a:pt x="1021079" y="6857998"/>
                  </a:lnTo>
                  <a:lnTo>
                    <a:pt x="1021079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48416" y="0"/>
              <a:ext cx="222885" cy="6858000"/>
            </a:xfrm>
            <a:custGeom>
              <a:avLst/>
              <a:gdLst/>
              <a:ahLst/>
              <a:cxnLst/>
              <a:rect l="l" t="t" r="r" b="b"/>
              <a:pathLst>
                <a:path w="222884" h="6858000">
                  <a:moveTo>
                    <a:pt x="0" y="6857996"/>
                  </a:moveTo>
                  <a:lnTo>
                    <a:pt x="222503" y="6857996"/>
                  </a:lnTo>
                  <a:lnTo>
                    <a:pt x="222503" y="0"/>
                  </a:lnTo>
                  <a:lnTo>
                    <a:pt x="0" y="0"/>
                  </a:lnTo>
                  <a:lnTo>
                    <a:pt x="0" y="6857996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0">
              <a:lnSpc>
                <a:spcPct val="100000"/>
              </a:lnSpc>
              <a:spcBef>
                <a:spcPts val="105"/>
              </a:spcBef>
            </a:pPr>
            <a:r>
              <a:rPr sz="4000" b="1" dirty="0" err="1">
                <a:latin typeface="Lucida Sans"/>
                <a:cs typeface="Lucida Sans"/>
              </a:rPr>
              <a:t>Sumber</a:t>
            </a:r>
            <a:r>
              <a:rPr sz="4000" b="1" spc="-35" dirty="0">
                <a:latin typeface="Lucida Sans"/>
                <a:cs typeface="Lucida Sans"/>
              </a:rPr>
              <a:t> </a:t>
            </a:r>
            <a:r>
              <a:rPr sz="4000" b="1" spc="-20" dirty="0">
                <a:latin typeface="Lucida Sans"/>
                <a:cs typeface="Lucida Sans"/>
              </a:rPr>
              <a:t>Data</a:t>
            </a:r>
            <a:r>
              <a:rPr lang="en-US" sz="4000" b="1" spc="-20" dirty="0">
                <a:latin typeface="Lucida Sans"/>
                <a:cs typeface="Lucida Sans"/>
              </a:rPr>
              <a:t> </a:t>
            </a:r>
            <a:r>
              <a:rPr sz="4000" b="1" dirty="0" err="1">
                <a:latin typeface="Lucida Sans"/>
                <a:cs typeface="Lucida Sans"/>
              </a:rPr>
              <a:t>Koding</a:t>
            </a:r>
            <a:r>
              <a:rPr sz="4000" b="1" spc="-20" dirty="0">
                <a:latin typeface="Lucida Sans"/>
                <a:cs typeface="Lucida Sans"/>
              </a:rPr>
              <a:t> </a:t>
            </a:r>
            <a:r>
              <a:rPr sz="4000" b="1" spc="-10" dirty="0" err="1">
                <a:latin typeface="Lucida Sans"/>
                <a:cs typeface="Lucida Sans"/>
              </a:rPr>
              <a:t>untuk</a:t>
            </a:r>
            <a:r>
              <a:rPr lang="en-US" sz="4000" b="1" dirty="0">
                <a:latin typeface="Lucida Sans"/>
                <a:cs typeface="Lucida Sans"/>
              </a:rPr>
              <a:t> </a:t>
            </a:r>
            <a:r>
              <a:rPr sz="4000" spc="-10" dirty="0"/>
              <a:t>Grouping</a:t>
            </a:r>
            <a:endParaRPr sz="4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9E6F9A-3865-1C85-01CB-B50F884D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913" y="2590800"/>
            <a:ext cx="9637460" cy="270843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/>
              <a:t>Resume </a:t>
            </a:r>
            <a:r>
              <a:rPr lang="en-US" sz="4400" dirty="0" err="1"/>
              <a:t>Medis</a:t>
            </a:r>
            <a:endParaRPr lang="en-US" sz="4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err="1"/>
              <a:t>Laporan</a:t>
            </a:r>
            <a:r>
              <a:rPr lang="en-US" sz="4400" dirty="0"/>
              <a:t> </a:t>
            </a:r>
            <a:r>
              <a:rPr lang="en-US" sz="4400" dirty="0" err="1"/>
              <a:t>Operasi</a:t>
            </a:r>
            <a:endParaRPr lang="en-US" sz="4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/>
              <a:t>Hasil </a:t>
            </a:r>
            <a:r>
              <a:rPr lang="en-US" sz="4400" dirty="0" err="1"/>
              <a:t>Pemeriksaan</a:t>
            </a:r>
            <a:r>
              <a:rPr lang="en-US" sz="4400" dirty="0"/>
              <a:t> </a:t>
            </a:r>
            <a:r>
              <a:rPr lang="en-US" sz="4400" dirty="0" err="1"/>
              <a:t>Penunjang</a:t>
            </a:r>
            <a:endParaRPr lang="en-US" sz="4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err="1"/>
              <a:t>Rekam</a:t>
            </a:r>
            <a:r>
              <a:rPr lang="en-US" sz="4400" dirty="0"/>
              <a:t> </a:t>
            </a:r>
            <a:r>
              <a:rPr lang="en-US" sz="4400" dirty="0" err="1"/>
              <a:t>Medis</a:t>
            </a:r>
            <a:r>
              <a:rPr lang="en-US" sz="4400" dirty="0"/>
              <a:t> </a:t>
            </a:r>
            <a:r>
              <a:rPr lang="en-US" dirty="0"/>
              <a:t>SECARA KESELURUHAN</a:t>
            </a:r>
            <a:endParaRPr lang="en-ID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6601968"/>
            <a:ext cx="12192000" cy="224154"/>
          </a:xfrm>
          <a:custGeom>
            <a:avLst/>
            <a:gdLst/>
            <a:ahLst/>
            <a:cxnLst/>
            <a:rect l="l" t="t" r="r" b="b"/>
            <a:pathLst>
              <a:path w="12192000" h="224154">
                <a:moveTo>
                  <a:pt x="12192000" y="0"/>
                </a:moveTo>
                <a:lnTo>
                  <a:pt x="0" y="0"/>
                </a:lnTo>
                <a:lnTo>
                  <a:pt x="0" y="224027"/>
                </a:lnTo>
                <a:lnTo>
                  <a:pt x="12192000" y="22402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4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342316" y="264414"/>
            <a:ext cx="5227674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3500" dirty="0"/>
              <a:t>RINGKASAN</a:t>
            </a:r>
            <a:r>
              <a:rPr sz="3500" spc="-75" dirty="0"/>
              <a:t> </a:t>
            </a:r>
            <a:r>
              <a:rPr sz="3500" spc="-10" dirty="0"/>
              <a:t>SETELAH KELUAR</a:t>
            </a:r>
            <a:r>
              <a:rPr lang="en-US" sz="3500" spc="-10" dirty="0"/>
              <a:t> </a:t>
            </a:r>
            <a:r>
              <a:rPr sz="3500" dirty="0"/>
              <a:t>RUMAH</a:t>
            </a:r>
            <a:r>
              <a:rPr sz="3500" spc="-10" dirty="0"/>
              <a:t> SAKIT</a:t>
            </a:r>
            <a:endParaRPr sz="35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A0B425AF-507C-47B0-9D8C-CF17891881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0625" t="10000" r="33125" b="7778"/>
          <a:stretch/>
        </p:blipFill>
        <p:spPr>
          <a:xfrm>
            <a:off x="622010" y="473317"/>
            <a:ext cx="4792757" cy="6114882"/>
          </a:xfrm>
          <a:prstGeom prst="rect">
            <a:avLst/>
          </a:prstGeo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B6B4203C-ADEF-685E-5923-65AED717F395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3"/>
          <a:srcRect l="30000" t="25870" r="33124" b="12222"/>
          <a:stretch/>
        </p:blipFill>
        <p:spPr>
          <a:xfrm>
            <a:off x="6534103" y="1577975"/>
            <a:ext cx="4792757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6601968"/>
            <a:ext cx="12192000" cy="224154"/>
          </a:xfrm>
          <a:custGeom>
            <a:avLst/>
            <a:gdLst/>
            <a:ahLst/>
            <a:cxnLst/>
            <a:rect l="l" t="t" r="r" b="b"/>
            <a:pathLst>
              <a:path w="12192000" h="224154">
                <a:moveTo>
                  <a:pt x="12192000" y="0"/>
                </a:moveTo>
                <a:lnTo>
                  <a:pt x="0" y="0"/>
                </a:lnTo>
                <a:lnTo>
                  <a:pt x="0" y="224027"/>
                </a:lnTo>
                <a:lnTo>
                  <a:pt x="12192000" y="22402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4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62913" y="264414"/>
            <a:ext cx="10266172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LAPORAN </a:t>
            </a:r>
            <a:r>
              <a:rPr sz="3200" spc="-10" dirty="0"/>
              <a:t>OPERASI </a:t>
            </a:r>
            <a:r>
              <a:rPr lang="en-US" sz="3200" spc="-10" dirty="0"/>
              <a:t>/</a:t>
            </a:r>
            <a:r>
              <a:rPr sz="3200" spc="-10" dirty="0"/>
              <a:t>TINDAKAN</a:t>
            </a:r>
            <a:r>
              <a:rPr lang="en-US" sz="3200" spc="-10" dirty="0"/>
              <a:t>, PEMERIKSAAN PENUNJANG</a:t>
            </a:r>
            <a:endParaRPr sz="32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5B5351F-EF34-426A-30D4-69422EA935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0625" t="12223" r="33125" b="24444"/>
          <a:stretch/>
        </p:blipFill>
        <p:spPr>
          <a:xfrm>
            <a:off x="958824" y="1067307"/>
            <a:ext cx="5137176" cy="50366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6C346F2-5542-866B-8B14-D0D07E339D50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3"/>
          <a:srcRect l="15000" t="22222" r="23125" b="23333"/>
          <a:stretch/>
        </p:blipFill>
        <p:spPr>
          <a:xfrm>
            <a:off x="6278563" y="1577975"/>
            <a:ext cx="5303837" cy="45102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6048" y="2166674"/>
            <a:ext cx="9663430" cy="285559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3200" dirty="0">
                <a:latin typeface="Calibri"/>
                <a:cs typeface="Calibri"/>
              </a:rPr>
              <a:t>Penentuan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Diagnosis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Primer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(Utama)</a:t>
            </a:r>
            <a:endParaRPr sz="3200">
              <a:latin typeface="Calibri"/>
              <a:cs typeface="Calibri"/>
            </a:endParaRPr>
          </a:p>
          <a:p>
            <a:pPr marL="12700" marR="1565910">
              <a:lnSpc>
                <a:spcPct val="1159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Penentuan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Diagnosis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Sekunder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(Lain,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Komplikasi) </a:t>
            </a:r>
            <a:r>
              <a:rPr sz="3200" dirty="0">
                <a:latin typeface="Calibri"/>
                <a:cs typeface="Calibri"/>
              </a:rPr>
              <a:t>Penunjang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yang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mendukung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diagnosis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3200" dirty="0">
                <a:latin typeface="Calibri"/>
                <a:cs typeface="Calibri"/>
              </a:rPr>
              <a:t>Tindakan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kedokteran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/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operasi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3200" dirty="0">
                <a:latin typeface="Calibri"/>
                <a:cs typeface="Calibri"/>
              </a:rPr>
              <a:t>Obat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yang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diberikan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selama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lanjutan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setelah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keluar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06320" y="955624"/>
            <a:ext cx="3117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POIN</a:t>
            </a:r>
            <a:r>
              <a:rPr sz="4000" spc="-105" dirty="0"/>
              <a:t> </a:t>
            </a:r>
            <a:r>
              <a:rPr sz="4000" spc="-10" dirty="0"/>
              <a:t>PENTING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1507236" y="818388"/>
            <a:ext cx="66040" cy="1043940"/>
          </a:xfrm>
          <a:custGeom>
            <a:avLst/>
            <a:gdLst/>
            <a:ahLst/>
            <a:cxnLst/>
            <a:rect l="l" t="t" r="r" b="b"/>
            <a:pathLst>
              <a:path w="66040" h="1043939">
                <a:moveTo>
                  <a:pt x="65531" y="0"/>
                </a:moveTo>
                <a:lnTo>
                  <a:pt x="0" y="0"/>
                </a:lnTo>
                <a:lnTo>
                  <a:pt x="0" y="1043939"/>
                </a:lnTo>
                <a:lnTo>
                  <a:pt x="65531" y="1043939"/>
                </a:lnTo>
                <a:lnTo>
                  <a:pt x="65531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1683" y="2286000"/>
            <a:ext cx="445008" cy="4480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1683" y="2892551"/>
            <a:ext cx="445008" cy="448056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1683" y="3459479"/>
            <a:ext cx="445008" cy="44805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1683" y="4069079"/>
            <a:ext cx="445008" cy="44805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1683" y="4636008"/>
            <a:ext cx="445008" cy="44805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62913" y="264414"/>
            <a:ext cx="1026617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dirty="0"/>
              <a:t>CONTOH APLIKASI INA CBG</a:t>
            </a:r>
            <a:endParaRPr sz="400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77BD4B0-21C3-7D72-A46C-69E5087011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000" t="19785" r="25624" b="6085"/>
          <a:stretch/>
        </p:blipFill>
        <p:spPr>
          <a:xfrm>
            <a:off x="3048000" y="1356816"/>
            <a:ext cx="6019800" cy="508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11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9873" y="1386078"/>
            <a:ext cx="5304155" cy="5217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-10" dirty="0">
                <a:latin typeface="Arial Rounded MT Bold"/>
                <a:cs typeface="Arial Rounded MT Bold"/>
              </a:rPr>
              <a:t>Pasal</a:t>
            </a:r>
            <a:r>
              <a:rPr sz="1600" spc="-65" dirty="0">
                <a:latin typeface="Arial Rounded MT Bold"/>
                <a:cs typeface="Arial Rounded MT Bold"/>
              </a:rPr>
              <a:t> </a:t>
            </a:r>
            <a:r>
              <a:rPr sz="1600" spc="-25" dirty="0">
                <a:latin typeface="Arial Rounded MT Bold"/>
                <a:cs typeface="Arial Rounded MT Bold"/>
              </a:rPr>
              <a:t>71</a:t>
            </a:r>
            <a:endParaRPr sz="1600">
              <a:latin typeface="Arial Rounded MT Bold"/>
              <a:cs typeface="Arial Rounded MT Bold"/>
            </a:endParaRPr>
          </a:p>
          <a:p>
            <a:pPr marL="354965" indent="-342265">
              <a:lnSpc>
                <a:spcPct val="100000"/>
              </a:lnSpc>
              <a:spcBef>
                <a:spcPts val="1570"/>
              </a:spcBef>
              <a:buAutoNum type="arabicParenR"/>
              <a:tabLst>
                <a:tab pos="354965" algn="l"/>
              </a:tabLst>
            </a:pPr>
            <a:r>
              <a:rPr sz="1600" dirty="0">
                <a:latin typeface="Arial Rounded MT Bold"/>
                <a:cs typeface="Arial Rounded MT Bold"/>
              </a:rPr>
              <a:t>BPJS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Kesehatan</a:t>
            </a:r>
            <a:r>
              <a:rPr sz="1600" spc="-1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melakukan</a:t>
            </a:r>
            <a:r>
              <a:rPr sz="1600" spc="-2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pembayaran</a:t>
            </a:r>
            <a:r>
              <a:rPr sz="1600" spc="-10" dirty="0">
                <a:latin typeface="Arial Rounded MT Bold"/>
                <a:cs typeface="Arial Rounded MT Bold"/>
              </a:rPr>
              <a:t> kepada:</a:t>
            </a:r>
            <a:endParaRPr sz="1600">
              <a:latin typeface="Arial Rounded MT Bold"/>
              <a:cs typeface="Arial Rounded MT Bold"/>
            </a:endParaRPr>
          </a:p>
          <a:p>
            <a:pPr marL="1079500" marR="5080" lvl="1" indent="-342900">
              <a:lnSpc>
                <a:spcPct val="130100"/>
              </a:lnSpc>
              <a:spcBef>
                <a:spcPts val="505"/>
              </a:spcBef>
              <a:buAutoNum type="alphaLcPeriod"/>
              <a:tabLst>
                <a:tab pos="1079500" algn="l"/>
              </a:tabLst>
            </a:pPr>
            <a:r>
              <a:rPr sz="1600" dirty="0">
                <a:latin typeface="Arial Rounded MT Bold"/>
                <a:cs typeface="Arial Rounded MT Bold"/>
              </a:rPr>
              <a:t>FKTP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secara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praupaya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atau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kapitasi </a:t>
            </a:r>
            <a:r>
              <a:rPr sz="1600" spc="-20" dirty="0">
                <a:latin typeface="Arial Rounded MT Bold"/>
                <a:cs typeface="Arial Rounded MT Bold"/>
              </a:rPr>
              <a:t>berdasarkan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jumlah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Peserta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yang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terdaftar </a:t>
            </a:r>
            <a:r>
              <a:rPr sz="1600" dirty="0">
                <a:latin typeface="Arial Rounded MT Bold"/>
                <a:cs typeface="Arial Rounded MT Bold"/>
              </a:rPr>
              <a:t>di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FKTP;</a:t>
            </a:r>
            <a:r>
              <a:rPr sz="1600" spc="-30" dirty="0">
                <a:latin typeface="Arial Rounded MT Bold"/>
                <a:cs typeface="Arial Rounded MT Bold"/>
              </a:rPr>
              <a:t> </a:t>
            </a:r>
            <a:r>
              <a:rPr sz="1600" spc="-25" dirty="0">
                <a:latin typeface="Arial Rounded MT Bold"/>
                <a:cs typeface="Arial Rounded MT Bold"/>
              </a:rPr>
              <a:t>dan</a:t>
            </a:r>
            <a:endParaRPr sz="1600">
              <a:latin typeface="Arial Rounded MT Bold"/>
              <a:cs typeface="Arial Rounded MT Bold"/>
            </a:endParaRPr>
          </a:p>
          <a:p>
            <a:pPr marL="1079500" marR="469265" lvl="1" indent="-342900">
              <a:lnSpc>
                <a:spcPct val="130000"/>
              </a:lnSpc>
              <a:spcBef>
                <a:spcPts val="505"/>
              </a:spcBef>
              <a:buAutoNum type="alphaLcPeriod"/>
              <a:tabLst>
                <a:tab pos="1079500" algn="l"/>
              </a:tabLst>
            </a:pPr>
            <a:r>
              <a:rPr sz="1600" spc="-10" dirty="0">
                <a:latin typeface="Arial Rounded MT Bold"/>
                <a:cs typeface="Arial Rounded MT Bold"/>
              </a:rPr>
              <a:t>FKRTL</a:t>
            </a:r>
            <a:r>
              <a:rPr sz="1600" spc="-7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secara</a:t>
            </a:r>
            <a:r>
              <a:rPr sz="1600" spc="-8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Indonesian</a:t>
            </a:r>
            <a:r>
              <a:rPr sz="1600" spc="-7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Case</a:t>
            </a:r>
            <a:r>
              <a:rPr sz="1600" spc="-8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Based Groups.</a:t>
            </a:r>
            <a:endParaRPr sz="1600">
              <a:latin typeface="Arial Rounded MT Bold"/>
              <a:cs typeface="Arial Rounded MT Bold"/>
            </a:endParaRPr>
          </a:p>
          <a:p>
            <a:pPr marL="355600" marR="156210" indent="-342900">
              <a:lnSpc>
                <a:spcPct val="130000"/>
              </a:lnSpc>
              <a:spcBef>
                <a:spcPts val="994"/>
              </a:spcBef>
              <a:buAutoNum type="arabicParenR"/>
              <a:tabLst>
                <a:tab pos="355600" algn="l"/>
              </a:tabLst>
            </a:pPr>
            <a:r>
              <a:rPr sz="1600" dirty="0">
                <a:latin typeface="Arial Rounded MT Bold"/>
                <a:cs typeface="Arial Rounded MT Bold"/>
              </a:rPr>
              <a:t>Dalam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kondisi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tertentu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dan/atau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di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suatu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Daerah, </a:t>
            </a:r>
            <a:r>
              <a:rPr sz="1600" dirty="0">
                <a:latin typeface="Arial Rounded MT Bold"/>
                <a:cs typeface="Arial Rounded MT Bold"/>
              </a:rPr>
              <a:t>FKTP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tidak</a:t>
            </a:r>
            <a:r>
              <a:rPr sz="1600" spc="-2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memungkinkan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pembayaran</a:t>
            </a:r>
            <a:r>
              <a:rPr sz="1600" spc="-3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secara praupaya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atau</a:t>
            </a:r>
            <a:r>
              <a:rPr sz="1600" spc="-6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kapitasi,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BPJS</a:t>
            </a:r>
            <a:r>
              <a:rPr sz="1600" spc="-7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Kesehatan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dapat </a:t>
            </a:r>
            <a:r>
              <a:rPr sz="1600" dirty="0">
                <a:latin typeface="Arial Rounded MT Bold"/>
                <a:cs typeface="Arial Rounded MT Bold"/>
              </a:rPr>
              <a:t>mengembangkan</a:t>
            </a:r>
            <a:r>
              <a:rPr sz="1600" spc="2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sistem</a:t>
            </a:r>
            <a:r>
              <a:rPr sz="1600" spc="-9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pembayaran</a:t>
            </a:r>
            <a:r>
              <a:rPr sz="1600" spc="-7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lain.</a:t>
            </a:r>
            <a:endParaRPr sz="1600">
              <a:latin typeface="Arial Rounded MT Bold"/>
              <a:cs typeface="Arial Rounded MT Bold"/>
            </a:endParaRPr>
          </a:p>
          <a:p>
            <a:pPr marL="354965" marR="260985" indent="-342900">
              <a:lnSpc>
                <a:spcPct val="127800"/>
              </a:lnSpc>
              <a:spcBef>
                <a:spcPts val="1040"/>
              </a:spcBef>
              <a:buAutoNum type="arabicParenR"/>
              <a:tabLst>
                <a:tab pos="354965" algn="l"/>
              </a:tabLst>
            </a:pPr>
            <a:r>
              <a:rPr sz="1600" dirty="0">
                <a:latin typeface="Arial Rounded MT Bold"/>
                <a:cs typeface="Arial Rounded MT Bold"/>
              </a:rPr>
              <a:t>BPJS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Kesehatan</a:t>
            </a:r>
            <a:r>
              <a:rPr sz="1600" spc="-2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dapat</a:t>
            </a:r>
            <a:r>
              <a:rPr sz="1600" spc="-2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mengembangkan </a:t>
            </a:r>
            <a:r>
              <a:rPr sz="1600" spc="-10" dirty="0">
                <a:latin typeface="Arial Rounded MT Bold"/>
                <a:cs typeface="Arial Rounded MT Bold"/>
              </a:rPr>
              <a:t>sistem </a:t>
            </a:r>
            <a:r>
              <a:rPr sz="1600" spc="-20" dirty="0">
                <a:latin typeface="Arial Rounded MT Bold"/>
                <a:cs typeface="Arial Rounded MT Bold"/>
              </a:rPr>
              <a:t>pembayaran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di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FKRTL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yang</a:t>
            </a:r>
            <a:r>
              <a:rPr sz="1600" spc="-3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lebih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berhasil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guna </a:t>
            </a:r>
            <a:r>
              <a:rPr sz="1600" spc="-10" dirty="0">
                <a:latin typeface="Arial Rounded MT Bold"/>
                <a:cs typeface="Arial Rounded MT Bold"/>
              </a:rPr>
              <a:t>dengan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tetap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mengacu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pada</a:t>
            </a:r>
            <a:r>
              <a:rPr sz="1600" spc="-30" dirty="0">
                <a:latin typeface="Arial Rounded MT Bold"/>
                <a:cs typeface="Arial Rounded MT Bold"/>
              </a:rPr>
              <a:t> </a:t>
            </a:r>
            <a:r>
              <a:rPr sz="1650" i="1" spc="-35" dirty="0">
                <a:latin typeface="Arial Rounded MT Bold"/>
                <a:cs typeface="Arial Rounded MT Bold"/>
              </a:rPr>
              <a:t>Indonesian</a:t>
            </a:r>
            <a:r>
              <a:rPr sz="1650" i="1" spc="-50" dirty="0">
                <a:latin typeface="Arial Rounded MT Bold"/>
                <a:cs typeface="Arial Rounded MT Bold"/>
              </a:rPr>
              <a:t> </a:t>
            </a:r>
            <a:r>
              <a:rPr sz="1650" i="1" spc="-20" dirty="0">
                <a:latin typeface="Arial Rounded MT Bold"/>
                <a:cs typeface="Arial Rounded MT Bold"/>
              </a:rPr>
              <a:t>Case </a:t>
            </a:r>
            <a:r>
              <a:rPr sz="1650" i="1" spc="-30" dirty="0">
                <a:latin typeface="Arial Rounded MT Bold"/>
                <a:cs typeface="Arial Rounded MT Bold"/>
              </a:rPr>
              <a:t>Based</a:t>
            </a:r>
            <a:r>
              <a:rPr sz="1650" i="1" spc="-70" dirty="0">
                <a:latin typeface="Arial Rounded MT Bold"/>
                <a:cs typeface="Arial Rounded MT Bold"/>
              </a:rPr>
              <a:t> </a:t>
            </a:r>
            <a:r>
              <a:rPr sz="1650" i="1" spc="-10" dirty="0">
                <a:latin typeface="Arial Rounded MT Bold"/>
                <a:cs typeface="Arial Rounded MT Bold"/>
              </a:rPr>
              <a:t>Groups.</a:t>
            </a:r>
            <a:endParaRPr sz="1650">
              <a:latin typeface="Arial Rounded MT Bold"/>
              <a:cs typeface="Arial Rounded MT 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43716" y="0"/>
            <a:ext cx="748665" cy="1455420"/>
            <a:chOff x="11443716" y="0"/>
            <a:chExt cx="748665" cy="1455420"/>
          </a:xfrm>
        </p:grpSpPr>
        <p:sp>
          <p:nvSpPr>
            <p:cNvPr id="4" name="object 4"/>
            <p:cNvSpPr/>
            <p:nvPr/>
          </p:nvSpPr>
          <p:spPr>
            <a:xfrm>
              <a:off x="11443716" y="0"/>
              <a:ext cx="748665" cy="1455420"/>
            </a:xfrm>
            <a:custGeom>
              <a:avLst/>
              <a:gdLst/>
              <a:ahLst/>
              <a:cxnLst/>
              <a:rect l="l" t="t" r="r" b="b"/>
              <a:pathLst>
                <a:path w="748665" h="1455420">
                  <a:moveTo>
                    <a:pt x="748283" y="0"/>
                  </a:moveTo>
                  <a:lnTo>
                    <a:pt x="0" y="0"/>
                  </a:lnTo>
                  <a:lnTo>
                    <a:pt x="0" y="1455420"/>
                  </a:lnTo>
                  <a:lnTo>
                    <a:pt x="748283" y="1455420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019788" y="0"/>
              <a:ext cx="172720" cy="701040"/>
            </a:xfrm>
            <a:custGeom>
              <a:avLst/>
              <a:gdLst/>
              <a:ahLst/>
              <a:cxnLst/>
              <a:rect l="l" t="t" r="r" b="b"/>
              <a:pathLst>
                <a:path w="172720" h="701040">
                  <a:moveTo>
                    <a:pt x="172211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172211" y="701039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1440668" y="6117335"/>
            <a:ext cx="749935" cy="741045"/>
          </a:xfrm>
          <a:custGeom>
            <a:avLst/>
            <a:gdLst/>
            <a:ahLst/>
            <a:cxnLst/>
            <a:rect l="l" t="t" r="r" b="b"/>
            <a:pathLst>
              <a:path w="749934" h="741045">
                <a:moveTo>
                  <a:pt x="749807" y="0"/>
                </a:moveTo>
                <a:lnTo>
                  <a:pt x="0" y="0"/>
                </a:lnTo>
                <a:lnTo>
                  <a:pt x="0" y="740663"/>
                </a:lnTo>
                <a:lnTo>
                  <a:pt x="749807" y="740663"/>
                </a:lnTo>
                <a:lnTo>
                  <a:pt x="749807" y="0"/>
                </a:lnTo>
                <a:close/>
              </a:path>
            </a:pathLst>
          </a:custGeom>
          <a:solidFill>
            <a:srgbClr val="004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9488" y="1421891"/>
            <a:ext cx="192024" cy="18897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5510" marR="5080" algn="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1F5F"/>
                </a:solidFill>
              </a:rPr>
              <a:t>PERPRES</a:t>
            </a:r>
            <a:r>
              <a:rPr sz="3000" spc="-60" dirty="0">
                <a:solidFill>
                  <a:srgbClr val="001F5F"/>
                </a:solidFill>
              </a:rPr>
              <a:t> </a:t>
            </a:r>
            <a:r>
              <a:rPr sz="3000" dirty="0">
                <a:solidFill>
                  <a:srgbClr val="001F5F"/>
                </a:solidFill>
              </a:rPr>
              <a:t>82</a:t>
            </a:r>
            <a:r>
              <a:rPr sz="3000" spc="-30" dirty="0">
                <a:solidFill>
                  <a:srgbClr val="001F5F"/>
                </a:solidFill>
              </a:rPr>
              <a:t> </a:t>
            </a:r>
            <a:r>
              <a:rPr sz="3000" spc="-25" dirty="0">
                <a:solidFill>
                  <a:srgbClr val="001F5F"/>
                </a:solidFill>
              </a:rPr>
              <a:t>TAHUN</a:t>
            </a:r>
            <a:r>
              <a:rPr sz="3000" spc="-45" dirty="0">
                <a:solidFill>
                  <a:srgbClr val="001F5F"/>
                </a:solidFill>
              </a:rPr>
              <a:t> </a:t>
            </a:r>
            <a:r>
              <a:rPr sz="3000" dirty="0">
                <a:solidFill>
                  <a:srgbClr val="001F5F"/>
                </a:solidFill>
              </a:rPr>
              <a:t>2018</a:t>
            </a:r>
            <a:r>
              <a:rPr sz="3000" spc="-25" dirty="0">
                <a:solidFill>
                  <a:srgbClr val="001F5F"/>
                </a:solidFill>
              </a:rPr>
              <a:t> </a:t>
            </a:r>
            <a:r>
              <a:rPr sz="3000" spc="-30" dirty="0">
                <a:solidFill>
                  <a:srgbClr val="001F5F"/>
                </a:solidFill>
              </a:rPr>
              <a:t>TENTANG</a:t>
            </a:r>
            <a:endParaRPr sz="3000"/>
          </a:p>
          <a:p>
            <a:pPr marL="4715510" marR="5080" algn="r">
              <a:lnSpc>
                <a:spcPct val="100000"/>
              </a:lnSpc>
            </a:pPr>
            <a:r>
              <a:rPr sz="3000" dirty="0">
                <a:solidFill>
                  <a:srgbClr val="001F5F"/>
                </a:solidFill>
              </a:rPr>
              <a:t>JAMINAN</a:t>
            </a:r>
            <a:r>
              <a:rPr sz="3000" spc="-105" dirty="0">
                <a:solidFill>
                  <a:srgbClr val="001F5F"/>
                </a:solidFill>
              </a:rPr>
              <a:t> </a:t>
            </a:r>
            <a:r>
              <a:rPr sz="3000" spc="-50" dirty="0">
                <a:solidFill>
                  <a:srgbClr val="001F5F"/>
                </a:solidFill>
              </a:rPr>
              <a:t>KESEHATAN</a:t>
            </a:r>
            <a:r>
              <a:rPr sz="3000" spc="-100" dirty="0">
                <a:solidFill>
                  <a:srgbClr val="001F5F"/>
                </a:solidFill>
              </a:rPr>
              <a:t> </a:t>
            </a:r>
            <a:r>
              <a:rPr sz="3000" spc="-25" dirty="0">
                <a:solidFill>
                  <a:srgbClr val="001F5F"/>
                </a:solidFill>
              </a:rPr>
              <a:t>(2)</a:t>
            </a:r>
            <a:endParaRPr sz="300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8922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8793F88-0495-FB03-D7CB-7B90BC66E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9660"/>
            <a:ext cx="10771887" cy="605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722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6715CCC-DFCF-691E-D4EE-3AE21CDF7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1781"/>
            <a:ext cx="11201400" cy="63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342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5F6C41E-3EE3-C6D5-44D1-755B63DF5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0747"/>
            <a:ext cx="11353800" cy="62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227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23C9851-14D1-BF3E-CB23-E443C2B2B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65" y="284671"/>
            <a:ext cx="11430000" cy="627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886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FFC2F9D-8CDA-5F79-D772-5CC9978AE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10896600" cy="61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610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441B95C-131A-A337-3E8F-59356A0EC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2887"/>
            <a:ext cx="11353800" cy="63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102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D0370D6-8843-9D96-4FFD-7956C6449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" y="257065"/>
            <a:ext cx="11353800" cy="63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849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B6E1EDEF-CCA9-032C-8703-E20DDE72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55" y="2404555"/>
            <a:ext cx="5120527" cy="940435"/>
          </a:xfrm>
        </p:spPr>
        <p:txBody>
          <a:bodyPr/>
          <a:lstStyle/>
          <a:p>
            <a:r>
              <a:rPr lang="en-US" dirty="0"/>
              <a:t>HASIL GRUPING</a:t>
            </a:r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5565A9-D72C-D6D9-F2D7-9F1BF8D92620}"/>
              </a:ext>
            </a:extLst>
          </p:cNvPr>
          <p:cNvGrpSpPr/>
          <p:nvPr/>
        </p:nvGrpSpPr>
        <p:grpSpPr>
          <a:xfrm>
            <a:off x="5029200" y="95633"/>
            <a:ext cx="6986651" cy="6609967"/>
            <a:chOff x="6068312" y="31878"/>
            <a:chExt cx="5818888" cy="661841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16AE969-395A-D329-1343-70D661495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9375" t="10001" r="33750" b="8168"/>
            <a:stretch/>
          </p:blipFill>
          <p:spPr>
            <a:xfrm>
              <a:off x="6068312" y="31878"/>
              <a:ext cx="5818888" cy="6618412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41F847C-FA5F-42F4-1CC7-2F3DCB5AF0BB}"/>
                </a:ext>
              </a:extLst>
            </p:cNvPr>
            <p:cNvSpPr/>
            <p:nvPr/>
          </p:nvSpPr>
          <p:spPr>
            <a:xfrm>
              <a:off x="7543800" y="1219200"/>
              <a:ext cx="914400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07C6CD5-1D4E-0B85-BA11-8A0334A5AD49}"/>
                </a:ext>
              </a:extLst>
            </p:cNvPr>
            <p:cNvSpPr/>
            <p:nvPr/>
          </p:nvSpPr>
          <p:spPr>
            <a:xfrm>
              <a:off x="7543800" y="838200"/>
              <a:ext cx="914400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E3E3D1-4C0E-56CB-06C5-24BBB3057C9F}"/>
                </a:ext>
              </a:extLst>
            </p:cNvPr>
            <p:cNvSpPr/>
            <p:nvPr/>
          </p:nvSpPr>
          <p:spPr>
            <a:xfrm>
              <a:off x="9933688" y="1219200"/>
              <a:ext cx="962912" cy="1143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7701758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9D5B38-EE39-F949-BD51-E60A9DBFF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952" y="559746"/>
            <a:ext cx="5001260" cy="677108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gruping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6925D8A-D90F-0461-F0F7-5FFD54390F4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62921" y="2684493"/>
            <a:ext cx="5001260" cy="1477328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/>
              <a:t>Diagnosis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sama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Variasi</a:t>
            </a:r>
            <a:r>
              <a:rPr lang="en-US" dirty="0">
                <a:sym typeface="Wingdings" panose="05000000000000000000" pitchFamily="2" charset="2"/>
              </a:rPr>
              <a:t> diagnosis </a:t>
            </a:r>
            <a:r>
              <a:rPr lang="en-US" dirty="0" err="1">
                <a:sym typeface="Wingdings" panose="05000000000000000000" pitchFamily="2" charset="2"/>
              </a:rPr>
              <a:t>sekunder</a:t>
            </a:r>
            <a:endParaRPr lang="en-US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Variasi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prosedur</a:t>
            </a:r>
            <a:r>
              <a:rPr lang="en-US" dirty="0">
                <a:sym typeface="Wingdings" panose="05000000000000000000" pitchFamily="2" charset="2"/>
              </a:rPr>
              <a:t> / </a:t>
            </a:r>
            <a:r>
              <a:rPr lang="en-US" dirty="0" err="1">
                <a:sym typeface="Wingdings" panose="05000000000000000000" pitchFamily="2" charset="2"/>
              </a:rPr>
              <a:t>tindakan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9" name="Subtitle 7">
            <a:extLst>
              <a:ext uri="{FF2B5EF4-FFF2-40B4-BE49-F238E27FC236}">
                <a16:creationId xmlns:a16="http://schemas.microsoft.com/office/drawing/2014/main" id="{25DD4F66-AE6E-C9EE-0C40-A174BDFBC258}"/>
              </a:ext>
            </a:extLst>
          </p:cNvPr>
          <p:cNvSpPr txBox="1">
            <a:spLocks/>
          </p:cNvSpPr>
          <p:nvPr/>
        </p:nvSpPr>
        <p:spPr>
          <a:xfrm>
            <a:off x="7688050" y="2930715"/>
            <a:ext cx="3705860" cy="9848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lIns="0" tIns="0" rIns="0" bIns="0">
            <a:spAutoFit/>
          </a:bodyPr>
          <a:lstStyle>
            <a:lvl1pPr marL="0">
              <a:defRPr sz="32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Hasil </a:t>
            </a:r>
            <a:r>
              <a:rPr lang="en-US" dirty="0" err="1"/>
              <a:t>gruping</a:t>
            </a:r>
            <a:r>
              <a:rPr lang="en-US" dirty="0"/>
              <a:t> dan </a:t>
            </a: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bervariasi</a:t>
            </a:r>
            <a:endParaRPr lang="en-ID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DB95BEC-E214-6342-4601-89A57EBE06E1}"/>
              </a:ext>
            </a:extLst>
          </p:cNvPr>
          <p:cNvSpPr/>
          <p:nvPr/>
        </p:nvSpPr>
        <p:spPr>
          <a:xfrm>
            <a:off x="5943600" y="3084603"/>
            <a:ext cx="1662388" cy="67710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991253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893570"/>
              </p:ext>
            </p:extLst>
          </p:nvPr>
        </p:nvGraphicFramePr>
        <p:xfrm>
          <a:off x="1447799" y="1371600"/>
          <a:ext cx="9677401" cy="4965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4786">
                  <a:extLst>
                    <a:ext uri="{9D8B030D-6E8A-4147-A177-3AD203B41FA5}">
                      <a16:colId xmlns:a16="http://schemas.microsoft.com/office/drawing/2014/main" val="1397496609"/>
                    </a:ext>
                  </a:extLst>
                </a:gridCol>
                <a:gridCol w="145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9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5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093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NO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Dutama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D1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D2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D3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D4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D5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93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1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I619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I10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K279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J80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J168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E110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93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2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I619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I10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G935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E785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J159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634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3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I619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G935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I10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K279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093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4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I619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I10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E876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N390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E780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093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5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I619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D892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093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6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I619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I10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E119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093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7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I619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I10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093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8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I619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20" dirty="0">
                          <a:highlight>
                            <a:srgbClr val="00FF00"/>
                          </a:highlight>
                          <a:latin typeface="Calibri"/>
                          <a:cs typeface="Calibri"/>
                        </a:rPr>
                        <a:t>A419</a:t>
                      </a:r>
                      <a:endParaRPr sz="2400" dirty="0">
                        <a:highlight>
                          <a:srgbClr val="00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R579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20" dirty="0">
                          <a:highlight>
                            <a:srgbClr val="00FF00"/>
                          </a:highlight>
                          <a:latin typeface="Calibri"/>
                          <a:cs typeface="Calibri"/>
                        </a:rPr>
                        <a:t>J189</a:t>
                      </a:r>
                      <a:endParaRPr sz="2400" dirty="0">
                        <a:highlight>
                          <a:srgbClr val="00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D649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K831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093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9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I619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G936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J80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I10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0093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10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I619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20" dirty="0">
                          <a:highlight>
                            <a:srgbClr val="00FF00"/>
                          </a:highlight>
                          <a:latin typeface="Calibri"/>
                          <a:cs typeface="Calibri"/>
                        </a:rPr>
                        <a:t>J189</a:t>
                      </a:r>
                      <a:endParaRPr sz="2400" dirty="0">
                        <a:highlight>
                          <a:srgbClr val="00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I119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D500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20" dirty="0">
                          <a:highlight>
                            <a:srgbClr val="00FF00"/>
                          </a:highlight>
                          <a:latin typeface="Calibri"/>
                          <a:cs typeface="Calibri"/>
                        </a:rPr>
                        <a:t>A419</a:t>
                      </a:r>
                      <a:endParaRPr sz="2400" dirty="0">
                        <a:highlight>
                          <a:srgbClr val="00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E880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77485" y="562737"/>
            <a:ext cx="26409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DIAGNOSIS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8587"/>
            <a:ext cx="1432560" cy="62636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443716" y="0"/>
            <a:ext cx="748665" cy="1455420"/>
            <a:chOff x="11443716" y="0"/>
            <a:chExt cx="748665" cy="1455420"/>
          </a:xfrm>
        </p:grpSpPr>
        <p:sp>
          <p:nvSpPr>
            <p:cNvPr id="6" name="object 6"/>
            <p:cNvSpPr/>
            <p:nvPr/>
          </p:nvSpPr>
          <p:spPr>
            <a:xfrm>
              <a:off x="11443716" y="0"/>
              <a:ext cx="748665" cy="1455420"/>
            </a:xfrm>
            <a:custGeom>
              <a:avLst/>
              <a:gdLst/>
              <a:ahLst/>
              <a:cxnLst/>
              <a:rect l="l" t="t" r="r" b="b"/>
              <a:pathLst>
                <a:path w="748665" h="1455420">
                  <a:moveTo>
                    <a:pt x="748283" y="0"/>
                  </a:moveTo>
                  <a:lnTo>
                    <a:pt x="0" y="0"/>
                  </a:lnTo>
                  <a:lnTo>
                    <a:pt x="0" y="1455420"/>
                  </a:lnTo>
                  <a:lnTo>
                    <a:pt x="748283" y="1455420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19788" y="0"/>
              <a:ext cx="172720" cy="701040"/>
            </a:xfrm>
            <a:custGeom>
              <a:avLst/>
              <a:gdLst/>
              <a:ahLst/>
              <a:cxnLst/>
              <a:rect l="l" t="t" r="r" b="b"/>
              <a:pathLst>
                <a:path w="172720" h="701040">
                  <a:moveTo>
                    <a:pt x="172211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172211" y="701039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9647" y="1568323"/>
            <a:ext cx="5536565" cy="5088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-10" dirty="0">
                <a:latin typeface="Arial Rounded MT Bold"/>
                <a:cs typeface="Arial Rounded MT Bold"/>
              </a:rPr>
              <a:t>Pasal</a:t>
            </a:r>
            <a:r>
              <a:rPr sz="1600" spc="-65" dirty="0">
                <a:latin typeface="Arial Rounded MT Bold"/>
                <a:cs typeface="Arial Rounded MT Bold"/>
              </a:rPr>
              <a:t> </a:t>
            </a:r>
            <a:r>
              <a:rPr sz="1600" spc="-25" dirty="0">
                <a:latin typeface="Arial Rounded MT Bold"/>
                <a:cs typeface="Arial Rounded MT Bold"/>
              </a:rPr>
              <a:t>71</a:t>
            </a:r>
            <a:endParaRPr sz="1600">
              <a:latin typeface="Arial Rounded MT Bold"/>
              <a:cs typeface="Arial Rounded MT Bold"/>
            </a:endParaRPr>
          </a:p>
          <a:p>
            <a:pPr marL="355600" marR="228600" indent="-342900">
              <a:lnSpc>
                <a:spcPct val="130000"/>
              </a:lnSpc>
              <a:spcBef>
                <a:spcPts val="1000"/>
              </a:spcBef>
              <a:buAutoNum type="arabicParenR" startAt="4"/>
              <a:tabLst>
                <a:tab pos="355600" algn="l"/>
              </a:tabLst>
            </a:pPr>
            <a:r>
              <a:rPr sz="1600" spc="-10" dirty="0">
                <a:latin typeface="Arial Rounded MT Bold"/>
                <a:cs typeface="Arial Rounded MT Bold"/>
              </a:rPr>
              <a:t>Ketentuan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lebih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lanjut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mengenai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pengembangan </a:t>
            </a:r>
            <a:r>
              <a:rPr sz="1600" dirty="0">
                <a:latin typeface="Arial Rounded MT Bold"/>
                <a:cs typeface="Arial Rounded MT Bold"/>
              </a:rPr>
              <a:t>sistem</a:t>
            </a:r>
            <a:r>
              <a:rPr sz="1600" spc="-8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pembayaran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sebagaimana</a:t>
            </a:r>
            <a:r>
              <a:rPr sz="1600" spc="27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dimaksud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pada </a:t>
            </a:r>
            <a:r>
              <a:rPr sz="1600" spc="-10" dirty="0">
                <a:latin typeface="Arial Rounded MT Bold"/>
                <a:cs typeface="Arial Rounded MT Bold"/>
              </a:rPr>
              <a:t>ayat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(2)</a:t>
            </a:r>
            <a:r>
              <a:rPr sz="1600" spc="-6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dan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ayat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(3)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diatur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dengan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spc="-25" dirty="0">
                <a:latin typeface="Arial Rounded MT Bold"/>
                <a:cs typeface="Arial Rounded MT Bold"/>
              </a:rPr>
              <a:t>Peraturan</a:t>
            </a:r>
            <a:r>
              <a:rPr sz="1600" spc="-7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BPJS Kesehatan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setelah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mendapat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persetujuan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dari </a:t>
            </a:r>
            <a:r>
              <a:rPr sz="1600" spc="-10" dirty="0">
                <a:latin typeface="Arial Rounded MT Bold"/>
                <a:cs typeface="Arial Rounded MT Bold"/>
              </a:rPr>
              <a:t>Menteri.</a:t>
            </a:r>
            <a:endParaRPr sz="1600">
              <a:latin typeface="Arial Rounded MT Bold"/>
              <a:cs typeface="Arial Rounded MT Bold"/>
            </a:endParaRPr>
          </a:p>
          <a:p>
            <a:pPr marL="355600" marR="171450" indent="-342900">
              <a:lnSpc>
                <a:spcPct val="130000"/>
              </a:lnSpc>
              <a:spcBef>
                <a:spcPts val="1005"/>
              </a:spcBef>
              <a:buAutoNum type="arabicParenR" startAt="4"/>
              <a:tabLst>
                <a:tab pos="355600" algn="l"/>
              </a:tabLst>
            </a:pPr>
            <a:r>
              <a:rPr sz="1600" spc="-20" dirty="0">
                <a:latin typeface="Arial Rounded MT Bold"/>
                <a:cs typeface="Arial Rounded MT Bold"/>
              </a:rPr>
              <a:t>Persetujuan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sebagaimana</a:t>
            </a:r>
            <a:r>
              <a:rPr sz="1600" spc="-1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dimaksud</a:t>
            </a:r>
            <a:r>
              <a:rPr sz="1600" spc="-2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pada</a:t>
            </a:r>
            <a:r>
              <a:rPr sz="1600" spc="-2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ayat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spc="-25" dirty="0">
                <a:latin typeface="Arial Rounded MT Bold"/>
                <a:cs typeface="Arial Rounded MT Bold"/>
              </a:rPr>
              <a:t>(4) </a:t>
            </a:r>
            <a:r>
              <a:rPr sz="1600" spc="-10" dirty="0">
                <a:latin typeface="Arial Rounded MT Bold"/>
                <a:cs typeface="Arial Rounded MT Bold"/>
              </a:rPr>
              <a:t>diberikan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paling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lambat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30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(tiga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puluh)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hari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sejak tanggal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penyampaian </a:t>
            </a:r>
            <a:r>
              <a:rPr sz="1600" dirty="0">
                <a:latin typeface="Arial Rounded MT Bold"/>
                <a:cs typeface="Arial Rounded MT Bold"/>
              </a:rPr>
              <a:t>dari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BPJS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Kesehatan</a:t>
            </a:r>
            <a:r>
              <a:rPr sz="1600" spc="-3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kepada Menteri.</a:t>
            </a:r>
            <a:endParaRPr sz="1600">
              <a:latin typeface="Arial Rounded MT Bold"/>
              <a:cs typeface="Arial Rounded MT Bold"/>
            </a:endParaRPr>
          </a:p>
          <a:p>
            <a:pPr marL="355600" marR="5080" indent="-342900">
              <a:lnSpc>
                <a:spcPct val="130000"/>
              </a:lnSpc>
              <a:spcBef>
                <a:spcPts val="994"/>
              </a:spcBef>
              <a:buAutoNum type="arabicParenR" startAt="4"/>
              <a:tabLst>
                <a:tab pos="355600" algn="l"/>
              </a:tabLst>
            </a:pPr>
            <a:r>
              <a:rPr sz="1600" dirty="0">
                <a:latin typeface="Arial Rounded MT Bold"/>
                <a:cs typeface="Arial Rounded MT Bold"/>
              </a:rPr>
              <a:t>Apabila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dalam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waktu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30</a:t>
            </a:r>
            <a:r>
              <a:rPr sz="1600" spc="-6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(tiga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puluh)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hari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persetujuan </a:t>
            </a:r>
            <a:r>
              <a:rPr sz="1600" spc="-20" dirty="0">
                <a:latin typeface="Arial Rounded MT Bold"/>
                <a:cs typeface="Arial Rounded MT Bold"/>
              </a:rPr>
              <a:t>sebagaimana</a:t>
            </a:r>
            <a:r>
              <a:rPr sz="1600" spc="-3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dimaksud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pada</a:t>
            </a:r>
            <a:r>
              <a:rPr sz="1600" spc="-3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ayat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(4)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tidak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diperoleh maka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25" dirty="0">
                <a:latin typeface="Arial Rounded MT Bold"/>
                <a:cs typeface="Arial Rounded MT Bold"/>
              </a:rPr>
              <a:t>Peraturan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BPJS</a:t>
            </a:r>
            <a:r>
              <a:rPr sz="1600" spc="-6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Kesehatan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mengenai pengembangan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sistem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pembayaran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sebagaimana dimaksud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pada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ayat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(2)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dan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ayat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(3)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berlaku.</a:t>
            </a:r>
            <a:endParaRPr sz="1600">
              <a:latin typeface="Arial Rounded MT Bold"/>
              <a:cs typeface="Arial Rounded MT 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43716" y="0"/>
            <a:ext cx="748665" cy="1455420"/>
            <a:chOff x="11443716" y="0"/>
            <a:chExt cx="748665" cy="1455420"/>
          </a:xfrm>
        </p:grpSpPr>
        <p:sp>
          <p:nvSpPr>
            <p:cNvPr id="4" name="object 4"/>
            <p:cNvSpPr/>
            <p:nvPr/>
          </p:nvSpPr>
          <p:spPr>
            <a:xfrm>
              <a:off x="11443716" y="0"/>
              <a:ext cx="748665" cy="1455420"/>
            </a:xfrm>
            <a:custGeom>
              <a:avLst/>
              <a:gdLst/>
              <a:ahLst/>
              <a:cxnLst/>
              <a:rect l="l" t="t" r="r" b="b"/>
              <a:pathLst>
                <a:path w="748665" h="1455420">
                  <a:moveTo>
                    <a:pt x="748283" y="0"/>
                  </a:moveTo>
                  <a:lnTo>
                    <a:pt x="0" y="0"/>
                  </a:lnTo>
                  <a:lnTo>
                    <a:pt x="0" y="1455420"/>
                  </a:lnTo>
                  <a:lnTo>
                    <a:pt x="748283" y="1455420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019788" y="0"/>
              <a:ext cx="172720" cy="701040"/>
            </a:xfrm>
            <a:custGeom>
              <a:avLst/>
              <a:gdLst/>
              <a:ahLst/>
              <a:cxnLst/>
              <a:rect l="l" t="t" r="r" b="b"/>
              <a:pathLst>
                <a:path w="172720" h="701040">
                  <a:moveTo>
                    <a:pt x="172211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172211" y="701039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1440668" y="6117335"/>
            <a:ext cx="749935" cy="741045"/>
          </a:xfrm>
          <a:custGeom>
            <a:avLst/>
            <a:gdLst/>
            <a:ahLst/>
            <a:cxnLst/>
            <a:rect l="l" t="t" r="r" b="b"/>
            <a:pathLst>
              <a:path w="749934" h="741045">
                <a:moveTo>
                  <a:pt x="749807" y="0"/>
                </a:moveTo>
                <a:lnTo>
                  <a:pt x="0" y="0"/>
                </a:lnTo>
                <a:lnTo>
                  <a:pt x="0" y="740663"/>
                </a:lnTo>
                <a:lnTo>
                  <a:pt x="749807" y="740663"/>
                </a:lnTo>
                <a:lnTo>
                  <a:pt x="749807" y="0"/>
                </a:lnTo>
                <a:close/>
              </a:path>
            </a:pathLst>
          </a:custGeom>
          <a:solidFill>
            <a:srgbClr val="004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7484" y="1618488"/>
            <a:ext cx="192024" cy="18897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5510" marR="5080" algn="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1F5F"/>
                </a:solidFill>
              </a:rPr>
              <a:t>PERPRES</a:t>
            </a:r>
            <a:r>
              <a:rPr sz="3000" spc="-60" dirty="0">
                <a:solidFill>
                  <a:srgbClr val="001F5F"/>
                </a:solidFill>
              </a:rPr>
              <a:t> </a:t>
            </a:r>
            <a:r>
              <a:rPr sz="3000" dirty="0">
                <a:solidFill>
                  <a:srgbClr val="001F5F"/>
                </a:solidFill>
              </a:rPr>
              <a:t>82</a:t>
            </a:r>
            <a:r>
              <a:rPr sz="3000" spc="-30" dirty="0">
                <a:solidFill>
                  <a:srgbClr val="001F5F"/>
                </a:solidFill>
              </a:rPr>
              <a:t> </a:t>
            </a:r>
            <a:r>
              <a:rPr sz="3000" spc="-25" dirty="0">
                <a:solidFill>
                  <a:srgbClr val="001F5F"/>
                </a:solidFill>
              </a:rPr>
              <a:t>TAHUN</a:t>
            </a:r>
            <a:r>
              <a:rPr sz="3000" spc="-45" dirty="0">
                <a:solidFill>
                  <a:srgbClr val="001F5F"/>
                </a:solidFill>
              </a:rPr>
              <a:t> </a:t>
            </a:r>
            <a:r>
              <a:rPr sz="3000" dirty="0">
                <a:solidFill>
                  <a:srgbClr val="001F5F"/>
                </a:solidFill>
              </a:rPr>
              <a:t>2018</a:t>
            </a:r>
            <a:r>
              <a:rPr sz="3000" spc="-25" dirty="0">
                <a:solidFill>
                  <a:srgbClr val="001F5F"/>
                </a:solidFill>
              </a:rPr>
              <a:t> </a:t>
            </a:r>
            <a:r>
              <a:rPr sz="3000" spc="-30" dirty="0">
                <a:solidFill>
                  <a:srgbClr val="001F5F"/>
                </a:solidFill>
              </a:rPr>
              <a:t>TENTANG</a:t>
            </a:r>
            <a:endParaRPr sz="3000"/>
          </a:p>
          <a:p>
            <a:pPr marL="4715510" marR="5080" algn="r">
              <a:lnSpc>
                <a:spcPct val="100000"/>
              </a:lnSpc>
            </a:pPr>
            <a:r>
              <a:rPr sz="3000" dirty="0">
                <a:solidFill>
                  <a:srgbClr val="001F5F"/>
                </a:solidFill>
              </a:rPr>
              <a:t>JAMINAN</a:t>
            </a:r>
            <a:r>
              <a:rPr sz="3000" spc="-105" dirty="0">
                <a:solidFill>
                  <a:srgbClr val="001F5F"/>
                </a:solidFill>
              </a:rPr>
              <a:t> </a:t>
            </a:r>
            <a:r>
              <a:rPr sz="3000" spc="-50" dirty="0">
                <a:solidFill>
                  <a:srgbClr val="001F5F"/>
                </a:solidFill>
              </a:rPr>
              <a:t>KESEHATAN</a:t>
            </a:r>
            <a:r>
              <a:rPr sz="3000" spc="-100" dirty="0">
                <a:solidFill>
                  <a:srgbClr val="001F5F"/>
                </a:solidFill>
              </a:rPr>
              <a:t> </a:t>
            </a:r>
            <a:r>
              <a:rPr sz="3000" spc="-25" dirty="0">
                <a:solidFill>
                  <a:srgbClr val="001F5F"/>
                </a:solidFill>
              </a:rPr>
              <a:t>(3)</a:t>
            </a:r>
            <a:endParaRPr sz="300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8922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119820"/>
              </p:ext>
            </p:extLst>
          </p:nvPr>
        </p:nvGraphicFramePr>
        <p:xfrm>
          <a:off x="1432560" y="1455421"/>
          <a:ext cx="10011030" cy="48085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9178">
                  <a:extLst>
                    <a:ext uri="{9D8B030D-6E8A-4147-A177-3AD203B41FA5}">
                      <a16:colId xmlns:a16="http://schemas.microsoft.com/office/drawing/2014/main" val="2568955660"/>
                    </a:ext>
                  </a:extLst>
                </a:gridCol>
                <a:gridCol w="1599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6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4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6568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NO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P1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P2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P3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254"/>
                        </a:lnSpc>
                      </a:pPr>
                      <a:r>
                        <a:rPr sz="2800" spc="-25" dirty="0">
                          <a:latin typeface="Calibri"/>
                          <a:cs typeface="Calibri"/>
                        </a:rPr>
                        <a:t>P4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54"/>
                        </a:lnSpc>
                      </a:pPr>
                      <a:r>
                        <a:rPr sz="2800" spc="-25" dirty="0">
                          <a:latin typeface="Calibri"/>
                          <a:cs typeface="Calibri"/>
                        </a:rPr>
                        <a:t>P5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931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1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8703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8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2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9960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735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3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8703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8952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8744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300"/>
                        </a:lnSpc>
                      </a:pPr>
                      <a:r>
                        <a:rPr sz="2800" spc="-20" dirty="0">
                          <a:latin typeface="Calibri"/>
                          <a:cs typeface="Calibri"/>
                        </a:rPr>
                        <a:t>9960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</a:pPr>
                      <a:r>
                        <a:rPr sz="2800" spc="-20" dirty="0">
                          <a:latin typeface="Calibri"/>
                          <a:cs typeface="Calibri"/>
                        </a:rPr>
                        <a:t>9396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931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4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568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5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8703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931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6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9394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8952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8744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931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7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2400" spc="-25" dirty="0">
                          <a:highlight>
                            <a:srgbClr val="FF0000"/>
                          </a:highlight>
                          <a:latin typeface="Calibri"/>
                          <a:cs typeface="Calibri"/>
                        </a:rPr>
                        <a:t>0</a:t>
                      </a:r>
                      <a:r>
                        <a:rPr sz="2400" spc="-25" dirty="0">
                          <a:highlight>
                            <a:srgbClr val="FF0000"/>
                          </a:highlight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2400" spc="-25" dirty="0">
                          <a:highlight>
                            <a:srgbClr val="FF0000"/>
                          </a:highlight>
                          <a:latin typeface="Calibri"/>
                          <a:cs typeface="Calibri"/>
                        </a:rPr>
                        <a:t>.</a:t>
                      </a:r>
                      <a:r>
                        <a:rPr sz="2400" spc="-25" dirty="0">
                          <a:highlight>
                            <a:srgbClr val="FF0000"/>
                          </a:highlight>
                          <a:latin typeface="Calibri"/>
                          <a:cs typeface="Calibri"/>
                        </a:rPr>
                        <a:t>24</a:t>
                      </a:r>
                      <a:endParaRPr sz="2400" dirty="0">
                        <a:highlight>
                          <a:srgbClr val="FF00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2400" spc="-2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2400" spc="-2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12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8703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260"/>
                        </a:lnSpc>
                      </a:pPr>
                      <a:r>
                        <a:rPr sz="2800" spc="-20" dirty="0">
                          <a:highlight>
                            <a:srgbClr val="00FF00"/>
                          </a:highlight>
                          <a:latin typeface="Calibri"/>
                          <a:cs typeface="Calibri"/>
                        </a:rPr>
                        <a:t>9671</a:t>
                      </a:r>
                      <a:endParaRPr sz="2800" dirty="0">
                        <a:highlight>
                          <a:srgbClr val="00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60"/>
                        </a:lnSpc>
                      </a:pPr>
                      <a:r>
                        <a:rPr sz="2800" spc="-20" dirty="0">
                          <a:latin typeface="Calibri"/>
                          <a:cs typeface="Calibri"/>
                        </a:rPr>
                        <a:t>9904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931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8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en-US" sz="2400" spc="-25" dirty="0">
                          <a:highlight>
                            <a:srgbClr val="FF0000"/>
                          </a:highlight>
                          <a:latin typeface="Calibri"/>
                          <a:cs typeface="Calibri"/>
                        </a:rPr>
                        <a:t>0</a:t>
                      </a:r>
                      <a:r>
                        <a:rPr sz="2400" spc="-25" dirty="0">
                          <a:highlight>
                            <a:srgbClr val="FF0000"/>
                          </a:highlight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2400" spc="-25" dirty="0">
                          <a:highlight>
                            <a:srgbClr val="FF0000"/>
                          </a:highlight>
                          <a:latin typeface="Calibri"/>
                          <a:cs typeface="Calibri"/>
                        </a:rPr>
                        <a:t>.</a:t>
                      </a:r>
                      <a:r>
                        <a:rPr sz="2400" spc="-25" dirty="0">
                          <a:highlight>
                            <a:srgbClr val="FF0000"/>
                          </a:highlight>
                          <a:latin typeface="Calibri"/>
                          <a:cs typeface="Calibri"/>
                        </a:rPr>
                        <a:t>24</a:t>
                      </a:r>
                      <a:endParaRPr sz="2400" dirty="0">
                        <a:highlight>
                          <a:srgbClr val="FF00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en-US" sz="2400" spc="-2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2400" spc="-2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59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en-US" sz="2400" spc="-2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2400" spc="-2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12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260"/>
                        </a:lnSpc>
                      </a:pPr>
                      <a:r>
                        <a:rPr sz="2800" spc="-20" dirty="0">
                          <a:highlight>
                            <a:srgbClr val="00FF00"/>
                          </a:highlight>
                          <a:latin typeface="Calibri"/>
                          <a:cs typeface="Calibri"/>
                        </a:rPr>
                        <a:t>9672</a:t>
                      </a:r>
                      <a:endParaRPr sz="2800" dirty="0">
                        <a:highlight>
                          <a:srgbClr val="00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60"/>
                        </a:lnSpc>
                      </a:pPr>
                      <a:r>
                        <a:rPr sz="2800" spc="-20" dirty="0">
                          <a:latin typeface="Calibri"/>
                          <a:cs typeface="Calibri"/>
                        </a:rPr>
                        <a:t>9904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931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9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en-US" sz="2400" spc="-25" dirty="0">
                          <a:highlight>
                            <a:srgbClr val="FF0000"/>
                          </a:highlight>
                          <a:latin typeface="Calibri"/>
                          <a:cs typeface="Calibri"/>
                        </a:rPr>
                        <a:t>0</a:t>
                      </a:r>
                      <a:r>
                        <a:rPr sz="2400" spc="-25" dirty="0">
                          <a:highlight>
                            <a:srgbClr val="FF0000"/>
                          </a:highlight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2400" spc="-25" dirty="0">
                          <a:highlight>
                            <a:srgbClr val="FF0000"/>
                          </a:highlight>
                          <a:latin typeface="Calibri"/>
                          <a:cs typeface="Calibri"/>
                        </a:rPr>
                        <a:t>.</a:t>
                      </a:r>
                      <a:r>
                        <a:rPr sz="2400" spc="-25" dirty="0">
                          <a:highlight>
                            <a:srgbClr val="FF0000"/>
                          </a:highlight>
                          <a:latin typeface="Calibri"/>
                          <a:cs typeface="Calibri"/>
                        </a:rPr>
                        <a:t>24</a:t>
                      </a:r>
                      <a:endParaRPr sz="2400" dirty="0">
                        <a:highlight>
                          <a:srgbClr val="FF00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en-US" sz="2400" spc="-2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2400" spc="-2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12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9604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568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10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en-US" sz="2400" spc="-25" dirty="0">
                          <a:highlight>
                            <a:srgbClr val="FF0000"/>
                          </a:highlight>
                          <a:latin typeface="Calibri"/>
                          <a:cs typeface="Calibri"/>
                        </a:rPr>
                        <a:t>0</a:t>
                      </a:r>
                      <a:r>
                        <a:rPr sz="2400" spc="-25" dirty="0">
                          <a:highlight>
                            <a:srgbClr val="FF0000"/>
                          </a:highlight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2400" spc="-25" dirty="0">
                          <a:highlight>
                            <a:srgbClr val="FF0000"/>
                          </a:highlight>
                          <a:latin typeface="Calibri"/>
                          <a:cs typeface="Calibri"/>
                        </a:rPr>
                        <a:t>.</a:t>
                      </a:r>
                      <a:r>
                        <a:rPr sz="2400" spc="-25" dirty="0">
                          <a:highlight>
                            <a:srgbClr val="FF0000"/>
                          </a:highlight>
                          <a:latin typeface="Calibri"/>
                          <a:cs typeface="Calibri"/>
                        </a:rPr>
                        <a:t>24</a:t>
                      </a:r>
                      <a:endParaRPr sz="2400" dirty="0">
                        <a:highlight>
                          <a:srgbClr val="FF00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en-US" sz="2400" spc="-2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2400" spc="-2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02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400" spc="-20" dirty="0">
                          <a:highlight>
                            <a:srgbClr val="00FF00"/>
                          </a:highlight>
                          <a:latin typeface="Calibri"/>
                          <a:cs typeface="Calibri"/>
                        </a:rPr>
                        <a:t>9672</a:t>
                      </a:r>
                      <a:endParaRPr sz="2400" dirty="0">
                        <a:highlight>
                          <a:srgbClr val="00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260"/>
                        </a:lnSpc>
                      </a:pPr>
                      <a:r>
                        <a:rPr sz="2800" spc="-20" dirty="0">
                          <a:latin typeface="Calibri"/>
                          <a:cs typeface="Calibri"/>
                        </a:rPr>
                        <a:t>8703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60"/>
                        </a:lnSpc>
                      </a:pPr>
                      <a:r>
                        <a:rPr sz="2800" spc="-20" dirty="0">
                          <a:latin typeface="Calibri"/>
                          <a:cs typeface="Calibri"/>
                        </a:rPr>
                        <a:t>9915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953" rIns="0" bIns="0" rtlCol="0">
            <a:spAutoFit/>
          </a:bodyPr>
          <a:lstStyle/>
          <a:p>
            <a:pPr marL="2925445">
              <a:lnSpc>
                <a:spcPct val="100000"/>
              </a:lnSpc>
              <a:spcBef>
                <a:spcPts val="105"/>
              </a:spcBef>
            </a:pPr>
            <a:r>
              <a:rPr dirty="0"/>
              <a:t>TINDAKAN</a:t>
            </a:r>
            <a:r>
              <a:rPr spc="-120" dirty="0"/>
              <a:t> </a:t>
            </a:r>
            <a:r>
              <a:rPr spc="-10" dirty="0"/>
              <a:t>PROSEDUR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8587"/>
            <a:ext cx="1432560" cy="62636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443716" y="0"/>
            <a:ext cx="748665" cy="1455420"/>
            <a:chOff x="11443716" y="0"/>
            <a:chExt cx="748665" cy="1455420"/>
          </a:xfrm>
        </p:grpSpPr>
        <p:sp>
          <p:nvSpPr>
            <p:cNvPr id="6" name="object 6"/>
            <p:cNvSpPr/>
            <p:nvPr/>
          </p:nvSpPr>
          <p:spPr>
            <a:xfrm>
              <a:off x="11443716" y="0"/>
              <a:ext cx="748665" cy="1455420"/>
            </a:xfrm>
            <a:custGeom>
              <a:avLst/>
              <a:gdLst/>
              <a:ahLst/>
              <a:cxnLst/>
              <a:rect l="l" t="t" r="r" b="b"/>
              <a:pathLst>
                <a:path w="748665" h="1455420">
                  <a:moveTo>
                    <a:pt x="748283" y="0"/>
                  </a:moveTo>
                  <a:lnTo>
                    <a:pt x="0" y="0"/>
                  </a:lnTo>
                  <a:lnTo>
                    <a:pt x="0" y="1455420"/>
                  </a:lnTo>
                  <a:lnTo>
                    <a:pt x="748283" y="1455420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19788" y="0"/>
              <a:ext cx="172720" cy="701040"/>
            </a:xfrm>
            <a:custGeom>
              <a:avLst/>
              <a:gdLst/>
              <a:ahLst/>
              <a:cxnLst/>
              <a:rect l="l" t="t" r="r" b="b"/>
              <a:pathLst>
                <a:path w="172720" h="701040">
                  <a:moveTo>
                    <a:pt x="172211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172211" y="701039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565010"/>
              </p:ext>
            </p:extLst>
          </p:nvPr>
        </p:nvGraphicFramePr>
        <p:xfrm>
          <a:off x="1524000" y="1455419"/>
          <a:ext cx="9919589" cy="4865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196">
                  <a:extLst>
                    <a:ext uri="{9D8B030D-6E8A-4147-A177-3AD203B41FA5}">
                      <a16:colId xmlns:a16="http://schemas.microsoft.com/office/drawing/2014/main" val="134890693"/>
                    </a:ext>
                  </a:extLst>
                </a:gridCol>
                <a:gridCol w="1346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5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986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NO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85"/>
                        </a:lnSpc>
                      </a:pPr>
                      <a:r>
                        <a:rPr sz="2500" b="1" spc="-20" dirty="0">
                          <a:latin typeface="Calibri"/>
                          <a:cs typeface="Calibri"/>
                        </a:rPr>
                        <a:t>INA-</a:t>
                      </a:r>
                      <a:r>
                        <a:rPr sz="2500" b="1" spc="-25" dirty="0">
                          <a:latin typeface="Calibri"/>
                          <a:cs typeface="Calibri"/>
                        </a:rPr>
                        <a:t>CBG</a:t>
                      </a:r>
                      <a:endParaRPr sz="2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85"/>
                        </a:lnSpc>
                      </a:pPr>
                      <a:r>
                        <a:rPr sz="2500" b="1" spc="-10" dirty="0">
                          <a:latin typeface="Calibri"/>
                          <a:cs typeface="Calibri"/>
                        </a:rPr>
                        <a:t>Deskripsi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497205">
                        <a:lnSpc>
                          <a:spcPts val="2985"/>
                        </a:lnSpc>
                      </a:pPr>
                      <a:r>
                        <a:rPr sz="2500" b="1" spc="-10" dirty="0">
                          <a:latin typeface="Calibri"/>
                          <a:cs typeface="Calibri"/>
                        </a:rPr>
                        <a:t>Tarif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86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1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G-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4-13-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III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PERDARAHAN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INTRA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KRANIAL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BUKAN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TRAUMATIK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BERAT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10.990.596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62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2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G-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4-13-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III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PERDARAHAN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INTRA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KRANIAL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BUKAN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TRAUMATIK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BERAT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10.990.596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3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3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G-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4-13-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II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PERDARAHAN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INTRA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KRANIAL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BUKAN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TRAUMATIK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SEDANG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6.619.132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62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4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G-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4-13-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II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PERDARAHAN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INTRA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KRANIAL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BUKAN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TRAUMATIK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SEDANG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6.619.132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62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5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G-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4-13-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PERDARAHAN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INTRA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KRANIAL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BUKAN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TRAUMATIK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RINGAN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5.314.207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62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6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G-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4-13-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PERDARAHAN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INTRA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KRANIAL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BUKAN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TRAUMATIK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RINGAN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5.314.207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62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7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G-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1-10-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PROSEDUR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KRANIOTOMI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RINGAN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18.240.128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7495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8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J-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1-02-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III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2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636905" indent="51435">
                        <a:lnSpc>
                          <a:spcPts val="21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PROSEDUR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VENTILASI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MEKANIKAL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LONG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TERM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TANPA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TRAKEOSTOMI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BERAT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86.037.043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255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9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G-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1-10-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II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PROSEDUR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KRANIOTOMI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SEDANG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21.597.673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7495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10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J-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1-02-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III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636905" indent="51435">
                        <a:lnSpc>
                          <a:spcPts val="21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PROSEDUR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VENTILASI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MEKANIKAL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LONG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TERM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TANPA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TRAKEOSTOMI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BERAT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86.037.043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554" rIns="0" bIns="0" rtlCol="0">
            <a:spAutoFit/>
          </a:bodyPr>
          <a:lstStyle/>
          <a:p>
            <a:pPr marL="3662045">
              <a:lnSpc>
                <a:spcPct val="100000"/>
              </a:lnSpc>
              <a:spcBef>
                <a:spcPts val="105"/>
              </a:spcBef>
            </a:pPr>
            <a:r>
              <a:rPr dirty="0"/>
              <a:t>HASIL</a:t>
            </a:r>
            <a:r>
              <a:rPr spc="-15" dirty="0"/>
              <a:t> </a:t>
            </a:r>
            <a:r>
              <a:rPr spc="-10" dirty="0"/>
              <a:t>GROUPING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8587"/>
            <a:ext cx="1432560" cy="62636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443716" y="0"/>
            <a:ext cx="748665" cy="1455420"/>
            <a:chOff x="11443716" y="0"/>
            <a:chExt cx="748665" cy="1455420"/>
          </a:xfrm>
        </p:grpSpPr>
        <p:sp>
          <p:nvSpPr>
            <p:cNvPr id="6" name="object 6"/>
            <p:cNvSpPr/>
            <p:nvPr/>
          </p:nvSpPr>
          <p:spPr>
            <a:xfrm>
              <a:off x="11443716" y="0"/>
              <a:ext cx="748665" cy="1455420"/>
            </a:xfrm>
            <a:custGeom>
              <a:avLst/>
              <a:gdLst/>
              <a:ahLst/>
              <a:cxnLst/>
              <a:rect l="l" t="t" r="r" b="b"/>
              <a:pathLst>
                <a:path w="748665" h="1455420">
                  <a:moveTo>
                    <a:pt x="748283" y="0"/>
                  </a:moveTo>
                  <a:lnTo>
                    <a:pt x="0" y="0"/>
                  </a:lnTo>
                  <a:lnTo>
                    <a:pt x="0" y="1455420"/>
                  </a:lnTo>
                  <a:lnTo>
                    <a:pt x="748283" y="1455420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19788" y="0"/>
              <a:ext cx="172720" cy="701040"/>
            </a:xfrm>
            <a:custGeom>
              <a:avLst/>
              <a:gdLst/>
              <a:ahLst/>
              <a:cxnLst/>
              <a:rect l="l" t="t" r="r" b="b"/>
              <a:pathLst>
                <a:path w="172720" h="701040">
                  <a:moveTo>
                    <a:pt x="172211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172211" y="701039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025640" cy="6858000"/>
          </a:xfrm>
          <a:custGeom>
            <a:avLst/>
            <a:gdLst/>
            <a:ahLst/>
            <a:cxnLst/>
            <a:rect l="l" t="t" r="r" b="b"/>
            <a:pathLst>
              <a:path w="7025640" h="6858000">
                <a:moveTo>
                  <a:pt x="7025640" y="0"/>
                </a:moveTo>
                <a:lnTo>
                  <a:pt x="0" y="0"/>
                </a:lnTo>
                <a:lnTo>
                  <a:pt x="0" y="6858000"/>
                </a:lnTo>
                <a:lnTo>
                  <a:pt x="7025640" y="6858000"/>
                </a:lnTo>
                <a:lnTo>
                  <a:pt x="7025640" y="0"/>
                </a:lnTo>
                <a:close/>
              </a:path>
            </a:pathLst>
          </a:custGeom>
          <a:solidFill>
            <a:srgbClr val="004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-6350"/>
            <a:ext cx="7038340" cy="6870700"/>
            <a:chOff x="-6350" y="-6350"/>
            <a:chExt cx="703834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025640" cy="6858000"/>
            </a:xfrm>
            <a:custGeom>
              <a:avLst/>
              <a:gdLst/>
              <a:ahLst/>
              <a:cxnLst/>
              <a:rect l="l" t="t" r="r" b="b"/>
              <a:pathLst>
                <a:path w="7025640" h="6858000">
                  <a:moveTo>
                    <a:pt x="0" y="6858000"/>
                  </a:moveTo>
                  <a:lnTo>
                    <a:pt x="7025640" y="6858000"/>
                  </a:lnTo>
                  <a:lnTo>
                    <a:pt x="702564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826135" cy="826135"/>
            </a:xfrm>
            <a:custGeom>
              <a:avLst/>
              <a:gdLst/>
              <a:ahLst/>
              <a:cxnLst/>
              <a:rect l="l" t="t" r="r" b="b"/>
              <a:pathLst>
                <a:path w="826135" h="826135">
                  <a:moveTo>
                    <a:pt x="826008" y="0"/>
                  </a:moveTo>
                  <a:lnTo>
                    <a:pt x="0" y="0"/>
                  </a:lnTo>
                  <a:lnTo>
                    <a:pt x="0" y="826008"/>
                  </a:lnTo>
                  <a:lnTo>
                    <a:pt x="826008" y="826008"/>
                  </a:lnTo>
                  <a:lnTo>
                    <a:pt x="826008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826135" cy="826135"/>
            </a:xfrm>
            <a:custGeom>
              <a:avLst/>
              <a:gdLst/>
              <a:ahLst/>
              <a:cxnLst/>
              <a:rect l="l" t="t" r="r" b="b"/>
              <a:pathLst>
                <a:path w="826135" h="826135">
                  <a:moveTo>
                    <a:pt x="0" y="826008"/>
                  </a:moveTo>
                  <a:lnTo>
                    <a:pt x="826008" y="826008"/>
                  </a:lnTo>
                  <a:lnTo>
                    <a:pt x="826008" y="0"/>
                  </a:lnTo>
                  <a:lnTo>
                    <a:pt x="0" y="0"/>
                  </a:lnTo>
                  <a:lnTo>
                    <a:pt x="0" y="82600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4443" y="1860295"/>
            <a:ext cx="24199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Thank </a:t>
            </a:r>
            <a:r>
              <a:rPr spc="-105" dirty="0">
                <a:solidFill>
                  <a:srgbClr val="FFFFFF"/>
                </a:solidFill>
              </a:rPr>
              <a:t>You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11836" y="0"/>
            <a:ext cx="11978640" cy="6858000"/>
            <a:chOff x="211836" y="0"/>
            <a:chExt cx="11978640" cy="6858000"/>
          </a:xfrm>
        </p:grpSpPr>
        <p:sp>
          <p:nvSpPr>
            <p:cNvPr id="9" name="object 9"/>
            <p:cNvSpPr/>
            <p:nvPr/>
          </p:nvSpPr>
          <p:spPr>
            <a:xfrm>
              <a:off x="957072" y="2673095"/>
              <a:ext cx="3817620" cy="45720"/>
            </a:xfrm>
            <a:custGeom>
              <a:avLst/>
              <a:gdLst/>
              <a:ahLst/>
              <a:cxnLst/>
              <a:rect l="l" t="t" r="r" b="b"/>
              <a:pathLst>
                <a:path w="3817620" h="45719">
                  <a:moveTo>
                    <a:pt x="381762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3817620" y="45720"/>
                  </a:lnTo>
                  <a:lnTo>
                    <a:pt x="3817620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5640" y="0"/>
              <a:ext cx="5164836" cy="68579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998707" y="0"/>
              <a:ext cx="1191895" cy="6858000"/>
            </a:xfrm>
            <a:custGeom>
              <a:avLst/>
              <a:gdLst/>
              <a:ahLst/>
              <a:cxnLst/>
              <a:rect l="l" t="t" r="r" b="b"/>
              <a:pathLst>
                <a:path w="1191895" h="6858000">
                  <a:moveTo>
                    <a:pt x="11917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191768" y="6858000"/>
                  </a:lnTo>
                  <a:lnTo>
                    <a:pt x="1191768" y="0"/>
                  </a:lnTo>
                  <a:close/>
                </a:path>
              </a:pathLst>
            </a:custGeom>
            <a:solidFill>
              <a:srgbClr val="FCD200">
                <a:alpha val="4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836" y="5753100"/>
              <a:ext cx="4140708" cy="9509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9647" y="1547621"/>
            <a:ext cx="5655310" cy="447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Arial Rounded MT Bold"/>
                <a:cs typeface="Arial Rounded MT Bold"/>
              </a:rPr>
              <a:t>Pasal</a:t>
            </a:r>
            <a:r>
              <a:rPr sz="1800" spc="-75" dirty="0">
                <a:latin typeface="Arial Rounded MT Bold"/>
                <a:cs typeface="Arial Rounded MT Bold"/>
              </a:rPr>
              <a:t> </a:t>
            </a:r>
            <a:r>
              <a:rPr sz="1800" spc="-25" dirty="0">
                <a:latin typeface="Arial Rounded MT Bold"/>
                <a:cs typeface="Arial Rounded MT Bold"/>
              </a:rPr>
              <a:t>73</a:t>
            </a:r>
            <a:endParaRPr sz="1800">
              <a:latin typeface="Arial Rounded MT Bold"/>
              <a:cs typeface="Arial Rounded MT Bold"/>
            </a:endParaRPr>
          </a:p>
          <a:p>
            <a:pPr marL="355600" marR="400050" indent="-342900" algn="just">
              <a:lnSpc>
                <a:spcPct val="130000"/>
              </a:lnSpc>
              <a:spcBef>
                <a:spcPts val="994"/>
              </a:spcBef>
              <a:buFont typeface="Arial Rounded MT Bold"/>
              <a:buAutoNum type="arabicParenR"/>
              <a:tabLst>
                <a:tab pos="355600" algn="l"/>
                <a:tab pos="410845" algn="l"/>
              </a:tabLst>
            </a:pP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Arial Rounded MT Bold"/>
                <a:cs typeface="Arial Rounded MT Bold"/>
              </a:rPr>
              <a:t>Standar</a:t>
            </a:r>
            <a:r>
              <a:rPr sz="1800" spc="-4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tarif</a:t>
            </a:r>
            <a:r>
              <a:rPr sz="1800" spc="15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sebagaimana</a:t>
            </a:r>
            <a:r>
              <a:rPr sz="1800" spc="-4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dimaksud</a:t>
            </a:r>
            <a:r>
              <a:rPr sz="1800" spc="-45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dalam </a:t>
            </a:r>
            <a:r>
              <a:rPr sz="1800" dirty="0">
                <a:latin typeface="Arial Rounded MT Bold"/>
                <a:cs typeface="Arial Rounded MT Bold"/>
              </a:rPr>
              <a:t>Pasal</a:t>
            </a:r>
            <a:r>
              <a:rPr sz="1800" spc="-1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69</a:t>
            </a:r>
            <a:r>
              <a:rPr sz="1800" spc="-2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ditinjau</a:t>
            </a:r>
            <a:r>
              <a:rPr sz="1800" spc="-2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paling</a:t>
            </a:r>
            <a:r>
              <a:rPr sz="1800" spc="-4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cepat</a:t>
            </a:r>
            <a:r>
              <a:rPr sz="1800" spc="-1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setiap</a:t>
            </a:r>
            <a:r>
              <a:rPr sz="1800" spc="-1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2</a:t>
            </a:r>
            <a:r>
              <a:rPr sz="1800" spc="405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(dua) </a:t>
            </a:r>
            <a:r>
              <a:rPr sz="1800" dirty="0">
                <a:latin typeface="Arial Rounded MT Bold"/>
                <a:cs typeface="Arial Rounded MT Bold"/>
              </a:rPr>
              <a:t>tahun</a:t>
            </a:r>
            <a:r>
              <a:rPr sz="1800" spc="-4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sekali</a:t>
            </a:r>
            <a:r>
              <a:rPr sz="1800" spc="-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oleh</a:t>
            </a:r>
            <a:r>
              <a:rPr sz="1800" spc="-25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Menteri.</a:t>
            </a:r>
            <a:endParaRPr sz="1800">
              <a:latin typeface="Arial Rounded MT Bold"/>
              <a:cs typeface="Arial Rounded MT Bold"/>
            </a:endParaRPr>
          </a:p>
          <a:p>
            <a:pPr marL="354330" marR="5080" indent="-341630">
              <a:lnSpc>
                <a:spcPct val="130000"/>
              </a:lnSpc>
              <a:spcBef>
                <a:spcPts val="994"/>
              </a:spcBef>
              <a:buAutoNum type="arabicParenR"/>
              <a:tabLst>
                <a:tab pos="355600" algn="l"/>
              </a:tabLst>
            </a:pPr>
            <a:r>
              <a:rPr sz="1800" dirty="0">
                <a:latin typeface="Arial Rounded MT Bold"/>
                <a:cs typeface="Arial Rounded MT Bold"/>
              </a:rPr>
              <a:t>Menteri</a:t>
            </a:r>
            <a:r>
              <a:rPr sz="1800" spc="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dalam</a:t>
            </a:r>
            <a:r>
              <a:rPr sz="1800" spc="-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meninjau</a:t>
            </a:r>
            <a:r>
              <a:rPr sz="1800" spc="-1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standar</a:t>
            </a:r>
            <a:r>
              <a:rPr sz="1800" spc="10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tarif 	sebagaimana</a:t>
            </a:r>
            <a:r>
              <a:rPr sz="1800" spc="-4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dimaksud</a:t>
            </a:r>
            <a:r>
              <a:rPr sz="1800" spc="-6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pada</a:t>
            </a:r>
            <a:r>
              <a:rPr sz="1800" spc="-4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ayat</a:t>
            </a:r>
            <a:r>
              <a:rPr sz="1800" spc="-2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(1)</a:t>
            </a:r>
            <a:r>
              <a:rPr sz="1800" spc="-40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dilakukan 	</a:t>
            </a:r>
            <a:r>
              <a:rPr sz="1800" dirty="0">
                <a:latin typeface="Arial Rounded MT Bold"/>
                <a:cs typeface="Arial Rounded MT Bold"/>
              </a:rPr>
              <a:t>dengan</a:t>
            </a:r>
            <a:r>
              <a:rPr sz="1800" spc="-6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memperhitungkan</a:t>
            </a:r>
            <a:r>
              <a:rPr sz="1800" spc="-7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kecukupan</a:t>
            </a:r>
            <a:r>
              <a:rPr sz="1800" spc="-4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Iuran</a:t>
            </a:r>
            <a:r>
              <a:rPr sz="1800" spc="-70" dirty="0">
                <a:latin typeface="Arial Rounded MT Bold"/>
                <a:cs typeface="Arial Rounded MT Bold"/>
              </a:rPr>
              <a:t> </a:t>
            </a:r>
            <a:r>
              <a:rPr sz="1800" spc="-25" dirty="0">
                <a:latin typeface="Arial Rounded MT Bold"/>
                <a:cs typeface="Arial Rounded MT Bold"/>
              </a:rPr>
              <a:t>dan 	</a:t>
            </a:r>
            <a:r>
              <a:rPr sz="1800" spc="-10" dirty="0">
                <a:latin typeface="Arial Rounded MT Bold"/>
                <a:cs typeface="Arial Rounded MT Bold"/>
              </a:rPr>
              <a:t>kesinambungan</a:t>
            </a:r>
            <a:r>
              <a:rPr sz="1800" spc="-45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program</a:t>
            </a:r>
            <a:r>
              <a:rPr sz="1800" spc="-3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yang</a:t>
            </a:r>
            <a:r>
              <a:rPr sz="1800" spc="-25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dilakukan 	</a:t>
            </a:r>
            <a:r>
              <a:rPr sz="1800" dirty="0">
                <a:latin typeface="Arial Rounded MT Bold"/>
                <a:cs typeface="Arial Rounded MT Bold"/>
              </a:rPr>
              <a:t>bersama</a:t>
            </a:r>
            <a:r>
              <a:rPr sz="1800" spc="-7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dengan</a:t>
            </a:r>
            <a:r>
              <a:rPr sz="1800" spc="-5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BPJS</a:t>
            </a:r>
            <a:r>
              <a:rPr sz="1800" spc="-5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Kesehatan,</a:t>
            </a:r>
            <a:r>
              <a:rPr sz="1800" spc="-25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Dewan 	</a:t>
            </a:r>
            <a:r>
              <a:rPr sz="1800" dirty="0">
                <a:latin typeface="Arial Rounded MT Bold"/>
                <a:cs typeface="Arial Rounded MT Bold"/>
              </a:rPr>
              <a:t>Jaminan Sosial</a:t>
            </a:r>
            <a:r>
              <a:rPr sz="1800" spc="2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Nasional,</a:t>
            </a:r>
            <a:r>
              <a:rPr sz="1800" spc="-1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dan</a:t>
            </a:r>
            <a:r>
              <a:rPr sz="1800" spc="459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menteri</a:t>
            </a:r>
            <a:r>
              <a:rPr sz="1800" spc="5" dirty="0">
                <a:latin typeface="Arial Rounded MT Bold"/>
                <a:cs typeface="Arial Rounded MT Bold"/>
              </a:rPr>
              <a:t> </a:t>
            </a:r>
            <a:r>
              <a:rPr sz="1800" spc="-20" dirty="0">
                <a:latin typeface="Arial Rounded MT Bold"/>
                <a:cs typeface="Arial Rounded MT Bold"/>
              </a:rPr>
              <a:t>yang 	</a:t>
            </a:r>
            <a:r>
              <a:rPr sz="1800" spc="-10" dirty="0">
                <a:latin typeface="Arial Rounded MT Bold"/>
                <a:cs typeface="Arial Rounded MT Bold"/>
              </a:rPr>
              <a:t>menyelenggarakan </a:t>
            </a:r>
            <a:r>
              <a:rPr sz="1800" dirty="0">
                <a:latin typeface="Arial Rounded MT Bold"/>
                <a:cs typeface="Arial Rounded MT Bold"/>
              </a:rPr>
              <a:t>urusan</a:t>
            </a:r>
            <a:r>
              <a:rPr sz="1800" spc="-4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pemerintahan</a:t>
            </a:r>
            <a:r>
              <a:rPr sz="1800" spc="-25" dirty="0">
                <a:latin typeface="Arial Rounded MT Bold"/>
                <a:cs typeface="Arial Rounded MT Bold"/>
              </a:rPr>
              <a:t> di 	</a:t>
            </a:r>
            <a:r>
              <a:rPr sz="1800" dirty="0">
                <a:latin typeface="Arial Rounded MT Bold"/>
                <a:cs typeface="Arial Rounded MT Bold"/>
              </a:rPr>
              <a:t>bidang</a:t>
            </a:r>
            <a:r>
              <a:rPr sz="1800" spc="5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keuangan.</a:t>
            </a:r>
            <a:endParaRPr sz="1800">
              <a:latin typeface="Arial Rounded MT Bold"/>
              <a:cs typeface="Arial Rounded MT 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43716" y="0"/>
            <a:ext cx="748665" cy="1455420"/>
            <a:chOff x="11443716" y="0"/>
            <a:chExt cx="748665" cy="1455420"/>
          </a:xfrm>
        </p:grpSpPr>
        <p:sp>
          <p:nvSpPr>
            <p:cNvPr id="4" name="object 4"/>
            <p:cNvSpPr/>
            <p:nvPr/>
          </p:nvSpPr>
          <p:spPr>
            <a:xfrm>
              <a:off x="11443716" y="0"/>
              <a:ext cx="748665" cy="1455420"/>
            </a:xfrm>
            <a:custGeom>
              <a:avLst/>
              <a:gdLst/>
              <a:ahLst/>
              <a:cxnLst/>
              <a:rect l="l" t="t" r="r" b="b"/>
              <a:pathLst>
                <a:path w="748665" h="1455420">
                  <a:moveTo>
                    <a:pt x="748283" y="0"/>
                  </a:moveTo>
                  <a:lnTo>
                    <a:pt x="0" y="0"/>
                  </a:lnTo>
                  <a:lnTo>
                    <a:pt x="0" y="1455420"/>
                  </a:lnTo>
                  <a:lnTo>
                    <a:pt x="748283" y="1455420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019788" y="0"/>
              <a:ext cx="172720" cy="701040"/>
            </a:xfrm>
            <a:custGeom>
              <a:avLst/>
              <a:gdLst/>
              <a:ahLst/>
              <a:cxnLst/>
              <a:rect l="l" t="t" r="r" b="b"/>
              <a:pathLst>
                <a:path w="172720" h="701040">
                  <a:moveTo>
                    <a:pt x="172211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172211" y="701039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1440668" y="6117335"/>
            <a:ext cx="749935" cy="741045"/>
          </a:xfrm>
          <a:custGeom>
            <a:avLst/>
            <a:gdLst/>
            <a:ahLst/>
            <a:cxnLst/>
            <a:rect l="l" t="t" r="r" b="b"/>
            <a:pathLst>
              <a:path w="749934" h="741045">
                <a:moveTo>
                  <a:pt x="749807" y="0"/>
                </a:moveTo>
                <a:lnTo>
                  <a:pt x="0" y="0"/>
                </a:lnTo>
                <a:lnTo>
                  <a:pt x="0" y="740663"/>
                </a:lnTo>
                <a:lnTo>
                  <a:pt x="749807" y="740663"/>
                </a:lnTo>
                <a:lnTo>
                  <a:pt x="749807" y="0"/>
                </a:lnTo>
                <a:close/>
              </a:path>
            </a:pathLst>
          </a:custGeom>
          <a:solidFill>
            <a:srgbClr val="004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7484" y="1618488"/>
            <a:ext cx="192024" cy="18897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5510" marR="5080" algn="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1F5F"/>
                </a:solidFill>
              </a:rPr>
              <a:t>PERPRES</a:t>
            </a:r>
            <a:r>
              <a:rPr sz="3000" spc="-60" dirty="0">
                <a:solidFill>
                  <a:srgbClr val="001F5F"/>
                </a:solidFill>
              </a:rPr>
              <a:t> </a:t>
            </a:r>
            <a:r>
              <a:rPr sz="3000" dirty="0">
                <a:solidFill>
                  <a:srgbClr val="001F5F"/>
                </a:solidFill>
              </a:rPr>
              <a:t>82</a:t>
            </a:r>
            <a:r>
              <a:rPr sz="3000" spc="-30" dirty="0">
                <a:solidFill>
                  <a:srgbClr val="001F5F"/>
                </a:solidFill>
              </a:rPr>
              <a:t> </a:t>
            </a:r>
            <a:r>
              <a:rPr sz="3000" spc="-25" dirty="0">
                <a:solidFill>
                  <a:srgbClr val="001F5F"/>
                </a:solidFill>
              </a:rPr>
              <a:t>TAHUN</a:t>
            </a:r>
            <a:r>
              <a:rPr sz="3000" spc="-45" dirty="0">
                <a:solidFill>
                  <a:srgbClr val="001F5F"/>
                </a:solidFill>
              </a:rPr>
              <a:t> </a:t>
            </a:r>
            <a:r>
              <a:rPr sz="3000" dirty="0">
                <a:solidFill>
                  <a:srgbClr val="001F5F"/>
                </a:solidFill>
              </a:rPr>
              <a:t>2018</a:t>
            </a:r>
            <a:r>
              <a:rPr sz="3000" spc="-25" dirty="0">
                <a:solidFill>
                  <a:srgbClr val="001F5F"/>
                </a:solidFill>
              </a:rPr>
              <a:t> </a:t>
            </a:r>
            <a:r>
              <a:rPr sz="3000" spc="-30" dirty="0">
                <a:solidFill>
                  <a:srgbClr val="001F5F"/>
                </a:solidFill>
              </a:rPr>
              <a:t>TENTANG</a:t>
            </a:r>
            <a:endParaRPr sz="3000"/>
          </a:p>
          <a:p>
            <a:pPr marL="4715510" marR="5080" algn="r">
              <a:lnSpc>
                <a:spcPct val="100000"/>
              </a:lnSpc>
            </a:pPr>
            <a:r>
              <a:rPr sz="3000" dirty="0">
                <a:solidFill>
                  <a:srgbClr val="001F5F"/>
                </a:solidFill>
              </a:rPr>
              <a:t>JAMINAN</a:t>
            </a:r>
            <a:r>
              <a:rPr sz="3000" spc="-105" dirty="0">
                <a:solidFill>
                  <a:srgbClr val="001F5F"/>
                </a:solidFill>
              </a:rPr>
              <a:t> </a:t>
            </a:r>
            <a:r>
              <a:rPr sz="3000" spc="-50" dirty="0">
                <a:solidFill>
                  <a:srgbClr val="001F5F"/>
                </a:solidFill>
              </a:rPr>
              <a:t>KESEHATAN</a:t>
            </a:r>
            <a:r>
              <a:rPr sz="3000" spc="-100" dirty="0">
                <a:solidFill>
                  <a:srgbClr val="001F5F"/>
                </a:solidFill>
              </a:rPr>
              <a:t> </a:t>
            </a:r>
            <a:r>
              <a:rPr sz="3000" spc="-25" dirty="0">
                <a:solidFill>
                  <a:srgbClr val="001F5F"/>
                </a:solidFill>
              </a:rPr>
              <a:t>(4)</a:t>
            </a:r>
            <a:endParaRPr sz="300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8922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6343" y="1186941"/>
            <a:ext cx="78568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Proses</a:t>
            </a:r>
            <a:r>
              <a:rPr spc="-130" dirty="0"/>
              <a:t> </a:t>
            </a:r>
            <a:r>
              <a:rPr dirty="0"/>
              <a:t>Penetapan</a:t>
            </a:r>
            <a:r>
              <a:rPr spc="-125" dirty="0"/>
              <a:t> </a:t>
            </a:r>
            <a:r>
              <a:rPr spc="-35" dirty="0"/>
              <a:t>Tarif</a:t>
            </a:r>
            <a:r>
              <a:rPr spc="-130" dirty="0"/>
              <a:t> </a:t>
            </a:r>
            <a:r>
              <a:rPr dirty="0"/>
              <a:t>dalam</a:t>
            </a:r>
            <a:r>
              <a:rPr spc="-110" dirty="0"/>
              <a:t> </a:t>
            </a:r>
            <a:r>
              <a:rPr spc="-25" dirty="0"/>
              <a:t>JKN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56981" y="2133676"/>
            <a:ext cx="353441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Peninjauan</a:t>
            </a:r>
            <a:r>
              <a:rPr sz="2600" spc="-1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Tarif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dilakukan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56981" y="2450668"/>
            <a:ext cx="3579495" cy="169100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30"/>
              </a:spcBef>
            </a:pPr>
            <a:r>
              <a:rPr sz="2600" dirty="0">
                <a:latin typeface="Calibri"/>
                <a:cs typeface="Calibri"/>
              </a:rPr>
              <a:t>dengan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memperhitungkan kecukupan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iuran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dan </a:t>
            </a:r>
            <a:r>
              <a:rPr sz="2600" spc="-10" dirty="0">
                <a:latin typeface="Calibri"/>
                <a:cs typeface="Calibri"/>
              </a:rPr>
              <a:t>kesinambungan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program </a:t>
            </a:r>
            <a:r>
              <a:rPr sz="2600" dirty="0">
                <a:latin typeface="Calibri"/>
                <a:cs typeface="Calibri"/>
              </a:rPr>
              <a:t>sampai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(dua)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tahun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ke </a:t>
            </a:r>
            <a:r>
              <a:rPr sz="2600" spc="-10" dirty="0">
                <a:latin typeface="Calibri"/>
                <a:cs typeface="Calibri"/>
              </a:rPr>
              <a:t>depan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56981" y="4608067"/>
            <a:ext cx="3720465" cy="13741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25"/>
              </a:spcBef>
            </a:pPr>
            <a:r>
              <a:rPr sz="2600" dirty="0">
                <a:latin typeface="Calibri"/>
                <a:cs typeface="Calibri"/>
              </a:rPr>
              <a:t>Dilakukan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Kementerian Kesehatan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Bersama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dengan </a:t>
            </a:r>
            <a:r>
              <a:rPr sz="2600" spc="-20" dirty="0">
                <a:latin typeface="Calibri"/>
                <a:cs typeface="Calibri"/>
              </a:rPr>
              <a:t>BPJS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Kesehataan,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DJSN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dan </a:t>
            </a:r>
            <a:r>
              <a:rPr sz="2600" dirty="0">
                <a:latin typeface="Calibri"/>
                <a:cs typeface="Calibri"/>
              </a:rPr>
              <a:t>Menteri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Keuangan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4651" y="1100327"/>
            <a:ext cx="67310" cy="1042669"/>
          </a:xfrm>
          <a:custGeom>
            <a:avLst/>
            <a:gdLst/>
            <a:ahLst/>
            <a:cxnLst/>
            <a:rect l="l" t="t" r="r" b="b"/>
            <a:pathLst>
              <a:path w="67309" h="1042669">
                <a:moveTo>
                  <a:pt x="67056" y="0"/>
                </a:moveTo>
                <a:lnTo>
                  <a:pt x="0" y="0"/>
                </a:lnTo>
                <a:lnTo>
                  <a:pt x="0" y="1042415"/>
                </a:lnTo>
                <a:lnTo>
                  <a:pt x="67056" y="1042415"/>
                </a:lnTo>
                <a:lnTo>
                  <a:pt x="6705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5764" y="4610100"/>
            <a:ext cx="445007" cy="44805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5764" y="2167127"/>
            <a:ext cx="445007" cy="448056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4" name="object 14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240273" y="2173223"/>
            <a:ext cx="4195445" cy="3670935"/>
            <a:chOff x="2240273" y="2173223"/>
            <a:chExt cx="4195445" cy="367093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0273" y="4215383"/>
              <a:ext cx="1506480" cy="16253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4012" y="4212335"/>
              <a:ext cx="1511046" cy="163144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1046" y="2173223"/>
              <a:ext cx="1764043" cy="174575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142357" y="2582926"/>
            <a:ext cx="1193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112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Revenue Estimation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3885" y="2243327"/>
            <a:ext cx="1695464" cy="165888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249172" y="2661665"/>
            <a:ext cx="838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marR="5080" indent="-129539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Draft </a:t>
            </a:r>
            <a:r>
              <a:rPr sz="1800" b="1" spc="-25" dirty="0">
                <a:latin typeface="Arial"/>
                <a:cs typeface="Arial"/>
              </a:rPr>
              <a:t>of </a:t>
            </a:r>
            <a:r>
              <a:rPr sz="1800" b="1" spc="-10" dirty="0">
                <a:latin typeface="Arial"/>
                <a:cs typeface="Arial"/>
              </a:rPr>
              <a:t>Tariff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503932" y="2554223"/>
            <a:ext cx="2283460" cy="1842770"/>
            <a:chOff x="2503932" y="2554223"/>
            <a:chExt cx="2283460" cy="1842770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03932" y="2554223"/>
              <a:ext cx="2282951" cy="184251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583942" y="2634233"/>
              <a:ext cx="1988820" cy="1548765"/>
            </a:xfrm>
            <a:custGeom>
              <a:avLst/>
              <a:gdLst/>
              <a:ahLst/>
              <a:cxnLst/>
              <a:rect l="l" t="t" r="r" b="b"/>
              <a:pathLst>
                <a:path w="1988820" h="1548764">
                  <a:moveTo>
                    <a:pt x="1723135" y="0"/>
                  </a:moveTo>
                  <a:lnTo>
                    <a:pt x="1723135" y="242188"/>
                  </a:lnTo>
                  <a:lnTo>
                    <a:pt x="265683" y="242188"/>
                  </a:lnTo>
                  <a:lnTo>
                    <a:pt x="265683" y="0"/>
                  </a:lnTo>
                  <a:lnTo>
                    <a:pt x="0" y="508507"/>
                  </a:lnTo>
                  <a:lnTo>
                    <a:pt x="265683" y="1017142"/>
                  </a:lnTo>
                  <a:lnTo>
                    <a:pt x="265683" y="774953"/>
                  </a:lnTo>
                  <a:lnTo>
                    <a:pt x="727963" y="774953"/>
                  </a:lnTo>
                  <a:lnTo>
                    <a:pt x="727963" y="1282699"/>
                  </a:lnTo>
                  <a:lnTo>
                    <a:pt x="485901" y="1282699"/>
                  </a:lnTo>
                  <a:lnTo>
                    <a:pt x="994409" y="1548383"/>
                  </a:lnTo>
                  <a:lnTo>
                    <a:pt x="1502918" y="1282699"/>
                  </a:lnTo>
                  <a:lnTo>
                    <a:pt x="1260856" y="1282699"/>
                  </a:lnTo>
                  <a:lnTo>
                    <a:pt x="1260856" y="774953"/>
                  </a:lnTo>
                  <a:lnTo>
                    <a:pt x="1723135" y="774953"/>
                  </a:lnTo>
                  <a:lnTo>
                    <a:pt x="1723135" y="1017142"/>
                  </a:lnTo>
                  <a:lnTo>
                    <a:pt x="1988820" y="508507"/>
                  </a:lnTo>
                  <a:lnTo>
                    <a:pt x="1723135" y="0"/>
                  </a:lnTo>
                  <a:close/>
                </a:path>
              </a:pathLst>
            </a:custGeom>
            <a:solidFill>
              <a:srgbClr val="7D6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83942" y="2634233"/>
              <a:ext cx="1988820" cy="1548765"/>
            </a:xfrm>
            <a:custGeom>
              <a:avLst/>
              <a:gdLst/>
              <a:ahLst/>
              <a:cxnLst/>
              <a:rect l="l" t="t" r="r" b="b"/>
              <a:pathLst>
                <a:path w="1988820" h="1548764">
                  <a:moveTo>
                    <a:pt x="1988820" y="508507"/>
                  </a:moveTo>
                  <a:lnTo>
                    <a:pt x="1723135" y="1017142"/>
                  </a:lnTo>
                  <a:lnTo>
                    <a:pt x="1723135" y="774953"/>
                  </a:lnTo>
                  <a:lnTo>
                    <a:pt x="1260856" y="774953"/>
                  </a:lnTo>
                  <a:lnTo>
                    <a:pt x="1260856" y="1282699"/>
                  </a:lnTo>
                  <a:lnTo>
                    <a:pt x="1502918" y="1282699"/>
                  </a:lnTo>
                  <a:lnTo>
                    <a:pt x="994409" y="1548383"/>
                  </a:lnTo>
                  <a:lnTo>
                    <a:pt x="485901" y="1282699"/>
                  </a:lnTo>
                  <a:lnTo>
                    <a:pt x="727963" y="1282699"/>
                  </a:lnTo>
                  <a:lnTo>
                    <a:pt x="727963" y="774953"/>
                  </a:lnTo>
                  <a:lnTo>
                    <a:pt x="265683" y="774953"/>
                  </a:lnTo>
                  <a:lnTo>
                    <a:pt x="265683" y="1017142"/>
                  </a:lnTo>
                  <a:lnTo>
                    <a:pt x="0" y="508507"/>
                  </a:lnTo>
                  <a:lnTo>
                    <a:pt x="265683" y="0"/>
                  </a:lnTo>
                  <a:lnTo>
                    <a:pt x="265683" y="242188"/>
                  </a:lnTo>
                  <a:lnTo>
                    <a:pt x="1723135" y="242188"/>
                  </a:lnTo>
                  <a:lnTo>
                    <a:pt x="1723135" y="0"/>
                  </a:lnTo>
                  <a:lnTo>
                    <a:pt x="1988820" y="50850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802127" y="2942031"/>
            <a:ext cx="15557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Simulation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Contribution</a:t>
            </a:r>
            <a:r>
              <a:rPr sz="1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Adequacy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665476" y="4806696"/>
            <a:ext cx="1460500" cy="463550"/>
            <a:chOff x="2665476" y="4806696"/>
            <a:chExt cx="1460500" cy="463550"/>
          </a:xfrm>
        </p:grpSpPr>
        <p:sp>
          <p:nvSpPr>
            <p:cNvPr id="29" name="object 29"/>
            <p:cNvSpPr/>
            <p:nvPr/>
          </p:nvSpPr>
          <p:spPr>
            <a:xfrm>
              <a:off x="2678430" y="4819650"/>
              <a:ext cx="1434465" cy="437515"/>
            </a:xfrm>
            <a:custGeom>
              <a:avLst/>
              <a:gdLst/>
              <a:ahLst/>
              <a:cxnLst/>
              <a:rect l="l" t="t" r="r" b="b"/>
              <a:pathLst>
                <a:path w="1434464" h="437514">
                  <a:moveTo>
                    <a:pt x="1361185" y="0"/>
                  </a:moveTo>
                  <a:lnTo>
                    <a:pt x="72897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8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7" y="437388"/>
                  </a:lnTo>
                  <a:lnTo>
                    <a:pt x="1361185" y="437388"/>
                  </a:lnTo>
                  <a:lnTo>
                    <a:pt x="1389560" y="431659"/>
                  </a:lnTo>
                  <a:lnTo>
                    <a:pt x="1412732" y="416036"/>
                  </a:lnTo>
                  <a:lnTo>
                    <a:pt x="1428355" y="392864"/>
                  </a:lnTo>
                  <a:lnTo>
                    <a:pt x="1434083" y="364489"/>
                  </a:lnTo>
                  <a:lnTo>
                    <a:pt x="1434083" y="72898"/>
                  </a:lnTo>
                  <a:lnTo>
                    <a:pt x="1428355" y="44523"/>
                  </a:lnTo>
                  <a:lnTo>
                    <a:pt x="1412732" y="21351"/>
                  </a:lnTo>
                  <a:lnTo>
                    <a:pt x="1389560" y="5728"/>
                  </a:lnTo>
                  <a:lnTo>
                    <a:pt x="1361185" y="0"/>
                  </a:lnTo>
                  <a:close/>
                </a:path>
              </a:pathLst>
            </a:custGeom>
            <a:solidFill>
              <a:srgbClr val="CEB8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78430" y="4819650"/>
              <a:ext cx="1434465" cy="437515"/>
            </a:xfrm>
            <a:custGeom>
              <a:avLst/>
              <a:gdLst/>
              <a:ahLst/>
              <a:cxnLst/>
              <a:rect l="l" t="t" r="r" b="b"/>
              <a:pathLst>
                <a:path w="1434464" h="437514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7" y="0"/>
                  </a:lnTo>
                  <a:lnTo>
                    <a:pt x="1361185" y="0"/>
                  </a:lnTo>
                  <a:lnTo>
                    <a:pt x="1389560" y="5728"/>
                  </a:lnTo>
                  <a:lnTo>
                    <a:pt x="1412732" y="21351"/>
                  </a:lnTo>
                  <a:lnTo>
                    <a:pt x="1428355" y="44523"/>
                  </a:lnTo>
                  <a:lnTo>
                    <a:pt x="1434083" y="72898"/>
                  </a:lnTo>
                  <a:lnTo>
                    <a:pt x="1434083" y="364489"/>
                  </a:lnTo>
                  <a:lnTo>
                    <a:pt x="1428355" y="392864"/>
                  </a:lnTo>
                  <a:lnTo>
                    <a:pt x="1412732" y="416036"/>
                  </a:lnTo>
                  <a:lnTo>
                    <a:pt x="1389560" y="431659"/>
                  </a:lnTo>
                  <a:lnTo>
                    <a:pt x="1361185" y="437388"/>
                  </a:lnTo>
                  <a:lnTo>
                    <a:pt x="72897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8"/>
                  </a:lnTo>
                  <a:close/>
                </a:path>
              </a:pathLst>
            </a:custGeom>
            <a:ln w="25907">
              <a:solidFill>
                <a:srgbClr val="9686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888742" y="4872354"/>
            <a:ext cx="101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Final</a:t>
            </a:r>
            <a:r>
              <a:rPr sz="1800" spc="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tarif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343" y="1186941"/>
            <a:ext cx="111652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Metode</a:t>
            </a:r>
            <a:r>
              <a:rPr spc="-45" dirty="0"/>
              <a:t> </a:t>
            </a:r>
            <a:r>
              <a:rPr spc="-20" dirty="0"/>
              <a:t>Pembayaran</a:t>
            </a:r>
            <a:r>
              <a:rPr spc="-45" dirty="0"/>
              <a:t> </a:t>
            </a:r>
            <a:r>
              <a:rPr dirty="0"/>
              <a:t>INA</a:t>
            </a:r>
            <a:r>
              <a:rPr spc="-50" dirty="0"/>
              <a:t> </a:t>
            </a:r>
            <a:r>
              <a:rPr dirty="0"/>
              <a:t>CBG</a:t>
            </a:r>
            <a:r>
              <a:rPr spc="-40" dirty="0"/>
              <a:t> </a:t>
            </a:r>
            <a:r>
              <a:rPr dirty="0"/>
              <a:t>dan</a:t>
            </a:r>
            <a:r>
              <a:rPr spc="-35" dirty="0"/>
              <a:t> </a:t>
            </a:r>
            <a:r>
              <a:rPr dirty="0"/>
              <a:t>Non</a:t>
            </a:r>
            <a:r>
              <a:rPr spc="-35" dirty="0"/>
              <a:t> </a:t>
            </a:r>
            <a:r>
              <a:rPr spc="-10" dirty="0"/>
              <a:t>INA-</a:t>
            </a:r>
            <a:r>
              <a:rPr spc="-25" dirty="0"/>
              <a:t>CBG</a:t>
            </a:r>
          </a:p>
        </p:txBody>
      </p:sp>
      <p:sp>
        <p:nvSpPr>
          <p:cNvPr id="3" name="object 3"/>
          <p:cNvSpPr/>
          <p:nvPr/>
        </p:nvSpPr>
        <p:spPr>
          <a:xfrm>
            <a:off x="644651" y="1100327"/>
            <a:ext cx="67310" cy="1042669"/>
          </a:xfrm>
          <a:custGeom>
            <a:avLst/>
            <a:gdLst/>
            <a:ahLst/>
            <a:cxnLst/>
            <a:rect l="l" t="t" r="r" b="b"/>
            <a:pathLst>
              <a:path w="67309" h="1042669">
                <a:moveTo>
                  <a:pt x="67056" y="0"/>
                </a:moveTo>
                <a:lnTo>
                  <a:pt x="0" y="0"/>
                </a:lnTo>
                <a:lnTo>
                  <a:pt x="0" y="1042415"/>
                </a:lnTo>
                <a:lnTo>
                  <a:pt x="67056" y="1042415"/>
                </a:lnTo>
                <a:lnTo>
                  <a:pt x="6705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462271" y="2648711"/>
            <a:ext cx="5696585" cy="2703195"/>
            <a:chOff x="4462271" y="2648711"/>
            <a:chExt cx="5696585" cy="27031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0935" y="3305500"/>
              <a:ext cx="3207401" cy="12932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2271" y="2648711"/>
              <a:ext cx="2646426" cy="270281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466843" y="2903219"/>
              <a:ext cx="2545080" cy="2164080"/>
            </a:xfrm>
            <a:custGeom>
              <a:avLst/>
              <a:gdLst/>
              <a:ahLst/>
              <a:cxnLst/>
              <a:rect l="l" t="t" r="r" b="b"/>
              <a:pathLst>
                <a:path w="2545079" h="2164079">
                  <a:moveTo>
                    <a:pt x="1272539" y="0"/>
                  </a:moveTo>
                  <a:lnTo>
                    <a:pt x="1220085" y="902"/>
                  </a:lnTo>
                  <a:lnTo>
                    <a:pt x="1168170" y="3587"/>
                  </a:lnTo>
                  <a:lnTo>
                    <a:pt x="1116836" y="8019"/>
                  </a:lnTo>
                  <a:lnTo>
                    <a:pt x="1066124" y="14163"/>
                  </a:lnTo>
                  <a:lnTo>
                    <a:pt x="1016074" y="21985"/>
                  </a:lnTo>
                  <a:lnTo>
                    <a:pt x="966729" y="31450"/>
                  </a:lnTo>
                  <a:lnTo>
                    <a:pt x="918128" y="42523"/>
                  </a:lnTo>
                  <a:lnTo>
                    <a:pt x="870313" y="55168"/>
                  </a:lnTo>
                  <a:lnTo>
                    <a:pt x="823325" y="69352"/>
                  </a:lnTo>
                  <a:lnTo>
                    <a:pt x="777204" y="85040"/>
                  </a:lnTo>
                  <a:lnTo>
                    <a:pt x="731991" y="102196"/>
                  </a:lnTo>
                  <a:lnTo>
                    <a:pt x="687728" y="120786"/>
                  </a:lnTo>
                  <a:lnTo>
                    <a:pt x="644455" y="140775"/>
                  </a:lnTo>
                  <a:lnTo>
                    <a:pt x="602214" y="162128"/>
                  </a:lnTo>
                  <a:lnTo>
                    <a:pt x="561044" y="184811"/>
                  </a:lnTo>
                  <a:lnTo>
                    <a:pt x="520988" y="208787"/>
                  </a:lnTo>
                  <a:lnTo>
                    <a:pt x="482086" y="234024"/>
                  </a:lnTo>
                  <a:lnTo>
                    <a:pt x="444379" y="260486"/>
                  </a:lnTo>
                  <a:lnTo>
                    <a:pt x="407907" y="288137"/>
                  </a:lnTo>
                  <a:lnTo>
                    <a:pt x="372713" y="316944"/>
                  </a:lnTo>
                  <a:lnTo>
                    <a:pt x="338836" y="346871"/>
                  </a:lnTo>
                  <a:lnTo>
                    <a:pt x="306318" y="377884"/>
                  </a:lnTo>
                  <a:lnTo>
                    <a:pt x="275200" y="409947"/>
                  </a:lnTo>
                  <a:lnTo>
                    <a:pt x="245522" y="443026"/>
                  </a:lnTo>
                  <a:lnTo>
                    <a:pt x="217326" y="477087"/>
                  </a:lnTo>
                  <a:lnTo>
                    <a:pt x="190652" y="512093"/>
                  </a:lnTo>
                  <a:lnTo>
                    <a:pt x="165542" y="548011"/>
                  </a:lnTo>
                  <a:lnTo>
                    <a:pt x="142036" y="584806"/>
                  </a:lnTo>
                  <a:lnTo>
                    <a:pt x="120175" y="622442"/>
                  </a:lnTo>
                  <a:lnTo>
                    <a:pt x="100000" y="660886"/>
                  </a:lnTo>
                  <a:lnTo>
                    <a:pt x="81553" y="700101"/>
                  </a:lnTo>
                  <a:lnTo>
                    <a:pt x="64873" y="740054"/>
                  </a:lnTo>
                  <a:lnTo>
                    <a:pt x="50003" y="780709"/>
                  </a:lnTo>
                  <a:lnTo>
                    <a:pt x="36982" y="822032"/>
                  </a:lnTo>
                  <a:lnTo>
                    <a:pt x="25852" y="863988"/>
                  </a:lnTo>
                  <a:lnTo>
                    <a:pt x="16655" y="906541"/>
                  </a:lnTo>
                  <a:lnTo>
                    <a:pt x="9429" y="949658"/>
                  </a:lnTo>
                  <a:lnTo>
                    <a:pt x="4218" y="993303"/>
                  </a:lnTo>
                  <a:lnTo>
                    <a:pt x="1061" y="1037442"/>
                  </a:lnTo>
                  <a:lnTo>
                    <a:pt x="0" y="1082039"/>
                  </a:lnTo>
                  <a:lnTo>
                    <a:pt x="1061" y="1126637"/>
                  </a:lnTo>
                  <a:lnTo>
                    <a:pt x="4218" y="1170776"/>
                  </a:lnTo>
                  <a:lnTo>
                    <a:pt x="9429" y="1214421"/>
                  </a:lnTo>
                  <a:lnTo>
                    <a:pt x="16655" y="1257538"/>
                  </a:lnTo>
                  <a:lnTo>
                    <a:pt x="25852" y="1300091"/>
                  </a:lnTo>
                  <a:lnTo>
                    <a:pt x="36982" y="1342047"/>
                  </a:lnTo>
                  <a:lnTo>
                    <a:pt x="50003" y="1383370"/>
                  </a:lnTo>
                  <a:lnTo>
                    <a:pt x="64873" y="1424025"/>
                  </a:lnTo>
                  <a:lnTo>
                    <a:pt x="81553" y="1463978"/>
                  </a:lnTo>
                  <a:lnTo>
                    <a:pt x="100000" y="1503193"/>
                  </a:lnTo>
                  <a:lnTo>
                    <a:pt x="120175" y="1541637"/>
                  </a:lnTo>
                  <a:lnTo>
                    <a:pt x="142036" y="1579273"/>
                  </a:lnTo>
                  <a:lnTo>
                    <a:pt x="165542" y="1616068"/>
                  </a:lnTo>
                  <a:lnTo>
                    <a:pt x="190652" y="1651986"/>
                  </a:lnTo>
                  <a:lnTo>
                    <a:pt x="217326" y="1686992"/>
                  </a:lnTo>
                  <a:lnTo>
                    <a:pt x="245522" y="1721053"/>
                  </a:lnTo>
                  <a:lnTo>
                    <a:pt x="275200" y="1754132"/>
                  </a:lnTo>
                  <a:lnTo>
                    <a:pt x="306318" y="1786195"/>
                  </a:lnTo>
                  <a:lnTo>
                    <a:pt x="338836" y="1817208"/>
                  </a:lnTo>
                  <a:lnTo>
                    <a:pt x="372713" y="1847135"/>
                  </a:lnTo>
                  <a:lnTo>
                    <a:pt x="407907" y="1875942"/>
                  </a:lnTo>
                  <a:lnTo>
                    <a:pt x="444379" y="1903593"/>
                  </a:lnTo>
                  <a:lnTo>
                    <a:pt x="482086" y="1930055"/>
                  </a:lnTo>
                  <a:lnTo>
                    <a:pt x="520988" y="1955291"/>
                  </a:lnTo>
                  <a:lnTo>
                    <a:pt x="561044" y="1979268"/>
                  </a:lnTo>
                  <a:lnTo>
                    <a:pt x="602214" y="2001951"/>
                  </a:lnTo>
                  <a:lnTo>
                    <a:pt x="644455" y="2023304"/>
                  </a:lnTo>
                  <a:lnTo>
                    <a:pt x="687728" y="2043293"/>
                  </a:lnTo>
                  <a:lnTo>
                    <a:pt x="731991" y="2061883"/>
                  </a:lnTo>
                  <a:lnTo>
                    <a:pt x="777204" y="2079039"/>
                  </a:lnTo>
                  <a:lnTo>
                    <a:pt x="823325" y="2094727"/>
                  </a:lnTo>
                  <a:lnTo>
                    <a:pt x="870313" y="2108911"/>
                  </a:lnTo>
                  <a:lnTo>
                    <a:pt x="918128" y="2121556"/>
                  </a:lnTo>
                  <a:lnTo>
                    <a:pt x="966729" y="2132629"/>
                  </a:lnTo>
                  <a:lnTo>
                    <a:pt x="1016074" y="2142094"/>
                  </a:lnTo>
                  <a:lnTo>
                    <a:pt x="1066124" y="2149916"/>
                  </a:lnTo>
                  <a:lnTo>
                    <a:pt x="1116836" y="2156060"/>
                  </a:lnTo>
                  <a:lnTo>
                    <a:pt x="1168170" y="2160492"/>
                  </a:lnTo>
                  <a:lnTo>
                    <a:pt x="1220085" y="2163177"/>
                  </a:lnTo>
                  <a:lnTo>
                    <a:pt x="1272539" y="2164079"/>
                  </a:lnTo>
                  <a:lnTo>
                    <a:pt x="1324994" y="2163177"/>
                  </a:lnTo>
                  <a:lnTo>
                    <a:pt x="1376909" y="2160492"/>
                  </a:lnTo>
                  <a:lnTo>
                    <a:pt x="1428243" y="2156060"/>
                  </a:lnTo>
                  <a:lnTo>
                    <a:pt x="1478955" y="2149916"/>
                  </a:lnTo>
                  <a:lnTo>
                    <a:pt x="1529005" y="2142094"/>
                  </a:lnTo>
                  <a:lnTo>
                    <a:pt x="1578350" y="2132629"/>
                  </a:lnTo>
                  <a:lnTo>
                    <a:pt x="1626951" y="2121556"/>
                  </a:lnTo>
                  <a:lnTo>
                    <a:pt x="1674766" y="2108911"/>
                  </a:lnTo>
                  <a:lnTo>
                    <a:pt x="1721754" y="2094727"/>
                  </a:lnTo>
                  <a:lnTo>
                    <a:pt x="1767875" y="2079039"/>
                  </a:lnTo>
                  <a:lnTo>
                    <a:pt x="1813088" y="2061883"/>
                  </a:lnTo>
                  <a:lnTo>
                    <a:pt x="1857351" y="2043293"/>
                  </a:lnTo>
                  <a:lnTo>
                    <a:pt x="1900624" y="2023304"/>
                  </a:lnTo>
                  <a:lnTo>
                    <a:pt x="1942865" y="2001951"/>
                  </a:lnTo>
                  <a:lnTo>
                    <a:pt x="1984035" y="1979268"/>
                  </a:lnTo>
                  <a:lnTo>
                    <a:pt x="2024091" y="1955291"/>
                  </a:lnTo>
                  <a:lnTo>
                    <a:pt x="2062993" y="1930055"/>
                  </a:lnTo>
                  <a:lnTo>
                    <a:pt x="2100700" y="1903593"/>
                  </a:lnTo>
                  <a:lnTo>
                    <a:pt x="2137172" y="1875942"/>
                  </a:lnTo>
                  <a:lnTo>
                    <a:pt x="2172366" y="1847135"/>
                  </a:lnTo>
                  <a:lnTo>
                    <a:pt x="2206243" y="1817208"/>
                  </a:lnTo>
                  <a:lnTo>
                    <a:pt x="2238761" y="1786195"/>
                  </a:lnTo>
                  <a:lnTo>
                    <a:pt x="2269879" y="1754132"/>
                  </a:lnTo>
                  <a:lnTo>
                    <a:pt x="2299557" y="1721053"/>
                  </a:lnTo>
                  <a:lnTo>
                    <a:pt x="2327753" y="1686992"/>
                  </a:lnTo>
                  <a:lnTo>
                    <a:pt x="2354427" y="1651986"/>
                  </a:lnTo>
                  <a:lnTo>
                    <a:pt x="2379537" y="1616068"/>
                  </a:lnTo>
                  <a:lnTo>
                    <a:pt x="2403043" y="1579273"/>
                  </a:lnTo>
                  <a:lnTo>
                    <a:pt x="2424904" y="1541637"/>
                  </a:lnTo>
                  <a:lnTo>
                    <a:pt x="2445079" y="1503193"/>
                  </a:lnTo>
                  <a:lnTo>
                    <a:pt x="2463526" y="1463978"/>
                  </a:lnTo>
                  <a:lnTo>
                    <a:pt x="2480206" y="1424025"/>
                  </a:lnTo>
                  <a:lnTo>
                    <a:pt x="2495076" y="1383370"/>
                  </a:lnTo>
                  <a:lnTo>
                    <a:pt x="2508097" y="1342047"/>
                  </a:lnTo>
                  <a:lnTo>
                    <a:pt x="2519227" y="1300091"/>
                  </a:lnTo>
                  <a:lnTo>
                    <a:pt x="2528424" y="1257538"/>
                  </a:lnTo>
                  <a:lnTo>
                    <a:pt x="2535650" y="1214421"/>
                  </a:lnTo>
                  <a:lnTo>
                    <a:pt x="2540861" y="1170776"/>
                  </a:lnTo>
                  <a:lnTo>
                    <a:pt x="2544018" y="1126637"/>
                  </a:lnTo>
                  <a:lnTo>
                    <a:pt x="2545079" y="1082039"/>
                  </a:lnTo>
                  <a:lnTo>
                    <a:pt x="2544018" y="1037442"/>
                  </a:lnTo>
                  <a:lnTo>
                    <a:pt x="2540861" y="993303"/>
                  </a:lnTo>
                  <a:lnTo>
                    <a:pt x="2535650" y="949658"/>
                  </a:lnTo>
                  <a:lnTo>
                    <a:pt x="2528424" y="906541"/>
                  </a:lnTo>
                  <a:lnTo>
                    <a:pt x="2519227" y="863988"/>
                  </a:lnTo>
                  <a:lnTo>
                    <a:pt x="2508097" y="822032"/>
                  </a:lnTo>
                  <a:lnTo>
                    <a:pt x="2495076" y="780709"/>
                  </a:lnTo>
                  <a:lnTo>
                    <a:pt x="2480206" y="740054"/>
                  </a:lnTo>
                  <a:lnTo>
                    <a:pt x="2463526" y="700101"/>
                  </a:lnTo>
                  <a:lnTo>
                    <a:pt x="2445079" y="660886"/>
                  </a:lnTo>
                  <a:lnTo>
                    <a:pt x="2424904" y="622442"/>
                  </a:lnTo>
                  <a:lnTo>
                    <a:pt x="2403043" y="584806"/>
                  </a:lnTo>
                  <a:lnTo>
                    <a:pt x="2379537" y="548011"/>
                  </a:lnTo>
                  <a:lnTo>
                    <a:pt x="2354427" y="512093"/>
                  </a:lnTo>
                  <a:lnTo>
                    <a:pt x="2327753" y="477087"/>
                  </a:lnTo>
                  <a:lnTo>
                    <a:pt x="2299557" y="443026"/>
                  </a:lnTo>
                  <a:lnTo>
                    <a:pt x="2269879" y="409947"/>
                  </a:lnTo>
                  <a:lnTo>
                    <a:pt x="2238761" y="377884"/>
                  </a:lnTo>
                  <a:lnTo>
                    <a:pt x="2206243" y="346871"/>
                  </a:lnTo>
                  <a:lnTo>
                    <a:pt x="2172366" y="316944"/>
                  </a:lnTo>
                  <a:lnTo>
                    <a:pt x="2137172" y="288137"/>
                  </a:lnTo>
                  <a:lnTo>
                    <a:pt x="2100700" y="260486"/>
                  </a:lnTo>
                  <a:lnTo>
                    <a:pt x="2062993" y="234024"/>
                  </a:lnTo>
                  <a:lnTo>
                    <a:pt x="2024091" y="208788"/>
                  </a:lnTo>
                  <a:lnTo>
                    <a:pt x="1984035" y="184811"/>
                  </a:lnTo>
                  <a:lnTo>
                    <a:pt x="1942865" y="162128"/>
                  </a:lnTo>
                  <a:lnTo>
                    <a:pt x="1900624" y="140775"/>
                  </a:lnTo>
                  <a:lnTo>
                    <a:pt x="1857351" y="120786"/>
                  </a:lnTo>
                  <a:lnTo>
                    <a:pt x="1813088" y="102196"/>
                  </a:lnTo>
                  <a:lnTo>
                    <a:pt x="1767875" y="85040"/>
                  </a:lnTo>
                  <a:lnTo>
                    <a:pt x="1721754" y="69352"/>
                  </a:lnTo>
                  <a:lnTo>
                    <a:pt x="1674766" y="55168"/>
                  </a:lnTo>
                  <a:lnTo>
                    <a:pt x="1626951" y="42523"/>
                  </a:lnTo>
                  <a:lnTo>
                    <a:pt x="1578350" y="31450"/>
                  </a:lnTo>
                  <a:lnTo>
                    <a:pt x="1529005" y="21985"/>
                  </a:lnTo>
                  <a:lnTo>
                    <a:pt x="1478955" y="14163"/>
                  </a:lnTo>
                  <a:lnTo>
                    <a:pt x="1428243" y="8019"/>
                  </a:lnTo>
                  <a:lnTo>
                    <a:pt x="1376909" y="3587"/>
                  </a:lnTo>
                  <a:lnTo>
                    <a:pt x="1324994" y="902"/>
                  </a:lnTo>
                  <a:lnTo>
                    <a:pt x="1272539" y="0"/>
                  </a:lnTo>
                  <a:close/>
                </a:path>
              </a:pathLst>
            </a:custGeom>
            <a:solidFill>
              <a:srgbClr val="000000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34305" y="3144773"/>
              <a:ext cx="1955800" cy="1663064"/>
            </a:xfrm>
            <a:custGeom>
              <a:avLst/>
              <a:gdLst/>
              <a:ahLst/>
              <a:cxnLst/>
              <a:rect l="l" t="t" r="r" b="b"/>
              <a:pathLst>
                <a:path w="1955800" h="1663064">
                  <a:moveTo>
                    <a:pt x="977646" y="0"/>
                  </a:moveTo>
                  <a:lnTo>
                    <a:pt x="925729" y="1152"/>
                  </a:lnTo>
                  <a:lnTo>
                    <a:pt x="874518" y="4571"/>
                  </a:lnTo>
                  <a:lnTo>
                    <a:pt x="824080" y="10199"/>
                  </a:lnTo>
                  <a:lnTo>
                    <a:pt x="774482" y="17979"/>
                  </a:lnTo>
                  <a:lnTo>
                    <a:pt x="725792" y="27853"/>
                  </a:lnTo>
                  <a:lnTo>
                    <a:pt x="678077" y="39764"/>
                  </a:lnTo>
                  <a:lnTo>
                    <a:pt x="631406" y="53653"/>
                  </a:lnTo>
                  <a:lnTo>
                    <a:pt x="585845" y="69465"/>
                  </a:lnTo>
                  <a:lnTo>
                    <a:pt x="541463" y="87141"/>
                  </a:lnTo>
                  <a:lnTo>
                    <a:pt x="498327" y="106623"/>
                  </a:lnTo>
                  <a:lnTo>
                    <a:pt x="456504" y="127855"/>
                  </a:lnTo>
                  <a:lnTo>
                    <a:pt x="416062" y="150779"/>
                  </a:lnTo>
                  <a:lnTo>
                    <a:pt x="377069" y="175337"/>
                  </a:lnTo>
                  <a:lnTo>
                    <a:pt x="339592" y="201473"/>
                  </a:lnTo>
                  <a:lnTo>
                    <a:pt x="303700" y="229127"/>
                  </a:lnTo>
                  <a:lnTo>
                    <a:pt x="269459" y="258244"/>
                  </a:lnTo>
                  <a:lnTo>
                    <a:pt x="236937" y="288764"/>
                  </a:lnTo>
                  <a:lnTo>
                    <a:pt x="206202" y="320632"/>
                  </a:lnTo>
                  <a:lnTo>
                    <a:pt x="177321" y="353790"/>
                  </a:lnTo>
                  <a:lnTo>
                    <a:pt x="150362" y="388179"/>
                  </a:lnTo>
                  <a:lnTo>
                    <a:pt x="125393" y="423743"/>
                  </a:lnTo>
                  <a:lnTo>
                    <a:pt x="102481" y="460425"/>
                  </a:lnTo>
                  <a:lnTo>
                    <a:pt x="81693" y="498165"/>
                  </a:lnTo>
                  <a:lnTo>
                    <a:pt x="63098" y="536908"/>
                  </a:lnTo>
                  <a:lnTo>
                    <a:pt x="46764" y="576596"/>
                  </a:lnTo>
                  <a:lnTo>
                    <a:pt x="32756" y="617171"/>
                  </a:lnTo>
                  <a:lnTo>
                    <a:pt x="21144" y="658575"/>
                  </a:lnTo>
                  <a:lnTo>
                    <a:pt x="11995" y="700752"/>
                  </a:lnTo>
                  <a:lnTo>
                    <a:pt x="5376" y="743644"/>
                  </a:lnTo>
                  <a:lnTo>
                    <a:pt x="1355" y="787193"/>
                  </a:lnTo>
                  <a:lnTo>
                    <a:pt x="0" y="831342"/>
                  </a:lnTo>
                  <a:lnTo>
                    <a:pt x="1355" y="875490"/>
                  </a:lnTo>
                  <a:lnTo>
                    <a:pt x="5376" y="919039"/>
                  </a:lnTo>
                  <a:lnTo>
                    <a:pt x="11995" y="961931"/>
                  </a:lnTo>
                  <a:lnTo>
                    <a:pt x="21144" y="1004108"/>
                  </a:lnTo>
                  <a:lnTo>
                    <a:pt x="32756" y="1045512"/>
                  </a:lnTo>
                  <a:lnTo>
                    <a:pt x="46764" y="1086087"/>
                  </a:lnTo>
                  <a:lnTo>
                    <a:pt x="63098" y="1125775"/>
                  </a:lnTo>
                  <a:lnTo>
                    <a:pt x="81693" y="1164518"/>
                  </a:lnTo>
                  <a:lnTo>
                    <a:pt x="102481" y="1202258"/>
                  </a:lnTo>
                  <a:lnTo>
                    <a:pt x="125393" y="1238940"/>
                  </a:lnTo>
                  <a:lnTo>
                    <a:pt x="150362" y="1274504"/>
                  </a:lnTo>
                  <a:lnTo>
                    <a:pt x="177321" y="1308893"/>
                  </a:lnTo>
                  <a:lnTo>
                    <a:pt x="206202" y="1342051"/>
                  </a:lnTo>
                  <a:lnTo>
                    <a:pt x="236937" y="1373919"/>
                  </a:lnTo>
                  <a:lnTo>
                    <a:pt x="269459" y="1404439"/>
                  </a:lnTo>
                  <a:lnTo>
                    <a:pt x="303700" y="1433556"/>
                  </a:lnTo>
                  <a:lnTo>
                    <a:pt x="339592" y="1461210"/>
                  </a:lnTo>
                  <a:lnTo>
                    <a:pt x="377069" y="1487346"/>
                  </a:lnTo>
                  <a:lnTo>
                    <a:pt x="416062" y="1511904"/>
                  </a:lnTo>
                  <a:lnTo>
                    <a:pt x="456504" y="1534828"/>
                  </a:lnTo>
                  <a:lnTo>
                    <a:pt x="498327" y="1556060"/>
                  </a:lnTo>
                  <a:lnTo>
                    <a:pt x="541463" y="1575542"/>
                  </a:lnTo>
                  <a:lnTo>
                    <a:pt x="585845" y="1593218"/>
                  </a:lnTo>
                  <a:lnTo>
                    <a:pt x="631406" y="1609030"/>
                  </a:lnTo>
                  <a:lnTo>
                    <a:pt x="678077" y="1622919"/>
                  </a:lnTo>
                  <a:lnTo>
                    <a:pt x="725792" y="1634830"/>
                  </a:lnTo>
                  <a:lnTo>
                    <a:pt x="774482" y="1644704"/>
                  </a:lnTo>
                  <a:lnTo>
                    <a:pt x="824080" y="1652484"/>
                  </a:lnTo>
                  <a:lnTo>
                    <a:pt x="874518" y="1658112"/>
                  </a:lnTo>
                  <a:lnTo>
                    <a:pt x="925729" y="1661531"/>
                  </a:lnTo>
                  <a:lnTo>
                    <a:pt x="977646" y="1662683"/>
                  </a:lnTo>
                  <a:lnTo>
                    <a:pt x="1029562" y="1661531"/>
                  </a:lnTo>
                  <a:lnTo>
                    <a:pt x="1080773" y="1658112"/>
                  </a:lnTo>
                  <a:lnTo>
                    <a:pt x="1131211" y="1652484"/>
                  </a:lnTo>
                  <a:lnTo>
                    <a:pt x="1180809" y="1644704"/>
                  </a:lnTo>
                  <a:lnTo>
                    <a:pt x="1229499" y="1634830"/>
                  </a:lnTo>
                  <a:lnTo>
                    <a:pt x="1277214" y="1622919"/>
                  </a:lnTo>
                  <a:lnTo>
                    <a:pt x="1323885" y="1609030"/>
                  </a:lnTo>
                  <a:lnTo>
                    <a:pt x="1369446" y="1593218"/>
                  </a:lnTo>
                  <a:lnTo>
                    <a:pt x="1413828" y="1575542"/>
                  </a:lnTo>
                  <a:lnTo>
                    <a:pt x="1456964" y="1556060"/>
                  </a:lnTo>
                  <a:lnTo>
                    <a:pt x="1498787" y="1534828"/>
                  </a:lnTo>
                  <a:lnTo>
                    <a:pt x="1539229" y="1511904"/>
                  </a:lnTo>
                  <a:lnTo>
                    <a:pt x="1578222" y="1487346"/>
                  </a:lnTo>
                  <a:lnTo>
                    <a:pt x="1615699" y="1461210"/>
                  </a:lnTo>
                  <a:lnTo>
                    <a:pt x="1651591" y="1433556"/>
                  </a:lnTo>
                  <a:lnTo>
                    <a:pt x="1685832" y="1404439"/>
                  </a:lnTo>
                  <a:lnTo>
                    <a:pt x="1718354" y="1373919"/>
                  </a:lnTo>
                  <a:lnTo>
                    <a:pt x="1749089" y="1342051"/>
                  </a:lnTo>
                  <a:lnTo>
                    <a:pt x="1777970" y="1308893"/>
                  </a:lnTo>
                  <a:lnTo>
                    <a:pt x="1804929" y="1274504"/>
                  </a:lnTo>
                  <a:lnTo>
                    <a:pt x="1829898" y="1238940"/>
                  </a:lnTo>
                  <a:lnTo>
                    <a:pt x="1852810" y="1202258"/>
                  </a:lnTo>
                  <a:lnTo>
                    <a:pt x="1873598" y="1164518"/>
                  </a:lnTo>
                  <a:lnTo>
                    <a:pt x="1892193" y="1125775"/>
                  </a:lnTo>
                  <a:lnTo>
                    <a:pt x="1908527" y="1086087"/>
                  </a:lnTo>
                  <a:lnTo>
                    <a:pt x="1922535" y="1045512"/>
                  </a:lnTo>
                  <a:lnTo>
                    <a:pt x="1934147" y="1004108"/>
                  </a:lnTo>
                  <a:lnTo>
                    <a:pt x="1943296" y="961931"/>
                  </a:lnTo>
                  <a:lnTo>
                    <a:pt x="1949915" y="919039"/>
                  </a:lnTo>
                  <a:lnTo>
                    <a:pt x="1953936" y="875490"/>
                  </a:lnTo>
                  <a:lnTo>
                    <a:pt x="1955292" y="831342"/>
                  </a:lnTo>
                  <a:lnTo>
                    <a:pt x="1953936" y="787193"/>
                  </a:lnTo>
                  <a:lnTo>
                    <a:pt x="1949915" y="743644"/>
                  </a:lnTo>
                  <a:lnTo>
                    <a:pt x="1943296" y="700752"/>
                  </a:lnTo>
                  <a:lnTo>
                    <a:pt x="1934147" y="658575"/>
                  </a:lnTo>
                  <a:lnTo>
                    <a:pt x="1922535" y="617171"/>
                  </a:lnTo>
                  <a:lnTo>
                    <a:pt x="1908527" y="576596"/>
                  </a:lnTo>
                  <a:lnTo>
                    <a:pt x="1892193" y="536908"/>
                  </a:lnTo>
                  <a:lnTo>
                    <a:pt x="1873598" y="498165"/>
                  </a:lnTo>
                  <a:lnTo>
                    <a:pt x="1852810" y="460425"/>
                  </a:lnTo>
                  <a:lnTo>
                    <a:pt x="1829898" y="423743"/>
                  </a:lnTo>
                  <a:lnTo>
                    <a:pt x="1804929" y="388179"/>
                  </a:lnTo>
                  <a:lnTo>
                    <a:pt x="1777970" y="353790"/>
                  </a:lnTo>
                  <a:lnTo>
                    <a:pt x="1749089" y="320632"/>
                  </a:lnTo>
                  <a:lnTo>
                    <a:pt x="1718354" y="288764"/>
                  </a:lnTo>
                  <a:lnTo>
                    <a:pt x="1685832" y="258244"/>
                  </a:lnTo>
                  <a:lnTo>
                    <a:pt x="1651591" y="229127"/>
                  </a:lnTo>
                  <a:lnTo>
                    <a:pt x="1615699" y="201473"/>
                  </a:lnTo>
                  <a:lnTo>
                    <a:pt x="1578222" y="175337"/>
                  </a:lnTo>
                  <a:lnTo>
                    <a:pt x="1539229" y="150779"/>
                  </a:lnTo>
                  <a:lnTo>
                    <a:pt x="1498787" y="127855"/>
                  </a:lnTo>
                  <a:lnTo>
                    <a:pt x="1456964" y="106623"/>
                  </a:lnTo>
                  <a:lnTo>
                    <a:pt x="1413828" y="87141"/>
                  </a:lnTo>
                  <a:lnTo>
                    <a:pt x="1369446" y="69465"/>
                  </a:lnTo>
                  <a:lnTo>
                    <a:pt x="1323885" y="53653"/>
                  </a:lnTo>
                  <a:lnTo>
                    <a:pt x="1277214" y="39764"/>
                  </a:lnTo>
                  <a:lnTo>
                    <a:pt x="1229499" y="27853"/>
                  </a:lnTo>
                  <a:lnTo>
                    <a:pt x="1180809" y="17979"/>
                  </a:lnTo>
                  <a:lnTo>
                    <a:pt x="1131211" y="10199"/>
                  </a:lnTo>
                  <a:lnTo>
                    <a:pt x="1080773" y="4571"/>
                  </a:lnTo>
                  <a:lnTo>
                    <a:pt x="1029562" y="1152"/>
                  </a:lnTo>
                  <a:lnTo>
                    <a:pt x="9776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34305" y="3144773"/>
              <a:ext cx="1955800" cy="1663064"/>
            </a:xfrm>
            <a:custGeom>
              <a:avLst/>
              <a:gdLst/>
              <a:ahLst/>
              <a:cxnLst/>
              <a:rect l="l" t="t" r="r" b="b"/>
              <a:pathLst>
                <a:path w="1955800" h="1663064">
                  <a:moveTo>
                    <a:pt x="0" y="831342"/>
                  </a:moveTo>
                  <a:lnTo>
                    <a:pt x="1355" y="787193"/>
                  </a:lnTo>
                  <a:lnTo>
                    <a:pt x="5376" y="743644"/>
                  </a:lnTo>
                  <a:lnTo>
                    <a:pt x="11995" y="700752"/>
                  </a:lnTo>
                  <a:lnTo>
                    <a:pt x="21144" y="658575"/>
                  </a:lnTo>
                  <a:lnTo>
                    <a:pt x="32756" y="617171"/>
                  </a:lnTo>
                  <a:lnTo>
                    <a:pt x="46764" y="576596"/>
                  </a:lnTo>
                  <a:lnTo>
                    <a:pt x="63098" y="536908"/>
                  </a:lnTo>
                  <a:lnTo>
                    <a:pt x="81693" y="498165"/>
                  </a:lnTo>
                  <a:lnTo>
                    <a:pt x="102481" y="460425"/>
                  </a:lnTo>
                  <a:lnTo>
                    <a:pt x="125393" y="423743"/>
                  </a:lnTo>
                  <a:lnTo>
                    <a:pt x="150362" y="388179"/>
                  </a:lnTo>
                  <a:lnTo>
                    <a:pt x="177321" y="353790"/>
                  </a:lnTo>
                  <a:lnTo>
                    <a:pt x="206202" y="320632"/>
                  </a:lnTo>
                  <a:lnTo>
                    <a:pt x="236937" y="288764"/>
                  </a:lnTo>
                  <a:lnTo>
                    <a:pt x="269459" y="258244"/>
                  </a:lnTo>
                  <a:lnTo>
                    <a:pt x="303700" y="229127"/>
                  </a:lnTo>
                  <a:lnTo>
                    <a:pt x="339592" y="201473"/>
                  </a:lnTo>
                  <a:lnTo>
                    <a:pt x="377069" y="175337"/>
                  </a:lnTo>
                  <a:lnTo>
                    <a:pt x="416062" y="150779"/>
                  </a:lnTo>
                  <a:lnTo>
                    <a:pt x="456504" y="127855"/>
                  </a:lnTo>
                  <a:lnTo>
                    <a:pt x="498327" y="106623"/>
                  </a:lnTo>
                  <a:lnTo>
                    <a:pt x="541463" y="87141"/>
                  </a:lnTo>
                  <a:lnTo>
                    <a:pt x="585845" y="69465"/>
                  </a:lnTo>
                  <a:lnTo>
                    <a:pt x="631406" y="53653"/>
                  </a:lnTo>
                  <a:lnTo>
                    <a:pt x="678077" y="39764"/>
                  </a:lnTo>
                  <a:lnTo>
                    <a:pt x="725792" y="27853"/>
                  </a:lnTo>
                  <a:lnTo>
                    <a:pt x="774482" y="17979"/>
                  </a:lnTo>
                  <a:lnTo>
                    <a:pt x="824080" y="10199"/>
                  </a:lnTo>
                  <a:lnTo>
                    <a:pt x="874518" y="4571"/>
                  </a:lnTo>
                  <a:lnTo>
                    <a:pt x="925729" y="1152"/>
                  </a:lnTo>
                  <a:lnTo>
                    <a:pt x="977646" y="0"/>
                  </a:lnTo>
                  <a:lnTo>
                    <a:pt x="1029562" y="1152"/>
                  </a:lnTo>
                  <a:lnTo>
                    <a:pt x="1080773" y="4571"/>
                  </a:lnTo>
                  <a:lnTo>
                    <a:pt x="1131211" y="10199"/>
                  </a:lnTo>
                  <a:lnTo>
                    <a:pt x="1180809" y="17979"/>
                  </a:lnTo>
                  <a:lnTo>
                    <a:pt x="1229499" y="27853"/>
                  </a:lnTo>
                  <a:lnTo>
                    <a:pt x="1277214" y="39764"/>
                  </a:lnTo>
                  <a:lnTo>
                    <a:pt x="1323885" y="53653"/>
                  </a:lnTo>
                  <a:lnTo>
                    <a:pt x="1369446" y="69465"/>
                  </a:lnTo>
                  <a:lnTo>
                    <a:pt x="1413828" y="87141"/>
                  </a:lnTo>
                  <a:lnTo>
                    <a:pt x="1456964" y="106623"/>
                  </a:lnTo>
                  <a:lnTo>
                    <a:pt x="1498787" y="127855"/>
                  </a:lnTo>
                  <a:lnTo>
                    <a:pt x="1539229" y="150779"/>
                  </a:lnTo>
                  <a:lnTo>
                    <a:pt x="1578222" y="175337"/>
                  </a:lnTo>
                  <a:lnTo>
                    <a:pt x="1615699" y="201473"/>
                  </a:lnTo>
                  <a:lnTo>
                    <a:pt x="1651591" y="229127"/>
                  </a:lnTo>
                  <a:lnTo>
                    <a:pt x="1685832" y="258244"/>
                  </a:lnTo>
                  <a:lnTo>
                    <a:pt x="1718354" y="288764"/>
                  </a:lnTo>
                  <a:lnTo>
                    <a:pt x="1749089" y="320632"/>
                  </a:lnTo>
                  <a:lnTo>
                    <a:pt x="1777970" y="353790"/>
                  </a:lnTo>
                  <a:lnTo>
                    <a:pt x="1804929" y="388179"/>
                  </a:lnTo>
                  <a:lnTo>
                    <a:pt x="1829898" y="423743"/>
                  </a:lnTo>
                  <a:lnTo>
                    <a:pt x="1852810" y="460425"/>
                  </a:lnTo>
                  <a:lnTo>
                    <a:pt x="1873598" y="498165"/>
                  </a:lnTo>
                  <a:lnTo>
                    <a:pt x="1892193" y="536908"/>
                  </a:lnTo>
                  <a:lnTo>
                    <a:pt x="1908527" y="576596"/>
                  </a:lnTo>
                  <a:lnTo>
                    <a:pt x="1922535" y="617171"/>
                  </a:lnTo>
                  <a:lnTo>
                    <a:pt x="1934147" y="658575"/>
                  </a:lnTo>
                  <a:lnTo>
                    <a:pt x="1943296" y="700752"/>
                  </a:lnTo>
                  <a:lnTo>
                    <a:pt x="1949915" y="743644"/>
                  </a:lnTo>
                  <a:lnTo>
                    <a:pt x="1953936" y="787193"/>
                  </a:lnTo>
                  <a:lnTo>
                    <a:pt x="1955292" y="831342"/>
                  </a:lnTo>
                  <a:lnTo>
                    <a:pt x="1953936" y="875490"/>
                  </a:lnTo>
                  <a:lnTo>
                    <a:pt x="1949915" y="919039"/>
                  </a:lnTo>
                  <a:lnTo>
                    <a:pt x="1943296" y="961931"/>
                  </a:lnTo>
                  <a:lnTo>
                    <a:pt x="1934147" y="1004108"/>
                  </a:lnTo>
                  <a:lnTo>
                    <a:pt x="1922535" y="1045512"/>
                  </a:lnTo>
                  <a:lnTo>
                    <a:pt x="1908527" y="1086087"/>
                  </a:lnTo>
                  <a:lnTo>
                    <a:pt x="1892193" y="1125775"/>
                  </a:lnTo>
                  <a:lnTo>
                    <a:pt x="1873598" y="1164518"/>
                  </a:lnTo>
                  <a:lnTo>
                    <a:pt x="1852810" y="1202258"/>
                  </a:lnTo>
                  <a:lnTo>
                    <a:pt x="1829898" y="1238940"/>
                  </a:lnTo>
                  <a:lnTo>
                    <a:pt x="1804929" y="1274504"/>
                  </a:lnTo>
                  <a:lnTo>
                    <a:pt x="1777970" y="1308893"/>
                  </a:lnTo>
                  <a:lnTo>
                    <a:pt x="1749089" y="1342051"/>
                  </a:lnTo>
                  <a:lnTo>
                    <a:pt x="1718354" y="1373919"/>
                  </a:lnTo>
                  <a:lnTo>
                    <a:pt x="1685832" y="1404439"/>
                  </a:lnTo>
                  <a:lnTo>
                    <a:pt x="1651591" y="1433556"/>
                  </a:lnTo>
                  <a:lnTo>
                    <a:pt x="1615699" y="1461210"/>
                  </a:lnTo>
                  <a:lnTo>
                    <a:pt x="1578222" y="1487346"/>
                  </a:lnTo>
                  <a:lnTo>
                    <a:pt x="1539229" y="1511904"/>
                  </a:lnTo>
                  <a:lnTo>
                    <a:pt x="1498787" y="1534828"/>
                  </a:lnTo>
                  <a:lnTo>
                    <a:pt x="1456964" y="1556060"/>
                  </a:lnTo>
                  <a:lnTo>
                    <a:pt x="1413828" y="1575542"/>
                  </a:lnTo>
                  <a:lnTo>
                    <a:pt x="1369446" y="1593218"/>
                  </a:lnTo>
                  <a:lnTo>
                    <a:pt x="1323885" y="1609030"/>
                  </a:lnTo>
                  <a:lnTo>
                    <a:pt x="1277214" y="1622919"/>
                  </a:lnTo>
                  <a:lnTo>
                    <a:pt x="1229499" y="1634830"/>
                  </a:lnTo>
                  <a:lnTo>
                    <a:pt x="1180809" y="1644704"/>
                  </a:lnTo>
                  <a:lnTo>
                    <a:pt x="1131211" y="1652484"/>
                  </a:lnTo>
                  <a:lnTo>
                    <a:pt x="1080773" y="1658112"/>
                  </a:lnTo>
                  <a:lnTo>
                    <a:pt x="1029562" y="1661531"/>
                  </a:lnTo>
                  <a:lnTo>
                    <a:pt x="977646" y="1662683"/>
                  </a:lnTo>
                  <a:lnTo>
                    <a:pt x="925729" y="1661531"/>
                  </a:lnTo>
                  <a:lnTo>
                    <a:pt x="874518" y="1658112"/>
                  </a:lnTo>
                  <a:lnTo>
                    <a:pt x="824080" y="1652484"/>
                  </a:lnTo>
                  <a:lnTo>
                    <a:pt x="774482" y="1644704"/>
                  </a:lnTo>
                  <a:lnTo>
                    <a:pt x="725792" y="1634830"/>
                  </a:lnTo>
                  <a:lnTo>
                    <a:pt x="678077" y="1622919"/>
                  </a:lnTo>
                  <a:lnTo>
                    <a:pt x="631406" y="1609030"/>
                  </a:lnTo>
                  <a:lnTo>
                    <a:pt x="585845" y="1593218"/>
                  </a:lnTo>
                  <a:lnTo>
                    <a:pt x="541463" y="1575542"/>
                  </a:lnTo>
                  <a:lnTo>
                    <a:pt x="498327" y="1556060"/>
                  </a:lnTo>
                  <a:lnTo>
                    <a:pt x="456504" y="1534828"/>
                  </a:lnTo>
                  <a:lnTo>
                    <a:pt x="416062" y="1511904"/>
                  </a:lnTo>
                  <a:lnTo>
                    <a:pt x="377069" y="1487346"/>
                  </a:lnTo>
                  <a:lnTo>
                    <a:pt x="339592" y="1461210"/>
                  </a:lnTo>
                  <a:lnTo>
                    <a:pt x="303700" y="1433556"/>
                  </a:lnTo>
                  <a:lnTo>
                    <a:pt x="269459" y="1404439"/>
                  </a:lnTo>
                  <a:lnTo>
                    <a:pt x="236937" y="1373919"/>
                  </a:lnTo>
                  <a:lnTo>
                    <a:pt x="206202" y="1342051"/>
                  </a:lnTo>
                  <a:lnTo>
                    <a:pt x="177321" y="1308893"/>
                  </a:lnTo>
                  <a:lnTo>
                    <a:pt x="150362" y="1274504"/>
                  </a:lnTo>
                  <a:lnTo>
                    <a:pt x="125393" y="1238940"/>
                  </a:lnTo>
                  <a:lnTo>
                    <a:pt x="102481" y="1202258"/>
                  </a:lnTo>
                  <a:lnTo>
                    <a:pt x="81693" y="1164518"/>
                  </a:lnTo>
                  <a:lnTo>
                    <a:pt x="63098" y="1125775"/>
                  </a:lnTo>
                  <a:lnTo>
                    <a:pt x="46764" y="1086087"/>
                  </a:lnTo>
                  <a:lnTo>
                    <a:pt x="32756" y="1045512"/>
                  </a:lnTo>
                  <a:lnTo>
                    <a:pt x="21144" y="1004108"/>
                  </a:lnTo>
                  <a:lnTo>
                    <a:pt x="11995" y="961931"/>
                  </a:lnTo>
                  <a:lnTo>
                    <a:pt x="5376" y="919039"/>
                  </a:lnTo>
                  <a:lnTo>
                    <a:pt x="1355" y="875490"/>
                  </a:lnTo>
                  <a:lnTo>
                    <a:pt x="0" y="831342"/>
                  </a:lnTo>
                  <a:close/>
                </a:path>
              </a:pathLst>
            </a:custGeom>
            <a:ln w="2026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1559" y="3432047"/>
              <a:ext cx="939546" cy="68960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5815" y="3432047"/>
              <a:ext cx="517410" cy="6896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7923" y="3432047"/>
              <a:ext cx="1091946" cy="68960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69179" y="3823728"/>
              <a:ext cx="1700022" cy="52043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02123" y="4110227"/>
              <a:ext cx="700277" cy="4366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6463" y="4110227"/>
              <a:ext cx="1334262" cy="4366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04787" y="4110227"/>
              <a:ext cx="329958" cy="436625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53188" y="5020010"/>
            <a:ext cx="2933053" cy="1291733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915280" y="3517468"/>
            <a:ext cx="1591945" cy="89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INA-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CBG</a:t>
            </a:r>
            <a:endParaRPr sz="2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1075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Groups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(289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IP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286 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82039" y="2205227"/>
            <a:ext cx="3427095" cy="3719829"/>
            <a:chOff x="1082039" y="2205227"/>
            <a:chExt cx="3427095" cy="3719829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1663" y="2240279"/>
              <a:ext cx="3364229" cy="166649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86611" y="2205227"/>
              <a:ext cx="3363595" cy="1666239"/>
            </a:xfrm>
            <a:custGeom>
              <a:avLst/>
              <a:gdLst/>
              <a:ahLst/>
              <a:cxnLst/>
              <a:rect l="l" t="t" r="r" b="b"/>
              <a:pathLst>
                <a:path w="3363595" h="1666239">
                  <a:moveTo>
                    <a:pt x="2944622" y="0"/>
                  </a:moveTo>
                  <a:lnTo>
                    <a:pt x="0" y="0"/>
                  </a:lnTo>
                  <a:lnTo>
                    <a:pt x="418846" y="832866"/>
                  </a:lnTo>
                  <a:lnTo>
                    <a:pt x="0" y="1665732"/>
                  </a:lnTo>
                  <a:lnTo>
                    <a:pt x="2944622" y="1665732"/>
                  </a:lnTo>
                  <a:lnTo>
                    <a:pt x="3363467" y="832866"/>
                  </a:lnTo>
                  <a:lnTo>
                    <a:pt x="2944622" y="0"/>
                  </a:lnTo>
                  <a:close/>
                </a:path>
              </a:pathLst>
            </a:custGeom>
            <a:solidFill>
              <a:srgbClr val="C4D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17091" y="4216907"/>
              <a:ext cx="3391662" cy="170764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82039" y="4181855"/>
              <a:ext cx="3390900" cy="1706880"/>
            </a:xfrm>
            <a:custGeom>
              <a:avLst/>
              <a:gdLst/>
              <a:ahLst/>
              <a:cxnLst/>
              <a:rect l="l" t="t" r="r" b="b"/>
              <a:pathLst>
                <a:path w="3390900" h="1706879">
                  <a:moveTo>
                    <a:pt x="2961767" y="0"/>
                  </a:moveTo>
                  <a:lnTo>
                    <a:pt x="0" y="0"/>
                  </a:lnTo>
                  <a:lnTo>
                    <a:pt x="429132" y="853440"/>
                  </a:lnTo>
                  <a:lnTo>
                    <a:pt x="0" y="1706880"/>
                  </a:lnTo>
                  <a:lnTo>
                    <a:pt x="2961767" y="1706880"/>
                  </a:lnTo>
                  <a:lnTo>
                    <a:pt x="3390900" y="853440"/>
                  </a:lnTo>
                  <a:lnTo>
                    <a:pt x="2961767" y="0"/>
                  </a:lnTo>
                  <a:close/>
                </a:path>
              </a:pathLst>
            </a:custGeom>
            <a:solidFill>
              <a:srgbClr val="C4D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539366" y="2368118"/>
            <a:ext cx="27470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5080" indent="-120650">
              <a:lnSpc>
                <a:spcPct val="100000"/>
              </a:lnSpc>
              <a:spcBef>
                <a:spcPts val="100"/>
              </a:spcBef>
              <a:buChar char="•"/>
              <a:tabLst>
                <a:tab pos="132715" algn="l"/>
              </a:tabLst>
            </a:pPr>
            <a:r>
              <a:rPr sz="1800" spc="-10" dirty="0">
                <a:latin typeface="Arial"/>
                <a:cs typeface="Arial"/>
              </a:rPr>
              <a:t>INA-</a:t>
            </a:r>
            <a:r>
              <a:rPr sz="1800" dirty="0">
                <a:latin typeface="Arial"/>
                <a:cs typeface="Arial"/>
              </a:rPr>
              <a:t>CBG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merupakan </a:t>
            </a:r>
            <a:r>
              <a:rPr sz="1800" b="1" dirty="0">
                <a:latin typeface="Arial"/>
                <a:cs typeface="Arial"/>
              </a:rPr>
              <a:t>tarif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paket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meliputi </a:t>
            </a:r>
            <a:r>
              <a:rPr sz="1800" dirty="0">
                <a:latin typeface="Arial"/>
                <a:cs typeface="Arial"/>
              </a:rPr>
              <a:t>seluruh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komponen</a:t>
            </a:r>
            <a:r>
              <a:rPr sz="1800" spc="-20" dirty="0">
                <a:latin typeface="Arial"/>
                <a:cs typeface="Arial"/>
              </a:rPr>
              <a:t> biaya </a:t>
            </a:r>
            <a:r>
              <a:rPr sz="1800" dirty="0">
                <a:latin typeface="Arial"/>
                <a:cs typeface="Arial"/>
              </a:rPr>
              <a:t>pelayanan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yang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diberikan </a:t>
            </a:r>
            <a:r>
              <a:rPr sz="1800" dirty="0">
                <a:latin typeface="Arial"/>
                <a:cs typeface="Arial"/>
              </a:rPr>
              <a:t>kepada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pasien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39366" y="4591050"/>
            <a:ext cx="26771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INA-</a:t>
            </a:r>
            <a:r>
              <a:rPr sz="1600" dirty="0">
                <a:latin typeface="Arial"/>
                <a:cs typeface="Arial"/>
              </a:rPr>
              <a:t>CBG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Tariff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divided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49225" indent="-136525">
              <a:lnSpc>
                <a:spcPct val="100000"/>
              </a:lnSpc>
              <a:buChar char="•"/>
              <a:tabLst>
                <a:tab pos="149225" algn="l"/>
              </a:tabLst>
            </a:pPr>
            <a:r>
              <a:rPr sz="1600" dirty="0">
                <a:latin typeface="Arial"/>
                <a:cs typeface="Arial"/>
              </a:rPr>
              <a:t>Kelas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RS</a:t>
            </a:r>
            <a:r>
              <a:rPr sz="1600" spc="4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B,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D)</a:t>
            </a:r>
            <a:endParaRPr sz="1600">
              <a:latin typeface="Arial"/>
              <a:cs typeface="Arial"/>
            </a:endParaRPr>
          </a:p>
          <a:p>
            <a:pPr marL="149225" indent="-136525">
              <a:lnSpc>
                <a:spcPct val="100000"/>
              </a:lnSpc>
              <a:buChar char="•"/>
              <a:tabLst>
                <a:tab pos="149225" algn="l"/>
              </a:tabLst>
            </a:pPr>
            <a:r>
              <a:rPr sz="1600" dirty="0">
                <a:latin typeface="Arial"/>
                <a:cs typeface="Arial"/>
              </a:rPr>
              <a:t>Severity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Level</a:t>
            </a:r>
            <a:r>
              <a:rPr sz="1600" spc="3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(1,2,3)</a:t>
            </a:r>
            <a:endParaRPr sz="1600">
              <a:latin typeface="Arial"/>
              <a:cs typeface="Arial"/>
            </a:endParaRPr>
          </a:p>
          <a:p>
            <a:pPr marL="149225" indent="-136525">
              <a:lnSpc>
                <a:spcPct val="100000"/>
              </a:lnSpc>
              <a:buChar char="•"/>
              <a:tabLst>
                <a:tab pos="149225" algn="l"/>
              </a:tabLst>
            </a:pPr>
            <a:r>
              <a:rPr sz="1600" spc="-10" dirty="0">
                <a:latin typeface="Arial"/>
                <a:cs typeface="Arial"/>
              </a:rPr>
              <a:t>Regional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(1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-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5)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2460</Words>
  <Application>Microsoft Office PowerPoint</Application>
  <PresentationFormat>Widescreen</PresentationFormat>
  <Paragraphs>525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4" baseType="lpstr">
      <vt:lpstr>Arial</vt:lpstr>
      <vt:lpstr>Arial Narrow</vt:lpstr>
      <vt:lpstr>Arial Rounded MT Bold</vt:lpstr>
      <vt:lpstr>Book Antiqua</vt:lpstr>
      <vt:lpstr>Calibri</vt:lpstr>
      <vt:lpstr>Calibri Light</vt:lpstr>
      <vt:lpstr>Constantia</vt:lpstr>
      <vt:lpstr>Courier New</vt:lpstr>
      <vt:lpstr>Lucida Sans</vt:lpstr>
      <vt:lpstr>Times New Roman</vt:lpstr>
      <vt:lpstr>Wingdings</vt:lpstr>
      <vt:lpstr>Office Theme</vt:lpstr>
      <vt:lpstr>APLIKASI INA CBG’s DI RS </vt:lpstr>
      <vt:lpstr>PowerPoint Presentation</vt:lpstr>
      <vt:lpstr>Regulasi Terkait Pembayaran INA-CBG</vt:lpstr>
      <vt:lpstr>PERPRES 82 TAHUN 2018 TENTANG JAMINAN KESEHATAN (1)</vt:lpstr>
      <vt:lpstr>PERPRES 82 TAHUN 2018 TENTANG JAMINAN KESEHATAN (2)</vt:lpstr>
      <vt:lpstr>PERPRES 82 TAHUN 2018 TENTANG JAMINAN KESEHATAN (3)</vt:lpstr>
      <vt:lpstr>PERPRES 82 TAHUN 2018 TENTANG JAMINAN KESEHATAN (4)</vt:lpstr>
      <vt:lpstr>Proses Penetapan Tarif dalam JKN</vt:lpstr>
      <vt:lpstr>Metode Pembayaran INA CBG dan Non INA-CBG</vt:lpstr>
      <vt:lpstr>ROADMAP PENGEMBANGAN GROUPER INA-CBG</vt:lpstr>
      <vt:lpstr>Klasifikasi INA-CBG</vt:lpstr>
      <vt:lpstr>TARIF INA-CBG</vt:lpstr>
      <vt:lpstr>PowerPoint Presentation</vt:lpstr>
      <vt:lpstr>Pembiayaan Pasien Dengan Fee For Service</vt:lpstr>
      <vt:lpstr>Pembiayaan Pasien Dengan DRG</vt:lpstr>
      <vt:lpstr>PowerPoint Presentation</vt:lpstr>
      <vt:lpstr>Minimum Data Set for Case-Mix</vt:lpstr>
      <vt:lpstr>PowerPoint Presentation</vt:lpstr>
      <vt:lpstr>STRUKTUR INA-CBG</vt:lpstr>
      <vt:lpstr>Keterangan</vt:lpstr>
      <vt:lpstr>Digit 1. Case-Mix Main Groups (CMGs)</vt:lpstr>
      <vt:lpstr>Case-Mix Main Groups (CMGs)</vt:lpstr>
      <vt:lpstr>Case-Mix Main Groups (CMGs)</vt:lpstr>
      <vt:lpstr>Case-Mix Main Groups (CMGs)</vt:lpstr>
      <vt:lpstr>Digit 2. Tipe Kasus</vt:lpstr>
      <vt:lpstr>Digit 3. Kode CBGs</vt:lpstr>
      <vt:lpstr>PowerPoint Presentation</vt:lpstr>
      <vt:lpstr>Contoh INA-CBG</vt:lpstr>
      <vt:lpstr>PowerPoint Presentation</vt:lpstr>
      <vt:lpstr>Tarif Meliputi</vt:lpstr>
      <vt:lpstr>Pelayanan kesehatan yang tidak dijamin meliputi:</vt:lpstr>
      <vt:lpstr>Pelayanan kesehatan yang tidak dijamin meliputi:</vt:lpstr>
      <vt:lpstr>Pelayanan kesehatan yang tidak dijamin meliputi:</vt:lpstr>
      <vt:lpstr>Pelayanan kesehatan yang tidak dijamin meliputi:</vt:lpstr>
      <vt:lpstr>Pelayanan kesehatan yang tidak dijamin meliputi:</vt:lpstr>
      <vt:lpstr>Kasus Trauma / Cidera</vt:lpstr>
      <vt:lpstr>Tarif Terdiri dari 6 Kelompok</vt:lpstr>
      <vt:lpstr>REGIONALISASI</vt:lpstr>
      <vt:lpstr>Regionalisasi</vt:lpstr>
      <vt:lpstr>SPECIAL CMG DALAM INA-CBGs</vt:lpstr>
      <vt:lpstr>SPECIAL CMG DALAM INA-CBGs</vt:lpstr>
      <vt:lpstr>CONTOH SPECIAL CMG</vt:lpstr>
      <vt:lpstr>Special CMG Subakut dan Kronis</vt:lpstr>
      <vt:lpstr>PERHITUNGAN TARIF SPECIAL GROUPS UNTUK KASUS SUB-AKUT DAN KRONIS</vt:lpstr>
      <vt:lpstr>Sumber Data Koding untuk Grouping</vt:lpstr>
      <vt:lpstr>RINGKASAN SETELAH KELUAR RUMAH SAKIT</vt:lpstr>
      <vt:lpstr>LAPORAN OPERASI /TINDAKAN, PEMERIKSAAN PENUNJANG</vt:lpstr>
      <vt:lpstr>POIN PENTING</vt:lpstr>
      <vt:lpstr>CONTOH APLIKASI INA CBG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HASIL GRUPING</vt:lpstr>
      <vt:lpstr>Contoh hasil gruping </vt:lpstr>
      <vt:lpstr>DIAGNOSIS</vt:lpstr>
      <vt:lpstr>TINDAKAN PROSEDUR</vt:lpstr>
      <vt:lpstr>HASIL GROUPING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APLIKASI INA CBG’s DI RS</dc:title>
  <dc:creator>ester.febe</dc:creator>
  <cp:lastModifiedBy>endang suparniati</cp:lastModifiedBy>
  <cp:revision>4</cp:revision>
  <dcterms:created xsi:type="dcterms:W3CDTF">2024-09-25T05:56:22Z</dcterms:created>
  <dcterms:modified xsi:type="dcterms:W3CDTF">2024-09-25T08:19:13Z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2024-09-25T00:00:00Z</vt:filetime>
  </property>
  <property fmtid="{D5CDD505-2E9C-101B-9397-08002B2CF9AE}" pid="5" name="Producer">
    <vt:lpwstr>Microsoft® PowerPoint® 2016</vt:lpwstr>
  </property>
</Properties>
</file>